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4" r:id="rId5"/>
    <p:sldMasterId id="214748366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y="5143500" cx="9144000"/>
  <p:notesSz cx="6858000" cy="9144000"/>
  <p:embeddedFontLst>
    <p:embeddedFont>
      <p:font typeface="Exo Thin"/>
      <p:bold r:id="rId25"/>
      <p:boldItalic r:id="rId26"/>
    </p:embeddedFont>
    <p:embeddedFont>
      <p:font typeface="Exo"/>
      <p:regular r:id="rId27"/>
      <p:bold r:id="rId28"/>
      <p:italic r:id="rId29"/>
      <p:boldItalic r:id="rId30"/>
    </p:embeddedFont>
    <p:embeddedFont>
      <p:font typeface="Comfortaa"/>
      <p:regular r:id="rId31"/>
      <p:bold r:id="rId32"/>
    </p:embeddedFont>
    <p:embeddedFont>
      <p:font typeface="Century Gothic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A35F206-6187-47FA-A73F-D6E7A6DE94B7}">
  <a:tblStyle styleId="{BA35F206-6187-47FA-A73F-D6E7A6DE94B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ExoThin-boldItalic.fntdata"/><Relationship Id="rId25" Type="http://schemas.openxmlformats.org/officeDocument/2006/relationships/font" Target="fonts/ExoThin-bold.fntdata"/><Relationship Id="rId28" Type="http://schemas.openxmlformats.org/officeDocument/2006/relationships/font" Target="fonts/Exo-bold.fntdata"/><Relationship Id="rId27" Type="http://schemas.openxmlformats.org/officeDocument/2006/relationships/font" Target="fonts/Exo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Exo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Comfortaa-regular.fntdata"/><Relationship Id="rId30" Type="http://schemas.openxmlformats.org/officeDocument/2006/relationships/font" Target="fonts/Exo-boldItalic.fntdata"/><Relationship Id="rId11" Type="http://schemas.openxmlformats.org/officeDocument/2006/relationships/slide" Target="slides/slide4.xml"/><Relationship Id="rId33" Type="http://schemas.openxmlformats.org/officeDocument/2006/relationships/font" Target="fonts/CenturyGothic-regular.fntdata"/><Relationship Id="rId10" Type="http://schemas.openxmlformats.org/officeDocument/2006/relationships/slide" Target="slides/slide3.xml"/><Relationship Id="rId32" Type="http://schemas.openxmlformats.org/officeDocument/2006/relationships/font" Target="fonts/Comfortaa-bold.fntdata"/><Relationship Id="rId13" Type="http://schemas.openxmlformats.org/officeDocument/2006/relationships/slide" Target="slides/slide6.xml"/><Relationship Id="rId35" Type="http://schemas.openxmlformats.org/officeDocument/2006/relationships/font" Target="fonts/CenturyGothic-italic.fntdata"/><Relationship Id="rId12" Type="http://schemas.openxmlformats.org/officeDocument/2006/relationships/slide" Target="slides/slide5.xml"/><Relationship Id="rId34" Type="http://schemas.openxmlformats.org/officeDocument/2006/relationships/font" Target="fonts/CenturyGothic-bold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36" Type="http://schemas.openxmlformats.org/officeDocument/2006/relationships/font" Target="fonts/CenturyGothic-bold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f19f24d77_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g7f19f24d77_2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7f19f24d77_2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7f19f24d77_2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7f19f24d77_2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7f19f24d77_2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7f19f24d77_2_4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7f19f24d77_2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7f19f24d77_2_4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7f19f24d77_2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7f19f24d77_2_4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7f19f24d77_2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7f19f24d77_2_4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7f19f24d77_2_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7f19f24d77_2_4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g7f19f24d77_2_4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7f19f24d77_2_4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7f19f24d77_2_4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f19f24d77_2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f19f24d77_2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f19f24d77_2_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f19f24d77_2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f19f24d77_2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7f19f24d77_2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f19f24d77_2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f19f24d77_2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7f19f24d77_2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7f19f24d77_2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7f19f24d77_2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7f19f24d77_2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7f19f24d77_2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7f19f24d77_2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7f19f24d77_2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7f19f24d77_2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Contents slide layout">
  <p:cSld name="2_Contents slide layout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idx="1" type="body"/>
          </p:nvPr>
        </p:nvSpPr>
        <p:spPr>
          <a:xfrm>
            <a:off x="1" y="254632"/>
            <a:ext cx="91440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4100"/>
              <a:buFont typeface="Century Gothic"/>
              <a:buNone/>
              <a:defRPr i="0" sz="41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  <a:defRPr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 Gothic"/>
              <a:buChar char="•"/>
              <a:defRPr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idx="1" type="body"/>
          </p:nvPr>
        </p:nvSpPr>
        <p:spPr>
          <a:xfrm>
            <a:off x="311700" y="4230575"/>
            <a:ext cx="59985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/>
        </p:txBody>
      </p:sp>
      <p:sp>
        <p:nvSpPr>
          <p:cNvPr id="58" name="Google Shape;5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●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○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■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●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○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■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●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○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■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1" name="Google Shape;61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2" name="Google Shape;6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311700" y="2150850"/>
            <a:ext cx="85206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●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○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■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●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○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■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●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○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■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○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■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○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■"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○"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■"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○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■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○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■"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○"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■"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9" name="Google Shape;6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6.png"/><Relationship Id="rId13" Type="http://schemas.openxmlformats.org/officeDocument/2006/relationships/image" Target="../media/image9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5" Type="http://schemas.openxmlformats.org/officeDocument/2006/relationships/image" Target="../media/image11.png"/><Relationship Id="rId14" Type="http://schemas.openxmlformats.org/officeDocument/2006/relationships/image" Target="../media/image10.png"/><Relationship Id="rId5" Type="http://schemas.openxmlformats.org/officeDocument/2006/relationships/hyperlink" Target="https://docs.google.com/document/d/1-KnYWkqLLhYZ_qz-yVT_zvssd6mwdZX45OlgGZvFlcM/edit?usp=sharing" TargetMode="External"/><Relationship Id="rId6" Type="http://schemas.openxmlformats.org/officeDocument/2006/relationships/hyperlink" Target="https://docs.google.com/document/d/17RReqb4BTGefOjo_52ebxFN8EQZgYi0hSQxwvKSfPGQ/edit?usp=sharing" TargetMode="External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gif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5" Type="http://schemas.openxmlformats.org/officeDocument/2006/relationships/image" Target="../media/image25.png"/><Relationship Id="rId6" Type="http://schemas.openxmlformats.org/officeDocument/2006/relationships/image" Target="../media/image24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Relationship Id="rId4" Type="http://schemas.openxmlformats.org/officeDocument/2006/relationships/image" Target="../media/image23.png"/><Relationship Id="rId5" Type="http://schemas.openxmlformats.org/officeDocument/2006/relationships/image" Target="../media/image25.png"/><Relationship Id="rId6" Type="http://schemas.openxmlformats.org/officeDocument/2006/relationships/image" Target="../media/image3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35.png"/><Relationship Id="rId10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Relationship Id="rId4" Type="http://schemas.openxmlformats.org/officeDocument/2006/relationships/hyperlink" Target="https://twitter.com/Biochemistry438" TargetMode="External"/><Relationship Id="rId9" Type="http://schemas.openxmlformats.org/officeDocument/2006/relationships/image" Target="../media/image32.png"/><Relationship Id="rId5" Type="http://schemas.openxmlformats.org/officeDocument/2006/relationships/image" Target="../media/image31.png"/><Relationship Id="rId6" Type="http://schemas.openxmlformats.org/officeDocument/2006/relationships/hyperlink" Target="mailto:Biochemistryteam438@gmail.com" TargetMode="External"/><Relationship Id="rId7" Type="http://schemas.openxmlformats.org/officeDocument/2006/relationships/image" Target="../media/image33.png"/><Relationship Id="rId8" Type="http://schemas.openxmlformats.org/officeDocument/2006/relationships/hyperlink" Target="http://biochemistry438.sarahah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/>
        </p:nvSpPr>
        <p:spPr>
          <a:xfrm>
            <a:off x="145819" y="4094475"/>
            <a:ext cx="1377900" cy="9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 u="sng">
                <a:solidFill>
                  <a:srgbClr val="999999"/>
                </a:solidFill>
              </a:rPr>
              <a:t>Color Index:</a:t>
            </a:r>
            <a:endParaRPr b="1" sz="900" u="sng">
              <a:solidFill>
                <a:srgbClr val="999999"/>
              </a:solidFill>
            </a:endParaRPr>
          </a:p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C78D8"/>
              </a:buClr>
              <a:buSzPts val="900"/>
              <a:buChar char="●"/>
            </a:pPr>
            <a:r>
              <a:rPr b="1" lang="en-GB" sz="900">
                <a:solidFill>
                  <a:srgbClr val="3C78D8"/>
                </a:solidFill>
              </a:rPr>
              <a:t>Main Topic</a:t>
            </a:r>
            <a:endParaRPr b="1" sz="900">
              <a:solidFill>
                <a:srgbClr val="3C78D8"/>
              </a:solidFill>
            </a:endParaRPr>
          </a:p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900"/>
              <a:buChar char="●"/>
            </a:pPr>
            <a:r>
              <a:rPr b="1" lang="en-GB" sz="900">
                <a:solidFill>
                  <a:srgbClr val="434343"/>
                </a:solidFill>
              </a:rPr>
              <a:t>Main content</a:t>
            </a:r>
            <a:endParaRPr b="1" sz="900">
              <a:solidFill>
                <a:srgbClr val="434343"/>
              </a:solidFill>
            </a:endParaRPr>
          </a:p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C0000"/>
              </a:buClr>
              <a:buSzPts val="900"/>
              <a:buChar char="●"/>
            </a:pPr>
            <a:r>
              <a:rPr b="1" lang="en-GB" sz="900">
                <a:solidFill>
                  <a:srgbClr val="CC0000"/>
                </a:solidFill>
              </a:rPr>
              <a:t>Important </a:t>
            </a:r>
            <a:endParaRPr b="1" sz="900">
              <a:solidFill>
                <a:srgbClr val="266F8B"/>
              </a:solidFill>
            </a:endParaRPr>
          </a:p>
        </p:txBody>
      </p:sp>
      <p:pic>
        <p:nvPicPr>
          <p:cNvPr id="75" name="Google Shape;7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31" y="100377"/>
            <a:ext cx="1118026" cy="733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1931" y="-31369"/>
            <a:ext cx="902869" cy="86476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9"/>
          <p:cNvSpPr/>
          <p:nvPr/>
        </p:nvSpPr>
        <p:spPr>
          <a:xfrm>
            <a:off x="332813" y="2543175"/>
            <a:ext cx="42771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9"/>
          <p:cNvSpPr txBox="1"/>
          <p:nvPr/>
        </p:nvSpPr>
        <p:spPr>
          <a:xfrm>
            <a:off x="332825" y="1920150"/>
            <a:ext cx="42771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Glucose Homeostasis </a:t>
            </a:r>
            <a:endParaRPr b="1" sz="27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9" name="Google Shape;79;p19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9"/>
          <p:cNvSpPr txBox="1"/>
          <p:nvPr/>
        </p:nvSpPr>
        <p:spPr>
          <a:xfrm>
            <a:off x="1405838" y="4185619"/>
            <a:ext cx="18690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AA84F"/>
              </a:buClr>
              <a:buSzPts val="900"/>
              <a:buChar char="●"/>
            </a:pPr>
            <a:r>
              <a:rPr b="1" lang="en-GB" sz="900">
                <a:solidFill>
                  <a:srgbClr val="6AA84F"/>
                </a:solidFill>
              </a:rPr>
              <a:t>Drs’ notes</a:t>
            </a:r>
            <a:endParaRPr b="1" sz="900">
              <a:solidFill>
                <a:srgbClr val="6AA84F"/>
              </a:solidFill>
            </a:endParaRPr>
          </a:p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900"/>
              <a:buChar char="●"/>
            </a:pPr>
            <a:r>
              <a:rPr b="1" lang="en-GB" sz="900">
                <a:solidFill>
                  <a:srgbClr val="999999"/>
                </a:solidFill>
              </a:rPr>
              <a:t>Extra info</a:t>
            </a:r>
            <a:endParaRPr sz="900"/>
          </a:p>
        </p:txBody>
      </p:sp>
      <p:grpSp>
        <p:nvGrpSpPr>
          <p:cNvPr id="81" name="Google Shape;81;p19"/>
          <p:cNvGrpSpPr/>
          <p:nvPr/>
        </p:nvGrpSpPr>
        <p:grpSpPr>
          <a:xfrm>
            <a:off x="7642115" y="4674221"/>
            <a:ext cx="1501887" cy="392306"/>
            <a:chOff x="2543239" y="1722299"/>
            <a:chExt cx="1771511" cy="409505"/>
          </a:xfrm>
        </p:grpSpPr>
        <p:sp>
          <p:nvSpPr>
            <p:cNvPr id="82" name="Google Shape;82;p19"/>
            <p:cNvSpPr/>
            <p:nvPr/>
          </p:nvSpPr>
          <p:spPr>
            <a:xfrm rot="10800000">
              <a:off x="2543239" y="1757704"/>
              <a:ext cx="1771500" cy="374100"/>
            </a:xfrm>
            <a:prstGeom prst="homePlate">
              <a:avLst>
                <a:gd fmla="val 5000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9"/>
            <p:cNvSpPr txBox="1"/>
            <p:nvPr/>
          </p:nvSpPr>
          <p:spPr>
            <a:xfrm>
              <a:off x="2943750" y="1722299"/>
              <a:ext cx="1371000" cy="40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100" u="sng">
                  <a:solidFill>
                    <a:srgbClr val="FFFFFF"/>
                  </a:solidFill>
                  <a:hlinkClick r:id="rId5"/>
                </a:rPr>
                <a:t>Editing File</a:t>
              </a:r>
              <a:endParaRPr b="1" sz="1100" u="sng">
                <a:solidFill>
                  <a:srgbClr val="FFFFFF"/>
                </a:solidFill>
              </a:endParaRPr>
            </a:p>
          </p:txBody>
        </p:sp>
      </p:grpSp>
      <p:pic>
        <p:nvPicPr>
          <p:cNvPr id="84" name="Google Shape;84;p19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37825" y="4713400"/>
            <a:ext cx="313950" cy="313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9"/>
          <p:cNvSpPr txBox="1"/>
          <p:nvPr/>
        </p:nvSpPr>
        <p:spPr>
          <a:xfrm>
            <a:off x="3421050" y="4918525"/>
            <a:ext cx="2301900" cy="1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B7B7B7"/>
                </a:solidFill>
              </a:rPr>
              <a:t>Biochemistry teamwork 438 - Endocrine Block</a:t>
            </a:r>
            <a:endParaRPr sz="800">
              <a:solidFill>
                <a:srgbClr val="B7B7B7"/>
              </a:solidFill>
            </a:endParaRPr>
          </a:p>
        </p:txBody>
      </p:sp>
      <p:pic>
        <p:nvPicPr>
          <p:cNvPr id="86" name="Google Shape;86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26138" y="1197375"/>
            <a:ext cx="2748600" cy="274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43726" y="3228584"/>
            <a:ext cx="913432" cy="865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84375" y="2225350"/>
            <a:ext cx="913432" cy="865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43734" y="994125"/>
            <a:ext cx="913432" cy="865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912018" y="2225346"/>
            <a:ext cx="913432" cy="865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48200" y="2115051"/>
            <a:ext cx="913425" cy="91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320022" y="4674225"/>
            <a:ext cx="404129" cy="3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104867" y="-31375"/>
            <a:ext cx="733025" cy="73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8"/>
          <p:cNvSpPr txBox="1"/>
          <p:nvPr>
            <p:ph idx="1" type="body"/>
          </p:nvPr>
        </p:nvSpPr>
        <p:spPr>
          <a:xfrm>
            <a:off x="-42099" y="26032"/>
            <a:ext cx="9144000" cy="5943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Insulin and CHO Metabolism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58" name="Google Shape;35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3500" y="1271575"/>
            <a:ext cx="3014500" cy="335815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28"/>
          <p:cNvSpPr/>
          <p:nvPr/>
        </p:nvSpPr>
        <p:spPr>
          <a:xfrm>
            <a:off x="575208" y="890575"/>
            <a:ext cx="5397600" cy="280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sz="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0" name="Google Shape;360;p28"/>
          <p:cNvSpPr/>
          <p:nvPr/>
        </p:nvSpPr>
        <p:spPr>
          <a:xfrm>
            <a:off x="29067" y="890602"/>
            <a:ext cx="1066799" cy="280101"/>
          </a:xfrm>
          <a:prstGeom prst="flowChartMerge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sz="1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1" name="Google Shape;361;p28"/>
          <p:cNvSpPr/>
          <p:nvPr/>
        </p:nvSpPr>
        <p:spPr>
          <a:xfrm>
            <a:off x="575208" y="1200898"/>
            <a:ext cx="5397600" cy="280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sz="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2" name="Google Shape;362;p28"/>
          <p:cNvSpPr/>
          <p:nvPr/>
        </p:nvSpPr>
        <p:spPr>
          <a:xfrm>
            <a:off x="29067" y="1200925"/>
            <a:ext cx="1066799" cy="280101"/>
          </a:xfrm>
          <a:prstGeom prst="flowChartMerge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 sz="1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3" name="Google Shape;363;p28"/>
          <p:cNvSpPr/>
          <p:nvPr/>
        </p:nvSpPr>
        <p:spPr>
          <a:xfrm>
            <a:off x="575175" y="1511251"/>
            <a:ext cx="5397600" cy="280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sz="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4" name="Google Shape;364;p28"/>
          <p:cNvSpPr/>
          <p:nvPr/>
        </p:nvSpPr>
        <p:spPr>
          <a:xfrm>
            <a:off x="29050" y="1511277"/>
            <a:ext cx="1066799" cy="280101"/>
          </a:xfrm>
          <a:prstGeom prst="flowChartMerge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b="1" sz="1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5" name="Google Shape;365;p28"/>
          <p:cNvSpPr/>
          <p:nvPr/>
        </p:nvSpPr>
        <p:spPr>
          <a:xfrm>
            <a:off x="575175" y="1821634"/>
            <a:ext cx="5397600" cy="280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sz="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6" name="Google Shape;366;p28"/>
          <p:cNvSpPr/>
          <p:nvPr/>
        </p:nvSpPr>
        <p:spPr>
          <a:xfrm>
            <a:off x="29050" y="1821659"/>
            <a:ext cx="1066799" cy="280101"/>
          </a:xfrm>
          <a:prstGeom prst="flowChartMerg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b="1" sz="1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7" name="Google Shape;367;p28"/>
          <p:cNvSpPr/>
          <p:nvPr/>
        </p:nvSpPr>
        <p:spPr>
          <a:xfrm>
            <a:off x="575208" y="2132034"/>
            <a:ext cx="5397600" cy="280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sz="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8" name="Google Shape;368;p28"/>
          <p:cNvSpPr/>
          <p:nvPr/>
        </p:nvSpPr>
        <p:spPr>
          <a:xfrm>
            <a:off x="29067" y="2132058"/>
            <a:ext cx="1066799" cy="280101"/>
          </a:xfrm>
          <a:prstGeom prst="flowChartMerge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b="1" sz="1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9" name="Google Shape;369;p28"/>
          <p:cNvSpPr/>
          <p:nvPr/>
        </p:nvSpPr>
        <p:spPr>
          <a:xfrm>
            <a:off x="575208" y="2442357"/>
            <a:ext cx="5397600" cy="280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sz="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0" name="Google Shape;370;p28"/>
          <p:cNvSpPr/>
          <p:nvPr/>
        </p:nvSpPr>
        <p:spPr>
          <a:xfrm>
            <a:off x="29067" y="2442381"/>
            <a:ext cx="1066799" cy="280101"/>
          </a:xfrm>
          <a:prstGeom prst="flowChartMerge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endParaRPr b="1" sz="1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1" name="Google Shape;371;p28"/>
          <p:cNvSpPr/>
          <p:nvPr/>
        </p:nvSpPr>
        <p:spPr>
          <a:xfrm>
            <a:off x="575175" y="3133710"/>
            <a:ext cx="5397600" cy="280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sz="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2" name="Google Shape;372;p28"/>
          <p:cNvSpPr/>
          <p:nvPr/>
        </p:nvSpPr>
        <p:spPr>
          <a:xfrm>
            <a:off x="29050" y="3133733"/>
            <a:ext cx="1066799" cy="280101"/>
          </a:xfrm>
          <a:prstGeom prst="flowChartMerge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sz="1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3" name="Google Shape;373;p28"/>
          <p:cNvSpPr/>
          <p:nvPr/>
        </p:nvSpPr>
        <p:spPr>
          <a:xfrm>
            <a:off x="575175" y="3444093"/>
            <a:ext cx="5397600" cy="280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sz="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4" name="Google Shape;374;p28"/>
          <p:cNvSpPr/>
          <p:nvPr/>
        </p:nvSpPr>
        <p:spPr>
          <a:xfrm>
            <a:off x="29050" y="3444115"/>
            <a:ext cx="1066799" cy="280101"/>
          </a:xfrm>
          <a:prstGeom prst="flowChartMerg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 sz="1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5" name="Google Shape;375;p28"/>
          <p:cNvSpPr/>
          <p:nvPr/>
        </p:nvSpPr>
        <p:spPr>
          <a:xfrm>
            <a:off x="575208" y="3754493"/>
            <a:ext cx="5397600" cy="280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sz="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6" name="Google Shape;376;p28"/>
          <p:cNvSpPr/>
          <p:nvPr/>
        </p:nvSpPr>
        <p:spPr>
          <a:xfrm>
            <a:off x="29067" y="3754515"/>
            <a:ext cx="1066799" cy="280101"/>
          </a:xfrm>
          <a:prstGeom prst="flowChartMerge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b="1" sz="1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7" name="Google Shape;377;p28"/>
          <p:cNvSpPr/>
          <p:nvPr/>
        </p:nvSpPr>
        <p:spPr>
          <a:xfrm>
            <a:off x="575208" y="4064816"/>
            <a:ext cx="5397600" cy="280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sz="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8" name="Google Shape;378;p28"/>
          <p:cNvSpPr/>
          <p:nvPr/>
        </p:nvSpPr>
        <p:spPr>
          <a:xfrm>
            <a:off x="29067" y="4064837"/>
            <a:ext cx="1066799" cy="280101"/>
          </a:xfrm>
          <a:prstGeom prst="flowChartMerge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b="1" sz="1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9" name="Google Shape;379;p28"/>
          <p:cNvSpPr/>
          <p:nvPr/>
        </p:nvSpPr>
        <p:spPr>
          <a:xfrm>
            <a:off x="575175" y="4375169"/>
            <a:ext cx="5397600" cy="280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sz="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0" name="Google Shape;380;p28"/>
          <p:cNvSpPr/>
          <p:nvPr/>
        </p:nvSpPr>
        <p:spPr>
          <a:xfrm>
            <a:off x="29050" y="4375189"/>
            <a:ext cx="1066799" cy="280101"/>
          </a:xfrm>
          <a:prstGeom prst="flowChartMerge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b="1" sz="1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1" name="Google Shape;381;p28"/>
          <p:cNvSpPr/>
          <p:nvPr/>
        </p:nvSpPr>
        <p:spPr>
          <a:xfrm>
            <a:off x="575175" y="4685544"/>
            <a:ext cx="6046200" cy="280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sz="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2" name="Google Shape;382;p28"/>
          <p:cNvSpPr/>
          <p:nvPr/>
        </p:nvSpPr>
        <p:spPr>
          <a:xfrm>
            <a:off x="29050" y="4685572"/>
            <a:ext cx="1066799" cy="280101"/>
          </a:xfrm>
          <a:prstGeom prst="flowChartMerg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endParaRPr b="1" sz="1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3" name="Google Shape;383;p28"/>
          <p:cNvSpPr txBox="1"/>
          <p:nvPr/>
        </p:nvSpPr>
        <p:spPr>
          <a:xfrm>
            <a:off x="1094647" y="901084"/>
            <a:ext cx="48786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Glucose is diffused into cells through hexose transporters such as GLUT4</a:t>
            </a:r>
            <a:endParaRPr/>
          </a:p>
        </p:txBody>
      </p:sp>
      <p:sp>
        <p:nvSpPr>
          <p:cNvPr id="384" name="Google Shape;384;p28"/>
          <p:cNvSpPr txBox="1"/>
          <p:nvPr/>
        </p:nvSpPr>
        <p:spPr>
          <a:xfrm>
            <a:off x="1094647" y="1200874"/>
            <a:ext cx="48786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GLUT4 is present in cytoplasmic vesicles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5" name="Google Shape;385;p28"/>
          <p:cNvSpPr txBox="1"/>
          <p:nvPr/>
        </p:nvSpPr>
        <p:spPr>
          <a:xfrm>
            <a:off x="1094647" y="1511223"/>
            <a:ext cx="48786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Insulin binding to its receptor causes vesicles to diffuse into plasma membrane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6" name="Google Shape;386;p28"/>
          <p:cNvSpPr txBox="1"/>
          <p:nvPr/>
        </p:nvSpPr>
        <p:spPr>
          <a:xfrm>
            <a:off x="1094647" y="1821599"/>
            <a:ext cx="48786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GLUT4 is inserted into the membrane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7" name="Google Shape;387;p28"/>
          <p:cNvSpPr txBox="1"/>
          <p:nvPr/>
        </p:nvSpPr>
        <p:spPr>
          <a:xfrm>
            <a:off x="1094647" y="2131949"/>
            <a:ext cx="48786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Allowing glucose transport into the cell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8" name="Google Shape;388;p28"/>
          <p:cNvSpPr txBox="1"/>
          <p:nvPr/>
        </p:nvSpPr>
        <p:spPr>
          <a:xfrm>
            <a:off x="1094647" y="2442376"/>
            <a:ext cx="48786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Brain and liver have non insulin dependent glucose transporter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9" name="Google Shape;389;p28"/>
          <p:cNvSpPr txBox="1"/>
          <p:nvPr/>
        </p:nvSpPr>
        <p:spPr>
          <a:xfrm>
            <a:off x="1094647" y="3133751"/>
            <a:ext cx="48786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Stimulates </a:t>
            </a:r>
            <a:r>
              <a:rPr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glycogen</a:t>
            </a:r>
            <a:r>
              <a:rPr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synthesis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0" name="Google Shape;390;p28"/>
          <p:cNvSpPr txBox="1"/>
          <p:nvPr/>
        </p:nvSpPr>
        <p:spPr>
          <a:xfrm>
            <a:off x="1094647" y="3444139"/>
            <a:ext cx="48786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Decreases blood glucose levels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1" name="Google Shape;391;p28"/>
          <p:cNvSpPr txBox="1"/>
          <p:nvPr/>
        </p:nvSpPr>
        <p:spPr>
          <a:xfrm>
            <a:off x="1094647" y="3754425"/>
            <a:ext cx="48786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Increases glycolysis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2" name="Google Shape;392;p28"/>
          <p:cNvSpPr txBox="1"/>
          <p:nvPr/>
        </p:nvSpPr>
        <p:spPr>
          <a:xfrm>
            <a:off x="1094647" y="4064852"/>
            <a:ext cx="48786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Stimulates protein synthesis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3" name="Google Shape;393;p28"/>
          <p:cNvSpPr txBox="1"/>
          <p:nvPr/>
        </p:nvSpPr>
        <p:spPr>
          <a:xfrm>
            <a:off x="1094647" y="4375151"/>
            <a:ext cx="48786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Insulin deficiency causes diabetes mellitus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4" name="Google Shape;394;p28"/>
          <p:cNvSpPr txBox="1"/>
          <p:nvPr/>
        </p:nvSpPr>
        <p:spPr>
          <a:xfrm>
            <a:off x="1095850" y="4685493"/>
            <a:ext cx="55260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Hyperinsulinemia is due to insulin resistance in (Diabetes mellitus or Metabolic syndrome)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5" name="Google Shape;395;p28"/>
          <p:cNvSpPr txBox="1"/>
          <p:nvPr/>
        </p:nvSpPr>
        <p:spPr>
          <a:xfrm>
            <a:off x="279200" y="500738"/>
            <a:ext cx="33177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Century Gothic"/>
                <a:ea typeface="Century Gothic"/>
                <a:cs typeface="Century Gothic"/>
                <a:sym typeface="Century Gothic"/>
              </a:rPr>
              <a:t>Promotes glucose uptake into cell:</a:t>
            </a:r>
            <a:endParaRPr b="1"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6" name="Google Shape;39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25" y="537075"/>
            <a:ext cx="280100" cy="28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28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8" name="Google Shape;398;p28"/>
          <p:cNvSpPr txBox="1"/>
          <p:nvPr>
            <p:ph idx="1" type="body"/>
          </p:nvPr>
        </p:nvSpPr>
        <p:spPr>
          <a:xfrm>
            <a:off x="575200" y="2776888"/>
            <a:ext cx="5397600" cy="302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Insulin’s MOA in decreasing blood glucose levels</a:t>
            </a:r>
            <a:endParaRPr b="1" sz="1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9"/>
          <p:cNvSpPr txBox="1"/>
          <p:nvPr>
            <p:ph idx="1" type="body"/>
          </p:nvPr>
        </p:nvSpPr>
        <p:spPr>
          <a:xfrm>
            <a:off x="3055050" y="4250"/>
            <a:ext cx="3033900" cy="5943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</a:rPr>
              <a:t>Glucagon</a:t>
            </a:r>
            <a:endParaRPr b="1" sz="2400">
              <a:solidFill>
                <a:srgbClr val="3C78D8"/>
              </a:solidFill>
            </a:endParaRPr>
          </a:p>
        </p:txBody>
      </p:sp>
      <p:sp>
        <p:nvSpPr>
          <p:cNvPr id="404" name="Google Shape;404;p29"/>
          <p:cNvSpPr txBox="1"/>
          <p:nvPr>
            <p:ph idx="1" type="body"/>
          </p:nvPr>
        </p:nvSpPr>
        <p:spPr>
          <a:xfrm>
            <a:off x="2354294" y="2806775"/>
            <a:ext cx="4539000" cy="5943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</a:rPr>
              <a:t>Glucocorticoids (Cortisol)</a:t>
            </a:r>
            <a:endParaRPr b="1" sz="2400">
              <a:solidFill>
                <a:srgbClr val="3C78D8"/>
              </a:solidFill>
            </a:endParaRPr>
          </a:p>
        </p:txBody>
      </p:sp>
      <p:cxnSp>
        <p:nvCxnSpPr>
          <p:cNvPr id="405" name="Google Shape;405;p29"/>
          <p:cNvCxnSpPr/>
          <p:nvPr/>
        </p:nvCxnSpPr>
        <p:spPr>
          <a:xfrm flipH="1" rot="10800000">
            <a:off x="59125" y="2844500"/>
            <a:ext cx="9091500" cy="16800"/>
          </a:xfrm>
          <a:prstGeom prst="straightConnector1">
            <a:avLst/>
          </a:prstGeom>
          <a:noFill/>
          <a:ln cap="flat" cmpd="sng" w="9525">
            <a:solidFill>
              <a:srgbClr val="C9DAF8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406" name="Google Shape;406;p29"/>
          <p:cNvSpPr/>
          <p:nvPr/>
        </p:nvSpPr>
        <p:spPr>
          <a:xfrm>
            <a:off x="269625" y="763822"/>
            <a:ext cx="2542200" cy="4122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07" name="Google Shape;407;p29"/>
          <p:cNvSpPr/>
          <p:nvPr/>
        </p:nvSpPr>
        <p:spPr>
          <a:xfrm>
            <a:off x="3788875" y="2446875"/>
            <a:ext cx="1608000" cy="3405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08" name="Google Shape;408;p29"/>
          <p:cNvSpPr/>
          <p:nvPr/>
        </p:nvSpPr>
        <p:spPr>
          <a:xfrm>
            <a:off x="189446" y="2039375"/>
            <a:ext cx="2366700" cy="4122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409" name="Google Shape;409;p29"/>
          <p:cNvCxnSpPr>
            <a:stCxn id="408" idx="3"/>
            <a:endCxn id="410" idx="3"/>
          </p:cNvCxnSpPr>
          <p:nvPr/>
        </p:nvCxnSpPr>
        <p:spPr>
          <a:xfrm flipH="1" rot="10800000">
            <a:off x="2556146" y="2010275"/>
            <a:ext cx="1026600" cy="235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1" name="Google Shape;411;p29"/>
          <p:cNvCxnSpPr>
            <a:stCxn id="412" idx="2"/>
            <a:endCxn id="407" idx="0"/>
          </p:cNvCxnSpPr>
          <p:nvPr/>
        </p:nvCxnSpPr>
        <p:spPr>
          <a:xfrm flipH="1" rot="-5400000">
            <a:off x="4485425" y="2339425"/>
            <a:ext cx="210600" cy="4500"/>
          </a:xfrm>
          <a:prstGeom prst="curvedConnector3">
            <a:avLst>
              <a:gd fmla="val 49976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3" name="Google Shape;413;p29"/>
          <p:cNvCxnSpPr>
            <a:stCxn id="410" idx="1"/>
            <a:endCxn id="406" idx="3"/>
          </p:cNvCxnSpPr>
          <p:nvPr/>
        </p:nvCxnSpPr>
        <p:spPr>
          <a:xfrm rot="10800000">
            <a:off x="2811825" y="969922"/>
            <a:ext cx="922800" cy="2244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4" name="Google Shape;414;p29"/>
          <p:cNvSpPr/>
          <p:nvPr/>
        </p:nvSpPr>
        <p:spPr>
          <a:xfrm>
            <a:off x="3606038" y="871075"/>
            <a:ext cx="1964700" cy="1365300"/>
          </a:xfrm>
          <a:prstGeom prst="roundRect">
            <a:avLst>
              <a:gd fmla="val 16667" name="adj"/>
            </a:avLst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2" name="Google Shape;41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9175" y="897825"/>
            <a:ext cx="1818600" cy="133855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29"/>
          <p:cNvSpPr/>
          <p:nvPr/>
        </p:nvSpPr>
        <p:spPr>
          <a:xfrm flipH="1">
            <a:off x="6489894" y="804525"/>
            <a:ext cx="2366700" cy="3030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16" name="Google Shape;416;p29"/>
          <p:cNvSpPr/>
          <p:nvPr/>
        </p:nvSpPr>
        <p:spPr>
          <a:xfrm flipH="1">
            <a:off x="6596525" y="2048275"/>
            <a:ext cx="2162700" cy="3405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417" name="Google Shape;417;p29"/>
          <p:cNvCxnSpPr>
            <a:stCxn id="416" idx="3"/>
          </p:cNvCxnSpPr>
          <p:nvPr/>
        </p:nvCxnSpPr>
        <p:spPr>
          <a:xfrm rot="10800000">
            <a:off x="5569925" y="1983325"/>
            <a:ext cx="1026600" cy="235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8" name="Google Shape;418;p29"/>
          <p:cNvCxnSpPr>
            <a:endCxn id="415" idx="3"/>
          </p:cNvCxnSpPr>
          <p:nvPr/>
        </p:nvCxnSpPr>
        <p:spPr>
          <a:xfrm flipH="1" rot="10800000">
            <a:off x="5567094" y="956025"/>
            <a:ext cx="922800" cy="2244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9" name="Google Shape;419;p29"/>
          <p:cNvSpPr txBox="1"/>
          <p:nvPr/>
        </p:nvSpPr>
        <p:spPr>
          <a:xfrm>
            <a:off x="28800" y="4556900"/>
            <a:ext cx="13992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 </a:t>
            </a:r>
            <a:r>
              <a:rPr b="1" lang="en-GB" sz="900">
                <a:solidFill>
                  <a:srgbClr val="1B416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Cortisol is a steroid hormone secreted by  adrenal gland</a:t>
            </a:r>
            <a:endParaRPr b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29"/>
          <p:cNvSpPr txBox="1"/>
          <p:nvPr/>
        </p:nvSpPr>
        <p:spPr>
          <a:xfrm>
            <a:off x="269500" y="762475"/>
            <a:ext cx="25422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1B416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peptide hormone secreted by </a:t>
            </a:r>
            <a:r>
              <a:rPr b="1" i="1" lang="en-GB" sz="900">
                <a:solidFill>
                  <a:srgbClr val="1B416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b="1" lang="en-GB" sz="900">
                <a:solidFill>
                  <a:srgbClr val="1B416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-cells of  pancreatic islets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29"/>
          <p:cNvSpPr txBox="1"/>
          <p:nvPr/>
        </p:nvSpPr>
        <p:spPr>
          <a:xfrm>
            <a:off x="6596525" y="2059750"/>
            <a:ext cx="21627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900">
                <a:solidFill>
                  <a:srgbClr val="1B416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Increases glucose levels</a:t>
            </a:r>
            <a:endParaRPr b="1" sz="900">
              <a:solidFill>
                <a:srgbClr val="1B416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29"/>
          <p:cNvSpPr txBox="1"/>
          <p:nvPr/>
        </p:nvSpPr>
        <p:spPr>
          <a:xfrm>
            <a:off x="3788875" y="2428475"/>
            <a:ext cx="16080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900">
                <a:solidFill>
                  <a:srgbClr val="1B416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Stimulates glycogenolysis</a:t>
            </a:r>
            <a:endParaRPr b="1" sz="900">
              <a:solidFill>
                <a:srgbClr val="1B416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29"/>
          <p:cNvSpPr txBox="1"/>
          <p:nvPr/>
        </p:nvSpPr>
        <p:spPr>
          <a:xfrm>
            <a:off x="288025" y="2088875"/>
            <a:ext cx="21717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31454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900">
                <a:solidFill>
                  <a:srgbClr val="1B416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Activates hepatic gluconeogenesis</a:t>
            </a:r>
            <a:endParaRPr b="1" sz="900">
              <a:solidFill>
                <a:srgbClr val="1B416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29"/>
          <p:cNvSpPr/>
          <p:nvPr/>
        </p:nvSpPr>
        <p:spPr>
          <a:xfrm>
            <a:off x="7722773" y="3769479"/>
            <a:ext cx="1190700" cy="393750"/>
          </a:xfrm>
          <a:custGeom>
            <a:rect b="b" l="l" r="r" t="t"/>
            <a:pathLst>
              <a:path extrusionOk="0" h="1260000" w="1260000">
                <a:moveTo>
                  <a:pt x="7071" y="559864"/>
                </a:moveTo>
                <a:lnTo>
                  <a:pt x="63530" y="629997"/>
                </a:lnTo>
                <a:lnTo>
                  <a:pt x="7070" y="700131"/>
                </a:lnTo>
                <a:cubicBezTo>
                  <a:pt x="1323" y="677344"/>
                  <a:pt x="0" y="653827"/>
                  <a:pt x="0" y="630000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398159" y="1260000"/>
                  <a:pt x="195567" y="1134767"/>
                  <a:pt x="88433" y="946937"/>
                </a:cubicBezTo>
                <a:lnTo>
                  <a:pt x="224629" y="777758"/>
                </a:lnTo>
                <a:cubicBezTo>
                  <a:pt x="283667" y="944376"/>
                  <a:pt x="442987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ubicBezTo>
                  <a:pt x="442988" y="197051"/>
                  <a:pt x="283670" y="315622"/>
                  <a:pt x="224630" y="482237"/>
                </a:cubicBezTo>
                <a:lnTo>
                  <a:pt x="88435" y="313059"/>
                </a:lnTo>
                <a:cubicBezTo>
                  <a:pt x="195570" y="125231"/>
                  <a:pt x="398161" y="0"/>
                  <a:pt x="630000" y="0"/>
                </a:cubicBez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29"/>
          <p:cNvSpPr/>
          <p:nvPr/>
        </p:nvSpPr>
        <p:spPr>
          <a:xfrm>
            <a:off x="6205784" y="3769479"/>
            <a:ext cx="1723729" cy="393750"/>
          </a:xfrm>
          <a:custGeom>
            <a:rect b="b" l="l" r="r" t="t"/>
            <a:pathLst>
              <a:path extrusionOk="0" h="1260000" w="1824052">
                <a:moveTo>
                  <a:pt x="7071" y="559863"/>
                </a:moveTo>
                <a:lnTo>
                  <a:pt x="63532" y="629998"/>
                </a:lnTo>
                <a:lnTo>
                  <a:pt x="7070" y="700134"/>
                </a:lnTo>
                <a:cubicBezTo>
                  <a:pt x="1323" y="677346"/>
                  <a:pt x="0" y="653828"/>
                  <a:pt x="0" y="630000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3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4" y="723226"/>
                </a:lnTo>
                <a:lnTo>
                  <a:pt x="1250602" y="723226"/>
                </a:lnTo>
                <a:cubicBezTo>
                  <a:pt x="1207884" y="1027148"/>
                  <a:pt x="946135" y="1260000"/>
                  <a:pt x="630000" y="1260000"/>
                </a:cubicBezTo>
                <a:cubicBezTo>
                  <a:pt x="398160" y="1260000"/>
                  <a:pt x="195568" y="1134768"/>
                  <a:pt x="88434" y="946939"/>
                </a:cubicBezTo>
                <a:lnTo>
                  <a:pt x="224629" y="777761"/>
                </a:lnTo>
                <a:cubicBezTo>
                  <a:pt x="283669" y="944377"/>
                  <a:pt x="442988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ubicBezTo>
                  <a:pt x="442989" y="197051"/>
                  <a:pt x="283671" y="315621"/>
                  <a:pt x="224630" y="482236"/>
                </a:cubicBezTo>
                <a:lnTo>
                  <a:pt x="88436" y="313058"/>
                </a:lnTo>
                <a:cubicBezTo>
                  <a:pt x="195571" y="125231"/>
                  <a:pt x="398161" y="0"/>
                  <a:pt x="630000" y="0"/>
                </a:cubicBez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29"/>
          <p:cNvSpPr/>
          <p:nvPr/>
        </p:nvSpPr>
        <p:spPr>
          <a:xfrm>
            <a:off x="4688793" y="3769479"/>
            <a:ext cx="1723729" cy="393750"/>
          </a:xfrm>
          <a:custGeom>
            <a:rect b="b" l="l" r="r" t="t"/>
            <a:pathLst>
              <a:path extrusionOk="0" h="1260000" w="1824052">
                <a:moveTo>
                  <a:pt x="7071" y="559863"/>
                </a:moveTo>
                <a:lnTo>
                  <a:pt x="63532" y="629998"/>
                </a:lnTo>
                <a:lnTo>
                  <a:pt x="7070" y="700134"/>
                </a:lnTo>
                <a:cubicBezTo>
                  <a:pt x="1323" y="677346"/>
                  <a:pt x="0" y="653828"/>
                  <a:pt x="0" y="630000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3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4" y="723226"/>
                </a:lnTo>
                <a:lnTo>
                  <a:pt x="1250602" y="723226"/>
                </a:lnTo>
                <a:cubicBezTo>
                  <a:pt x="1207884" y="1027148"/>
                  <a:pt x="946135" y="1260000"/>
                  <a:pt x="630000" y="1260000"/>
                </a:cubicBezTo>
                <a:cubicBezTo>
                  <a:pt x="398160" y="1260000"/>
                  <a:pt x="195568" y="1134768"/>
                  <a:pt x="88434" y="946939"/>
                </a:cubicBezTo>
                <a:lnTo>
                  <a:pt x="224629" y="777761"/>
                </a:lnTo>
                <a:cubicBezTo>
                  <a:pt x="283669" y="944377"/>
                  <a:pt x="442988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ubicBezTo>
                  <a:pt x="442989" y="197051"/>
                  <a:pt x="283671" y="315621"/>
                  <a:pt x="224630" y="482236"/>
                </a:cubicBezTo>
                <a:lnTo>
                  <a:pt x="88436" y="313058"/>
                </a:lnTo>
                <a:cubicBezTo>
                  <a:pt x="195571" y="125231"/>
                  <a:pt x="398161" y="0"/>
                  <a:pt x="630000" y="0"/>
                </a:cubicBez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9"/>
          <p:cNvSpPr/>
          <p:nvPr/>
        </p:nvSpPr>
        <p:spPr>
          <a:xfrm>
            <a:off x="3171801" y="3769479"/>
            <a:ext cx="1723729" cy="393750"/>
          </a:xfrm>
          <a:custGeom>
            <a:rect b="b" l="l" r="r" t="t"/>
            <a:pathLst>
              <a:path extrusionOk="0" h="1260000" w="1824052">
                <a:moveTo>
                  <a:pt x="7070" y="559864"/>
                </a:moveTo>
                <a:lnTo>
                  <a:pt x="63532" y="629999"/>
                </a:lnTo>
                <a:lnTo>
                  <a:pt x="7070" y="700135"/>
                </a:lnTo>
                <a:cubicBezTo>
                  <a:pt x="1323" y="677347"/>
                  <a:pt x="0" y="653828"/>
                  <a:pt x="0" y="630000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3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4" y="723226"/>
                </a:lnTo>
                <a:lnTo>
                  <a:pt x="1250602" y="723226"/>
                </a:lnTo>
                <a:cubicBezTo>
                  <a:pt x="1207884" y="1027148"/>
                  <a:pt x="946135" y="1260000"/>
                  <a:pt x="630000" y="1260000"/>
                </a:cubicBezTo>
                <a:cubicBezTo>
                  <a:pt x="398160" y="1260000"/>
                  <a:pt x="195569" y="1134769"/>
                  <a:pt x="88434" y="946940"/>
                </a:cubicBezTo>
                <a:lnTo>
                  <a:pt x="224630" y="777762"/>
                </a:lnTo>
                <a:cubicBezTo>
                  <a:pt x="283669" y="944378"/>
                  <a:pt x="442988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ubicBezTo>
                  <a:pt x="442989" y="197051"/>
                  <a:pt x="283670" y="315622"/>
                  <a:pt x="224630" y="482237"/>
                </a:cubicBezTo>
                <a:lnTo>
                  <a:pt x="88435" y="313059"/>
                </a:lnTo>
                <a:cubicBezTo>
                  <a:pt x="195570" y="125231"/>
                  <a:pt x="398161" y="0"/>
                  <a:pt x="630000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29"/>
          <p:cNvSpPr/>
          <p:nvPr/>
        </p:nvSpPr>
        <p:spPr>
          <a:xfrm>
            <a:off x="1654810" y="3769479"/>
            <a:ext cx="1723729" cy="393750"/>
          </a:xfrm>
          <a:custGeom>
            <a:rect b="b" l="l" r="r" t="t"/>
            <a:pathLst>
              <a:path extrusionOk="0" h="1260000" w="1824052">
                <a:moveTo>
                  <a:pt x="7070" y="559865"/>
                </a:moveTo>
                <a:lnTo>
                  <a:pt x="63532" y="630000"/>
                </a:lnTo>
                <a:lnTo>
                  <a:pt x="7070" y="700135"/>
                </a:lnTo>
                <a:cubicBezTo>
                  <a:pt x="1323" y="677348"/>
                  <a:pt x="0" y="653828"/>
                  <a:pt x="0" y="630000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3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3" y="723226"/>
                </a:lnTo>
                <a:lnTo>
                  <a:pt x="1250602" y="723226"/>
                </a:lnTo>
                <a:cubicBezTo>
                  <a:pt x="1207884" y="1027148"/>
                  <a:pt x="946135" y="1260000"/>
                  <a:pt x="630000" y="1260000"/>
                </a:cubicBezTo>
                <a:cubicBezTo>
                  <a:pt x="398160" y="1260000"/>
                  <a:pt x="195569" y="1134769"/>
                  <a:pt x="88435" y="946940"/>
                </a:cubicBezTo>
                <a:lnTo>
                  <a:pt x="224630" y="777762"/>
                </a:lnTo>
                <a:cubicBezTo>
                  <a:pt x="283670" y="944378"/>
                  <a:pt x="442988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ubicBezTo>
                  <a:pt x="442988" y="197051"/>
                  <a:pt x="283670" y="315622"/>
                  <a:pt x="224630" y="482238"/>
                </a:cubicBezTo>
                <a:lnTo>
                  <a:pt x="88435" y="313060"/>
                </a:lnTo>
                <a:cubicBezTo>
                  <a:pt x="195570" y="125231"/>
                  <a:pt x="398160" y="0"/>
                  <a:pt x="63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29"/>
          <p:cNvSpPr/>
          <p:nvPr/>
        </p:nvSpPr>
        <p:spPr>
          <a:xfrm>
            <a:off x="137818" y="3769479"/>
            <a:ext cx="1723729" cy="393750"/>
          </a:xfrm>
          <a:custGeom>
            <a:rect b="b" l="l" r="r" t="t"/>
            <a:pathLst>
              <a:path extrusionOk="0" h="1260000" w="1824052">
                <a:moveTo>
                  <a:pt x="630000" y="197051"/>
                </a:moveTo>
                <a:cubicBezTo>
                  <a:pt x="390889" y="197051"/>
                  <a:pt x="197051" y="390889"/>
                  <a:pt x="197051" y="630000"/>
                </a:cubicBezTo>
                <a:cubicBezTo>
                  <a:pt x="197051" y="869111"/>
                  <a:pt x="390889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2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3" y="723226"/>
                </a:lnTo>
                <a:lnTo>
                  <a:pt x="1250602" y="723226"/>
                </a:lnTo>
                <a:cubicBezTo>
                  <a:pt x="1207884" y="1027148"/>
                  <a:pt x="946134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0" name="Google Shape;430;p29"/>
          <p:cNvCxnSpPr/>
          <p:nvPr/>
        </p:nvCxnSpPr>
        <p:spPr>
          <a:xfrm flipH="1">
            <a:off x="723886" y="4184581"/>
            <a:ext cx="4500" cy="264900"/>
          </a:xfrm>
          <a:prstGeom prst="straightConnector1">
            <a:avLst/>
          </a:prstGeom>
          <a:noFill/>
          <a:ln cap="flat" cmpd="sng" w="66675">
            <a:solidFill>
              <a:srgbClr val="F3F3F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29"/>
          <p:cNvCxnSpPr/>
          <p:nvPr/>
        </p:nvCxnSpPr>
        <p:spPr>
          <a:xfrm>
            <a:off x="2249222" y="4184581"/>
            <a:ext cx="1200" cy="288300"/>
          </a:xfrm>
          <a:prstGeom prst="straightConnector1">
            <a:avLst/>
          </a:prstGeom>
          <a:noFill/>
          <a:ln cap="flat" cmpd="sng" w="6667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2" name="Google Shape;432;p29"/>
          <p:cNvCxnSpPr/>
          <p:nvPr/>
        </p:nvCxnSpPr>
        <p:spPr>
          <a:xfrm flipH="1">
            <a:off x="3768558" y="4184581"/>
            <a:ext cx="1500" cy="293400"/>
          </a:xfrm>
          <a:prstGeom prst="straightConnector1">
            <a:avLst/>
          </a:prstGeom>
          <a:noFill/>
          <a:ln cap="flat" cmpd="sng" w="66675">
            <a:solidFill>
              <a:srgbClr val="CFE2F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3" name="Google Shape;433;p29"/>
          <p:cNvCxnSpPr/>
          <p:nvPr/>
        </p:nvCxnSpPr>
        <p:spPr>
          <a:xfrm>
            <a:off x="5290893" y="4184581"/>
            <a:ext cx="0" cy="374700"/>
          </a:xfrm>
          <a:prstGeom prst="straightConnector1">
            <a:avLst/>
          </a:prstGeom>
          <a:noFill/>
          <a:ln cap="flat" cmpd="sng" w="66675">
            <a:solidFill>
              <a:srgbClr val="9FC5E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4" name="Google Shape;434;p29"/>
          <p:cNvCxnSpPr/>
          <p:nvPr/>
        </p:nvCxnSpPr>
        <p:spPr>
          <a:xfrm>
            <a:off x="8332565" y="4184581"/>
            <a:ext cx="9900" cy="307800"/>
          </a:xfrm>
          <a:prstGeom prst="straightConnector1">
            <a:avLst/>
          </a:prstGeom>
          <a:noFill/>
          <a:ln cap="flat" cmpd="sng" w="66675">
            <a:solidFill>
              <a:srgbClr val="3D85C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5" name="Google Shape;435;p29"/>
          <p:cNvSpPr txBox="1"/>
          <p:nvPr/>
        </p:nvSpPr>
        <p:spPr>
          <a:xfrm>
            <a:off x="84575" y="3401076"/>
            <a:ext cx="1287000" cy="16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999999"/>
                </a:solidFill>
                <a:latin typeface="Exo"/>
                <a:ea typeface="Exo"/>
                <a:cs typeface="Exo"/>
                <a:sym typeface="Exo"/>
              </a:rPr>
              <a:t>01</a:t>
            </a:r>
            <a:endParaRPr b="1" i="0" sz="900" u="none" cap="none" strike="noStrike">
              <a:solidFill>
                <a:srgbClr val="999999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36" name="Google Shape;436;p29"/>
          <p:cNvSpPr txBox="1"/>
          <p:nvPr/>
        </p:nvSpPr>
        <p:spPr>
          <a:xfrm>
            <a:off x="1605415" y="3401076"/>
            <a:ext cx="1287000" cy="16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999999"/>
                </a:solidFill>
                <a:latin typeface="Exo"/>
                <a:ea typeface="Exo"/>
                <a:cs typeface="Exo"/>
                <a:sym typeface="Exo"/>
              </a:rPr>
              <a:t>02</a:t>
            </a:r>
            <a:endParaRPr b="1" i="0" sz="900" u="none" cap="none" strike="noStrike">
              <a:solidFill>
                <a:srgbClr val="999999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37" name="Google Shape;437;p29"/>
          <p:cNvSpPr txBox="1"/>
          <p:nvPr/>
        </p:nvSpPr>
        <p:spPr>
          <a:xfrm>
            <a:off x="4647095" y="3401076"/>
            <a:ext cx="1287000" cy="16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999999"/>
                </a:solidFill>
                <a:latin typeface="Exo"/>
                <a:ea typeface="Exo"/>
                <a:cs typeface="Exo"/>
                <a:sym typeface="Exo"/>
              </a:rPr>
              <a:t>04</a:t>
            </a:r>
            <a:endParaRPr b="1" i="0" sz="900" u="none" cap="none" strike="noStrike">
              <a:solidFill>
                <a:srgbClr val="999999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38" name="Google Shape;438;p29"/>
          <p:cNvSpPr txBox="1"/>
          <p:nvPr/>
        </p:nvSpPr>
        <p:spPr>
          <a:xfrm>
            <a:off x="7688775" y="3401076"/>
            <a:ext cx="1287000" cy="16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999999"/>
                </a:solidFill>
                <a:latin typeface="Exo"/>
                <a:ea typeface="Exo"/>
                <a:cs typeface="Exo"/>
                <a:sym typeface="Exo"/>
              </a:rPr>
              <a:t>06</a:t>
            </a:r>
            <a:endParaRPr b="1" i="0" sz="900" u="none" cap="none" strike="noStrike">
              <a:solidFill>
                <a:srgbClr val="999999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39" name="Google Shape;439;p29"/>
          <p:cNvSpPr txBox="1"/>
          <p:nvPr/>
        </p:nvSpPr>
        <p:spPr>
          <a:xfrm>
            <a:off x="3126255" y="3401076"/>
            <a:ext cx="1287000" cy="16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999999"/>
                </a:solidFill>
                <a:latin typeface="Exo"/>
                <a:ea typeface="Exo"/>
                <a:cs typeface="Exo"/>
                <a:sym typeface="Exo"/>
              </a:rPr>
              <a:t>03</a:t>
            </a:r>
            <a:endParaRPr b="1" i="0" sz="900" u="none" cap="none" strike="noStrike">
              <a:solidFill>
                <a:srgbClr val="999999"/>
              </a:solidFill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440" name="Google Shape;440;p29"/>
          <p:cNvCxnSpPr/>
          <p:nvPr/>
        </p:nvCxnSpPr>
        <p:spPr>
          <a:xfrm>
            <a:off x="728386" y="3626679"/>
            <a:ext cx="0" cy="125400"/>
          </a:xfrm>
          <a:prstGeom prst="straightConnector1">
            <a:avLst/>
          </a:prstGeom>
          <a:noFill/>
          <a:ln cap="flat" cmpd="sng" w="66675">
            <a:solidFill>
              <a:srgbClr val="F3F3F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1" name="Google Shape;441;p29"/>
          <p:cNvCxnSpPr/>
          <p:nvPr/>
        </p:nvCxnSpPr>
        <p:spPr>
          <a:xfrm>
            <a:off x="2249238" y="3594616"/>
            <a:ext cx="0" cy="125400"/>
          </a:xfrm>
          <a:prstGeom prst="straightConnector1">
            <a:avLst/>
          </a:prstGeom>
          <a:noFill/>
          <a:ln cap="flat" cmpd="sng" w="6667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2" name="Google Shape;442;p29"/>
          <p:cNvCxnSpPr/>
          <p:nvPr/>
        </p:nvCxnSpPr>
        <p:spPr>
          <a:xfrm>
            <a:off x="3770058" y="3626679"/>
            <a:ext cx="0" cy="125400"/>
          </a:xfrm>
          <a:prstGeom prst="straightConnector1">
            <a:avLst/>
          </a:prstGeom>
          <a:noFill/>
          <a:ln cap="flat" cmpd="sng" w="66675">
            <a:solidFill>
              <a:srgbClr val="CFE2F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3" name="Google Shape;443;p29"/>
          <p:cNvCxnSpPr/>
          <p:nvPr/>
        </p:nvCxnSpPr>
        <p:spPr>
          <a:xfrm>
            <a:off x="5290893" y="3626679"/>
            <a:ext cx="0" cy="125400"/>
          </a:xfrm>
          <a:prstGeom prst="straightConnector1">
            <a:avLst/>
          </a:prstGeom>
          <a:noFill/>
          <a:ln cap="flat" cmpd="sng" w="66675">
            <a:solidFill>
              <a:srgbClr val="9FC5E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29"/>
          <p:cNvCxnSpPr/>
          <p:nvPr/>
        </p:nvCxnSpPr>
        <p:spPr>
          <a:xfrm>
            <a:off x="8332565" y="3626679"/>
            <a:ext cx="0" cy="125400"/>
          </a:xfrm>
          <a:prstGeom prst="straightConnector1">
            <a:avLst/>
          </a:prstGeom>
          <a:noFill/>
          <a:ln cap="flat" cmpd="sng" w="66675">
            <a:solidFill>
              <a:srgbClr val="3D85C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5" name="Google Shape;445;p29"/>
          <p:cNvCxnSpPr/>
          <p:nvPr/>
        </p:nvCxnSpPr>
        <p:spPr>
          <a:xfrm>
            <a:off x="6811729" y="4184581"/>
            <a:ext cx="3900" cy="333000"/>
          </a:xfrm>
          <a:prstGeom prst="straightConnector1">
            <a:avLst/>
          </a:prstGeom>
          <a:noFill/>
          <a:ln cap="flat" cmpd="sng" w="66675">
            <a:solidFill>
              <a:srgbClr val="6FA8D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46" name="Google Shape;446;p29"/>
          <p:cNvSpPr txBox="1"/>
          <p:nvPr/>
        </p:nvSpPr>
        <p:spPr>
          <a:xfrm>
            <a:off x="6167935" y="3401076"/>
            <a:ext cx="1287000" cy="16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999999"/>
                </a:solidFill>
                <a:latin typeface="Exo"/>
                <a:ea typeface="Exo"/>
                <a:cs typeface="Exo"/>
                <a:sym typeface="Exo"/>
              </a:rPr>
              <a:t>05</a:t>
            </a:r>
            <a:endParaRPr b="1" i="0" sz="900" u="none" cap="none" strike="noStrike">
              <a:solidFill>
                <a:srgbClr val="999999"/>
              </a:solidFill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447" name="Google Shape;447;p29"/>
          <p:cNvCxnSpPr/>
          <p:nvPr/>
        </p:nvCxnSpPr>
        <p:spPr>
          <a:xfrm>
            <a:off x="6811729" y="3626679"/>
            <a:ext cx="0" cy="125400"/>
          </a:xfrm>
          <a:prstGeom prst="straightConnector1">
            <a:avLst/>
          </a:prstGeom>
          <a:noFill/>
          <a:ln cap="flat" cmpd="sng" w="66675">
            <a:solidFill>
              <a:srgbClr val="6FA8D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48" name="Google Shape;448;p29"/>
          <p:cNvSpPr txBox="1"/>
          <p:nvPr/>
        </p:nvSpPr>
        <p:spPr>
          <a:xfrm>
            <a:off x="1549500" y="4520150"/>
            <a:ext cx="13992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 </a:t>
            </a:r>
            <a:r>
              <a:rPr b="1" lang="en-GB" sz="900">
                <a:solidFill>
                  <a:srgbClr val="1B416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Contributes to glucose homeostasis</a:t>
            </a:r>
            <a:endParaRPr b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9" name="Google Shape;449;p29"/>
          <p:cNvSpPr txBox="1"/>
          <p:nvPr/>
        </p:nvSpPr>
        <p:spPr>
          <a:xfrm>
            <a:off x="3070200" y="4607900"/>
            <a:ext cx="14853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 </a:t>
            </a:r>
            <a:r>
              <a:rPr b="1" lang="en-GB" sz="900">
                <a:solidFill>
                  <a:srgbClr val="1B416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Maintains normal glucose levels in fasting</a:t>
            </a:r>
            <a:endParaRPr b="1" sz="900">
              <a:solidFill>
                <a:srgbClr val="1B416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0" name="Google Shape;450;p29"/>
          <p:cNvSpPr txBox="1"/>
          <p:nvPr/>
        </p:nvSpPr>
        <p:spPr>
          <a:xfrm>
            <a:off x="4605675" y="4614175"/>
            <a:ext cx="13992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 </a:t>
            </a:r>
            <a:r>
              <a:rPr b="1" lang="en-GB" sz="900">
                <a:solidFill>
                  <a:srgbClr val="1B416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Stimulates gluconeogenesis in the liver</a:t>
            </a:r>
            <a:endParaRPr b="1" sz="900">
              <a:solidFill>
                <a:srgbClr val="1B416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29"/>
          <p:cNvSpPr txBox="1"/>
          <p:nvPr/>
        </p:nvSpPr>
        <p:spPr>
          <a:xfrm>
            <a:off x="6031400" y="4507825"/>
            <a:ext cx="15606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 </a:t>
            </a:r>
            <a:r>
              <a:rPr b="1" lang="en-GB" sz="900">
                <a:solidFill>
                  <a:srgbClr val="1B416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Mobilizes amino acids for gluconeogenesis</a:t>
            </a:r>
            <a:endParaRPr b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2" name="Google Shape;452;p29"/>
          <p:cNvSpPr txBox="1"/>
          <p:nvPr/>
        </p:nvSpPr>
        <p:spPr>
          <a:xfrm>
            <a:off x="7618525" y="4507825"/>
            <a:ext cx="13992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 </a:t>
            </a:r>
            <a:r>
              <a:rPr b="1" lang="en-GB" sz="900">
                <a:solidFill>
                  <a:srgbClr val="1B416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Stimulates fat breakdown in adipose tissue</a:t>
            </a:r>
            <a:endParaRPr b="1" sz="900">
              <a:solidFill>
                <a:srgbClr val="1B416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3" name="Google Shape;45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100" y="3881058"/>
            <a:ext cx="210600" cy="21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2225" y="3863025"/>
            <a:ext cx="210600" cy="21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44525" y="3847000"/>
            <a:ext cx="210600" cy="21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65950" y="3863025"/>
            <a:ext cx="210600" cy="21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99975" y="3863025"/>
            <a:ext cx="210600" cy="21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06125" y="3863025"/>
            <a:ext cx="210600" cy="2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29"/>
          <p:cNvSpPr txBox="1"/>
          <p:nvPr/>
        </p:nvSpPr>
        <p:spPr>
          <a:xfrm>
            <a:off x="6490156" y="816976"/>
            <a:ext cx="2366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900">
                <a:solidFill>
                  <a:srgbClr val="1B416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Secreted in response to hypoglycemia</a:t>
            </a:r>
            <a:endParaRPr b="1" sz="900">
              <a:solidFill>
                <a:srgbClr val="1B416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0" name="Google Shape;460;p29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0"/>
          <p:cNvSpPr txBox="1"/>
          <p:nvPr>
            <p:ph idx="1" type="body"/>
          </p:nvPr>
        </p:nvSpPr>
        <p:spPr>
          <a:xfrm>
            <a:off x="2980950" y="195675"/>
            <a:ext cx="3182100" cy="5943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</a:rPr>
              <a:t>Growth hormone</a:t>
            </a:r>
            <a:endParaRPr b="1" sz="2400">
              <a:solidFill>
                <a:srgbClr val="3C78D8"/>
              </a:solidFill>
            </a:endParaRPr>
          </a:p>
        </p:txBody>
      </p:sp>
      <p:sp>
        <p:nvSpPr>
          <p:cNvPr id="466" name="Google Shape;466;p30"/>
          <p:cNvSpPr/>
          <p:nvPr/>
        </p:nvSpPr>
        <p:spPr>
          <a:xfrm>
            <a:off x="831825" y="1146621"/>
            <a:ext cx="2940600" cy="726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30"/>
          <p:cNvSpPr/>
          <p:nvPr/>
        </p:nvSpPr>
        <p:spPr>
          <a:xfrm>
            <a:off x="5410425" y="1121271"/>
            <a:ext cx="2940600" cy="726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30"/>
          <p:cNvSpPr/>
          <p:nvPr/>
        </p:nvSpPr>
        <p:spPr>
          <a:xfrm>
            <a:off x="1860225" y="927650"/>
            <a:ext cx="883800" cy="446100"/>
          </a:xfrm>
          <a:prstGeom prst="ellipse">
            <a:avLst/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30"/>
          <p:cNvSpPr/>
          <p:nvPr/>
        </p:nvSpPr>
        <p:spPr>
          <a:xfrm>
            <a:off x="6438825" y="927650"/>
            <a:ext cx="883800" cy="446100"/>
          </a:xfrm>
          <a:prstGeom prst="ellipse">
            <a:avLst/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30"/>
          <p:cNvSpPr txBox="1"/>
          <p:nvPr/>
        </p:nvSpPr>
        <p:spPr>
          <a:xfrm>
            <a:off x="6718724" y="862847"/>
            <a:ext cx="1287000" cy="7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2</a:t>
            </a:r>
            <a:endParaRPr b="1" sz="31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71" name="Google Shape;471;p30"/>
          <p:cNvSpPr txBox="1"/>
          <p:nvPr/>
        </p:nvSpPr>
        <p:spPr>
          <a:xfrm>
            <a:off x="2180099" y="862847"/>
            <a:ext cx="1287000" cy="7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1</a:t>
            </a:r>
            <a:endParaRPr b="1" sz="31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472" name="Google Shape;47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78650"/>
            <a:ext cx="1117151" cy="1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30"/>
          <p:cNvSpPr/>
          <p:nvPr/>
        </p:nvSpPr>
        <p:spPr>
          <a:xfrm>
            <a:off x="831825" y="1121271"/>
            <a:ext cx="2940600" cy="726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30"/>
          <p:cNvSpPr/>
          <p:nvPr/>
        </p:nvSpPr>
        <p:spPr>
          <a:xfrm>
            <a:off x="1860225" y="927650"/>
            <a:ext cx="883800" cy="446100"/>
          </a:xfrm>
          <a:prstGeom prst="ellipse">
            <a:avLst/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30"/>
          <p:cNvSpPr txBox="1"/>
          <p:nvPr/>
        </p:nvSpPr>
        <p:spPr>
          <a:xfrm>
            <a:off x="2180099" y="862847"/>
            <a:ext cx="1287000" cy="7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1</a:t>
            </a:r>
            <a:endParaRPr b="1" sz="31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76" name="Google Shape;476;p30"/>
          <p:cNvSpPr txBox="1"/>
          <p:nvPr/>
        </p:nvSpPr>
        <p:spPr>
          <a:xfrm>
            <a:off x="739725" y="1297550"/>
            <a:ext cx="30327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Century Gothic"/>
                <a:ea typeface="Century Gothic"/>
                <a:cs typeface="Century Gothic"/>
                <a:sym typeface="Century Gothic"/>
              </a:rPr>
              <a:t>A protein hormone secreted by anterior pituitary gland</a:t>
            </a:r>
            <a:endParaRPr b="1"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7" name="Google Shape;47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005725" y="678650"/>
            <a:ext cx="1117151" cy="1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30"/>
          <p:cNvSpPr/>
          <p:nvPr/>
        </p:nvSpPr>
        <p:spPr>
          <a:xfrm>
            <a:off x="5410425" y="1121284"/>
            <a:ext cx="2940600" cy="726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30"/>
          <p:cNvSpPr/>
          <p:nvPr/>
        </p:nvSpPr>
        <p:spPr>
          <a:xfrm>
            <a:off x="6438825" y="927663"/>
            <a:ext cx="883800" cy="446100"/>
          </a:xfrm>
          <a:prstGeom prst="ellipse">
            <a:avLst/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30"/>
          <p:cNvSpPr txBox="1"/>
          <p:nvPr/>
        </p:nvSpPr>
        <p:spPr>
          <a:xfrm>
            <a:off x="6718724" y="862859"/>
            <a:ext cx="1287000" cy="7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2</a:t>
            </a:r>
            <a:endParaRPr b="1" sz="31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81" name="Google Shape;481;p30"/>
          <p:cNvSpPr txBox="1"/>
          <p:nvPr/>
        </p:nvSpPr>
        <p:spPr>
          <a:xfrm>
            <a:off x="5459025" y="1373750"/>
            <a:ext cx="28434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Century Gothic"/>
                <a:ea typeface="Century Gothic"/>
                <a:cs typeface="Century Gothic"/>
                <a:sym typeface="Century Gothic"/>
              </a:rPr>
              <a:t>Maintains blood glucose levels by:</a:t>
            </a:r>
            <a:endParaRPr b="1"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2" name="Google Shape;482;p30"/>
          <p:cNvSpPr/>
          <p:nvPr/>
        </p:nvSpPr>
        <p:spPr>
          <a:xfrm>
            <a:off x="5444425" y="1873225"/>
            <a:ext cx="1287000" cy="426300"/>
          </a:xfrm>
          <a:prstGeom prst="homePlate">
            <a:avLst>
              <a:gd fmla="val 50000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83" name="Google Shape;483;p30"/>
          <p:cNvSpPr/>
          <p:nvPr/>
        </p:nvSpPr>
        <p:spPr>
          <a:xfrm flipH="1">
            <a:off x="6560095" y="2102925"/>
            <a:ext cx="1883700" cy="426300"/>
          </a:xfrm>
          <a:prstGeom prst="homePlate">
            <a:avLst>
              <a:gd fmla="val 50000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84" name="Google Shape;484;p30"/>
          <p:cNvSpPr txBox="1"/>
          <p:nvPr/>
        </p:nvSpPr>
        <p:spPr>
          <a:xfrm>
            <a:off x="5489724" y="1791275"/>
            <a:ext cx="10884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Inhibiting insulin action</a:t>
            </a:r>
            <a:endParaRPr b="1" sz="9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5" name="Google Shape;485;p30"/>
          <p:cNvSpPr txBox="1"/>
          <p:nvPr/>
        </p:nvSpPr>
        <p:spPr>
          <a:xfrm>
            <a:off x="6649678" y="2024150"/>
            <a:ext cx="17943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Stimulating gluconeogenesis in the liver</a:t>
            </a:r>
            <a:endParaRPr b="1" sz="9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86" name="Google Shape;486;p30"/>
          <p:cNvCxnSpPr/>
          <p:nvPr/>
        </p:nvCxnSpPr>
        <p:spPr>
          <a:xfrm flipH="1" rot="10800000">
            <a:off x="59125" y="2615900"/>
            <a:ext cx="9091500" cy="16800"/>
          </a:xfrm>
          <a:prstGeom prst="straightConnector1">
            <a:avLst/>
          </a:prstGeom>
          <a:noFill/>
          <a:ln cap="flat" cmpd="sng" w="9525">
            <a:solidFill>
              <a:srgbClr val="C9DAF8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487" name="Google Shape;487;p30"/>
          <p:cNvSpPr txBox="1"/>
          <p:nvPr>
            <p:ph idx="1" type="body"/>
          </p:nvPr>
        </p:nvSpPr>
        <p:spPr>
          <a:xfrm>
            <a:off x="3013825" y="2586425"/>
            <a:ext cx="3182100" cy="5943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</a:rPr>
              <a:t>Epinephrine</a:t>
            </a:r>
            <a:endParaRPr b="1" sz="2400">
              <a:solidFill>
                <a:srgbClr val="3C78D8"/>
              </a:solidFill>
            </a:endParaRPr>
          </a:p>
        </p:txBody>
      </p:sp>
      <p:sp>
        <p:nvSpPr>
          <p:cNvPr id="488" name="Google Shape;488;p30"/>
          <p:cNvSpPr/>
          <p:nvPr/>
        </p:nvSpPr>
        <p:spPr>
          <a:xfrm>
            <a:off x="185400" y="3104525"/>
            <a:ext cx="789000" cy="726600"/>
          </a:xfrm>
          <a:prstGeom prst="pie">
            <a:avLst>
              <a:gd fmla="val 0" name="adj1"/>
              <a:gd fmla="val 16200000" name="adj2"/>
            </a:avLst>
          </a:prstGeom>
          <a:solidFill>
            <a:schemeClr val="lt2"/>
          </a:solidFill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30"/>
          <p:cNvSpPr/>
          <p:nvPr/>
        </p:nvSpPr>
        <p:spPr>
          <a:xfrm>
            <a:off x="739725" y="3468475"/>
            <a:ext cx="4547100" cy="284400"/>
          </a:xfrm>
          <a:prstGeom prst="snip1Rect">
            <a:avLst>
              <a:gd fmla="val 16667" name="adj"/>
            </a:avLst>
          </a:prstGeom>
          <a:solidFill>
            <a:srgbClr val="6D9EEB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30"/>
          <p:cNvSpPr/>
          <p:nvPr/>
        </p:nvSpPr>
        <p:spPr>
          <a:xfrm>
            <a:off x="185400" y="3104525"/>
            <a:ext cx="789000" cy="726600"/>
          </a:xfrm>
          <a:prstGeom prst="pie">
            <a:avLst>
              <a:gd fmla="val 0" name="adj1"/>
              <a:gd fmla="val 16200000" name="adj2"/>
            </a:avLst>
          </a:prstGeom>
          <a:solidFill>
            <a:srgbClr val="FFFFFF"/>
          </a:solidFill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30"/>
          <p:cNvSpPr/>
          <p:nvPr/>
        </p:nvSpPr>
        <p:spPr>
          <a:xfrm flipH="1">
            <a:off x="2665050" y="3908650"/>
            <a:ext cx="5376900" cy="284400"/>
          </a:xfrm>
          <a:prstGeom prst="snip1Rect">
            <a:avLst>
              <a:gd fmla="val 16667" name="adj"/>
            </a:avLst>
          </a:prstGeom>
          <a:solidFill>
            <a:srgbClr val="1155CC"/>
          </a:solidFill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30"/>
          <p:cNvSpPr txBox="1"/>
          <p:nvPr/>
        </p:nvSpPr>
        <p:spPr>
          <a:xfrm flipH="1">
            <a:off x="6537850" y="4037550"/>
            <a:ext cx="12123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30"/>
          <p:cNvSpPr/>
          <p:nvPr/>
        </p:nvSpPr>
        <p:spPr>
          <a:xfrm>
            <a:off x="185400" y="4016100"/>
            <a:ext cx="789000" cy="726600"/>
          </a:xfrm>
          <a:prstGeom prst="pie">
            <a:avLst>
              <a:gd fmla="val 0" name="adj1"/>
              <a:gd fmla="val 16200000" name="adj2"/>
            </a:avLst>
          </a:prstGeom>
          <a:solidFill>
            <a:schemeClr val="lt2"/>
          </a:solidFill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30"/>
          <p:cNvSpPr/>
          <p:nvPr/>
        </p:nvSpPr>
        <p:spPr>
          <a:xfrm>
            <a:off x="739725" y="4380050"/>
            <a:ext cx="4547100" cy="284400"/>
          </a:xfrm>
          <a:prstGeom prst="snip1Rect">
            <a:avLst>
              <a:gd fmla="val 16667" name="adj"/>
            </a:avLst>
          </a:prstGeom>
          <a:solidFill>
            <a:srgbClr val="6D9EEB"/>
          </a:solidFill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30"/>
          <p:cNvSpPr/>
          <p:nvPr/>
        </p:nvSpPr>
        <p:spPr>
          <a:xfrm>
            <a:off x="185400" y="4016100"/>
            <a:ext cx="789000" cy="726600"/>
          </a:xfrm>
          <a:prstGeom prst="pie">
            <a:avLst>
              <a:gd fmla="val 0" name="adj1"/>
              <a:gd fmla="val 16200000" name="adj2"/>
            </a:avLst>
          </a:prstGeom>
          <a:solidFill>
            <a:srgbClr val="FFFFFF"/>
          </a:solidFill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30"/>
          <p:cNvSpPr txBox="1"/>
          <p:nvPr/>
        </p:nvSpPr>
        <p:spPr>
          <a:xfrm>
            <a:off x="1031525" y="4508950"/>
            <a:ext cx="12123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30"/>
          <p:cNvSpPr txBox="1"/>
          <p:nvPr/>
        </p:nvSpPr>
        <p:spPr>
          <a:xfrm>
            <a:off x="955325" y="3455775"/>
            <a:ext cx="4314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catecholamine hormone secreted by adrenal gland</a:t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8" name="Google Shape;498;p30"/>
          <p:cNvSpPr txBox="1"/>
          <p:nvPr/>
        </p:nvSpPr>
        <p:spPr>
          <a:xfrm>
            <a:off x="2665050" y="3855025"/>
            <a:ext cx="5589000" cy="3387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FFFFFF"/>
                </a:solidFill>
              </a:rPr>
              <a:t>Stimulates lipolysis in adipose tissue when blood glucose levels fall</a:t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9" name="Google Shape;499;p30"/>
          <p:cNvSpPr txBox="1"/>
          <p:nvPr/>
        </p:nvSpPr>
        <p:spPr>
          <a:xfrm>
            <a:off x="974425" y="4315225"/>
            <a:ext cx="4314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Promotes glycogenolysis in skeletal muscle</a:t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0" name="Google Shape;500;p30"/>
          <p:cNvSpPr/>
          <p:nvPr/>
        </p:nvSpPr>
        <p:spPr>
          <a:xfrm flipH="1">
            <a:off x="7807350" y="3470900"/>
            <a:ext cx="883800" cy="768000"/>
          </a:xfrm>
          <a:prstGeom prst="pie">
            <a:avLst>
              <a:gd fmla="val 0" name="adj1"/>
              <a:gd fmla="val 16200000" name="adj2"/>
            </a:avLst>
          </a:prstGeom>
          <a:solidFill>
            <a:schemeClr val="lt2"/>
          </a:solidFill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01" name="Google Shape;50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550" y="3342650"/>
            <a:ext cx="338700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30"/>
          <p:cNvSpPr/>
          <p:nvPr/>
        </p:nvSpPr>
        <p:spPr>
          <a:xfrm flipH="1">
            <a:off x="7807350" y="3470900"/>
            <a:ext cx="883800" cy="768000"/>
          </a:xfrm>
          <a:prstGeom prst="pie">
            <a:avLst>
              <a:gd fmla="val 0" name="adj1"/>
              <a:gd fmla="val 16200000" name="adj2"/>
            </a:avLst>
          </a:prstGeom>
          <a:solidFill>
            <a:srgbClr val="FFFFFF"/>
          </a:solidFill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03" name="Google Shape;50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79900" y="3694225"/>
            <a:ext cx="338700" cy="3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0550" y="4210050"/>
            <a:ext cx="338700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30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6" name="Google Shape;506;p30"/>
          <p:cNvSpPr/>
          <p:nvPr/>
        </p:nvSpPr>
        <p:spPr>
          <a:xfrm>
            <a:off x="606325" y="3104525"/>
            <a:ext cx="368100" cy="338700"/>
          </a:xfrm>
          <a:prstGeom prst="rect">
            <a:avLst/>
          </a:prstGeom>
          <a:solidFill>
            <a:srgbClr val="3C78D8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30"/>
          <p:cNvSpPr txBox="1"/>
          <p:nvPr/>
        </p:nvSpPr>
        <p:spPr>
          <a:xfrm>
            <a:off x="640425" y="3062425"/>
            <a:ext cx="12870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</a:rPr>
              <a:t>1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508" name="Google Shape;508;p30"/>
          <p:cNvSpPr/>
          <p:nvPr/>
        </p:nvSpPr>
        <p:spPr>
          <a:xfrm flipH="1">
            <a:off x="7807250" y="3468500"/>
            <a:ext cx="368100" cy="338700"/>
          </a:xfrm>
          <a:prstGeom prst="rect">
            <a:avLst/>
          </a:prstGeom>
          <a:solidFill>
            <a:srgbClr val="3C78D8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30"/>
          <p:cNvSpPr txBox="1"/>
          <p:nvPr/>
        </p:nvSpPr>
        <p:spPr>
          <a:xfrm>
            <a:off x="7865975" y="3426400"/>
            <a:ext cx="368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</a:rPr>
              <a:t>2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510" name="Google Shape;510;p30"/>
          <p:cNvSpPr/>
          <p:nvPr/>
        </p:nvSpPr>
        <p:spPr>
          <a:xfrm>
            <a:off x="606325" y="4016100"/>
            <a:ext cx="368100" cy="338700"/>
          </a:xfrm>
          <a:prstGeom prst="rect">
            <a:avLst/>
          </a:prstGeom>
          <a:solidFill>
            <a:srgbClr val="3C78D8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30"/>
          <p:cNvSpPr txBox="1"/>
          <p:nvPr/>
        </p:nvSpPr>
        <p:spPr>
          <a:xfrm>
            <a:off x="640425" y="3974000"/>
            <a:ext cx="4833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</a:rPr>
              <a:t>3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1"/>
          <p:cNvSpPr txBox="1"/>
          <p:nvPr/>
        </p:nvSpPr>
        <p:spPr>
          <a:xfrm>
            <a:off x="2147513" y="193613"/>
            <a:ext cx="4848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Take Home Messages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17" name="Google Shape;517;p31"/>
          <p:cNvSpPr/>
          <p:nvPr/>
        </p:nvSpPr>
        <p:spPr>
          <a:xfrm>
            <a:off x="1769800" y="1327350"/>
            <a:ext cx="336000" cy="2682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B4B4B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8" name="Google Shape;518;p31"/>
          <p:cNvSpPr/>
          <p:nvPr/>
        </p:nvSpPr>
        <p:spPr>
          <a:xfrm>
            <a:off x="1811525" y="2041700"/>
            <a:ext cx="336000" cy="2682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B4B4B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9" name="Google Shape;519;p31"/>
          <p:cNvSpPr/>
          <p:nvPr/>
        </p:nvSpPr>
        <p:spPr>
          <a:xfrm>
            <a:off x="1769800" y="2736850"/>
            <a:ext cx="336000" cy="2682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B4B4B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0" name="Google Shape;520;p31"/>
          <p:cNvSpPr/>
          <p:nvPr/>
        </p:nvSpPr>
        <p:spPr>
          <a:xfrm>
            <a:off x="1769800" y="3460550"/>
            <a:ext cx="336000" cy="2682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B4B4B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1" name="Google Shape;521;p31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22" name="Google Shape;522;p31"/>
          <p:cNvSpPr txBox="1"/>
          <p:nvPr>
            <p:ph idx="1" type="body"/>
          </p:nvPr>
        </p:nvSpPr>
        <p:spPr>
          <a:xfrm>
            <a:off x="2298738" y="1279650"/>
            <a:ext cx="45465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rgbClr val="000000"/>
                </a:solidFill>
              </a:rPr>
              <a:t>Glucose homeostasis is a process that controls glucose  metabolism and maintains blood glucose level in the body</a:t>
            </a:r>
            <a:endParaRPr b="1"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0000"/>
              </a:solidFill>
            </a:endParaRPr>
          </a:p>
        </p:txBody>
      </p:sp>
      <p:sp>
        <p:nvSpPr>
          <p:cNvPr id="523" name="Google Shape;523;p31"/>
          <p:cNvSpPr txBox="1"/>
          <p:nvPr>
            <p:ph idx="1" type="body"/>
          </p:nvPr>
        </p:nvSpPr>
        <p:spPr>
          <a:xfrm>
            <a:off x="2298750" y="1984400"/>
            <a:ext cx="51249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rgbClr val="000000"/>
                </a:solidFill>
              </a:rPr>
              <a:t>There are five phases of glucose homeostasis- Phase I  (well-fed state), Phase II (glycogenolysis), Phase III (gluconeogenesis), Phase IV (glucose, ketone  bodies (KB) oxidation), Phase V (fatty acid (FA), KB  oxidation)</a:t>
            </a:r>
            <a:endParaRPr b="1" sz="1000">
              <a:solidFill>
                <a:srgbClr val="000000"/>
              </a:solidFill>
            </a:endParaRPr>
          </a:p>
        </p:txBody>
      </p:sp>
      <p:sp>
        <p:nvSpPr>
          <p:cNvPr id="524" name="Google Shape;524;p31"/>
          <p:cNvSpPr txBox="1"/>
          <p:nvPr>
            <p:ph idx="1" type="body"/>
          </p:nvPr>
        </p:nvSpPr>
        <p:spPr>
          <a:xfrm>
            <a:off x="2298725" y="2689150"/>
            <a:ext cx="51249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rgbClr val="000000"/>
                </a:solidFill>
              </a:rPr>
              <a:t>Hormones that regulate glucose metabolism include insulin (lowers glucose level) and glucagon (increases  glucose level)</a:t>
            </a:r>
            <a:endParaRPr b="1" sz="10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0000"/>
              </a:solidFill>
            </a:endParaRPr>
          </a:p>
        </p:txBody>
      </p:sp>
      <p:sp>
        <p:nvSpPr>
          <p:cNvPr id="525" name="Google Shape;525;p31"/>
          <p:cNvSpPr txBox="1"/>
          <p:nvPr>
            <p:ph idx="1" type="body"/>
          </p:nvPr>
        </p:nvSpPr>
        <p:spPr>
          <a:xfrm>
            <a:off x="2298751" y="3489050"/>
            <a:ext cx="48489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rgbClr val="000000"/>
                </a:solidFill>
              </a:rPr>
              <a:t>Other hormone such as cortisol, growth hormone and  adrenaline are known to antagonize the actions of insulin  thus increases the blood glucose level</a:t>
            </a:r>
            <a:endParaRPr b="1" sz="10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0000"/>
              </a:solidFill>
            </a:endParaRPr>
          </a:p>
        </p:txBody>
      </p:sp>
      <p:sp>
        <p:nvSpPr>
          <p:cNvPr id="526" name="Google Shape;526;p31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2"/>
          <p:cNvSpPr txBox="1"/>
          <p:nvPr/>
        </p:nvSpPr>
        <p:spPr>
          <a:xfrm>
            <a:off x="2147513" y="41213"/>
            <a:ext cx="4848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Summary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32" name="Google Shape;532;p32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33" name="Google Shape;533;p32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534" name="Google Shape;534;p32"/>
          <p:cNvGraphicFramePr/>
          <p:nvPr/>
        </p:nvGraphicFramePr>
        <p:xfrm>
          <a:off x="97763" y="60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{BA35F206-6187-47FA-A73F-D6E7A6DE94B7}</a:tableStyleId>
              </a:tblPr>
              <a:tblGrid>
                <a:gridCol w="985625"/>
                <a:gridCol w="1697850"/>
                <a:gridCol w="1687025"/>
                <a:gridCol w="1557325"/>
                <a:gridCol w="1529225"/>
                <a:gridCol w="1491425"/>
              </a:tblGrid>
              <a:tr h="36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Phases</a:t>
                      </a:r>
                      <a:endParaRPr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Phase I</a:t>
                      </a:r>
                      <a:endParaRPr sz="12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Phase II</a:t>
                      </a:r>
                      <a:endParaRPr b="1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Phase III</a:t>
                      </a:r>
                      <a:endParaRPr b="1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Phase IV</a:t>
                      </a:r>
                      <a:endParaRPr b="1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Phase V</a:t>
                      </a:r>
                      <a:endParaRPr b="1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rgbClr val="3C78D8"/>
                    </a:solidFill>
                  </a:tcPr>
                </a:tc>
              </a:tr>
              <a:tr h="782925"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6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Origin of  blood  glucose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Dietary CHOs (Exogenous)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Hepatic glycogenolysis and gluconeogenesis</a:t>
                      </a:r>
                      <a:endParaRPr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Hepatic gluconeogenesis</a:t>
                      </a:r>
                      <a:endParaRPr sz="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Hepatic &amp; Renal gluconeogenesis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b="1"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Hepatic &amp; Renal gluconeogenesis</a:t>
                      </a:r>
                      <a:endParaRPr b="1"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Less dependence on gluconeogenesis</a:t>
                      </a:r>
                      <a:endParaRPr sz="800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/>
                </a:tc>
              </a:tr>
              <a:tr h="549400"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6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Tissue  using  glucose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3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 body tissue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3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 except liver, Muscle and  adipose tissue.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3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 except liver, Muscle and  adipose tissue.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3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Brain , RBCS , renal medulla . Small amount  by muscle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3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00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 body tissues use FA and  KB oxidation </a:t>
                      </a:r>
                      <a:endParaRPr b="1" sz="1000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12700" marR="101600" rtl="0" algn="ctr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brain,  RBC, Adrenal medulla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/>
                </a:tc>
              </a:tr>
              <a:tr h="449550"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6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Major fuel for brain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Glucose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Glucose 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Glucose 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3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glucose and KB 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glucose and KB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/>
                </a:tc>
              </a:tr>
              <a:tr h="1144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Notes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• Liver removes about 70% of glucose </a:t>
                      </a:r>
                      <a:endParaRPr sz="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• Glycogenesis</a:t>
                      </a:r>
                      <a:endParaRPr sz="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• Gluconeogenesis is inhibited (Cori and glucose-alanine cycles are inhibited)</a:t>
                      </a:r>
                      <a:endParaRPr sz="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Start </a:t>
                      </a: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during early fasting when dietary glucose supply is exhausted</a:t>
                      </a:r>
                      <a:endParaRPr sz="10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starts when glycogen stores in liver are exhausted (&lt; 20 hours)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• Gluconeogenesis starts to decrease </a:t>
                      </a:r>
                      <a:endParaRPr sz="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• FA oxidation increases KB accumulation </a:t>
                      </a:r>
                      <a:endParaRPr sz="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• KBs enter the brain and muscle for energy production</a:t>
                      </a:r>
                      <a:endParaRPr sz="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High KB conc. and glucose levels inhibit proteolysis in muscle (conservation of muscle)</a:t>
                      </a:r>
                      <a:endParaRPr sz="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3"/>
          <p:cNvSpPr txBox="1"/>
          <p:nvPr/>
        </p:nvSpPr>
        <p:spPr>
          <a:xfrm>
            <a:off x="2147513" y="41213"/>
            <a:ext cx="4848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Summary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40" name="Google Shape;540;p33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41" name="Google Shape;541;p33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542" name="Google Shape;542;p33"/>
          <p:cNvGraphicFramePr/>
          <p:nvPr/>
        </p:nvGraphicFramePr>
        <p:xfrm>
          <a:off x="119050" y="588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{BA35F206-6187-47FA-A73F-D6E7A6DE94B7}</a:tableStyleId>
              </a:tblPr>
              <a:tblGrid>
                <a:gridCol w="1781175"/>
                <a:gridCol w="1781175"/>
                <a:gridCol w="1781175"/>
                <a:gridCol w="1899900"/>
                <a:gridCol w="1662450"/>
              </a:tblGrid>
              <a:tr h="368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Insulin</a:t>
                      </a:r>
                      <a:endParaRPr b="1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Glucagon</a:t>
                      </a:r>
                      <a:endParaRPr b="1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Cortisol</a:t>
                      </a:r>
                      <a:endParaRPr b="1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Growth hormone</a:t>
                      </a:r>
                      <a:endParaRPr b="1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Epinephrine</a:t>
                      </a:r>
                      <a:endParaRPr b="1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rgbClr val="3C78D8"/>
                    </a:solidFill>
                  </a:tcPr>
                </a:tc>
              </a:tr>
              <a:tr h="697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A</a:t>
                      </a:r>
                      <a:r>
                        <a:rPr b="1"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protein 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hormone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peptide 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hormone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steroid 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hormone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protein 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hormone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catecholamine</a:t>
                      </a:r>
                      <a:endParaRPr b="1"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hormone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/>
                </a:tc>
              </a:tr>
              <a:tr h="782925">
                <a:tc>
                  <a:txBody>
                    <a:bodyPr/>
                    <a:lstStyle/>
                    <a:p>
                      <a:pPr indent="0" lvl="0" marL="76200" marR="317500" rtl="0" algn="ctr">
                        <a:lnSpc>
                          <a:spcPct val="10909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secreted by </a:t>
                      </a:r>
                      <a:r>
                        <a:rPr lang="en-GB" sz="1100" u="sng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ß</a:t>
                      </a:r>
                      <a:r>
                        <a:rPr b="1"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-cells</a:t>
                      </a:r>
                      <a:r>
                        <a:rPr b="1"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b="1"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of  pancreatic islets 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76200" marR="317500" rtl="0" algn="ctr">
                        <a:lnSpc>
                          <a:spcPct val="10909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secreted by </a:t>
                      </a:r>
                      <a:r>
                        <a:rPr b="1"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α-cells of  pancreatic islets 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secreted by </a:t>
                      </a:r>
                      <a:r>
                        <a:rPr b="1"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adrenal gland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6200" marR="297825" rtl="0" algn="ctr">
                        <a:lnSpc>
                          <a:spcPct val="114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secreted by</a:t>
                      </a: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   </a:t>
                      </a:r>
                      <a:r>
                        <a:rPr b="1"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anterio</a:t>
                      </a:r>
                      <a:r>
                        <a:rPr b="1"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 </a:t>
                      </a:r>
                      <a:r>
                        <a:rPr b="1"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pituitary gland.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secreted by </a:t>
                      </a:r>
                      <a:r>
                        <a:rPr b="1"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adrenal gland</a:t>
                      </a:r>
                      <a:endParaRPr/>
                    </a:p>
                  </a:txBody>
                  <a:tcPr marT="91425" marB="91425" marR="91425" marL="91425" anchor="ctr">
                    <a:solidFill>
                      <a:schemeClr val="accent4"/>
                    </a:solidFill>
                  </a:tcPr>
                </a:tc>
              </a:tr>
              <a:tr h="2036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sng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Stimulates:</a:t>
                      </a:r>
                      <a:endParaRPr sz="1100" u="sng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1- Glycolysis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2-Glucose uptake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3-Glycogen and protein synthesis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sng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Inhibits</a:t>
                      </a:r>
                      <a:r>
                        <a:rPr lang="en-GB" sz="1100" u="sng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:</a:t>
                      </a:r>
                      <a:endParaRPr sz="1100" u="sng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1-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Glucogenogenesis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2-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Glycogenolysis</a:t>
                      </a:r>
                      <a:endParaRPr sz="1200">
                        <a:solidFill>
                          <a:schemeClr val="dk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0" rtl="0" algn="l">
                        <a:lnSpc>
                          <a:spcPct val="10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3-Ketogenesis</a:t>
                      </a:r>
                      <a:endParaRPr sz="1200">
                        <a:solidFill>
                          <a:schemeClr val="dk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177800" rtl="0" algn="ctr">
                        <a:lnSpc>
                          <a:spcPct val="10909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Increases glucose levels  </a:t>
                      </a:r>
                      <a:r>
                        <a:rPr lang="en-GB" sz="1100">
                          <a:solidFill>
                            <a:srgbClr val="0B539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by:</a:t>
                      </a:r>
                      <a:endParaRPr sz="1100">
                        <a:solidFill>
                          <a:srgbClr val="0B5394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76200" marR="177800" rtl="0" algn="ctr">
                        <a:lnSpc>
                          <a:spcPct val="10909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0B5394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rgbClr val="3E5378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● 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Stimulates  glycogenolysis.  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rgbClr val="3E5378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● 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Activates hepatic </a:t>
                      </a:r>
                      <a:r>
                        <a:rPr lang="en-GB" sz="1100" u="sng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100" u="sng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sng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gluconeogenesis.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2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rgbClr val="3E5378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● 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Stimulates </a:t>
                      </a:r>
                      <a:r>
                        <a:rPr lang="en-GB" sz="1100" u="sng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gluconeogenesis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in  the liver.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rgbClr val="3E5378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● 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Mobilizes amino  acids for </a:t>
                      </a:r>
                      <a:r>
                        <a:rPr lang="en-GB" sz="1100" u="sng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gluconeogenesis.</a:t>
                      </a:r>
                      <a:endParaRPr sz="1100" u="sng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rgbClr val="3E5378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● 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Stimulates fat  breakdown in  adipose tissue.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3E5378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3E5378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● 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Inhibiting insulin  action.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rgbClr val="3E5378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● 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Stimulating </a:t>
                      </a:r>
                      <a:r>
                        <a:rPr lang="en-GB" sz="1100" u="sng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gluconeogenesis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in  the liver.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114300" rtl="0" algn="l">
                        <a:lnSpc>
                          <a:spcPct val="114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1- Stimulates lipolysis in  adipose tissue when  blood glucose levels fall.</a:t>
                      </a:r>
                      <a:endParaRPr sz="9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596900" rtl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596900" rtl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2- Promotes glycogenol</a:t>
                      </a:r>
                      <a:r>
                        <a:rPr lang="en-GB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</a:t>
                      </a:r>
                      <a:r>
                        <a:rPr lang="en-GB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sis in  skeletal muscle.</a:t>
                      </a:r>
                      <a:endParaRPr sz="9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4"/>
          <p:cNvSpPr txBox="1"/>
          <p:nvPr/>
        </p:nvSpPr>
        <p:spPr>
          <a:xfrm>
            <a:off x="53475" y="685556"/>
            <a:ext cx="5892000" cy="4381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FFFFFF"/>
                </a:solidFill>
                <a:highlight>
                  <a:srgbClr val="3C78D8"/>
                </a:highlight>
                <a:latin typeface="Comfortaa"/>
                <a:ea typeface="Comfortaa"/>
                <a:cs typeface="Comfortaa"/>
                <a:sym typeface="Comfortaa"/>
              </a:rPr>
              <a:t> MCQs :</a:t>
            </a:r>
            <a:endParaRPr b="1" sz="1200" u="sng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Q1: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Which of the following phases is transported via VLDL?</a:t>
            </a:r>
            <a:endParaRPr b="1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 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Phase I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Phase II  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hase III      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Phase IV</a:t>
            </a:r>
            <a:endParaRPr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Q2: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Insulin stimulate the uptake of which ions?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) 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 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PO4         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               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 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Both a&amp;b</a:t>
            </a:r>
            <a:endParaRPr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Q3: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Where does the ATP-binding receptor located?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 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Cytoplasm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 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Extracellular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 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Nucleus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 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Nucleolus  </a:t>
            </a:r>
            <a:endParaRPr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Q4: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Which one of the following does the insulin stimulates?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Lipolysis                              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Gluconeogenesis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Glycolysis                           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Glycogenolysis</a:t>
            </a:r>
            <a:endParaRPr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Q5: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Which of the following phases of glucose homeostasis inhibit gluconeogenesis?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 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Phase I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Phase II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Phase III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 Phase IV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Q6: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Which ONE of these mechanisms takes place in phase 2 of glucose homeostasis?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Ketone bodies formation  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Glycogenolysis                                        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Gluconeogenesis               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Glycolysis</a:t>
            </a:r>
            <a:endParaRPr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714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8" name="Google Shape;548;p34"/>
          <p:cNvSpPr txBox="1"/>
          <p:nvPr/>
        </p:nvSpPr>
        <p:spPr>
          <a:xfrm>
            <a:off x="6002900" y="685556"/>
            <a:ext cx="3058800" cy="2156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FFFFFF"/>
                </a:solidFill>
                <a:highlight>
                  <a:srgbClr val="3C78D8"/>
                </a:highlight>
                <a:latin typeface="Comfortaa"/>
                <a:ea typeface="Comfortaa"/>
                <a:cs typeface="Comfortaa"/>
                <a:sym typeface="Comfortaa"/>
              </a:rPr>
              <a:t> SAQs :</a:t>
            </a:r>
            <a:endParaRPr b="1" sz="1500" u="sng">
              <a:solidFill>
                <a:srgbClr val="FFFFFF"/>
              </a:solidFill>
              <a:highlight>
                <a:srgbClr val="3C78D8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Q1: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How does growth hormone contribute in maintaining blood glucose?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Q2: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are the sources of glucose?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Q3: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Name 4 hormones antagonize insulin action</a:t>
            </a:r>
            <a:endParaRPr b="1"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Q4: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does chronic hyperglycemia result in?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9" name="Google Shape;549;p34"/>
          <p:cNvSpPr txBox="1"/>
          <p:nvPr/>
        </p:nvSpPr>
        <p:spPr>
          <a:xfrm>
            <a:off x="6002750" y="3036972"/>
            <a:ext cx="3058800" cy="276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99999"/>
            </a:solidFill>
            <a:prstDash val="dash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1) </a:t>
            </a:r>
            <a:r>
              <a:rPr lang="en-GB" sz="8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     2) d         3) a        4) c        5) a  </a:t>
            </a:r>
            <a:r>
              <a:rPr lang="en-GB" sz="800">
                <a:latin typeface="Century Gothic"/>
                <a:ea typeface="Century Gothic"/>
                <a:cs typeface="Century Gothic"/>
                <a:sym typeface="Century Gothic"/>
              </a:rPr>
              <a:t>     </a:t>
            </a:r>
            <a:r>
              <a:rPr lang="en-GB" sz="8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6) b</a:t>
            </a:r>
            <a:endParaRPr sz="800">
              <a:solidFill>
                <a:srgbClr val="D8D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0" name="Google Shape;550;p34"/>
          <p:cNvSpPr txBox="1"/>
          <p:nvPr/>
        </p:nvSpPr>
        <p:spPr>
          <a:xfrm>
            <a:off x="5885450" y="2842196"/>
            <a:ext cx="1977900" cy="1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9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Century Gothic"/>
              <a:buChar char="★"/>
            </a:pPr>
            <a:r>
              <a:rPr b="1" lang="en-GB" sz="700">
                <a:solidFill>
                  <a:srgbClr val="43434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MCQs </a:t>
            </a:r>
            <a:r>
              <a:rPr b="1" i="0" lang="en-GB" sz="700" u="none" cap="none" strike="noStrike">
                <a:solidFill>
                  <a:srgbClr val="43434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Answer</a:t>
            </a:r>
            <a:r>
              <a:rPr b="1" lang="en-GB" sz="700">
                <a:solidFill>
                  <a:srgbClr val="43434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key:</a:t>
            </a:r>
            <a:endParaRPr b="1" i="0" sz="700" u="none" cap="none" strike="noStrike">
              <a:solidFill>
                <a:srgbClr val="434343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1" name="Google Shape;551;p34"/>
          <p:cNvSpPr txBox="1"/>
          <p:nvPr/>
        </p:nvSpPr>
        <p:spPr>
          <a:xfrm>
            <a:off x="5885450" y="3380628"/>
            <a:ext cx="20892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9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Century Gothic"/>
              <a:buChar char="★"/>
            </a:pPr>
            <a:r>
              <a:rPr b="1" lang="en-GB" sz="700">
                <a:solidFill>
                  <a:srgbClr val="43434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SAQs </a:t>
            </a:r>
            <a:r>
              <a:rPr b="1" i="0" lang="en-GB" sz="700" u="none" cap="none" strike="noStrike">
                <a:solidFill>
                  <a:srgbClr val="43434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Answe</a:t>
            </a:r>
            <a:r>
              <a:rPr b="1" lang="en-GB" sz="700">
                <a:solidFill>
                  <a:srgbClr val="43434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 key:</a:t>
            </a:r>
            <a:endParaRPr b="1" i="0" sz="700" u="none" cap="none" strike="noStrike">
              <a:solidFill>
                <a:srgbClr val="434343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2" name="Google Shape;552;p34"/>
          <p:cNvSpPr txBox="1"/>
          <p:nvPr/>
        </p:nvSpPr>
        <p:spPr>
          <a:xfrm>
            <a:off x="6002900" y="3589294"/>
            <a:ext cx="3058800" cy="1478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666666"/>
            </a:solidFill>
            <a:prstDash val="dashDot"/>
            <a:miter lim="800000"/>
            <a:headEnd len="sm" w="sm" type="none"/>
            <a:tailEnd len="sm" w="sm" type="none"/>
          </a:ln>
        </p:spPr>
        <p:txBody>
          <a:bodyPr anchorCtr="0" anchor="t" bIns="34275" lIns="90000" spcFirstLastPara="1" rIns="68575" wrap="square" tIns="34275">
            <a:noAutofit/>
          </a:bodyPr>
          <a:lstStyle/>
          <a:p>
            <a:pPr indent="-2159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800"/>
              <a:buFont typeface="Century Gothic"/>
              <a:buAutoNum type="arabicParenR"/>
            </a:pPr>
            <a:r>
              <a:rPr lang="en-GB" sz="8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Inhibit insulin action, stimulating </a:t>
            </a:r>
            <a:r>
              <a:rPr lang="en-GB" sz="8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gluconeogenesis</a:t>
            </a:r>
            <a:r>
              <a:rPr lang="en-GB" sz="8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the liver</a:t>
            </a:r>
            <a:endParaRPr sz="800">
              <a:solidFill>
                <a:srgbClr val="D8D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15900" lvl="0" marL="254000" marR="0" rtl="0" algn="l">
              <a:lnSpc>
                <a:spcPct val="150000"/>
              </a:lnSpc>
              <a:spcBef>
                <a:spcPts val="150"/>
              </a:spcBef>
              <a:spcAft>
                <a:spcPts val="0"/>
              </a:spcAft>
              <a:buClr>
                <a:srgbClr val="D8D8D8"/>
              </a:buClr>
              <a:buSzPts val="800"/>
              <a:buFont typeface="Century Gothic"/>
              <a:buAutoNum type="arabicParenR"/>
            </a:pPr>
            <a:r>
              <a:rPr lang="en-GB" sz="80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Dietary sources and metabolic sources</a:t>
            </a:r>
            <a:endParaRPr sz="800">
              <a:solidFill>
                <a:schemeClr val="hlink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15900" lvl="0" marL="254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800"/>
              <a:buFont typeface="Century Gothic"/>
              <a:buAutoNum type="arabicParenR"/>
            </a:pPr>
            <a:r>
              <a:rPr lang="en-GB" sz="8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Glucagon, cortisol, growth hormone, epinephrine</a:t>
            </a:r>
            <a:endParaRPr sz="800">
              <a:solidFill>
                <a:srgbClr val="D8D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159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800"/>
              <a:buFont typeface="Century Gothic"/>
              <a:buAutoNum type="arabicParenR"/>
            </a:pPr>
            <a:r>
              <a:rPr lang="en-GB" sz="8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Glycation of proteins, endothelial dysfunction and diabetes mellitus</a:t>
            </a:r>
            <a:r>
              <a:rPr lang="en-GB" sz="8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800">
              <a:solidFill>
                <a:srgbClr val="D8D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D8D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3" name="Google Shape;553;p34"/>
          <p:cNvSpPr txBox="1"/>
          <p:nvPr/>
        </p:nvSpPr>
        <p:spPr>
          <a:xfrm>
            <a:off x="0" y="0"/>
            <a:ext cx="91440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Quiz</a:t>
            </a:r>
            <a:endParaRPr sz="30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5"/>
          <p:cNvSpPr txBox="1"/>
          <p:nvPr/>
        </p:nvSpPr>
        <p:spPr>
          <a:xfrm>
            <a:off x="2277338" y="1370550"/>
            <a:ext cx="21591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Alkassem Binobaid</a:t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Fares Aldokhayel</a:t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Century Gothic"/>
                <a:ea typeface="Century Gothic"/>
                <a:cs typeface="Century Gothic"/>
                <a:sym typeface="Century Gothic"/>
              </a:rPr>
              <a:t>Fahad Alsultan</a:t>
            </a:r>
            <a:endParaRPr b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Khayyal Alderaan</a:t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Mashal Abaalkhail</a:t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Naif Alsolais</a:t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Omar Alyabis</a:t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Omar Saeed</a:t>
            </a:r>
            <a:endParaRPr b="1"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Rayyan Almousa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Yazen Bajeaifer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9" name="Google Shape;559;p35"/>
          <p:cNvSpPr txBox="1"/>
          <p:nvPr/>
        </p:nvSpPr>
        <p:spPr>
          <a:xfrm>
            <a:off x="181500" y="162338"/>
            <a:ext cx="4557900" cy="620100"/>
          </a:xfrm>
          <a:prstGeom prst="rect">
            <a:avLst/>
          </a:prstGeom>
          <a:gradFill>
            <a:gsLst>
              <a:gs pos="0">
                <a:srgbClr val="3C78D8">
                  <a:alpha val="45000"/>
                </a:srgbClr>
              </a:gs>
              <a:gs pos="100000">
                <a:srgbClr val="6D9EEB">
                  <a:alpha val="45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Team members</a:t>
            </a:r>
            <a:endParaRPr sz="2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0" name="Google Shape;560;p35"/>
          <p:cNvSpPr txBox="1"/>
          <p:nvPr/>
        </p:nvSpPr>
        <p:spPr>
          <a:xfrm>
            <a:off x="203168" y="1370750"/>
            <a:ext cx="19311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Ajeed Al-Rashoud                     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Alwateen Albalawi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Amira AlDakhilallah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Deema Almaziad</a:t>
            </a: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Ghaliah Alnufaei               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Haifa Alwaily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Leena Alnassar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Lama Aldakhil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Lamiss Alzahrani                         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Nouf Alhumaidhi                     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Noura Alturki                 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Sarah Alkhalife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Shahd Alsalamah                        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Taif Alotaibi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1" name="Google Shape;561;p35"/>
          <p:cNvSpPr txBox="1"/>
          <p:nvPr/>
        </p:nvSpPr>
        <p:spPr>
          <a:xfrm>
            <a:off x="338925" y="4592725"/>
            <a:ext cx="16596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Lina Alosaimi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2" name="Google Shape;562;p35"/>
          <p:cNvSpPr/>
          <p:nvPr/>
        </p:nvSpPr>
        <p:spPr>
          <a:xfrm>
            <a:off x="5143500" y="0"/>
            <a:ext cx="4000500" cy="5143500"/>
          </a:xfrm>
          <a:prstGeom prst="rect">
            <a:avLst/>
          </a:prstGeom>
          <a:gradFill>
            <a:gsLst>
              <a:gs pos="0">
                <a:srgbClr val="3C78D8">
                  <a:alpha val="43850"/>
                </a:srgbClr>
              </a:gs>
              <a:gs pos="100000">
                <a:srgbClr val="6D9EEB">
                  <a:alpha val="4385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35"/>
          <p:cNvSpPr/>
          <p:nvPr/>
        </p:nvSpPr>
        <p:spPr>
          <a:xfrm>
            <a:off x="6126094" y="1674638"/>
            <a:ext cx="1794300" cy="179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35"/>
          <p:cNvSpPr txBox="1"/>
          <p:nvPr/>
        </p:nvSpPr>
        <p:spPr>
          <a:xfrm>
            <a:off x="5230688" y="422756"/>
            <a:ext cx="3826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3429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Gothic"/>
              <a:buChar char="★"/>
            </a:pPr>
            <a:r>
              <a:rPr b="1" lang="en-GB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“No matter how great the talent or efforts, some things just take time. You can’t produce a baby in 1 month by getting 9 </a:t>
            </a:r>
            <a:r>
              <a:rPr b="1" lang="en-GB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women</a:t>
            </a:r>
            <a:r>
              <a:rPr b="1" lang="en-GB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GB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pregnant” - </a:t>
            </a:r>
            <a:r>
              <a:rPr b="1" lang="en-GB"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Warren Buffet</a:t>
            </a:r>
            <a:endParaRPr b="1" sz="9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35"/>
          <p:cNvSpPr txBox="1"/>
          <p:nvPr/>
        </p:nvSpPr>
        <p:spPr>
          <a:xfrm>
            <a:off x="181500" y="969850"/>
            <a:ext cx="14544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latin typeface="Century Gothic"/>
                <a:ea typeface="Century Gothic"/>
                <a:cs typeface="Century Gothic"/>
                <a:sym typeface="Century Gothic"/>
              </a:rPr>
              <a:t>Girls Team: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6" name="Google Shape;56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5151" y="1606143"/>
            <a:ext cx="2016259" cy="1931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3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5944" y="3559247"/>
            <a:ext cx="294694" cy="27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35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98028" y="3584514"/>
            <a:ext cx="240488" cy="224192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35"/>
          <p:cNvSpPr txBox="1"/>
          <p:nvPr/>
        </p:nvSpPr>
        <p:spPr>
          <a:xfrm>
            <a:off x="6639779" y="3923981"/>
            <a:ext cx="7671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</a:rPr>
              <a:t>We hear you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570" name="Google Shape;570;p35"/>
          <p:cNvSpPr txBox="1"/>
          <p:nvPr/>
        </p:nvSpPr>
        <p:spPr>
          <a:xfrm>
            <a:off x="248850" y="4000163"/>
            <a:ext cx="4557900" cy="620100"/>
          </a:xfrm>
          <a:prstGeom prst="rect">
            <a:avLst/>
          </a:prstGeom>
          <a:gradFill>
            <a:gsLst>
              <a:gs pos="0">
                <a:srgbClr val="3C78D8">
                  <a:alpha val="45000"/>
                </a:srgbClr>
              </a:gs>
              <a:gs pos="100000">
                <a:srgbClr val="6D9EEB">
                  <a:alpha val="45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Team Leaders</a:t>
            </a:r>
            <a:endParaRPr sz="2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35"/>
          <p:cNvSpPr txBox="1"/>
          <p:nvPr/>
        </p:nvSpPr>
        <p:spPr>
          <a:xfrm>
            <a:off x="2632500" y="4592725"/>
            <a:ext cx="21591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Mohannad Alqarni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2" name="Google Shape;572;p35"/>
          <p:cNvSpPr txBox="1"/>
          <p:nvPr/>
        </p:nvSpPr>
        <p:spPr>
          <a:xfrm>
            <a:off x="2498850" y="969850"/>
            <a:ext cx="13515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latin typeface="Century Gothic"/>
                <a:ea typeface="Century Gothic"/>
                <a:cs typeface="Century Gothic"/>
                <a:sym typeface="Century Gothic"/>
              </a:rPr>
              <a:t>Boys Team: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3" name="Google Shape;573;p35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74" name="Google Shape;574;p35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8367" r="8375" t="0"/>
          <a:stretch/>
        </p:blipFill>
        <p:spPr>
          <a:xfrm>
            <a:off x="7208050" y="3582000"/>
            <a:ext cx="294675" cy="19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3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66325" y="827500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3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320425" y="827500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35"/>
          <p:cNvSpPr/>
          <p:nvPr/>
        </p:nvSpPr>
        <p:spPr>
          <a:xfrm>
            <a:off x="2430000" y="1760715"/>
            <a:ext cx="142858" cy="194400"/>
          </a:xfrm>
          <a:custGeom>
            <a:rect b="b" l="l" r="r" t="t"/>
            <a:pathLst>
              <a:path extrusionOk="0" h="3240000" w="2721114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35"/>
          <p:cNvSpPr/>
          <p:nvPr/>
        </p:nvSpPr>
        <p:spPr>
          <a:xfrm>
            <a:off x="2430000" y="2640915"/>
            <a:ext cx="142858" cy="194400"/>
          </a:xfrm>
          <a:custGeom>
            <a:rect b="b" l="l" r="r" t="t"/>
            <a:pathLst>
              <a:path extrusionOk="0" h="3240000" w="2721114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/>
          <p:nvPr/>
        </p:nvSpPr>
        <p:spPr>
          <a:xfrm>
            <a:off x="597009" y="1459350"/>
            <a:ext cx="225000" cy="2094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515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20"/>
          <p:cNvSpPr/>
          <p:nvPr/>
        </p:nvSpPr>
        <p:spPr>
          <a:xfrm>
            <a:off x="595930" y="919500"/>
            <a:ext cx="225000" cy="2094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E7CC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20"/>
          <p:cNvSpPr txBox="1"/>
          <p:nvPr/>
        </p:nvSpPr>
        <p:spPr>
          <a:xfrm>
            <a:off x="463144" y="298475"/>
            <a:ext cx="27837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Objectives</a:t>
            </a: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1" name="Google Shape;101;p20"/>
          <p:cNvSpPr/>
          <p:nvPr/>
        </p:nvSpPr>
        <p:spPr>
          <a:xfrm>
            <a:off x="595929" y="2015650"/>
            <a:ext cx="225000" cy="2094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515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20"/>
          <p:cNvSpPr/>
          <p:nvPr/>
        </p:nvSpPr>
        <p:spPr>
          <a:xfrm>
            <a:off x="595930" y="2519700"/>
            <a:ext cx="225000" cy="2094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E7CC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874704" y="860400"/>
            <a:ext cx="58593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</a:rPr>
              <a:t>Define glucose homeostasis and the metabolic processes involved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874704" y="1393800"/>
            <a:ext cx="58593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</a:rPr>
              <a:t>Differentiate between different phases of glucose homeostasis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874704" y="1946250"/>
            <a:ext cx="58593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</a:rPr>
              <a:t>Discuss the primary sources of energy and major organs utilizing glucose during the five phases of homeostasis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874704" y="2479650"/>
            <a:ext cx="58593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</a:rPr>
              <a:t>Understand the role of hormones in maintaining glucose homeostasis</a:t>
            </a:r>
            <a:endParaRPr sz="1200">
              <a:solidFill>
                <a:srgbClr val="000000"/>
              </a:solidFill>
            </a:endParaRPr>
          </a:p>
        </p:txBody>
      </p:sp>
      <p:grpSp>
        <p:nvGrpSpPr>
          <p:cNvPr id="107" name="Google Shape;107;p20"/>
          <p:cNvGrpSpPr/>
          <p:nvPr/>
        </p:nvGrpSpPr>
        <p:grpSpPr>
          <a:xfrm>
            <a:off x="131008" y="393496"/>
            <a:ext cx="332129" cy="320266"/>
            <a:chOff x="5961125" y="1623900"/>
            <a:chExt cx="427450" cy="448175"/>
          </a:xfrm>
        </p:grpSpPr>
        <p:sp>
          <p:nvSpPr>
            <p:cNvPr id="108" name="Google Shape;108;p20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9" name="Google Shape;109;p20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0" name="Google Shape;110;p20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1" name="Google Shape;111;p20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2" name="Google Shape;112;p20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3" name="Google Shape;113;p20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4" name="Google Shape;114;p20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15" name="Google Shape;115;p20"/>
          <p:cNvSpPr txBox="1"/>
          <p:nvPr/>
        </p:nvSpPr>
        <p:spPr>
          <a:xfrm>
            <a:off x="534759" y="3033563"/>
            <a:ext cx="20877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Overview:</a:t>
            </a:r>
            <a:endParaRPr sz="18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16" name="Google Shape;116;p20"/>
          <p:cNvGrpSpPr/>
          <p:nvPr/>
        </p:nvGrpSpPr>
        <p:grpSpPr>
          <a:xfrm>
            <a:off x="263603" y="3077967"/>
            <a:ext cx="290338" cy="282179"/>
            <a:chOff x="3951850" y="2985350"/>
            <a:chExt cx="407950" cy="416500"/>
          </a:xfrm>
        </p:grpSpPr>
        <p:sp>
          <p:nvSpPr>
            <p:cNvPr id="117" name="Google Shape;117;p20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8" name="Google Shape;118;p20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9" name="Google Shape;119;p20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0" name="Google Shape;120;p20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752466" y="3516300"/>
            <a:ext cx="11406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</a:rPr>
              <a:t>Introduction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688075" y="4230400"/>
            <a:ext cx="24999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</a:rPr>
              <a:t>Phases of glucose homeostasis 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23" name="Google Shape;123;p20"/>
          <p:cNvSpPr txBox="1"/>
          <p:nvPr>
            <p:ph idx="1" type="body"/>
          </p:nvPr>
        </p:nvSpPr>
        <p:spPr>
          <a:xfrm>
            <a:off x="3607250" y="4301325"/>
            <a:ext cx="52383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</a:rPr>
              <a:t>Hormones in glucose homeostasis (actions, role in CHO metabolism)</a:t>
            </a:r>
            <a:endParaRPr sz="1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0000"/>
                </a:solidFill>
              </a:rPr>
              <a:t>– Insulin, Glucagon, Cortisol, Growth hormone, Epinephrine</a:t>
            </a:r>
            <a:endParaRPr sz="1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434343"/>
              </a:solidFill>
            </a:endParaRPr>
          </a:p>
        </p:txBody>
      </p:sp>
      <p:sp>
        <p:nvSpPr>
          <p:cNvPr id="124" name="Google Shape;124;p20"/>
          <p:cNvSpPr/>
          <p:nvPr/>
        </p:nvSpPr>
        <p:spPr>
          <a:xfrm>
            <a:off x="463117" y="3550962"/>
            <a:ext cx="224967" cy="20947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666666"/>
          </a:solidFill>
          <a:ln cap="rnd" cmpd="sng" w="121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0"/>
          <p:cNvSpPr/>
          <p:nvPr/>
        </p:nvSpPr>
        <p:spPr>
          <a:xfrm>
            <a:off x="3340267" y="4251875"/>
            <a:ext cx="224967" cy="20947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666666"/>
          </a:solidFill>
          <a:ln cap="rnd" cmpd="sng" w="121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0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0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20"/>
          <p:cNvSpPr/>
          <p:nvPr/>
        </p:nvSpPr>
        <p:spPr>
          <a:xfrm>
            <a:off x="463117" y="4251875"/>
            <a:ext cx="224967" cy="20947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666666"/>
          </a:solidFill>
          <a:ln cap="rnd" cmpd="sng" w="121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" name="Google Shape;129;p20"/>
          <p:cNvSpPr/>
          <p:nvPr/>
        </p:nvSpPr>
        <p:spPr>
          <a:xfrm>
            <a:off x="3340267" y="3593375"/>
            <a:ext cx="224967" cy="20947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666666"/>
          </a:solidFill>
          <a:ln cap="rnd" cmpd="sng" w="121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3607250" y="3535088"/>
            <a:ext cx="1918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Sources of glucose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/>
        </p:nvSpPr>
        <p:spPr>
          <a:xfrm>
            <a:off x="2147538" y="49338"/>
            <a:ext cx="4848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Glucose Homeostasis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6" name="Google Shape;136;p21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21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38" name="Google Shape;138;p21"/>
          <p:cNvCxnSpPr/>
          <p:nvPr/>
        </p:nvCxnSpPr>
        <p:spPr>
          <a:xfrm rot="10800000">
            <a:off x="38050" y="2920800"/>
            <a:ext cx="9023400" cy="12900"/>
          </a:xfrm>
          <a:prstGeom prst="straightConnector1">
            <a:avLst/>
          </a:prstGeom>
          <a:noFill/>
          <a:ln cap="flat" cmpd="sng" w="9525">
            <a:solidFill>
              <a:srgbClr val="A4C2F4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139" name="Google Shape;139;p21"/>
          <p:cNvSpPr txBox="1"/>
          <p:nvPr>
            <p:ph idx="1" type="body"/>
          </p:nvPr>
        </p:nvSpPr>
        <p:spPr>
          <a:xfrm>
            <a:off x="2147550" y="2939150"/>
            <a:ext cx="5156100" cy="5943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Sources of Glucose</a:t>
            </a:r>
            <a:endParaRPr b="1" sz="2400">
              <a:solidFill>
                <a:srgbClr val="3C78D8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0" name="Google Shape;140;p21"/>
          <p:cNvSpPr/>
          <p:nvPr/>
        </p:nvSpPr>
        <p:spPr>
          <a:xfrm>
            <a:off x="4877625" y="3950275"/>
            <a:ext cx="2253300" cy="3597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Dietary sources</a:t>
            </a:r>
            <a:r>
              <a:rPr baseline="30000" lang="en-GB" sz="1000"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aseline="30000"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1"/>
          <p:cNvSpPr/>
          <p:nvPr/>
        </p:nvSpPr>
        <p:spPr>
          <a:xfrm>
            <a:off x="3417423" y="3533450"/>
            <a:ext cx="2647800" cy="2373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Sources of glucose </a:t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42" name="Google Shape;142;p21"/>
          <p:cNvCxnSpPr>
            <a:stCxn id="141" idx="2"/>
            <a:endCxn id="143" idx="0"/>
          </p:cNvCxnSpPr>
          <p:nvPr/>
        </p:nvCxnSpPr>
        <p:spPr>
          <a:xfrm rot="5400000">
            <a:off x="2960523" y="2169350"/>
            <a:ext cx="179400" cy="3382200"/>
          </a:xfrm>
          <a:prstGeom prst="bentConnector3">
            <a:avLst>
              <a:gd fmla="val 50025" name="adj1"/>
            </a:avLst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4" name="Google Shape;144;p21"/>
          <p:cNvCxnSpPr>
            <a:stCxn id="141" idx="2"/>
            <a:endCxn id="140" idx="0"/>
          </p:cNvCxnSpPr>
          <p:nvPr/>
        </p:nvCxnSpPr>
        <p:spPr>
          <a:xfrm flipH="1" rot="-5400000">
            <a:off x="5283123" y="3228950"/>
            <a:ext cx="179400" cy="1263000"/>
          </a:xfrm>
          <a:prstGeom prst="bentConnector3">
            <a:avLst>
              <a:gd fmla="val 50035" name="adj1"/>
            </a:avLst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5" name="Google Shape;145;p21"/>
          <p:cNvSpPr/>
          <p:nvPr/>
        </p:nvSpPr>
        <p:spPr>
          <a:xfrm>
            <a:off x="116450" y="4487953"/>
            <a:ext cx="611700" cy="3597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entury Gothic"/>
                <a:ea typeface="Century Gothic"/>
                <a:cs typeface="Century Gothic"/>
                <a:sym typeface="Century Gothic"/>
              </a:rPr>
              <a:t>Glycerol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46" name="Google Shape;146;p21"/>
          <p:cNvCxnSpPr/>
          <p:nvPr/>
        </p:nvCxnSpPr>
        <p:spPr>
          <a:xfrm>
            <a:off x="1053441" y="4306712"/>
            <a:ext cx="0" cy="2574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7" name="Google Shape;147;p21"/>
          <p:cNvSpPr/>
          <p:nvPr/>
        </p:nvSpPr>
        <p:spPr>
          <a:xfrm>
            <a:off x="5092390" y="4425791"/>
            <a:ext cx="1823700" cy="4530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rPr lang="en-GB" sz="800">
                <a:latin typeface="Century Gothic"/>
                <a:ea typeface="Century Gothic"/>
                <a:cs typeface="Century Gothic"/>
                <a:sym typeface="Century Gothic"/>
              </a:rPr>
              <a:t>Starch provides glucose directly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21"/>
          <p:cNvSpPr/>
          <p:nvPr/>
        </p:nvSpPr>
        <p:spPr>
          <a:xfrm>
            <a:off x="7171753" y="4425800"/>
            <a:ext cx="1758000" cy="4530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entury Gothic"/>
                <a:ea typeface="Century Gothic"/>
                <a:cs typeface="Century Gothic"/>
                <a:sym typeface="Century Gothic"/>
              </a:rPr>
              <a:t>Fructose and galactose are converted to glucose in the liver 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9" name="Google Shape;149;p21"/>
          <p:cNvSpPr/>
          <p:nvPr/>
        </p:nvSpPr>
        <p:spPr>
          <a:xfrm>
            <a:off x="3076988" y="4425800"/>
            <a:ext cx="1526700" cy="4326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entury Gothic"/>
                <a:ea typeface="Century Gothic"/>
                <a:cs typeface="Century Gothic"/>
                <a:sym typeface="Century Gothic"/>
              </a:rPr>
              <a:t>Dietary CHOs are digested to monosaccharides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50" name="Google Shape;150;p21"/>
          <p:cNvCxnSpPr>
            <a:stCxn id="140" idx="2"/>
            <a:endCxn id="149" idx="0"/>
          </p:cNvCxnSpPr>
          <p:nvPr/>
        </p:nvCxnSpPr>
        <p:spPr>
          <a:xfrm rot="5400000">
            <a:off x="4864425" y="3285925"/>
            <a:ext cx="115800" cy="2163900"/>
          </a:xfrm>
          <a:prstGeom prst="bentConnector3">
            <a:avLst>
              <a:gd fmla="val 50011" name="adj1"/>
            </a:avLst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" name="Google Shape;151;p21"/>
          <p:cNvCxnSpPr>
            <a:stCxn id="140" idx="2"/>
            <a:endCxn id="148" idx="0"/>
          </p:cNvCxnSpPr>
          <p:nvPr/>
        </p:nvCxnSpPr>
        <p:spPr>
          <a:xfrm flipH="1" rot="-5400000">
            <a:off x="6969675" y="3344575"/>
            <a:ext cx="115800" cy="2046600"/>
          </a:xfrm>
          <a:prstGeom prst="bentConnector3">
            <a:avLst>
              <a:gd fmla="val 50011" name="adj1"/>
            </a:avLst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2" name="Google Shape;152;p21"/>
          <p:cNvCxnSpPr>
            <a:stCxn id="147" idx="0"/>
            <a:endCxn id="140" idx="2"/>
          </p:cNvCxnSpPr>
          <p:nvPr/>
        </p:nvCxnSpPr>
        <p:spPr>
          <a:xfrm rot="-5400000">
            <a:off x="5946640" y="4367591"/>
            <a:ext cx="115800" cy="600"/>
          </a:xfrm>
          <a:prstGeom prst="bentConnector3">
            <a:avLst>
              <a:gd fmla="val 50007" name="adj1"/>
            </a:avLst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3" name="Google Shape;153;p21"/>
          <p:cNvCxnSpPr/>
          <p:nvPr/>
        </p:nvCxnSpPr>
        <p:spPr>
          <a:xfrm>
            <a:off x="2339872" y="4311773"/>
            <a:ext cx="0" cy="2574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4" name="Google Shape;154;p21"/>
          <p:cNvCxnSpPr>
            <a:endCxn id="145" idx="0"/>
          </p:cNvCxnSpPr>
          <p:nvPr/>
        </p:nvCxnSpPr>
        <p:spPr>
          <a:xfrm flipH="1">
            <a:off x="422300" y="4332553"/>
            <a:ext cx="1200" cy="1554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" name="Google Shape;155;p21"/>
          <p:cNvCxnSpPr/>
          <p:nvPr/>
        </p:nvCxnSpPr>
        <p:spPr>
          <a:xfrm>
            <a:off x="1684570" y="4311773"/>
            <a:ext cx="0" cy="2574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6" name="Google Shape;156;p21"/>
          <p:cNvSpPr/>
          <p:nvPr/>
        </p:nvSpPr>
        <p:spPr>
          <a:xfrm>
            <a:off x="747579" y="4498074"/>
            <a:ext cx="611700" cy="3597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entury Gothic"/>
                <a:ea typeface="Century Gothic"/>
                <a:cs typeface="Century Gothic"/>
                <a:sym typeface="Century Gothic"/>
              </a:rPr>
              <a:t>lactate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7" name="Google Shape;157;p21"/>
          <p:cNvSpPr/>
          <p:nvPr/>
        </p:nvSpPr>
        <p:spPr>
          <a:xfrm>
            <a:off x="1378708" y="4498074"/>
            <a:ext cx="611700" cy="3597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entury Gothic"/>
                <a:ea typeface="Century Gothic"/>
                <a:cs typeface="Century Gothic"/>
                <a:sym typeface="Century Gothic"/>
              </a:rPr>
              <a:t>pyruvate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" name="Google Shape;158;p21"/>
          <p:cNvSpPr/>
          <p:nvPr/>
        </p:nvSpPr>
        <p:spPr>
          <a:xfrm>
            <a:off x="2034010" y="4498074"/>
            <a:ext cx="738600" cy="3597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entury Gothic"/>
                <a:ea typeface="Century Gothic"/>
                <a:cs typeface="Century Gothic"/>
                <a:sym typeface="Century Gothic"/>
              </a:rPr>
              <a:t>glucogenic amino acids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59" name="Google Shape;159;p21"/>
          <p:cNvGrpSpPr/>
          <p:nvPr/>
        </p:nvGrpSpPr>
        <p:grpSpPr>
          <a:xfrm>
            <a:off x="2155835" y="677476"/>
            <a:ext cx="4788419" cy="2035928"/>
            <a:chOff x="2647355" y="1282625"/>
            <a:chExt cx="3775462" cy="3375772"/>
          </a:xfrm>
        </p:grpSpPr>
        <p:grpSp>
          <p:nvGrpSpPr>
            <p:cNvPr id="160" name="Google Shape;160;p21"/>
            <p:cNvGrpSpPr/>
            <p:nvPr/>
          </p:nvGrpSpPr>
          <p:grpSpPr>
            <a:xfrm>
              <a:off x="3419872" y="1486561"/>
              <a:ext cx="1060704" cy="1429526"/>
              <a:chOff x="4041649" y="1707654"/>
              <a:chExt cx="1060704" cy="1429526"/>
            </a:xfrm>
          </p:grpSpPr>
          <p:sp>
            <p:nvSpPr>
              <p:cNvPr id="161" name="Google Shape;161;p21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7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21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7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" name="Google Shape;163;p21"/>
            <p:cNvGrpSpPr/>
            <p:nvPr/>
          </p:nvGrpSpPr>
          <p:grpSpPr>
            <a:xfrm rot="3599956">
              <a:off x="4379388" y="1384544"/>
              <a:ext cx="1060681" cy="1429495"/>
              <a:chOff x="4041649" y="1707654"/>
              <a:chExt cx="1060704" cy="1429526"/>
            </a:xfrm>
          </p:grpSpPr>
          <p:sp>
            <p:nvSpPr>
              <p:cNvPr id="164" name="Google Shape;164;p21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C9DAF8"/>
              </a:solidFill>
              <a:ln>
                <a:noFill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7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21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7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166;p21"/>
            <p:cNvGrpSpPr/>
            <p:nvPr/>
          </p:nvGrpSpPr>
          <p:grpSpPr>
            <a:xfrm rot="7084005">
              <a:off x="5012228" y="2130845"/>
              <a:ext cx="1060704" cy="1429526"/>
              <a:chOff x="4041649" y="1707654"/>
              <a:chExt cx="1060704" cy="1429526"/>
            </a:xfrm>
          </p:grpSpPr>
          <p:sp>
            <p:nvSpPr>
              <p:cNvPr id="167" name="Google Shape;167;p21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7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21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7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" name="Google Shape;169;p21"/>
            <p:cNvSpPr/>
            <p:nvPr/>
          </p:nvSpPr>
          <p:spPr>
            <a:xfrm>
              <a:off x="4620373" y="2994924"/>
              <a:ext cx="1060704" cy="1429526"/>
            </a:xfrm>
            <a:custGeom>
              <a:rect b="b" l="l" r="r" t="t"/>
              <a:pathLst>
                <a:path extrusionOk="0" h="1429526" w="1060704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" name="Google Shape;170;p21"/>
            <p:cNvGrpSpPr/>
            <p:nvPr/>
          </p:nvGrpSpPr>
          <p:grpSpPr>
            <a:xfrm rot="-7119536">
              <a:off x="3651164" y="3135441"/>
              <a:ext cx="1060716" cy="1429542"/>
              <a:chOff x="4041649" y="1707654"/>
              <a:chExt cx="1060704" cy="1429526"/>
            </a:xfrm>
          </p:grpSpPr>
          <p:sp>
            <p:nvSpPr>
              <p:cNvPr id="171" name="Google Shape;171;p21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7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21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7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3" name="Google Shape;173;p21"/>
            <p:cNvGrpSpPr/>
            <p:nvPr/>
          </p:nvGrpSpPr>
          <p:grpSpPr>
            <a:xfrm rot="-3599956">
              <a:off x="3001175" y="2344630"/>
              <a:ext cx="1060681" cy="1429495"/>
              <a:chOff x="4041649" y="1707654"/>
              <a:chExt cx="1060704" cy="1429526"/>
            </a:xfrm>
          </p:grpSpPr>
          <p:sp>
            <p:nvSpPr>
              <p:cNvPr id="174" name="Google Shape;174;p21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7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21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7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6" name="Google Shape;176;p21"/>
          <p:cNvGrpSpPr/>
          <p:nvPr/>
        </p:nvGrpSpPr>
        <p:grpSpPr>
          <a:xfrm>
            <a:off x="6004256" y="749989"/>
            <a:ext cx="2940776" cy="556701"/>
            <a:chOff x="803640" y="3302995"/>
            <a:chExt cx="2059800" cy="923067"/>
          </a:xfrm>
        </p:grpSpPr>
        <p:sp>
          <p:nvSpPr>
            <p:cNvPr id="177" name="Google Shape;177;p21"/>
            <p:cNvSpPr txBox="1"/>
            <p:nvPr/>
          </p:nvSpPr>
          <p:spPr>
            <a:xfrm>
              <a:off x="803640" y="3579862"/>
              <a:ext cx="20598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000" lIns="36000" spcFirstLastPara="1" rIns="36000" wrap="square" tIns="180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SzPts val="400"/>
                <a:buNone/>
              </a:pPr>
              <a:r>
                <a:rPr lang="en-GB" sz="9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- control glucose metabolism</a:t>
              </a:r>
              <a:endParaRPr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SzPts val="400"/>
                <a:buNone/>
              </a:pPr>
              <a:r>
                <a:rPr lang="en-GB" sz="9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- Maintains normal blood glucose level in the body</a:t>
              </a:r>
              <a:endParaRPr sz="9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8" name="Google Shape;178;p21"/>
            <p:cNvSpPr txBox="1"/>
            <p:nvPr/>
          </p:nvSpPr>
          <p:spPr>
            <a:xfrm>
              <a:off x="803640" y="3302995"/>
              <a:ext cx="2059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000" lIns="36000" spcFirstLastPara="1" rIns="36000" wrap="square" tIns="180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"/>
                <a:buFont typeface="Arial"/>
                <a:buNone/>
              </a:pPr>
              <a:r>
                <a:rPr lang="en-GB" sz="10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A process that:</a:t>
              </a:r>
              <a:endParaRPr b="1" sz="4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79" name="Google Shape;179;p21"/>
          <p:cNvSpPr txBox="1"/>
          <p:nvPr/>
        </p:nvSpPr>
        <p:spPr>
          <a:xfrm>
            <a:off x="126138" y="774475"/>
            <a:ext cx="3073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400"/>
              <a:buNone/>
            </a:pPr>
            <a:r>
              <a:rPr lang="en-GB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Chronic hyperglycemia results in glycation of proteins, endothelial dysfunction and diabetes mellitus</a:t>
            </a:r>
            <a:endParaRPr b="1" sz="9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" name="Google Shape;180;p21"/>
          <p:cNvSpPr txBox="1"/>
          <p:nvPr/>
        </p:nvSpPr>
        <p:spPr>
          <a:xfrm>
            <a:off x="290650" y="1516525"/>
            <a:ext cx="21369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400"/>
              <a:buNone/>
            </a:pPr>
            <a:r>
              <a:rPr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Severe hypoglycemia can 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cause coma and death</a:t>
            </a:r>
            <a:endParaRPr b="1" sz="4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p21"/>
          <p:cNvSpPr txBox="1"/>
          <p:nvPr/>
        </p:nvSpPr>
        <p:spPr>
          <a:xfrm>
            <a:off x="6898425" y="1618500"/>
            <a:ext cx="2046600" cy="1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Glucose is a major source of body’s energy</a:t>
            </a:r>
            <a:endParaRPr b="1" sz="4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1"/>
          <p:cNvSpPr txBox="1"/>
          <p:nvPr/>
        </p:nvSpPr>
        <p:spPr>
          <a:xfrm>
            <a:off x="5745325" y="2312213"/>
            <a:ext cx="22533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400"/>
              <a:buNone/>
            </a:pPr>
            <a:r>
              <a:rPr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liver plays a key role in 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maintaining blood glucose level</a:t>
            </a:r>
            <a:endParaRPr b="1" sz="4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1"/>
          <p:cNvSpPr txBox="1"/>
          <p:nvPr/>
        </p:nvSpPr>
        <p:spPr>
          <a:xfrm>
            <a:off x="1053450" y="2355475"/>
            <a:ext cx="23364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400"/>
              <a:buNone/>
            </a:pPr>
            <a:r>
              <a:rPr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is tightly controlled as the 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brain constantly needs glucose</a:t>
            </a:r>
            <a:endParaRPr b="1" sz="4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1"/>
          <p:cNvSpPr txBox="1"/>
          <p:nvPr/>
        </p:nvSpPr>
        <p:spPr>
          <a:xfrm>
            <a:off x="3281989" y="936212"/>
            <a:ext cx="8169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06</a:t>
            </a:r>
            <a:endParaRPr b="1" sz="10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5" name="Google Shape;185;p21"/>
          <p:cNvSpPr txBox="1"/>
          <p:nvPr/>
        </p:nvSpPr>
        <p:spPr>
          <a:xfrm>
            <a:off x="5060973" y="960839"/>
            <a:ext cx="8169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01</a:t>
            </a:r>
            <a:endParaRPr b="1" sz="10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p21"/>
          <p:cNvSpPr txBox="1"/>
          <p:nvPr/>
        </p:nvSpPr>
        <p:spPr>
          <a:xfrm>
            <a:off x="5725699" y="1582656"/>
            <a:ext cx="7227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02</a:t>
            </a:r>
            <a:endParaRPr b="1" sz="10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7" name="Google Shape;187;p21"/>
          <p:cNvSpPr txBox="1"/>
          <p:nvPr/>
        </p:nvSpPr>
        <p:spPr>
          <a:xfrm>
            <a:off x="4751505" y="2165479"/>
            <a:ext cx="9051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3C78D8"/>
                </a:solidFill>
                <a:latin typeface="Exo"/>
                <a:ea typeface="Exo"/>
                <a:cs typeface="Exo"/>
                <a:sym typeface="Exo"/>
              </a:rPr>
              <a:t>04</a:t>
            </a:r>
            <a:endParaRPr b="1" sz="700">
              <a:solidFill>
                <a:srgbClr val="3C78D8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88" name="Google Shape;188;p21"/>
          <p:cNvSpPr txBox="1"/>
          <p:nvPr/>
        </p:nvSpPr>
        <p:spPr>
          <a:xfrm>
            <a:off x="3252019" y="2165480"/>
            <a:ext cx="9051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04</a:t>
            </a:r>
            <a:endParaRPr b="1" sz="10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1"/>
          <p:cNvSpPr txBox="1"/>
          <p:nvPr/>
        </p:nvSpPr>
        <p:spPr>
          <a:xfrm>
            <a:off x="2517679" y="1526867"/>
            <a:ext cx="7227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05</a:t>
            </a:r>
            <a:endParaRPr b="1" sz="10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1"/>
          <p:cNvSpPr/>
          <p:nvPr/>
        </p:nvSpPr>
        <p:spPr>
          <a:xfrm rot="8333100">
            <a:off x="4949559" y="1846492"/>
            <a:ext cx="729501" cy="917673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1"/>
          <p:cNvSpPr txBox="1"/>
          <p:nvPr/>
        </p:nvSpPr>
        <p:spPr>
          <a:xfrm>
            <a:off x="4697449" y="2185698"/>
            <a:ext cx="9051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03</a:t>
            </a:r>
            <a:endParaRPr b="1" sz="10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21"/>
          <p:cNvSpPr/>
          <p:nvPr/>
        </p:nvSpPr>
        <p:spPr>
          <a:xfrm>
            <a:off x="232444" y="3950239"/>
            <a:ext cx="2253300" cy="4326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Metabolic sources</a:t>
            </a:r>
            <a:r>
              <a:rPr baseline="30000" lang="en-GB" sz="1000"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aseline="30000"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(via gluconeogenesis</a:t>
            </a:r>
            <a:r>
              <a:rPr baseline="30000" lang="en-GB" sz="1000"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1"/>
          <p:cNvSpPr txBox="1"/>
          <p:nvPr/>
        </p:nvSpPr>
        <p:spPr>
          <a:xfrm>
            <a:off x="0" y="4928150"/>
            <a:ext cx="43308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Endogenous sources   </a:t>
            </a:r>
            <a:r>
              <a:rPr lang="en-GB" sz="6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-GB" sz="6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</a:t>
            </a:r>
            <a:r>
              <a:rPr lang="en-GB" sz="6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xogenous </a:t>
            </a:r>
            <a:r>
              <a:rPr lang="en-GB" sz="6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sources   3. New glucose formation (from non-carbohydrate substrates) </a:t>
            </a:r>
            <a:endParaRPr sz="6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3" name="Google Shape;19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0925" y="3109225"/>
            <a:ext cx="1350527" cy="110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625" y="3986700"/>
            <a:ext cx="359700" cy="3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44125" y="4001363"/>
            <a:ext cx="257400" cy="2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97650" y="1407300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1"/>
          <p:cNvSpPr txBox="1"/>
          <p:nvPr/>
        </p:nvSpPr>
        <p:spPr>
          <a:xfrm>
            <a:off x="10354100" y="1843325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2"/>
          <p:cNvSpPr txBox="1"/>
          <p:nvPr>
            <p:ph idx="1" type="body"/>
          </p:nvPr>
        </p:nvSpPr>
        <p:spPr>
          <a:xfrm>
            <a:off x="1" y="42107"/>
            <a:ext cx="9144000" cy="5943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Phases of Glucose Homeostasis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3" name="Google Shape;203;p22"/>
          <p:cNvSpPr/>
          <p:nvPr/>
        </p:nvSpPr>
        <p:spPr>
          <a:xfrm>
            <a:off x="299123" y="772725"/>
            <a:ext cx="1473300" cy="458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Phase I 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(Well-fed state)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22"/>
          <p:cNvSpPr txBox="1"/>
          <p:nvPr/>
        </p:nvSpPr>
        <p:spPr>
          <a:xfrm>
            <a:off x="102975" y="822900"/>
            <a:ext cx="2169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22"/>
          <p:cNvSpPr/>
          <p:nvPr/>
        </p:nvSpPr>
        <p:spPr>
          <a:xfrm>
            <a:off x="2093048" y="772725"/>
            <a:ext cx="1473300" cy="458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Phase II (Glycogenolysis)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2"/>
          <p:cNvSpPr txBox="1"/>
          <p:nvPr/>
        </p:nvSpPr>
        <p:spPr>
          <a:xfrm>
            <a:off x="1859200" y="822900"/>
            <a:ext cx="2934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>
              <a:solidFill>
                <a:srgbClr val="A4C2F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22"/>
          <p:cNvSpPr txBox="1"/>
          <p:nvPr/>
        </p:nvSpPr>
        <p:spPr>
          <a:xfrm>
            <a:off x="3623625" y="822900"/>
            <a:ext cx="2934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3C78D8"/>
                </a:solidFill>
                <a:latin typeface="Exo"/>
                <a:ea typeface="Exo"/>
                <a:cs typeface="Exo"/>
                <a:sym typeface="Exo"/>
              </a:rPr>
              <a:t>3</a:t>
            </a:r>
            <a:endParaRPr b="1">
              <a:solidFill>
                <a:srgbClr val="CFE2F3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08" name="Google Shape;208;p22"/>
          <p:cNvSpPr/>
          <p:nvPr/>
        </p:nvSpPr>
        <p:spPr>
          <a:xfrm>
            <a:off x="3886973" y="772725"/>
            <a:ext cx="1473300" cy="458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Phase III (Gluconeogenesis)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2"/>
          <p:cNvSpPr/>
          <p:nvPr/>
        </p:nvSpPr>
        <p:spPr>
          <a:xfrm>
            <a:off x="5734586" y="772725"/>
            <a:ext cx="1473300" cy="458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Phase IV (Glucose, </a:t>
            </a:r>
            <a:r>
              <a:rPr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KB</a:t>
            </a:r>
            <a:r>
              <a:rPr baseline="30000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oxidation)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2"/>
          <p:cNvSpPr/>
          <p:nvPr/>
        </p:nvSpPr>
        <p:spPr>
          <a:xfrm>
            <a:off x="7582198" y="772725"/>
            <a:ext cx="1473300" cy="458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Phase V (Fatty acid, KB oxidation)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2"/>
          <p:cNvSpPr txBox="1"/>
          <p:nvPr/>
        </p:nvSpPr>
        <p:spPr>
          <a:xfrm>
            <a:off x="5399027" y="772725"/>
            <a:ext cx="293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3C78D8"/>
                </a:solidFill>
                <a:latin typeface="Exo"/>
                <a:ea typeface="Exo"/>
                <a:cs typeface="Exo"/>
                <a:sym typeface="Exo"/>
              </a:rPr>
              <a:t>4</a:t>
            </a:r>
            <a:endParaRPr/>
          </a:p>
        </p:txBody>
      </p:sp>
      <p:sp>
        <p:nvSpPr>
          <p:cNvPr id="212" name="Google Shape;212;p22"/>
          <p:cNvSpPr txBox="1"/>
          <p:nvPr/>
        </p:nvSpPr>
        <p:spPr>
          <a:xfrm>
            <a:off x="7207870" y="822900"/>
            <a:ext cx="3744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3C78D8"/>
                </a:solidFill>
                <a:latin typeface="Exo"/>
                <a:ea typeface="Exo"/>
                <a:cs typeface="Exo"/>
                <a:sym typeface="Exo"/>
              </a:rPr>
              <a:t>5</a:t>
            </a:r>
            <a:endParaRPr b="1">
              <a:solidFill>
                <a:srgbClr val="CFE2F3"/>
              </a:solidFill>
              <a:latin typeface="Exo"/>
              <a:ea typeface="Exo"/>
              <a:cs typeface="Exo"/>
              <a:sym typeface="Exo"/>
            </a:endParaRPr>
          </a:p>
        </p:txBody>
      </p:sp>
      <p:graphicFrame>
        <p:nvGraphicFramePr>
          <p:cNvPr id="213" name="Google Shape;213;p22"/>
          <p:cNvGraphicFramePr/>
          <p:nvPr/>
        </p:nvGraphicFramePr>
        <p:xfrm>
          <a:off x="283592" y="13913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{BA35F206-6187-47FA-A73F-D6E7A6DE94B7}</a:tableStyleId>
              </a:tblPr>
              <a:tblGrid>
                <a:gridCol w="1351325"/>
                <a:gridCol w="2416725"/>
                <a:gridCol w="2404375"/>
                <a:gridCol w="2404375"/>
              </a:tblGrid>
              <a:tr h="464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Phase </a:t>
                      </a:r>
                      <a:endParaRPr sz="12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Origin of blood glucose</a:t>
                      </a:r>
                      <a:endParaRPr b="1" sz="12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Tissue using glucose </a:t>
                      </a:r>
                      <a:endParaRPr b="1" sz="12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Major fuel of brain</a:t>
                      </a:r>
                      <a:endParaRPr b="1" sz="12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</a:tr>
              <a:tr h="454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</a:t>
                      </a:r>
                      <a:endParaRPr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Exogenous</a:t>
                      </a: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Glucose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II</a:t>
                      </a:r>
                      <a:endParaRPr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Glycogen, 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Hepatic </a:t>
                      </a: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gluconeogenesis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 </a:t>
                      </a: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except</a:t>
                      </a: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liver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Muscle and adipose tissue at </a:t>
                      </a: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diminished</a:t>
                      </a: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rates</a:t>
                      </a: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Glucose 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2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III</a:t>
                      </a:r>
                      <a:endParaRPr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Hepatic gluconeogenesis, 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Glycogen 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 except liver 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Muscle and adipose tissue at rates intermediate between II and IV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Glucose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4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IV</a:t>
                      </a:r>
                      <a:endParaRPr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Gluconeogenesis, 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Hepatic and renal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Brain, RBCs, renal medulla, small amount by </a:t>
                      </a: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muscle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Glucose, ketone bodies 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1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</a:t>
                      </a:r>
                      <a:endParaRPr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</a:t>
                      </a: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luconeogenesis</a:t>
                      </a: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, 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Hepatic and renal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Brain at a diminished rate, RBCs, renal medulla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  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 body tissues mainly use FA and KB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Ketone bodies, glucose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4" name="Google Shape;214;p22"/>
          <p:cNvSpPr txBox="1"/>
          <p:nvPr/>
        </p:nvSpPr>
        <p:spPr>
          <a:xfrm>
            <a:off x="-152400" y="4901725"/>
            <a:ext cx="1620000" cy="1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Century Gothic"/>
              <a:buAutoNum type="arabicPeriod"/>
            </a:pPr>
            <a:r>
              <a:rPr lang="en-GB" sz="8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Ketone bodies</a:t>
            </a:r>
            <a:endParaRPr sz="8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5" name="Google Shape;215;p22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" name="Google Shape;220;p23"/>
          <p:cNvGraphicFramePr/>
          <p:nvPr/>
        </p:nvGraphicFramePr>
        <p:xfrm>
          <a:off x="544245" y="219732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{BA35F206-6187-47FA-A73F-D6E7A6DE94B7}</a:tableStyleId>
              </a:tblPr>
              <a:tblGrid>
                <a:gridCol w="1982025"/>
                <a:gridCol w="6073475"/>
              </a:tblGrid>
              <a:tr h="202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Phase I </a:t>
                      </a:r>
                      <a:endParaRPr sz="12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(Well-fed state)</a:t>
                      </a:r>
                      <a:endParaRPr sz="12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</a:tr>
              <a:tr h="118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Origin of glucose 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ietary CHOs (Exogenous)</a:t>
                      </a:r>
                      <a:endParaRPr sz="12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What happens in this phase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entury Gothic"/>
                        <a:buChar char="●"/>
                      </a:pPr>
                      <a:r>
                        <a:rPr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Liver removes about 70% of glucose load after a CHO meal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Some glucose is converted to glycogen for storage in the liver (glycogenesis)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Excess glucose is converted to fatty acids and triglycerides in the liver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These are transported via VLDL (very low density lipoproteins) to adipose tissue for storage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Gluconeogenesis is inhibited in this phase (Cori and glucose-alanine cycles are inhibited)</a:t>
                      </a:r>
                      <a:endParaRPr sz="1200">
                        <a:solidFill>
                          <a:schemeClr val="dk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1" name="Google Shape;221;p23"/>
          <p:cNvSpPr txBox="1"/>
          <p:nvPr>
            <p:ph idx="1" type="body"/>
          </p:nvPr>
        </p:nvSpPr>
        <p:spPr>
          <a:xfrm>
            <a:off x="0" y="-23950"/>
            <a:ext cx="9144000" cy="483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Phases of Glucose Homeostasis </a:t>
            </a:r>
            <a:endParaRPr/>
          </a:p>
        </p:txBody>
      </p:sp>
      <p:sp>
        <p:nvSpPr>
          <p:cNvPr id="222" name="Google Shape;222;p23"/>
          <p:cNvSpPr/>
          <p:nvPr/>
        </p:nvSpPr>
        <p:spPr>
          <a:xfrm>
            <a:off x="1633147" y="601066"/>
            <a:ext cx="5802000" cy="2397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Phases of glucose homeostasis</a:t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3" name="Google Shape;223;p23"/>
          <p:cNvSpPr/>
          <p:nvPr/>
        </p:nvSpPr>
        <p:spPr>
          <a:xfrm>
            <a:off x="390025" y="1548038"/>
            <a:ext cx="1598700" cy="5943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Phase I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(Well-fed state)</a:t>
            </a:r>
            <a:endParaRPr sz="600">
              <a:latin typeface="Exo Thin"/>
              <a:ea typeface="Exo Thin"/>
              <a:cs typeface="Exo Thin"/>
              <a:sym typeface="Exo Thin"/>
            </a:endParaRPr>
          </a:p>
        </p:txBody>
      </p:sp>
      <p:sp>
        <p:nvSpPr>
          <p:cNvPr id="224" name="Google Shape;224;p23"/>
          <p:cNvSpPr/>
          <p:nvPr/>
        </p:nvSpPr>
        <p:spPr>
          <a:xfrm>
            <a:off x="1633150" y="917750"/>
            <a:ext cx="1758900" cy="572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Phase II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(Glycogenolysis)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25" name="Google Shape;225;p23"/>
          <p:cNvSpPr/>
          <p:nvPr/>
        </p:nvSpPr>
        <p:spPr>
          <a:xfrm>
            <a:off x="3735100" y="906641"/>
            <a:ext cx="1598700" cy="594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Phase III (Gluconeogenesis)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26" name="Google Shape;226;p23"/>
          <p:cNvCxnSpPr>
            <a:stCxn id="222" idx="1"/>
            <a:endCxn id="224" idx="1"/>
          </p:cNvCxnSpPr>
          <p:nvPr/>
        </p:nvCxnSpPr>
        <p:spPr>
          <a:xfrm>
            <a:off x="1633147" y="720916"/>
            <a:ext cx="600" cy="483000"/>
          </a:xfrm>
          <a:prstGeom prst="curvedConnector3">
            <a:avLst>
              <a:gd fmla="val -39687500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7" name="Google Shape;227;p23"/>
          <p:cNvCxnSpPr>
            <a:stCxn id="222" idx="1"/>
            <a:endCxn id="223" idx="1"/>
          </p:cNvCxnSpPr>
          <p:nvPr/>
        </p:nvCxnSpPr>
        <p:spPr>
          <a:xfrm flipH="1">
            <a:off x="389947" y="720916"/>
            <a:ext cx="1243200" cy="1124400"/>
          </a:xfrm>
          <a:prstGeom prst="curvedConnector3">
            <a:avLst>
              <a:gd fmla="val 119148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8" name="Google Shape;228;p23"/>
          <p:cNvCxnSpPr>
            <a:stCxn id="222" idx="2"/>
            <a:endCxn id="225" idx="0"/>
          </p:cNvCxnSpPr>
          <p:nvPr/>
        </p:nvCxnSpPr>
        <p:spPr>
          <a:xfrm flipH="1" rot="-5400000">
            <a:off x="4501447" y="873466"/>
            <a:ext cx="66000" cy="600"/>
          </a:xfrm>
          <a:prstGeom prst="curvedConnector3">
            <a:avLst>
              <a:gd fmla="val 49905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9" name="Google Shape;229;p23"/>
          <p:cNvSpPr/>
          <p:nvPr/>
        </p:nvSpPr>
        <p:spPr>
          <a:xfrm>
            <a:off x="5487875" y="942325"/>
            <a:ext cx="2171100" cy="5721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Phase IV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(Glucose and KB oxidation)</a:t>
            </a:r>
            <a:endParaRPr b="1" sz="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3"/>
          <p:cNvSpPr/>
          <p:nvPr/>
        </p:nvSpPr>
        <p:spPr>
          <a:xfrm>
            <a:off x="6673575" y="1535250"/>
            <a:ext cx="1860600" cy="5943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Phase V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(FA and KB oxidation) </a:t>
            </a:r>
            <a:endParaRPr b="1"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31" name="Google Shape;231;p23"/>
          <p:cNvCxnSpPr>
            <a:stCxn id="222" idx="3"/>
            <a:endCxn id="230" idx="3"/>
          </p:cNvCxnSpPr>
          <p:nvPr/>
        </p:nvCxnSpPr>
        <p:spPr>
          <a:xfrm>
            <a:off x="7435147" y="720916"/>
            <a:ext cx="1098900" cy="1111500"/>
          </a:xfrm>
          <a:prstGeom prst="curvedConnector3">
            <a:avLst>
              <a:gd fmla="val 121681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2" name="Google Shape;232;p23"/>
          <p:cNvCxnSpPr>
            <a:stCxn id="222" idx="3"/>
            <a:endCxn id="229" idx="3"/>
          </p:cNvCxnSpPr>
          <p:nvPr/>
        </p:nvCxnSpPr>
        <p:spPr>
          <a:xfrm>
            <a:off x="7435147" y="720916"/>
            <a:ext cx="223800" cy="507600"/>
          </a:xfrm>
          <a:prstGeom prst="curvedConnector3">
            <a:avLst>
              <a:gd fmla="val 206413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33" name="Google Shape;2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0375" y="2238925"/>
            <a:ext cx="397500" cy="39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3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4"/>
          <p:cNvSpPr/>
          <p:nvPr/>
        </p:nvSpPr>
        <p:spPr>
          <a:xfrm>
            <a:off x="1633147" y="601066"/>
            <a:ext cx="5802000" cy="2397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Phases of glucose homeostasis</a:t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0" name="Google Shape;240;p24"/>
          <p:cNvSpPr/>
          <p:nvPr/>
        </p:nvSpPr>
        <p:spPr>
          <a:xfrm>
            <a:off x="390025" y="1548038"/>
            <a:ext cx="1598700" cy="5943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Phase I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(Well-fed state)</a:t>
            </a:r>
            <a:endParaRPr sz="600">
              <a:latin typeface="Exo Thin"/>
              <a:ea typeface="Exo Thin"/>
              <a:cs typeface="Exo Thin"/>
              <a:sym typeface="Exo Thin"/>
            </a:endParaRPr>
          </a:p>
        </p:txBody>
      </p:sp>
      <p:sp>
        <p:nvSpPr>
          <p:cNvPr id="241" name="Google Shape;241;p24"/>
          <p:cNvSpPr/>
          <p:nvPr/>
        </p:nvSpPr>
        <p:spPr>
          <a:xfrm>
            <a:off x="1633150" y="917750"/>
            <a:ext cx="1758900" cy="5721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Phase II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(Glycogenolysis)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42" name="Google Shape;242;p24"/>
          <p:cNvSpPr/>
          <p:nvPr/>
        </p:nvSpPr>
        <p:spPr>
          <a:xfrm>
            <a:off x="3735100" y="906641"/>
            <a:ext cx="1598700" cy="5943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Phase III (Gluconeogenesis)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24"/>
          <p:cNvSpPr/>
          <p:nvPr/>
        </p:nvSpPr>
        <p:spPr>
          <a:xfrm>
            <a:off x="5487875" y="942325"/>
            <a:ext cx="2171100" cy="5721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Phase IV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(Glucose and KB oxidation)</a:t>
            </a:r>
            <a:endParaRPr b="1" sz="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24"/>
          <p:cNvSpPr/>
          <p:nvPr/>
        </p:nvSpPr>
        <p:spPr>
          <a:xfrm>
            <a:off x="6673575" y="1535250"/>
            <a:ext cx="1860600" cy="5943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Phase V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(FA and KB oxidation) </a:t>
            </a:r>
            <a:endParaRPr b="1"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45" name="Google Shape;245;p24"/>
          <p:cNvCxnSpPr>
            <a:stCxn id="239" idx="3"/>
            <a:endCxn id="244" idx="3"/>
          </p:cNvCxnSpPr>
          <p:nvPr/>
        </p:nvCxnSpPr>
        <p:spPr>
          <a:xfrm>
            <a:off x="7435147" y="720916"/>
            <a:ext cx="1098900" cy="1111500"/>
          </a:xfrm>
          <a:prstGeom prst="curvedConnector3">
            <a:avLst>
              <a:gd fmla="val 121681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6" name="Google Shape;246;p24"/>
          <p:cNvCxnSpPr>
            <a:stCxn id="239" idx="3"/>
            <a:endCxn id="243" idx="3"/>
          </p:cNvCxnSpPr>
          <p:nvPr/>
        </p:nvCxnSpPr>
        <p:spPr>
          <a:xfrm>
            <a:off x="7435147" y="720916"/>
            <a:ext cx="223800" cy="507600"/>
          </a:xfrm>
          <a:prstGeom prst="curvedConnector3">
            <a:avLst>
              <a:gd fmla="val 206413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7" name="Google Shape;247;p24"/>
          <p:cNvCxnSpPr>
            <a:stCxn id="239" idx="1"/>
            <a:endCxn id="241" idx="1"/>
          </p:cNvCxnSpPr>
          <p:nvPr/>
        </p:nvCxnSpPr>
        <p:spPr>
          <a:xfrm>
            <a:off x="1633147" y="720916"/>
            <a:ext cx="600" cy="483000"/>
          </a:xfrm>
          <a:prstGeom prst="curvedConnector3">
            <a:avLst>
              <a:gd fmla="val -39687500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8" name="Google Shape;248;p24"/>
          <p:cNvCxnSpPr>
            <a:stCxn id="239" idx="1"/>
            <a:endCxn id="240" idx="1"/>
          </p:cNvCxnSpPr>
          <p:nvPr/>
        </p:nvCxnSpPr>
        <p:spPr>
          <a:xfrm flipH="1">
            <a:off x="389947" y="720916"/>
            <a:ext cx="1243200" cy="1124400"/>
          </a:xfrm>
          <a:prstGeom prst="curvedConnector3">
            <a:avLst>
              <a:gd fmla="val 119148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9" name="Google Shape;249;p24"/>
          <p:cNvCxnSpPr>
            <a:stCxn id="239" idx="2"/>
            <a:endCxn id="242" idx="0"/>
          </p:cNvCxnSpPr>
          <p:nvPr/>
        </p:nvCxnSpPr>
        <p:spPr>
          <a:xfrm flipH="1" rot="-5400000">
            <a:off x="4501447" y="873466"/>
            <a:ext cx="66000" cy="600"/>
          </a:xfrm>
          <a:prstGeom prst="curvedConnector3">
            <a:avLst>
              <a:gd fmla="val 49905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250" name="Google Shape;250;p24"/>
          <p:cNvGraphicFramePr/>
          <p:nvPr/>
        </p:nvGraphicFramePr>
        <p:xfrm>
          <a:off x="390020" y="220056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{BA35F206-6187-47FA-A73F-D6E7A6DE94B7}</a:tableStyleId>
              </a:tblPr>
              <a:tblGrid>
                <a:gridCol w="1503725"/>
                <a:gridCol w="3065500"/>
                <a:gridCol w="3575025"/>
              </a:tblGrid>
              <a:tr h="474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Phase II </a:t>
                      </a:r>
                      <a:endParaRPr sz="12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(Glycogenolysis)</a:t>
                      </a:r>
                      <a:endParaRPr b="1" sz="12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Phase III </a:t>
                      </a:r>
                      <a:endParaRPr sz="12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(Gluconeogenesis)</a:t>
                      </a:r>
                      <a:endParaRPr b="1" sz="12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</a:tr>
              <a:tr h="453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When does it start 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during early fasting when dietary glucose supply is exhausted</a:t>
                      </a:r>
                      <a:endParaRPr sz="6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starts when glycogen stores in liver are exhausted (&lt; 20 hours)</a:t>
                      </a:r>
                      <a:endParaRPr sz="6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25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Origin of Glucose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Hepatic glycogenolysis and gluconeogenesis maintain blood glucose level in this phase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Hepatic gluconeogenesis from: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lactate, pyruvate, glycerol and alanine maintains blood glucose level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3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Major source of blood glucose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Glycogenolysis</a:t>
                      </a:r>
                      <a:r>
                        <a:rPr baseline="30000" lang="en-GB" sz="1100">
                          <a:solidFill>
                            <a:srgbClr val="6AA84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and gluconeogenesis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Gluconeogenesis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3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Duration 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Feeding status, Hepatic glycogen stores and Physical activity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51" name="Google Shape;251;p24"/>
          <p:cNvSpPr txBox="1"/>
          <p:nvPr>
            <p:ph idx="1" type="body"/>
          </p:nvPr>
        </p:nvSpPr>
        <p:spPr>
          <a:xfrm>
            <a:off x="0" y="-23950"/>
            <a:ext cx="9144000" cy="483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Phases of Glucose Homeostasis </a:t>
            </a:r>
            <a:endParaRPr/>
          </a:p>
        </p:txBody>
      </p:sp>
      <p:sp>
        <p:nvSpPr>
          <p:cNvPr id="252" name="Google Shape;252;p24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24"/>
          <p:cNvSpPr txBox="1"/>
          <p:nvPr/>
        </p:nvSpPr>
        <p:spPr>
          <a:xfrm>
            <a:off x="0" y="4928150"/>
            <a:ext cx="43308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-GB" sz="6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 that while both of them occur in this phase, Glycogenolysis is the main one</a:t>
            </a:r>
            <a:endParaRPr sz="6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5100" y="2951375"/>
            <a:ext cx="1758899" cy="21166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9" name="Google Shape;259;p25"/>
          <p:cNvGraphicFramePr/>
          <p:nvPr/>
        </p:nvGraphicFramePr>
        <p:xfrm>
          <a:off x="239883" y="227773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{BA35F206-6187-47FA-A73F-D6E7A6DE94B7}</a:tableStyleId>
              </a:tblPr>
              <a:tblGrid>
                <a:gridCol w="973875"/>
                <a:gridCol w="2969500"/>
                <a:gridCol w="3124650"/>
              </a:tblGrid>
              <a:tr h="411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Phase IV </a:t>
                      </a:r>
                      <a:endParaRPr sz="12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(Glucose and KB oxidation)</a:t>
                      </a:r>
                      <a:endParaRPr b="1" sz="12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Phase V </a:t>
                      </a:r>
                      <a:endParaRPr sz="12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(FA and KB oxidation) </a:t>
                      </a:r>
                      <a:endParaRPr b="1" sz="12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</a:tr>
              <a:tr h="393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When does it start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Several days of fasting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Prolonged fasting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0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Origin of glucose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Hepatic &amp; Renal gluconeogenesis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Hepatic &amp; Renal gluconeogenesis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Century Gothic"/>
                        <a:buChar char="●"/>
                      </a:pP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Less dependence on gluconeogenesis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Century Gothic"/>
                        <a:buChar char="●"/>
                      </a:pP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Gluconeogenesis somewhat maintains blood glucose level in this phase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27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What happens in this phase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• Several days of fasting leads to phase IV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• Gluconeogenesis starts to decrease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• FA oxidation increases KB accumulation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• KBs enter the brain and muscle for energy production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• High KB conc. and glucose levels inhibit proteolysis in muscle (conservation of muscle)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• When all fat and KBs are used up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(Body uses muscle protein to maintain blood glucose level)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60" name="Google Shape;260;p25"/>
          <p:cNvSpPr/>
          <p:nvPr/>
        </p:nvSpPr>
        <p:spPr>
          <a:xfrm>
            <a:off x="1633147" y="601066"/>
            <a:ext cx="5802000" cy="2397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Phases of glucose homeostasis</a:t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1" name="Google Shape;261;p25"/>
          <p:cNvSpPr/>
          <p:nvPr/>
        </p:nvSpPr>
        <p:spPr>
          <a:xfrm>
            <a:off x="390025" y="1548038"/>
            <a:ext cx="1598700" cy="5943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Phase I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(Well-fed state)</a:t>
            </a:r>
            <a:endParaRPr sz="600">
              <a:latin typeface="Exo Thin"/>
              <a:ea typeface="Exo Thin"/>
              <a:cs typeface="Exo Thin"/>
              <a:sym typeface="Exo Thin"/>
            </a:endParaRPr>
          </a:p>
        </p:txBody>
      </p:sp>
      <p:sp>
        <p:nvSpPr>
          <p:cNvPr id="262" name="Google Shape;262;p25"/>
          <p:cNvSpPr/>
          <p:nvPr/>
        </p:nvSpPr>
        <p:spPr>
          <a:xfrm>
            <a:off x="1633150" y="917750"/>
            <a:ext cx="1758900" cy="572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Phase II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(Glycogenolysis)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63" name="Google Shape;263;p25"/>
          <p:cNvSpPr/>
          <p:nvPr/>
        </p:nvSpPr>
        <p:spPr>
          <a:xfrm>
            <a:off x="3735100" y="906641"/>
            <a:ext cx="1598700" cy="594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Phase III (Gluconeogenesis)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64" name="Google Shape;264;p25"/>
          <p:cNvCxnSpPr>
            <a:stCxn id="260" idx="1"/>
            <a:endCxn id="262" idx="1"/>
          </p:cNvCxnSpPr>
          <p:nvPr/>
        </p:nvCxnSpPr>
        <p:spPr>
          <a:xfrm>
            <a:off x="1633147" y="720916"/>
            <a:ext cx="600" cy="483000"/>
          </a:xfrm>
          <a:prstGeom prst="curvedConnector3">
            <a:avLst>
              <a:gd fmla="val -39687500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5" name="Google Shape;265;p25"/>
          <p:cNvCxnSpPr>
            <a:stCxn id="260" idx="1"/>
            <a:endCxn id="261" idx="1"/>
          </p:cNvCxnSpPr>
          <p:nvPr/>
        </p:nvCxnSpPr>
        <p:spPr>
          <a:xfrm flipH="1">
            <a:off x="389947" y="720916"/>
            <a:ext cx="1243200" cy="1124400"/>
          </a:xfrm>
          <a:prstGeom prst="curvedConnector3">
            <a:avLst>
              <a:gd fmla="val 119148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6" name="Google Shape;266;p25"/>
          <p:cNvCxnSpPr>
            <a:stCxn id="260" idx="2"/>
            <a:endCxn id="263" idx="0"/>
          </p:cNvCxnSpPr>
          <p:nvPr/>
        </p:nvCxnSpPr>
        <p:spPr>
          <a:xfrm flipH="1" rot="-5400000">
            <a:off x="4501447" y="873466"/>
            <a:ext cx="66000" cy="600"/>
          </a:xfrm>
          <a:prstGeom prst="curvedConnector3">
            <a:avLst>
              <a:gd fmla="val 49905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7" name="Google Shape;267;p25"/>
          <p:cNvSpPr/>
          <p:nvPr/>
        </p:nvSpPr>
        <p:spPr>
          <a:xfrm>
            <a:off x="5487875" y="942325"/>
            <a:ext cx="2171100" cy="5721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Phase</a:t>
            </a: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IV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(Glucose and KB oxidation)</a:t>
            </a:r>
            <a:endParaRPr b="1" sz="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25"/>
          <p:cNvSpPr/>
          <p:nvPr/>
        </p:nvSpPr>
        <p:spPr>
          <a:xfrm>
            <a:off x="6673575" y="1535250"/>
            <a:ext cx="1860600" cy="5943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Phase V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(FA and KB oxidation)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69" name="Google Shape;269;p25"/>
          <p:cNvCxnSpPr>
            <a:stCxn id="260" idx="3"/>
            <a:endCxn id="268" idx="3"/>
          </p:cNvCxnSpPr>
          <p:nvPr/>
        </p:nvCxnSpPr>
        <p:spPr>
          <a:xfrm>
            <a:off x="7435147" y="720916"/>
            <a:ext cx="1098900" cy="1111500"/>
          </a:xfrm>
          <a:prstGeom prst="curvedConnector3">
            <a:avLst>
              <a:gd fmla="val 121681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0" name="Google Shape;270;p25"/>
          <p:cNvCxnSpPr>
            <a:stCxn id="260" idx="3"/>
            <a:endCxn id="267" idx="3"/>
          </p:cNvCxnSpPr>
          <p:nvPr/>
        </p:nvCxnSpPr>
        <p:spPr>
          <a:xfrm>
            <a:off x="7435147" y="720916"/>
            <a:ext cx="223800" cy="507600"/>
          </a:xfrm>
          <a:prstGeom prst="curvedConnector3">
            <a:avLst>
              <a:gd fmla="val 206413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1" name="Google Shape;271;p25"/>
          <p:cNvSpPr txBox="1"/>
          <p:nvPr>
            <p:ph idx="1" type="body"/>
          </p:nvPr>
        </p:nvSpPr>
        <p:spPr>
          <a:xfrm>
            <a:off x="0" y="-23950"/>
            <a:ext cx="9144000" cy="483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Phases of Glucose Homeostasis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6"/>
          <p:cNvSpPr txBox="1"/>
          <p:nvPr>
            <p:ph idx="1" type="body"/>
          </p:nvPr>
        </p:nvSpPr>
        <p:spPr>
          <a:xfrm>
            <a:off x="0" y="253125"/>
            <a:ext cx="5063100" cy="5943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Hormones and Glucose Homeostasis </a:t>
            </a:r>
            <a:endParaRPr b="1" sz="2400">
              <a:solidFill>
                <a:srgbClr val="3C78D8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277" name="Google Shape;277;p26"/>
          <p:cNvGrpSpPr/>
          <p:nvPr/>
        </p:nvGrpSpPr>
        <p:grpSpPr>
          <a:xfrm>
            <a:off x="89650" y="1030571"/>
            <a:ext cx="4574742" cy="3329472"/>
            <a:chOff x="676924" y="6382091"/>
            <a:chExt cx="3431400" cy="4578482"/>
          </a:xfrm>
        </p:grpSpPr>
        <p:sp>
          <p:nvSpPr>
            <p:cNvPr id="278" name="Google Shape;278;p26"/>
            <p:cNvSpPr/>
            <p:nvPr/>
          </p:nvSpPr>
          <p:spPr>
            <a:xfrm>
              <a:off x="676924" y="6382091"/>
              <a:ext cx="3431400" cy="574800"/>
            </a:xfrm>
            <a:prstGeom prst="roundRect">
              <a:avLst>
                <a:gd fmla="val 16667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48000" lIns="48000" spcFirstLastPara="1" rIns="48000" wrap="square" tIns="48000">
              <a:noAutofit/>
            </a:bodyPr>
            <a:lstStyle/>
            <a:p>
              <a:pPr indent="0" lvl="0" marL="279400" rtl="0" algn="ctr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cxnSp>
          <p:nvCxnSpPr>
            <p:cNvPr id="279" name="Google Shape;279;p26"/>
            <p:cNvCxnSpPr/>
            <p:nvPr/>
          </p:nvCxnSpPr>
          <p:spPr>
            <a:xfrm>
              <a:off x="973063" y="7090524"/>
              <a:ext cx="14400" cy="3533100"/>
            </a:xfrm>
            <a:prstGeom prst="straightConnector1">
              <a:avLst/>
            </a:prstGeom>
            <a:noFill/>
            <a:ln cap="flat" cmpd="sng" w="9525">
              <a:solidFill>
                <a:srgbClr val="A4C2F4"/>
              </a:solidFill>
              <a:prstDash val="lgDash"/>
              <a:round/>
              <a:headEnd len="med" w="med" type="none"/>
              <a:tailEnd len="med" w="med" type="none"/>
            </a:ln>
          </p:spPr>
        </p:cxnSp>
        <p:cxnSp>
          <p:nvCxnSpPr>
            <p:cNvPr id="280" name="Google Shape;280;p26"/>
            <p:cNvCxnSpPr>
              <a:endCxn id="281" idx="1"/>
            </p:cNvCxnSpPr>
            <p:nvPr/>
          </p:nvCxnSpPr>
          <p:spPr>
            <a:xfrm flipH="1" rot="10800000">
              <a:off x="980170" y="7786765"/>
              <a:ext cx="651300" cy="8700"/>
            </a:xfrm>
            <a:prstGeom prst="straightConnector1">
              <a:avLst/>
            </a:prstGeom>
            <a:noFill/>
            <a:ln cap="flat" cmpd="sng" w="9525">
              <a:solidFill>
                <a:srgbClr val="A4C2F4"/>
              </a:solidFill>
              <a:prstDash val="lgDash"/>
              <a:round/>
              <a:headEnd len="med" w="med" type="none"/>
              <a:tailEnd len="med" w="med" type="none"/>
            </a:ln>
          </p:spPr>
        </p:cxnSp>
        <p:sp>
          <p:nvSpPr>
            <p:cNvPr id="281" name="Google Shape;281;p26"/>
            <p:cNvSpPr txBox="1"/>
            <p:nvPr/>
          </p:nvSpPr>
          <p:spPr>
            <a:xfrm>
              <a:off x="1631470" y="7569115"/>
              <a:ext cx="1766400" cy="435300"/>
            </a:xfrm>
            <a:prstGeom prst="rect">
              <a:avLst/>
            </a:prstGeom>
            <a:noFill/>
            <a:ln cap="flat" cmpd="sng" w="9525">
              <a:solidFill>
                <a:srgbClr val="A4C2F4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48000" lIns="48000" spcFirstLastPara="1" rIns="48000" wrap="square" tIns="48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200">
                  <a:latin typeface="Century Gothic"/>
                  <a:ea typeface="Century Gothic"/>
                  <a:cs typeface="Century Gothic"/>
                  <a:sym typeface="Century Gothic"/>
                </a:rPr>
                <a:t>Insulin</a:t>
              </a:r>
              <a:r>
                <a:rPr lang="en-GB" sz="1200">
                  <a:latin typeface="Century Gothic"/>
                  <a:ea typeface="Century Gothic"/>
                  <a:cs typeface="Century Gothic"/>
                  <a:sym typeface="Century Gothic"/>
                </a:rPr>
                <a:t> (↓ blood glucose level)</a:t>
              </a:r>
              <a:endParaRPr sz="12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282" name="Google Shape;282;p26"/>
            <p:cNvCxnSpPr/>
            <p:nvPr/>
          </p:nvCxnSpPr>
          <p:spPr>
            <a:xfrm flipH="1" rot="10800000">
              <a:off x="979915" y="8517046"/>
              <a:ext cx="651600" cy="3600"/>
            </a:xfrm>
            <a:prstGeom prst="straightConnector1">
              <a:avLst/>
            </a:prstGeom>
            <a:noFill/>
            <a:ln cap="flat" cmpd="sng" w="9525">
              <a:solidFill>
                <a:srgbClr val="A4C2F4"/>
              </a:solidFill>
              <a:prstDash val="lgDash"/>
              <a:round/>
              <a:headEnd len="med" w="med" type="none"/>
              <a:tailEnd len="med" w="med" type="none"/>
            </a:ln>
          </p:spPr>
        </p:cxnSp>
        <p:sp>
          <p:nvSpPr>
            <p:cNvPr id="283" name="Google Shape;283;p26"/>
            <p:cNvSpPr txBox="1"/>
            <p:nvPr/>
          </p:nvSpPr>
          <p:spPr>
            <a:xfrm>
              <a:off x="1631479" y="8294322"/>
              <a:ext cx="1128300" cy="435300"/>
            </a:xfrm>
            <a:prstGeom prst="rect">
              <a:avLst/>
            </a:prstGeom>
            <a:noFill/>
            <a:ln cap="flat" cmpd="sng" w="9525">
              <a:solidFill>
                <a:srgbClr val="A4C2F4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48000" lIns="48000" spcFirstLastPara="1" rIns="48000" wrap="square" tIns="48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200">
                  <a:latin typeface="Century Gothic"/>
                  <a:ea typeface="Century Gothic"/>
                  <a:cs typeface="Century Gothic"/>
                  <a:sym typeface="Century Gothic"/>
                </a:rPr>
                <a:t>Glucagon</a:t>
              </a:r>
              <a:endParaRPr b="1" sz="12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284" name="Google Shape;284;p26"/>
            <p:cNvCxnSpPr/>
            <p:nvPr/>
          </p:nvCxnSpPr>
          <p:spPr>
            <a:xfrm flipH="1" rot="10800000">
              <a:off x="981998" y="9200134"/>
              <a:ext cx="651600" cy="3600"/>
            </a:xfrm>
            <a:prstGeom prst="straightConnector1">
              <a:avLst/>
            </a:prstGeom>
            <a:noFill/>
            <a:ln cap="flat" cmpd="sng" w="9525">
              <a:solidFill>
                <a:srgbClr val="A4C2F4"/>
              </a:solidFill>
              <a:prstDash val="lgDash"/>
              <a:round/>
              <a:headEnd len="med" w="med" type="none"/>
              <a:tailEnd len="med" w="med" type="none"/>
            </a:ln>
          </p:spPr>
        </p:cxnSp>
        <p:sp>
          <p:nvSpPr>
            <p:cNvPr id="285" name="Google Shape;285;p26"/>
            <p:cNvSpPr txBox="1"/>
            <p:nvPr/>
          </p:nvSpPr>
          <p:spPr>
            <a:xfrm>
              <a:off x="1633566" y="8977423"/>
              <a:ext cx="1128300" cy="435300"/>
            </a:xfrm>
            <a:prstGeom prst="rect">
              <a:avLst/>
            </a:prstGeom>
            <a:noFill/>
            <a:ln cap="flat" cmpd="sng" w="9525">
              <a:solidFill>
                <a:srgbClr val="A4C2F4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48000" lIns="48000" spcFirstLastPara="1" rIns="48000" wrap="square" tIns="48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latin typeface="Century Gothic"/>
                  <a:ea typeface="Century Gothic"/>
                  <a:cs typeface="Century Gothic"/>
                  <a:sym typeface="Century Gothic"/>
                </a:rPr>
                <a:t>Cortisol</a:t>
              </a:r>
              <a:endParaRPr sz="12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286" name="Google Shape;286;p26"/>
            <p:cNvCxnSpPr/>
            <p:nvPr/>
          </p:nvCxnSpPr>
          <p:spPr>
            <a:xfrm flipH="1" rot="10800000">
              <a:off x="979915" y="9883223"/>
              <a:ext cx="651600" cy="3600"/>
            </a:xfrm>
            <a:prstGeom prst="straightConnector1">
              <a:avLst/>
            </a:prstGeom>
            <a:noFill/>
            <a:ln cap="flat" cmpd="sng" w="9525">
              <a:solidFill>
                <a:srgbClr val="A4C2F4"/>
              </a:solidFill>
              <a:prstDash val="lgDash"/>
              <a:round/>
              <a:headEnd len="med" w="med" type="none"/>
              <a:tailEnd len="med" w="med" type="none"/>
            </a:ln>
          </p:spPr>
        </p:cxnSp>
        <p:sp>
          <p:nvSpPr>
            <p:cNvPr id="287" name="Google Shape;287;p26"/>
            <p:cNvSpPr txBox="1"/>
            <p:nvPr/>
          </p:nvSpPr>
          <p:spPr>
            <a:xfrm>
              <a:off x="1631478" y="9660524"/>
              <a:ext cx="1128300" cy="435300"/>
            </a:xfrm>
            <a:prstGeom prst="rect">
              <a:avLst/>
            </a:prstGeom>
            <a:noFill/>
            <a:ln cap="flat" cmpd="sng" w="9525">
              <a:solidFill>
                <a:srgbClr val="A4C2F4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48000" lIns="48000" spcFirstLastPara="1" rIns="48000" wrap="square" tIns="48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latin typeface="Century Gothic"/>
                  <a:ea typeface="Century Gothic"/>
                  <a:cs typeface="Century Gothic"/>
                  <a:sym typeface="Century Gothic"/>
                </a:rPr>
                <a:t>Growth hormone</a:t>
              </a:r>
              <a:endParaRPr sz="12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288" name="Google Shape;288;p26"/>
            <p:cNvCxnSpPr/>
            <p:nvPr/>
          </p:nvCxnSpPr>
          <p:spPr>
            <a:xfrm flipH="1" rot="10800000">
              <a:off x="981998" y="10608464"/>
              <a:ext cx="651600" cy="3600"/>
            </a:xfrm>
            <a:prstGeom prst="straightConnector1">
              <a:avLst/>
            </a:prstGeom>
            <a:noFill/>
            <a:ln cap="flat" cmpd="sng" w="9525">
              <a:solidFill>
                <a:srgbClr val="A4C2F4"/>
              </a:solidFill>
              <a:prstDash val="lgDash"/>
              <a:round/>
              <a:headEnd len="med" w="med" type="none"/>
              <a:tailEnd len="med" w="med" type="none"/>
            </a:ln>
          </p:spPr>
        </p:cxnSp>
        <p:sp>
          <p:nvSpPr>
            <p:cNvPr id="289" name="Google Shape;289;p26"/>
            <p:cNvSpPr txBox="1"/>
            <p:nvPr/>
          </p:nvSpPr>
          <p:spPr>
            <a:xfrm>
              <a:off x="1633570" y="10385773"/>
              <a:ext cx="1128300" cy="574800"/>
            </a:xfrm>
            <a:prstGeom prst="rect">
              <a:avLst/>
            </a:prstGeom>
            <a:noFill/>
            <a:ln cap="flat" cmpd="sng" w="9525">
              <a:solidFill>
                <a:srgbClr val="A4C2F4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48000" lIns="48000" spcFirstLastPara="1" rIns="48000" wrap="square" tIns="48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Epinephrine</a:t>
              </a:r>
              <a:endParaRPr sz="1200"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latin typeface="Century Gothic"/>
                  <a:ea typeface="Century Gothic"/>
                  <a:cs typeface="Century Gothic"/>
                  <a:sym typeface="Century Gothic"/>
                </a:rPr>
                <a:t>(</a:t>
              </a:r>
              <a:r>
                <a:rPr lang="en-GB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Adrenaline)</a:t>
              </a:r>
              <a:endParaRPr sz="12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90" name="Google Shape;290;p26"/>
          <p:cNvSpPr txBox="1"/>
          <p:nvPr>
            <p:ph idx="1" type="body"/>
          </p:nvPr>
        </p:nvSpPr>
        <p:spPr>
          <a:xfrm>
            <a:off x="40375" y="1147375"/>
            <a:ext cx="4628700" cy="2724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279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rgbClr val="FFFFFF"/>
                </a:solidFill>
              </a:rPr>
              <a:t>Hormones that regulate glucose metabolism: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291" name="Google Shape;291;p26"/>
          <p:cNvSpPr/>
          <p:nvPr/>
        </p:nvSpPr>
        <p:spPr>
          <a:xfrm>
            <a:off x="2862025" y="2306853"/>
            <a:ext cx="483300" cy="21066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6"/>
          <p:cNvSpPr txBox="1"/>
          <p:nvPr>
            <p:ph idx="1" type="body"/>
          </p:nvPr>
        </p:nvSpPr>
        <p:spPr>
          <a:xfrm>
            <a:off x="3030275" y="2944868"/>
            <a:ext cx="2078700" cy="7620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27940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000000"/>
                </a:solidFill>
              </a:rPr>
              <a:t>Antagonizing the insulin effect</a:t>
            </a:r>
            <a:endParaRPr b="1" sz="1200">
              <a:solidFill>
                <a:srgbClr val="000000"/>
              </a:solidFill>
            </a:endParaRPr>
          </a:p>
        </p:txBody>
      </p:sp>
      <p:cxnSp>
        <p:nvCxnSpPr>
          <p:cNvPr id="293" name="Google Shape;293;p26"/>
          <p:cNvCxnSpPr/>
          <p:nvPr/>
        </p:nvCxnSpPr>
        <p:spPr>
          <a:xfrm flipH="1">
            <a:off x="5071787" y="267144"/>
            <a:ext cx="8400" cy="4557300"/>
          </a:xfrm>
          <a:prstGeom prst="straightConnector1">
            <a:avLst/>
          </a:prstGeom>
          <a:noFill/>
          <a:ln cap="flat" cmpd="sng" w="9525">
            <a:solidFill>
              <a:srgbClr val="A4C2F4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294" name="Google Shape;294;p26"/>
          <p:cNvSpPr txBox="1"/>
          <p:nvPr/>
        </p:nvSpPr>
        <p:spPr>
          <a:xfrm>
            <a:off x="5127800" y="396700"/>
            <a:ext cx="3578400" cy="5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Insulin</a:t>
            </a:r>
            <a:r>
              <a:rPr b="1" lang="en-GB" sz="2400">
                <a:solidFill>
                  <a:srgbClr val="3C78D8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1" sz="2400">
              <a:solidFill>
                <a:srgbClr val="3C78D8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95" name="Google Shape;295;p26"/>
          <p:cNvSpPr/>
          <p:nvPr/>
        </p:nvSpPr>
        <p:spPr>
          <a:xfrm>
            <a:off x="5108976" y="1404150"/>
            <a:ext cx="543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96" name="Google Shape;296;p26"/>
          <p:cNvSpPr/>
          <p:nvPr/>
        </p:nvSpPr>
        <p:spPr>
          <a:xfrm>
            <a:off x="5108975" y="2470791"/>
            <a:ext cx="543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666666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97" name="Google Shape;297;p26"/>
          <p:cNvSpPr/>
          <p:nvPr/>
        </p:nvSpPr>
        <p:spPr>
          <a:xfrm>
            <a:off x="5131759" y="3537473"/>
            <a:ext cx="345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98" name="Google Shape;298;p26"/>
          <p:cNvSpPr/>
          <p:nvPr/>
        </p:nvSpPr>
        <p:spPr>
          <a:xfrm>
            <a:off x="9092206" y="3971075"/>
            <a:ext cx="519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666666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99" name="Google Shape;299;p26"/>
          <p:cNvSpPr/>
          <p:nvPr/>
        </p:nvSpPr>
        <p:spPr>
          <a:xfrm>
            <a:off x="9092206" y="2989154"/>
            <a:ext cx="519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00" name="Google Shape;300;p26"/>
          <p:cNvSpPr/>
          <p:nvPr/>
        </p:nvSpPr>
        <p:spPr>
          <a:xfrm>
            <a:off x="9089721" y="1681750"/>
            <a:ext cx="41100" cy="10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666666"/>
              </a:solidFill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301" name="Google Shape;301;p26"/>
          <p:cNvCxnSpPr>
            <a:stCxn id="294" idx="2"/>
            <a:endCxn id="300" idx="1"/>
          </p:cNvCxnSpPr>
          <p:nvPr/>
        </p:nvCxnSpPr>
        <p:spPr>
          <a:xfrm flipH="1" rot="-5400000">
            <a:off x="7367900" y="480100"/>
            <a:ext cx="1270800" cy="2172600"/>
          </a:xfrm>
          <a:prstGeom prst="bentConnector2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302" name="Google Shape;302;p26"/>
          <p:cNvCxnSpPr>
            <a:stCxn id="294" idx="2"/>
            <a:endCxn id="295" idx="3"/>
          </p:cNvCxnSpPr>
          <p:nvPr/>
        </p:nvCxnSpPr>
        <p:spPr>
          <a:xfrm rot="5400000">
            <a:off x="5624900" y="469300"/>
            <a:ext cx="830400" cy="1753800"/>
          </a:xfrm>
          <a:prstGeom prst="bentConnector2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303" name="Google Shape;303;p26"/>
          <p:cNvCxnSpPr>
            <a:stCxn id="294" idx="2"/>
            <a:endCxn id="299" idx="1"/>
          </p:cNvCxnSpPr>
          <p:nvPr/>
        </p:nvCxnSpPr>
        <p:spPr>
          <a:xfrm flipH="1" rot="-5400000">
            <a:off x="6797000" y="1051000"/>
            <a:ext cx="2415300" cy="2175300"/>
          </a:xfrm>
          <a:prstGeom prst="bentConnector2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304" name="Google Shape;304;p26"/>
          <p:cNvCxnSpPr>
            <a:stCxn id="294" idx="2"/>
            <a:endCxn id="296" idx="3"/>
          </p:cNvCxnSpPr>
          <p:nvPr/>
        </p:nvCxnSpPr>
        <p:spPr>
          <a:xfrm rot="5400000">
            <a:off x="5091650" y="1002550"/>
            <a:ext cx="1896900" cy="1753800"/>
          </a:xfrm>
          <a:prstGeom prst="bentConnector2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305" name="Google Shape;305;p26"/>
          <p:cNvCxnSpPr>
            <a:stCxn id="294" idx="2"/>
            <a:endCxn id="298" idx="1"/>
          </p:cNvCxnSpPr>
          <p:nvPr/>
        </p:nvCxnSpPr>
        <p:spPr>
          <a:xfrm flipH="1" rot="-5400000">
            <a:off x="6306050" y="1541950"/>
            <a:ext cx="3397200" cy="2175300"/>
          </a:xfrm>
          <a:prstGeom prst="bentConnector2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306" name="Google Shape;306;p26"/>
          <p:cNvCxnSpPr>
            <a:stCxn id="294" idx="2"/>
            <a:endCxn id="297" idx="3"/>
          </p:cNvCxnSpPr>
          <p:nvPr/>
        </p:nvCxnSpPr>
        <p:spPr>
          <a:xfrm rot="5400000">
            <a:off x="4559750" y="1537450"/>
            <a:ext cx="2963700" cy="1750800"/>
          </a:xfrm>
          <a:prstGeom prst="bentConnector2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07" name="Google Shape;307;p26"/>
          <p:cNvSpPr txBox="1"/>
          <p:nvPr/>
        </p:nvSpPr>
        <p:spPr>
          <a:xfrm>
            <a:off x="5091774" y="1409050"/>
            <a:ext cx="2005800" cy="2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Play a major role in glucose homeostasis</a:t>
            </a:r>
            <a:endParaRPr/>
          </a:p>
        </p:txBody>
      </p:sp>
      <p:sp>
        <p:nvSpPr>
          <p:cNvPr id="308" name="Google Shape;308;p26"/>
          <p:cNvSpPr txBox="1"/>
          <p:nvPr/>
        </p:nvSpPr>
        <p:spPr>
          <a:xfrm>
            <a:off x="7040837" y="1846050"/>
            <a:ext cx="2005800" cy="2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Synthesized by the Beta-cells of islets of Langerhans of pancreas</a:t>
            </a:r>
            <a:endParaRPr sz="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9" name="Google Shape;309;p26"/>
          <p:cNvSpPr txBox="1"/>
          <p:nvPr/>
        </p:nvSpPr>
        <p:spPr>
          <a:xfrm>
            <a:off x="5077576" y="2435550"/>
            <a:ext cx="2005800" cy="2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small protein composed of two chains</a:t>
            </a:r>
            <a:endParaRPr sz="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0" name="Google Shape;310;p26"/>
          <p:cNvSpPr txBox="1"/>
          <p:nvPr/>
        </p:nvSpPr>
        <p:spPr>
          <a:xfrm>
            <a:off x="6830925" y="2989150"/>
            <a:ext cx="2293200" cy="2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Formed as prepro-insulin and converted to pro-insulin upon secretion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1" name="Google Shape;311;p26"/>
          <p:cNvSpPr txBox="1"/>
          <p:nvPr/>
        </p:nvSpPr>
        <p:spPr>
          <a:xfrm>
            <a:off x="5032775" y="3537475"/>
            <a:ext cx="1935900" cy="2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Rise in blood glucose level stimulates insulin secretion</a:t>
            </a:r>
            <a:endParaRPr sz="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2" name="Google Shape;312;p26"/>
          <p:cNvSpPr txBox="1"/>
          <p:nvPr/>
        </p:nvSpPr>
        <p:spPr>
          <a:xfrm>
            <a:off x="7040726" y="3971075"/>
            <a:ext cx="2005800" cy="2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Promotes entry of glucose into cells</a:t>
            </a:r>
            <a:endParaRPr sz="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3" name="Google Shape;31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3025" y="561900"/>
            <a:ext cx="369100" cy="36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6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7"/>
          <p:cNvSpPr txBox="1"/>
          <p:nvPr>
            <p:ph idx="1" type="body"/>
          </p:nvPr>
        </p:nvSpPr>
        <p:spPr>
          <a:xfrm>
            <a:off x="3989875" y="8000"/>
            <a:ext cx="5326500" cy="5943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Insulin </a:t>
            </a: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Mechanism of action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20" name="Google Shape;320;p27"/>
          <p:cNvSpPr txBox="1"/>
          <p:nvPr/>
        </p:nvSpPr>
        <p:spPr>
          <a:xfrm>
            <a:off x="4698025" y="474725"/>
            <a:ext cx="43158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B7B7B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Recall from the 1st lecture (General </a:t>
            </a:r>
            <a:r>
              <a:rPr lang="en-GB" sz="900">
                <a:solidFill>
                  <a:srgbClr val="B7B7B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mechanism</a:t>
            </a:r>
            <a:r>
              <a:rPr lang="en-GB" sz="900">
                <a:solidFill>
                  <a:srgbClr val="B7B7B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hormone regulation)</a:t>
            </a:r>
            <a:endParaRPr sz="900">
              <a:solidFill>
                <a:srgbClr val="B7B7B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1" name="Google Shape;3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4691" y="1795975"/>
            <a:ext cx="1179032" cy="1576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2" name="Google Shape;322;p27"/>
          <p:cNvCxnSpPr/>
          <p:nvPr/>
        </p:nvCxnSpPr>
        <p:spPr>
          <a:xfrm>
            <a:off x="7601599" y="3059507"/>
            <a:ext cx="422400" cy="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3" name="Google Shape;323;p27"/>
          <p:cNvSpPr txBox="1"/>
          <p:nvPr/>
        </p:nvSpPr>
        <p:spPr>
          <a:xfrm>
            <a:off x="6795675" y="2904423"/>
            <a:ext cx="9495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FF0000"/>
                </a:solidFill>
              </a:rPr>
              <a:t>ATP-</a:t>
            </a:r>
            <a:r>
              <a:rPr lang="en-GB" sz="700">
                <a:solidFill>
                  <a:srgbClr val="FF0000"/>
                </a:solidFill>
              </a:rPr>
              <a:t>binding</a:t>
            </a:r>
            <a:r>
              <a:rPr lang="en-GB" sz="700">
                <a:solidFill>
                  <a:srgbClr val="FF0000"/>
                </a:solidFill>
              </a:rPr>
              <a:t> and tyrosine kinase domain</a:t>
            </a:r>
            <a:endParaRPr sz="700">
              <a:solidFill>
                <a:srgbClr val="FF0000"/>
              </a:solidFill>
            </a:endParaRPr>
          </a:p>
        </p:txBody>
      </p:sp>
      <p:graphicFrame>
        <p:nvGraphicFramePr>
          <p:cNvPr id="324" name="Google Shape;324;p27"/>
          <p:cNvGraphicFramePr/>
          <p:nvPr/>
        </p:nvGraphicFramePr>
        <p:xfrm>
          <a:off x="131420" y="68086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{BA35F206-6187-47FA-A73F-D6E7A6DE94B7}</a:tableStyleId>
              </a:tblPr>
              <a:tblGrid>
                <a:gridCol w="1946775"/>
                <a:gridCol w="1998425"/>
              </a:tblGrid>
              <a:tr h="809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rgbClr val="F3F3F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Inhibits</a:t>
                      </a:r>
                      <a:endParaRPr b="1" sz="600">
                        <a:solidFill>
                          <a:srgbClr val="FFFFFF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rgbClr val="F3F3F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Stimulate</a:t>
                      </a:r>
                      <a:endParaRPr b="1" sz="6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</a:tr>
              <a:tr h="930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Glucogenogenesis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Glucose uptake in muscles and adipose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7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Exo"/>
                          <a:ea typeface="Exo"/>
                          <a:cs typeface="Exo"/>
                          <a:sym typeface="Exo"/>
                        </a:rPr>
                        <a:t>Glycogenolysis</a:t>
                      </a:r>
                      <a:endParaRPr sz="12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Glycolysis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7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Lipolysis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Glycogen synthesis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7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Exo"/>
                          <a:ea typeface="Exo"/>
                          <a:cs typeface="Exo"/>
                          <a:sym typeface="Exo"/>
                        </a:rPr>
                        <a:t>Ketogenesis</a:t>
                      </a:r>
                      <a:endParaRPr sz="12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Protein synthesis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30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Exo"/>
                          <a:ea typeface="Exo"/>
                          <a:cs typeface="Exo"/>
                          <a:sym typeface="Exo"/>
                        </a:rPr>
                        <a:t>Proteolysis</a:t>
                      </a:r>
                      <a:endParaRPr sz="12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Uptake of ion (K</a:t>
                      </a:r>
                      <a:r>
                        <a:rPr baseline="30000"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+</a:t>
                      </a:r>
                      <a:r>
                        <a:rPr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and PO</a:t>
                      </a:r>
                      <a:r>
                        <a:rPr baseline="-25000"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</a:t>
                      </a:r>
                      <a:r>
                        <a:rPr baseline="30000"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3-</a:t>
                      </a:r>
                      <a:r>
                        <a:rPr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)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25" name="Google Shape;325;p27"/>
          <p:cNvSpPr txBox="1"/>
          <p:nvPr>
            <p:ph idx="1" type="body"/>
          </p:nvPr>
        </p:nvSpPr>
        <p:spPr>
          <a:xfrm>
            <a:off x="90275" y="143150"/>
            <a:ext cx="4027500" cy="324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Insulin Actions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26" name="Google Shape;326;p27"/>
          <p:cNvCxnSpPr/>
          <p:nvPr/>
        </p:nvCxnSpPr>
        <p:spPr>
          <a:xfrm>
            <a:off x="4195300" y="95775"/>
            <a:ext cx="23100" cy="4913700"/>
          </a:xfrm>
          <a:prstGeom prst="straightConnector1">
            <a:avLst/>
          </a:prstGeom>
          <a:noFill/>
          <a:ln cap="flat" cmpd="sng" w="9525">
            <a:solidFill>
              <a:srgbClr val="A4C2F4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327" name="Google Shape;327;p27"/>
          <p:cNvCxnSpPr/>
          <p:nvPr/>
        </p:nvCxnSpPr>
        <p:spPr>
          <a:xfrm>
            <a:off x="7328651" y="2633564"/>
            <a:ext cx="20289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8" name="Google Shape;328;p27"/>
          <p:cNvSpPr txBox="1"/>
          <p:nvPr/>
        </p:nvSpPr>
        <p:spPr>
          <a:xfrm>
            <a:off x="7067719" y="2201228"/>
            <a:ext cx="11217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/>
              <a:t>Extracellular</a:t>
            </a:r>
            <a:endParaRPr b="1" sz="800"/>
          </a:p>
        </p:txBody>
      </p:sp>
      <p:sp>
        <p:nvSpPr>
          <p:cNvPr id="329" name="Google Shape;329;p27"/>
          <p:cNvSpPr txBox="1"/>
          <p:nvPr/>
        </p:nvSpPr>
        <p:spPr>
          <a:xfrm>
            <a:off x="7070942" y="2687918"/>
            <a:ext cx="11217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/>
              <a:t>Cytoplasm</a:t>
            </a:r>
            <a:endParaRPr b="1" sz="800"/>
          </a:p>
        </p:txBody>
      </p:sp>
      <p:sp>
        <p:nvSpPr>
          <p:cNvPr id="330" name="Google Shape;330;p27"/>
          <p:cNvSpPr txBox="1"/>
          <p:nvPr/>
        </p:nvSpPr>
        <p:spPr>
          <a:xfrm>
            <a:off x="4710525" y="890825"/>
            <a:ext cx="2875500" cy="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The insulin receptor is present on the plasma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membrane of cell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27"/>
          <p:cNvSpPr txBox="1"/>
          <p:nvPr/>
        </p:nvSpPr>
        <p:spPr>
          <a:xfrm>
            <a:off x="4710526" y="1447000"/>
            <a:ext cx="27360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Composed of: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360000" rtl="0" algn="l"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●"/>
            </a:pP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Alpha subunits (</a:t>
            </a: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Extracellular</a:t>
            </a: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360000" rtl="0" algn="l"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●"/>
            </a:pP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Beta  subunits  (Cytoplasmic)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27"/>
          <p:cNvSpPr txBox="1"/>
          <p:nvPr/>
        </p:nvSpPr>
        <p:spPr>
          <a:xfrm>
            <a:off x="4616650" y="1799750"/>
            <a:ext cx="3035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3" name="Google Shape;333;p27"/>
          <p:cNvGrpSpPr/>
          <p:nvPr/>
        </p:nvGrpSpPr>
        <p:grpSpPr>
          <a:xfrm>
            <a:off x="4264683" y="857292"/>
            <a:ext cx="423494" cy="3651253"/>
            <a:chOff x="-4917181" y="5577028"/>
            <a:chExt cx="672213" cy="6003376"/>
          </a:xfrm>
        </p:grpSpPr>
        <p:grpSp>
          <p:nvGrpSpPr>
            <p:cNvPr id="334" name="Google Shape;334;p27"/>
            <p:cNvGrpSpPr/>
            <p:nvPr/>
          </p:nvGrpSpPr>
          <p:grpSpPr>
            <a:xfrm>
              <a:off x="-4917181" y="5577028"/>
              <a:ext cx="672213" cy="779495"/>
              <a:chOff x="987575" y="3860946"/>
              <a:chExt cx="764400" cy="942900"/>
            </a:xfrm>
          </p:grpSpPr>
          <p:sp>
            <p:nvSpPr>
              <p:cNvPr id="335" name="Google Shape;335;p27"/>
              <p:cNvSpPr/>
              <p:nvPr/>
            </p:nvSpPr>
            <p:spPr>
              <a:xfrm rot="5400000">
                <a:off x="898325" y="3950196"/>
                <a:ext cx="942900" cy="764400"/>
              </a:xfrm>
              <a:prstGeom prst="chevron">
                <a:avLst>
                  <a:gd fmla="val 49133" name="adj"/>
                </a:avLst>
              </a:prstGeom>
              <a:solidFill>
                <a:srgbClr val="6D9EEB"/>
              </a:solidFill>
              <a:ln>
                <a:noFill/>
              </a:ln>
            </p:spPr>
            <p:txBody>
              <a:bodyPr anchorCtr="0" anchor="ctr" bIns="36000" lIns="36000" spcFirstLastPara="1" rIns="36000" wrap="square" tIns="360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latin typeface="Exo Thin"/>
                  <a:ea typeface="Exo Thin"/>
                  <a:cs typeface="Exo Thin"/>
                  <a:sym typeface="Exo Thin"/>
                </a:endParaRPr>
              </a:p>
            </p:txBody>
          </p:sp>
          <p:sp>
            <p:nvSpPr>
              <p:cNvPr id="336" name="Google Shape;336;p27"/>
              <p:cNvSpPr txBox="1"/>
              <p:nvPr/>
            </p:nvSpPr>
            <p:spPr>
              <a:xfrm>
                <a:off x="1054672" y="4145276"/>
                <a:ext cx="652200" cy="55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000" lIns="36000" spcFirstLastPara="1" rIns="47275" wrap="square" tIns="36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600">
                    <a:solidFill>
                      <a:srgbClr val="FFFFFF"/>
                    </a:solidFill>
                    <a:latin typeface="Exo"/>
                    <a:ea typeface="Exo"/>
                    <a:cs typeface="Exo"/>
                    <a:sym typeface="Exo"/>
                  </a:rPr>
                  <a:t>1</a:t>
                </a:r>
                <a:endParaRPr b="1" sz="6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endParaRPr>
              </a:p>
            </p:txBody>
          </p:sp>
        </p:grpSp>
        <p:grpSp>
          <p:nvGrpSpPr>
            <p:cNvPr id="337" name="Google Shape;337;p27"/>
            <p:cNvGrpSpPr/>
            <p:nvPr/>
          </p:nvGrpSpPr>
          <p:grpSpPr>
            <a:xfrm>
              <a:off x="-4908865" y="10816865"/>
              <a:ext cx="659905" cy="763539"/>
              <a:chOff x="996970" y="8038711"/>
              <a:chExt cx="750403" cy="927300"/>
            </a:xfrm>
          </p:grpSpPr>
          <p:sp>
            <p:nvSpPr>
              <p:cNvPr id="338" name="Google Shape;338;p27"/>
              <p:cNvSpPr/>
              <p:nvPr/>
            </p:nvSpPr>
            <p:spPr>
              <a:xfrm rot="5400000">
                <a:off x="908020" y="8127661"/>
                <a:ext cx="927300" cy="749400"/>
              </a:xfrm>
              <a:prstGeom prst="chevron">
                <a:avLst>
                  <a:gd fmla="val 50000" name="adj"/>
                </a:avLst>
              </a:prstGeom>
              <a:solidFill>
                <a:srgbClr val="6D9EEB"/>
              </a:solidFill>
              <a:ln>
                <a:noFill/>
              </a:ln>
            </p:spPr>
            <p:txBody>
              <a:bodyPr anchorCtr="0" anchor="ctr" bIns="36000" lIns="36000" spcFirstLastPara="1" rIns="36000" wrap="square" tIns="360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latin typeface="Exo Thin"/>
                  <a:ea typeface="Exo Thin"/>
                  <a:cs typeface="Exo Thin"/>
                  <a:sym typeface="Exo Thin"/>
                </a:endParaRPr>
              </a:p>
            </p:txBody>
          </p:sp>
          <p:sp>
            <p:nvSpPr>
              <p:cNvPr id="339" name="Google Shape;339;p27"/>
              <p:cNvSpPr txBox="1"/>
              <p:nvPr/>
            </p:nvSpPr>
            <p:spPr>
              <a:xfrm>
                <a:off x="997073" y="8316131"/>
                <a:ext cx="750300" cy="51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000" lIns="36000" spcFirstLastPara="1" rIns="36000" wrap="square" tIns="36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600">
                    <a:solidFill>
                      <a:srgbClr val="FFFFFF"/>
                    </a:solidFill>
                    <a:latin typeface="Exo"/>
                    <a:ea typeface="Exo"/>
                    <a:cs typeface="Exo"/>
                    <a:sym typeface="Exo"/>
                  </a:rPr>
                  <a:t>5</a:t>
                </a:r>
                <a:endParaRPr b="1" sz="6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endParaRPr>
              </a:p>
            </p:txBody>
          </p:sp>
        </p:grpSp>
        <p:grpSp>
          <p:nvGrpSpPr>
            <p:cNvPr id="340" name="Google Shape;340;p27"/>
            <p:cNvGrpSpPr/>
            <p:nvPr/>
          </p:nvGrpSpPr>
          <p:grpSpPr>
            <a:xfrm>
              <a:off x="-4908826" y="9439460"/>
              <a:ext cx="659826" cy="740072"/>
              <a:chOff x="997073" y="6954338"/>
              <a:chExt cx="750313" cy="898800"/>
            </a:xfrm>
          </p:grpSpPr>
          <p:sp>
            <p:nvSpPr>
              <p:cNvPr id="341" name="Google Shape;341;p27"/>
              <p:cNvSpPr/>
              <p:nvPr/>
            </p:nvSpPr>
            <p:spPr>
              <a:xfrm rot="5400000">
                <a:off x="922837" y="7028588"/>
                <a:ext cx="898800" cy="750300"/>
              </a:xfrm>
              <a:prstGeom prst="chevron">
                <a:avLst>
                  <a:gd fmla="val 50000" name="adj"/>
                </a:avLst>
              </a:prstGeom>
              <a:solidFill>
                <a:srgbClr val="6D9EEB"/>
              </a:solidFill>
              <a:ln>
                <a:noFill/>
              </a:ln>
            </p:spPr>
            <p:txBody>
              <a:bodyPr anchorCtr="0" anchor="ctr" bIns="36000" lIns="36000" spcFirstLastPara="1" rIns="36000" wrap="square" tIns="360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latin typeface="Exo Thin"/>
                  <a:ea typeface="Exo Thin"/>
                  <a:cs typeface="Exo Thin"/>
                  <a:sym typeface="Exo Thin"/>
                </a:endParaRPr>
              </a:p>
            </p:txBody>
          </p:sp>
          <p:sp>
            <p:nvSpPr>
              <p:cNvPr id="342" name="Google Shape;342;p27"/>
              <p:cNvSpPr txBox="1"/>
              <p:nvPr/>
            </p:nvSpPr>
            <p:spPr>
              <a:xfrm>
                <a:off x="997073" y="7251018"/>
                <a:ext cx="750300" cy="51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000" lIns="36000" spcFirstLastPara="1" rIns="36000" wrap="square" tIns="36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600">
                    <a:solidFill>
                      <a:srgbClr val="FFFFFF"/>
                    </a:solidFill>
                    <a:latin typeface="Exo"/>
                    <a:ea typeface="Exo"/>
                    <a:cs typeface="Exo"/>
                    <a:sym typeface="Exo"/>
                  </a:rPr>
                  <a:t>4</a:t>
                </a:r>
                <a:endParaRPr b="1" sz="6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endParaRPr>
              </a:p>
            </p:txBody>
          </p:sp>
        </p:grpSp>
        <p:grpSp>
          <p:nvGrpSpPr>
            <p:cNvPr id="343" name="Google Shape;343;p27"/>
            <p:cNvGrpSpPr/>
            <p:nvPr/>
          </p:nvGrpSpPr>
          <p:grpSpPr>
            <a:xfrm>
              <a:off x="-4908826" y="8052440"/>
              <a:ext cx="659826" cy="740072"/>
              <a:chOff x="997073" y="5889224"/>
              <a:chExt cx="750313" cy="898800"/>
            </a:xfrm>
          </p:grpSpPr>
          <p:sp>
            <p:nvSpPr>
              <p:cNvPr id="344" name="Google Shape;344;p27"/>
              <p:cNvSpPr/>
              <p:nvPr/>
            </p:nvSpPr>
            <p:spPr>
              <a:xfrm rot="5400000">
                <a:off x="922837" y="5963474"/>
                <a:ext cx="898800" cy="750300"/>
              </a:xfrm>
              <a:prstGeom prst="chevron">
                <a:avLst>
                  <a:gd fmla="val 50000" name="adj"/>
                </a:avLst>
              </a:prstGeom>
              <a:solidFill>
                <a:srgbClr val="6D9EEB"/>
              </a:solidFill>
              <a:ln>
                <a:noFill/>
              </a:ln>
            </p:spPr>
            <p:txBody>
              <a:bodyPr anchorCtr="0" anchor="ctr" bIns="36000" lIns="36000" spcFirstLastPara="1" rIns="36000" wrap="square" tIns="360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latin typeface="Exo Thin"/>
                  <a:ea typeface="Exo Thin"/>
                  <a:cs typeface="Exo Thin"/>
                  <a:sym typeface="Exo Thin"/>
                </a:endParaRPr>
              </a:p>
            </p:txBody>
          </p:sp>
          <p:sp>
            <p:nvSpPr>
              <p:cNvPr id="345" name="Google Shape;345;p27"/>
              <p:cNvSpPr txBox="1"/>
              <p:nvPr/>
            </p:nvSpPr>
            <p:spPr>
              <a:xfrm>
                <a:off x="997073" y="6185905"/>
                <a:ext cx="750300" cy="51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000" lIns="36000" spcFirstLastPara="1" rIns="36000" wrap="square" tIns="36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600">
                    <a:solidFill>
                      <a:srgbClr val="FFFFFF"/>
                    </a:solidFill>
                    <a:latin typeface="Exo"/>
                    <a:ea typeface="Exo"/>
                    <a:cs typeface="Exo"/>
                    <a:sym typeface="Exo"/>
                  </a:rPr>
                  <a:t>3</a:t>
                </a:r>
                <a:endParaRPr b="1" sz="6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endParaRPr>
              </a:p>
            </p:txBody>
          </p:sp>
        </p:grpSp>
        <p:grpSp>
          <p:nvGrpSpPr>
            <p:cNvPr id="346" name="Google Shape;346;p27"/>
            <p:cNvGrpSpPr/>
            <p:nvPr/>
          </p:nvGrpSpPr>
          <p:grpSpPr>
            <a:xfrm>
              <a:off x="-4908826" y="6679654"/>
              <a:ext cx="659826" cy="740072"/>
              <a:chOff x="997073" y="4852196"/>
              <a:chExt cx="750313" cy="898800"/>
            </a:xfrm>
          </p:grpSpPr>
          <p:sp>
            <p:nvSpPr>
              <p:cNvPr id="347" name="Google Shape;347;p27"/>
              <p:cNvSpPr/>
              <p:nvPr/>
            </p:nvSpPr>
            <p:spPr>
              <a:xfrm rot="5400000">
                <a:off x="922837" y="4926446"/>
                <a:ext cx="898800" cy="750300"/>
              </a:xfrm>
              <a:prstGeom prst="chevron">
                <a:avLst>
                  <a:gd fmla="val 50000" name="adj"/>
                </a:avLst>
              </a:prstGeom>
              <a:solidFill>
                <a:srgbClr val="6D9EEB"/>
              </a:solidFill>
              <a:ln>
                <a:noFill/>
              </a:ln>
            </p:spPr>
            <p:txBody>
              <a:bodyPr anchorCtr="0" anchor="ctr" bIns="36000" lIns="36000" spcFirstLastPara="1" rIns="36000" wrap="square" tIns="360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latin typeface="Exo Thin"/>
                  <a:ea typeface="Exo Thin"/>
                  <a:cs typeface="Exo Thin"/>
                  <a:sym typeface="Exo Thin"/>
                </a:endParaRPr>
              </a:p>
            </p:txBody>
          </p:sp>
          <p:sp>
            <p:nvSpPr>
              <p:cNvPr id="348" name="Google Shape;348;p27"/>
              <p:cNvSpPr txBox="1"/>
              <p:nvPr/>
            </p:nvSpPr>
            <p:spPr>
              <a:xfrm>
                <a:off x="997073" y="5120791"/>
                <a:ext cx="750300" cy="51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000" lIns="36000" spcFirstLastPara="1" rIns="36000" wrap="square" tIns="36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600">
                    <a:solidFill>
                      <a:srgbClr val="FFFFFF"/>
                    </a:solidFill>
                    <a:latin typeface="Exo"/>
                    <a:ea typeface="Exo"/>
                    <a:cs typeface="Exo"/>
                    <a:sym typeface="Exo"/>
                  </a:rPr>
                  <a:t>2</a:t>
                </a:r>
                <a:endParaRPr b="1" sz="6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endParaRPr>
              </a:p>
            </p:txBody>
          </p:sp>
        </p:grpSp>
      </p:grpSp>
      <p:sp>
        <p:nvSpPr>
          <p:cNvPr id="349" name="Google Shape;349;p27"/>
          <p:cNvSpPr txBox="1"/>
          <p:nvPr/>
        </p:nvSpPr>
        <p:spPr>
          <a:xfrm>
            <a:off x="4710525" y="2306650"/>
            <a:ext cx="2254500" cy="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Binding of insulin to alpha subunit causes phosphorylation of Beta subunit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0" name="Google Shape;350;p27"/>
          <p:cNvSpPr txBox="1"/>
          <p:nvPr/>
        </p:nvSpPr>
        <p:spPr>
          <a:xfrm>
            <a:off x="4688175" y="3212200"/>
            <a:ext cx="1935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This activates the receptor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1" name="Google Shape;351;p27"/>
          <p:cNvSpPr txBox="1"/>
          <p:nvPr/>
        </p:nvSpPr>
        <p:spPr>
          <a:xfrm>
            <a:off x="4710525" y="3973350"/>
            <a:ext cx="3131700" cy="6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The activated receptor then phosphorylates intracellular proteins generating a biological response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2" name="Google Shape;352;p27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ntents Slide Master">
  <a:themeElements>
    <a:clrScheme name="ALLPPT-Artificial Intelligen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4C93DF"/>
      </a:accent3>
      <a:accent4>
        <a:srgbClr val="F77660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