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4" r:id="rId5"/>
    <p:sldMasterId id="214748366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5143500" cx="9144000"/>
  <p:notesSz cx="6858000" cy="9144000"/>
  <p:embeddedFontLst>
    <p:embeddedFont>
      <p:font typeface="Exo"/>
      <p:regular r:id="rId22"/>
      <p:bold r:id="rId23"/>
      <p:italic r:id="rId24"/>
      <p:boldItalic r:id="rId25"/>
    </p:embeddedFont>
    <p:embeddedFont>
      <p:font typeface="Comfortaa"/>
      <p:regular r:id="rId26"/>
      <p:bold r:id="rId27"/>
    </p:embeddedFont>
    <p:embeddedFont>
      <p:font typeface="Century Gothic"/>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E58F1FC-32CF-4246-A14C-2335A9440333}">
  <a:tblStyle styleId="{FE58F1FC-32CF-4246-A14C-2335A944033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Exo-regular.fntdata"/><Relationship Id="rId21" Type="http://schemas.openxmlformats.org/officeDocument/2006/relationships/slide" Target="slides/slide14.xml"/><Relationship Id="rId24" Type="http://schemas.openxmlformats.org/officeDocument/2006/relationships/font" Target="fonts/Exo-italic.fntdata"/><Relationship Id="rId23" Type="http://schemas.openxmlformats.org/officeDocument/2006/relationships/font" Target="fonts/Exo-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Comfortaa-regular.fntdata"/><Relationship Id="rId25" Type="http://schemas.openxmlformats.org/officeDocument/2006/relationships/font" Target="fonts/Exo-boldItalic.fntdata"/><Relationship Id="rId28" Type="http://schemas.openxmlformats.org/officeDocument/2006/relationships/font" Target="fonts/CenturyGothic-regular.fntdata"/><Relationship Id="rId27" Type="http://schemas.openxmlformats.org/officeDocument/2006/relationships/font" Target="fonts/Comfortaa-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CenturyGothic-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CenturyGothic-boldItalic.fntdata"/><Relationship Id="rId30" Type="http://schemas.openxmlformats.org/officeDocument/2006/relationships/font" Target="fonts/CenturyGothic-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3736ac447608f22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g3736ac447608f228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3736ac447608f228_2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3736ac447608f228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3736ac447608f228_2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3736ac447608f228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3736ac447608f228_2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3736ac447608f228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g3736ac447608f228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g3736ac447608f228_3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g3736ac447608f228_3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3736ac447608f228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3736ac447608f228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736ac447608f228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3736ac447608f228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736ac447608f228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3736ac447608f228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736ac447608f228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3736ac447608f228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736ac447608f228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3736ac447608f228_1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736ac447608f228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3736ac447608f228_1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736ac447608f228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3736ac447608f228_1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736ac447608f228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3736ac447608f228_1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736ac447608f228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ontents slide layout">
  <p:cSld name="2_Contents slide layout">
    <p:bg>
      <p:bgPr>
        <a:solidFill>
          <a:schemeClr val="lt1"/>
        </a:solidFill>
      </p:bgPr>
    </p:bg>
    <p:spTree>
      <p:nvGrpSpPr>
        <p:cNvPr id="53" name="Shape 53"/>
        <p:cNvGrpSpPr/>
        <p:nvPr/>
      </p:nvGrpSpPr>
      <p:grpSpPr>
        <a:xfrm>
          <a:off x="0" y="0"/>
          <a:ext cx="0" cy="0"/>
          <a:chOff x="0" y="0"/>
          <a:chExt cx="0" cy="0"/>
        </a:xfrm>
      </p:grpSpPr>
      <p:sp>
        <p:nvSpPr>
          <p:cNvPr id="54" name="Google Shape;54;p14"/>
          <p:cNvSpPr txBox="1"/>
          <p:nvPr>
            <p:ph idx="1" type="body"/>
          </p:nvPr>
        </p:nvSpPr>
        <p:spPr>
          <a:xfrm>
            <a:off x="1" y="254632"/>
            <a:ext cx="9144000" cy="594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100000"/>
              </a:lnSpc>
              <a:spcBef>
                <a:spcPts val="800"/>
              </a:spcBef>
              <a:spcAft>
                <a:spcPts val="0"/>
              </a:spcAft>
              <a:buClr>
                <a:srgbClr val="3F3F3F"/>
              </a:buClr>
              <a:buSzPts val="4100"/>
              <a:buFont typeface="Century Gothic"/>
              <a:buNone/>
              <a:defRPr i="0" sz="4100" u="none" cap="none" strike="noStrike">
                <a:solidFill>
                  <a:srgbClr val="3F3F3F"/>
                </a:solidFill>
                <a:latin typeface="Century Gothic"/>
                <a:ea typeface="Century Gothic"/>
                <a:cs typeface="Century Gothic"/>
                <a:sym typeface="Century Gothic"/>
              </a:defRPr>
            </a:lvl1pPr>
            <a:lvl2pPr indent="-342900" lvl="1" marL="914400" marR="0" rtl="0" algn="l">
              <a:lnSpc>
                <a:spcPct val="90000"/>
              </a:lnSpc>
              <a:spcBef>
                <a:spcPts val="400"/>
              </a:spcBef>
              <a:spcAft>
                <a:spcPts val="0"/>
              </a:spcAft>
              <a:buClr>
                <a:schemeClr val="dk1"/>
              </a:buClr>
              <a:buSzPts val="1800"/>
              <a:buFont typeface="Century Gothic"/>
              <a:buChar char="•"/>
              <a:defRPr i="0" sz="1800" u="none" cap="none" strike="noStrike">
                <a:solidFill>
                  <a:schemeClr val="dk1"/>
                </a:solidFill>
                <a:latin typeface="Century Gothic"/>
                <a:ea typeface="Century Gothic"/>
                <a:cs typeface="Century Gothic"/>
                <a:sym typeface="Century Gothic"/>
              </a:defRPr>
            </a:lvl2pPr>
            <a:lvl3pPr indent="-323850" lvl="2" marL="1371600" marR="0" rtl="0" algn="l">
              <a:lnSpc>
                <a:spcPct val="90000"/>
              </a:lnSpc>
              <a:spcBef>
                <a:spcPts val="400"/>
              </a:spcBef>
              <a:spcAft>
                <a:spcPts val="0"/>
              </a:spcAft>
              <a:buClr>
                <a:schemeClr val="dk1"/>
              </a:buClr>
              <a:buSzPts val="1500"/>
              <a:buFont typeface="Century Gothic"/>
              <a:buChar char="•"/>
              <a:defRPr i="0" sz="1500" u="none" cap="none" strike="noStrike">
                <a:solidFill>
                  <a:schemeClr val="dk1"/>
                </a:solidFill>
                <a:latin typeface="Century Gothic"/>
                <a:ea typeface="Century Gothic"/>
                <a:cs typeface="Century Gothic"/>
                <a:sym typeface="Century Gothic"/>
              </a:defRPr>
            </a:lvl3pPr>
            <a:lvl4pPr indent="-317500" lvl="3" marL="18288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4pPr>
            <a:lvl5pPr indent="-317500" lvl="4" marL="22860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9pPr>
          </a:lstStyle>
          <a:p/>
        </p:txBody>
      </p:sp>
      <p:sp>
        <p:nvSpPr>
          <p:cNvPr id="55" name="Google Shape;55;p14"/>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lvl1pPr lvl="0" rtl="0">
              <a:buNone/>
              <a:defRPr>
                <a:latin typeface="Century Gothic"/>
                <a:ea typeface="Century Gothic"/>
                <a:cs typeface="Century Gothic"/>
                <a:sym typeface="Century Gothic"/>
              </a:defRPr>
            </a:lvl1pPr>
            <a:lvl2pPr lvl="1" rtl="0">
              <a:buNone/>
              <a:defRPr>
                <a:latin typeface="Century Gothic"/>
                <a:ea typeface="Century Gothic"/>
                <a:cs typeface="Century Gothic"/>
                <a:sym typeface="Century Gothic"/>
              </a:defRPr>
            </a:lvl2pPr>
            <a:lvl3pPr lvl="2" rtl="0">
              <a:buNone/>
              <a:defRPr>
                <a:latin typeface="Century Gothic"/>
                <a:ea typeface="Century Gothic"/>
                <a:cs typeface="Century Gothic"/>
                <a:sym typeface="Century Gothic"/>
              </a:defRPr>
            </a:lvl3pPr>
            <a:lvl4pPr lvl="3" rtl="0">
              <a:buNone/>
              <a:defRPr>
                <a:latin typeface="Century Gothic"/>
                <a:ea typeface="Century Gothic"/>
                <a:cs typeface="Century Gothic"/>
                <a:sym typeface="Century Gothic"/>
              </a:defRPr>
            </a:lvl4pPr>
            <a:lvl5pPr lvl="4" rtl="0">
              <a:buNone/>
              <a:defRPr>
                <a:latin typeface="Century Gothic"/>
                <a:ea typeface="Century Gothic"/>
                <a:cs typeface="Century Gothic"/>
                <a:sym typeface="Century Gothic"/>
              </a:defRPr>
            </a:lvl5pPr>
            <a:lvl6pPr lvl="5" rtl="0">
              <a:buNone/>
              <a:defRPr>
                <a:latin typeface="Century Gothic"/>
                <a:ea typeface="Century Gothic"/>
                <a:cs typeface="Century Gothic"/>
                <a:sym typeface="Century Gothic"/>
              </a:defRPr>
            </a:lvl6pPr>
            <a:lvl7pPr lvl="6" rtl="0">
              <a:buNone/>
              <a:defRPr>
                <a:latin typeface="Century Gothic"/>
                <a:ea typeface="Century Gothic"/>
                <a:cs typeface="Century Gothic"/>
                <a:sym typeface="Century Gothic"/>
              </a:defRPr>
            </a:lvl7pPr>
            <a:lvl8pPr lvl="7" rtl="0">
              <a:buNone/>
              <a:defRPr>
                <a:latin typeface="Century Gothic"/>
                <a:ea typeface="Century Gothic"/>
                <a:cs typeface="Century Gothic"/>
                <a:sym typeface="Century Gothic"/>
              </a:defRPr>
            </a:lvl8pPr>
            <a:lvl9pPr lvl="8" rtl="0">
              <a:buNone/>
              <a:defRPr>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5"/>
          <p:cNvSpPr txBox="1"/>
          <p:nvPr>
            <p:ph idx="1" type="body"/>
          </p:nvPr>
        </p:nvSpPr>
        <p:spPr>
          <a:xfrm>
            <a:off x="311700" y="4230575"/>
            <a:ext cx="5998500" cy="605100"/>
          </a:xfrm>
          <a:prstGeom prst="rect">
            <a:avLst/>
          </a:prstGeom>
          <a:noFill/>
          <a:ln>
            <a:noFill/>
          </a:ln>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400"/>
              <a:buFont typeface="Century Gothic"/>
              <a:buNone/>
              <a:defRPr>
                <a:latin typeface="Century Gothic"/>
                <a:ea typeface="Century Gothic"/>
                <a:cs typeface="Century Gothic"/>
                <a:sym typeface="Century Gothic"/>
              </a:defRPr>
            </a:lvl1pPr>
          </a:lstStyle>
          <a:p/>
        </p:txBody>
      </p:sp>
      <p:sp>
        <p:nvSpPr>
          <p:cNvPr id="58" name="Google Shape;58;p15"/>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atin typeface="Century Gothic"/>
                <a:ea typeface="Century Gothic"/>
                <a:cs typeface="Century Gothic"/>
                <a:sym typeface="Century Gothic"/>
              </a:defRPr>
            </a:lvl1pPr>
            <a:lvl2pPr lvl="1" rtl="0">
              <a:buNone/>
              <a:defRPr>
                <a:latin typeface="Century Gothic"/>
                <a:ea typeface="Century Gothic"/>
                <a:cs typeface="Century Gothic"/>
                <a:sym typeface="Century Gothic"/>
              </a:defRPr>
            </a:lvl2pPr>
            <a:lvl3pPr lvl="2" rtl="0">
              <a:buNone/>
              <a:defRPr>
                <a:latin typeface="Century Gothic"/>
                <a:ea typeface="Century Gothic"/>
                <a:cs typeface="Century Gothic"/>
                <a:sym typeface="Century Gothic"/>
              </a:defRPr>
            </a:lvl3pPr>
            <a:lvl4pPr lvl="3" rtl="0">
              <a:buNone/>
              <a:defRPr>
                <a:latin typeface="Century Gothic"/>
                <a:ea typeface="Century Gothic"/>
                <a:cs typeface="Century Gothic"/>
                <a:sym typeface="Century Gothic"/>
              </a:defRPr>
            </a:lvl4pPr>
            <a:lvl5pPr lvl="4" rtl="0">
              <a:buNone/>
              <a:defRPr>
                <a:latin typeface="Century Gothic"/>
                <a:ea typeface="Century Gothic"/>
                <a:cs typeface="Century Gothic"/>
                <a:sym typeface="Century Gothic"/>
              </a:defRPr>
            </a:lvl5pPr>
            <a:lvl6pPr lvl="5" rtl="0">
              <a:buNone/>
              <a:defRPr>
                <a:latin typeface="Century Gothic"/>
                <a:ea typeface="Century Gothic"/>
                <a:cs typeface="Century Gothic"/>
                <a:sym typeface="Century Gothic"/>
              </a:defRPr>
            </a:lvl6pPr>
            <a:lvl7pPr lvl="6" rtl="0">
              <a:buNone/>
              <a:defRPr>
                <a:latin typeface="Century Gothic"/>
                <a:ea typeface="Century Gothic"/>
                <a:cs typeface="Century Gothic"/>
                <a:sym typeface="Century Gothic"/>
              </a:defRPr>
            </a:lvl7pPr>
            <a:lvl8pPr lvl="7" rtl="0">
              <a:buNone/>
              <a:defRPr>
                <a:latin typeface="Century Gothic"/>
                <a:ea typeface="Century Gothic"/>
                <a:cs typeface="Century Gothic"/>
                <a:sym typeface="Century Gothic"/>
              </a:defRPr>
            </a:lvl8pPr>
            <a:lvl9pPr lvl="8" rtl="0">
              <a:buNone/>
              <a:defRPr>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9" name="Shape 59"/>
        <p:cNvGrpSpPr/>
        <p:nvPr/>
      </p:nvGrpSpPr>
      <p:grpSpPr>
        <a:xfrm>
          <a:off x="0" y="0"/>
          <a:ext cx="0" cy="0"/>
          <a:chOff x="0" y="0"/>
          <a:chExt cx="0" cy="0"/>
        </a:xfrm>
      </p:grpSpPr>
      <p:sp>
        <p:nvSpPr>
          <p:cNvPr id="60" name="Google Shape;60;p1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2700"/>
              <a:buFont typeface="Century Gothic"/>
              <a:buChar char="●"/>
              <a:defRPr sz="2700">
                <a:latin typeface="Century Gothic"/>
                <a:ea typeface="Century Gothic"/>
                <a:cs typeface="Century Gothic"/>
                <a:sym typeface="Century Gothic"/>
              </a:defRPr>
            </a:lvl1pPr>
            <a:lvl2pPr lvl="1" rtl="0" algn="ctr">
              <a:spcBef>
                <a:spcPts val="0"/>
              </a:spcBef>
              <a:spcAft>
                <a:spcPts val="0"/>
              </a:spcAft>
              <a:buSzPts val="2700"/>
              <a:buFont typeface="Century Gothic"/>
              <a:buChar char="○"/>
              <a:defRPr sz="2700">
                <a:latin typeface="Century Gothic"/>
                <a:ea typeface="Century Gothic"/>
                <a:cs typeface="Century Gothic"/>
                <a:sym typeface="Century Gothic"/>
              </a:defRPr>
            </a:lvl2pPr>
            <a:lvl3pPr lvl="2" rtl="0" algn="ctr">
              <a:spcBef>
                <a:spcPts val="0"/>
              </a:spcBef>
              <a:spcAft>
                <a:spcPts val="0"/>
              </a:spcAft>
              <a:buSzPts val="2700"/>
              <a:buFont typeface="Century Gothic"/>
              <a:buChar char="■"/>
              <a:defRPr sz="2700">
                <a:latin typeface="Century Gothic"/>
                <a:ea typeface="Century Gothic"/>
                <a:cs typeface="Century Gothic"/>
                <a:sym typeface="Century Gothic"/>
              </a:defRPr>
            </a:lvl3pPr>
            <a:lvl4pPr lvl="3" rtl="0" algn="ctr">
              <a:spcBef>
                <a:spcPts val="0"/>
              </a:spcBef>
              <a:spcAft>
                <a:spcPts val="0"/>
              </a:spcAft>
              <a:buSzPts val="2700"/>
              <a:buFont typeface="Century Gothic"/>
              <a:buChar char="●"/>
              <a:defRPr sz="2700">
                <a:latin typeface="Century Gothic"/>
                <a:ea typeface="Century Gothic"/>
                <a:cs typeface="Century Gothic"/>
                <a:sym typeface="Century Gothic"/>
              </a:defRPr>
            </a:lvl4pPr>
            <a:lvl5pPr lvl="4" rtl="0" algn="ctr">
              <a:spcBef>
                <a:spcPts val="0"/>
              </a:spcBef>
              <a:spcAft>
                <a:spcPts val="0"/>
              </a:spcAft>
              <a:buSzPts val="2700"/>
              <a:buFont typeface="Century Gothic"/>
              <a:buChar char="○"/>
              <a:defRPr sz="2700">
                <a:latin typeface="Century Gothic"/>
                <a:ea typeface="Century Gothic"/>
                <a:cs typeface="Century Gothic"/>
                <a:sym typeface="Century Gothic"/>
              </a:defRPr>
            </a:lvl5pPr>
            <a:lvl6pPr lvl="5" rtl="0" algn="ctr">
              <a:spcBef>
                <a:spcPts val="0"/>
              </a:spcBef>
              <a:spcAft>
                <a:spcPts val="0"/>
              </a:spcAft>
              <a:buSzPts val="2700"/>
              <a:buFont typeface="Century Gothic"/>
              <a:buChar char="■"/>
              <a:defRPr sz="2700">
                <a:latin typeface="Century Gothic"/>
                <a:ea typeface="Century Gothic"/>
                <a:cs typeface="Century Gothic"/>
                <a:sym typeface="Century Gothic"/>
              </a:defRPr>
            </a:lvl6pPr>
            <a:lvl7pPr lvl="6" rtl="0" algn="ctr">
              <a:spcBef>
                <a:spcPts val="0"/>
              </a:spcBef>
              <a:spcAft>
                <a:spcPts val="0"/>
              </a:spcAft>
              <a:buSzPts val="2700"/>
              <a:buFont typeface="Century Gothic"/>
              <a:buChar char="●"/>
              <a:defRPr sz="2700">
                <a:latin typeface="Century Gothic"/>
                <a:ea typeface="Century Gothic"/>
                <a:cs typeface="Century Gothic"/>
                <a:sym typeface="Century Gothic"/>
              </a:defRPr>
            </a:lvl7pPr>
            <a:lvl8pPr lvl="7" rtl="0" algn="ctr">
              <a:spcBef>
                <a:spcPts val="0"/>
              </a:spcBef>
              <a:spcAft>
                <a:spcPts val="0"/>
              </a:spcAft>
              <a:buSzPts val="2700"/>
              <a:buFont typeface="Century Gothic"/>
              <a:buChar char="○"/>
              <a:defRPr sz="2700">
                <a:latin typeface="Century Gothic"/>
                <a:ea typeface="Century Gothic"/>
                <a:cs typeface="Century Gothic"/>
                <a:sym typeface="Century Gothic"/>
              </a:defRPr>
            </a:lvl8pPr>
            <a:lvl9pPr lvl="8" rtl="0" algn="ctr">
              <a:spcBef>
                <a:spcPts val="0"/>
              </a:spcBef>
              <a:spcAft>
                <a:spcPts val="0"/>
              </a:spcAft>
              <a:buSzPts val="2700"/>
              <a:buFont typeface="Century Gothic"/>
              <a:buChar char="■"/>
              <a:defRPr sz="2700">
                <a:latin typeface="Century Gothic"/>
                <a:ea typeface="Century Gothic"/>
                <a:cs typeface="Century Gothic"/>
                <a:sym typeface="Century Gothic"/>
              </a:defRPr>
            </a:lvl9pPr>
          </a:lstStyle>
          <a:p/>
        </p:txBody>
      </p:sp>
      <p:sp>
        <p:nvSpPr>
          <p:cNvPr id="61" name="Google Shape;61;p16"/>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1pPr>
            <a:lvl2pPr lvl="1"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2pPr>
            <a:lvl3pPr lvl="2"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3pPr>
            <a:lvl4pPr lvl="3"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4pPr>
            <a:lvl5pPr lvl="4"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5pPr>
            <a:lvl6pPr lvl="5"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6pPr>
            <a:lvl7pPr lvl="6"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7pPr>
            <a:lvl8pPr lvl="7"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8pPr>
            <a:lvl9pPr lvl="8"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9pPr>
          </a:lstStyle>
          <a:p/>
        </p:txBody>
      </p:sp>
      <p:sp>
        <p:nvSpPr>
          <p:cNvPr id="62" name="Google Shape;62;p16"/>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atin typeface="Century Gothic"/>
                <a:ea typeface="Century Gothic"/>
                <a:cs typeface="Century Gothic"/>
                <a:sym typeface="Century Gothic"/>
              </a:defRPr>
            </a:lvl1pPr>
            <a:lvl2pPr lvl="1" rtl="0">
              <a:buNone/>
              <a:defRPr>
                <a:latin typeface="Century Gothic"/>
                <a:ea typeface="Century Gothic"/>
                <a:cs typeface="Century Gothic"/>
                <a:sym typeface="Century Gothic"/>
              </a:defRPr>
            </a:lvl2pPr>
            <a:lvl3pPr lvl="2" rtl="0">
              <a:buNone/>
              <a:defRPr>
                <a:latin typeface="Century Gothic"/>
                <a:ea typeface="Century Gothic"/>
                <a:cs typeface="Century Gothic"/>
                <a:sym typeface="Century Gothic"/>
              </a:defRPr>
            </a:lvl3pPr>
            <a:lvl4pPr lvl="3" rtl="0">
              <a:buNone/>
              <a:defRPr>
                <a:latin typeface="Century Gothic"/>
                <a:ea typeface="Century Gothic"/>
                <a:cs typeface="Century Gothic"/>
                <a:sym typeface="Century Gothic"/>
              </a:defRPr>
            </a:lvl4pPr>
            <a:lvl5pPr lvl="4" rtl="0">
              <a:buNone/>
              <a:defRPr>
                <a:latin typeface="Century Gothic"/>
                <a:ea typeface="Century Gothic"/>
                <a:cs typeface="Century Gothic"/>
                <a:sym typeface="Century Gothic"/>
              </a:defRPr>
            </a:lvl5pPr>
            <a:lvl6pPr lvl="5" rtl="0">
              <a:buNone/>
              <a:defRPr>
                <a:latin typeface="Century Gothic"/>
                <a:ea typeface="Century Gothic"/>
                <a:cs typeface="Century Gothic"/>
                <a:sym typeface="Century Gothic"/>
              </a:defRPr>
            </a:lvl6pPr>
            <a:lvl7pPr lvl="6" rtl="0">
              <a:buNone/>
              <a:defRPr>
                <a:latin typeface="Century Gothic"/>
                <a:ea typeface="Century Gothic"/>
                <a:cs typeface="Century Gothic"/>
                <a:sym typeface="Century Gothic"/>
              </a:defRPr>
            </a:lvl7pPr>
            <a:lvl8pPr lvl="7" rtl="0">
              <a:buNone/>
              <a:defRPr>
                <a:latin typeface="Century Gothic"/>
                <a:ea typeface="Century Gothic"/>
                <a:cs typeface="Century Gothic"/>
                <a:sym typeface="Century Gothic"/>
              </a:defRPr>
            </a:lvl8pPr>
            <a:lvl9pPr lvl="8" rtl="0">
              <a:buNone/>
              <a:defRPr>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3" name="Shape 63"/>
        <p:cNvGrpSpPr/>
        <p:nvPr/>
      </p:nvGrpSpPr>
      <p:grpSpPr>
        <a:xfrm>
          <a:off x="0" y="0"/>
          <a:ext cx="0" cy="0"/>
          <a:chOff x="0" y="0"/>
          <a:chExt cx="0" cy="0"/>
        </a:xfrm>
      </p:grpSpPr>
      <p:sp>
        <p:nvSpPr>
          <p:cNvPr id="64" name="Google Shape;64;p17"/>
          <p:cNvSpPr txBox="1"/>
          <p:nvPr>
            <p:ph type="title"/>
          </p:nvPr>
        </p:nvSpPr>
        <p:spPr>
          <a:xfrm>
            <a:off x="311700" y="2150850"/>
            <a:ext cx="8520600" cy="841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900"/>
              <a:buFont typeface="Century Gothic"/>
              <a:buChar char="●"/>
              <a:defRPr sz="1900">
                <a:latin typeface="Century Gothic"/>
                <a:ea typeface="Century Gothic"/>
                <a:cs typeface="Century Gothic"/>
                <a:sym typeface="Century Gothic"/>
              </a:defRPr>
            </a:lvl1pPr>
            <a:lvl2pPr lvl="1" rtl="0" algn="ctr">
              <a:spcBef>
                <a:spcPts val="0"/>
              </a:spcBef>
              <a:spcAft>
                <a:spcPts val="0"/>
              </a:spcAft>
              <a:buSzPts val="1900"/>
              <a:buFont typeface="Century Gothic"/>
              <a:buChar char="○"/>
              <a:defRPr sz="1900">
                <a:latin typeface="Century Gothic"/>
                <a:ea typeface="Century Gothic"/>
                <a:cs typeface="Century Gothic"/>
                <a:sym typeface="Century Gothic"/>
              </a:defRPr>
            </a:lvl2pPr>
            <a:lvl3pPr lvl="2" rtl="0" algn="ctr">
              <a:spcBef>
                <a:spcPts val="0"/>
              </a:spcBef>
              <a:spcAft>
                <a:spcPts val="0"/>
              </a:spcAft>
              <a:buSzPts val="1900"/>
              <a:buFont typeface="Century Gothic"/>
              <a:buChar char="■"/>
              <a:defRPr sz="1900">
                <a:latin typeface="Century Gothic"/>
                <a:ea typeface="Century Gothic"/>
                <a:cs typeface="Century Gothic"/>
                <a:sym typeface="Century Gothic"/>
              </a:defRPr>
            </a:lvl3pPr>
            <a:lvl4pPr lvl="3" rtl="0" algn="ctr">
              <a:spcBef>
                <a:spcPts val="0"/>
              </a:spcBef>
              <a:spcAft>
                <a:spcPts val="0"/>
              </a:spcAft>
              <a:buSzPts val="1900"/>
              <a:buFont typeface="Century Gothic"/>
              <a:buChar char="●"/>
              <a:defRPr sz="1900">
                <a:latin typeface="Century Gothic"/>
                <a:ea typeface="Century Gothic"/>
                <a:cs typeface="Century Gothic"/>
                <a:sym typeface="Century Gothic"/>
              </a:defRPr>
            </a:lvl4pPr>
            <a:lvl5pPr lvl="4" rtl="0" algn="ctr">
              <a:spcBef>
                <a:spcPts val="0"/>
              </a:spcBef>
              <a:spcAft>
                <a:spcPts val="0"/>
              </a:spcAft>
              <a:buSzPts val="1900"/>
              <a:buFont typeface="Century Gothic"/>
              <a:buChar char="○"/>
              <a:defRPr sz="1900">
                <a:latin typeface="Century Gothic"/>
                <a:ea typeface="Century Gothic"/>
                <a:cs typeface="Century Gothic"/>
                <a:sym typeface="Century Gothic"/>
              </a:defRPr>
            </a:lvl5pPr>
            <a:lvl6pPr lvl="5" rtl="0" algn="ctr">
              <a:spcBef>
                <a:spcPts val="0"/>
              </a:spcBef>
              <a:spcAft>
                <a:spcPts val="0"/>
              </a:spcAft>
              <a:buSzPts val="1900"/>
              <a:buFont typeface="Century Gothic"/>
              <a:buChar char="■"/>
              <a:defRPr sz="1900">
                <a:latin typeface="Century Gothic"/>
                <a:ea typeface="Century Gothic"/>
                <a:cs typeface="Century Gothic"/>
                <a:sym typeface="Century Gothic"/>
              </a:defRPr>
            </a:lvl6pPr>
            <a:lvl7pPr lvl="6" rtl="0" algn="ctr">
              <a:spcBef>
                <a:spcPts val="0"/>
              </a:spcBef>
              <a:spcAft>
                <a:spcPts val="0"/>
              </a:spcAft>
              <a:buSzPts val="1900"/>
              <a:buFont typeface="Century Gothic"/>
              <a:buChar char="●"/>
              <a:defRPr sz="1900">
                <a:latin typeface="Century Gothic"/>
                <a:ea typeface="Century Gothic"/>
                <a:cs typeface="Century Gothic"/>
                <a:sym typeface="Century Gothic"/>
              </a:defRPr>
            </a:lvl7pPr>
            <a:lvl8pPr lvl="7" rtl="0" algn="ctr">
              <a:spcBef>
                <a:spcPts val="0"/>
              </a:spcBef>
              <a:spcAft>
                <a:spcPts val="0"/>
              </a:spcAft>
              <a:buSzPts val="1900"/>
              <a:buFont typeface="Century Gothic"/>
              <a:buChar char="○"/>
              <a:defRPr sz="1900">
                <a:latin typeface="Century Gothic"/>
                <a:ea typeface="Century Gothic"/>
                <a:cs typeface="Century Gothic"/>
                <a:sym typeface="Century Gothic"/>
              </a:defRPr>
            </a:lvl8pPr>
            <a:lvl9pPr lvl="8" rtl="0" algn="ctr">
              <a:spcBef>
                <a:spcPts val="0"/>
              </a:spcBef>
              <a:spcAft>
                <a:spcPts val="0"/>
              </a:spcAft>
              <a:buSzPts val="1900"/>
              <a:buFont typeface="Century Gothic"/>
              <a:buChar char="■"/>
              <a:defRPr sz="1900">
                <a:latin typeface="Century Gothic"/>
                <a:ea typeface="Century Gothic"/>
                <a:cs typeface="Century Gothic"/>
                <a:sym typeface="Century Gothic"/>
              </a:defRPr>
            </a:lvl9pPr>
          </a:lstStyle>
          <a:p/>
        </p:txBody>
      </p:sp>
      <p:sp>
        <p:nvSpPr>
          <p:cNvPr id="65" name="Google Shape;65;p17"/>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atin typeface="Century Gothic"/>
                <a:ea typeface="Century Gothic"/>
                <a:cs typeface="Century Gothic"/>
                <a:sym typeface="Century Gothic"/>
              </a:defRPr>
            </a:lvl1pPr>
            <a:lvl2pPr lvl="1" rtl="0">
              <a:buNone/>
              <a:defRPr>
                <a:latin typeface="Century Gothic"/>
                <a:ea typeface="Century Gothic"/>
                <a:cs typeface="Century Gothic"/>
                <a:sym typeface="Century Gothic"/>
              </a:defRPr>
            </a:lvl2pPr>
            <a:lvl3pPr lvl="2" rtl="0">
              <a:buNone/>
              <a:defRPr>
                <a:latin typeface="Century Gothic"/>
                <a:ea typeface="Century Gothic"/>
                <a:cs typeface="Century Gothic"/>
                <a:sym typeface="Century Gothic"/>
              </a:defRPr>
            </a:lvl3pPr>
            <a:lvl4pPr lvl="3" rtl="0">
              <a:buNone/>
              <a:defRPr>
                <a:latin typeface="Century Gothic"/>
                <a:ea typeface="Century Gothic"/>
                <a:cs typeface="Century Gothic"/>
                <a:sym typeface="Century Gothic"/>
              </a:defRPr>
            </a:lvl4pPr>
            <a:lvl5pPr lvl="4" rtl="0">
              <a:buNone/>
              <a:defRPr>
                <a:latin typeface="Century Gothic"/>
                <a:ea typeface="Century Gothic"/>
                <a:cs typeface="Century Gothic"/>
                <a:sym typeface="Century Gothic"/>
              </a:defRPr>
            </a:lvl5pPr>
            <a:lvl6pPr lvl="5" rtl="0">
              <a:buNone/>
              <a:defRPr>
                <a:latin typeface="Century Gothic"/>
                <a:ea typeface="Century Gothic"/>
                <a:cs typeface="Century Gothic"/>
                <a:sym typeface="Century Gothic"/>
              </a:defRPr>
            </a:lvl6pPr>
            <a:lvl7pPr lvl="6" rtl="0">
              <a:buNone/>
              <a:defRPr>
                <a:latin typeface="Century Gothic"/>
                <a:ea typeface="Century Gothic"/>
                <a:cs typeface="Century Gothic"/>
                <a:sym typeface="Century Gothic"/>
              </a:defRPr>
            </a:lvl7pPr>
            <a:lvl8pPr lvl="7" rtl="0">
              <a:buNone/>
              <a:defRPr>
                <a:latin typeface="Century Gothic"/>
                <a:ea typeface="Century Gothic"/>
                <a:cs typeface="Century Gothic"/>
                <a:sym typeface="Century Gothic"/>
              </a:defRPr>
            </a:lvl8pPr>
            <a:lvl9pPr lvl="8" rtl="0">
              <a:buNone/>
              <a:defRPr>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6" name="Shape 66"/>
        <p:cNvGrpSpPr/>
        <p:nvPr/>
      </p:nvGrpSpPr>
      <p:grpSpPr>
        <a:xfrm>
          <a:off x="0" y="0"/>
          <a:ext cx="0" cy="0"/>
          <a:chOff x="0" y="0"/>
          <a:chExt cx="0" cy="0"/>
        </a:xfrm>
      </p:grpSpPr>
      <p:sp>
        <p:nvSpPr>
          <p:cNvPr id="67" name="Google Shape;67;p18"/>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Font typeface="Century Gothic"/>
              <a:buChar char="●"/>
              <a:defRPr>
                <a:latin typeface="Century Gothic"/>
                <a:ea typeface="Century Gothic"/>
                <a:cs typeface="Century Gothic"/>
                <a:sym typeface="Century Gothic"/>
              </a:defRPr>
            </a:lvl1pPr>
            <a:lvl2pPr lvl="1" rtl="0">
              <a:spcBef>
                <a:spcPts val="0"/>
              </a:spcBef>
              <a:spcAft>
                <a:spcPts val="0"/>
              </a:spcAft>
              <a:buSzPts val="1400"/>
              <a:buFont typeface="Century Gothic"/>
              <a:buChar char="○"/>
              <a:defRPr>
                <a:latin typeface="Century Gothic"/>
                <a:ea typeface="Century Gothic"/>
                <a:cs typeface="Century Gothic"/>
                <a:sym typeface="Century Gothic"/>
              </a:defRPr>
            </a:lvl2pPr>
            <a:lvl3pPr lvl="2" rtl="0">
              <a:spcBef>
                <a:spcPts val="0"/>
              </a:spcBef>
              <a:spcAft>
                <a:spcPts val="0"/>
              </a:spcAft>
              <a:buSzPts val="1400"/>
              <a:buFont typeface="Century Gothic"/>
              <a:buChar char="■"/>
              <a:defRPr>
                <a:latin typeface="Century Gothic"/>
                <a:ea typeface="Century Gothic"/>
                <a:cs typeface="Century Gothic"/>
                <a:sym typeface="Century Gothic"/>
              </a:defRPr>
            </a:lvl3pPr>
            <a:lvl4pPr lvl="3" rtl="0">
              <a:spcBef>
                <a:spcPts val="0"/>
              </a:spcBef>
              <a:spcAft>
                <a:spcPts val="0"/>
              </a:spcAft>
              <a:buSzPts val="1400"/>
              <a:buFont typeface="Century Gothic"/>
              <a:buChar char="●"/>
              <a:defRPr>
                <a:latin typeface="Century Gothic"/>
                <a:ea typeface="Century Gothic"/>
                <a:cs typeface="Century Gothic"/>
                <a:sym typeface="Century Gothic"/>
              </a:defRPr>
            </a:lvl4pPr>
            <a:lvl5pPr lvl="4" rtl="0">
              <a:spcBef>
                <a:spcPts val="0"/>
              </a:spcBef>
              <a:spcAft>
                <a:spcPts val="0"/>
              </a:spcAft>
              <a:buSzPts val="1400"/>
              <a:buFont typeface="Century Gothic"/>
              <a:buChar char="○"/>
              <a:defRPr>
                <a:latin typeface="Century Gothic"/>
                <a:ea typeface="Century Gothic"/>
                <a:cs typeface="Century Gothic"/>
                <a:sym typeface="Century Gothic"/>
              </a:defRPr>
            </a:lvl5pPr>
            <a:lvl6pPr lvl="5" rtl="0">
              <a:spcBef>
                <a:spcPts val="0"/>
              </a:spcBef>
              <a:spcAft>
                <a:spcPts val="0"/>
              </a:spcAft>
              <a:buSzPts val="1400"/>
              <a:buFont typeface="Century Gothic"/>
              <a:buChar char="■"/>
              <a:defRPr>
                <a:latin typeface="Century Gothic"/>
                <a:ea typeface="Century Gothic"/>
                <a:cs typeface="Century Gothic"/>
                <a:sym typeface="Century Gothic"/>
              </a:defRPr>
            </a:lvl6pPr>
            <a:lvl7pPr lvl="6" rtl="0">
              <a:spcBef>
                <a:spcPts val="0"/>
              </a:spcBef>
              <a:spcAft>
                <a:spcPts val="0"/>
              </a:spcAft>
              <a:buSzPts val="1400"/>
              <a:buFont typeface="Century Gothic"/>
              <a:buChar char="●"/>
              <a:defRPr>
                <a:latin typeface="Century Gothic"/>
                <a:ea typeface="Century Gothic"/>
                <a:cs typeface="Century Gothic"/>
                <a:sym typeface="Century Gothic"/>
              </a:defRPr>
            </a:lvl7pPr>
            <a:lvl8pPr lvl="7" rtl="0">
              <a:spcBef>
                <a:spcPts val="0"/>
              </a:spcBef>
              <a:spcAft>
                <a:spcPts val="0"/>
              </a:spcAft>
              <a:buSzPts val="1400"/>
              <a:buFont typeface="Century Gothic"/>
              <a:buChar char="○"/>
              <a:defRPr>
                <a:latin typeface="Century Gothic"/>
                <a:ea typeface="Century Gothic"/>
                <a:cs typeface="Century Gothic"/>
                <a:sym typeface="Century Gothic"/>
              </a:defRPr>
            </a:lvl8pPr>
            <a:lvl9pPr lvl="8" rtl="0">
              <a:spcBef>
                <a:spcPts val="0"/>
              </a:spcBef>
              <a:spcAft>
                <a:spcPts val="0"/>
              </a:spcAft>
              <a:buSzPts val="1400"/>
              <a:buFont typeface="Century Gothic"/>
              <a:buChar char="■"/>
              <a:defRPr>
                <a:latin typeface="Century Gothic"/>
                <a:ea typeface="Century Gothic"/>
                <a:cs typeface="Century Gothic"/>
                <a:sym typeface="Century Gothic"/>
              </a:defRPr>
            </a:lvl9pPr>
          </a:lstStyle>
          <a:p/>
        </p:txBody>
      </p:sp>
      <p:sp>
        <p:nvSpPr>
          <p:cNvPr id="68" name="Google Shape;68;p18"/>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Font typeface="Century Gothic"/>
              <a:buChar char="●"/>
              <a:defRPr>
                <a:latin typeface="Century Gothic"/>
                <a:ea typeface="Century Gothic"/>
                <a:cs typeface="Century Gothic"/>
                <a:sym typeface="Century Gothic"/>
              </a:defRPr>
            </a:lvl1pPr>
            <a:lvl2pPr indent="-317500" lvl="1" marL="914400" rtl="0">
              <a:spcBef>
                <a:spcPts val="0"/>
              </a:spcBef>
              <a:spcAft>
                <a:spcPts val="0"/>
              </a:spcAft>
              <a:buSzPts val="1400"/>
              <a:buFont typeface="Century Gothic"/>
              <a:buChar char="○"/>
              <a:defRPr>
                <a:latin typeface="Century Gothic"/>
                <a:ea typeface="Century Gothic"/>
                <a:cs typeface="Century Gothic"/>
                <a:sym typeface="Century Gothic"/>
              </a:defRPr>
            </a:lvl2pPr>
            <a:lvl3pPr indent="-317500" lvl="2" marL="1371600" rtl="0">
              <a:spcBef>
                <a:spcPts val="0"/>
              </a:spcBef>
              <a:spcAft>
                <a:spcPts val="0"/>
              </a:spcAft>
              <a:buSzPts val="1400"/>
              <a:buFont typeface="Century Gothic"/>
              <a:buChar char="■"/>
              <a:defRPr>
                <a:latin typeface="Century Gothic"/>
                <a:ea typeface="Century Gothic"/>
                <a:cs typeface="Century Gothic"/>
                <a:sym typeface="Century Gothic"/>
              </a:defRPr>
            </a:lvl3pPr>
            <a:lvl4pPr indent="-317500" lvl="3" marL="1828800" rtl="0">
              <a:spcBef>
                <a:spcPts val="0"/>
              </a:spcBef>
              <a:spcAft>
                <a:spcPts val="0"/>
              </a:spcAft>
              <a:buSzPts val="1400"/>
              <a:buFont typeface="Century Gothic"/>
              <a:buChar char="●"/>
              <a:defRPr>
                <a:latin typeface="Century Gothic"/>
                <a:ea typeface="Century Gothic"/>
                <a:cs typeface="Century Gothic"/>
                <a:sym typeface="Century Gothic"/>
              </a:defRPr>
            </a:lvl4pPr>
            <a:lvl5pPr indent="-317500" lvl="4" marL="2286000" rtl="0">
              <a:spcBef>
                <a:spcPts val="0"/>
              </a:spcBef>
              <a:spcAft>
                <a:spcPts val="0"/>
              </a:spcAft>
              <a:buSzPts val="1400"/>
              <a:buFont typeface="Century Gothic"/>
              <a:buChar char="○"/>
              <a:defRPr>
                <a:latin typeface="Century Gothic"/>
                <a:ea typeface="Century Gothic"/>
                <a:cs typeface="Century Gothic"/>
                <a:sym typeface="Century Gothic"/>
              </a:defRPr>
            </a:lvl5pPr>
            <a:lvl6pPr indent="-317500" lvl="5" marL="2743200" rtl="0">
              <a:spcBef>
                <a:spcPts val="0"/>
              </a:spcBef>
              <a:spcAft>
                <a:spcPts val="0"/>
              </a:spcAft>
              <a:buSzPts val="1400"/>
              <a:buFont typeface="Century Gothic"/>
              <a:buChar char="■"/>
              <a:defRPr>
                <a:latin typeface="Century Gothic"/>
                <a:ea typeface="Century Gothic"/>
                <a:cs typeface="Century Gothic"/>
                <a:sym typeface="Century Gothic"/>
              </a:defRPr>
            </a:lvl6pPr>
            <a:lvl7pPr indent="-317500" lvl="6" marL="3200400" rtl="0">
              <a:spcBef>
                <a:spcPts val="0"/>
              </a:spcBef>
              <a:spcAft>
                <a:spcPts val="0"/>
              </a:spcAft>
              <a:buSzPts val="1400"/>
              <a:buFont typeface="Century Gothic"/>
              <a:buChar char="●"/>
              <a:defRPr>
                <a:latin typeface="Century Gothic"/>
                <a:ea typeface="Century Gothic"/>
                <a:cs typeface="Century Gothic"/>
                <a:sym typeface="Century Gothic"/>
              </a:defRPr>
            </a:lvl7pPr>
            <a:lvl8pPr indent="-317500" lvl="7" marL="3657600" rtl="0">
              <a:spcBef>
                <a:spcPts val="0"/>
              </a:spcBef>
              <a:spcAft>
                <a:spcPts val="0"/>
              </a:spcAft>
              <a:buSzPts val="1400"/>
              <a:buFont typeface="Century Gothic"/>
              <a:buChar char="○"/>
              <a:defRPr>
                <a:latin typeface="Century Gothic"/>
                <a:ea typeface="Century Gothic"/>
                <a:cs typeface="Century Gothic"/>
                <a:sym typeface="Century Gothic"/>
              </a:defRPr>
            </a:lvl8pPr>
            <a:lvl9pPr indent="-317500" lvl="8" marL="4114800" rtl="0">
              <a:spcBef>
                <a:spcPts val="0"/>
              </a:spcBef>
              <a:spcAft>
                <a:spcPts val="0"/>
              </a:spcAft>
              <a:buSzPts val="1400"/>
              <a:buFont typeface="Century Gothic"/>
              <a:buChar char="■"/>
              <a:defRPr>
                <a:latin typeface="Century Gothic"/>
                <a:ea typeface="Century Gothic"/>
                <a:cs typeface="Century Gothic"/>
                <a:sym typeface="Century Gothic"/>
              </a:defRPr>
            </a:lvl9pPr>
          </a:lstStyle>
          <a:p/>
        </p:txBody>
      </p:sp>
      <p:sp>
        <p:nvSpPr>
          <p:cNvPr id="69" name="Google Shape;69;p18"/>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atin typeface="Century Gothic"/>
                <a:ea typeface="Century Gothic"/>
                <a:cs typeface="Century Gothic"/>
                <a:sym typeface="Century Gothic"/>
              </a:defRPr>
            </a:lvl1pPr>
            <a:lvl2pPr lvl="1" rtl="0">
              <a:buNone/>
              <a:defRPr>
                <a:latin typeface="Century Gothic"/>
                <a:ea typeface="Century Gothic"/>
                <a:cs typeface="Century Gothic"/>
                <a:sym typeface="Century Gothic"/>
              </a:defRPr>
            </a:lvl2pPr>
            <a:lvl3pPr lvl="2" rtl="0">
              <a:buNone/>
              <a:defRPr>
                <a:latin typeface="Century Gothic"/>
                <a:ea typeface="Century Gothic"/>
                <a:cs typeface="Century Gothic"/>
                <a:sym typeface="Century Gothic"/>
              </a:defRPr>
            </a:lvl3pPr>
            <a:lvl4pPr lvl="3" rtl="0">
              <a:buNone/>
              <a:defRPr>
                <a:latin typeface="Century Gothic"/>
                <a:ea typeface="Century Gothic"/>
                <a:cs typeface="Century Gothic"/>
                <a:sym typeface="Century Gothic"/>
              </a:defRPr>
            </a:lvl4pPr>
            <a:lvl5pPr lvl="4" rtl="0">
              <a:buNone/>
              <a:defRPr>
                <a:latin typeface="Century Gothic"/>
                <a:ea typeface="Century Gothic"/>
                <a:cs typeface="Century Gothic"/>
                <a:sym typeface="Century Gothic"/>
              </a:defRPr>
            </a:lvl5pPr>
            <a:lvl6pPr lvl="5" rtl="0">
              <a:buNone/>
              <a:defRPr>
                <a:latin typeface="Century Gothic"/>
                <a:ea typeface="Century Gothic"/>
                <a:cs typeface="Century Gothic"/>
                <a:sym typeface="Century Gothic"/>
              </a:defRPr>
            </a:lvl6pPr>
            <a:lvl7pPr lvl="6" rtl="0">
              <a:buNone/>
              <a:defRPr>
                <a:latin typeface="Century Gothic"/>
                <a:ea typeface="Century Gothic"/>
                <a:cs typeface="Century Gothic"/>
                <a:sym typeface="Century Gothic"/>
              </a:defRPr>
            </a:lvl7pPr>
            <a:lvl8pPr lvl="7" rtl="0">
              <a:buNone/>
              <a:defRPr>
                <a:latin typeface="Century Gothic"/>
                <a:ea typeface="Century Gothic"/>
                <a:cs typeface="Century Gothic"/>
                <a:sym typeface="Century Gothic"/>
              </a:defRPr>
            </a:lvl8pPr>
            <a:lvl9pPr lvl="8" rtl="0">
              <a:buNone/>
              <a:defRPr>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lvl="0" rtl="0" algn="r">
              <a:buNone/>
              <a:defRPr sz="1000">
                <a:solidFill>
                  <a:srgbClr val="CCCCCC"/>
                </a:solidFill>
                <a:latin typeface="Century Gothic"/>
                <a:ea typeface="Century Gothic"/>
                <a:cs typeface="Century Gothic"/>
                <a:sym typeface="Century Gothic"/>
              </a:defRPr>
            </a:lvl1pPr>
            <a:lvl2pPr lvl="1" rtl="0" algn="r">
              <a:buNone/>
              <a:defRPr sz="1000">
                <a:solidFill>
                  <a:srgbClr val="CCCCCC"/>
                </a:solidFill>
                <a:latin typeface="Century Gothic"/>
                <a:ea typeface="Century Gothic"/>
                <a:cs typeface="Century Gothic"/>
                <a:sym typeface="Century Gothic"/>
              </a:defRPr>
            </a:lvl2pPr>
            <a:lvl3pPr lvl="2" rtl="0" algn="r">
              <a:buNone/>
              <a:defRPr sz="1000">
                <a:solidFill>
                  <a:srgbClr val="CCCCCC"/>
                </a:solidFill>
                <a:latin typeface="Century Gothic"/>
                <a:ea typeface="Century Gothic"/>
                <a:cs typeface="Century Gothic"/>
                <a:sym typeface="Century Gothic"/>
              </a:defRPr>
            </a:lvl3pPr>
            <a:lvl4pPr lvl="3" rtl="0" algn="r">
              <a:buNone/>
              <a:defRPr sz="1000">
                <a:solidFill>
                  <a:srgbClr val="CCCCCC"/>
                </a:solidFill>
                <a:latin typeface="Century Gothic"/>
                <a:ea typeface="Century Gothic"/>
                <a:cs typeface="Century Gothic"/>
                <a:sym typeface="Century Gothic"/>
              </a:defRPr>
            </a:lvl4pPr>
            <a:lvl5pPr lvl="4" rtl="0" algn="r">
              <a:buNone/>
              <a:defRPr sz="1000">
                <a:solidFill>
                  <a:srgbClr val="CCCCCC"/>
                </a:solidFill>
                <a:latin typeface="Century Gothic"/>
                <a:ea typeface="Century Gothic"/>
                <a:cs typeface="Century Gothic"/>
                <a:sym typeface="Century Gothic"/>
              </a:defRPr>
            </a:lvl5pPr>
            <a:lvl6pPr lvl="5" rtl="0" algn="r">
              <a:buNone/>
              <a:defRPr sz="1000">
                <a:solidFill>
                  <a:srgbClr val="CCCCCC"/>
                </a:solidFill>
                <a:latin typeface="Century Gothic"/>
                <a:ea typeface="Century Gothic"/>
                <a:cs typeface="Century Gothic"/>
                <a:sym typeface="Century Gothic"/>
              </a:defRPr>
            </a:lvl6pPr>
            <a:lvl7pPr lvl="6" rtl="0" algn="r">
              <a:buNone/>
              <a:defRPr sz="1000">
                <a:solidFill>
                  <a:srgbClr val="CCCCCC"/>
                </a:solidFill>
                <a:latin typeface="Century Gothic"/>
                <a:ea typeface="Century Gothic"/>
                <a:cs typeface="Century Gothic"/>
                <a:sym typeface="Century Gothic"/>
              </a:defRPr>
            </a:lvl7pPr>
            <a:lvl8pPr lvl="7" rtl="0" algn="r">
              <a:buNone/>
              <a:defRPr sz="1000">
                <a:solidFill>
                  <a:srgbClr val="CCCCCC"/>
                </a:solidFill>
                <a:latin typeface="Century Gothic"/>
                <a:ea typeface="Century Gothic"/>
                <a:cs typeface="Century Gothic"/>
                <a:sym typeface="Century Gothic"/>
              </a:defRPr>
            </a:lvl8pPr>
            <a:lvl9pPr lvl="8" rtl="0" algn="r">
              <a:buNone/>
              <a:defRPr sz="1000">
                <a:solidFill>
                  <a:srgbClr val="CCCCC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3"/>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i="0" sz="1100" u="none" cap="none" strike="noStrike">
              <a:solidFill>
                <a:srgbClr val="FFFFFF"/>
              </a:solidFill>
              <a:latin typeface="Century Gothic"/>
              <a:ea typeface="Century Gothic"/>
              <a:cs typeface="Century Gothic"/>
              <a:sym typeface="Century Gothic"/>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7.png"/><Relationship Id="rId13" Type="http://schemas.openxmlformats.org/officeDocument/2006/relationships/image" Target="../media/image24.png"/><Relationship Id="rId12"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2.png"/><Relationship Id="rId14" Type="http://schemas.openxmlformats.org/officeDocument/2006/relationships/image" Target="../media/image29.png"/><Relationship Id="rId5" Type="http://schemas.openxmlformats.org/officeDocument/2006/relationships/hyperlink" Target="https://docs.google.com/document/d/1-KnYWkqLLhYZ_qz-yVT_zvssd6mwdZX45OlgGZvFlcM/edit?usp=sharing" TargetMode="External"/><Relationship Id="rId6" Type="http://schemas.openxmlformats.org/officeDocument/2006/relationships/hyperlink" Target="https://docs.google.com/document/d/17RReqb4BTGefOjo_52ebxFN8EQZgYi0hSQxwvKSfPGQ/edit?usp=sharing" TargetMode="External"/><Relationship Id="rId7" Type="http://schemas.openxmlformats.org/officeDocument/2006/relationships/image" Target="../media/image3.png"/><Relationship Id="rId8"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8.jp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slide" Target="/ppt/slides/slide7.xml"/><Relationship Id="rId4" Type="http://schemas.openxmlformats.org/officeDocument/2006/relationships/slide" Target="/ppt/slides/slide9.xml"/><Relationship Id="rId5" Type="http://schemas.openxmlformats.org/officeDocument/2006/relationships/slide" Target="/ppt/slides/slide10.xml"/></Relationships>
</file>

<file path=ppt/slides/_rels/slide14.xml.rels><?xml version="1.0" encoding="UTF-8" standalone="yes"?><Relationships xmlns="http://schemas.openxmlformats.org/package/2006/relationships"><Relationship Id="rId11" Type="http://schemas.openxmlformats.org/officeDocument/2006/relationships/image" Target="../media/image33.png"/><Relationship Id="rId10" Type="http://schemas.openxmlformats.org/officeDocument/2006/relationships/image" Target="../media/image31.png"/><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hyperlink" Target="https://twitter.com/Biochemistry438" TargetMode="External"/><Relationship Id="rId9" Type="http://schemas.openxmlformats.org/officeDocument/2006/relationships/image" Target="../media/image28.png"/><Relationship Id="rId5" Type="http://schemas.openxmlformats.org/officeDocument/2006/relationships/image" Target="../media/image20.png"/><Relationship Id="rId6" Type="http://schemas.openxmlformats.org/officeDocument/2006/relationships/hyperlink" Target="mailto:Biochemistryteam438@gmail.com" TargetMode="External"/><Relationship Id="rId7" Type="http://schemas.openxmlformats.org/officeDocument/2006/relationships/image" Target="../media/image21.png"/><Relationship Id="rId8" Type="http://schemas.openxmlformats.org/officeDocument/2006/relationships/hyperlink" Target="http://biochemistry438.saraha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22.jp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6.jpg"/><Relationship Id="rId4" Type="http://schemas.openxmlformats.org/officeDocument/2006/relationships/image" Target="../media/image3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9"/>
          <p:cNvSpPr txBox="1"/>
          <p:nvPr/>
        </p:nvSpPr>
        <p:spPr>
          <a:xfrm>
            <a:off x="145819" y="4094475"/>
            <a:ext cx="1377900" cy="903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b="1" lang="en" sz="900" u="sng">
                <a:solidFill>
                  <a:srgbClr val="999999"/>
                </a:solidFill>
              </a:rPr>
              <a:t>Color Index:</a:t>
            </a:r>
            <a:endParaRPr b="1" sz="900" u="sng">
              <a:solidFill>
                <a:srgbClr val="999999"/>
              </a:solidFill>
            </a:endParaRPr>
          </a:p>
          <a:p>
            <a:pPr indent="-222250" lvl="0" marL="254000" rtl="0" algn="l">
              <a:lnSpc>
                <a:spcPct val="90000"/>
              </a:lnSpc>
              <a:spcBef>
                <a:spcPts val="800"/>
              </a:spcBef>
              <a:spcAft>
                <a:spcPts val="0"/>
              </a:spcAft>
              <a:buClr>
                <a:srgbClr val="3C78D8"/>
              </a:buClr>
              <a:buSzPts val="900"/>
              <a:buChar char="●"/>
            </a:pPr>
            <a:r>
              <a:rPr b="1" lang="en" sz="900">
                <a:solidFill>
                  <a:srgbClr val="3C78D8"/>
                </a:solidFill>
              </a:rPr>
              <a:t>Main Topic</a:t>
            </a:r>
            <a:endParaRPr b="1" sz="900">
              <a:solidFill>
                <a:srgbClr val="3C78D8"/>
              </a:solidFill>
            </a:endParaRPr>
          </a:p>
          <a:p>
            <a:pPr indent="-222250" lvl="0" marL="254000" rtl="0" algn="l">
              <a:lnSpc>
                <a:spcPct val="90000"/>
              </a:lnSpc>
              <a:spcBef>
                <a:spcPts val="800"/>
              </a:spcBef>
              <a:spcAft>
                <a:spcPts val="0"/>
              </a:spcAft>
              <a:buClr>
                <a:srgbClr val="434343"/>
              </a:buClr>
              <a:buSzPts val="900"/>
              <a:buChar char="●"/>
            </a:pPr>
            <a:r>
              <a:rPr b="1" lang="en" sz="900">
                <a:solidFill>
                  <a:srgbClr val="434343"/>
                </a:solidFill>
              </a:rPr>
              <a:t>Main content</a:t>
            </a:r>
            <a:endParaRPr b="1" sz="900">
              <a:solidFill>
                <a:srgbClr val="434343"/>
              </a:solidFill>
            </a:endParaRPr>
          </a:p>
          <a:p>
            <a:pPr indent="-222250" lvl="0" marL="254000" rtl="0" algn="l">
              <a:lnSpc>
                <a:spcPct val="90000"/>
              </a:lnSpc>
              <a:spcBef>
                <a:spcPts val="800"/>
              </a:spcBef>
              <a:spcAft>
                <a:spcPts val="0"/>
              </a:spcAft>
              <a:buClr>
                <a:srgbClr val="CC0000"/>
              </a:buClr>
              <a:buSzPts val="900"/>
              <a:buChar char="●"/>
            </a:pPr>
            <a:r>
              <a:rPr b="1" lang="en" sz="900">
                <a:solidFill>
                  <a:srgbClr val="CC0000"/>
                </a:solidFill>
              </a:rPr>
              <a:t>Important </a:t>
            </a:r>
            <a:endParaRPr b="1" sz="900">
              <a:solidFill>
                <a:srgbClr val="266F8B"/>
              </a:solidFill>
            </a:endParaRPr>
          </a:p>
        </p:txBody>
      </p:sp>
      <p:pic>
        <p:nvPicPr>
          <p:cNvPr id="75" name="Google Shape;75;p19"/>
          <p:cNvPicPr preferRelativeResize="0"/>
          <p:nvPr/>
        </p:nvPicPr>
        <p:blipFill>
          <a:blip r:embed="rId3">
            <a:alphaModFix/>
          </a:blip>
          <a:stretch>
            <a:fillRect/>
          </a:stretch>
        </p:blipFill>
        <p:spPr>
          <a:xfrm>
            <a:off x="61631" y="100377"/>
            <a:ext cx="1118026" cy="733031"/>
          </a:xfrm>
          <a:prstGeom prst="rect">
            <a:avLst/>
          </a:prstGeom>
          <a:noFill/>
          <a:ln>
            <a:noFill/>
          </a:ln>
        </p:spPr>
      </p:pic>
      <p:pic>
        <p:nvPicPr>
          <p:cNvPr id="76" name="Google Shape;76;p19"/>
          <p:cNvPicPr preferRelativeResize="0"/>
          <p:nvPr/>
        </p:nvPicPr>
        <p:blipFill rotWithShape="1">
          <a:blip r:embed="rId4">
            <a:alphaModFix/>
          </a:blip>
          <a:srcRect b="0" l="0" r="0" t="0"/>
          <a:stretch/>
        </p:blipFill>
        <p:spPr>
          <a:xfrm>
            <a:off x="1141931" y="-31369"/>
            <a:ext cx="902869" cy="864768"/>
          </a:xfrm>
          <a:prstGeom prst="rect">
            <a:avLst/>
          </a:prstGeom>
          <a:noFill/>
          <a:ln>
            <a:noFill/>
          </a:ln>
        </p:spPr>
      </p:pic>
      <p:sp>
        <p:nvSpPr>
          <p:cNvPr id="77" name="Google Shape;77;p19"/>
          <p:cNvSpPr/>
          <p:nvPr/>
        </p:nvSpPr>
        <p:spPr>
          <a:xfrm>
            <a:off x="332813" y="2543175"/>
            <a:ext cx="42771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8" name="Google Shape;78;p19"/>
          <p:cNvSpPr txBox="1"/>
          <p:nvPr/>
        </p:nvSpPr>
        <p:spPr>
          <a:xfrm>
            <a:off x="332825" y="1594650"/>
            <a:ext cx="4277100" cy="9036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2700">
                <a:solidFill>
                  <a:srgbClr val="434343"/>
                </a:solidFill>
                <a:latin typeface="Comfortaa"/>
                <a:ea typeface="Comfortaa"/>
                <a:cs typeface="Comfortaa"/>
                <a:sym typeface="Comfortaa"/>
              </a:rPr>
              <a:t>Metabolic Changes in Diabetes Mellitus </a:t>
            </a:r>
            <a:endParaRPr b="1" sz="2700">
              <a:solidFill>
                <a:srgbClr val="434343"/>
              </a:solidFill>
              <a:latin typeface="Comfortaa"/>
              <a:ea typeface="Comfortaa"/>
              <a:cs typeface="Comfortaa"/>
              <a:sym typeface="Comfortaa"/>
            </a:endParaRPr>
          </a:p>
        </p:txBody>
      </p:sp>
      <p:sp>
        <p:nvSpPr>
          <p:cNvPr id="79" name="Google Shape;79;p19"/>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
        <p:nvSpPr>
          <p:cNvPr id="80" name="Google Shape;80;p19"/>
          <p:cNvSpPr txBox="1"/>
          <p:nvPr/>
        </p:nvSpPr>
        <p:spPr>
          <a:xfrm>
            <a:off x="1405838" y="4185619"/>
            <a:ext cx="1869000" cy="732900"/>
          </a:xfrm>
          <a:prstGeom prst="rect">
            <a:avLst/>
          </a:prstGeom>
          <a:noFill/>
          <a:ln>
            <a:noFill/>
          </a:ln>
        </p:spPr>
        <p:txBody>
          <a:bodyPr anchorCtr="0" anchor="t" bIns="68575" lIns="68575" spcFirstLastPara="1" rIns="68575" wrap="square" tIns="68575">
            <a:noAutofit/>
          </a:bodyPr>
          <a:lstStyle/>
          <a:p>
            <a:pPr indent="-222250" lvl="0" marL="254000" rtl="0" algn="l">
              <a:lnSpc>
                <a:spcPct val="90000"/>
              </a:lnSpc>
              <a:spcBef>
                <a:spcPts val="800"/>
              </a:spcBef>
              <a:spcAft>
                <a:spcPts val="0"/>
              </a:spcAft>
              <a:buClr>
                <a:srgbClr val="6AA84F"/>
              </a:buClr>
              <a:buSzPts val="900"/>
              <a:buChar char="●"/>
            </a:pPr>
            <a:r>
              <a:rPr b="1" lang="en" sz="900">
                <a:solidFill>
                  <a:srgbClr val="6AA84F"/>
                </a:solidFill>
              </a:rPr>
              <a:t>Drs’ notes</a:t>
            </a:r>
            <a:endParaRPr b="1" sz="900">
              <a:solidFill>
                <a:srgbClr val="6AA84F"/>
              </a:solidFill>
            </a:endParaRPr>
          </a:p>
          <a:p>
            <a:pPr indent="-222250" lvl="0" marL="254000" rtl="0" algn="l">
              <a:lnSpc>
                <a:spcPct val="90000"/>
              </a:lnSpc>
              <a:spcBef>
                <a:spcPts val="800"/>
              </a:spcBef>
              <a:spcAft>
                <a:spcPts val="0"/>
              </a:spcAft>
              <a:buClr>
                <a:srgbClr val="999999"/>
              </a:buClr>
              <a:buSzPts val="900"/>
              <a:buChar char="●"/>
            </a:pPr>
            <a:r>
              <a:rPr b="1" lang="en" sz="900">
                <a:solidFill>
                  <a:srgbClr val="999999"/>
                </a:solidFill>
              </a:rPr>
              <a:t>Extra info</a:t>
            </a:r>
            <a:endParaRPr sz="900"/>
          </a:p>
        </p:txBody>
      </p:sp>
      <p:grpSp>
        <p:nvGrpSpPr>
          <p:cNvPr id="81" name="Google Shape;81;p19"/>
          <p:cNvGrpSpPr/>
          <p:nvPr/>
        </p:nvGrpSpPr>
        <p:grpSpPr>
          <a:xfrm>
            <a:off x="7642115" y="4674221"/>
            <a:ext cx="1501887" cy="392306"/>
            <a:chOff x="2543239" y="1722299"/>
            <a:chExt cx="1771511" cy="409505"/>
          </a:xfrm>
        </p:grpSpPr>
        <p:sp>
          <p:nvSpPr>
            <p:cNvPr id="82" name="Google Shape;82;p19"/>
            <p:cNvSpPr/>
            <p:nvPr/>
          </p:nvSpPr>
          <p:spPr>
            <a:xfrm rot="10800000">
              <a:off x="2543239" y="1757704"/>
              <a:ext cx="1771500" cy="374100"/>
            </a:xfrm>
            <a:prstGeom prst="homePlate">
              <a:avLst>
                <a:gd fmla="val 50000" name="adj"/>
              </a:avLst>
            </a:prstGeom>
            <a:solidFill>
              <a:srgbClr val="6D9EEB"/>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3" name="Google Shape;83;p19"/>
            <p:cNvSpPr txBox="1"/>
            <p:nvPr/>
          </p:nvSpPr>
          <p:spPr>
            <a:xfrm>
              <a:off x="2943750" y="1722299"/>
              <a:ext cx="1371000" cy="409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u="sng">
                  <a:solidFill>
                    <a:srgbClr val="FFFFFF"/>
                  </a:solidFill>
                  <a:hlinkClick r:id="rId5"/>
                </a:rPr>
                <a:t>Editing File</a:t>
              </a:r>
              <a:endParaRPr b="1" sz="1100" u="sng">
                <a:solidFill>
                  <a:srgbClr val="FFFFFF"/>
                </a:solidFill>
              </a:endParaRPr>
            </a:p>
          </p:txBody>
        </p:sp>
      </p:grpSp>
      <p:pic>
        <p:nvPicPr>
          <p:cNvPr id="84" name="Google Shape;84;p19">
            <a:hlinkClick r:id="rId6"/>
          </p:cNvPr>
          <p:cNvPicPr preferRelativeResize="0"/>
          <p:nvPr/>
        </p:nvPicPr>
        <p:blipFill>
          <a:blip r:embed="rId7">
            <a:alphaModFix/>
          </a:blip>
          <a:stretch>
            <a:fillRect/>
          </a:stretch>
        </p:blipFill>
        <p:spPr>
          <a:xfrm>
            <a:off x="7837825" y="4713400"/>
            <a:ext cx="313950" cy="313950"/>
          </a:xfrm>
          <a:prstGeom prst="rect">
            <a:avLst/>
          </a:prstGeom>
          <a:noFill/>
          <a:ln>
            <a:noFill/>
          </a:ln>
        </p:spPr>
      </p:pic>
      <p:sp>
        <p:nvSpPr>
          <p:cNvPr id="85" name="Google Shape;85;p19"/>
          <p:cNvSpPr txBox="1"/>
          <p:nvPr/>
        </p:nvSpPr>
        <p:spPr>
          <a:xfrm>
            <a:off x="3421050" y="4918525"/>
            <a:ext cx="2301900" cy="1641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800">
                <a:solidFill>
                  <a:srgbClr val="B7B7B7"/>
                </a:solidFill>
              </a:rPr>
              <a:t>Biochemistry teamwork 438 - Endocrine Block</a:t>
            </a:r>
            <a:endParaRPr sz="800">
              <a:solidFill>
                <a:srgbClr val="B7B7B7"/>
              </a:solidFill>
            </a:endParaRPr>
          </a:p>
        </p:txBody>
      </p:sp>
      <p:pic>
        <p:nvPicPr>
          <p:cNvPr id="86" name="Google Shape;86;p19"/>
          <p:cNvPicPr preferRelativeResize="0"/>
          <p:nvPr/>
        </p:nvPicPr>
        <p:blipFill>
          <a:blip r:embed="rId8">
            <a:alphaModFix/>
          </a:blip>
          <a:stretch>
            <a:fillRect/>
          </a:stretch>
        </p:blipFill>
        <p:spPr>
          <a:xfrm>
            <a:off x="5826138" y="1197375"/>
            <a:ext cx="2748600" cy="2748600"/>
          </a:xfrm>
          <a:prstGeom prst="rect">
            <a:avLst/>
          </a:prstGeom>
          <a:noFill/>
          <a:ln>
            <a:noFill/>
          </a:ln>
        </p:spPr>
      </p:pic>
      <p:pic>
        <p:nvPicPr>
          <p:cNvPr id="87" name="Google Shape;87;p19"/>
          <p:cNvPicPr preferRelativeResize="0"/>
          <p:nvPr/>
        </p:nvPicPr>
        <p:blipFill>
          <a:blip r:embed="rId9">
            <a:alphaModFix/>
          </a:blip>
          <a:stretch>
            <a:fillRect/>
          </a:stretch>
        </p:blipFill>
        <p:spPr>
          <a:xfrm>
            <a:off x="6743726" y="3228584"/>
            <a:ext cx="913432" cy="865892"/>
          </a:xfrm>
          <a:prstGeom prst="rect">
            <a:avLst/>
          </a:prstGeom>
          <a:noFill/>
          <a:ln>
            <a:noFill/>
          </a:ln>
        </p:spPr>
      </p:pic>
      <p:pic>
        <p:nvPicPr>
          <p:cNvPr id="88" name="Google Shape;88;p19"/>
          <p:cNvPicPr preferRelativeResize="0"/>
          <p:nvPr/>
        </p:nvPicPr>
        <p:blipFill>
          <a:blip r:embed="rId10">
            <a:alphaModFix/>
          </a:blip>
          <a:stretch>
            <a:fillRect/>
          </a:stretch>
        </p:blipFill>
        <p:spPr>
          <a:xfrm>
            <a:off x="5584375" y="2225350"/>
            <a:ext cx="913432" cy="865865"/>
          </a:xfrm>
          <a:prstGeom prst="rect">
            <a:avLst/>
          </a:prstGeom>
          <a:noFill/>
          <a:ln>
            <a:noFill/>
          </a:ln>
        </p:spPr>
      </p:pic>
      <p:pic>
        <p:nvPicPr>
          <p:cNvPr id="89" name="Google Shape;89;p19"/>
          <p:cNvPicPr preferRelativeResize="0"/>
          <p:nvPr/>
        </p:nvPicPr>
        <p:blipFill>
          <a:blip r:embed="rId11">
            <a:alphaModFix/>
          </a:blip>
          <a:stretch>
            <a:fillRect/>
          </a:stretch>
        </p:blipFill>
        <p:spPr>
          <a:xfrm>
            <a:off x="6743734" y="994125"/>
            <a:ext cx="913432" cy="865865"/>
          </a:xfrm>
          <a:prstGeom prst="rect">
            <a:avLst/>
          </a:prstGeom>
          <a:noFill/>
          <a:ln>
            <a:noFill/>
          </a:ln>
        </p:spPr>
      </p:pic>
      <p:pic>
        <p:nvPicPr>
          <p:cNvPr id="90" name="Google Shape;90;p19"/>
          <p:cNvPicPr preferRelativeResize="0"/>
          <p:nvPr/>
        </p:nvPicPr>
        <p:blipFill>
          <a:blip r:embed="rId12">
            <a:alphaModFix/>
          </a:blip>
          <a:stretch>
            <a:fillRect/>
          </a:stretch>
        </p:blipFill>
        <p:spPr>
          <a:xfrm>
            <a:off x="7912018" y="2225346"/>
            <a:ext cx="913432" cy="865865"/>
          </a:xfrm>
          <a:prstGeom prst="rect">
            <a:avLst/>
          </a:prstGeom>
          <a:noFill/>
          <a:ln>
            <a:noFill/>
          </a:ln>
        </p:spPr>
      </p:pic>
      <p:pic>
        <p:nvPicPr>
          <p:cNvPr id="91" name="Google Shape;91;p19"/>
          <p:cNvPicPr preferRelativeResize="0"/>
          <p:nvPr/>
        </p:nvPicPr>
        <p:blipFill>
          <a:blip r:embed="rId13">
            <a:alphaModFix/>
          </a:blip>
          <a:stretch>
            <a:fillRect/>
          </a:stretch>
        </p:blipFill>
        <p:spPr>
          <a:xfrm>
            <a:off x="6748200" y="2115051"/>
            <a:ext cx="913425" cy="913399"/>
          </a:xfrm>
          <a:prstGeom prst="rect">
            <a:avLst/>
          </a:prstGeom>
          <a:noFill/>
          <a:ln>
            <a:noFill/>
          </a:ln>
        </p:spPr>
      </p:pic>
      <p:pic>
        <p:nvPicPr>
          <p:cNvPr id="92" name="Google Shape;92;p19"/>
          <p:cNvPicPr preferRelativeResize="0"/>
          <p:nvPr/>
        </p:nvPicPr>
        <p:blipFill>
          <a:blip r:embed="rId14">
            <a:alphaModFix/>
          </a:blip>
          <a:stretch>
            <a:fillRect/>
          </a:stretch>
        </p:blipFill>
        <p:spPr>
          <a:xfrm>
            <a:off x="2104867" y="-31375"/>
            <a:ext cx="733025" cy="733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28"/>
          <p:cNvSpPr/>
          <p:nvPr/>
        </p:nvSpPr>
        <p:spPr>
          <a:xfrm rot="5400000">
            <a:off x="3788700" y="751125"/>
            <a:ext cx="4058100" cy="3974100"/>
          </a:xfrm>
          <a:prstGeom prst="round1Rect">
            <a:avLst>
              <a:gd fmla="val 16667" name="adj"/>
            </a:avLst>
          </a:prstGeom>
          <a:noFill/>
          <a:ln cap="flat" cmpd="sng" w="19050">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5" name="Google Shape;305;p28"/>
          <p:cNvPicPr preferRelativeResize="0"/>
          <p:nvPr/>
        </p:nvPicPr>
        <p:blipFill rotWithShape="1">
          <a:blip r:embed="rId3">
            <a:alphaModFix/>
          </a:blip>
          <a:srcRect b="0" l="5100" r="-2253" t="0"/>
          <a:stretch/>
        </p:blipFill>
        <p:spPr>
          <a:xfrm>
            <a:off x="8018801" y="696500"/>
            <a:ext cx="1036165" cy="1949148"/>
          </a:xfrm>
          <a:prstGeom prst="rect">
            <a:avLst/>
          </a:prstGeom>
          <a:noFill/>
          <a:ln>
            <a:noFill/>
          </a:ln>
        </p:spPr>
      </p:pic>
      <p:pic>
        <p:nvPicPr>
          <p:cNvPr id="306" name="Google Shape;306;p28"/>
          <p:cNvPicPr preferRelativeResize="0"/>
          <p:nvPr/>
        </p:nvPicPr>
        <p:blipFill>
          <a:blip r:embed="rId4">
            <a:alphaModFix/>
          </a:blip>
          <a:stretch>
            <a:fillRect/>
          </a:stretch>
        </p:blipFill>
        <p:spPr>
          <a:xfrm>
            <a:off x="8018800" y="2698711"/>
            <a:ext cx="1036175" cy="1229389"/>
          </a:xfrm>
          <a:prstGeom prst="rect">
            <a:avLst/>
          </a:prstGeom>
          <a:noFill/>
          <a:ln>
            <a:noFill/>
          </a:ln>
        </p:spPr>
      </p:pic>
      <p:sp>
        <p:nvSpPr>
          <p:cNvPr id="307" name="Google Shape;307;p28"/>
          <p:cNvSpPr/>
          <p:nvPr/>
        </p:nvSpPr>
        <p:spPr>
          <a:xfrm>
            <a:off x="105425" y="153850"/>
            <a:ext cx="3586800" cy="1143000"/>
          </a:xfrm>
          <a:prstGeom prst="chevron">
            <a:avLst>
              <a:gd fmla="val 50000" name="adj"/>
            </a:avLst>
          </a:prstGeom>
          <a:noFill/>
          <a:ln cap="flat" cmpd="sng" w="19050">
            <a:solidFill>
              <a:srgbClr val="C9DAF8"/>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rgbClr val="FFFFFF"/>
              </a:solidFill>
              <a:latin typeface="Century Gothic"/>
              <a:ea typeface="Century Gothic"/>
              <a:cs typeface="Century Gothic"/>
              <a:sym typeface="Century Gothic"/>
            </a:endParaRPr>
          </a:p>
          <a:p>
            <a:pPr indent="0" lvl="0" marL="0" rtl="0" algn="l">
              <a:spcBef>
                <a:spcPts val="0"/>
              </a:spcBef>
              <a:spcAft>
                <a:spcPts val="0"/>
              </a:spcAft>
              <a:buNone/>
            </a:pPr>
            <a:r>
              <a:t/>
            </a:r>
            <a:endParaRPr b="1">
              <a:solidFill>
                <a:srgbClr val="FFFFFF"/>
              </a:solidFill>
              <a:latin typeface="Century Gothic"/>
              <a:ea typeface="Century Gothic"/>
              <a:cs typeface="Century Gothic"/>
              <a:sym typeface="Century Gothic"/>
            </a:endParaRPr>
          </a:p>
        </p:txBody>
      </p:sp>
      <p:sp>
        <p:nvSpPr>
          <p:cNvPr id="308" name="Google Shape;308;p28"/>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309" name="Google Shape;309;p28"/>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i="0" sz="1100" u="none" cap="none" strike="noStrike">
              <a:solidFill>
                <a:srgbClr val="FFFFFF"/>
              </a:solidFill>
              <a:latin typeface="Century Gothic"/>
              <a:ea typeface="Century Gothic"/>
              <a:cs typeface="Century Gothic"/>
              <a:sym typeface="Century Gothic"/>
            </a:endParaRPr>
          </a:p>
        </p:txBody>
      </p:sp>
      <p:grpSp>
        <p:nvGrpSpPr>
          <p:cNvPr id="310" name="Google Shape;310;p28"/>
          <p:cNvGrpSpPr/>
          <p:nvPr/>
        </p:nvGrpSpPr>
        <p:grpSpPr>
          <a:xfrm>
            <a:off x="349849" y="1296917"/>
            <a:ext cx="3097944" cy="3698925"/>
            <a:chOff x="973063" y="7090524"/>
            <a:chExt cx="4571936" cy="4050066"/>
          </a:xfrm>
        </p:grpSpPr>
        <p:cxnSp>
          <p:nvCxnSpPr>
            <p:cNvPr id="311" name="Google Shape;311;p28"/>
            <p:cNvCxnSpPr/>
            <p:nvPr/>
          </p:nvCxnSpPr>
          <p:spPr>
            <a:xfrm>
              <a:off x="973063" y="7090524"/>
              <a:ext cx="8400" cy="3361800"/>
            </a:xfrm>
            <a:prstGeom prst="straightConnector1">
              <a:avLst/>
            </a:prstGeom>
            <a:noFill/>
            <a:ln cap="flat" cmpd="sng" w="19050">
              <a:solidFill>
                <a:srgbClr val="6D9EEB"/>
              </a:solidFill>
              <a:prstDash val="solid"/>
              <a:round/>
              <a:headEnd len="med" w="med" type="none"/>
              <a:tailEnd len="med" w="med" type="none"/>
            </a:ln>
          </p:spPr>
        </p:cxnSp>
        <p:cxnSp>
          <p:nvCxnSpPr>
            <p:cNvPr id="312" name="Google Shape;312;p28"/>
            <p:cNvCxnSpPr/>
            <p:nvPr/>
          </p:nvCxnSpPr>
          <p:spPr>
            <a:xfrm flipH="1" rot="10800000">
              <a:off x="979915" y="7791805"/>
              <a:ext cx="651600" cy="3600"/>
            </a:xfrm>
            <a:prstGeom prst="straightConnector1">
              <a:avLst/>
            </a:prstGeom>
            <a:noFill/>
            <a:ln cap="flat" cmpd="sng" w="19050">
              <a:solidFill>
                <a:srgbClr val="6D9EEB"/>
              </a:solidFill>
              <a:prstDash val="solid"/>
              <a:round/>
              <a:headEnd len="med" w="med" type="none"/>
              <a:tailEnd len="med" w="med" type="none"/>
            </a:ln>
          </p:spPr>
        </p:cxnSp>
        <p:sp>
          <p:nvSpPr>
            <p:cNvPr id="313" name="Google Shape;313;p28"/>
            <p:cNvSpPr txBox="1"/>
            <p:nvPr/>
          </p:nvSpPr>
          <p:spPr>
            <a:xfrm>
              <a:off x="1631453" y="7281636"/>
              <a:ext cx="3913500" cy="1269300"/>
            </a:xfrm>
            <a:prstGeom prst="rect">
              <a:avLst/>
            </a:prstGeom>
            <a:noFill/>
            <a:ln cap="flat" cmpd="sng" w="19050">
              <a:solidFill>
                <a:srgbClr val="6D9EEB"/>
              </a:solidFill>
              <a:prstDash val="solid"/>
              <a:round/>
              <a:headEnd len="sm" w="sm" type="none"/>
              <a:tailEnd len="sm" w="sm" type="none"/>
            </a:ln>
          </p:spPr>
          <p:txBody>
            <a:bodyPr anchorCtr="0" anchor="ctr" bIns="48000" lIns="48000" spcFirstLastPara="1" rIns="48000" wrap="square" tIns="48000">
              <a:noAutofit/>
            </a:bodyPr>
            <a:lstStyle/>
            <a:p>
              <a:pPr indent="-298450" lvl="0" marL="457200" rtl="0" algn="l">
                <a:spcBef>
                  <a:spcPts val="0"/>
                </a:spcBef>
                <a:spcAft>
                  <a:spcPts val="0"/>
                </a:spcAft>
                <a:buClr>
                  <a:schemeClr val="dk1"/>
                </a:buClr>
                <a:buSzPts val="1100"/>
                <a:buFont typeface="Century Gothic"/>
                <a:buChar char="●"/>
              </a:pPr>
              <a:r>
                <a:rPr b="1" lang="en" sz="1100">
                  <a:solidFill>
                    <a:schemeClr val="dk1"/>
                  </a:solidFill>
                  <a:latin typeface="Century Gothic"/>
                  <a:ea typeface="Century Gothic"/>
                  <a:cs typeface="Century Gothic"/>
                  <a:sym typeface="Century Gothic"/>
                </a:rPr>
                <a:t>Chronic</a:t>
              </a:r>
              <a:r>
                <a:rPr lang="en" sz="1100">
                  <a:solidFill>
                    <a:schemeClr val="dk1"/>
                  </a:solidFill>
                  <a:latin typeface="Century Gothic"/>
                  <a:ea typeface="Century Gothic"/>
                  <a:cs typeface="Century Gothic"/>
                  <a:sym typeface="Century Gothic"/>
                </a:rPr>
                <a:t> </a:t>
              </a:r>
              <a:r>
                <a:rPr b="1" lang="en" sz="1100">
                  <a:solidFill>
                    <a:schemeClr val="dk1"/>
                  </a:solidFill>
                  <a:latin typeface="Century Gothic"/>
                  <a:ea typeface="Century Gothic"/>
                  <a:cs typeface="Century Gothic"/>
                  <a:sym typeface="Century Gothic"/>
                </a:rPr>
                <a:t>Hyper</a:t>
              </a:r>
              <a:r>
                <a:rPr lang="en" sz="1100">
                  <a:solidFill>
                    <a:schemeClr val="dk1"/>
                  </a:solidFill>
                  <a:latin typeface="Century Gothic"/>
                  <a:ea typeface="Century Gothic"/>
                  <a:cs typeface="Century Gothic"/>
                  <a:sym typeface="Century Gothic"/>
                </a:rPr>
                <a:t>glycemia ➔ non-enzymatic combination between excess Glucose &amp; Amino acids in proteins ➔ formation of </a:t>
              </a:r>
              <a:r>
                <a:rPr b="1" lang="en" sz="1100">
                  <a:solidFill>
                    <a:schemeClr val="dk1"/>
                  </a:solidFill>
                  <a:latin typeface="Century Gothic"/>
                  <a:ea typeface="Century Gothic"/>
                  <a:cs typeface="Century Gothic"/>
                  <a:sym typeface="Century Gothic"/>
                </a:rPr>
                <a:t>AGEs.</a:t>
              </a:r>
              <a:endParaRPr sz="700">
                <a:latin typeface="Exo"/>
                <a:ea typeface="Exo"/>
                <a:cs typeface="Exo"/>
                <a:sym typeface="Exo"/>
              </a:endParaRPr>
            </a:p>
          </p:txBody>
        </p:sp>
        <p:cxnSp>
          <p:nvCxnSpPr>
            <p:cNvPr id="314" name="Google Shape;314;p28"/>
            <p:cNvCxnSpPr/>
            <p:nvPr/>
          </p:nvCxnSpPr>
          <p:spPr>
            <a:xfrm flipH="1" rot="10800000">
              <a:off x="979919" y="9199260"/>
              <a:ext cx="651600" cy="3600"/>
            </a:xfrm>
            <a:prstGeom prst="straightConnector1">
              <a:avLst/>
            </a:prstGeom>
            <a:noFill/>
            <a:ln cap="flat" cmpd="sng" w="19050">
              <a:solidFill>
                <a:srgbClr val="6D9EEB"/>
              </a:solidFill>
              <a:prstDash val="solid"/>
              <a:round/>
              <a:headEnd len="med" w="med" type="none"/>
              <a:tailEnd len="med" w="med" type="none"/>
            </a:ln>
          </p:spPr>
        </p:cxnSp>
        <p:sp>
          <p:nvSpPr>
            <p:cNvPr id="315" name="Google Shape;315;p28"/>
            <p:cNvSpPr txBox="1"/>
            <p:nvPr/>
          </p:nvSpPr>
          <p:spPr>
            <a:xfrm>
              <a:off x="1631499" y="8741923"/>
              <a:ext cx="3913500" cy="918300"/>
            </a:xfrm>
            <a:prstGeom prst="rect">
              <a:avLst/>
            </a:prstGeom>
            <a:noFill/>
            <a:ln cap="flat" cmpd="sng" w="19050">
              <a:solidFill>
                <a:srgbClr val="6D9EEB"/>
              </a:solidFill>
              <a:prstDash val="solid"/>
              <a:round/>
              <a:headEnd len="sm" w="sm" type="none"/>
              <a:tailEnd len="sm" w="sm" type="none"/>
            </a:ln>
          </p:spPr>
          <p:txBody>
            <a:bodyPr anchorCtr="0" anchor="ctr" bIns="48000" lIns="48000" spcFirstLastPara="1" rIns="48000" wrap="square" tIns="48000">
              <a:noAutofit/>
            </a:bodyPr>
            <a:lstStyle/>
            <a:p>
              <a:pPr indent="-298450" lvl="0" marL="457200" rtl="0" algn="l">
                <a:spcBef>
                  <a:spcPts val="0"/>
                </a:spcBef>
                <a:spcAft>
                  <a:spcPts val="0"/>
                </a:spcAft>
                <a:buSzPts val="1100"/>
                <a:buFont typeface="Century Gothic"/>
                <a:buChar char="●"/>
              </a:pPr>
              <a:r>
                <a:rPr b="1" lang="en" sz="1100">
                  <a:solidFill>
                    <a:schemeClr val="dk1"/>
                  </a:solidFill>
                  <a:latin typeface="Century Gothic"/>
                  <a:ea typeface="Century Gothic"/>
                  <a:cs typeface="Century Gothic"/>
                  <a:sym typeface="Century Gothic"/>
                </a:rPr>
                <a:t>AGEs</a:t>
              </a:r>
              <a:r>
                <a:rPr lang="en" sz="1100">
                  <a:solidFill>
                    <a:schemeClr val="dk1"/>
                  </a:solidFill>
                  <a:latin typeface="Century Gothic"/>
                  <a:ea typeface="Century Gothic"/>
                  <a:cs typeface="Century Gothic"/>
                  <a:sym typeface="Century Gothic"/>
                </a:rPr>
                <a:t> may cross link with </a:t>
              </a:r>
              <a:r>
                <a:rPr b="1" lang="en" sz="1100">
                  <a:solidFill>
                    <a:schemeClr val="dk1"/>
                  </a:solidFill>
                  <a:latin typeface="Century Gothic"/>
                  <a:ea typeface="Century Gothic"/>
                  <a:cs typeface="Century Gothic"/>
                  <a:sym typeface="Century Gothic"/>
                </a:rPr>
                <a:t>collagen</a:t>
              </a:r>
              <a:r>
                <a:rPr lang="en" sz="1100">
                  <a:solidFill>
                    <a:schemeClr val="dk1"/>
                  </a:solidFill>
                  <a:latin typeface="Century Gothic"/>
                  <a:ea typeface="Century Gothic"/>
                  <a:cs typeface="Century Gothic"/>
                  <a:sym typeface="Century Gothic"/>
                </a:rPr>
                <a:t> which leads to </a:t>
              </a:r>
              <a:r>
                <a:rPr lang="en" sz="1100">
                  <a:solidFill>
                    <a:srgbClr val="6D9EEB"/>
                  </a:solidFill>
                  <a:latin typeface="Century Gothic"/>
                  <a:ea typeface="Century Gothic"/>
                  <a:cs typeface="Century Gothic"/>
                  <a:sym typeface="Century Gothic"/>
                </a:rPr>
                <a:t>microvascular complications</a:t>
              </a:r>
              <a:r>
                <a:rPr lang="en" sz="1100">
                  <a:solidFill>
                    <a:schemeClr val="dk1"/>
                  </a:solidFill>
                  <a:latin typeface="Century Gothic"/>
                  <a:ea typeface="Century Gothic"/>
                  <a:cs typeface="Century Gothic"/>
                  <a:sym typeface="Century Gothic"/>
                </a:rPr>
                <a:t>.</a:t>
              </a:r>
              <a:endParaRPr sz="700">
                <a:latin typeface="Exo"/>
                <a:ea typeface="Exo"/>
                <a:cs typeface="Exo"/>
                <a:sym typeface="Exo"/>
              </a:endParaRPr>
            </a:p>
          </p:txBody>
        </p:sp>
        <p:cxnSp>
          <p:nvCxnSpPr>
            <p:cNvPr id="316" name="Google Shape;316;p28"/>
            <p:cNvCxnSpPr/>
            <p:nvPr/>
          </p:nvCxnSpPr>
          <p:spPr>
            <a:xfrm flipH="1" rot="10800000">
              <a:off x="979905" y="10494086"/>
              <a:ext cx="651600" cy="3600"/>
            </a:xfrm>
            <a:prstGeom prst="straightConnector1">
              <a:avLst/>
            </a:prstGeom>
            <a:noFill/>
            <a:ln cap="flat" cmpd="sng" w="19050">
              <a:solidFill>
                <a:srgbClr val="6D9EEB"/>
              </a:solidFill>
              <a:prstDash val="solid"/>
              <a:round/>
              <a:headEnd len="med" w="med" type="none"/>
              <a:tailEnd len="med" w="med" type="none"/>
            </a:ln>
          </p:spPr>
        </p:cxnSp>
        <p:sp>
          <p:nvSpPr>
            <p:cNvPr id="317" name="Google Shape;317;p28"/>
            <p:cNvSpPr txBox="1"/>
            <p:nvPr/>
          </p:nvSpPr>
          <p:spPr>
            <a:xfrm>
              <a:off x="1631451" y="9851190"/>
              <a:ext cx="3913500" cy="1289400"/>
            </a:xfrm>
            <a:prstGeom prst="rect">
              <a:avLst/>
            </a:prstGeom>
            <a:noFill/>
            <a:ln cap="flat" cmpd="sng" w="19050">
              <a:solidFill>
                <a:srgbClr val="6D9EEB"/>
              </a:solidFill>
              <a:prstDash val="solid"/>
              <a:round/>
              <a:headEnd len="sm" w="sm" type="none"/>
              <a:tailEnd len="sm" w="sm" type="none"/>
            </a:ln>
          </p:spPr>
          <p:txBody>
            <a:bodyPr anchorCtr="0" anchor="ctr" bIns="48000" lIns="48000" spcFirstLastPara="1" rIns="48000" wrap="square" tIns="48000">
              <a:noAutofit/>
            </a:bodyPr>
            <a:lstStyle/>
            <a:p>
              <a:pPr indent="-298450" lvl="0" marL="457200" rtl="0" algn="l">
                <a:spcBef>
                  <a:spcPts val="0"/>
                </a:spcBef>
                <a:spcAft>
                  <a:spcPts val="0"/>
                </a:spcAft>
                <a:buClr>
                  <a:schemeClr val="dk1"/>
                </a:buClr>
                <a:buSzPts val="1100"/>
                <a:buFont typeface="Century Gothic"/>
                <a:buChar char="●"/>
              </a:pPr>
              <a:r>
                <a:rPr lang="en" sz="1100">
                  <a:solidFill>
                    <a:schemeClr val="dk1"/>
                  </a:solidFill>
                  <a:latin typeface="Century Gothic"/>
                  <a:ea typeface="Century Gothic"/>
                  <a:cs typeface="Century Gothic"/>
                  <a:sym typeface="Century Gothic"/>
                </a:rPr>
                <a:t>The interaction between </a:t>
              </a:r>
              <a:r>
                <a:rPr b="1" lang="en" sz="1100">
                  <a:solidFill>
                    <a:schemeClr val="dk1"/>
                  </a:solidFill>
                  <a:latin typeface="Century Gothic"/>
                  <a:ea typeface="Century Gothic"/>
                  <a:cs typeface="Century Gothic"/>
                  <a:sym typeface="Century Gothic"/>
                </a:rPr>
                <a:t>AGEs</a:t>
              </a:r>
              <a:r>
                <a:rPr lang="en" sz="1100">
                  <a:solidFill>
                    <a:schemeClr val="dk1"/>
                  </a:solidFill>
                  <a:latin typeface="Century Gothic"/>
                  <a:ea typeface="Century Gothic"/>
                  <a:cs typeface="Century Gothic"/>
                  <a:sym typeface="Century Gothic"/>
                </a:rPr>
                <a:t> and their receptor (</a:t>
              </a:r>
              <a:r>
                <a:rPr b="1" lang="en" sz="1100">
                  <a:solidFill>
                    <a:schemeClr val="dk1"/>
                  </a:solidFill>
                  <a:latin typeface="Century Gothic"/>
                  <a:ea typeface="Century Gothic"/>
                  <a:cs typeface="Century Gothic"/>
                  <a:sym typeface="Century Gothic"/>
                </a:rPr>
                <a:t>RAGE</a:t>
              </a:r>
              <a:r>
                <a:rPr lang="en" sz="1100">
                  <a:solidFill>
                    <a:schemeClr val="dk1"/>
                  </a:solidFill>
                  <a:latin typeface="Century Gothic"/>
                  <a:ea typeface="Century Gothic"/>
                  <a:cs typeface="Century Gothic"/>
                  <a:sym typeface="Century Gothic"/>
                </a:rPr>
                <a:t>) may generate reactive oxygen species (</a:t>
              </a:r>
              <a:r>
                <a:rPr lang="en" sz="1100">
                  <a:solidFill>
                    <a:srgbClr val="6D9EEB"/>
                  </a:solidFill>
                  <a:latin typeface="Century Gothic"/>
                  <a:ea typeface="Century Gothic"/>
                  <a:cs typeface="Century Gothic"/>
                  <a:sym typeface="Century Gothic"/>
                </a:rPr>
                <a:t>ROS</a:t>
              </a:r>
              <a:r>
                <a:rPr lang="en" sz="1100">
                  <a:solidFill>
                    <a:schemeClr val="dk1"/>
                  </a:solidFill>
                  <a:latin typeface="Century Gothic"/>
                  <a:ea typeface="Century Gothic"/>
                  <a:cs typeface="Century Gothic"/>
                  <a:sym typeface="Century Gothic"/>
                </a:rPr>
                <a:t>) which leads to </a:t>
              </a:r>
              <a:r>
                <a:rPr lang="en" sz="1100">
                  <a:solidFill>
                    <a:srgbClr val="6D9EEB"/>
                  </a:solidFill>
                  <a:latin typeface="Century Gothic"/>
                  <a:ea typeface="Century Gothic"/>
                  <a:cs typeface="Century Gothic"/>
                  <a:sym typeface="Century Gothic"/>
                </a:rPr>
                <a:t>Inflammation</a:t>
              </a:r>
              <a:r>
                <a:rPr lang="en" sz="1100">
                  <a:solidFill>
                    <a:schemeClr val="dk1"/>
                  </a:solidFill>
                  <a:latin typeface="Century Gothic"/>
                  <a:ea typeface="Century Gothic"/>
                  <a:cs typeface="Century Gothic"/>
                  <a:sym typeface="Century Gothic"/>
                </a:rPr>
                <a:t>.</a:t>
              </a:r>
              <a:endParaRPr sz="700">
                <a:latin typeface="Exo"/>
                <a:ea typeface="Exo"/>
                <a:cs typeface="Exo"/>
                <a:sym typeface="Exo"/>
              </a:endParaRPr>
            </a:p>
          </p:txBody>
        </p:sp>
      </p:grpSp>
      <p:sp>
        <p:nvSpPr>
          <p:cNvPr id="318" name="Google Shape;318;p28"/>
          <p:cNvSpPr/>
          <p:nvPr/>
        </p:nvSpPr>
        <p:spPr>
          <a:xfrm>
            <a:off x="272100" y="225400"/>
            <a:ext cx="3284700" cy="981000"/>
          </a:xfrm>
          <a:prstGeom prst="chevron">
            <a:avLst>
              <a:gd fmla="val 50000" name="adj"/>
            </a:avLst>
          </a:prstGeom>
          <a:solidFill>
            <a:srgbClr val="6D9EEB"/>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rgbClr val="FFFFFF"/>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rPr b="1" lang="en" sz="2000">
                <a:solidFill>
                  <a:srgbClr val="FFFFFF"/>
                </a:solidFill>
                <a:latin typeface="Century Gothic"/>
                <a:ea typeface="Century Gothic"/>
                <a:cs typeface="Century Gothic"/>
                <a:sym typeface="Century Gothic"/>
              </a:rPr>
              <a:t>Advanced Glycation End Products (AGEs)</a:t>
            </a:r>
            <a:endParaRPr b="1" sz="2000">
              <a:solidFill>
                <a:srgbClr val="FFFFFF"/>
              </a:solidFill>
              <a:latin typeface="Century Gothic"/>
              <a:ea typeface="Century Gothic"/>
              <a:cs typeface="Century Gothic"/>
              <a:sym typeface="Century Gothic"/>
            </a:endParaRPr>
          </a:p>
          <a:p>
            <a:pPr indent="0" lvl="0" marL="0" rtl="0" algn="l">
              <a:spcBef>
                <a:spcPts val="0"/>
              </a:spcBef>
              <a:spcAft>
                <a:spcPts val="0"/>
              </a:spcAft>
              <a:buNone/>
            </a:pPr>
            <a:r>
              <a:t/>
            </a:r>
            <a:endParaRPr b="1">
              <a:solidFill>
                <a:srgbClr val="FFFFFF"/>
              </a:solidFill>
              <a:latin typeface="Century Gothic"/>
              <a:ea typeface="Century Gothic"/>
              <a:cs typeface="Century Gothic"/>
              <a:sym typeface="Century Gothic"/>
            </a:endParaRPr>
          </a:p>
        </p:txBody>
      </p:sp>
      <p:sp>
        <p:nvSpPr>
          <p:cNvPr id="319" name="Google Shape;319;p28"/>
          <p:cNvSpPr/>
          <p:nvPr/>
        </p:nvSpPr>
        <p:spPr>
          <a:xfrm rot="22595">
            <a:off x="204592" y="3066892"/>
            <a:ext cx="319507" cy="3117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48000" lIns="48000" spcFirstLastPara="1" rIns="48000" wrap="square" tIns="48000">
            <a:noAutofit/>
          </a:bodyPr>
          <a:lstStyle/>
          <a:p>
            <a:pPr indent="0" lvl="0" marL="0" rtl="0" algn="ctr">
              <a:spcBef>
                <a:spcPts val="0"/>
              </a:spcBef>
              <a:spcAft>
                <a:spcPts val="0"/>
              </a:spcAft>
              <a:buNone/>
            </a:pPr>
            <a:r>
              <a:t/>
            </a:r>
            <a:endParaRPr b="1" sz="600">
              <a:solidFill>
                <a:srgbClr val="666666"/>
              </a:solidFill>
              <a:latin typeface="Comic Sans MS"/>
              <a:ea typeface="Comic Sans MS"/>
              <a:cs typeface="Comic Sans MS"/>
              <a:sym typeface="Comic Sans MS"/>
            </a:endParaRPr>
          </a:p>
        </p:txBody>
      </p:sp>
      <p:sp>
        <p:nvSpPr>
          <p:cNvPr id="320" name="Google Shape;320;p28"/>
          <p:cNvSpPr/>
          <p:nvPr/>
        </p:nvSpPr>
        <p:spPr>
          <a:xfrm rot="22595">
            <a:off x="204592" y="4251939"/>
            <a:ext cx="319507" cy="3117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48000" lIns="48000" spcFirstLastPara="1" rIns="48000" wrap="square" tIns="48000">
            <a:noAutofit/>
          </a:bodyPr>
          <a:lstStyle/>
          <a:p>
            <a:pPr indent="0" lvl="0" marL="0" rtl="0" algn="ctr">
              <a:spcBef>
                <a:spcPts val="0"/>
              </a:spcBef>
              <a:spcAft>
                <a:spcPts val="0"/>
              </a:spcAft>
              <a:buNone/>
            </a:pPr>
            <a:r>
              <a:t/>
            </a:r>
            <a:endParaRPr b="1" sz="600">
              <a:solidFill>
                <a:srgbClr val="666666"/>
              </a:solidFill>
              <a:latin typeface="Comic Sans MS"/>
              <a:ea typeface="Comic Sans MS"/>
              <a:cs typeface="Comic Sans MS"/>
              <a:sym typeface="Comic Sans MS"/>
            </a:endParaRPr>
          </a:p>
        </p:txBody>
      </p:sp>
      <p:sp>
        <p:nvSpPr>
          <p:cNvPr id="321" name="Google Shape;321;p28"/>
          <p:cNvSpPr txBox="1"/>
          <p:nvPr/>
        </p:nvSpPr>
        <p:spPr>
          <a:xfrm>
            <a:off x="46800" y="3005475"/>
            <a:ext cx="635100" cy="52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C9DAF8"/>
                </a:solidFill>
                <a:latin typeface="Calibri"/>
                <a:ea typeface="Calibri"/>
                <a:cs typeface="Calibri"/>
                <a:sym typeface="Calibri"/>
              </a:rPr>
              <a:t>A</a:t>
            </a:r>
            <a:endParaRPr b="1">
              <a:solidFill>
                <a:srgbClr val="C9DAF8"/>
              </a:solidFill>
              <a:latin typeface="Calibri"/>
              <a:ea typeface="Calibri"/>
              <a:cs typeface="Calibri"/>
              <a:sym typeface="Calibri"/>
            </a:endParaRPr>
          </a:p>
        </p:txBody>
      </p:sp>
      <p:sp>
        <p:nvSpPr>
          <p:cNvPr id="322" name="Google Shape;322;p28"/>
          <p:cNvSpPr txBox="1"/>
          <p:nvPr/>
        </p:nvSpPr>
        <p:spPr>
          <a:xfrm>
            <a:off x="112500" y="4200875"/>
            <a:ext cx="516600" cy="43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C9DAF8"/>
                </a:solidFill>
                <a:latin typeface="Calibri"/>
                <a:ea typeface="Calibri"/>
                <a:cs typeface="Calibri"/>
                <a:sym typeface="Calibri"/>
              </a:rPr>
              <a:t>B</a:t>
            </a:r>
            <a:endParaRPr b="1">
              <a:solidFill>
                <a:srgbClr val="C9DAF8"/>
              </a:solidFill>
              <a:latin typeface="Calibri"/>
              <a:ea typeface="Calibri"/>
              <a:cs typeface="Calibri"/>
              <a:sym typeface="Calibri"/>
            </a:endParaRPr>
          </a:p>
        </p:txBody>
      </p:sp>
      <p:sp>
        <p:nvSpPr>
          <p:cNvPr id="323" name="Google Shape;323;p28"/>
          <p:cNvSpPr/>
          <p:nvPr/>
        </p:nvSpPr>
        <p:spPr>
          <a:xfrm>
            <a:off x="4055127" y="225400"/>
            <a:ext cx="3014100" cy="981000"/>
          </a:xfrm>
          <a:prstGeom prst="chevron">
            <a:avLst>
              <a:gd fmla="val 50000" name="adj"/>
            </a:avLst>
          </a:prstGeom>
          <a:solidFill>
            <a:srgbClr val="FFFFFF"/>
          </a:solidFill>
          <a:ln cap="flat" cmpd="sng" w="19050">
            <a:solidFill>
              <a:srgbClr val="C9DAF8"/>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rgbClr val="FFFFFF"/>
              </a:solidFill>
              <a:latin typeface="Century Gothic"/>
              <a:ea typeface="Century Gothic"/>
              <a:cs typeface="Century Gothic"/>
              <a:sym typeface="Century Gothic"/>
            </a:endParaRPr>
          </a:p>
          <a:p>
            <a:pPr indent="0" lvl="0" marL="0" rtl="0" algn="l">
              <a:spcBef>
                <a:spcPts val="0"/>
              </a:spcBef>
              <a:spcAft>
                <a:spcPts val="0"/>
              </a:spcAft>
              <a:buNone/>
            </a:pPr>
            <a:r>
              <a:t/>
            </a:r>
            <a:endParaRPr b="1">
              <a:solidFill>
                <a:srgbClr val="FFFFFF"/>
              </a:solidFill>
              <a:latin typeface="Century Gothic"/>
              <a:ea typeface="Century Gothic"/>
              <a:cs typeface="Century Gothic"/>
              <a:sym typeface="Century Gothic"/>
            </a:endParaRPr>
          </a:p>
        </p:txBody>
      </p:sp>
      <p:sp>
        <p:nvSpPr>
          <p:cNvPr id="324" name="Google Shape;324;p28"/>
          <p:cNvSpPr/>
          <p:nvPr/>
        </p:nvSpPr>
        <p:spPr>
          <a:xfrm>
            <a:off x="4254694" y="306238"/>
            <a:ext cx="2722800" cy="819300"/>
          </a:xfrm>
          <a:prstGeom prst="chevron">
            <a:avLst>
              <a:gd fmla="val 50000" name="adj"/>
            </a:avLst>
          </a:prstGeom>
          <a:solidFill>
            <a:srgbClr val="6D9EE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rgbClr val="FFFFFF"/>
              </a:solidFill>
              <a:latin typeface="Century Gothic"/>
              <a:ea typeface="Century Gothic"/>
              <a:cs typeface="Century Gothic"/>
              <a:sym typeface="Century Gothic"/>
            </a:endParaRPr>
          </a:p>
          <a:p>
            <a:pPr indent="0" lvl="0" marL="0" rtl="0" algn="ctr">
              <a:spcBef>
                <a:spcPts val="0"/>
              </a:spcBef>
              <a:spcAft>
                <a:spcPts val="0"/>
              </a:spcAft>
              <a:buNone/>
            </a:pPr>
            <a:r>
              <a:t/>
            </a:r>
            <a:endParaRPr b="1" sz="2000">
              <a:solidFill>
                <a:srgbClr val="FFFFFF"/>
              </a:solidFill>
              <a:latin typeface="Century Gothic"/>
              <a:ea typeface="Century Gothic"/>
              <a:cs typeface="Century Gothic"/>
              <a:sym typeface="Century Gothic"/>
            </a:endParaRPr>
          </a:p>
          <a:p>
            <a:pPr indent="0" lvl="0" marL="0" rtl="0" algn="ctr">
              <a:spcBef>
                <a:spcPts val="0"/>
              </a:spcBef>
              <a:spcAft>
                <a:spcPts val="0"/>
              </a:spcAft>
              <a:buNone/>
            </a:pPr>
            <a:r>
              <a:rPr b="1" lang="en" sz="2000">
                <a:solidFill>
                  <a:srgbClr val="FFFFFF"/>
                </a:solidFill>
                <a:latin typeface="Century Gothic"/>
                <a:ea typeface="Century Gothic"/>
                <a:cs typeface="Century Gothic"/>
                <a:sym typeface="Century Gothic"/>
              </a:rPr>
              <a:t>Polyol Pathway</a:t>
            </a:r>
            <a:r>
              <a:rPr b="1" baseline="30000" lang="en" sz="2000">
                <a:solidFill>
                  <a:srgbClr val="FFFFFF"/>
                </a:solidFill>
                <a:latin typeface="Century Gothic"/>
                <a:ea typeface="Century Gothic"/>
                <a:cs typeface="Century Gothic"/>
                <a:sym typeface="Century Gothic"/>
              </a:rPr>
              <a:t>1</a:t>
            </a:r>
            <a:endParaRPr b="1" baseline="30000" sz="2000">
              <a:solidFill>
                <a:srgbClr val="FFFFFF"/>
              </a:solidFill>
              <a:latin typeface="Century Gothic"/>
              <a:ea typeface="Century Gothic"/>
              <a:cs typeface="Century Gothic"/>
              <a:sym typeface="Century Gothic"/>
            </a:endParaRPr>
          </a:p>
          <a:p>
            <a:pPr indent="0" lvl="0" marL="0" rtl="0" algn="ctr">
              <a:spcBef>
                <a:spcPts val="0"/>
              </a:spcBef>
              <a:spcAft>
                <a:spcPts val="0"/>
              </a:spcAft>
              <a:buNone/>
            </a:pPr>
            <a:r>
              <a:t/>
            </a:r>
            <a:endParaRPr b="1" sz="2000">
              <a:solidFill>
                <a:srgbClr val="FFFFFF"/>
              </a:solidFill>
              <a:latin typeface="Century Gothic"/>
              <a:ea typeface="Century Gothic"/>
              <a:cs typeface="Century Gothic"/>
              <a:sym typeface="Century Gothic"/>
            </a:endParaRPr>
          </a:p>
          <a:p>
            <a:pPr indent="0" lvl="0" marL="0" rtl="0" algn="l">
              <a:spcBef>
                <a:spcPts val="0"/>
              </a:spcBef>
              <a:spcAft>
                <a:spcPts val="0"/>
              </a:spcAft>
              <a:buNone/>
            </a:pPr>
            <a:r>
              <a:t/>
            </a:r>
            <a:endParaRPr b="1">
              <a:solidFill>
                <a:srgbClr val="FFFFFF"/>
              </a:solidFill>
              <a:latin typeface="Century Gothic"/>
              <a:ea typeface="Century Gothic"/>
              <a:cs typeface="Century Gothic"/>
              <a:sym typeface="Century Gothic"/>
            </a:endParaRPr>
          </a:p>
        </p:txBody>
      </p:sp>
      <p:sp>
        <p:nvSpPr>
          <p:cNvPr id="325" name="Google Shape;325;p28"/>
          <p:cNvSpPr txBox="1"/>
          <p:nvPr/>
        </p:nvSpPr>
        <p:spPr>
          <a:xfrm>
            <a:off x="3973750" y="1357100"/>
            <a:ext cx="3693900" cy="34497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SzPts val="1100"/>
              <a:buFont typeface="Century Gothic"/>
              <a:buChar char="●"/>
            </a:pPr>
            <a:r>
              <a:rPr lang="en" sz="1100">
                <a:latin typeface="Century Gothic"/>
                <a:ea typeface="Century Gothic"/>
                <a:cs typeface="Century Gothic"/>
                <a:sym typeface="Century Gothic"/>
              </a:rPr>
              <a:t>Excess Glucose is metabolized to sorbitol within the cells by </a:t>
            </a:r>
            <a:r>
              <a:rPr b="1" lang="en" sz="1100">
                <a:solidFill>
                  <a:srgbClr val="6D9EEB"/>
                </a:solidFill>
                <a:latin typeface="Century Gothic"/>
                <a:ea typeface="Century Gothic"/>
                <a:cs typeface="Century Gothic"/>
                <a:sym typeface="Century Gothic"/>
              </a:rPr>
              <a:t>Aldose reductase</a:t>
            </a:r>
            <a:r>
              <a:rPr lang="en" sz="1100">
                <a:latin typeface="Century Gothic"/>
                <a:ea typeface="Century Gothic"/>
                <a:cs typeface="Century Gothic"/>
                <a:sym typeface="Century Gothic"/>
              </a:rPr>
              <a:t>.</a:t>
            </a:r>
            <a:endParaRPr sz="1100">
              <a:latin typeface="Century Gothic"/>
              <a:ea typeface="Century Gothic"/>
              <a:cs typeface="Century Gothic"/>
              <a:sym typeface="Century Gothic"/>
            </a:endParaRPr>
          </a:p>
          <a:p>
            <a:pPr indent="-298450" lvl="0" marL="457200" rtl="0" algn="l">
              <a:spcBef>
                <a:spcPts val="0"/>
              </a:spcBef>
              <a:spcAft>
                <a:spcPts val="0"/>
              </a:spcAft>
              <a:buSzPts val="1100"/>
              <a:buFont typeface="Century Gothic"/>
              <a:buChar char="●"/>
            </a:pPr>
            <a:r>
              <a:rPr lang="en" sz="1100">
                <a:latin typeface="Century Gothic"/>
                <a:ea typeface="Century Gothic"/>
                <a:cs typeface="Century Gothic"/>
                <a:sym typeface="Century Gothic"/>
              </a:rPr>
              <a:t>The role of sorbitol in the pathogenesis of diabetic complications is uncertain. </a:t>
            </a:r>
            <a:endParaRPr sz="1100">
              <a:latin typeface="Century Gothic"/>
              <a:ea typeface="Century Gothic"/>
              <a:cs typeface="Century Gothic"/>
              <a:sym typeface="Century Gothic"/>
            </a:endParaRPr>
          </a:p>
          <a:p>
            <a:pPr indent="0" lvl="0" marL="0" rtl="0" algn="l">
              <a:spcBef>
                <a:spcPts val="0"/>
              </a:spcBef>
              <a:spcAft>
                <a:spcPts val="0"/>
              </a:spcAft>
              <a:buNone/>
            </a:pPr>
            <a:r>
              <a:t/>
            </a:r>
            <a:endParaRPr b="1" sz="1100">
              <a:latin typeface="Century Gothic"/>
              <a:ea typeface="Century Gothic"/>
              <a:cs typeface="Century Gothic"/>
              <a:sym typeface="Century Gothic"/>
            </a:endParaRPr>
          </a:p>
          <a:p>
            <a:pPr indent="0" lvl="0" marL="457200" rtl="0" algn="l">
              <a:spcBef>
                <a:spcPts val="0"/>
              </a:spcBef>
              <a:spcAft>
                <a:spcPts val="0"/>
              </a:spcAft>
              <a:buNone/>
            </a:pPr>
            <a:r>
              <a:rPr b="1" lang="en" sz="1100">
                <a:latin typeface="Century Gothic"/>
                <a:ea typeface="Century Gothic"/>
                <a:cs typeface="Century Gothic"/>
                <a:sym typeface="Century Gothic"/>
              </a:rPr>
              <a:t>Hypotheses are:</a:t>
            </a:r>
            <a:endParaRPr b="1" sz="1100">
              <a:latin typeface="Century Gothic"/>
              <a:ea typeface="Century Gothic"/>
              <a:cs typeface="Century Gothic"/>
              <a:sym typeface="Century Gothic"/>
            </a:endParaRPr>
          </a:p>
          <a:p>
            <a:pPr indent="0" lvl="0" marL="0" rtl="0" algn="l">
              <a:spcBef>
                <a:spcPts val="0"/>
              </a:spcBef>
              <a:spcAft>
                <a:spcPts val="0"/>
              </a:spcAft>
              <a:buNone/>
            </a:pPr>
            <a:r>
              <a:t/>
            </a:r>
            <a:endParaRPr sz="1100">
              <a:latin typeface="Century Gothic"/>
              <a:ea typeface="Century Gothic"/>
              <a:cs typeface="Century Gothic"/>
              <a:sym typeface="Century Gothic"/>
            </a:endParaRPr>
          </a:p>
          <a:p>
            <a:pPr indent="-298450" lvl="0" marL="457200" rtl="0" algn="l">
              <a:spcBef>
                <a:spcPts val="0"/>
              </a:spcBef>
              <a:spcAft>
                <a:spcPts val="0"/>
              </a:spcAft>
              <a:buSzPts val="1100"/>
              <a:buFont typeface="Century Gothic"/>
              <a:buAutoNum type="arabicParenR"/>
            </a:pPr>
            <a:r>
              <a:rPr lang="en" sz="1100">
                <a:latin typeface="Century Gothic"/>
                <a:ea typeface="Century Gothic"/>
                <a:cs typeface="Century Gothic"/>
                <a:sym typeface="Century Gothic"/>
              </a:rPr>
              <a:t>During sorbitol production, </a:t>
            </a:r>
            <a:r>
              <a:rPr b="1" lang="en" sz="1100">
                <a:latin typeface="Century Gothic"/>
                <a:ea typeface="Century Gothic"/>
                <a:cs typeface="Century Gothic"/>
                <a:sym typeface="Century Gothic"/>
              </a:rPr>
              <a:t>consumption of NADPH</a:t>
            </a:r>
            <a:r>
              <a:rPr b="1" baseline="30000" lang="en" sz="1100">
                <a:latin typeface="Century Gothic"/>
                <a:ea typeface="Century Gothic"/>
                <a:cs typeface="Century Gothic"/>
                <a:sym typeface="Century Gothic"/>
              </a:rPr>
              <a:t>2</a:t>
            </a:r>
            <a:r>
              <a:rPr lang="en" sz="1100">
                <a:latin typeface="Century Gothic"/>
                <a:ea typeface="Century Gothic"/>
                <a:cs typeface="Century Gothic"/>
                <a:sym typeface="Century Gothic"/>
              </a:rPr>
              <a:t>  → </a:t>
            </a:r>
            <a:r>
              <a:rPr lang="en" sz="1100">
                <a:solidFill>
                  <a:srgbClr val="6D9EEB"/>
                </a:solidFill>
                <a:latin typeface="Century Gothic"/>
                <a:ea typeface="Century Gothic"/>
                <a:cs typeface="Century Gothic"/>
                <a:sym typeface="Century Gothic"/>
              </a:rPr>
              <a:t>oxidative stress</a:t>
            </a:r>
            <a:r>
              <a:rPr lang="en" sz="1100">
                <a:latin typeface="Century Gothic"/>
                <a:ea typeface="Century Gothic"/>
                <a:cs typeface="Century Gothic"/>
                <a:sym typeface="Century Gothic"/>
              </a:rPr>
              <a:t>. </a:t>
            </a:r>
            <a:endParaRPr sz="700">
              <a:solidFill>
                <a:srgbClr val="999999"/>
              </a:solidFill>
              <a:latin typeface="Century Gothic"/>
              <a:ea typeface="Century Gothic"/>
              <a:cs typeface="Century Gothic"/>
              <a:sym typeface="Century Gothic"/>
            </a:endParaRPr>
          </a:p>
          <a:p>
            <a:pPr indent="0" lvl="0" marL="457200" rtl="0" algn="l">
              <a:spcBef>
                <a:spcPts val="0"/>
              </a:spcBef>
              <a:spcAft>
                <a:spcPts val="0"/>
              </a:spcAft>
              <a:buNone/>
            </a:pPr>
            <a:r>
              <a:t/>
            </a:r>
            <a:endParaRPr sz="700">
              <a:solidFill>
                <a:srgbClr val="999999"/>
              </a:solidFill>
              <a:latin typeface="Century Gothic"/>
              <a:ea typeface="Century Gothic"/>
              <a:cs typeface="Century Gothic"/>
              <a:sym typeface="Century Gothic"/>
            </a:endParaRPr>
          </a:p>
          <a:p>
            <a:pPr indent="-298450" lvl="0" marL="457200" rtl="0" algn="l">
              <a:spcBef>
                <a:spcPts val="0"/>
              </a:spcBef>
              <a:spcAft>
                <a:spcPts val="0"/>
              </a:spcAft>
              <a:buSzPts val="1100"/>
              <a:buFont typeface="Century Gothic"/>
              <a:buAutoNum type="arabicParenR"/>
            </a:pPr>
            <a:r>
              <a:rPr lang="en" sz="1100">
                <a:latin typeface="Century Gothic"/>
                <a:ea typeface="Century Gothic"/>
                <a:cs typeface="Century Gothic"/>
                <a:sym typeface="Century Gothic"/>
              </a:rPr>
              <a:t>Sorbitol accumulation will:</a:t>
            </a:r>
            <a:endParaRPr sz="1100">
              <a:latin typeface="Century Gothic"/>
              <a:ea typeface="Century Gothic"/>
              <a:cs typeface="Century Gothic"/>
              <a:sym typeface="Century Gothic"/>
            </a:endParaRPr>
          </a:p>
          <a:p>
            <a:pPr indent="0" lvl="0" marL="0" rtl="0" algn="l">
              <a:spcBef>
                <a:spcPts val="0"/>
              </a:spcBef>
              <a:spcAft>
                <a:spcPts val="0"/>
              </a:spcAft>
              <a:buNone/>
            </a:pPr>
            <a:r>
              <a:t/>
            </a:r>
            <a:endParaRPr sz="1100">
              <a:latin typeface="Century Gothic"/>
              <a:ea typeface="Century Gothic"/>
              <a:cs typeface="Century Gothic"/>
              <a:sym typeface="Century Gothic"/>
            </a:endParaRPr>
          </a:p>
          <a:p>
            <a:pPr indent="-298450" lvl="0" marL="457200" rtl="0" algn="l">
              <a:spcBef>
                <a:spcPts val="0"/>
              </a:spcBef>
              <a:spcAft>
                <a:spcPts val="0"/>
              </a:spcAft>
              <a:buSzPts val="1100"/>
              <a:buFont typeface="Century Gothic"/>
              <a:buAutoNum type="alphaUcPeriod"/>
            </a:pPr>
            <a:r>
              <a:rPr lang="en" sz="1100">
                <a:latin typeface="Century Gothic"/>
                <a:ea typeface="Century Gothic"/>
                <a:cs typeface="Century Gothic"/>
                <a:sym typeface="Century Gothic"/>
              </a:rPr>
              <a:t>Increase the intracellular </a:t>
            </a:r>
            <a:r>
              <a:rPr b="1" lang="en" sz="1100">
                <a:latin typeface="Century Gothic"/>
                <a:ea typeface="Century Gothic"/>
                <a:cs typeface="Century Gothic"/>
                <a:sym typeface="Century Gothic"/>
              </a:rPr>
              <a:t>osmotic pressure</a:t>
            </a:r>
            <a:r>
              <a:rPr lang="en" sz="1100">
                <a:latin typeface="Century Gothic"/>
                <a:ea typeface="Century Gothic"/>
                <a:cs typeface="Century Gothic"/>
                <a:sym typeface="Century Gothic"/>
              </a:rPr>
              <a:t> → osmotic drag of ﬂuid from extracellular space → </a:t>
            </a:r>
            <a:r>
              <a:rPr lang="en" sz="1100">
                <a:solidFill>
                  <a:srgbClr val="6D9EEB"/>
                </a:solidFill>
                <a:latin typeface="Century Gothic"/>
                <a:ea typeface="Century Gothic"/>
                <a:cs typeface="Century Gothic"/>
                <a:sym typeface="Century Gothic"/>
              </a:rPr>
              <a:t>cell swelling</a:t>
            </a:r>
            <a:r>
              <a:rPr lang="en" sz="1100">
                <a:latin typeface="Century Gothic"/>
                <a:ea typeface="Century Gothic"/>
                <a:cs typeface="Century Gothic"/>
                <a:sym typeface="Century Gothic"/>
              </a:rPr>
              <a:t>.</a:t>
            </a:r>
            <a:endParaRPr sz="1100">
              <a:latin typeface="Century Gothic"/>
              <a:ea typeface="Century Gothic"/>
              <a:cs typeface="Century Gothic"/>
              <a:sym typeface="Century Gothic"/>
            </a:endParaRPr>
          </a:p>
          <a:p>
            <a:pPr indent="-298450" lvl="0" marL="457200" rtl="0" algn="l">
              <a:spcBef>
                <a:spcPts val="0"/>
              </a:spcBef>
              <a:spcAft>
                <a:spcPts val="0"/>
              </a:spcAft>
              <a:buSzPts val="1100"/>
              <a:buFont typeface="Century Gothic"/>
              <a:buAutoNum type="alphaUcPeriod"/>
            </a:pPr>
            <a:r>
              <a:rPr lang="en" sz="1100">
                <a:latin typeface="Century Gothic"/>
                <a:ea typeface="Century Gothic"/>
                <a:cs typeface="Century Gothic"/>
                <a:sym typeface="Century Gothic"/>
              </a:rPr>
              <a:t>Alteration in the activity of </a:t>
            </a:r>
            <a:r>
              <a:rPr b="1" lang="en" sz="1100">
                <a:latin typeface="Century Gothic"/>
                <a:ea typeface="Century Gothic"/>
                <a:cs typeface="Century Gothic"/>
                <a:sym typeface="Century Gothic"/>
              </a:rPr>
              <a:t>PKC</a:t>
            </a:r>
            <a:r>
              <a:rPr lang="en" sz="1100">
                <a:latin typeface="Century Gothic"/>
                <a:ea typeface="Century Gothic"/>
                <a:cs typeface="Century Gothic"/>
                <a:sym typeface="Century Gothic"/>
              </a:rPr>
              <a:t> (</a:t>
            </a:r>
            <a:r>
              <a:rPr lang="en" sz="700">
                <a:solidFill>
                  <a:srgbClr val="999999"/>
                </a:solidFill>
                <a:latin typeface="Century Gothic"/>
                <a:ea typeface="Century Gothic"/>
                <a:cs typeface="Century Gothic"/>
                <a:sym typeface="Century Gothic"/>
              </a:rPr>
              <a:t>protein kinase C</a:t>
            </a:r>
            <a:r>
              <a:rPr lang="en" sz="1100">
                <a:latin typeface="Century Gothic"/>
                <a:ea typeface="Century Gothic"/>
                <a:cs typeface="Century Gothic"/>
                <a:sym typeface="Century Gothic"/>
              </a:rPr>
              <a:t>) → altered </a:t>
            </a:r>
            <a:r>
              <a:rPr b="1" lang="en" sz="1100">
                <a:latin typeface="Century Gothic"/>
                <a:ea typeface="Century Gothic"/>
                <a:cs typeface="Century Gothic"/>
                <a:sym typeface="Century Gothic"/>
              </a:rPr>
              <a:t>VEGF</a:t>
            </a:r>
            <a:r>
              <a:rPr lang="en" sz="1100">
                <a:latin typeface="Century Gothic"/>
                <a:ea typeface="Century Gothic"/>
                <a:cs typeface="Century Gothic"/>
                <a:sym typeface="Century Gothic"/>
              </a:rPr>
              <a:t> (</a:t>
            </a:r>
            <a:r>
              <a:rPr lang="en" sz="700">
                <a:solidFill>
                  <a:srgbClr val="999999"/>
                </a:solidFill>
                <a:latin typeface="Century Gothic"/>
                <a:ea typeface="Century Gothic"/>
                <a:cs typeface="Century Gothic"/>
                <a:sym typeface="Century Gothic"/>
              </a:rPr>
              <a:t>vascular endothelial growth factor</a:t>
            </a:r>
            <a:r>
              <a:rPr lang="en" sz="1100">
                <a:latin typeface="Century Gothic"/>
                <a:ea typeface="Century Gothic"/>
                <a:cs typeface="Century Gothic"/>
                <a:sym typeface="Century Gothic"/>
              </a:rPr>
              <a:t>) activity → </a:t>
            </a:r>
            <a:r>
              <a:rPr lang="en" sz="1100">
                <a:solidFill>
                  <a:srgbClr val="6D9EEB"/>
                </a:solidFill>
                <a:latin typeface="Century Gothic"/>
                <a:ea typeface="Century Gothic"/>
                <a:cs typeface="Century Gothic"/>
                <a:sym typeface="Century Gothic"/>
              </a:rPr>
              <a:t>altered vascular permeability</a:t>
            </a:r>
            <a:r>
              <a:rPr lang="en" sz="1100">
                <a:latin typeface="Century Gothic"/>
                <a:ea typeface="Century Gothic"/>
                <a:cs typeface="Century Gothic"/>
                <a:sym typeface="Century Gothic"/>
              </a:rPr>
              <a:t>.</a:t>
            </a:r>
            <a:endParaRPr sz="1100">
              <a:latin typeface="Century Gothic"/>
              <a:ea typeface="Century Gothic"/>
              <a:cs typeface="Century Gothic"/>
              <a:sym typeface="Century Gothic"/>
            </a:endParaRPr>
          </a:p>
        </p:txBody>
      </p:sp>
      <p:sp>
        <p:nvSpPr>
          <p:cNvPr id="326" name="Google Shape;326;p28"/>
          <p:cNvSpPr/>
          <p:nvPr/>
        </p:nvSpPr>
        <p:spPr>
          <a:xfrm rot="22595">
            <a:off x="4055117" y="2572792"/>
            <a:ext cx="319507" cy="3117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48000" lIns="48000" spcFirstLastPara="1" rIns="48000" wrap="square" tIns="48000">
            <a:noAutofit/>
          </a:bodyPr>
          <a:lstStyle/>
          <a:p>
            <a:pPr indent="0" lvl="0" marL="0" rtl="0" algn="ctr">
              <a:spcBef>
                <a:spcPts val="0"/>
              </a:spcBef>
              <a:spcAft>
                <a:spcPts val="0"/>
              </a:spcAft>
              <a:buNone/>
            </a:pPr>
            <a:r>
              <a:t/>
            </a:r>
            <a:endParaRPr b="1" sz="600">
              <a:solidFill>
                <a:srgbClr val="666666"/>
              </a:solidFill>
              <a:latin typeface="Comic Sans MS"/>
              <a:ea typeface="Comic Sans MS"/>
              <a:cs typeface="Comic Sans MS"/>
              <a:sym typeface="Comic Sans MS"/>
            </a:endParaRPr>
          </a:p>
        </p:txBody>
      </p:sp>
      <p:sp>
        <p:nvSpPr>
          <p:cNvPr id="327" name="Google Shape;327;p28"/>
          <p:cNvSpPr/>
          <p:nvPr/>
        </p:nvSpPr>
        <p:spPr>
          <a:xfrm rot="22595">
            <a:off x="4055130" y="3027642"/>
            <a:ext cx="319507" cy="3117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48000" lIns="48000" spcFirstLastPara="1" rIns="48000" wrap="square" tIns="48000">
            <a:noAutofit/>
          </a:bodyPr>
          <a:lstStyle/>
          <a:p>
            <a:pPr indent="0" lvl="0" marL="0" rtl="0" algn="ctr">
              <a:spcBef>
                <a:spcPts val="0"/>
              </a:spcBef>
              <a:spcAft>
                <a:spcPts val="0"/>
              </a:spcAft>
              <a:buNone/>
            </a:pPr>
            <a:r>
              <a:t/>
            </a:r>
            <a:endParaRPr b="1" sz="600">
              <a:solidFill>
                <a:srgbClr val="666666"/>
              </a:solidFill>
              <a:latin typeface="Comic Sans MS"/>
              <a:ea typeface="Comic Sans MS"/>
              <a:cs typeface="Comic Sans MS"/>
              <a:sym typeface="Comic Sans MS"/>
            </a:endParaRPr>
          </a:p>
        </p:txBody>
      </p:sp>
      <p:sp>
        <p:nvSpPr>
          <p:cNvPr id="328" name="Google Shape;328;p28"/>
          <p:cNvSpPr txBox="1"/>
          <p:nvPr/>
        </p:nvSpPr>
        <p:spPr>
          <a:xfrm>
            <a:off x="3897325" y="2521875"/>
            <a:ext cx="635100" cy="57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C9DAF8"/>
                </a:solidFill>
                <a:latin typeface="Calibri"/>
                <a:ea typeface="Calibri"/>
                <a:cs typeface="Calibri"/>
                <a:sym typeface="Calibri"/>
              </a:rPr>
              <a:t>01</a:t>
            </a:r>
            <a:endParaRPr b="1">
              <a:solidFill>
                <a:srgbClr val="C9DAF8"/>
              </a:solidFill>
              <a:latin typeface="Calibri"/>
              <a:ea typeface="Calibri"/>
              <a:cs typeface="Calibri"/>
              <a:sym typeface="Calibri"/>
            </a:endParaRPr>
          </a:p>
        </p:txBody>
      </p:sp>
      <p:sp>
        <p:nvSpPr>
          <p:cNvPr id="329" name="Google Shape;329;p28"/>
          <p:cNvSpPr txBox="1"/>
          <p:nvPr/>
        </p:nvSpPr>
        <p:spPr>
          <a:xfrm>
            <a:off x="3887874" y="2980425"/>
            <a:ext cx="654000" cy="57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C9DAF8"/>
                </a:solidFill>
                <a:latin typeface="Calibri"/>
                <a:ea typeface="Calibri"/>
                <a:cs typeface="Calibri"/>
                <a:sym typeface="Calibri"/>
              </a:rPr>
              <a:t>02</a:t>
            </a:r>
            <a:endParaRPr b="1">
              <a:solidFill>
                <a:srgbClr val="C9DAF8"/>
              </a:solidFill>
              <a:latin typeface="Calibri"/>
              <a:ea typeface="Calibri"/>
              <a:cs typeface="Calibri"/>
              <a:sym typeface="Calibri"/>
            </a:endParaRPr>
          </a:p>
        </p:txBody>
      </p:sp>
      <p:sp>
        <p:nvSpPr>
          <p:cNvPr id="330" name="Google Shape;330;p28"/>
          <p:cNvSpPr txBox="1"/>
          <p:nvPr/>
        </p:nvSpPr>
        <p:spPr>
          <a:xfrm>
            <a:off x="3628325" y="4741725"/>
            <a:ext cx="4542900" cy="523500"/>
          </a:xfrm>
          <a:prstGeom prst="rect">
            <a:avLst/>
          </a:prstGeom>
          <a:noFill/>
          <a:ln>
            <a:noFill/>
          </a:ln>
        </p:spPr>
        <p:txBody>
          <a:bodyPr anchorCtr="0" anchor="t" bIns="91425" lIns="91425" spcFirstLastPara="1" rIns="91425" wrap="square" tIns="91425">
            <a:noAutofit/>
          </a:bodyPr>
          <a:lstStyle/>
          <a:p>
            <a:pPr indent="-273050" lvl="0" marL="457200" rtl="0" algn="l">
              <a:spcBef>
                <a:spcPts val="0"/>
              </a:spcBef>
              <a:spcAft>
                <a:spcPts val="0"/>
              </a:spcAft>
              <a:buClr>
                <a:srgbClr val="999999"/>
              </a:buClr>
              <a:buSzPts val="700"/>
              <a:buFont typeface="Century Gothic"/>
              <a:buAutoNum type="arabicPeriod"/>
            </a:pPr>
            <a:r>
              <a:rPr lang="en" sz="700">
                <a:solidFill>
                  <a:srgbClr val="999999"/>
                </a:solidFill>
                <a:latin typeface="Century Gothic"/>
                <a:ea typeface="Century Gothic"/>
                <a:cs typeface="Century Gothic"/>
                <a:sym typeface="Century Gothic"/>
              </a:rPr>
              <a:t>Sorbitol formation pathway</a:t>
            </a:r>
            <a:endParaRPr sz="700">
              <a:solidFill>
                <a:srgbClr val="999999"/>
              </a:solidFill>
              <a:latin typeface="Century Gothic"/>
              <a:ea typeface="Century Gothic"/>
              <a:cs typeface="Century Gothic"/>
              <a:sym typeface="Century Gothic"/>
            </a:endParaRPr>
          </a:p>
          <a:p>
            <a:pPr indent="-273050" lvl="0" marL="457200" rtl="0" algn="l">
              <a:spcBef>
                <a:spcPts val="0"/>
              </a:spcBef>
              <a:spcAft>
                <a:spcPts val="0"/>
              </a:spcAft>
              <a:buClr>
                <a:srgbClr val="999999"/>
              </a:buClr>
              <a:buSzPts val="700"/>
              <a:buFont typeface="Century Gothic"/>
              <a:buAutoNum type="arabicPeriod"/>
            </a:pPr>
            <a:r>
              <a:rPr lang="en" sz="700">
                <a:solidFill>
                  <a:srgbClr val="999999"/>
                </a:solidFill>
                <a:latin typeface="Century Gothic"/>
                <a:ea typeface="Century Gothic"/>
                <a:cs typeface="Century Gothic"/>
                <a:sym typeface="Century Gothic"/>
              </a:rPr>
              <a:t>Remember NADPH is important for antioxidant pathway.</a:t>
            </a:r>
            <a:endParaRPr sz="700">
              <a:solidFill>
                <a:srgbClr val="999999"/>
              </a:solidFill>
              <a:latin typeface="Century Gothic"/>
              <a:ea typeface="Century Gothic"/>
              <a:cs typeface="Century Gothic"/>
              <a:sym typeface="Century Gothic"/>
            </a:endParaRPr>
          </a:p>
          <a:p>
            <a:pPr indent="0" lvl="0" marL="0" rtl="0" algn="l">
              <a:spcBef>
                <a:spcPts val="0"/>
              </a:spcBef>
              <a:spcAft>
                <a:spcPts val="0"/>
              </a:spcAft>
              <a:buNone/>
            </a:pPr>
            <a:r>
              <a:t/>
            </a:r>
            <a:endParaRPr sz="700">
              <a:solidFill>
                <a:srgbClr val="999999"/>
              </a:solidFill>
              <a:latin typeface="Century Gothic"/>
              <a:ea typeface="Century Gothic"/>
              <a:cs typeface="Century Gothic"/>
              <a:sym typeface="Century Gothic"/>
            </a:endParaRPr>
          </a:p>
        </p:txBody>
      </p:sp>
      <p:sp>
        <p:nvSpPr>
          <p:cNvPr id="331" name="Google Shape;331;p28"/>
          <p:cNvSpPr txBox="1"/>
          <p:nvPr/>
        </p:nvSpPr>
        <p:spPr>
          <a:xfrm>
            <a:off x="7775875" y="3819600"/>
            <a:ext cx="1370400" cy="10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solidFill>
                  <a:srgbClr val="6AA84F"/>
                </a:solidFill>
                <a:latin typeface="Century Gothic"/>
                <a:ea typeface="Century Gothic"/>
                <a:cs typeface="Century Gothic"/>
                <a:sym typeface="Century Gothic"/>
              </a:rPr>
              <a:t>In </a:t>
            </a:r>
            <a:r>
              <a:rPr b="1" lang="en" sz="600">
                <a:solidFill>
                  <a:srgbClr val="6AA84F"/>
                </a:solidFill>
                <a:latin typeface="Century Gothic"/>
                <a:ea typeface="Century Gothic"/>
                <a:cs typeface="Century Gothic"/>
                <a:sym typeface="Century Gothic"/>
              </a:rPr>
              <a:t>seminal vesicles &amp; ovaries </a:t>
            </a:r>
            <a:r>
              <a:rPr lang="en" sz="600">
                <a:solidFill>
                  <a:srgbClr val="6AA84F"/>
                </a:solidFill>
                <a:latin typeface="Century Gothic"/>
                <a:ea typeface="Century Gothic"/>
                <a:cs typeface="Century Gothic"/>
                <a:sym typeface="Century Gothic"/>
              </a:rPr>
              <a:t>there is enzyme called </a:t>
            </a:r>
            <a:r>
              <a:rPr lang="en" sz="600" u="sng">
                <a:solidFill>
                  <a:srgbClr val="6AA84F"/>
                </a:solidFill>
                <a:latin typeface="Century Gothic"/>
                <a:ea typeface="Century Gothic"/>
                <a:cs typeface="Century Gothic"/>
                <a:sym typeface="Century Gothic"/>
              </a:rPr>
              <a:t>sorbitol dehydrogenase</a:t>
            </a:r>
            <a:r>
              <a:rPr lang="en" sz="600">
                <a:solidFill>
                  <a:srgbClr val="6AA84F"/>
                </a:solidFill>
                <a:latin typeface="Century Gothic"/>
                <a:ea typeface="Century Gothic"/>
                <a:cs typeface="Century Gothic"/>
                <a:sym typeface="Century Gothic"/>
              </a:rPr>
              <a:t> that converts sorbitol to fructose. </a:t>
            </a:r>
            <a:endParaRPr sz="6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b="1" lang="en" sz="600">
                <a:solidFill>
                  <a:srgbClr val="6AA84F"/>
                </a:solidFill>
                <a:latin typeface="Century Gothic"/>
                <a:ea typeface="Century Gothic"/>
                <a:cs typeface="Century Gothic"/>
                <a:sym typeface="Century Gothic"/>
              </a:rPr>
              <a:t>But, most of other tissues </a:t>
            </a:r>
            <a:r>
              <a:rPr lang="en" sz="600">
                <a:solidFill>
                  <a:srgbClr val="6AA84F"/>
                </a:solidFill>
                <a:latin typeface="Century Gothic"/>
                <a:ea typeface="Century Gothic"/>
                <a:cs typeface="Century Gothic"/>
                <a:sym typeface="Century Gothic"/>
              </a:rPr>
              <a:t>do not have this enzyme, causing accumulation of sorbitol and cell swelling.</a:t>
            </a:r>
            <a:endParaRPr sz="600">
              <a:solidFill>
                <a:srgbClr val="6AA84F"/>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cxnSp>
        <p:nvCxnSpPr>
          <p:cNvPr id="336" name="Google Shape;336;p29"/>
          <p:cNvCxnSpPr>
            <a:endCxn id="337" idx="1"/>
          </p:cNvCxnSpPr>
          <p:nvPr/>
        </p:nvCxnSpPr>
        <p:spPr>
          <a:xfrm rot="5400000">
            <a:off x="120000" y="4552900"/>
            <a:ext cx="424800" cy="104100"/>
          </a:xfrm>
          <a:prstGeom prst="curvedConnector4">
            <a:avLst>
              <a:gd fmla="val 11370" name="adj1"/>
              <a:gd fmla="val 328746" name="adj2"/>
            </a:avLst>
          </a:prstGeom>
          <a:noFill/>
          <a:ln cap="flat" cmpd="sng" w="9525">
            <a:solidFill>
              <a:srgbClr val="6AA84F"/>
            </a:solidFill>
            <a:prstDash val="dot"/>
            <a:round/>
            <a:headEnd len="med" w="med" type="none"/>
            <a:tailEnd len="med" w="med" type="stealth"/>
          </a:ln>
        </p:spPr>
      </p:cxnSp>
      <p:sp>
        <p:nvSpPr>
          <p:cNvPr id="338" name="Google Shape;338;p29"/>
          <p:cNvSpPr/>
          <p:nvPr/>
        </p:nvSpPr>
        <p:spPr>
          <a:xfrm rot="19545">
            <a:off x="114992" y="790700"/>
            <a:ext cx="949815" cy="9252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48000" lIns="48000" spcFirstLastPara="1" rIns="48000" wrap="square" tIns="48000">
            <a:noAutofit/>
          </a:bodyPr>
          <a:lstStyle/>
          <a:p>
            <a:pPr indent="0" lvl="0" marL="0" rtl="0" algn="ctr">
              <a:spcBef>
                <a:spcPts val="0"/>
              </a:spcBef>
              <a:spcAft>
                <a:spcPts val="0"/>
              </a:spcAft>
              <a:buNone/>
            </a:pPr>
            <a:r>
              <a:t/>
            </a:r>
            <a:endParaRPr b="1" sz="600">
              <a:solidFill>
                <a:srgbClr val="666666"/>
              </a:solidFill>
              <a:latin typeface="Comic Sans MS"/>
              <a:ea typeface="Comic Sans MS"/>
              <a:cs typeface="Comic Sans MS"/>
              <a:sym typeface="Comic Sans MS"/>
            </a:endParaRPr>
          </a:p>
        </p:txBody>
      </p:sp>
      <p:sp>
        <p:nvSpPr>
          <p:cNvPr id="339" name="Google Shape;339;p29"/>
          <p:cNvSpPr/>
          <p:nvPr/>
        </p:nvSpPr>
        <p:spPr>
          <a:xfrm rot="19545">
            <a:off x="4481117" y="3067700"/>
            <a:ext cx="949815" cy="9252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48000" lIns="48000" spcFirstLastPara="1" rIns="48000" wrap="square" tIns="48000">
            <a:noAutofit/>
          </a:bodyPr>
          <a:lstStyle/>
          <a:p>
            <a:pPr indent="0" lvl="0" marL="0" rtl="0" algn="ctr">
              <a:spcBef>
                <a:spcPts val="0"/>
              </a:spcBef>
              <a:spcAft>
                <a:spcPts val="0"/>
              </a:spcAft>
              <a:buNone/>
            </a:pPr>
            <a:r>
              <a:t/>
            </a:r>
            <a:endParaRPr b="1" sz="600">
              <a:solidFill>
                <a:srgbClr val="666666"/>
              </a:solidFill>
              <a:latin typeface="Comic Sans MS"/>
              <a:ea typeface="Comic Sans MS"/>
              <a:cs typeface="Comic Sans MS"/>
              <a:sym typeface="Comic Sans MS"/>
            </a:endParaRPr>
          </a:p>
        </p:txBody>
      </p:sp>
      <p:sp>
        <p:nvSpPr>
          <p:cNvPr id="340" name="Google Shape;340;p29"/>
          <p:cNvSpPr/>
          <p:nvPr/>
        </p:nvSpPr>
        <p:spPr>
          <a:xfrm rot="19545">
            <a:off x="4481117" y="819725"/>
            <a:ext cx="949815" cy="9252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48000" lIns="48000" spcFirstLastPara="1" rIns="48000" wrap="square" tIns="48000">
            <a:noAutofit/>
          </a:bodyPr>
          <a:lstStyle/>
          <a:p>
            <a:pPr indent="0" lvl="0" marL="0" rtl="0" algn="ctr">
              <a:spcBef>
                <a:spcPts val="0"/>
              </a:spcBef>
              <a:spcAft>
                <a:spcPts val="0"/>
              </a:spcAft>
              <a:buNone/>
            </a:pPr>
            <a:r>
              <a:t/>
            </a:r>
            <a:endParaRPr b="1" sz="600">
              <a:solidFill>
                <a:srgbClr val="666666"/>
              </a:solidFill>
              <a:latin typeface="Comic Sans MS"/>
              <a:ea typeface="Comic Sans MS"/>
              <a:cs typeface="Comic Sans MS"/>
              <a:sym typeface="Comic Sans MS"/>
            </a:endParaRPr>
          </a:p>
        </p:txBody>
      </p:sp>
      <p:sp>
        <p:nvSpPr>
          <p:cNvPr id="341" name="Google Shape;341;p29"/>
          <p:cNvSpPr txBox="1"/>
          <p:nvPr/>
        </p:nvSpPr>
        <p:spPr>
          <a:xfrm>
            <a:off x="-175" y="131600"/>
            <a:ext cx="9144000" cy="6564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2400">
                <a:solidFill>
                  <a:srgbClr val="3C78D8"/>
                </a:solidFill>
                <a:latin typeface="Comfortaa"/>
                <a:ea typeface="Comfortaa"/>
                <a:cs typeface="Comfortaa"/>
                <a:sym typeface="Comfortaa"/>
              </a:rPr>
              <a:t>Diabetic Microvascular Complications</a:t>
            </a:r>
            <a:endParaRPr b="1" sz="2400">
              <a:solidFill>
                <a:srgbClr val="3C78D8"/>
              </a:solidFill>
              <a:latin typeface="Comfortaa"/>
              <a:ea typeface="Comfortaa"/>
              <a:cs typeface="Comfortaa"/>
              <a:sym typeface="Comfortaa"/>
            </a:endParaRPr>
          </a:p>
          <a:p>
            <a:pPr indent="0" lvl="0" marL="0" rtl="0" algn="ctr">
              <a:spcBef>
                <a:spcPts val="0"/>
              </a:spcBef>
              <a:spcAft>
                <a:spcPts val="0"/>
              </a:spcAft>
              <a:buNone/>
            </a:pPr>
            <a:r>
              <a:t/>
            </a:r>
            <a:endParaRPr b="1" sz="2400">
              <a:solidFill>
                <a:srgbClr val="3C78D8"/>
              </a:solidFill>
              <a:latin typeface="Comfortaa"/>
              <a:ea typeface="Comfortaa"/>
              <a:cs typeface="Comfortaa"/>
              <a:sym typeface="Comfortaa"/>
            </a:endParaRPr>
          </a:p>
        </p:txBody>
      </p:sp>
      <p:sp>
        <p:nvSpPr>
          <p:cNvPr id="342" name="Google Shape;342;p29"/>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343" name="Google Shape;343;p29"/>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i="0" sz="1100" u="none" cap="none" strike="noStrike">
              <a:solidFill>
                <a:srgbClr val="FFFFFF"/>
              </a:solidFill>
              <a:latin typeface="Century Gothic"/>
              <a:ea typeface="Century Gothic"/>
              <a:cs typeface="Century Gothic"/>
              <a:sym typeface="Century Gothic"/>
            </a:endParaRPr>
          </a:p>
        </p:txBody>
      </p:sp>
      <p:pic>
        <p:nvPicPr>
          <p:cNvPr id="344" name="Google Shape;344;p29"/>
          <p:cNvPicPr preferRelativeResize="0"/>
          <p:nvPr/>
        </p:nvPicPr>
        <p:blipFill rotWithShape="1">
          <a:blip r:embed="rId3">
            <a:alphaModFix/>
          </a:blip>
          <a:srcRect b="11846" l="15434" r="12509" t="23239"/>
          <a:stretch/>
        </p:blipFill>
        <p:spPr>
          <a:xfrm>
            <a:off x="4666775" y="3346475"/>
            <a:ext cx="578499" cy="367667"/>
          </a:xfrm>
          <a:prstGeom prst="rect">
            <a:avLst/>
          </a:prstGeom>
          <a:noFill/>
          <a:ln>
            <a:noFill/>
          </a:ln>
        </p:spPr>
      </p:pic>
      <p:pic>
        <p:nvPicPr>
          <p:cNvPr id="345" name="Google Shape;345;p29"/>
          <p:cNvPicPr preferRelativeResize="0"/>
          <p:nvPr/>
        </p:nvPicPr>
        <p:blipFill rotWithShape="1">
          <a:blip r:embed="rId4">
            <a:alphaModFix/>
          </a:blip>
          <a:srcRect b="13763" l="0" r="0" t="13222"/>
          <a:stretch/>
        </p:blipFill>
        <p:spPr>
          <a:xfrm>
            <a:off x="4616312" y="1064513"/>
            <a:ext cx="679426" cy="435623"/>
          </a:xfrm>
          <a:prstGeom prst="rect">
            <a:avLst/>
          </a:prstGeom>
          <a:noFill/>
          <a:ln>
            <a:noFill/>
          </a:ln>
        </p:spPr>
      </p:pic>
      <p:sp>
        <p:nvSpPr>
          <p:cNvPr id="346" name="Google Shape;346;p29"/>
          <p:cNvSpPr txBox="1"/>
          <p:nvPr/>
        </p:nvSpPr>
        <p:spPr>
          <a:xfrm>
            <a:off x="366851" y="1770300"/>
            <a:ext cx="4058100" cy="2537700"/>
          </a:xfrm>
          <a:prstGeom prst="rect">
            <a:avLst/>
          </a:prstGeom>
          <a:noFill/>
          <a:ln>
            <a:noFill/>
          </a:ln>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SzPts val="1000"/>
              <a:buFont typeface="Century Gothic"/>
              <a:buChar char="❖"/>
            </a:pPr>
            <a:r>
              <a:rPr lang="en" sz="1000">
                <a:latin typeface="Century Gothic"/>
                <a:ea typeface="Century Gothic"/>
                <a:cs typeface="Century Gothic"/>
                <a:sym typeface="Century Gothic"/>
              </a:rPr>
              <a:t>Occurs in both type 1 &amp; type 2 DM.</a:t>
            </a:r>
            <a:endParaRPr sz="1000">
              <a:latin typeface="Century Gothic"/>
              <a:ea typeface="Century Gothic"/>
              <a:cs typeface="Century Gothic"/>
              <a:sym typeface="Century Gothic"/>
            </a:endParaRPr>
          </a:p>
          <a:p>
            <a:pPr indent="-292100" lvl="0" marL="457200" rtl="0" algn="l">
              <a:lnSpc>
                <a:spcPct val="115000"/>
              </a:lnSpc>
              <a:spcBef>
                <a:spcPts val="0"/>
              </a:spcBef>
              <a:spcAft>
                <a:spcPts val="0"/>
              </a:spcAft>
              <a:buSzPts val="1000"/>
              <a:buFont typeface="Century Gothic"/>
              <a:buChar char="❖"/>
            </a:pPr>
            <a:r>
              <a:rPr lang="en" sz="1000">
                <a:latin typeface="Century Gothic"/>
                <a:ea typeface="Century Gothic"/>
                <a:cs typeface="Century Gothic"/>
                <a:sym typeface="Century Gothic"/>
              </a:rPr>
              <a:t>The earliest clinical ﬁnding of diabetic nephropathy is </a:t>
            </a:r>
            <a:r>
              <a:rPr b="1" lang="en" sz="1000">
                <a:solidFill>
                  <a:srgbClr val="6D9EEB"/>
                </a:solidFill>
                <a:latin typeface="Century Gothic"/>
                <a:ea typeface="Century Gothic"/>
                <a:cs typeface="Century Gothic"/>
                <a:sym typeface="Century Gothic"/>
              </a:rPr>
              <a:t>microalbuminuria</a:t>
            </a:r>
            <a:r>
              <a:rPr lang="en" sz="1000">
                <a:latin typeface="Century Gothic"/>
                <a:ea typeface="Century Gothic"/>
                <a:cs typeface="Century Gothic"/>
                <a:sym typeface="Century Gothic"/>
              </a:rPr>
              <a:t>: </a:t>
            </a:r>
            <a:r>
              <a:rPr lang="en" sz="1000">
                <a:solidFill>
                  <a:schemeClr val="dk1"/>
                </a:solidFill>
                <a:latin typeface="Century Gothic"/>
                <a:ea typeface="Century Gothic"/>
                <a:cs typeface="Century Gothic"/>
                <a:sym typeface="Century Gothic"/>
              </a:rPr>
              <a:t>The persistent excretion of small amounts of </a:t>
            </a:r>
            <a:r>
              <a:rPr b="1" lang="en" sz="1000">
                <a:solidFill>
                  <a:schemeClr val="dk1"/>
                </a:solidFill>
                <a:latin typeface="Century Gothic"/>
                <a:ea typeface="Century Gothic"/>
                <a:cs typeface="Century Gothic"/>
                <a:sym typeface="Century Gothic"/>
              </a:rPr>
              <a:t>albumin</a:t>
            </a:r>
            <a:r>
              <a:rPr lang="en" sz="1000">
                <a:solidFill>
                  <a:schemeClr val="dk1"/>
                </a:solidFill>
                <a:latin typeface="Century Gothic"/>
                <a:ea typeface="Century Gothic"/>
                <a:cs typeface="Century Gothic"/>
                <a:sym typeface="Century Gothic"/>
              </a:rPr>
              <a:t> (</a:t>
            </a:r>
            <a:r>
              <a:rPr lang="en" sz="1000">
                <a:solidFill>
                  <a:srgbClr val="6D9EEB"/>
                </a:solidFill>
                <a:latin typeface="Century Gothic"/>
                <a:ea typeface="Century Gothic"/>
                <a:cs typeface="Century Gothic"/>
                <a:sym typeface="Century Gothic"/>
              </a:rPr>
              <a:t>30</a:t>
            </a:r>
            <a:r>
              <a:rPr lang="en" sz="1000">
                <a:solidFill>
                  <a:schemeClr val="dk1"/>
                </a:solidFill>
                <a:latin typeface="Century Gothic"/>
                <a:ea typeface="Century Gothic"/>
                <a:cs typeface="Century Gothic"/>
                <a:sym typeface="Century Gothic"/>
              </a:rPr>
              <a:t>-</a:t>
            </a:r>
            <a:r>
              <a:rPr lang="en" sz="1000">
                <a:solidFill>
                  <a:srgbClr val="6D9EEB"/>
                </a:solidFill>
                <a:latin typeface="Century Gothic"/>
                <a:ea typeface="Century Gothic"/>
                <a:cs typeface="Century Gothic"/>
                <a:sym typeface="Century Gothic"/>
              </a:rPr>
              <a:t>300</a:t>
            </a:r>
            <a:r>
              <a:rPr lang="en" sz="1000">
                <a:solidFill>
                  <a:schemeClr val="dk1"/>
                </a:solidFill>
                <a:latin typeface="Century Gothic"/>
                <a:ea typeface="Century Gothic"/>
                <a:cs typeface="Century Gothic"/>
                <a:sym typeface="Century Gothic"/>
              </a:rPr>
              <a:t> mg per day) into the urine.</a:t>
            </a:r>
            <a:endParaRPr sz="1000">
              <a:latin typeface="Century Gothic"/>
              <a:ea typeface="Century Gothic"/>
              <a:cs typeface="Century Gothic"/>
              <a:sym typeface="Century Gothic"/>
            </a:endParaRPr>
          </a:p>
          <a:p>
            <a:pPr indent="-292100" lvl="0" marL="457200" rtl="0" algn="l">
              <a:lnSpc>
                <a:spcPct val="115000"/>
              </a:lnSpc>
              <a:spcBef>
                <a:spcPts val="0"/>
              </a:spcBef>
              <a:spcAft>
                <a:spcPts val="0"/>
              </a:spcAft>
              <a:buSzPts val="1000"/>
              <a:buFont typeface="Century Gothic"/>
              <a:buChar char="❖"/>
            </a:pPr>
            <a:r>
              <a:rPr lang="en" sz="1000">
                <a:latin typeface="Century Gothic"/>
                <a:ea typeface="Century Gothic"/>
                <a:cs typeface="Century Gothic"/>
                <a:sym typeface="Century Gothic"/>
              </a:rPr>
              <a:t>Microalbuminuria is an important predictor of progression to </a:t>
            </a:r>
            <a:r>
              <a:rPr b="1" lang="en" sz="1000">
                <a:solidFill>
                  <a:srgbClr val="6D9EEB"/>
                </a:solidFill>
                <a:latin typeface="Century Gothic"/>
                <a:ea typeface="Century Gothic"/>
                <a:cs typeface="Century Gothic"/>
                <a:sym typeface="Century Gothic"/>
              </a:rPr>
              <a:t>proteinuria</a:t>
            </a:r>
            <a:r>
              <a:rPr lang="en" sz="1000">
                <a:latin typeface="Century Gothic"/>
                <a:ea typeface="Century Gothic"/>
                <a:cs typeface="Century Gothic"/>
                <a:sym typeface="Century Gothic"/>
              </a:rPr>
              <a:t>: the persistent excretion of &gt;</a:t>
            </a:r>
            <a:r>
              <a:rPr lang="en" sz="1000">
                <a:solidFill>
                  <a:srgbClr val="6D9EEB"/>
                </a:solidFill>
                <a:latin typeface="Century Gothic"/>
                <a:ea typeface="Century Gothic"/>
                <a:cs typeface="Century Gothic"/>
                <a:sym typeface="Century Gothic"/>
              </a:rPr>
              <a:t>300</a:t>
            </a:r>
            <a:r>
              <a:rPr lang="en" sz="1000">
                <a:latin typeface="Century Gothic"/>
                <a:ea typeface="Century Gothic"/>
                <a:cs typeface="Century Gothic"/>
                <a:sym typeface="Century Gothic"/>
              </a:rPr>
              <a:t> mg albumin per day into the urine.</a:t>
            </a:r>
            <a:endParaRPr sz="1000">
              <a:latin typeface="Century Gothic"/>
              <a:ea typeface="Century Gothic"/>
              <a:cs typeface="Century Gothic"/>
              <a:sym typeface="Century Gothic"/>
            </a:endParaRPr>
          </a:p>
          <a:p>
            <a:pPr indent="-292100" lvl="0" marL="457200" rtl="0" algn="l">
              <a:lnSpc>
                <a:spcPct val="115000"/>
              </a:lnSpc>
              <a:spcBef>
                <a:spcPts val="0"/>
              </a:spcBef>
              <a:spcAft>
                <a:spcPts val="0"/>
              </a:spcAft>
              <a:buSzPts val="1000"/>
              <a:buFont typeface="Century Gothic"/>
              <a:buChar char="❖"/>
            </a:pPr>
            <a:r>
              <a:rPr lang="en" sz="1000">
                <a:latin typeface="Century Gothic"/>
                <a:ea typeface="Century Gothic"/>
                <a:cs typeface="Century Gothic"/>
                <a:sym typeface="Century Gothic"/>
              </a:rPr>
              <a:t>Once proteinuria appears, there is a steady decrease in the glomerular ﬁltration rate (GFR).</a:t>
            </a:r>
            <a:endParaRPr sz="1000">
              <a:latin typeface="Century Gothic"/>
              <a:ea typeface="Century Gothic"/>
              <a:cs typeface="Century Gothic"/>
              <a:sym typeface="Century Gothic"/>
            </a:endParaRPr>
          </a:p>
          <a:p>
            <a:pPr indent="-292100" lvl="0" marL="457200" rtl="0" algn="l">
              <a:lnSpc>
                <a:spcPct val="115000"/>
              </a:lnSpc>
              <a:spcBef>
                <a:spcPts val="0"/>
              </a:spcBef>
              <a:spcAft>
                <a:spcPts val="0"/>
              </a:spcAft>
              <a:buSzPts val="1000"/>
              <a:buFont typeface="Century Gothic"/>
              <a:buChar char="❖"/>
            </a:pPr>
            <a:r>
              <a:rPr lang="en" sz="1000">
                <a:latin typeface="Century Gothic"/>
                <a:ea typeface="Century Gothic"/>
                <a:cs typeface="Century Gothic"/>
                <a:sym typeface="Century Gothic"/>
              </a:rPr>
              <a:t>Finally, end-stage renal disease occurs.</a:t>
            </a:r>
            <a:endParaRPr sz="1000">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000">
              <a:latin typeface="Century Gothic"/>
              <a:ea typeface="Century Gothic"/>
              <a:cs typeface="Century Gothic"/>
              <a:sym typeface="Century Gothic"/>
            </a:endParaRPr>
          </a:p>
          <a:p>
            <a:pPr indent="-292100" lvl="0" marL="457200" rtl="0" algn="l">
              <a:lnSpc>
                <a:spcPct val="115000"/>
              </a:lnSpc>
              <a:spcBef>
                <a:spcPts val="0"/>
              </a:spcBef>
              <a:spcAft>
                <a:spcPts val="0"/>
              </a:spcAft>
              <a:buSzPts val="1000"/>
              <a:buFont typeface="Century Gothic"/>
              <a:buChar char="★"/>
            </a:pPr>
            <a:r>
              <a:rPr b="1" lang="en" sz="1000">
                <a:latin typeface="Century Gothic"/>
                <a:ea typeface="Century Gothic"/>
                <a:cs typeface="Century Gothic"/>
                <a:sym typeface="Century Gothic"/>
              </a:rPr>
              <a:t>Sequence of Events in Diabetic Nephropathy:</a:t>
            </a:r>
            <a:endParaRPr b="1" sz="1000">
              <a:latin typeface="Century Gothic"/>
              <a:ea typeface="Century Gothic"/>
              <a:cs typeface="Century Gothic"/>
              <a:sym typeface="Century Gothic"/>
            </a:endParaRPr>
          </a:p>
        </p:txBody>
      </p:sp>
      <p:cxnSp>
        <p:nvCxnSpPr>
          <p:cNvPr id="347" name="Google Shape;347;p29"/>
          <p:cNvCxnSpPr/>
          <p:nvPr/>
        </p:nvCxnSpPr>
        <p:spPr>
          <a:xfrm flipH="1" rot="10800000">
            <a:off x="213841" y="4257295"/>
            <a:ext cx="4364100" cy="1800"/>
          </a:xfrm>
          <a:prstGeom prst="straightConnector1">
            <a:avLst/>
          </a:prstGeom>
          <a:noFill/>
          <a:ln cap="flat" cmpd="sng" w="9525">
            <a:solidFill>
              <a:srgbClr val="000000"/>
            </a:solidFill>
            <a:prstDash val="dot"/>
            <a:round/>
            <a:headEnd len="med" w="med" type="oval"/>
            <a:tailEnd len="med" w="med" type="oval"/>
          </a:ln>
        </p:spPr>
      </p:cxnSp>
      <p:sp>
        <p:nvSpPr>
          <p:cNvPr id="348" name="Google Shape;348;p29"/>
          <p:cNvSpPr/>
          <p:nvPr/>
        </p:nvSpPr>
        <p:spPr>
          <a:xfrm>
            <a:off x="280346" y="4025988"/>
            <a:ext cx="1247700" cy="468900"/>
          </a:xfrm>
          <a:prstGeom prst="chevron">
            <a:avLst>
              <a:gd fmla="val 50000" name="adj"/>
            </a:avLst>
          </a:prstGeom>
          <a:solidFill>
            <a:srgbClr val="C9DAF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 sz="800">
                <a:solidFill>
                  <a:srgbClr val="FFFFFF"/>
                </a:solidFill>
                <a:latin typeface="Century Gothic"/>
                <a:ea typeface="Century Gothic"/>
                <a:cs typeface="Century Gothic"/>
                <a:sym typeface="Century Gothic"/>
              </a:rPr>
              <a:t>Glomerular</a:t>
            </a:r>
            <a:endParaRPr b="1" sz="800">
              <a:solidFill>
                <a:srgbClr val="FFFFFF"/>
              </a:solidFill>
              <a:latin typeface="Century Gothic"/>
              <a:ea typeface="Century Gothic"/>
              <a:cs typeface="Century Gothic"/>
              <a:sym typeface="Century Gothic"/>
            </a:endParaRPr>
          </a:p>
          <a:p>
            <a:pPr indent="0" lvl="0" marL="0" rtl="0" algn="ctr">
              <a:spcBef>
                <a:spcPts val="0"/>
              </a:spcBef>
              <a:spcAft>
                <a:spcPts val="0"/>
              </a:spcAft>
              <a:buNone/>
            </a:pPr>
            <a:r>
              <a:rPr b="1" lang="en" sz="800">
                <a:solidFill>
                  <a:srgbClr val="FFFFFF"/>
                </a:solidFill>
                <a:latin typeface="Century Gothic"/>
                <a:ea typeface="Century Gothic"/>
                <a:cs typeface="Century Gothic"/>
                <a:sym typeface="Century Gothic"/>
              </a:rPr>
              <a:t>hyperﬁltration</a:t>
            </a:r>
            <a:endParaRPr b="1" sz="800">
              <a:solidFill>
                <a:srgbClr val="FFFFFF"/>
              </a:solidFill>
              <a:latin typeface="Century Gothic"/>
              <a:ea typeface="Century Gothic"/>
              <a:cs typeface="Century Gothic"/>
              <a:sym typeface="Century Gothic"/>
            </a:endParaRPr>
          </a:p>
        </p:txBody>
      </p:sp>
      <p:sp>
        <p:nvSpPr>
          <p:cNvPr id="349" name="Google Shape;349;p29"/>
          <p:cNvSpPr/>
          <p:nvPr/>
        </p:nvSpPr>
        <p:spPr>
          <a:xfrm>
            <a:off x="2351382" y="4025988"/>
            <a:ext cx="1109400" cy="468900"/>
          </a:xfrm>
          <a:prstGeom prst="chevron">
            <a:avLst>
              <a:gd fmla="val 50000" name="adj"/>
            </a:avLst>
          </a:prstGeom>
          <a:solidFill>
            <a:srgbClr val="6D9EEB"/>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t/>
            </a:r>
            <a:endParaRPr b="1" sz="800">
              <a:solidFill>
                <a:srgbClr val="FFFFFF"/>
              </a:solidFill>
              <a:latin typeface="Century Gothic"/>
              <a:ea typeface="Century Gothic"/>
              <a:cs typeface="Century Gothic"/>
              <a:sym typeface="Century Gothic"/>
            </a:endParaRPr>
          </a:p>
          <a:p>
            <a:pPr indent="0" lvl="0" marL="0" rtl="0" algn="ctr">
              <a:spcBef>
                <a:spcPts val="0"/>
              </a:spcBef>
              <a:spcAft>
                <a:spcPts val="0"/>
              </a:spcAft>
              <a:buNone/>
            </a:pPr>
            <a:r>
              <a:rPr b="1" lang="en" sz="800">
                <a:solidFill>
                  <a:srgbClr val="FFFFFF"/>
                </a:solidFill>
                <a:latin typeface="Century Gothic"/>
                <a:ea typeface="Century Gothic"/>
                <a:cs typeface="Century Gothic"/>
                <a:sym typeface="Century Gothic"/>
              </a:rPr>
              <a:t>Proteinuria &amp; </a:t>
            </a:r>
            <a:r>
              <a:rPr b="1" lang="en" sz="1200">
                <a:solidFill>
                  <a:srgbClr val="FFFFFF"/>
                </a:solidFill>
                <a:latin typeface="Century Gothic"/>
                <a:ea typeface="Century Gothic"/>
                <a:cs typeface="Century Gothic"/>
                <a:sym typeface="Century Gothic"/>
              </a:rPr>
              <a:t>↓</a:t>
            </a:r>
            <a:r>
              <a:rPr b="1" lang="en" sz="800">
                <a:solidFill>
                  <a:srgbClr val="FFFFFF"/>
                </a:solidFill>
                <a:latin typeface="Century Gothic"/>
                <a:ea typeface="Century Gothic"/>
                <a:cs typeface="Century Gothic"/>
                <a:sym typeface="Century Gothic"/>
              </a:rPr>
              <a:t> GFR</a:t>
            </a:r>
            <a:endParaRPr b="1" sz="800">
              <a:solidFill>
                <a:srgbClr val="FFFFFF"/>
              </a:solidFill>
              <a:latin typeface="Century Gothic"/>
              <a:ea typeface="Century Gothic"/>
              <a:cs typeface="Century Gothic"/>
              <a:sym typeface="Century Gothic"/>
            </a:endParaRPr>
          </a:p>
          <a:p>
            <a:pPr indent="0" lvl="0" marL="0" rtl="0" algn="ctr">
              <a:spcBef>
                <a:spcPts val="0"/>
              </a:spcBef>
              <a:spcAft>
                <a:spcPts val="0"/>
              </a:spcAft>
              <a:buNone/>
            </a:pPr>
            <a:r>
              <a:t/>
            </a:r>
            <a:endParaRPr b="1" sz="800">
              <a:solidFill>
                <a:srgbClr val="FFFFFF"/>
              </a:solidFill>
              <a:latin typeface="Century Gothic"/>
              <a:ea typeface="Century Gothic"/>
              <a:cs typeface="Century Gothic"/>
              <a:sym typeface="Century Gothic"/>
            </a:endParaRPr>
          </a:p>
        </p:txBody>
      </p:sp>
      <p:sp>
        <p:nvSpPr>
          <p:cNvPr id="350" name="Google Shape;350;p29"/>
          <p:cNvSpPr/>
          <p:nvPr/>
        </p:nvSpPr>
        <p:spPr>
          <a:xfrm>
            <a:off x="3311576" y="4020238"/>
            <a:ext cx="1087200" cy="468900"/>
          </a:xfrm>
          <a:prstGeom prst="chevron">
            <a:avLst>
              <a:gd fmla="val 50000" name="adj"/>
            </a:avLst>
          </a:prstGeom>
          <a:solidFill>
            <a:srgbClr val="3C78D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t/>
            </a:r>
            <a:endParaRPr b="1" sz="800">
              <a:solidFill>
                <a:srgbClr val="FFFFFF"/>
              </a:solidFill>
              <a:latin typeface="Century Gothic"/>
              <a:ea typeface="Century Gothic"/>
              <a:cs typeface="Century Gothic"/>
              <a:sym typeface="Century Gothic"/>
            </a:endParaRPr>
          </a:p>
          <a:p>
            <a:pPr indent="0" lvl="0" marL="0" rtl="0" algn="ctr">
              <a:spcBef>
                <a:spcPts val="0"/>
              </a:spcBef>
              <a:spcAft>
                <a:spcPts val="0"/>
              </a:spcAft>
              <a:buNone/>
            </a:pPr>
            <a:r>
              <a:rPr b="1" lang="en" sz="800">
                <a:solidFill>
                  <a:srgbClr val="FFFFFF"/>
                </a:solidFill>
                <a:latin typeface="Century Gothic"/>
                <a:ea typeface="Century Gothic"/>
                <a:cs typeface="Century Gothic"/>
                <a:sym typeface="Century Gothic"/>
              </a:rPr>
              <a:t>End-stage renal disease</a:t>
            </a:r>
            <a:endParaRPr b="1" sz="800">
              <a:solidFill>
                <a:srgbClr val="FFFFFF"/>
              </a:solidFill>
              <a:latin typeface="Century Gothic"/>
              <a:ea typeface="Century Gothic"/>
              <a:cs typeface="Century Gothic"/>
              <a:sym typeface="Century Gothic"/>
            </a:endParaRPr>
          </a:p>
          <a:p>
            <a:pPr indent="0" lvl="0" marL="0" rtl="0" algn="ctr">
              <a:spcBef>
                <a:spcPts val="0"/>
              </a:spcBef>
              <a:spcAft>
                <a:spcPts val="0"/>
              </a:spcAft>
              <a:buNone/>
            </a:pPr>
            <a:r>
              <a:t/>
            </a:r>
            <a:endParaRPr b="1" sz="800">
              <a:solidFill>
                <a:srgbClr val="FFFFFF"/>
              </a:solidFill>
              <a:latin typeface="Century Gothic"/>
              <a:ea typeface="Century Gothic"/>
              <a:cs typeface="Century Gothic"/>
              <a:sym typeface="Century Gothic"/>
            </a:endParaRPr>
          </a:p>
        </p:txBody>
      </p:sp>
      <p:pic>
        <p:nvPicPr>
          <p:cNvPr id="351" name="Google Shape;351;p29"/>
          <p:cNvPicPr preferRelativeResize="0"/>
          <p:nvPr/>
        </p:nvPicPr>
        <p:blipFill rotWithShape="1">
          <a:blip r:embed="rId5">
            <a:alphaModFix/>
          </a:blip>
          <a:srcRect b="0" l="0" r="0" t="33320"/>
          <a:stretch/>
        </p:blipFill>
        <p:spPr>
          <a:xfrm>
            <a:off x="300650" y="976095"/>
            <a:ext cx="578500" cy="554424"/>
          </a:xfrm>
          <a:prstGeom prst="rect">
            <a:avLst/>
          </a:prstGeom>
          <a:noFill/>
          <a:ln>
            <a:noFill/>
          </a:ln>
        </p:spPr>
      </p:pic>
      <p:sp>
        <p:nvSpPr>
          <p:cNvPr id="352" name="Google Shape;352;p29"/>
          <p:cNvSpPr txBox="1"/>
          <p:nvPr/>
        </p:nvSpPr>
        <p:spPr>
          <a:xfrm>
            <a:off x="1008050" y="1132775"/>
            <a:ext cx="2445000" cy="46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6D9EEB"/>
                </a:solidFill>
                <a:latin typeface="Century Gothic"/>
                <a:ea typeface="Century Gothic"/>
                <a:cs typeface="Century Gothic"/>
                <a:sym typeface="Century Gothic"/>
              </a:rPr>
              <a:t>Diabetic Nephropathy</a:t>
            </a:r>
            <a:endParaRPr b="1" sz="1500">
              <a:solidFill>
                <a:srgbClr val="6D9EEB"/>
              </a:solidFill>
              <a:latin typeface="Century Gothic"/>
              <a:ea typeface="Century Gothic"/>
              <a:cs typeface="Century Gothic"/>
              <a:sym typeface="Century Gothic"/>
            </a:endParaRPr>
          </a:p>
        </p:txBody>
      </p:sp>
      <p:sp>
        <p:nvSpPr>
          <p:cNvPr id="353" name="Google Shape;353;p29"/>
          <p:cNvSpPr/>
          <p:nvPr/>
        </p:nvSpPr>
        <p:spPr>
          <a:xfrm>
            <a:off x="213848" y="878297"/>
            <a:ext cx="752100" cy="750000"/>
          </a:xfrm>
          <a:prstGeom prst="ellipse">
            <a:avLst/>
          </a:prstGeom>
          <a:noFill/>
          <a:ln cap="flat" cmpd="sng" w="28575">
            <a:solidFill>
              <a:srgbClr val="A4C2F4"/>
            </a:solidFill>
            <a:prstDash val="solid"/>
            <a:round/>
            <a:headEnd len="sm" w="sm" type="none"/>
            <a:tailEnd len="sm" w="sm" type="none"/>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1100" u="none" cap="none" strike="noStrike">
              <a:solidFill>
                <a:srgbClr val="FFFFFF"/>
              </a:solidFill>
              <a:latin typeface="Arial"/>
              <a:ea typeface="Arial"/>
              <a:cs typeface="Arial"/>
              <a:sym typeface="Arial"/>
            </a:endParaRPr>
          </a:p>
        </p:txBody>
      </p:sp>
      <p:sp>
        <p:nvSpPr>
          <p:cNvPr id="354" name="Google Shape;354;p29"/>
          <p:cNvSpPr/>
          <p:nvPr/>
        </p:nvSpPr>
        <p:spPr>
          <a:xfrm>
            <a:off x="139744" y="820857"/>
            <a:ext cx="900300" cy="864900"/>
          </a:xfrm>
          <a:prstGeom prst="ellipse">
            <a:avLst/>
          </a:prstGeom>
          <a:noFill/>
          <a:ln cap="flat" cmpd="sng" w="19050">
            <a:solidFill>
              <a:srgbClr val="C9DAF8"/>
            </a:solidFill>
            <a:prstDash val="dot"/>
            <a:round/>
            <a:headEnd len="sm" w="sm" type="none"/>
            <a:tailEnd len="sm" w="sm" type="none"/>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1100" u="none" cap="none" strike="noStrike">
              <a:solidFill>
                <a:srgbClr val="FFFFFF"/>
              </a:solidFill>
              <a:latin typeface="Arial"/>
              <a:ea typeface="Arial"/>
              <a:cs typeface="Arial"/>
              <a:sym typeface="Arial"/>
            </a:endParaRPr>
          </a:p>
        </p:txBody>
      </p:sp>
      <p:sp>
        <p:nvSpPr>
          <p:cNvPr id="355" name="Google Shape;355;p29"/>
          <p:cNvSpPr/>
          <p:nvPr/>
        </p:nvSpPr>
        <p:spPr>
          <a:xfrm>
            <a:off x="4579974" y="907326"/>
            <a:ext cx="752100" cy="750000"/>
          </a:xfrm>
          <a:prstGeom prst="ellipse">
            <a:avLst/>
          </a:prstGeom>
          <a:noFill/>
          <a:ln cap="flat" cmpd="sng" w="28575">
            <a:solidFill>
              <a:srgbClr val="A4C2F4"/>
            </a:solidFill>
            <a:prstDash val="solid"/>
            <a:round/>
            <a:headEnd len="sm" w="sm" type="none"/>
            <a:tailEnd len="sm" w="sm" type="none"/>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1100" u="none" cap="none" strike="noStrike">
              <a:solidFill>
                <a:srgbClr val="FFFFFF"/>
              </a:solidFill>
              <a:latin typeface="Arial"/>
              <a:ea typeface="Arial"/>
              <a:cs typeface="Arial"/>
              <a:sym typeface="Arial"/>
            </a:endParaRPr>
          </a:p>
        </p:txBody>
      </p:sp>
      <p:sp>
        <p:nvSpPr>
          <p:cNvPr id="356" name="Google Shape;356;p29"/>
          <p:cNvSpPr/>
          <p:nvPr/>
        </p:nvSpPr>
        <p:spPr>
          <a:xfrm>
            <a:off x="4505863" y="849863"/>
            <a:ext cx="900300" cy="864900"/>
          </a:xfrm>
          <a:prstGeom prst="ellipse">
            <a:avLst/>
          </a:prstGeom>
          <a:noFill/>
          <a:ln cap="flat" cmpd="sng" w="19050">
            <a:solidFill>
              <a:srgbClr val="C9DAF8"/>
            </a:solidFill>
            <a:prstDash val="dot"/>
            <a:round/>
            <a:headEnd len="sm" w="sm" type="none"/>
            <a:tailEnd len="sm" w="sm" type="none"/>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1100" u="none" cap="none" strike="noStrike">
              <a:solidFill>
                <a:srgbClr val="FFFFFF"/>
              </a:solidFill>
              <a:latin typeface="Arial"/>
              <a:ea typeface="Arial"/>
              <a:cs typeface="Arial"/>
              <a:sym typeface="Arial"/>
            </a:endParaRPr>
          </a:p>
        </p:txBody>
      </p:sp>
      <p:sp>
        <p:nvSpPr>
          <p:cNvPr id="357" name="Google Shape;357;p29"/>
          <p:cNvSpPr txBox="1"/>
          <p:nvPr/>
        </p:nvSpPr>
        <p:spPr>
          <a:xfrm>
            <a:off x="5406168" y="1132778"/>
            <a:ext cx="2415600" cy="46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6D9EEB"/>
                </a:solidFill>
                <a:latin typeface="Century Gothic"/>
                <a:ea typeface="Century Gothic"/>
                <a:cs typeface="Century Gothic"/>
                <a:sym typeface="Century Gothic"/>
              </a:rPr>
              <a:t>Diabetic Retinopathy</a:t>
            </a:r>
            <a:endParaRPr b="1" sz="1500">
              <a:solidFill>
                <a:srgbClr val="6D9EEB"/>
              </a:solidFill>
              <a:latin typeface="Century Gothic"/>
              <a:ea typeface="Century Gothic"/>
              <a:cs typeface="Century Gothic"/>
              <a:sym typeface="Century Gothic"/>
            </a:endParaRPr>
          </a:p>
        </p:txBody>
      </p:sp>
      <p:sp>
        <p:nvSpPr>
          <p:cNvPr id="358" name="Google Shape;358;p29"/>
          <p:cNvSpPr txBox="1"/>
          <p:nvPr/>
        </p:nvSpPr>
        <p:spPr>
          <a:xfrm>
            <a:off x="4780325" y="1714775"/>
            <a:ext cx="4058100" cy="1512600"/>
          </a:xfrm>
          <a:prstGeom prst="rect">
            <a:avLst/>
          </a:prstGeom>
          <a:noFill/>
          <a:ln>
            <a:noFill/>
          </a:ln>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SzPts val="1000"/>
              <a:buFont typeface="Century Gothic"/>
              <a:buChar char="❖"/>
            </a:pPr>
            <a:r>
              <a:rPr lang="en" sz="1000">
                <a:latin typeface="Century Gothic"/>
                <a:ea typeface="Century Gothic"/>
                <a:cs typeface="Century Gothic"/>
                <a:sym typeface="Century Gothic"/>
              </a:rPr>
              <a:t>A progressive microvascular complication of DM, aﬀecting the retina of the eye.</a:t>
            </a:r>
            <a:endParaRPr sz="1000">
              <a:latin typeface="Century Gothic"/>
              <a:ea typeface="Century Gothic"/>
              <a:cs typeface="Century Gothic"/>
              <a:sym typeface="Century Gothic"/>
            </a:endParaRPr>
          </a:p>
          <a:p>
            <a:pPr indent="-292100" lvl="0" marL="457200" rtl="0" algn="l">
              <a:lnSpc>
                <a:spcPct val="115000"/>
              </a:lnSpc>
              <a:spcBef>
                <a:spcPts val="0"/>
              </a:spcBef>
              <a:spcAft>
                <a:spcPts val="0"/>
              </a:spcAft>
              <a:buSzPts val="1000"/>
              <a:buFont typeface="Century Gothic"/>
              <a:buChar char="❖"/>
            </a:pPr>
            <a:r>
              <a:rPr lang="en" sz="1000">
                <a:latin typeface="Century Gothic"/>
                <a:ea typeface="Century Gothic"/>
                <a:cs typeface="Century Gothic"/>
                <a:sym typeface="Century Gothic"/>
              </a:rPr>
              <a:t>A major cause of morbidity in DM (</a:t>
            </a:r>
            <a:r>
              <a:rPr b="1" lang="en" sz="1000">
                <a:latin typeface="Century Gothic"/>
                <a:ea typeface="Century Gothic"/>
                <a:cs typeface="Century Gothic"/>
                <a:sym typeface="Century Gothic"/>
              </a:rPr>
              <a:t>blindness</a:t>
            </a:r>
            <a:r>
              <a:rPr lang="en" sz="1000">
                <a:latin typeface="Century Gothic"/>
                <a:ea typeface="Century Gothic"/>
                <a:cs typeface="Century Gothic"/>
                <a:sym typeface="Century Gothic"/>
              </a:rPr>
              <a:t>).</a:t>
            </a:r>
            <a:endParaRPr sz="1000">
              <a:latin typeface="Century Gothic"/>
              <a:ea typeface="Century Gothic"/>
              <a:cs typeface="Century Gothic"/>
              <a:sym typeface="Century Gothic"/>
            </a:endParaRPr>
          </a:p>
          <a:p>
            <a:pPr indent="-292100" lvl="0" marL="457200" rtl="0" algn="l">
              <a:lnSpc>
                <a:spcPct val="115000"/>
              </a:lnSpc>
              <a:spcBef>
                <a:spcPts val="0"/>
              </a:spcBef>
              <a:spcAft>
                <a:spcPts val="0"/>
              </a:spcAft>
              <a:buSzPts val="1000"/>
              <a:buFont typeface="Century Gothic"/>
              <a:buChar char="❖"/>
            </a:pPr>
            <a:r>
              <a:rPr lang="en" sz="1000">
                <a:latin typeface="Century Gothic"/>
                <a:ea typeface="Century Gothic"/>
                <a:cs typeface="Century Gothic"/>
                <a:sym typeface="Century Gothic"/>
              </a:rPr>
              <a:t>Its prevalence with increasing duration of disease in both type 1 &amp; 2 DM .</a:t>
            </a:r>
            <a:endParaRPr sz="1000">
              <a:latin typeface="Century Gothic"/>
              <a:ea typeface="Century Gothic"/>
              <a:cs typeface="Century Gothic"/>
              <a:sym typeface="Century Gothic"/>
            </a:endParaRPr>
          </a:p>
          <a:p>
            <a:pPr indent="-292100" lvl="0" marL="457200" rtl="0" algn="l">
              <a:lnSpc>
                <a:spcPct val="115000"/>
              </a:lnSpc>
              <a:spcBef>
                <a:spcPts val="0"/>
              </a:spcBef>
              <a:spcAft>
                <a:spcPts val="0"/>
              </a:spcAft>
              <a:buSzPts val="1000"/>
              <a:buFont typeface="Century Gothic"/>
              <a:buChar char="❖"/>
            </a:pPr>
            <a:r>
              <a:rPr b="1" lang="en" sz="1000">
                <a:latin typeface="Century Gothic"/>
                <a:ea typeface="Century Gothic"/>
                <a:cs typeface="Century Gothic"/>
                <a:sym typeface="Century Gothic"/>
              </a:rPr>
              <a:t>After 20 years of the disease</a:t>
            </a:r>
            <a:r>
              <a:rPr lang="en" sz="1000">
                <a:latin typeface="Century Gothic"/>
                <a:ea typeface="Century Gothic"/>
                <a:cs typeface="Century Gothic"/>
                <a:sym typeface="Century Gothic"/>
              </a:rPr>
              <a:t>:</a:t>
            </a:r>
            <a:endParaRPr sz="1000">
              <a:latin typeface="Century Gothic"/>
              <a:ea typeface="Century Gothic"/>
              <a:cs typeface="Century Gothic"/>
              <a:sym typeface="Century Gothic"/>
            </a:endParaRPr>
          </a:p>
          <a:p>
            <a:pPr indent="-292100" lvl="0" marL="914400" rtl="0" algn="l">
              <a:lnSpc>
                <a:spcPct val="115000"/>
              </a:lnSpc>
              <a:spcBef>
                <a:spcPts val="0"/>
              </a:spcBef>
              <a:spcAft>
                <a:spcPts val="0"/>
              </a:spcAft>
              <a:buSzPts val="1000"/>
              <a:buFont typeface="Century Gothic"/>
              <a:buChar char="●"/>
            </a:pPr>
            <a:r>
              <a:rPr lang="en" sz="1000">
                <a:latin typeface="Century Gothic"/>
                <a:ea typeface="Century Gothic"/>
                <a:cs typeface="Century Gothic"/>
                <a:sym typeface="Century Gothic"/>
              </a:rPr>
              <a:t>Is present in </a:t>
            </a:r>
            <a:r>
              <a:rPr b="1" lang="en" sz="1000">
                <a:latin typeface="Century Gothic"/>
                <a:ea typeface="Century Gothic"/>
                <a:cs typeface="Century Gothic"/>
                <a:sym typeface="Century Gothic"/>
              </a:rPr>
              <a:t>almost all</a:t>
            </a:r>
            <a:r>
              <a:rPr lang="en" sz="1000">
                <a:latin typeface="Century Gothic"/>
                <a:ea typeface="Century Gothic"/>
                <a:cs typeface="Century Gothic"/>
                <a:sym typeface="Century Gothic"/>
              </a:rPr>
              <a:t> </a:t>
            </a:r>
            <a:r>
              <a:rPr lang="en" sz="1000">
                <a:solidFill>
                  <a:srgbClr val="6D9EEB"/>
                </a:solidFill>
                <a:latin typeface="Century Gothic"/>
                <a:ea typeface="Century Gothic"/>
                <a:cs typeface="Century Gothic"/>
                <a:sym typeface="Century Gothic"/>
              </a:rPr>
              <a:t>T1DM.</a:t>
            </a:r>
            <a:endParaRPr sz="1000">
              <a:solidFill>
                <a:srgbClr val="6D9EEB"/>
              </a:solidFill>
              <a:latin typeface="Century Gothic"/>
              <a:ea typeface="Century Gothic"/>
              <a:cs typeface="Century Gothic"/>
              <a:sym typeface="Century Gothic"/>
            </a:endParaRPr>
          </a:p>
          <a:p>
            <a:pPr indent="-292100" lvl="0" marL="914400" rtl="0" algn="l">
              <a:lnSpc>
                <a:spcPct val="115000"/>
              </a:lnSpc>
              <a:spcBef>
                <a:spcPts val="0"/>
              </a:spcBef>
              <a:spcAft>
                <a:spcPts val="0"/>
              </a:spcAft>
              <a:buSzPts val="1000"/>
              <a:buFont typeface="Century Gothic"/>
              <a:buChar char="●"/>
            </a:pPr>
            <a:r>
              <a:rPr lang="en" sz="1000">
                <a:latin typeface="Century Gothic"/>
                <a:ea typeface="Century Gothic"/>
                <a:cs typeface="Century Gothic"/>
                <a:sym typeface="Century Gothic"/>
              </a:rPr>
              <a:t>Is present in </a:t>
            </a:r>
            <a:r>
              <a:rPr b="1" lang="en" sz="1000">
                <a:latin typeface="Century Gothic"/>
                <a:ea typeface="Century Gothic"/>
                <a:cs typeface="Century Gothic"/>
                <a:sym typeface="Century Gothic"/>
              </a:rPr>
              <a:t>50 – 80%</a:t>
            </a:r>
            <a:r>
              <a:rPr lang="en" sz="1000">
                <a:latin typeface="Century Gothic"/>
                <a:ea typeface="Century Gothic"/>
                <a:cs typeface="Century Gothic"/>
                <a:sym typeface="Century Gothic"/>
              </a:rPr>
              <a:t> of </a:t>
            </a:r>
            <a:r>
              <a:rPr lang="en" sz="1000">
                <a:solidFill>
                  <a:srgbClr val="6D9EEB"/>
                </a:solidFill>
                <a:latin typeface="Century Gothic"/>
                <a:ea typeface="Century Gothic"/>
                <a:cs typeface="Century Gothic"/>
                <a:sym typeface="Century Gothic"/>
              </a:rPr>
              <a:t>T2DM.</a:t>
            </a:r>
            <a:endParaRPr sz="1000">
              <a:solidFill>
                <a:srgbClr val="6D9EEB"/>
              </a:solidFill>
              <a:latin typeface="Century Gothic"/>
              <a:ea typeface="Century Gothic"/>
              <a:cs typeface="Century Gothic"/>
              <a:sym typeface="Century Gothic"/>
            </a:endParaRPr>
          </a:p>
        </p:txBody>
      </p:sp>
      <p:sp>
        <p:nvSpPr>
          <p:cNvPr id="359" name="Google Shape;359;p29"/>
          <p:cNvSpPr/>
          <p:nvPr/>
        </p:nvSpPr>
        <p:spPr>
          <a:xfrm>
            <a:off x="4579972" y="3155308"/>
            <a:ext cx="752100" cy="750000"/>
          </a:xfrm>
          <a:prstGeom prst="ellipse">
            <a:avLst/>
          </a:prstGeom>
          <a:noFill/>
          <a:ln cap="flat" cmpd="sng" w="28575">
            <a:solidFill>
              <a:srgbClr val="A4C2F4"/>
            </a:solidFill>
            <a:prstDash val="solid"/>
            <a:round/>
            <a:headEnd len="sm" w="sm" type="none"/>
            <a:tailEnd len="sm" w="sm" type="none"/>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1100" u="none" cap="none" strike="noStrike">
              <a:solidFill>
                <a:srgbClr val="FFFFFF"/>
              </a:solidFill>
              <a:latin typeface="Arial"/>
              <a:ea typeface="Arial"/>
              <a:cs typeface="Arial"/>
              <a:sym typeface="Arial"/>
            </a:endParaRPr>
          </a:p>
        </p:txBody>
      </p:sp>
      <p:sp>
        <p:nvSpPr>
          <p:cNvPr id="360" name="Google Shape;360;p29"/>
          <p:cNvSpPr/>
          <p:nvPr/>
        </p:nvSpPr>
        <p:spPr>
          <a:xfrm>
            <a:off x="4505867" y="3097869"/>
            <a:ext cx="900300" cy="864900"/>
          </a:xfrm>
          <a:prstGeom prst="ellipse">
            <a:avLst/>
          </a:prstGeom>
          <a:noFill/>
          <a:ln cap="flat" cmpd="sng" w="19050">
            <a:solidFill>
              <a:srgbClr val="C9DAF8"/>
            </a:solidFill>
            <a:prstDash val="dot"/>
            <a:round/>
            <a:headEnd len="sm" w="sm" type="none"/>
            <a:tailEnd len="sm" w="sm" type="none"/>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1100" u="none" cap="none" strike="noStrike">
              <a:solidFill>
                <a:srgbClr val="FFFFFF"/>
              </a:solidFill>
              <a:latin typeface="Arial"/>
              <a:ea typeface="Arial"/>
              <a:cs typeface="Arial"/>
              <a:sym typeface="Arial"/>
            </a:endParaRPr>
          </a:p>
        </p:txBody>
      </p:sp>
      <p:sp>
        <p:nvSpPr>
          <p:cNvPr id="361" name="Google Shape;361;p29"/>
          <p:cNvSpPr txBox="1"/>
          <p:nvPr/>
        </p:nvSpPr>
        <p:spPr>
          <a:xfrm>
            <a:off x="4780325" y="4015425"/>
            <a:ext cx="4472400" cy="864900"/>
          </a:xfrm>
          <a:prstGeom prst="rect">
            <a:avLst/>
          </a:prstGeom>
          <a:noFill/>
          <a:ln>
            <a:noFill/>
          </a:ln>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SzPts val="1000"/>
              <a:buFont typeface="Century Gothic"/>
              <a:buChar char="❖"/>
            </a:pPr>
            <a:r>
              <a:rPr lang="en" sz="1000">
                <a:latin typeface="Century Gothic"/>
                <a:ea typeface="Century Gothic"/>
                <a:cs typeface="Century Gothic"/>
                <a:sym typeface="Century Gothic"/>
              </a:rPr>
              <a:t>Loss of both myelinated and unmyelinated nerve ﬁbers.</a:t>
            </a:r>
            <a:endParaRPr sz="1000">
              <a:latin typeface="Century Gothic"/>
              <a:ea typeface="Century Gothic"/>
              <a:cs typeface="Century Gothic"/>
              <a:sym typeface="Century Gothic"/>
            </a:endParaRPr>
          </a:p>
          <a:p>
            <a:pPr indent="-292100" lvl="0" marL="457200" rtl="0" algn="l">
              <a:lnSpc>
                <a:spcPct val="115000"/>
              </a:lnSpc>
              <a:spcBef>
                <a:spcPts val="0"/>
              </a:spcBef>
              <a:spcAft>
                <a:spcPts val="0"/>
              </a:spcAft>
              <a:buSzPts val="1000"/>
              <a:buFont typeface="Century Gothic"/>
              <a:buChar char="❖"/>
            </a:pPr>
            <a:r>
              <a:rPr lang="en" sz="1000">
                <a:latin typeface="Century Gothic"/>
                <a:ea typeface="Century Gothic"/>
                <a:cs typeface="Century Gothic"/>
                <a:sym typeface="Century Gothic"/>
              </a:rPr>
              <a:t>Occurs in both type 1 &amp; type 2 DM.</a:t>
            </a:r>
            <a:endParaRPr sz="1000">
              <a:latin typeface="Century Gothic"/>
              <a:ea typeface="Century Gothic"/>
              <a:cs typeface="Century Gothic"/>
              <a:sym typeface="Century Gothic"/>
            </a:endParaRPr>
          </a:p>
          <a:p>
            <a:pPr indent="-292100" lvl="0" marL="457200" rtl="0" algn="l">
              <a:lnSpc>
                <a:spcPct val="115000"/>
              </a:lnSpc>
              <a:spcBef>
                <a:spcPts val="0"/>
              </a:spcBef>
              <a:spcAft>
                <a:spcPts val="0"/>
              </a:spcAft>
              <a:buSzPts val="1000"/>
              <a:buFont typeface="Century Gothic"/>
              <a:buChar char="❖"/>
            </a:pPr>
            <a:r>
              <a:rPr lang="en" sz="1000">
                <a:latin typeface="Century Gothic"/>
                <a:ea typeface="Century Gothic"/>
                <a:cs typeface="Century Gothic"/>
                <a:sym typeface="Century Gothic"/>
              </a:rPr>
              <a:t>It correlates with the duration of DM &amp; with glycemic control.</a:t>
            </a:r>
            <a:endParaRPr sz="1000">
              <a:latin typeface="Century Gothic"/>
              <a:ea typeface="Century Gothic"/>
              <a:cs typeface="Century Gothic"/>
              <a:sym typeface="Century Gothic"/>
            </a:endParaRPr>
          </a:p>
        </p:txBody>
      </p:sp>
      <p:sp>
        <p:nvSpPr>
          <p:cNvPr id="362" name="Google Shape;362;p29"/>
          <p:cNvSpPr txBox="1"/>
          <p:nvPr/>
        </p:nvSpPr>
        <p:spPr>
          <a:xfrm>
            <a:off x="5406168" y="3389940"/>
            <a:ext cx="2415600" cy="46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6D9EEB"/>
                </a:solidFill>
                <a:latin typeface="Century Gothic"/>
                <a:ea typeface="Century Gothic"/>
                <a:cs typeface="Century Gothic"/>
                <a:sym typeface="Century Gothic"/>
              </a:rPr>
              <a:t>Diabetic Neuropathy</a:t>
            </a:r>
            <a:endParaRPr b="1" sz="1500">
              <a:solidFill>
                <a:srgbClr val="6D9EEB"/>
              </a:solidFill>
              <a:latin typeface="Century Gothic"/>
              <a:ea typeface="Century Gothic"/>
              <a:cs typeface="Century Gothic"/>
              <a:sym typeface="Century Gothic"/>
            </a:endParaRPr>
          </a:p>
        </p:txBody>
      </p:sp>
      <p:sp>
        <p:nvSpPr>
          <p:cNvPr id="363" name="Google Shape;363;p29"/>
          <p:cNvSpPr/>
          <p:nvPr/>
        </p:nvSpPr>
        <p:spPr>
          <a:xfrm>
            <a:off x="1359275" y="4023038"/>
            <a:ext cx="1142400" cy="468900"/>
          </a:xfrm>
          <a:prstGeom prst="chevron">
            <a:avLst>
              <a:gd fmla="val 50000" name="adj"/>
            </a:avLst>
          </a:prstGeom>
          <a:solidFill>
            <a:srgbClr val="A4C2F4"/>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 sz="800">
                <a:solidFill>
                  <a:srgbClr val="FFFFFF"/>
                </a:solidFill>
                <a:latin typeface="Century Gothic"/>
                <a:ea typeface="Century Gothic"/>
                <a:cs typeface="Century Gothic"/>
                <a:sym typeface="Century Gothic"/>
              </a:rPr>
              <a:t>Microalbu-minuria</a:t>
            </a:r>
            <a:endParaRPr b="1" sz="800">
              <a:solidFill>
                <a:srgbClr val="FFFFFF"/>
              </a:solidFill>
              <a:latin typeface="Century Gothic"/>
              <a:ea typeface="Century Gothic"/>
              <a:cs typeface="Century Gothic"/>
              <a:sym typeface="Century Gothic"/>
            </a:endParaRPr>
          </a:p>
        </p:txBody>
      </p:sp>
      <p:sp>
        <p:nvSpPr>
          <p:cNvPr id="337" name="Google Shape;337;p29"/>
          <p:cNvSpPr txBox="1"/>
          <p:nvPr/>
        </p:nvSpPr>
        <p:spPr>
          <a:xfrm>
            <a:off x="280350" y="4489150"/>
            <a:ext cx="4871400" cy="65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600">
                <a:solidFill>
                  <a:srgbClr val="6AA84F"/>
                </a:solidFill>
                <a:highlight>
                  <a:srgbClr val="D9EAD3"/>
                </a:highlight>
                <a:latin typeface="Century Gothic"/>
                <a:ea typeface="Century Gothic"/>
                <a:cs typeface="Century Gothic"/>
                <a:sym typeface="Century Gothic"/>
              </a:rPr>
              <a:t>Hypothesis</a:t>
            </a:r>
            <a:r>
              <a:rPr b="1" i="1" lang="en" sz="600">
                <a:solidFill>
                  <a:srgbClr val="6AA84F"/>
                </a:solidFill>
                <a:latin typeface="Century Gothic"/>
                <a:ea typeface="Century Gothic"/>
                <a:cs typeface="Century Gothic"/>
                <a:sym typeface="Century Gothic"/>
              </a:rPr>
              <a:t> </a:t>
            </a:r>
            <a:r>
              <a:rPr b="1" lang="en" sz="600">
                <a:solidFill>
                  <a:srgbClr val="6AA84F"/>
                </a:solidFill>
                <a:latin typeface="Century Gothic"/>
                <a:ea typeface="Century Gothic"/>
                <a:cs typeface="Century Gothic"/>
                <a:sym typeface="Century Gothic"/>
              </a:rPr>
              <a:t>Nephromegaly:</a:t>
            </a:r>
            <a:r>
              <a:rPr lang="en" sz="600">
                <a:solidFill>
                  <a:srgbClr val="6AA84F"/>
                </a:solidFill>
                <a:latin typeface="Century Gothic"/>
                <a:ea typeface="Century Gothic"/>
                <a:cs typeface="Century Gothic"/>
                <a:sym typeface="Century Gothic"/>
              </a:rPr>
              <a:t> increase size of the kidney, maybe due to:</a:t>
            </a:r>
            <a:endParaRPr sz="600">
              <a:solidFill>
                <a:srgbClr val="6AA84F"/>
              </a:solidFill>
              <a:latin typeface="Century Gothic"/>
              <a:ea typeface="Century Gothic"/>
              <a:cs typeface="Century Gothic"/>
              <a:sym typeface="Century Gothic"/>
            </a:endParaRPr>
          </a:p>
          <a:p>
            <a:pPr indent="-266700" lvl="0" marL="457200" rtl="0" algn="l">
              <a:spcBef>
                <a:spcPts val="0"/>
              </a:spcBef>
              <a:spcAft>
                <a:spcPts val="0"/>
              </a:spcAft>
              <a:buClr>
                <a:srgbClr val="6AA84F"/>
              </a:buClr>
              <a:buSzPts val="600"/>
              <a:buFont typeface="Century Gothic"/>
              <a:buAutoNum type="arabicParenR"/>
            </a:pPr>
            <a:r>
              <a:rPr lang="en" sz="600">
                <a:solidFill>
                  <a:srgbClr val="6AA84F"/>
                </a:solidFill>
                <a:latin typeface="Century Gothic"/>
                <a:ea typeface="Century Gothic"/>
                <a:cs typeface="Century Gothic"/>
                <a:sym typeface="Century Gothic"/>
              </a:rPr>
              <a:t>Ectopic lipid depositions or other mechanisms.</a:t>
            </a:r>
            <a:endParaRPr sz="600">
              <a:solidFill>
                <a:srgbClr val="6AA84F"/>
              </a:solidFill>
              <a:latin typeface="Century Gothic"/>
              <a:ea typeface="Century Gothic"/>
              <a:cs typeface="Century Gothic"/>
              <a:sym typeface="Century Gothic"/>
            </a:endParaRPr>
          </a:p>
          <a:p>
            <a:pPr indent="-266700" lvl="0" marL="457200" rtl="0" algn="l">
              <a:spcBef>
                <a:spcPts val="0"/>
              </a:spcBef>
              <a:spcAft>
                <a:spcPts val="0"/>
              </a:spcAft>
              <a:buClr>
                <a:srgbClr val="6AA84F"/>
              </a:buClr>
              <a:buSzPts val="600"/>
              <a:buFont typeface="Century Gothic"/>
              <a:buAutoNum type="arabicParenR"/>
            </a:pPr>
            <a:r>
              <a:rPr lang="en" sz="600">
                <a:solidFill>
                  <a:srgbClr val="6AA84F"/>
                </a:solidFill>
                <a:latin typeface="Century Gothic"/>
                <a:ea typeface="Century Gothic"/>
                <a:cs typeface="Century Gothic"/>
                <a:sym typeface="Century Gothic"/>
              </a:rPr>
              <a:t>When a lot of glucose is reabsorbed through SGLT “Na dependent Glucose transporter” along with Na, that will lead to absorption of H</a:t>
            </a:r>
            <a:r>
              <a:rPr baseline="-25000" lang="en" sz="600">
                <a:solidFill>
                  <a:srgbClr val="6AA84F"/>
                </a:solidFill>
                <a:latin typeface="Century Gothic"/>
                <a:ea typeface="Century Gothic"/>
                <a:cs typeface="Century Gothic"/>
                <a:sym typeface="Century Gothic"/>
              </a:rPr>
              <a:t>2</a:t>
            </a:r>
            <a:r>
              <a:rPr lang="en" sz="600">
                <a:solidFill>
                  <a:srgbClr val="6AA84F"/>
                </a:solidFill>
                <a:latin typeface="Century Gothic"/>
                <a:ea typeface="Century Gothic"/>
                <a:cs typeface="Century Gothic"/>
                <a:sym typeface="Century Gothic"/>
              </a:rPr>
              <a:t>O causing Hyperosmolar state. *When the blood glucose level exceeds about 160–180 mg/dL (8.9-10 mmol/L), the proximal tubule becomes overwhelmed and begins to excrete glucose in the urine.</a:t>
            </a:r>
            <a:endParaRPr sz="600">
              <a:solidFill>
                <a:srgbClr val="6AA84F"/>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cxnSp>
        <p:nvCxnSpPr>
          <p:cNvPr id="368" name="Google Shape;368;p30"/>
          <p:cNvCxnSpPr/>
          <p:nvPr/>
        </p:nvCxnSpPr>
        <p:spPr>
          <a:xfrm flipH="1">
            <a:off x="6360300" y="3558358"/>
            <a:ext cx="11700" cy="789900"/>
          </a:xfrm>
          <a:prstGeom prst="straightConnector1">
            <a:avLst/>
          </a:prstGeom>
          <a:noFill/>
          <a:ln cap="flat" cmpd="sng" w="9525">
            <a:solidFill>
              <a:schemeClr val="dk2"/>
            </a:solidFill>
            <a:prstDash val="solid"/>
            <a:round/>
            <a:headEnd len="med" w="med" type="none"/>
            <a:tailEnd len="med" w="med" type="none"/>
          </a:ln>
        </p:spPr>
      </p:cxnSp>
      <p:sp>
        <p:nvSpPr>
          <p:cNvPr id="369" name="Google Shape;369;p30"/>
          <p:cNvSpPr/>
          <p:nvPr/>
        </p:nvSpPr>
        <p:spPr>
          <a:xfrm rot="5400000">
            <a:off x="6289803" y="2089650"/>
            <a:ext cx="152100" cy="3353100"/>
          </a:xfrm>
          <a:prstGeom prst="leftBracket">
            <a:avLst>
              <a:gd fmla="val 8333"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0"/>
          <p:cNvSpPr txBox="1"/>
          <p:nvPr/>
        </p:nvSpPr>
        <p:spPr>
          <a:xfrm>
            <a:off x="2147513" y="193613"/>
            <a:ext cx="4848900" cy="5655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1" lang="en" sz="2400">
                <a:solidFill>
                  <a:srgbClr val="3C78D8"/>
                </a:solidFill>
                <a:latin typeface="Comfortaa"/>
                <a:ea typeface="Comfortaa"/>
                <a:cs typeface="Comfortaa"/>
                <a:sym typeface="Comfortaa"/>
              </a:rPr>
              <a:t>Summary</a:t>
            </a:r>
            <a:endParaRPr b="1" sz="2400">
              <a:solidFill>
                <a:srgbClr val="3C78D8"/>
              </a:solidFill>
              <a:latin typeface="Comfortaa"/>
              <a:ea typeface="Comfortaa"/>
              <a:cs typeface="Comfortaa"/>
              <a:sym typeface="Comfortaa"/>
            </a:endParaRPr>
          </a:p>
        </p:txBody>
      </p:sp>
      <p:sp>
        <p:nvSpPr>
          <p:cNvPr id="371" name="Google Shape;371;p30"/>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marR="0" rtl="0" algn="r">
              <a:lnSpc>
                <a:spcPct val="100000"/>
              </a:lnSpc>
              <a:spcBef>
                <a:spcPts val="0"/>
              </a:spcBef>
              <a:spcAft>
                <a:spcPts val="0"/>
              </a:spcAft>
              <a:buNone/>
            </a:pPr>
            <a:fld id="{00000000-1234-1234-1234-123412341234}" type="slidenum">
              <a:rPr lang="en"/>
              <a:t>‹#›</a:t>
            </a:fld>
            <a:endParaRPr/>
          </a:p>
        </p:txBody>
      </p:sp>
      <p:sp>
        <p:nvSpPr>
          <p:cNvPr id="372" name="Google Shape;372;p30"/>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None/>
            </a:pPr>
            <a:r>
              <a:t/>
            </a:r>
            <a:endParaRPr sz="1100">
              <a:solidFill>
                <a:srgbClr val="FFFFFF"/>
              </a:solidFill>
              <a:latin typeface="Century Gothic"/>
              <a:ea typeface="Century Gothic"/>
              <a:cs typeface="Century Gothic"/>
              <a:sym typeface="Century Gothic"/>
            </a:endParaRPr>
          </a:p>
        </p:txBody>
      </p:sp>
      <p:pic>
        <p:nvPicPr>
          <p:cNvPr id="373" name="Google Shape;373;p30"/>
          <p:cNvPicPr preferRelativeResize="0"/>
          <p:nvPr/>
        </p:nvPicPr>
        <p:blipFill rotWithShape="1">
          <a:blip r:embed="rId3">
            <a:alphaModFix/>
          </a:blip>
          <a:srcRect b="0" l="4601" r="3359" t="0"/>
          <a:stretch/>
        </p:blipFill>
        <p:spPr>
          <a:xfrm>
            <a:off x="138725" y="1037300"/>
            <a:ext cx="3234824" cy="3949399"/>
          </a:xfrm>
          <a:prstGeom prst="rect">
            <a:avLst/>
          </a:prstGeom>
          <a:noFill/>
          <a:ln>
            <a:noFill/>
          </a:ln>
        </p:spPr>
      </p:pic>
      <p:sp>
        <p:nvSpPr>
          <p:cNvPr id="374" name="Google Shape;374;p30"/>
          <p:cNvSpPr/>
          <p:nvPr/>
        </p:nvSpPr>
        <p:spPr>
          <a:xfrm>
            <a:off x="3737875" y="1632828"/>
            <a:ext cx="1337700" cy="5655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rtl="0" algn="ctr">
              <a:spcBef>
                <a:spcPts val="0"/>
              </a:spcBef>
              <a:spcAft>
                <a:spcPts val="0"/>
              </a:spcAft>
              <a:buNone/>
            </a:pPr>
            <a:r>
              <a:rPr b="1" lang="en" sz="1000">
                <a:solidFill>
                  <a:srgbClr val="999999"/>
                </a:solidFill>
                <a:latin typeface="Century Gothic"/>
                <a:ea typeface="Century Gothic"/>
                <a:cs typeface="Century Gothic"/>
                <a:sym typeface="Century Gothic"/>
              </a:rPr>
              <a:t>Diagnosis criteria </a:t>
            </a:r>
            <a:endParaRPr b="1" sz="1000">
              <a:solidFill>
                <a:srgbClr val="999999"/>
              </a:solidFill>
              <a:latin typeface="Century Gothic"/>
              <a:ea typeface="Century Gothic"/>
              <a:cs typeface="Century Gothic"/>
              <a:sym typeface="Century Gothic"/>
            </a:endParaRPr>
          </a:p>
        </p:txBody>
      </p:sp>
      <p:sp>
        <p:nvSpPr>
          <p:cNvPr id="375" name="Google Shape;375;p30"/>
          <p:cNvSpPr/>
          <p:nvPr/>
        </p:nvSpPr>
        <p:spPr>
          <a:xfrm>
            <a:off x="5652450" y="2729253"/>
            <a:ext cx="1426800" cy="5655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rtl="0" algn="ctr">
              <a:spcBef>
                <a:spcPts val="0"/>
              </a:spcBef>
              <a:spcAft>
                <a:spcPts val="0"/>
              </a:spcAft>
              <a:buClr>
                <a:schemeClr val="dk1"/>
              </a:buClr>
              <a:buSzPts val="600"/>
              <a:buFont typeface="Arial"/>
              <a:buNone/>
            </a:pPr>
            <a:r>
              <a:rPr b="1" lang="en" sz="1000">
                <a:solidFill>
                  <a:srgbClr val="999999"/>
                </a:solidFill>
                <a:latin typeface="Century Gothic"/>
                <a:ea typeface="Century Gothic"/>
                <a:cs typeface="Century Gothic"/>
                <a:sym typeface="Century Gothic"/>
              </a:rPr>
              <a:t>Microvascular complications</a:t>
            </a:r>
            <a:endParaRPr b="1" sz="1000">
              <a:solidFill>
                <a:srgbClr val="999999"/>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600"/>
              <a:buFont typeface="Arial"/>
              <a:buNone/>
            </a:pPr>
            <a:r>
              <a:rPr b="1" lang="en" sz="1000">
                <a:solidFill>
                  <a:srgbClr val="999999"/>
                </a:solidFill>
                <a:latin typeface="Century Gothic"/>
                <a:ea typeface="Century Gothic"/>
                <a:cs typeface="Century Gothic"/>
                <a:sym typeface="Century Gothic"/>
              </a:rPr>
              <a:t>(Mechanism)</a:t>
            </a:r>
            <a:endParaRPr b="1" sz="1000">
              <a:solidFill>
                <a:srgbClr val="999999"/>
              </a:solidFill>
              <a:latin typeface="Century Gothic"/>
              <a:ea typeface="Century Gothic"/>
              <a:cs typeface="Century Gothic"/>
              <a:sym typeface="Century Gothic"/>
            </a:endParaRPr>
          </a:p>
        </p:txBody>
      </p:sp>
      <p:sp>
        <p:nvSpPr>
          <p:cNvPr id="376" name="Google Shape;376;p30"/>
          <p:cNvSpPr/>
          <p:nvPr/>
        </p:nvSpPr>
        <p:spPr>
          <a:xfrm>
            <a:off x="7545312" y="1632829"/>
            <a:ext cx="1337700" cy="6066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rtl="0" algn="ctr">
              <a:spcBef>
                <a:spcPts val="0"/>
              </a:spcBef>
              <a:spcAft>
                <a:spcPts val="0"/>
              </a:spcAft>
              <a:buClr>
                <a:srgbClr val="000000"/>
              </a:buClr>
              <a:buSzPts val="600"/>
              <a:buFont typeface="Arial"/>
              <a:buNone/>
            </a:pPr>
            <a:r>
              <a:rPr b="1" lang="en" sz="1000">
                <a:solidFill>
                  <a:srgbClr val="999999"/>
                </a:solidFill>
                <a:latin typeface="Century Gothic"/>
                <a:ea typeface="Century Gothic"/>
                <a:cs typeface="Century Gothic"/>
                <a:sym typeface="Century Gothic"/>
              </a:rPr>
              <a:t>HbA1c</a:t>
            </a:r>
            <a:endParaRPr b="1" sz="1000">
              <a:solidFill>
                <a:srgbClr val="999999"/>
              </a:solidFill>
              <a:latin typeface="Century Gothic"/>
              <a:ea typeface="Century Gothic"/>
              <a:cs typeface="Century Gothic"/>
              <a:sym typeface="Century Gothic"/>
            </a:endParaRPr>
          </a:p>
        </p:txBody>
      </p:sp>
      <p:sp>
        <p:nvSpPr>
          <p:cNvPr id="377" name="Google Shape;377;p30"/>
          <p:cNvSpPr/>
          <p:nvPr/>
        </p:nvSpPr>
        <p:spPr>
          <a:xfrm>
            <a:off x="5626200" y="891900"/>
            <a:ext cx="1479300" cy="486900"/>
          </a:xfrm>
          <a:prstGeom prst="roundRect">
            <a:avLst>
              <a:gd fmla="val 16667" name="adj"/>
            </a:avLst>
          </a:prstGeom>
          <a:solidFill>
            <a:srgbClr val="6D9EEB"/>
          </a:solidFill>
          <a:ln>
            <a:noFill/>
          </a:ln>
        </p:spPr>
        <p:txBody>
          <a:bodyPr anchorCtr="0" anchor="ctr" bIns="48000" lIns="48000" spcFirstLastPara="1" rIns="48000" wrap="square" tIns="48000">
            <a:noAutofit/>
          </a:bodyPr>
          <a:lstStyle/>
          <a:p>
            <a:pPr indent="0" lvl="0" marL="0" rtl="0" algn="ctr">
              <a:spcBef>
                <a:spcPts val="0"/>
              </a:spcBef>
              <a:spcAft>
                <a:spcPts val="0"/>
              </a:spcAft>
              <a:buClr>
                <a:srgbClr val="000000"/>
              </a:buClr>
              <a:buSzPts val="600"/>
              <a:buFont typeface="Arial"/>
              <a:buNone/>
            </a:pPr>
            <a:r>
              <a:rPr b="1" lang="en" sz="1200">
                <a:solidFill>
                  <a:srgbClr val="FFFFFF"/>
                </a:solidFill>
                <a:latin typeface="Century Gothic"/>
                <a:ea typeface="Century Gothic"/>
                <a:cs typeface="Century Gothic"/>
                <a:sym typeface="Century Gothic"/>
              </a:rPr>
              <a:t>Diabetes </a:t>
            </a:r>
            <a:endParaRPr b="1" sz="1200">
              <a:solidFill>
                <a:srgbClr val="FFFFFF"/>
              </a:solidFill>
              <a:latin typeface="Century Gothic"/>
              <a:ea typeface="Century Gothic"/>
              <a:cs typeface="Century Gothic"/>
              <a:sym typeface="Century Gothic"/>
            </a:endParaRPr>
          </a:p>
        </p:txBody>
      </p:sp>
      <p:cxnSp>
        <p:nvCxnSpPr>
          <p:cNvPr id="378" name="Google Shape;378;p30"/>
          <p:cNvCxnSpPr>
            <a:stCxn id="377" idx="2"/>
            <a:endCxn id="374" idx="0"/>
          </p:cNvCxnSpPr>
          <p:nvPr/>
        </p:nvCxnSpPr>
        <p:spPr>
          <a:xfrm rot="5400000">
            <a:off x="5259300" y="526350"/>
            <a:ext cx="254100" cy="1959000"/>
          </a:xfrm>
          <a:prstGeom prst="bentConnector3">
            <a:avLst>
              <a:gd fmla="val 49986" name="adj1"/>
            </a:avLst>
          </a:prstGeom>
          <a:noFill/>
          <a:ln cap="flat" cmpd="sng" w="9525">
            <a:solidFill>
              <a:srgbClr val="666666"/>
            </a:solidFill>
            <a:prstDash val="solid"/>
            <a:round/>
            <a:headEnd len="med" w="med" type="none"/>
            <a:tailEnd len="med" w="med" type="none"/>
          </a:ln>
        </p:spPr>
      </p:cxnSp>
      <p:cxnSp>
        <p:nvCxnSpPr>
          <p:cNvPr id="379" name="Google Shape;379;p30"/>
          <p:cNvCxnSpPr>
            <a:stCxn id="377" idx="2"/>
            <a:endCxn id="375" idx="0"/>
          </p:cNvCxnSpPr>
          <p:nvPr/>
        </p:nvCxnSpPr>
        <p:spPr>
          <a:xfrm flipH="1" rot="-5400000">
            <a:off x="5690850" y="2053800"/>
            <a:ext cx="1350600" cy="600"/>
          </a:xfrm>
          <a:prstGeom prst="bentConnector3">
            <a:avLst>
              <a:gd fmla="val 49995" name="adj1"/>
            </a:avLst>
          </a:prstGeom>
          <a:noFill/>
          <a:ln cap="flat" cmpd="sng" w="9525">
            <a:solidFill>
              <a:srgbClr val="666666"/>
            </a:solidFill>
            <a:prstDash val="solid"/>
            <a:round/>
            <a:headEnd len="med" w="med" type="none"/>
            <a:tailEnd len="med" w="med" type="none"/>
          </a:ln>
        </p:spPr>
      </p:cxnSp>
      <p:cxnSp>
        <p:nvCxnSpPr>
          <p:cNvPr id="380" name="Google Shape;380;p30"/>
          <p:cNvCxnSpPr>
            <a:stCxn id="377" idx="2"/>
            <a:endCxn id="376" idx="0"/>
          </p:cNvCxnSpPr>
          <p:nvPr/>
        </p:nvCxnSpPr>
        <p:spPr>
          <a:xfrm flipH="1" rot="-5400000">
            <a:off x="7162950" y="581700"/>
            <a:ext cx="254100" cy="1848300"/>
          </a:xfrm>
          <a:prstGeom prst="bentConnector3">
            <a:avLst>
              <a:gd fmla="val 49986" name="adj1"/>
            </a:avLst>
          </a:prstGeom>
          <a:noFill/>
          <a:ln cap="flat" cmpd="sng" w="9525">
            <a:solidFill>
              <a:srgbClr val="666666"/>
            </a:solidFill>
            <a:prstDash val="solid"/>
            <a:round/>
            <a:headEnd len="med" w="med" type="none"/>
            <a:tailEnd len="med" w="med" type="none"/>
          </a:ln>
        </p:spPr>
      </p:cxnSp>
      <p:sp>
        <p:nvSpPr>
          <p:cNvPr id="381" name="Google Shape;381;p30"/>
          <p:cNvSpPr txBox="1"/>
          <p:nvPr/>
        </p:nvSpPr>
        <p:spPr>
          <a:xfrm>
            <a:off x="3449115" y="2148125"/>
            <a:ext cx="1915200" cy="154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00">
                <a:solidFill>
                  <a:schemeClr val="dk1"/>
                </a:solidFill>
                <a:latin typeface="Century Gothic"/>
                <a:ea typeface="Century Gothic"/>
                <a:cs typeface="Century Gothic"/>
                <a:sym typeface="Century Gothic"/>
              </a:rPr>
              <a:t>Tests:</a:t>
            </a:r>
            <a:endParaRPr b="1" sz="700">
              <a:solidFill>
                <a:schemeClr val="dk1"/>
              </a:solidFill>
              <a:latin typeface="Century Gothic"/>
              <a:ea typeface="Century Gothic"/>
              <a:cs typeface="Century Gothic"/>
              <a:sym typeface="Century Gothic"/>
            </a:endParaRPr>
          </a:p>
          <a:p>
            <a:pPr indent="-273050" lvl="0" marL="457200" rtl="0" algn="l">
              <a:spcBef>
                <a:spcPts val="0"/>
              </a:spcBef>
              <a:spcAft>
                <a:spcPts val="0"/>
              </a:spcAft>
              <a:buClr>
                <a:schemeClr val="dk1"/>
              </a:buClr>
              <a:buSzPts val="700"/>
              <a:buFont typeface="Century Gothic"/>
              <a:buChar char="★"/>
            </a:pPr>
            <a:r>
              <a:rPr b="1" lang="en" sz="700">
                <a:solidFill>
                  <a:srgbClr val="6D9EEB"/>
                </a:solidFill>
                <a:latin typeface="Century Gothic"/>
                <a:ea typeface="Century Gothic"/>
                <a:cs typeface="Century Gothic"/>
                <a:sym typeface="Century Gothic"/>
              </a:rPr>
              <a:t>FPG</a:t>
            </a:r>
            <a:endParaRPr b="1" sz="700">
              <a:solidFill>
                <a:srgbClr val="6D9EEB"/>
              </a:solidFill>
              <a:latin typeface="Century Gothic"/>
              <a:ea typeface="Century Gothic"/>
              <a:cs typeface="Century Gothic"/>
              <a:sym typeface="Century Gothic"/>
            </a:endParaRPr>
          </a:p>
          <a:p>
            <a:pPr indent="-273050" lvl="0" marL="457200" rtl="0" algn="l">
              <a:spcBef>
                <a:spcPts val="0"/>
              </a:spcBef>
              <a:spcAft>
                <a:spcPts val="0"/>
              </a:spcAft>
              <a:buClr>
                <a:schemeClr val="dk1"/>
              </a:buClr>
              <a:buSzPts val="700"/>
              <a:buFont typeface="Century Gothic"/>
              <a:buChar char="-"/>
            </a:pPr>
            <a:r>
              <a:rPr b="1" lang="en" sz="700">
                <a:solidFill>
                  <a:schemeClr val="dk1"/>
                </a:solidFill>
                <a:latin typeface="Century Gothic"/>
                <a:ea typeface="Century Gothic"/>
                <a:cs typeface="Century Gothic"/>
                <a:sym typeface="Century Gothic"/>
              </a:rPr>
              <a:t>  </a:t>
            </a:r>
            <a:r>
              <a:rPr lang="en" sz="700">
                <a:solidFill>
                  <a:schemeClr val="dk1"/>
                </a:solidFill>
                <a:latin typeface="Century Gothic"/>
                <a:ea typeface="Century Gothic"/>
                <a:cs typeface="Century Gothic"/>
                <a:sym typeface="Century Gothic"/>
              </a:rPr>
              <a:t>7 mmol/L , ≥126 mg/dL</a:t>
            </a:r>
            <a:endParaRPr sz="700">
              <a:solidFill>
                <a:schemeClr val="dk1"/>
              </a:solidFill>
              <a:latin typeface="Century Gothic"/>
              <a:ea typeface="Century Gothic"/>
              <a:cs typeface="Century Gothic"/>
              <a:sym typeface="Century Gothic"/>
            </a:endParaRPr>
          </a:p>
          <a:p>
            <a:pPr indent="-273050" lvl="0" marL="457200" rtl="0" algn="l">
              <a:spcBef>
                <a:spcPts val="0"/>
              </a:spcBef>
              <a:spcAft>
                <a:spcPts val="0"/>
              </a:spcAft>
              <a:buClr>
                <a:schemeClr val="dk1"/>
              </a:buClr>
              <a:buSzPts val="700"/>
              <a:buFont typeface="Century Gothic"/>
              <a:buChar char="★"/>
            </a:pPr>
            <a:r>
              <a:rPr b="1" lang="en" sz="700">
                <a:solidFill>
                  <a:srgbClr val="6D9EEB"/>
                </a:solidFill>
                <a:latin typeface="Century Gothic"/>
                <a:ea typeface="Century Gothic"/>
                <a:cs typeface="Century Gothic"/>
                <a:sym typeface="Century Gothic"/>
              </a:rPr>
              <a:t>2h PG on 75g OGTT</a:t>
            </a:r>
            <a:r>
              <a:rPr b="1" lang="en" sz="700">
                <a:solidFill>
                  <a:schemeClr val="dk1"/>
                </a:solidFill>
                <a:latin typeface="Century Gothic"/>
                <a:ea typeface="Century Gothic"/>
                <a:cs typeface="Century Gothic"/>
                <a:sym typeface="Century Gothic"/>
              </a:rPr>
              <a:t> </a:t>
            </a:r>
            <a:endParaRPr b="1" sz="700">
              <a:solidFill>
                <a:schemeClr val="dk1"/>
              </a:solidFill>
              <a:latin typeface="Century Gothic"/>
              <a:ea typeface="Century Gothic"/>
              <a:cs typeface="Century Gothic"/>
              <a:sym typeface="Century Gothic"/>
            </a:endParaRPr>
          </a:p>
          <a:p>
            <a:pPr indent="-273050" lvl="0" marL="457200" rtl="0" algn="l">
              <a:spcBef>
                <a:spcPts val="0"/>
              </a:spcBef>
              <a:spcAft>
                <a:spcPts val="0"/>
              </a:spcAft>
              <a:buClr>
                <a:schemeClr val="dk1"/>
              </a:buClr>
              <a:buSzPts val="700"/>
              <a:buFont typeface="Century Gothic"/>
              <a:buChar char="-"/>
            </a:pPr>
            <a:r>
              <a:rPr lang="en" sz="700">
                <a:solidFill>
                  <a:schemeClr val="dk1"/>
                </a:solidFill>
                <a:latin typeface="Century Gothic"/>
                <a:ea typeface="Century Gothic"/>
                <a:cs typeface="Century Gothic"/>
                <a:sym typeface="Century Gothic"/>
              </a:rPr>
              <a:t>11 mmol/L, ≥200 mg/dL</a:t>
            </a:r>
            <a:endParaRPr sz="700">
              <a:solidFill>
                <a:schemeClr val="dk1"/>
              </a:solidFill>
              <a:latin typeface="Century Gothic"/>
              <a:ea typeface="Century Gothic"/>
              <a:cs typeface="Century Gothic"/>
              <a:sym typeface="Century Gothic"/>
            </a:endParaRPr>
          </a:p>
          <a:p>
            <a:pPr indent="-273050" lvl="0" marL="457200" rtl="0" algn="l">
              <a:spcBef>
                <a:spcPts val="0"/>
              </a:spcBef>
              <a:spcAft>
                <a:spcPts val="0"/>
              </a:spcAft>
              <a:buClr>
                <a:schemeClr val="dk1"/>
              </a:buClr>
              <a:buSzPts val="700"/>
              <a:buFont typeface="Century Gothic"/>
              <a:buChar char="★"/>
            </a:pPr>
            <a:r>
              <a:rPr b="1" lang="en" sz="700">
                <a:solidFill>
                  <a:srgbClr val="6D9EEB"/>
                </a:solidFill>
                <a:latin typeface="Century Gothic"/>
                <a:ea typeface="Century Gothic"/>
                <a:cs typeface="Century Gothic"/>
                <a:sym typeface="Century Gothic"/>
              </a:rPr>
              <a:t>HbA1c</a:t>
            </a:r>
            <a:r>
              <a:rPr b="1" lang="en" sz="700">
                <a:solidFill>
                  <a:schemeClr val="dk1"/>
                </a:solidFill>
                <a:latin typeface="Century Gothic"/>
                <a:ea typeface="Century Gothic"/>
                <a:cs typeface="Century Gothic"/>
                <a:sym typeface="Century Gothic"/>
              </a:rPr>
              <a:t> </a:t>
            </a:r>
            <a:endParaRPr b="1" sz="700">
              <a:solidFill>
                <a:schemeClr val="dk1"/>
              </a:solidFill>
              <a:latin typeface="Century Gothic"/>
              <a:ea typeface="Century Gothic"/>
              <a:cs typeface="Century Gothic"/>
              <a:sym typeface="Century Gothic"/>
            </a:endParaRPr>
          </a:p>
          <a:p>
            <a:pPr indent="-273050" lvl="0" marL="457200" rtl="0" algn="l">
              <a:spcBef>
                <a:spcPts val="0"/>
              </a:spcBef>
              <a:spcAft>
                <a:spcPts val="0"/>
              </a:spcAft>
              <a:buClr>
                <a:schemeClr val="dk1"/>
              </a:buClr>
              <a:buSzPts val="700"/>
              <a:buFont typeface="Century Gothic"/>
              <a:buChar char="-"/>
            </a:pPr>
            <a:r>
              <a:rPr lang="en" sz="700">
                <a:solidFill>
                  <a:schemeClr val="dk1"/>
                </a:solidFill>
                <a:latin typeface="Century Gothic"/>
                <a:ea typeface="Century Gothic"/>
                <a:cs typeface="Century Gothic"/>
                <a:sym typeface="Century Gothic"/>
              </a:rPr>
              <a:t>≥6.5%</a:t>
            </a:r>
            <a:endParaRPr sz="700">
              <a:solidFill>
                <a:schemeClr val="dk1"/>
              </a:solidFill>
              <a:latin typeface="Century Gothic"/>
              <a:ea typeface="Century Gothic"/>
              <a:cs typeface="Century Gothic"/>
              <a:sym typeface="Century Gothic"/>
            </a:endParaRPr>
          </a:p>
          <a:p>
            <a:pPr indent="-273050" lvl="0" marL="457200" rtl="0" algn="l">
              <a:spcBef>
                <a:spcPts val="0"/>
              </a:spcBef>
              <a:spcAft>
                <a:spcPts val="0"/>
              </a:spcAft>
              <a:buClr>
                <a:schemeClr val="dk1"/>
              </a:buClr>
              <a:buSzPts val="700"/>
              <a:buFont typeface="Century Gothic"/>
              <a:buChar char="★"/>
            </a:pPr>
            <a:r>
              <a:rPr b="1" lang="en" sz="700">
                <a:solidFill>
                  <a:srgbClr val="6D9EEB"/>
                </a:solidFill>
                <a:latin typeface="Century Gothic"/>
                <a:ea typeface="Century Gothic"/>
                <a:cs typeface="Century Gothic"/>
                <a:sym typeface="Century Gothic"/>
              </a:rPr>
              <a:t>Random blood glucose</a:t>
            </a:r>
            <a:endParaRPr b="1" sz="700">
              <a:solidFill>
                <a:srgbClr val="6D9EEB"/>
              </a:solidFill>
              <a:latin typeface="Century Gothic"/>
              <a:ea typeface="Century Gothic"/>
              <a:cs typeface="Century Gothic"/>
              <a:sym typeface="Century Gothic"/>
            </a:endParaRPr>
          </a:p>
          <a:p>
            <a:pPr indent="-273050" lvl="0" marL="457200" rtl="0" algn="l">
              <a:spcBef>
                <a:spcPts val="0"/>
              </a:spcBef>
              <a:spcAft>
                <a:spcPts val="0"/>
              </a:spcAft>
              <a:buClr>
                <a:schemeClr val="dk1"/>
              </a:buClr>
              <a:buSzPts val="700"/>
              <a:buFont typeface="Century Gothic"/>
              <a:buChar char="-"/>
            </a:pPr>
            <a:r>
              <a:rPr b="1" lang="en" sz="700">
                <a:solidFill>
                  <a:schemeClr val="dk1"/>
                </a:solidFill>
                <a:latin typeface="Century Gothic"/>
                <a:ea typeface="Century Gothic"/>
                <a:cs typeface="Century Gothic"/>
                <a:sym typeface="Century Gothic"/>
              </a:rPr>
              <a:t>  </a:t>
            </a:r>
            <a:r>
              <a:rPr lang="en" sz="700">
                <a:solidFill>
                  <a:schemeClr val="dk1"/>
                </a:solidFill>
                <a:latin typeface="Century Gothic"/>
                <a:ea typeface="Century Gothic"/>
                <a:cs typeface="Century Gothic"/>
                <a:sym typeface="Century Gothic"/>
              </a:rPr>
              <a:t>≥11.1 mmol, ≥200 mg/dL + classic symptoms of hyperglycemia.</a:t>
            </a:r>
            <a:endParaRPr b="1" sz="700">
              <a:solidFill>
                <a:schemeClr val="dk1"/>
              </a:solidFill>
              <a:latin typeface="Century Gothic"/>
              <a:ea typeface="Century Gothic"/>
              <a:cs typeface="Century Gothic"/>
              <a:sym typeface="Century Gothic"/>
            </a:endParaRPr>
          </a:p>
        </p:txBody>
      </p:sp>
      <p:sp>
        <p:nvSpPr>
          <p:cNvPr id="382" name="Google Shape;382;p30"/>
          <p:cNvSpPr txBox="1"/>
          <p:nvPr/>
        </p:nvSpPr>
        <p:spPr>
          <a:xfrm>
            <a:off x="6915636" y="2252575"/>
            <a:ext cx="2272500" cy="1549200"/>
          </a:xfrm>
          <a:prstGeom prst="rect">
            <a:avLst/>
          </a:prstGeom>
          <a:noFill/>
          <a:ln>
            <a:noFill/>
          </a:ln>
        </p:spPr>
        <p:txBody>
          <a:bodyPr anchorCtr="0" anchor="t" bIns="91425" lIns="91425" spcFirstLastPara="1" rIns="91425" wrap="square" tIns="91425">
            <a:noAutofit/>
          </a:bodyPr>
          <a:lstStyle/>
          <a:p>
            <a:pPr indent="-273050" lvl="0" marL="457200" rtl="0" algn="l">
              <a:spcBef>
                <a:spcPts val="0"/>
              </a:spcBef>
              <a:spcAft>
                <a:spcPts val="0"/>
              </a:spcAft>
              <a:buClr>
                <a:schemeClr val="dk1"/>
              </a:buClr>
              <a:buSzPts val="700"/>
              <a:buFont typeface="Century Gothic"/>
              <a:buChar char="-"/>
            </a:pPr>
            <a:r>
              <a:rPr lang="en" sz="700">
                <a:solidFill>
                  <a:schemeClr val="dk1"/>
                </a:solidFill>
                <a:latin typeface="Century Gothic"/>
                <a:ea typeface="Century Gothic"/>
                <a:cs typeface="Century Gothic"/>
                <a:sym typeface="Century Gothic"/>
              </a:rPr>
              <a:t>The result of non enzymatic covalent glycosylation of hemoglobin.</a:t>
            </a:r>
            <a:endParaRPr sz="700">
              <a:solidFill>
                <a:schemeClr val="dk1"/>
              </a:solidFill>
              <a:latin typeface="Century Gothic"/>
              <a:ea typeface="Century Gothic"/>
              <a:cs typeface="Century Gothic"/>
              <a:sym typeface="Century Gothic"/>
            </a:endParaRPr>
          </a:p>
          <a:p>
            <a:pPr indent="-273050" lvl="0" marL="457200" rtl="0" algn="l">
              <a:spcBef>
                <a:spcPts val="0"/>
              </a:spcBef>
              <a:spcAft>
                <a:spcPts val="0"/>
              </a:spcAft>
              <a:buClr>
                <a:schemeClr val="dk1"/>
              </a:buClr>
              <a:buSzPts val="700"/>
              <a:buFont typeface="Century Gothic"/>
              <a:buChar char="-"/>
            </a:pPr>
            <a:r>
              <a:rPr lang="en" sz="700">
                <a:solidFill>
                  <a:schemeClr val="dk1"/>
                </a:solidFill>
                <a:latin typeface="Century Gothic"/>
                <a:ea typeface="Century Gothic"/>
                <a:cs typeface="Century Gothic"/>
                <a:sym typeface="Century Gothic"/>
              </a:rPr>
              <a:t>Use to estimate glycemic control in the last </a:t>
            </a:r>
            <a:r>
              <a:rPr b="1" lang="en" sz="700">
                <a:solidFill>
                  <a:schemeClr val="dk1"/>
                </a:solidFill>
                <a:latin typeface="Century Gothic"/>
                <a:ea typeface="Century Gothic"/>
                <a:cs typeface="Century Gothic"/>
                <a:sym typeface="Century Gothic"/>
              </a:rPr>
              <a:t>1-2 months</a:t>
            </a:r>
            <a:r>
              <a:rPr lang="en" sz="700">
                <a:solidFill>
                  <a:schemeClr val="dk1"/>
                </a:solidFill>
                <a:latin typeface="Century Gothic"/>
                <a:ea typeface="Century Gothic"/>
                <a:cs typeface="Century Gothic"/>
                <a:sym typeface="Century Gothic"/>
              </a:rPr>
              <a:t>.</a:t>
            </a:r>
            <a:endParaRPr sz="700">
              <a:solidFill>
                <a:schemeClr val="dk1"/>
              </a:solidFill>
              <a:latin typeface="Century Gothic"/>
              <a:ea typeface="Century Gothic"/>
              <a:cs typeface="Century Gothic"/>
              <a:sym typeface="Century Gothic"/>
            </a:endParaRPr>
          </a:p>
          <a:p>
            <a:pPr indent="-273050" lvl="0" marL="457200" rtl="0" algn="l">
              <a:spcBef>
                <a:spcPts val="0"/>
              </a:spcBef>
              <a:spcAft>
                <a:spcPts val="0"/>
              </a:spcAft>
              <a:buClr>
                <a:schemeClr val="dk1"/>
              </a:buClr>
              <a:buSzPts val="700"/>
              <a:buFont typeface="Century Gothic"/>
              <a:buChar char="-"/>
            </a:pPr>
            <a:r>
              <a:rPr lang="en" sz="700">
                <a:solidFill>
                  <a:schemeClr val="dk1"/>
                </a:solidFill>
                <a:latin typeface="Century Gothic"/>
                <a:ea typeface="Century Gothic"/>
                <a:cs typeface="Century Gothic"/>
                <a:sym typeface="Century Gothic"/>
              </a:rPr>
              <a:t>Recommended for T2DM detection (Similar to FPG in diagnosing DM)</a:t>
            </a:r>
            <a:endParaRPr sz="700">
              <a:solidFill>
                <a:schemeClr val="dk1"/>
              </a:solidFill>
              <a:latin typeface="Century Gothic"/>
              <a:ea typeface="Century Gothic"/>
              <a:cs typeface="Century Gothic"/>
              <a:sym typeface="Century Gothic"/>
            </a:endParaRPr>
          </a:p>
          <a:p>
            <a:pPr indent="-273050" lvl="0" marL="457200" rtl="0" algn="l">
              <a:spcBef>
                <a:spcPts val="0"/>
              </a:spcBef>
              <a:spcAft>
                <a:spcPts val="0"/>
              </a:spcAft>
              <a:buClr>
                <a:schemeClr val="dk1"/>
              </a:buClr>
              <a:buSzPts val="700"/>
              <a:buFont typeface="Century Gothic"/>
              <a:buChar char="-"/>
            </a:pPr>
            <a:r>
              <a:rPr lang="en" sz="700">
                <a:solidFill>
                  <a:schemeClr val="dk1"/>
                </a:solidFill>
                <a:latin typeface="Century Gothic"/>
                <a:ea typeface="Century Gothic"/>
                <a:cs typeface="Century Gothic"/>
                <a:sym typeface="Century Gothic"/>
              </a:rPr>
              <a:t>Assay for A1C has to be standardized according to </a:t>
            </a:r>
            <a:r>
              <a:rPr b="1" lang="en" sz="700">
                <a:solidFill>
                  <a:schemeClr val="dk1"/>
                </a:solidFill>
                <a:latin typeface="Century Gothic"/>
                <a:ea typeface="Century Gothic"/>
                <a:cs typeface="Century Gothic"/>
                <a:sym typeface="Century Gothic"/>
              </a:rPr>
              <a:t>NGSP.</a:t>
            </a:r>
            <a:endParaRPr b="1" sz="700">
              <a:solidFill>
                <a:schemeClr val="dk1"/>
              </a:solidFill>
              <a:latin typeface="Century Gothic"/>
              <a:ea typeface="Century Gothic"/>
              <a:cs typeface="Century Gothic"/>
              <a:sym typeface="Century Gothic"/>
            </a:endParaRPr>
          </a:p>
        </p:txBody>
      </p:sp>
      <p:sp>
        <p:nvSpPr>
          <p:cNvPr id="383" name="Google Shape;383;p30"/>
          <p:cNvSpPr/>
          <p:nvPr/>
        </p:nvSpPr>
        <p:spPr>
          <a:xfrm>
            <a:off x="7049250" y="3786600"/>
            <a:ext cx="1915200" cy="1223400"/>
          </a:xfrm>
          <a:prstGeom prst="roundRect">
            <a:avLst>
              <a:gd fmla="val 16667" name="adj"/>
            </a:avLst>
          </a:prstGeom>
          <a:solidFill>
            <a:srgbClr val="FFFFFF"/>
          </a:solidFill>
          <a:ln cap="flat" cmpd="sng" w="19050">
            <a:solidFill>
              <a:srgbClr val="EFEFEF"/>
            </a:solidFill>
            <a:prstDash val="solid"/>
            <a:round/>
            <a:headEnd len="sm" w="sm" type="none"/>
            <a:tailEnd len="sm" w="sm" type="none"/>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t/>
            </a:r>
            <a:endParaRPr sz="600">
              <a:latin typeface="Exo"/>
              <a:ea typeface="Exo"/>
              <a:cs typeface="Exo"/>
              <a:sym typeface="Exo"/>
            </a:endParaRPr>
          </a:p>
        </p:txBody>
      </p:sp>
      <p:sp>
        <p:nvSpPr>
          <p:cNvPr id="384" name="Google Shape;384;p30"/>
          <p:cNvSpPr/>
          <p:nvPr/>
        </p:nvSpPr>
        <p:spPr>
          <a:xfrm>
            <a:off x="5685025" y="3786625"/>
            <a:ext cx="1310100" cy="1177200"/>
          </a:xfrm>
          <a:prstGeom prst="roundRect">
            <a:avLst>
              <a:gd fmla="val 16667" name="adj"/>
            </a:avLst>
          </a:prstGeom>
          <a:solidFill>
            <a:srgbClr val="FFFFFF"/>
          </a:solidFill>
          <a:ln cap="flat" cmpd="sng" w="19050">
            <a:solidFill>
              <a:srgbClr val="EFEFEF"/>
            </a:solidFill>
            <a:prstDash val="solid"/>
            <a:round/>
            <a:headEnd len="sm" w="sm" type="none"/>
            <a:tailEnd len="sm" w="sm" type="none"/>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t/>
            </a:r>
            <a:endParaRPr sz="600">
              <a:latin typeface="Exo"/>
              <a:ea typeface="Exo"/>
              <a:cs typeface="Exo"/>
              <a:sym typeface="Exo"/>
            </a:endParaRPr>
          </a:p>
        </p:txBody>
      </p:sp>
      <p:sp>
        <p:nvSpPr>
          <p:cNvPr id="385" name="Google Shape;385;p30"/>
          <p:cNvSpPr/>
          <p:nvPr/>
        </p:nvSpPr>
        <p:spPr>
          <a:xfrm>
            <a:off x="3516025" y="3787950"/>
            <a:ext cx="2110200" cy="1223400"/>
          </a:xfrm>
          <a:prstGeom prst="roundRect">
            <a:avLst>
              <a:gd fmla="val 16667" name="adj"/>
            </a:avLst>
          </a:prstGeom>
          <a:solidFill>
            <a:srgbClr val="FFFFFF"/>
          </a:solidFill>
          <a:ln cap="flat" cmpd="sng" w="19050">
            <a:solidFill>
              <a:srgbClr val="EFEFEF"/>
            </a:solidFill>
            <a:prstDash val="solid"/>
            <a:round/>
            <a:headEnd len="sm" w="sm" type="none"/>
            <a:tailEnd len="sm" w="sm" type="none"/>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t/>
            </a:r>
            <a:endParaRPr sz="600">
              <a:latin typeface="Exo"/>
              <a:ea typeface="Exo"/>
              <a:cs typeface="Exo"/>
              <a:sym typeface="Exo"/>
            </a:endParaRPr>
          </a:p>
        </p:txBody>
      </p:sp>
      <p:sp>
        <p:nvSpPr>
          <p:cNvPr id="386" name="Google Shape;386;p30"/>
          <p:cNvSpPr txBox="1"/>
          <p:nvPr/>
        </p:nvSpPr>
        <p:spPr>
          <a:xfrm>
            <a:off x="5439900" y="3270450"/>
            <a:ext cx="1852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6D9EEB"/>
                </a:solidFill>
                <a:latin typeface="Century Gothic"/>
                <a:ea typeface="Century Gothic"/>
                <a:cs typeface="Century Gothic"/>
                <a:sym typeface="Century Gothic"/>
              </a:rPr>
              <a:t>Chronic Hyperglycemia </a:t>
            </a:r>
            <a:endParaRPr sz="1000"/>
          </a:p>
        </p:txBody>
      </p:sp>
      <p:sp>
        <p:nvSpPr>
          <p:cNvPr id="387" name="Google Shape;387;p30"/>
          <p:cNvSpPr txBox="1"/>
          <p:nvPr/>
        </p:nvSpPr>
        <p:spPr>
          <a:xfrm>
            <a:off x="3895491" y="3763350"/>
            <a:ext cx="1258200" cy="56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chemeClr val="dk1"/>
                </a:solidFill>
                <a:highlight>
                  <a:srgbClr val="C9DAF8"/>
                </a:highlight>
                <a:latin typeface="Century Gothic"/>
                <a:ea typeface="Century Gothic"/>
                <a:cs typeface="Century Gothic"/>
                <a:sym typeface="Century Gothic"/>
              </a:rPr>
              <a:t>AGEs of essential cellular proteins</a:t>
            </a:r>
            <a:endParaRPr b="1" sz="1000">
              <a:solidFill>
                <a:schemeClr val="dk1"/>
              </a:solidFill>
              <a:highlight>
                <a:srgbClr val="C9DAF8"/>
              </a:highlight>
              <a:latin typeface="Century Gothic"/>
              <a:ea typeface="Century Gothic"/>
              <a:cs typeface="Century Gothic"/>
              <a:sym typeface="Century Gothic"/>
            </a:endParaRPr>
          </a:p>
          <a:p>
            <a:pPr indent="0" lvl="0" marL="0" rtl="0" algn="ctr">
              <a:spcBef>
                <a:spcPts val="0"/>
              </a:spcBef>
              <a:spcAft>
                <a:spcPts val="0"/>
              </a:spcAft>
              <a:buNone/>
            </a:pPr>
            <a:r>
              <a:rPr b="1" lang="en" sz="800">
                <a:solidFill>
                  <a:schemeClr val="dk1"/>
                </a:solidFill>
                <a:latin typeface="Century Gothic"/>
                <a:ea typeface="Century Gothic"/>
                <a:cs typeface="Century Gothic"/>
                <a:sym typeface="Century Gothic"/>
              </a:rPr>
              <a:t>“ Cellular Defects”</a:t>
            </a:r>
            <a:endParaRPr b="1" sz="8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b="1" sz="700">
              <a:solidFill>
                <a:schemeClr val="dk1"/>
              </a:solidFill>
              <a:highlight>
                <a:srgbClr val="C9DAF8"/>
              </a:highlight>
              <a:latin typeface="Century Gothic"/>
              <a:ea typeface="Century Gothic"/>
              <a:cs typeface="Century Gothic"/>
              <a:sym typeface="Century Gothic"/>
            </a:endParaRPr>
          </a:p>
          <a:p>
            <a:pPr indent="0" lvl="0" marL="0" rtl="0" algn="l">
              <a:spcBef>
                <a:spcPts val="0"/>
              </a:spcBef>
              <a:spcAft>
                <a:spcPts val="0"/>
              </a:spcAft>
              <a:buNone/>
            </a:pPr>
            <a:r>
              <a:t/>
            </a:r>
            <a:endParaRPr b="1" sz="700">
              <a:solidFill>
                <a:schemeClr val="dk1"/>
              </a:solidFill>
              <a:highlight>
                <a:srgbClr val="C9DAF8"/>
              </a:highlight>
              <a:latin typeface="Century Gothic"/>
              <a:ea typeface="Century Gothic"/>
              <a:cs typeface="Century Gothic"/>
              <a:sym typeface="Century Gothic"/>
            </a:endParaRPr>
          </a:p>
        </p:txBody>
      </p:sp>
      <p:sp>
        <p:nvSpPr>
          <p:cNvPr id="388" name="Google Shape;388;p30"/>
          <p:cNvSpPr txBox="1"/>
          <p:nvPr/>
        </p:nvSpPr>
        <p:spPr>
          <a:xfrm>
            <a:off x="3385350" y="4173900"/>
            <a:ext cx="2169600" cy="78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600">
              <a:solidFill>
                <a:schemeClr val="dk1"/>
              </a:solidFill>
              <a:latin typeface="Century Gothic"/>
              <a:ea typeface="Century Gothic"/>
              <a:cs typeface="Century Gothic"/>
              <a:sym typeface="Century Gothic"/>
            </a:endParaRPr>
          </a:p>
          <a:p>
            <a:pPr indent="-266700" lvl="0" marL="457200" rtl="0" algn="l">
              <a:spcBef>
                <a:spcPts val="0"/>
              </a:spcBef>
              <a:spcAft>
                <a:spcPts val="0"/>
              </a:spcAft>
              <a:buSzPts val="600"/>
              <a:buFont typeface="Century Gothic"/>
              <a:buAutoNum type="arabicParenR"/>
            </a:pPr>
            <a:r>
              <a:rPr b="1" lang="en" sz="600">
                <a:solidFill>
                  <a:schemeClr val="dk1"/>
                </a:solidFill>
                <a:latin typeface="Century Gothic"/>
                <a:ea typeface="Century Gothic"/>
                <a:cs typeface="Century Gothic"/>
                <a:sym typeface="Century Gothic"/>
              </a:rPr>
              <a:t>AGEs</a:t>
            </a:r>
            <a:r>
              <a:rPr lang="en" sz="600">
                <a:solidFill>
                  <a:schemeClr val="dk1"/>
                </a:solidFill>
                <a:latin typeface="Century Gothic"/>
                <a:ea typeface="Century Gothic"/>
                <a:cs typeface="Century Gothic"/>
                <a:sym typeface="Century Gothic"/>
              </a:rPr>
              <a:t> may cross link with </a:t>
            </a:r>
            <a:r>
              <a:rPr b="1" lang="en" sz="600">
                <a:solidFill>
                  <a:schemeClr val="dk1"/>
                </a:solidFill>
                <a:latin typeface="Century Gothic"/>
                <a:ea typeface="Century Gothic"/>
                <a:cs typeface="Century Gothic"/>
                <a:sym typeface="Century Gothic"/>
              </a:rPr>
              <a:t>collagen</a:t>
            </a:r>
            <a:r>
              <a:rPr lang="en" sz="600">
                <a:solidFill>
                  <a:schemeClr val="dk1"/>
                </a:solidFill>
                <a:latin typeface="Century Gothic"/>
                <a:ea typeface="Century Gothic"/>
                <a:cs typeface="Century Gothic"/>
                <a:sym typeface="Century Gothic"/>
              </a:rPr>
              <a:t> which leads to </a:t>
            </a:r>
            <a:r>
              <a:rPr b="1" lang="en" sz="600">
                <a:solidFill>
                  <a:srgbClr val="6D9EEB"/>
                </a:solidFill>
                <a:latin typeface="Century Gothic"/>
                <a:ea typeface="Century Gothic"/>
                <a:cs typeface="Century Gothic"/>
                <a:sym typeface="Century Gothic"/>
              </a:rPr>
              <a:t>microvascular complications</a:t>
            </a:r>
            <a:r>
              <a:rPr lang="en" sz="600">
                <a:solidFill>
                  <a:schemeClr val="dk1"/>
                </a:solidFill>
                <a:latin typeface="Century Gothic"/>
                <a:ea typeface="Century Gothic"/>
                <a:cs typeface="Century Gothic"/>
                <a:sym typeface="Century Gothic"/>
              </a:rPr>
              <a:t>.</a:t>
            </a:r>
            <a:endParaRPr sz="600">
              <a:solidFill>
                <a:schemeClr val="dk1"/>
              </a:solidFill>
              <a:latin typeface="Century Gothic"/>
              <a:ea typeface="Century Gothic"/>
              <a:cs typeface="Century Gothic"/>
              <a:sym typeface="Century Gothic"/>
            </a:endParaRPr>
          </a:p>
          <a:p>
            <a:pPr indent="-266700" lvl="0" marL="457200" rtl="0" algn="l">
              <a:spcBef>
                <a:spcPts val="0"/>
              </a:spcBef>
              <a:spcAft>
                <a:spcPts val="0"/>
              </a:spcAft>
              <a:buSzPts val="600"/>
              <a:buFont typeface="Century Gothic"/>
              <a:buAutoNum type="arabicParenR"/>
            </a:pPr>
            <a:r>
              <a:rPr lang="en" sz="600">
                <a:solidFill>
                  <a:schemeClr val="dk1"/>
                </a:solidFill>
                <a:latin typeface="Century Gothic"/>
                <a:ea typeface="Century Gothic"/>
                <a:cs typeface="Century Gothic"/>
                <a:sym typeface="Century Gothic"/>
              </a:rPr>
              <a:t>Interaction between </a:t>
            </a:r>
            <a:r>
              <a:rPr b="1" lang="en" sz="600">
                <a:solidFill>
                  <a:schemeClr val="dk1"/>
                </a:solidFill>
                <a:latin typeface="Century Gothic"/>
                <a:ea typeface="Century Gothic"/>
                <a:cs typeface="Century Gothic"/>
                <a:sym typeface="Century Gothic"/>
              </a:rPr>
              <a:t>AGEs</a:t>
            </a:r>
            <a:r>
              <a:rPr lang="en" sz="600">
                <a:solidFill>
                  <a:schemeClr val="dk1"/>
                </a:solidFill>
                <a:latin typeface="Century Gothic"/>
                <a:ea typeface="Century Gothic"/>
                <a:cs typeface="Century Gothic"/>
                <a:sym typeface="Century Gothic"/>
              </a:rPr>
              <a:t> and their receptor (</a:t>
            </a:r>
            <a:r>
              <a:rPr b="1" lang="en" sz="600">
                <a:solidFill>
                  <a:schemeClr val="dk1"/>
                </a:solidFill>
                <a:latin typeface="Century Gothic"/>
                <a:ea typeface="Century Gothic"/>
                <a:cs typeface="Century Gothic"/>
                <a:sym typeface="Century Gothic"/>
              </a:rPr>
              <a:t>RAGE</a:t>
            </a:r>
            <a:r>
              <a:rPr lang="en" sz="600">
                <a:solidFill>
                  <a:schemeClr val="dk1"/>
                </a:solidFill>
                <a:latin typeface="Century Gothic"/>
                <a:ea typeface="Century Gothic"/>
                <a:cs typeface="Century Gothic"/>
                <a:sym typeface="Century Gothic"/>
              </a:rPr>
              <a:t>) may generate reactive oxygen species (</a:t>
            </a:r>
            <a:r>
              <a:rPr b="1" lang="en" sz="600">
                <a:solidFill>
                  <a:srgbClr val="6D9EEB"/>
                </a:solidFill>
                <a:latin typeface="Century Gothic"/>
                <a:ea typeface="Century Gothic"/>
                <a:cs typeface="Century Gothic"/>
                <a:sym typeface="Century Gothic"/>
              </a:rPr>
              <a:t>ROS</a:t>
            </a:r>
            <a:r>
              <a:rPr lang="en" sz="600">
                <a:solidFill>
                  <a:schemeClr val="dk1"/>
                </a:solidFill>
                <a:latin typeface="Century Gothic"/>
                <a:ea typeface="Century Gothic"/>
                <a:cs typeface="Century Gothic"/>
                <a:sym typeface="Century Gothic"/>
              </a:rPr>
              <a:t>) which leads to </a:t>
            </a:r>
            <a:r>
              <a:rPr b="1" lang="en" sz="600">
                <a:solidFill>
                  <a:srgbClr val="6D9EEB"/>
                </a:solidFill>
                <a:latin typeface="Century Gothic"/>
                <a:ea typeface="Century Gothic"/>
                <a:cs typeface="Century Gothic"/>
                <a:sym typeface="Century Gothic"/>
              </a:rPr>
              <a:t>Inflammation</a:t>
            </a:r>
            <a:r>
              <a:rPr lang="en" sz="600">
                <a:solidFill>
                  <a:schemeClr val="dk1"/>
                </a:solidFill>
                <a:latin typeface="Century Gothic"/>
                <a:ea typeface="Century Gothic"/>
                <a:cs typeface="Century Gothic"/>
                <a:sym typeface="Century Gothic"/>
              </a:rPr>
              <a:t>.</a:t>
            </a:r>
            <a:endParaRPr sz="600"/>
          </a:p>
        </p:txBody>
      </p:sp>
      <p:sp>
        <p:nvSpPr>
          <p:cNvPr id="389" name="Google Shape;389;p30"/>
          <p:cNvSpPr/>
          <p:nvPr/>
        </p:nvSpPr>
        <p:spPr>
          <a:xfrm>
            <a:off x="3696224" y="3842249"/>
            <a:ext cx="120000" cy="254100"/>
          </a:xfrm>
          <a:prstGeom prst="upArrow">
            <a:avLst>
              <a:gd fmla="val 50000" name="adj1"/>
              <a:gd fmla="val 50000" name="adj2"/>
            </a:avLst>
          </a:prstGeom>
          <a:solidFill>
            <a:srgbClr val="93C47D"/>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0"/>
          <p:cNvSpPr/>
          <p:nvPr/>
        </p:nvSpPr>
        <p:spPr>
          <a:xfrm>
            <a:off x="5842978" y="3868349"/>
            <a:ext cx="120000" cy="254100"/>
          </a:xfrm>
          <a:prstGeom prst="upArrow">
            <a:avLst>
              <a:gd fmla="val 50000" name="adj1"/>
              <a:gd fmla="val 50000" name="adj2"/>
            </a:avLst>
          </a:prstGeom>
          <a:solidFill>
            <a:srgbClr val="93C47D"/>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0"/>
          <p:cNvSpPr/>
          <p:nvPr/>
        </p:nvSpPr>
        <p:spPr>
          <a:xfrm>
            <a:off x="7352513" y="3868349"/>
            <a:ext cx="120000" cy="254100"/>
          </a:xfrm>
          <a:prstGeom prst="upArrow">
            <a:avLst>
              <a:gd fmla="val 50000" name="adj1"/>
              <a:gd fmla="val 50000" name="adj2"/>
            </a:avLst>
          </a:prstGeom>
          <a:solidFill>
            <a:srgbClr val="93C47D"/>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0"/>
          <p:cNvSpPr txBox="1"/>
          <p:nvPr/>
        </p:nvSpPr>
        <p:spPr>
          <a:xfrm>
            <a:off x="5789700" y="3871375"/>
            <a:ext cx="1152300" cy="60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chemeClr val="dk1"/>
                </a:solidFill>
                <a:highlight>
                  <a:srgbClr val="C9DAF8"/>
                </a:highlight>
                <a:latin typeface="Century Gothic"/>
                <a:ea typeface="Century Gothic"/>
                <a:cs typeface="Century Gothic"/>
                <a:sym typeface="Century Gothic"/>
              </a:rPr>
              <a:t>ROS</a:t>
            </a:r>
            <a:endParaRPr b="1" sz="1000">
              <a:solidFill>
                <a:schemeClr val="dk1"/>
              </a:solidFill>
              <a:highlight>
                <a:srgbClr val="C9DAF8"/>
              </a:highlight>
              <a:latin typeface="Century Gothic"/>
              <a:ea typeface="Century Gothic"/>
              <a:cs typeface="Century Gothic"/>
              <a:sym typeface="Century Gothic"/>
            </a:endParaRPr>
          </a:p>
          <a:p>
            <a:pPr indent="0" lvl="0" marL="0" rtl="0" algn="ctr">
              <a:spcBef>
                <a:spcPts val="0"/>
              </a:spcBef>
              <a:spcAft>
                <a:spcPts val="0"/>
              </a:spcAft>
              <a:buNone/>
            </a:pPr>
            <a:r>
              <a:t/>
            </a:r>
            <a:endParaRPr b="1" sz="1000">
              <a:solidFill>
                <a:schemeClr val="dk1"/>
              </a:solidFill>
              <a:highlight>
                <a:srgbClr val="C9DAF8"/>
              </a:highlight>
              <a:latin typeface="Century Gothic"/>
              <a:ea typeface="Century Gothic"/>
              <a:cs typeface="Century Gothic"/>
              <a:sym typeface="Century Gothic"/>
            </a:endParaRPr>
          </a:p>
          <a:p>
            <a:pPr indent="0" lvl="0" marL="0" rtl="0" algn="ctr">
              <a:spcBef>
                <a:spcPts val="0"/>
              </a:spcBef>
              <a:spcAft>
                <a:spcPts val="0"/>
              </a:spcAft>
              <a:buNone/>
            </a:pPr>
            <a:r>
              <a:rPr lang="en" sz="800">
                <a:solidFill>
                  <a:schemeClr val="dk1"/>
                </a:solidFill>
                <a:latin typeface="Century Gothic"/>
                <a:ea typeface="Century Gothic"/>
                <a:cs typeface="Century Gothic"/>
                <a:sym typeface="Century Gothic"/>
              </a:rPr>
              <a:t>Oxidative stress → “</a:t>
            </a:r>
            <a:r>
              <a:rPr b="1" lang="en" sz="800">
                <a:solidFill>
                  <a:schemeClr val="dk1"/>
                </a:solidFill>
                <a:latin typeface="Century Gothic"/>
                <a:ea typeface="Century Gothic"/>
                <a:cs typeface="Century Gothic"/>
                <a:sym typeface="Century Gothic"/>
              </a:rPr>
              <a:t>Cell Damage</a:t>
            </a:r>
            <a:r>
              <a:rPr lang="en" sz="800">
                <a:solidFill>
                  <a:schemeClr val="dk1"/>
                </a:solidFill>
                <a:latin typeface="Century Gothic"/>
                <a:ea typeface="Century Gothic"/>
                <a:cs typeface="Century Gothic"/>
                <a:sym typeface="Century Gothic"/>
              </a:rPr>
              <a:t>” </a:t>
            </a:r>
            <a:endParaRPr sz="800">
              <a:solidFill>
                <a:schemeClr val="dk1"/>
              </a:solidFill>
              <a:latin typeface="Century Gothic"/>
              <a:ea typeface="Century Gothic"/>
              <a:cs typeface="Century Gothic"/>
              <a:sym typeface="Century Gothic"/>
            </a:endParaRPr>
          </a:p>
        </p:txBody>
      </p:sp>
      <p:sp>
        <p:nvSpPr>
          <p:cNvPr id="393" name="Google Shape;393;p30"/>
          <p:cNvSpPr txBox="1"/>
          <p:nvPr/>
        </p:nvSpPr>
        <p:spPr>
          <a:xfrm>
            <a:off x="7292400" y="3814925"/>
            <a:ext cx="1672200" cy="48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chemeClr val="dk1"/>
                </a:solidFill>
                <a:highlight>
                  <a:srgbClr val="C9DAF8"/>
                </a:highlight>
                <a:latin typeface="Century Gothic"/>
                <a:ea typeface="Century Gothic"/>
                <a:cs typeface="Century Gothic"/>
                <a:sym typeface="Century Gothic"/>
              </a:rPr>
              <a:t>Intracellular sorbitol </a:t>
            </a:r>
            <a:endParaRPr sz="1000"/>
          </a:p>
        </p:txBody>
      </p:sp>
      <p:sp>
        <p:nvSpPr>
          <p:cNvPr id="394" name="Google Shape;394;p30"/>
          <p:cNvSpPr txBox="1"/>
          <p:nvPr/>
        </p:nvSpPr>
        <p:spPr>
          <a:xfrm>
            <a:off x="7048375" y="4049850"/>
            <a:ext cx="2007000" cy="78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600">
                <a:solidFill>
                  <a:schemeClr val="dk1"/>
                </a:solidFill>
                <a:latin typeface="Century Gothic"/>
                <a:ea typeface="Century Gothic"/>
                <a:cs typeface="Century Gothic"/>
                <a:sym typeface="Century Gothic"/>
              </a:rPr>
              <a:t>1)</a:t>
            </a:r>
            <a:r>
              <a:rPr lang="en" sz="600">
                <a:solidFill>
                  <a:schemeClr val="dk1"/>
                </a:solidFill>
                <a:latin typeface="Century Gothic"/>
                <a:ea typeface="Century Gothic"/>
                <a:cs typeface="Century Gothic"/>
                <a:sym typeface="Century Gothic"/>
              </a:rPr>
              <a:t> During sorbitol production, consumption of NADPH  → </a:t>
            </a:r>
            <a:r>
              <a:rPr b="1" lang="en" sz="600">
                <a:solidFill>
                  <a:srgbClr val="6D9EEB"/>
                </a:solidFill>
                <a:latin typeface="Century Gothic"/>
                <a:ea typeface="Century Gothic"/>
                <a:cs typeface="Century Gothic"/>
                <a:sym typeface="Century Gothic"/>
              </a:rPr>
              <a:t>oxidative stress</a:t>
            </a:r>
            <a:r>
              <a:rPr lang="en" sz="600">
                <a:solidFill>
                  <a:schemeClr val="dk1"/>
                </a:solidFill>
                <a:latin typeface="Century Gothic"/>
                <a:ea typeface="Century Gothic"/>
                <a:cs typeface="Century Gothic"/>
                <a:sym typeface="Century Gothic"/>
              </a:rPr>
              <a:t>. </a:t>
            </a:r>
            <a:endParaRPr sz="600">
              <a:solidFill>
                <a:srgbClr val="999999"/>
              </a:solidFill>
              <a:latin typeface="Century Gothic"/>
              <a:ea typeface="Century Gothic"/>
              <a:cs typeface="Century Gothic"/>
              <a:sym typeface="Century Gothic"/>
            </a:endParaRPr>
          </a:p>
          <a:p>
            <a:pPr indent="0" lvl="0" marL="0" rtl="0" algn="l">
              <a:spcBef>
                <a:spcPts val="0"/>
              </a:spcBef>
              <a:spcAft>
                <a:spcPts val="0"/>
              </a:spcAft>
              <a:buNone/>
            </a:pPr>
            <a:r>
              <a:rPr b="1" lang="en" sz="600">
                <a:solidFill>
                  <a:schemeClr val="dk1"/>
                </a:solidFill>
                <a:latin typeface="Century Gothic"/>
                <a:ea typeface="Century Gothic"/>
                <a:cs typeface="Century Gothic"/>
                <a:sym typeface="Century Gothic"/>
              </a:rPr>
              <a:t>2)</a:t>
            </a:r>
            <a:r>
              <a:rPr lang="en" sz="600">
                <a:solidFill>
                  <a:schemeClr val="dk1"/>
                </a:solidFill>
                <a:latin typeface="Century Gothic"/>
                <a:ea typeface="Century Gothic"/>
                <a:cs typeface="Century Gothic"/>
                <a:sym typeface="Century Gothic"/>
              </a:rPr>
              <a:t> Sorbitol accumulation will:</a:t>
            </a:r>
            <a:endParaRPr sz="6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lang="en" sz="600">
                <a:solidFill>
                  <a:schemeClr val="dk1"/>
                </a:solidFill>
                <a:latin typeface="Century Gothic"/>
                <a:ea typeface="Century Gothic"/>
                <a:cs typeface="Century Gothic"/>
                <a:sym typeface="Century Gothic"/>
              </a:rPr>
              <a:t>A. </a:t>
            </a:r>
            <a:r>
              <a:rPr lang="en" sz="600">
                <a:solidFill>
                  <a:schemeClr val="dk1"/>
                </a:solidFill>
                <a:latin typeface="Century Gothic"/>
                <a:ea typeface="Century Gothic"/>
                <a:cs typeface="Century Gothic"/>
                <a:sym typeface="Century Gothic"/>
              </a:rPr>
              <a:t>Increase the intracellular osmotic pressure → osmotic drag of ﬂuid from extracellular space → </a:t>
            </a:r>
            <a:r>
              <a:rPr b="1" lang="en" sz="600">
                <a:solidFill>
                  <a:srgbClr val="6D9EEB"/>
                </a:solidFill>
                <a:latin typeface="Century Gothic"/>
                <a:ea typeface="Century Gothic"/>
                <a:cs typeface="Century Gothic"/>
                <a:sym typeface="Century Gothic"/>
              </a:rPr>
              <a:t>cell swelling</a:t>
            </a:r>
            <a:r>
              <a:rPr b="1" lang="en" sz="600">
                <a:solidFill>
                  <a:schemeClr val="dk1"/>
                </a:solidFill>
                <a:latin typeface="Century Gothic"/>
                <a:ea typeface="Century Gothic"/>
                <a:cs typeface="Century Gothic"/>
                <a:sym typeface="Century Gothic"/>
              </a:rPr>
              <a:t>.</a:t>
            </a:r>
            <a:endParaRPr b="1" sz="6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lang="en" sz="600">
                <a:solidFill>
                  <a:schemeClr val="dk1"/>
                </a:solidFill>
                <a:latin typeface="Century Gothic"/>
                <a:ea typeface="Century Gothic"/>
                <a:cs typeface="Century Gothic"/>
                <a:sym typeface="Century Gothic"/>
              </a:rPr>
              <a:t>B. </a:t>
            </a:r>
            <a:r>
              <a:rPr lang="en" sz="600">
                <a:solidFill>
                  <a:schemeClr val="dk1"/>
                </a:solidFill>
                <a:latin typeface="Century Gothic"/>
                <a:ea typeface="Century Gothic"/>
                <a:cs typeface="Century Gothic"/>
                <a:sym typeface="Century Gothic"/>
              </a:rPr>
              <a:t>Alteration in the activity of PKC → altered VEGF activity → </a:t>
            </a:r>
            <a:r>
              <a:rPr b="1" lang="en" sz="600">
                <a:solidFill>
                  <a:srgbClr val="6D9EEB"/>
                </a:solidFill>
                <a:latin typeface="Century Gothic"/>
                <a:ea typeface="Century Gothic"/>
                <a:cs typeface="Century Gothic"/>
                <a:sym typeface="Century Gothic"/>
              </a:rPr>
              <a:t>altered vascular permeability</a:t>
            </a:r>
            <a:r>
              <a:rPr lang="en" sz="600">
                <a:solidFill>
                  <a:schemeClr val="dk1"/>
                </a:solidFill>
                <a:latin typeface="Century Gothic"/>
                <a:ea typeface="Century Gothic"/>
                <a:cs typeface="Century Gothic"/>
                <a:sym typeface="Century Gothic"/>
              </a:rPr>
              <a:t>.</a:t>
            </a:r>
            <a:endParaRPr sz="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398" name="Shape 398"/>
        <p:cNvGrpSpPr/>
        <p:nvPr/>
      </p:nvGrpSpPr>
      <p:grpSpPr>
        <a:xfrm>
          <a:off x="0" y="0"/>
          <a:ext cx="0" cy="0"/>
          <a:chOff x="0" y="0"/>
          <a:chExt cx="0" cy="0"/>
        </a:xfrm>
      </p:grpSpPr>
      <p:sp>
        <p:nvSpPr>
          <p:cNvPr id="399" name="Google Shape;399;p31"/>
          <p:cNvSpPr txBox="1"/>
          <p:nvPr/>
        </p:nvSpPr>
        <p:spPr>
          <a:xfrm>
            <a:off x="0" y="685556"/>
            <a:ext cx="5892000" cy="4381800"/>
          </a:xfrm>
          <a:prstGeom prst="rect">
            <a:avLst/>
          </a:prstGeom>
          <a:solidFill>
            <a:srgbClr val="FFFFFF"/>
          </a:solidFill>
          <a:ln cap="flat" cmpd="sng" w="9525">
            <a:solidFill>
              <a:srgbClr val="999999"/>
            </a:solidFill>
            <a:prstDash val="solid"/>
            <a:round/>
            <a:headEnd len="sm" w="sm" type="none"/>
            <a:tailEnd len="sm" w="sm" type="none"/>
          </a:ln>
        </p:spPr>
        <p:txBody>
          <a:bodyPr anchorCtr="0" anchor="t" bIns="68575" lIns="68575" spcFirstLastPara="1" rIns="68575" wrap="square" tIns="68575">
            <a:noAutofit/>
          </a:bodyPr>
          <a:lstStyle/>
          <a:p>
            <a:pPr indent="0" lvl="0" marL="0" rtl="0" algn="ctr">
              <a:spcBef>
                <a:spcPts val="0"/>
              </a:spcBef>
              <a:spcAft>
                <a:spcPts val="0"/>
              </a:spcAft>
              <a:buNone/>
            </a:pPr>
            <a:r>
              <a:rPr b="1" lang="en" sz="1500">
                <a:solidFill>
                  <a:srgbClr val="FFFFFF"/>
                </a:solidFill>
                <a:highlight>
                  <a:srgbClr val="3C78D8"/>
                </a:highlight>
                <a:latin typeface="Comfortaa"/>
                <a:ea typeface="Comfortaa"/>
                <a:cs typeface="Comfortaa"/>
                <a:sym typeface="Comfortaa"/>
              </a:rPr>
              <a:t> MCQs :</a:t>
            </a:r>
            <a:endParaRPr b="1" sz="1200" u="sng">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rgbClr val="3C78D8"/>
                </a:solidFill>
                <a:latin typeface="Century Gothic"/>
                <a:ea typeface="Century Gothic"/>
                <a:cs typeface="Century Gothic"/>
                <a:sym typeface="Century Gothic"/>
              </a:rPr>
              <a:t>Q1:</a:t>
            </a:r>
            <a:r>
              <a:rPr b="1" lang="en" sz="1200">
                <a:solidFill>
                  <a:srgbClr val="3C78D8"/>
                </a:solidFill>
                <a:latin typeface="Century Gothic"/>
                <a:ea typeface="Century Gothic"/>
                <a:cs typeface="Century Gothic"/>
                <a:sym typeface="Century Gothic"/>
              </a:rPr>
              <a:t> which of the following used recently for detection of T2DM?</a:t>
            </a:r>
            <a:endParaRPr b="1">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rgbClr val="434343"/>
                </a:solidFill>
                <a:latin typeface="Century Gothic"/>
                <a:ea typeface="Century Gothic"/>
                <a:cs typeface="Century Gothic"/>
                <a:sym typeface="Century Gothic"/>
              </a:rPr>
              <a:t>a)</a:t>
            </a:r>
            <a:r>
              <a:rPr lang="en" sz="1200">
                <a:solidFill>
                  <a:srgbClr val="434343"/>
                </a:solidFill>
                <a:latin typeface="Century Gothic"/>
                <a:ea typeface="Century Gothic"/>
                <a:cs typeface="Century Gothic"/>
                <a:sym typeface="Century Gothic"/>
              </a:rPr>
              <a:t> OGTT                                                           </a:t>
            </a:r>
            <a:r>
              <a:rPr b="1" lang="en" sz="1200">
                <a:solidFill>
                  <a:srgbClr val="434343"/>
                </a:solidFill>
                <a:latin typeface="Century Gothic"/>
                <a:ea typeface="Century Gothic"/>
                <a:cs typeface="Century Gothic"/>
                <a:sym typeface="Century Gothic"/>
              </a:rPr>
              <a:t>b)</a:t>
            </a:r>
            <a:r>
              <a:rPr lang="en" sz="1200">
                <a:solidFill>
                  <a:srgbClr val="434343"/>
                </a:solidFill>
                <a:latin typeface="Century Gothic"/>
                <a:ea typeface="Century Gothic"/>
                <a:cs typeface="Century Gothic"/>
                <a:sym typeface="Century Gothic"/>
              </a:rPr>
              <a:t>  A1C                                   </a:t>
            </a:r>
            <a:endParaRPr sz="12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rgbClr val="434343"/>
                </a:solidFill>
                <a:latin typeface="Century Gothic"/>
                <a:ea typeface="Century Gothic"/>
                <a:cs typeface="Century Gothic"/>
                <a:sym typeface="Century Gothic"/>
              </a:rPr>
              <a:t>c)</a:t>
            </a:r>
            <a:r>
              <a:rPr lang="en" sz="1200">
                <a:solidFill>
                  <a:srgbClr val="434343"/>
                </a:solidFill>
                <a:latin typeface="Century Gothic"/>
                <a:ea typeface="Century Gothic"/>
                <a:cs typeface="Century Gothic"/>
                <a:sym typeface="Century Gothic"/>
              </a:rPr>
              <a:t> Random blood glucose                           </a:t>
            </a:r>
            <a:r>
              <a:rPr b="1" lang="en" sz="1200">
                <a:solidFill>
                  <a:srgbClr val="434343"/>
                </a:solidFill>
                <a:latin typeface="Century Gothic"/>
                <a:ea typeface="Century Gothic"/>
                <a:cs typeface="Century Gothic"/>
                <a:sym typeface="Century Gothic"/>
              </a:rPr>
              <a:t>d)</a:t>
            </a:r>
            <a:r>
              <a:rPr lang="en" sz="1200">
                <a:solidFill>
                  <a:srgbClr val="434343"/>
                </a:solidFill>
                <a:latin typeface="Century Gothic"/>
                <a:ea typeface="Century Gothic"/>
                <a:cs typeface="Century Gothic"/>
                <a:sym typeface="Century Gothic"/>
              </a:rPr>
              <a:t> 2 hours in FPG</a:t>
            </a:r>
            <a:endParaRPr sz="12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rgbClr val="3C78D8"/>
                </a:solidFill>
                <a:latin typeface="Century Gothic"/>
                <a:ea typeface="Century Gothic"/>
                <a:cs typeface="Century Gothic"/>
                <a:sym typeface="Century Gothic"/>
              </a:rPr>
              <a:t>Q2:</a:t>
            </a:r>
            <a:r>
              <a:rPr b="1" lang="en" sz="1200">
                <a:solidFill>
                  <a:srgbClr val="3C78D8"/>
                </a:solidFill>
                <a:latin typeface="Century Gothic"/>
                <a:ea typeface="Century Gothic"/>
                <a:cs typeface="Century Gothic"/>
                <a:sym typeface="Century Gothic"/>
              </a:rPr>
              <a:t>which of the following is a Major Metabolic changes in DM effect on CHO?</a:t>
            </a:r>
            <a:endParaRPr b="1"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rgbClr val="434343"/>
                </a:solidFill>
                <a:latin typeface="Century Gothic"/>
                <a:ea typeface="Century Gothic"/>
                <a:cs typeface="Century Gothic"/>
                <a:sym typeface="Century Gothic"/>
              </a:rPr>
              <a:t>a)</a:t>
            </a:r>
            <a:r>
              <a:rPr lang="en" sz="1200">
                <a:solidFill>
                  <a:srgbClr val="434343"/>
                </a:solidFill>
                <a:latin typeface="Century Gothic"/>
                <a:ea typeface="Century Gothic"/>
                <a:cs typeface="Century Gothic"/>
                <a:sym typeface="Century Gothic"/>
              </a:rPr>
              <a:t> Increase lipolysis                                       </a:t>
            </a:r>
            <a:r>
              <a:rPr b="1" lang="en" sz="1200">
                <a:solidFill>
                  <a:srgbClr val="434343"/>
                </a:solidFill>
                <a:latin typeface="Century Gothic"/>
                <a:ea typeface="Century Gothic"/>
                <a:cs typeface="Century Gothic"/>
                <a:sym typeface="Century Gothic"/>
              </a:rPr>
              <a:t>b)</a:t>
            </a:r>
            <a:r>
              <a:rPr lang="en" sz="1200">
                <a:solidFill>
                  <a:srgbClr val="434343"/>
                </a:solidFill>
                <a:latin typeface="Century Gothic"/>
                <a:ea typeface="Century Gothic"/>
                <a:cs typeface="Century Gothic"/>
                <a:sym typeface="Century Gothic"/>
              </a:rPr>
              <a:t> Decrease glycogenolysis  </a:t>
            </a:r>
            <a:endParaRPr sz="12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rgbClr val="434343"/>
                </a:solidFill>
                <a:latin typeface="Century Gothic"/>
                <a:ea typeface="Century Gothic"/>
                <a:cs typeface="Century Gothic"/>
                <a:sym typeface="Century Gothic"/>
              </a:rPr>
              <a:t>c)</a:t>
            </a:r>
            <a:r>
              <a:rPr lang="en" sz="1200">
                <a:solidFill>
                  <a:srgbClr val="434343"/>
                </a:solidFill>
                <a:latin typeface="Century Gothic"/>
                <a:ea typeface="Century Gothic"/>
                <a:cs typeface="Century Gothic"/>
                <a:sym typeface="Century Gothic"/>
              </a:rPr>
              <a:t> Increase glycogenolysis                          </a:t>
            </a:r>
            <a:r>
              <a:rPr b="1" lang="en" sz="1200">
                <a:solidFill>
                  <a:srgbClr val="434343"/>
                </a:solidFill>
                <a:latin typeface="Century Gothic"/>
                <a:ea typeface="Century Gothic"/>
                <a:cs typeface="Century Gothic"/>
                <a:sym typeface="Century Gothic"/>
              </a:rPr>
              <a:t>d)</a:t>
            </a:r>
            <a:r>
              <a:rPr lang="en" sz="1200">
                <a:solidFill>
                  <a:srgbClr val="434343"/>
                </a:solidFill>
                <a:latin typeface="Century Gothic"/>
                <a:ea typeface="Century Gothic"/>
                <a:cs typeface="Century Gothic"/>
                <a:sym typeface="Century Gothic"/>
              </a:rPr>
              <a:t> Increase protein synthesis</a:t>
            </a:r>
            <a:endParaRPr sz="12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rgbClr val="3C78D8"/>
                </a:solidFill>
                <a:latin typeface="Century Gothic"/>
                <a:ea typeface="Century Gothic"/>
                <a:cs typeface="Century Gothic"/>
                <a:sym typeface="Century Gothic"/>
              </a:rPr>
              <a:t>Q3:</a:t>
            </a:r>
            <a:r>
              <a:rPr b="1" lang="en" sz="1200">
                <a:solidFill>
                  <a:srgbClr val="3C78D8"/>
                </a:solidFill>
                <a:latin typeface="Century Gothic"/>
                <a:ea typeface="Century Gothic"/>
                <a:cs typeface="Century Gothic"/>
                <a:sym typeface="Century Gothic"/>
              </a:rPr>
              <a:t> patient present with ketonemia that indicate he has?</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rgbClr val="434343"/>
                </a:solidFill>
                <a:latin typeface="Century Gothic"/>
                <a:ea typeface="Century Gothic"/>
                <a:cs typeface="Century Gothic"/>
                <a:sym typeface="Century Gothic"/>
              </a:rPr>
              <a:t>a)</a:t>
            </a:r>
            <a:r>
              <a:rPr lang="en" sz="1200">
                <a:solidFill>
                  <a:srgbClr val="434343"/>
                </a:solidFill>
                <a:latin typeface="Century Gothic"/>
                <a:ea typeface="Century Gothic"/>
                <a:cs typeface="Century Gothic"/>
                <a:sym typeface="Century Gothic"/>
              </a:rPr>
              <a:t>    T2DM                                                      </a:t>
            </a:r>
            <a:r>
              <a:rPr b="1" lang="en" sz="1200">
                <a:solidFill>
                  <a:srgbClr val="434343"/>
                </a:solidFill>
                <a:latin typeface="Century Gothic"/>
                <a:ea typeface="Century Gothic"/>
                <a:cs typeface="Century Gothic"/>
                <a:sym typeface="Century Gothic"/>
              </a:rPr>
              <a:t>b)</a:t>
            </a:r>
            <a:r>
              <a:rPr lang="en" sz="1200">
                <a:solidFill>
                  <a:srgbClr val="434343"/>
                </a:solidFill>
                <a:latin typeface="Century Gothic"/>
                <a:ea typeface="Century Gothic"/>
                <a:cs typeface="Century Gothic"/>
                <a:sym typeface="Century Gothic"/>
              </a:rPr>
              <a:t>    T1DM                                  </a:t>
            </a:r>
            <a:endParaRPr sz="12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rgbClr val="3C78D8"/>
                </a:solidFill>
                <a:latin typeface="Century Gothic"/>
                <a:ea typeface="Century Gothic"/>
                <a:cs typeface="Century Gothic"/>
                <a:sym typeface="Century Gothic"/>
              </a:rPr>
              <a:t>Q4:</a:t>
            </a:r>
            <a:r>
              <a:rPr b="1" lang="en" sz="1200">
                <a:solidFill>
                  <a:srgbClr val="3C78D8"/>
                </a:solidFill>
                <a:latin typeface="Century Gothic"/>
                <a:ea typeface="Century Gothic"/>
                <a:cs typeface="Century Gothic"/>
                <a:sym typeface="Century Gothic"/>
              </a:rPr>
              <a:t> </a:t>
            </a:r>
            <a:r>
              <a:rPr b="1" lang="en" sz="1100">
                <a:solidFill>
                  <a:srgbClr val="3C78D8"/>
                </a:solidFill>
                <a:latin typeface="Century Gothic"/>
                <a:ea typeface="Century Gothic"/>
                <a:cs typeface="Century Gothic"/>
                <a:sym typeface="Century Gothic"/>
              </a:rPr>
              <a:t>which of the following considered as Microvascular complication of DM?</a:t>
            </a:r>
            <a:endParaRPr sz="11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rgbClr val="434343"/>
                </a:solidFill>
                <a:latin typeface="Century Gothic"/>
                <a:ea typeface="Century Gothic"/>
                <a:cs typeface="Century Gothic"/>
                <a:sym typeface="Century Gothic"/>
              </a:rPr>
              <a:t>a)</a:t>
            </a:r>
            <a:r>
              <a:rPr lang="en" sz="1200">
                <a:solidFill>
                  <a:srgbClr val="434343"/>
                </a:solidFill>
                <a:latin typeface="Century Gothic"/>
                <a:ea typeface="Century Gothic"/>
                <a:cs typeface="Century Gothic"/>
                <a:sym typeface="Century Gothic"/>
              </a:rPr>
              <a:t>   CVD                                                        </a:t>
            </a:r>
            <a:r>
              <a:rPr b="1" lang="en" sz="1200">
                <a:solidFill>
                  <a:srgbClr val="434343"/>
                </a:solidFill>
                <a:latin typeface="Century Gothic"/>
                <a:ea typeface="Century Gothic"/>
                <a:cs typeface="Century Gothic"/>
                <a:sym typeface="Century Gothic"/>
              </a:rPr>
              <a:t>b)</a:t>
            </a:r>
            <a:r>
              <a:rPr lang="en" sz="1200">
                <a:solidFill>
                  <a:srgbClr val="434343"/>
                </a:solidFill>
                <a:latin typeface="Century Gothic"/>
                <a:ea typeface="Century Gothic"/>
                <a:cs typeface="Century Gothic"/>
                <a:sym typeface="Century Gothic"/>
              </a:rPr>
              <a:t> Stroke                   </a:t>
            </a:r>
            <a:endParaRPr sz="12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rgbClr val="434343"/>
                </a:solidFill>
                <a:latin typeface="Century Gothic"/>
                <a:ea typeface="Century Gothic"/>
                <a:cs typeface="Century Gothic"/>
                <a:sym typeface="Century Gothic"/>
              </a:rPr>
              <a:t>c)</a:t>
            </a:r>
            <a:r>
              <a:rPr lang="en" sz="1200">
                <a:solidFill>
                  <a:srgbClr val="434343"/>
                </a:solidFill>
                <a:latin typeface="Century Gothic"/>
                <a:ea typeface="Century Gothic"/>
                <a:cs typeface="Century Gothic"/>
                <a:sym typeface="Century Gothic"/>
              </a:rPr>
              <a:t>   Neuropathy                                           </a:t>
            </a:r>
            <a:r>
              <a:rPr b="1" lang="en" sz="1200">
                <a:solidFill>
                  <a:srgbClr val="434343"/>
                </a:solidFill>
                <a:latin typeface="Century Gothic"/>
                <a:ea typeface="Century Gothic"/>
                <a:cs typeface="Century Gothic"/>
                <a:sym typeface="Century Gothic"/>
              </a:rPr>
              <a:t>d)</a:t>
            </a:r>
            <a:r>
              <a:rPr lang="en" sz="1200">
                <a:solidFill>
                  <a:srgbClr val="434343"/>
                </a:solidFill>
                <a:latin typeface="Century Gothic"/>
                <a:ea typeface="Century Gothic"/>
                <a:cs typeface="Century Gothic"/>
                <a:sym typeface="Century Gothic"/>
              </a:rPr>
              <a:t> Peripheral arterial disease</a:t>
            </a:r>
            <a:endParaRPr sz="12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rgbClr val="3C78D8"/>
                </a:solidFill>
                <a:latin typeface="Century Gothic"/>
                <a:ea typeface="Century Gothic"/>
                <a:cs typeface="Century Gothic"/>
                <a:sym typeface="Century Gothic"/>
              </a:rPr>
              <a:t>Q5:</a:t>
            </a:r>
            <a:r>
              <a:rPr b="1" lang="en" sz="1200">
                <a:solidFill>
                  <a:srgbClr val="3C78D8"/>
                </a:solidFill>
                <a:latin typeface="Century Gothic"/>
                <a:ea typeface="Century Gothic"/>
                <a:cs typeface="Century Gothic"/>
                <a:sym typeface="Century Gothic"/>
              </a:rPr>
              <a:t> </a:t>
            </a:r>
            <a:r>
              <a:rPr b="1" lang="en" sz="1200">
                <a:solidFill>
                  <a:srgbClr val="3C78D8"/>
                </a:solidFill>
                <a:latin typeface="Century Gothic"/>
                <a:ea typeface="Century Gothic"/>
                <a:cs typeface="Century Gothic"/>
                <a:sym typeface="Century Gothic"/>
              </a:rPr>
              <a:t>Accumulation of sorbitol alters vascular permeability by:</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rgbClr val="434343"/>
                </a:solidFill>
                <a:latin typeface="Century Gothic"/>
                <a:ea typeface="Century Gothic"/>
                <a:cs typeface="Century Gothic"/>
                <a:sym typeface="Century Gothic"/>
              </a:rPr>
              <a:t>a)</a:t>
            </a:r>
            <a:r>
              <a:rPr lang="en" sz="1200">
                <a:solidFill>
                  <a:srgbClr val="434343"/>
                </a:solidFill>
                <a:latin typeface="Century Gothic"/>
                <a:ea typeface="Century Gothic"/>
                <a:cs typeface="Century Gothic"/>
                <a:sym typeface="Century Gothic"/>
              </a:rPr>
              <a:t>   Cross linkage with collagen                </a:t>
            </a:r>
            <a:r>
              <a:rPr b="1" lang="en" sz="1200">
                <a:solidFill>
                  <a:srgbClr val="434343"/>
                </a:solidFill>
                <a:latin typeface="Century Gothic"/>
                <a:ea typeface="Century Gothic"/>
                <a:cs typeface="Century Gothic"/>
                <a:sym typeface="Century Gothic"/>
              </a:rPr>
              <a:t>b)</a:t>
            </a:r>
            <a:r>
              <a:rPr lang="en" sz="1200">
                <a:solidFill>
                  <a:srgbClr val="434343"/>
                </a:solidFill>
                <a:latin typeface="Century Gothic"/>
                <a:ea typeface="Century Gothic"/>
                <a:cs typeface="Century Gothic"/>
                <a:sym typeface="Century Gothic"/>
              </a:rPr>
              <a:t> Consumption of NADH                                   </a:t>
            </a:r>
            <a:r>
              <a:rPr b="1" lang="en" sz="1200">
                <a:solidFill>
                  <a:srgbClr val="434343"/>
                </a:solidFill>
                <a:latin typeface="Century Gothic"/>
                <a:ea typeface="Century Gothic"/>
                <a:cs typeface="Century Gothic"/>
                <a:sym typeface="Century Gothic"/>
              </a:rPr>
              <a:t>c)</a:t>
            </a:r>
            <a:r>
              <a:rPr lang="en" sz="1200">
                <a:solidFill>
                  <a:srgbClr val="434343"/>
                </a:solidFill>
                <a:latin typeface="Century Gothic"/>
                <a:ea typeface="Century Gothic"/>
                <a:cs typeface="Century Gothic"/>
                <a:sym typeface="Century Gothic"/>
              </a:rPr>
              <a:t>   </a:t>
            </a:r>
            <a:r>
              <a:rPr b="1" lang="en" sz="1300">
                <a:latin typeface="Georgia"/>
                <a:ea typeface="Georgia"/>
                <a:cs typeface="Georgia"/>
                <a:sym typeface="Georgia"/>
              </a:rPr>
              <a:t>↑</a:t>
            </a:r>
            <a:r>
              <a:rPr lang="en" sz="1100">
                <a:solidFill>
                  <a:schemeClr val="dk1"/>
                </a:solidFill>
                <a:latin typeface="Century Gothic"/>
                <a:ea typeface="Century Gothic"/>
                <a:cs typeface="Century Gothic"/>
                <a:sym typeface="Century Gothic"/>
              </a:rPr>
              <a:t> </a:t>
            </a:r>
            <a:r>
              <a:rPr lang="en" sz="1200">
                <a:solidFill>
                  <a:schemeClr val="dk1"/>
                </a:solidFill>
                <a:latin typeface="Century Gothic"/>
                <a:ea typeface="Century Gothic"/>
                <a:cs typeface="Century Gothic"/>
                <a:sym typeface="Century Gothic"/>
              </a:rPr>
              <a:t>the intracellular osmotic pressure</a:t>
            </a:r>
            <a:r>
              <a:rPr lang="en" sz="1200">
                <a:solidFill>
                  <a:srgbClr val="434343"/>
                </a:solidFill>
                <a:latin typeface="Century Gothic"/>
                <a:ea typeface="Century Gothic"/>
                <a:cs typeface="Century Gothic"/>
                <a:sym typeface="Century Gothic"/>
              </a:rPr>
              <a:t>   </a:t>
            </a:r>
            <a:r>
              <a:rPr b="1" lang="en" sz="1200">
                <a:solidFill>
                  <a:srgbClr val="434343"/>
                </a:solidFill>
                <a:latin typeface="Century Gothic"/>
                <a:ea typeface="Century Gothic"/>
                <a:cs typeface="Century Gothic"/>
                <a:sym typeface="Century Gothic"/>
              </a:rPr>
              <a:t>d)</a:t>
            </a:r>
            <a:r>
              <a:rPr lang="en" sz="1200">
                <a:solidFill>
                  <a:srgbClr val="00A1DA"/>
                </a:solidFill>
                <a:latin typeface="Century Gothic"/>
                <a:ea typeface="Century Gothic"/>
                <a:cs typeface="Century Gothic"/>
                <a:sym typeface="Century Gothic"/>
              </a:rPr>
              <a:t> </a:t>
            </a:r>
            <a:r>
              <a:rPr lang="en" sz="1200">
                <a:solidFill>
                  <a:schemeClr val="dk1"/>
                </a:solidFill>
                <a:latin typeface="Century Gothic"/>
                <a:ea typeface="Century Gothic"/>
                <a:cs typeface="Century Gothic"/>
                <a:sym typeface="Century Gothic"/>
              </a:rPr>
              <a:t>Alteration in the activity of PKC</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rgbClr val="3C78D8"/>
                </a:solidFill>
                <a:latin typeface="Century Gothic"/>
                <a:ea typeface="Century Gothic"/>
                <a:cs typeface="Century Gothic"/>
                <a:sym typeface="Century Gothic"/>
              </a:rPr>
              <a:t>Q6:</a:t>
            </a:r>
            <a:r>
              <a:rPr b="1" lang="en" sz="1200">
                <a:solidFill>
                  <a:srgbClr val="3C78D8"/>
                </a:solidFill>
                <a:latin typeface="Century Gothic"/>
                <a:ea typeface="Century Gothic"/>
                <a:cs typeface="Century Gothic"/>
                <a:sym typeface="Century Gothic"/>
              </a:rPr>
              <a:t> Excess Glucose is metabolized to sorbitol within the cells by:</a:t>
            </a:r>
            <a:endParaRPr b="1"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rgbClr val="434343"/>
                </a:solidFill>
                <a:latin typeface="Century Gothic"/>
                <a:ea typeface="Century Gothic"/>
                <a:cs typeface="Century Gothic"/>
                <a:sym typeface="Century Gothic"/>
              </a:rPr>
              <a:t>a)</a:t>
            </a:r>
            <a:r>
              <a:rPr lang="en" sz="1200">
                <a:solidFill>
                  <a:srgbClr val="434343"/>
                </a:solidFill>
                <a:latin typeface="Century Gothic"/>
                <a:ea typeface="Century Gothic"/>
                <a:cs typeface="Century Gothic"/>
                <a:sym typeface="Century Gothic"/>
              </a:rPr>
              <a:t>   Glucose reductase                              </a:t>
            </a:r>
            <a:r>
              <a:rPr b="1" lang="en" sz="1200">
                <a:solidFill>
                  <a:srgbClr val="434343"/>
                </a:solidFill>
                <a:latin typeface="Century Gothic"/>
                <a:ea typeface="Century Gothic"/>
                <a:cs typeface="Century Gothic"/>
                <a:sym typeface="Century Gothic"/>
              </a:rPr>
              <a:t>b)</a:t>
            </a:r>
            <a:r>
              <a:rPr lang="en" sz="1200">
                <a:solidFill>
                  <a:srgbClr val="434343"/>
                </a:solidFill>
                <a:latin typeface="Century Gothic"/>
                <a:ea typeface="Century Gothic"/>
                <a:cs typeface="Century Gothic"/>
                <a:sym typeface="Century Gothic"/>
              </a:rPr>
              <a:t>  Glucose oxidase </a:t>
            </a:r>
            <a:endParaRPr sz="12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rgbClr val="434343"/>
                </a:solidFill>
                <a:latin typeface="Century Gothic"/>
                <a:ea typeface="Century Gothic"/>
                <a:cs typeface="Century Gothic"/>
                <a:sym typeface="Century Gothic"/>
              </a:rPr>
              <a:t>c)</a:t>
            </a:r>
            <a:r>
              <a:rPr lang="en" sz="1200">
                <a:solidFill>
                  <a:srgbClr val="434343"/>
                </a:solidFill>
                <a:latin typeface="Century Gothic"/>
                <a:ea typeface="Century Gothic"/>
                <a:cs typeface="Century Gothic"/>
                <a:sym typeface="Century Gothic"/>
              </a:rPr>
              <a:t>  Aldose  reductase                                 </a:t>
            </a:r>
            <a:r>
              <a:rPr b="1" lang="en" sz="1200">
                <a:solidFill>
                  <a:srgbClr val="434343"/>
                </a:solidFill>
                <a:latin typeface="Century Gothic"/>
                <a:ea typeface="Century Gothic"/>
                <a:cs typeface="Century Gothic"/>
                <a:sym typeface="Century Gothic"/>
              </a:rPr>
              <a:t>d)</a:t>
            </a:r>
            <a:r>
              <a:rPr lang="en" sz="1200">
                <a:solidFill>
                  <a:srgbClr val="434343"/>
                </a:solidFill>
                <a:latin typeface="Century Gothic"/>
                <a:ea typeface="Century Gothic"/>
                <a:cs typeface="Century Gothic"/>
                <a:sym typeface="Century Gothic"/>
              </a:rPr>
              <a:t>  Aldose  oxidase   </a:t>
            </a:r>
            <a:endParaRPr sz="1200">
              <a:solidFill>
                <a:srgbClr val="434343"/>
              </a:solidFill>
              <a:latin typeface="Century Gothic"/>
              <a:ea typeface="Century Gothic"/>
              <a:cs typeface="Century Gothic"/>
              <a:sym typeface="Century Gothic"/>
            </a:endParaRPr>
          </a:p>
          <a:p>
            <a:pPr indent="0" lvl="0" marL="1714500" rtl="0" algn="l">
              <a:spcBef>
                <a:spcPts val="0"/>
              </a:spcBef>
              <a:spcAft>
                <a:spcPts val="0"/>
              </a:spcAft>
              <a:buNone/>
            </a:pPr>
            <a:r>
              <a:t/>
            </a:r>
            <a:endParaRPr b="1"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p:txBody>
      </p:sp>
      <p:sp>
        <p:nvSpPr>
          <p:cNvPr id="400" name="Google Shape;400;p31"/>
          <p:cNvSpPr txBox="1"/>
          <p:nvPr/>
        </p:nvSpPr>
        <p:spPr>
          <a:xfrm>
            <a:off x="6002900" y="685550"/>
            <a:ext cx="3058800" cy="2881200"/>
          </a:xfrm>
          <a:prstGeom prst="rect">
            <a:avLst/>
          </a:prstGeom>
          <a:solidFill>
            <a:srgbClr val="FFFFFF"/>
          </a:solidFill>
          <a:ln cap="flat" cmpd="sng" w="9525">
            <a:solidFill>
              <a:srgbClr val="999999"/>
            </a:solidFill>
            <a:prstDash val="solid"/>
            <a:round/>
            <a:headEnd len="sm" w="sm" type="none"/>
            <a:tailEnd len="sm" w="sm" type="none"/>
          </a:ln>
        </p:spPr>
        <p:txBody>
          <a:bodyPr anchorCtr="0" anchor="t" bIns="68575" lIns="68575" spcFirstLastPara="1" rIns="68575" wrap="square" tIns="68575">
            <a:noAutofit/>
          </a:bodyPr>
          <a:lstStyle/>
          <a:p>
            <a:pPr indent="0" lvl="0" marL="0" rtl="0" algn="ctr">
              <a:spcBef>
                <a:spcPts val="0"/>
              </a:spcBef>
              <a:spcAft>
                <a:spcPts val="0"/>
              </a:spcAft>
              <a:buNone/>
            </a:pPr>
            <a:r>
              <a:rPr b="1" lang="en" sz="1500">
                <a:solidFill>
                  <a:srgbClr val="FFFFFF"/>
                </a:solidFill>
                <a:highlight>
                  <a:srgbClr val="3C78D8"/>
                </a:highlight>
                <a:latin typeface="Comfortaa"/>
                <a:ea typeface="Comfortaa"/>
                <a:cs typeface="Comfortaa"/>
                <a:sym typeface="Comfortaa"/>
              </a:rPr>
              <a:t> SAQs :</a:t>
            </a:r>
            <a:endParaRPr b="1" sz="1500" u="sng">
              <a:solidFill>
                <a:srgbClr val="FFFFFF"/>
              </a:solidFill>
              <a:highlight>
                <a:srgbClr val="3C78D8"/>
              </a:highlight>
              <a:latin typeface="Comfortaa"/>
              <a:ea typeface="Comfortaa"/>
              <a:cs typeface="Comfortaa"/>
              <a:sym typeface="Comfortaa"/>
            </a:endParaRPr>
          </a:p>
          <a:p>
            <a:pPr indent="0" lvl="0" marL="0" rtl="0" algn="l">
              <a:spcBef>
                <a:spcPts val="0"/>
              </a:spcBef>
              <a:spcAft>
                <a:spcPts val="0"/>
              </a:spcAft>
              <a:buNone/>
            </a:pPr>
            <a:r>
              <a:rPr b="1" lang="en" sz="900" u="sng">
                <a:solidFill>
                  <a:srgbClr val="3C78D8"/>
                </a:solidFill>
                <a:latin typeface="Century Gothic"/>
                <a:ea typeface="Century Gothic"/>
                <a:cs typeface="Century Gothic"/>
                <a:sym typeface="Century Gothic"/>
              </a:rPr>
              <a:t>Q1:</a:t>
            </a:r>
            <a:r>
              <a:rPr b="1" lang="en" sz="900">
                <a:solidFill>
                  <a:srgbClr val="3C78D8"/>
                </a:solidFill>
                <a:latin typeface="Century Gothic"/>
                <a:ea typeface="Century Gothic"/>
                <a:cs typeface="Century Gothic"/>
                <a:sym typeface="Century Gothic"/>
              </a:rPr>
              <a:t> Compare between T1DM and T2DM regarding to which they are result from?</a:t>
            </a:r>
            <a:r>
              <a:rPr lang="en" sz="900">
                <a:solidFill>
                  <a:srgbClr val="3C78D8"/>
                </a:solidFill>
                <a:latin typeface="Century Gothic"/>
                <a:ea typeface="Century Gothic"/>
                <a:cs typeface="Century Gothic"/>
                <a:sym typeface="Century Gothic"/>
              </a:rPr>
              <a:t> </a:t>
            </a:r>
            <a:endParaRPr sz="9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sz="9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sz="9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900" u="sng">
                <a:solidFill>
                  <a:srgbClr val="3C78D8"/>
                </a:solidFill>
                <a:latin typeface="Century Gothic"/>
                <a:ea typeface="Century Gothic"/>
                <a:cs typeface="Century Gothic"/>
                <a:sym typeface="Century Gothic"/>
              </a:rPr>
              <a:t>Q2:</a:t>
            </a:r>
            <a:r>
              <a:rPr b="1" lang="en" sz="900">
                <a:solidFill>
                  <a:srgbClr val="3C78D8"/>
                </a:solidFill>
                <a:latin typeface="Century Gothic"/>
                <a:ea typeface="Century Gothic"/>
                <a:cs typeface="Century Gothic"/>
                <a:sym typeface="Century Gothic"/>
              </a:rPr>
              <a:t> Compare between T1DM and T2DM regarding to what will you have the circulation? </a:t>
            </a:r>
            <a:endParaRPr b="1" sz="9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b="1" sz="9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b="1" sz="9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900" u="sng">
                <a:solidFill>
                  <a:srgbClr val="3C78D8"/>
                </a:solidFill>
                <a:latin typeface="Century Gothic"/>
                <a:ea typeface="Century Gothic"/>
                <a:cs typeface="Century Gothic"/>
                <a:sym typeface="Century Gothic"/>
              </a:rPr>
              <a:t>Q3:</a:t>
            </a:r>
            <a:r>
              <a:rPr b="1" lang="en" sz="900">
                <a:solidFill>
                  <a:srgbClr val="3C78D8"/>
                </a:solidFill>
                <a:latin typeface="Century Gothic"/>
                <a:ea typeface="Century Gothic"/>
                <a:cs typeface="Century Gothic"/>
                <a:sym typeface="Century Gothic"/>
              </a:rPr>
              <a:t> What are the General mechanisms for </a:t>
            </a:r>
            <a:endParaRPr b="1" sz="9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900">
                <a:solidFill>
                  <a:srgbClr val="3C78D8"/>
                </a:solidFill>
                <a:latin typeface="Century Gothic"/>
                <a:ea typeface="Century Gothic"/>
                <a:cs typeface="Century Gothic"/>
                <a:sym typeface="Century Gothic"/>
              </a:rPr>
              <a:t>microvascular complications in DM?</a:t>
            </a:r>
            <a:endParaRPr b="1" sz="9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b="1" sz="9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b="1" sz="9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b="1" sz="9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900" u="sng">
                <a:solidFill>
                  <a:srgbClr val="3C78D8"/>
                </a:solidFill>
                <a:latin typeface="Century Gothic"/>
                <a:ea typeface="Century Gothic"/>
                <a:cs typeface="Century Gothic"/>
                <a:sym typeface="Century Gothic"/>
              </a:rPr>
              <a:t>Q4:</a:t>
            </a:r>
            <a:r>
              <a:rPr b="1" lang="en" sz="900">
                <a:solidFill>
                  <a:srgbClr val="3C78D8"/>
                </a:solidFill>
                <a:latin typeface="Century Gothic"/>
                <a:ea typeface="Century Gothic"/>
                <a:cs typeface="Century Gothic"/>
                <a:sym typeface="Century Gothic"/>
              </a:rPr>
              <a:t> Briefly, Explain the hypotheses of sorbitol role  in the pathogenesis of diabetic complications.</a:t>
            </a:r>
            <a:endParaRPr b="1" sz="900">
              <a:solidFill>
                <a:srgbClr val="3C78D8"/>
              </a:solidFill>
              <a:latin typeface="Century Gothic"/>
              <a:ea typeface="Century Gothic"/>
              <a:cs typeface="Century Gothic"/>
              <a:sym typeface="Century Gothic"/>
            </a:endParaRPr>
          </a:p>
        </p:txBody>
      </p:sp>
      <p:sp>
        <p:nvSpPr>
          <p:cNvPr id="401" name="Google Shape;401;p31"/>
          <p:cNvSpPr txBox="1"/>
          <p:nvPr/>
        </p:nvSpPr>
        <p:spPr>
          <a:xfrm>
            <a:off x="6002907" y="3799372"/>
            <a:ext cx="3058800" cy="276300"/>
          </a:xfrm>
          <a:prstGeom prst="rect">
            <a:avLst/>
          </a:prstGeom>
          <a:solidFill>
            <a:srgbClr val="FFFFFF"/>
          </a:solidFill>
          <a:ln cap="flat" cmpd="sng" w="9525">
            <a:solidFill>
              <a:srgbClr val="999999"/>
            </a:solidFill>
            <a:prstDash val="dashDot"/>
            <a:miter lim="800000"/>
            <a:headEnd len="sm" w="sm" type="none"/>
            <a:tailEnd len="sm" w="sm" type="none"/>
          </a:ln>
        </p:spPr>
        <p:txBody>
          <a:bodyPr anchorCtr="0" anchor="ctr" bIns="34275" lIns="68575" spcFirstLastPara="1" rIns="68575" wrap="square" tIns="34275">
            <a:noAutofit/>
          </a:bodyPr>
          <a:lstStyle/>
          <a:p>
            <a:pPr indent="0" lvl="0" marL="0" rtl="0" algn="l">
              <a:spcBef>
                <a:spcPts val="0"/>
              </a:spcBef>
              <a:spcAft>
                <a:spcPts val="0"/>
              </a:spcAft>
              <a:buNone/>
            </a:pPr>
            <a:r>
              <a:rPr lang="en" sz="800">
                <a:solidFill>
                  <a:srgbClr val="D8D8D8"/>
                </a:solidFill>
                <a:latin typeface="Century Gothic"/>
                <a:ea typeface="Century Gothic"/>
                <a:cs typeface="Century Gothic"/>
                <a:sym typeface="Century Gothic"/>
              </a:rPr>
              <a:t>1)  B        2) C         3) B         4)C         5)C&amp;D  </a:t>
            </a:r>
            <a:r>
              <a:rPr lang="en" sz="800">
                <a:latin typeface="Century Gothic"/>
                <a:ea typeface="Century Gothic"/>
                <a:cs typeface="Century Gothic"/>
                <a:sym typeface="Century Gothic"/>
              </a:rPr>
              <a:t>     </a:t>
            </a:r>
            <a:r>
              <a:rPr lang="en" sz="800">
                <a:solidFill>
                  <a:srgbClr val="D8D8D8"/>
                </a:solidFill>
                <a:latin typeface="Century Gothic"/>
                <a:ea typeface="Century Gothic"/>
                <a:cs typeface="Century Gothic"/>
                <a:sym typeface="Century Gothic"/>
              </a:rPr>
              <a:t>6) C</a:t>
            </a:r>
            <a:endParaRPr sz="800">
              <a:solidFill>
                <a:srgbClr val="D8D8D8"/>
              </a:solidFill>
              <a:latin typeface="Century Gothic"/>
              <a:ea typeface="Century Gothic"/>
              <a:cs typeface="Century Gothic"/>
              <a:sym typeface="Century Gothic"/>
            </a:endParaRPr>
          </a:p>
        </p:txBody>
      </p:sp>
      <p:sp>
        <p:nvSpPr>
          <p:cNvPr id="402" name="Google Shape;402;p31"/>
          <p:cNvSpPr txBox="1"/>
          <p:nvPr/>
        </p:nvSpPr>
        <p:spPr>
          <a:xfrm>
            <a:off x="5865300" y="3607551"/>
            <a:ext cx="1977900" cy="145800"/>
          </a:xfrm>
          <a:prstGeom prst="rect">
            <a:avLst/>
          </a:prstGeom>
          <a:noFill/>
          <a:ln>
            <a:noFill/>
          </a:ln>
        </p:spPr>
        <p:txBody>
          <a:bodyPr anchorCtr="0" anchor="t" bIns="34275" lIns="68575" spcFirstLastPara="1" rIns="68575" wrap="square" tIns="34275">
            <a:noAutofit/>
          </a:bodyPr>
          <a:lstStyle/>
          <a:p>
            <a:pPr indent="-209550" lvl="0" marL="342900" marR="0" rtl="0" algn="l">
              <a:lnSpc>
                <a:spcPct val="100000"/>
              </a:lnSpc>
              <a:spcBef>
                <a:spcPts val="0"/>
              </a:spcBef>
              <a:spcAft>
                <a:spcPts val="0"/>
              </a:spcAft>
              <a:buClr>
                <a:srgbClr val="434343"/>
              </a:buClr>
              <a:buSzPts val="700"/>
              <a:buFont typeface="Century Gothic"/>
              <a:buChar char="★"/>
            </a:pPr>
            <a:r>
              <a:rPr b="1" lang="en" sz="700">
                <a:solidFill>
                  <a:srgbClr val="434343"/>
                </a:solidFill>
                <a:highlight>
                  <a:srgbClr val="FFFFFF"/>
                </a:highlight>
                <a:latin typeface="Century Gothic"/>
                <a:ea typeface="Century Gothic"/>
                <a:cs typeface="Century Gothic"/>
                <a:sym typeface="Century Gothic"/>
              </a:rPr>
              <a:t>MCQs </a:t>
            </a:r>
            <a:r>
              <a:rPr b="1" i="0" lang="en" sz="700" u="none" cap="none" strike="noStrike">
                <a:solidFill>
                  <a:srgbClr val="434343"/>
                </a:solidFill>
                <a:highlight>
                  <a:srgbClr val="FFFFFF"/>
                </a:highlight>
                <a:latin typeface="Century Gothic"/>
                <a:ea typeface="Century Gothic"/>
                <a:cs typeface="Century Gothic"/>
                <a:sym typeface="Century Gothic"/>
              </a:rPr>
              <a:t>Answer</a:t>
            </a:r>
            <a:r>
              <a:rPr b="1" lang="en" sz="700">
                <a:solidFill>
                  <a:srgbClr val="434343"/>
                </a:solidFill>
                <a:highlight>
                  <a:srgbClr val="FFFFFF"/>
                </a:highlight>
                <a:latin typeface="Century Gothic"/>
                <a:ea typeface="Century Gothic"/>
                <a:cs typeface="Century Gothic"/>
                <a:sym typeface="Century Gothic"/>
              </a:rPr>
              <a:t> key:</a:t>
            </a:r>
            <a:endParaRPr b="1" i="0" sz="700" u="none" cap="none" strike="noStrike">
              <a:solidFill>
                <a:srgbClr val="434343"/>
              </a:solidFill>
              <a:highlight>
                <a:srgbClr val="FFFFFF"/>
              </a:highlight>
              <a:latin typeface="Century Gothic"/>
              <a:ea typeface="Century Gothic"/>
              <a:cs typeface="Century Gothic"/>
              <a:sym typeface="Century Gothic"/>
            </a:endParaRPr>
          </a:p>
        </p:txBody>
      </p:sp>
      <p:sp>
        <p:nvSpPr>
          <p:cNvPr id="403" name="Google Shape;403;p31"/>
          <p:cNvSpPr txBox="1"/>
          <p:nvPr/>
        </p:nvSpPr>
        <p:spPr>
          <a:xfrm>
            <a:off x="5892000" y="4195147"/>
            <a:ext cx="2089200" cy="276300"/>
          </a:xfrm>
          <a:prstGeom prst="rect">
            <a:avLst/>
          </a:prstGeom>
          <a:noFill/>
          <a:ln>
            <a:noFill/>
          </a:ln>
        </p:spPr>
        <p:txBody>
          <a:bodyPr anchorCtr="0" anchor="t" bIns="34275" lIns="68575" spcFirstLastPara="1" rIns="68575" wrap="square" tIns="34275">
            <a:noAutofit/>
          </a:bodyPr>
          <a:lstStyle/>
          <a:p>
            <a:pPr indent="-209550" lvl="0" marL="342900" marR="0" rtl="0" algn="l">
              <a:lnSpc>
                <a:spcPct val="100000"/>
              </a:lnSpc>
              <a:spcBef>
                <a:spcPts val="0"/>
              </a:spcBef>
              <a:spcAft>
                <a:spcPts val="0"/>
              </a:spcAft>
              <a:buClr>
                <a:srgbClr val="434343"/>
              </a:buClr>
              <a:buSzPts val="700"/>
              <a:buFont typeface="Century Gothic"/>
              <a:buChar char="★"/>
            </a:pPr>
            <a:r>
              <a:rPr b="1" lang="en" sz="700">
                <a:solidFill>
                  <a:srgbClr val="434343"/>
                </a:solidFill>
                <a:highlight>
                  <a:srgbClr val="FFFFFF"/>
                </a:highlight>
                <a:latin typeface="Century Gothic"/>
                <a:ea typeface="Century Gothic"/>
                <a:cs typeface="Century Gothic"/>
                <a:sym typeface="Century Gothic"/>
              </a:rPr>
              <a:t>SAQs </a:t>
            </a:r>
            <a:r>
              <a:rPr b="1" i="0" lang="en" sz="700" u="none" cap="none" strike="noStrike">
                <a:solidFill>
                  <a:srgbClr val="434343"/>
                </a:solidFill>
                <a:highlight>
                  <a:srgbClr val="FFFFFF"/>
                </a:highlight>
                <a:latin typeface="Century Gothic"/>
                <a:ea typeface="Century Gothic"/>
                <a:cs typeface="Century Gothic"/>
                <a:sym typeface="Century Gothic"/>
              </a:rPr>
              <a:t>Answe</a:t>
            </a:r>
            <a:r>
              <a:rPr b="1" lang="en" sz="700">
                <a:solidFill>
                  <a:srgbClr val="434343"/>
                </a:solidFill>
                <a:highlight>
                  <a:srgbClr val="FFFFFF"/>
                </a:highlight>
                <a:latin typeface="Century Gothic"/>
                <a:ea typeface="Century Gothic"/>
                <a:cs typeface="Century Gothic"/>
                <a:sym typeface="Century Gothic"/>
              </a:rPr>
              <a:t>r key:</a:t>
            </a:r>
            <a:endParaRPr b="1" i="0" sz="700" u="none" cap="none" strike="noStrike">
              <a:solidFill>
                <a:srgbClr val="434343"/>
              </a:solidFill>
              <a:highlight>
                <a:srgbClr val="FFFFFF"/>
              </a:highlight>
              <a:latin typeface="Century Gothic"/>
              <a:ea typeface="Century Gothic"/>
              <a:cs typeface="Century Gothic"/>
              <a:sym typeface="Century Gothic"/>
            </a:endParaRPr>
          </a:p>
        </p:txBody>
      </p:sp>
      <p:sp>
        <p:nvSpPr>
          <p:cNvPr id="404" name="Google Shape;404;p31"/>
          <p:cNvSpPr txBox="1"/>
          <p:nvPr/>
        </p:nvSpPr>
        <p:spPr>
          <a:xfrm>
            <a:off x="6002900" y="4393675"/>
            <a:ext cx="3058800" cy="673800"/>
          </a:xfrm>
          <a:prstGeom prst="rect">
            <a:avLst/>
          </a:prstGeom>
          <a:solidFill>
            <a:srgbClr val="FFFFFF"/>
          </a:solidFill>
          <a:ln cap="flat" cmpd="sng" w="9525">
            <a:solidFill>
              <a:srgbClr val="666666"/>
            </a:solidFill>
            <a:prstDash val="dashDot"/>
            <a:miter lim="800000"/>
            <a:headEnd len="sm" w="sm" type="none"/>
            <a:tailEnd len="sm" w="sm" type="none"/>
          </a:ln>
        </p:spPr>
        <p:txBody>
          <a:bodyPr anchorCtr="0" anchor="t" bIns="34275" lIns="68575" spcFirstLastPara="1" rIns="68575" wrap="square" tIns="34275">
            <a:noAutofit/>
          </a:bodyPr>
          <a:lstStyle/>
          <a:p>
            <a:pPr indent="-209550" lvl="0" marL="254000" marR="0" rtl="0" algn="l">
              <a:lnSpc>
                <a:spcPct val="100000"/>
              </a:lnSpc>
              <a:spcBef>
                <a:spcPts val="0"/>
              </a:spcBef>
              <a:spcAft>
                <a:spcPts val="0"/>
              </a:spcAft>
              <a:buClr>
                <a:srgbClr val="CACACA"/>
              </a:buClr>
              <a:buSzPts val="700"/>
              <a:buFont typeface="Century Gothic"/>
              <a:buAutoNum type="arabicParenR"/>
            </a:pPr>
            <a:r>
              <a:rPr lang="en" sz="700">
                <a:solidFill>
                  <a:srgbClr val="D8D8D8"/>
                </a:solidFill>
                <a:latin typeface="Century Gothic"/>
                <a:ea typeface="Century Gothic"/>
                <a:cs typeface="Century Gothic"/>
                <a:sym typeface="Century Gothic"/>
              </a:rPr>
              <a:t>T1DM results from destruction of beta cells of the pancreas while T2DM is due to the development of insulin resistance.</a:t>
            </a:r>
            <a:endParaRPr sz="700">
              <a:solidFill>
                <a:srgbClr val="D8D8D8"/>
              </a:solidFill>
              <a:latin typeface="Century Gothic"/>
              <a:ea typeface="Century Gothic"/>
              <a:cs typeface="Century Gothic"/>
              <a:sym typeface="Century Gothic"/>
            </a:endParaRPr>
          </a:p>
          <a:p>
            <a:pPr indent="-209550" lvl="0" marL="254000" marR="0" rtl="0" algn="l">
              <a:lnSpc>
                <a:spcPct val="100000"/>
              </a:lnSpc>
              <a:spcBef>
                <a:spcPts val="0"/>
              </a:spcBef>
              <a:spcAft>
                <a:spcPts val="0"/>
              </a:spcAft>
              <a:buClr>
                <a:srgbClr val="D8D8D8"/>
              </a:buClr>
              <a:buSzPts val="700"/>
              <a:buFont typeface="Century Gothic"/>
              <a:buAutoNum type="arabicParenR"/>
            </a:pPr>
            <a:r>
              <a:rPr lang="en" sz="700" u="sng">
                <a:solidFill>
                  <a:schemeClr val="hlink"/>
                </a:solidFill>
                <a:latin typeface="Century Gothic"/>
                <a:ea typeface="Century Gothic"/>
                <a:cs typeface="Century Gothic"/>
                <a:sym typeface="Century Gothic"/>
                <a:hlinkClick action="ppaction://hlinksldjump" r:id="rId3"/>
              </a:rPr>
              <a:t>Slide7</a:t>
            </a:r>
            <a:endParaRPr sz="700" u="sng">
              <a:solidFill>
                <a:srgbClr val="D8D8D8"/>
              </a:solidFill>
              <a:latin typeface="Century Gothic"/>
              <a:ea typeface="Century Gothic"/>
              <a:cs typeface="Century Gothic"/>
              <a:sym typeface="Century Gothic"/>
            </a:endParaRPr>
          </a:p>
          <a:p>
            <a:pPr indent="-209550" lvl="0" marL="254000" marR="0" rtl="0" algn="l">
              <a:lnSpc>
                <a:spcPct val="100000"/>
              </a:lnSpc>
              <a:spcBef>
                <a:spcPts val="0"/>
              </a:spcBef>
              <a:spcAft>
                <a:spcPts val="0"/>
              </a:spcAft>
              <a:buClr>
                <a:srgbClr val="D8D8D8"/>
              </a:buClr>
              <a:buSzPts val="700"/>
              <a:buFont typeface="Century Gothic"/>
              <a:buAutoNum type="arabicParenR"/>
            </a:pPr>
            <a:r>
              <a:rPr lang="en" sz="700" u="sng">
                <a:solidFill>
                  <a:schemeClr val="hlink"/>
                </a:solidFill>
                <a:latin typeface="Century Gothic"/>
                <a:ea typeface="Century Gothic"/>
                <a:cs typeface="Century Gothic"/>
                <a:sym typeface="Century Gothic"/>
                <a:hlinkClick action="ppaction://hlinksldjump" r:id="rId4"/>
              </a:rPr>
              <a:t>Slide 9</a:t>
            </a:r>
            <a:endParaRPr sz="700">
              <a:solidFill>
                <a:srgbClr val="D8D8D8"/>
              </a:solidFill>
              <a:latin typeface="Century Gothic"/>
              <a:ea typeface="Century Gothic"/>
              <a:cs typeface="Century Gothic"/>
              <a:sym typeface="Century Gothic"/>
            </a:endParaRPr>
          </a:p>
          <a:p>
            <a:pPr indent="-209550" lvl="0" marL="254000" marR="0" rtl="0" algn="l">
              <a:lnSpc>
                <a:spcPct val="100000"/>
              </a:lnSpc>
              <a:spcBef>
                <a:spcPts val="0"/>
              </a:spcBef>
              <a:spcAft>
                <a:spcPts val="0"/>
              </a:spcAft>
              <a:buClr>
                <a:srgbClr val="D8D8D8"/>
              </a:buClr>
              <a:buSzPts val="700"/>
              <a:buFont typeface="Century Gothic"/>
              <a:buAutoNum type="arabicParenR"/>
            </a:pPr>
            <a:r>
              <a:rPr lang="en" sz="700" u="sng">
                <a:solidFill>
                  <a:schemeClr val="hlink"/>
                </a:solidFill>
                <a:latin typeface="Century Gothic"/>
                <a:ea typeface="Century Gothic"/>
                <a:cs typeface="Century Gothic"/>
                <a:sym typeface="Century Gothic"/>
                <a:hlinkClick action="ppaction://hlinksldjump" r:id="rId5"/>
              </a:rPr>
              <a:t>Slide 10</a:t>
            </a:r>
            <a:endParaRPr sz="700">
              <a:solidFill>
                <a:srgbClr val="D8D8D8"/>
              </a:solidFill>
              <a:latin typeface="Century Gothic"/>
              <a:ea typeface="Century Gothic"/>
              <a:cs typeface="Century Gothic"/>
              <a:sym typeface="Century Gothic"/>
            </a:endParaRPr>
          </a:p>
        </p:txBody>
      </p:sp>
      <p:sp>
        <p:nvSpPr>
          <p:cNvPr id="405" name="Google Shape;405;p31"/>
          <p:cNvSpPr txBox="1"/>
          <p:nvPr/>
        </p:nvSpPr>
        <p:spPr>
          <a:xfrm>
            <a:off x="0" y="0"/>
            <a:ext cx="9144000" cy="6738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3000">
                <a:solidFill>
                  <a:srgbClr val="FFFFFF"/>
                </a:solidFill>
                <a:latin typeface="Comfortaa"/>
                <a:ea typeface="Comfortaa"/>
                <a:cs typeface="Comfortaa"/>
                <a:sym typeface="Comfortaa"/>
              </a:rPr>
              <a:t>Quiz</a:t>
            </a:r>
            <a:endParaRPr sz="3000">
              <a:solidFill>
                <a:srgbClr val="FFFFFF"/>
              </a:solidFill>
              <a:latin typeface="Comfortaa"/>
              <a:ea typeface="Comfortaa"/>
              <a:cs typeface="Comfortaa"/>
              <a:sym typeface="Comforta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Google Shape;410;p32"/>
          <p:cNvSpPr txBox="1"/>
          <p:nvPr/>
        </p:nvSpPr>
        <p:spPr>
          <a:xfrm>
            <a:off x="181500" y="162338"/>
            <a:ext cx="4557900" cy="620100"/>
          </a:xfrm>
          <a:prstGeom prst="rect">
            <a:avLst/>
          </a:prstGeom>
          <a:gradFill>
            <a:gsLst>
              <a:gs pos="0">
                <a:srgbClr val="3C78D8">
                  <a:alpha val="45000"/>
                </a:srgbClr>
              </a:gs>
              <a:gs pos="100000">
                <a:srgbClr val="6D9EEB">
                  <a:alpha val="4500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700">
                <a:solidFill>
                  <a:srgbClr val="FFFFFF"/>
                </a:solidFill>
                <a:latin typeface="Century Gothic"/>
                <a:ea typeface="Century Gothic"/>
                <a:cs typeface="Century Gothic"/>
                <a:sym typeface="Century Gothic"/>
              </a:rPr>
              <a:t>Team members</a:t>
            </a:r>
            <a:endParaRPr sz="2700">
              <a:solidFill>
                <a:srgbClr val="FFFFFF"/>
              </a:solidFill>
              <a:latin typeface="Century Gothic"/>
              <a:ea typeface="Century Gothic"/>
              <a:cs typeface="Century Gothic"/>
              <a:sym typeface="Century Gothic"/>
            </a:endParaRPr>
          </a:p>
        </p:txBody>
      </p:sp>
      <p:sp>
        <p:nvSpPr>
          <p:cNvPr id="411" name="Google Shape;411;p32"/>
          <p:cNvSpPr txBox="1"/>
          <p:nvPr/>
        </p:nvSpPr>
        <p:spPr>
          <a:xfrm>
            <a:off x="203168" y="1370750"/>
            <a:ext cx="1931100" cy="2250000"/>
          </a:xfrm>
          <a:prstGeom prst="rect">
            <a:avLst/>
          </a:prstGeom>
          <a:noFill/>
          <a:ln>
            <a:noFill/>
          </a:ln>
        </p:spPr>
        <p:txBody>
          <a:bodyPr anchorCtr="0" anchor="t" bIns="68575" lIns="68575" spcFirstLastPara="1" rIns="68575" wrap="square" tIns="68575">
            <a:noAutofit/>
          </a:bodyPr>
          <a:lstStyle/>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Ajeed Al-Rashoud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Alwateen Albalawi</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Amira AlDakhilallah</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solidFill>
                  <a:schemeClr val="dk1"/>
                </a:solidFill>
                <a:latin typeface="Century Gothic"/>
                <a:ea typeface="Century Gothic"/>
                <a:cs typeface="Century Gothic"/>
                <a:sym typeface="Century Gothic"/>
              </a:rPr>
              <a:t>Deema Almaziad</a:t>
            </a:r>
            <a:r>
              <a:rPr lang="en" sz="1100">
                <a:latin typeface="Century Gothic"/>
                <a:ea typeface="Century Gothic"/>
                <a:cs typeface="Century Gothic"/>
                <a:sym typeface="Century Gothic"/>
              </a:rPr>
              <a:t>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Ghaliah Alnufaei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Haifa Alwaily</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Leena Alnassar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Lama Aldakhil</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Lamiss Alzahrani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Nouf Alhumaidhi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Noura Alturki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Sarah Alkhalife</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Shahd Alsalamah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Taif Alotaibi</a:t>
            </a:r>
            <a:endParaRPr sz="1100">
              <a:latin typeface="Century Gothic"/>
              <a:ea typeface="Century Gothic"/>
              <a:cs typeface="Century Gothic"/>
              <a:sym typeface="Century Gothic"/>
            </a:endParaRPr>
          </a:p>
          <a:p>
            <a:pPr indent="0" lvl="0" marL="0" rtl="0" algn="l">
              <a:spcBef>
                <a:spcPts val="0"/>
              </a:spcBef>
              <a:spcAft>
                <a:spcPts val="0"/>
              </a:spcAft>
              <a:buNone/>
            </a:pPr>
            <a:r>
              <a:t/>
            </a:r>
            <a:endParaRPr sz="1100">
              <a:latin typeface="Century Gothic"/>
              <a:ea typeface="Century Gothic"/>
              <a:cs typeface="Century Gothic"/>
              <a:sym typeface="Century Gothic"/>
            </a:endParaRPr>
          </a:p>
        </p:txBody>
      </p:sp>
      <p:sp>
        <p:nvSpPr>
          <p:cNvPr id="412" name="Google Shape;412;p32"/>
          <p:cNvSpPr txBox="1"/>
          <p:nvPr/>
        </p:nvSpPr>
        <p:spPr>
          <a:xfrm>
            <a:off x="338925" y="4592725"/>
            <a:ext cx="1659600" cy="507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700">
                <a:solidFill>
                  <a:schemeClr val="dk1"/>
                </a:solidFill>
                <a:latin typeface="Century Gothic"/>
                <a:ea typeface="Century Gothic"/>
                <a:cs typeface="Century Gothic"/>
                <a:sym typeface="Century Gothic"/>
              </a:rPr>
              <a:t>Lina Alosaimi</a:t>
            </a:r>
            <a:endParaRPr sz="1700">
              <a:solidFill>
                <a:schemeClr val="dk1"/>
              </a:solidFill>
              <a:latin typeface="Century Gothic"/>
              <a:ea typeface="Century Gothic"/>
              <a:cs typeface="Century Gothic"/>
              <a:sym typeface="Century Gothic"/>
            </a:endParaRPr>
          </a:p>
        </p:txBody>
      </p:sp>
      <p:sp>
        <p:nvSpPr>
          <p:cNvPr id="413" name="Google Shape;413;p32"/>
          <p:cNvSpPr/>
          <p:nvPr/>
        </p:nvSpPr>
        <p:spPr>
          <a:xfrm>
            <a:off x="5143500" y="0"/>
            <a:ext cx="4000500" cy="5143500"/>
          </a:xfrm>
          <a:prstGeom prst="rect">
            <a:avLst/>
          </a:prstGeom>
          <a:gradFill>
            <a:gsLst>
              <a:gs pos="0">
                <a:srgbClr val="3C78D8">
                  <a:alpha val="43850"/>
                </a:srgbClr>
              </a:gs>
              <a:gs pos="100000">
                <a:srgbClr val="6D9EEB">
                  <a:alpha val="4385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4" name="Google Shape;414;p32"/>
          <p:cNvSpPr/>
          <p:nvPr/>
        </p:nvSpPr>
        <p:spPr>
          <a:xfrm>
            <a:off x="6126094" y="1674638"/>
            <a:ext cx="1794300" cy="17946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rgbClr val="FFFFFF"/>
              </a:solidFill>
              <a:latin typeface="Calibri"/>
              <a:ea typeface="Calibri"/>
              <a:cs typeface="Calibri"/>
              <a:sym typeface="Calibri"/>
            </a:endParaRPr>
          </a:p>
        </p:txBody>
      </p:sp>
      <p:sp>
        <p:nvSpPr>
          <p:cNvPr id="415" name="Google Shape;415;p32"/>
          <p:cNvSpPr txBox="1"/>
          <p:nvPr/>
        </p:nvSpPr>
        <p:spPr>
          <a:xfrm>
            <a:off x="5230688" y="651356"/>
            <a:ext cx="3826200" cy="831000"/>
          </a:xfrm>
          <a:prstGeom prst="rect">
            <a:avLst/>
          </a:prstGeom>
          <a:noFill/>
          <a:ln>
            <a:noFill/>
          </a:ln>
        </p:spPr>
        <p:txBody>
          <a:bodyPr anchorCtr="0" anchor="t" bIns="34275" lIns="68575" spcFirstLastPara="1" rIns="68575" wrap="square" tIns="34275">
            <a:noAutofit/>
          </a:bodyPr>
          <a:lstStyle/>
          <a:p>
            <a:pPr indent="-279400" lvl="0" marL="342900" rtl="0" algn="l">
              <a:spcBef>
                <a:spcPts val="0"/>
              </a:spcBef>
              <a:spcAft>
                <a:spcPts val="0"/>
              </a:spcAft>
              <a:buClr>
                <a:srgbClr val="FFFFFF"/>
              </a:buClr>
              <a:buSzPts val="1800"/>
              <a:buFont typeface="Century Gothic"/>
              <a:buChar char="★"/>
            </a:pPr>
            <a:r>
              <a:rPr b="1" lang="en" sz="1800">
                <a:solidFill>
                  <a:srgbClr val="FFFFFF"/>
                </a:solidFill>
                <a:latin typeface="Century Gothic"/>
                <a:ea typeface="Century Gothic"/>
                <a:cs typeface="Century Gothic"/>
                <a:sym typeface="Century Gothic"/>
              </a:rPr>
              <a:t>Make yourself proud!!</a:t>
            </a:r>
            <a:endParaRPr b="1" sz="1800">
              <a:solidFill>
                <a:srgbClr val="FFFFFF"/>
              </a:solidFill>
              <a:latin typeface="Century Gothic"/>
              <a:ea typeface="Century Gothic"/>
              <a:cs typeface="Century Gothic"/>
              <a:sym typeface="Century Gothic"/>
            </a:endParaRPr>
          </a:p>
        </p:txBody>
      </p:sp>
      <p:sp>
        <p:nvSpPr>
          <p:cNvPr id="416" name="Google Shape;416;p32"/>
          <p:cNvSpPr txBox="1"/>
          <p:nvPr/>
        </p:nvSpPr>
        <p:spPr>
          <a:xfrm>
            <a:off x="181500" y="969850"/>
            <a:ext cx="1454400" cy="4164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500">
                <a:latin typeface="Century Gothic"/>
                <a:ea typeface="Century Gothic"/>
                <a:cs typeface="Century Gothic"/>
                <a:sym typeface="Century Gothic"/>
              </a:rPr>
              <a:t>Girls Team:</a:t>
            </a:r>
            <a:endParaRPr b="1" sz="1500">
              <a:latin typeface="Century Gothic"/>
              <a:ea typeface="Century Gothic"/>
              <a:cs typeface="Century Gothic"/>
              <a:sym typeface="Century Gothic"/>
            </a:endParaRPr>
          </a:p>
        </p:txBody>
      </p:sp>
      <p:pic>
        <p:nvPicPr>
          <p:cNvPr id="417" name="Google Shape;417;p32"/>
          <p:cNvPicPr preferRelativeResize="0"/>
          <p:nvPr/>
        </p:nvPicPr>
        <p:blipFill rotWithShape="1">
          <a:blip r:embed="rId3">
            <a:alphaModFix/>
          </a:blip>
          <a:srcRect b="0" l="0" r="0" t="0"/>
          <a:stretch/>
        </p:blipFill>
        <p:spPr>
          <a:xfrm>
            <a:off x="6015151" y="1606143"/>
            <a:ext cx="2016259" cy="1931213"/>
          </a:xfrm>
          <a:prstGeom prst="rect">
            <a:avLst/>
          </a:prstGeom>
          <a:noFill/>
          <a:ln>
            <a:noFill/>
          </a:ln>
        </p:spPr>
      </p:pic>
      <p:pic>
        <p:nvPicPr>
          <p:cNvPr id="418" name="Google Shape;418;p32">
            <a:hlinkClick r:id="rId4"/>
          </p:cNvPr>
          <p:cNvPicPr preferRelativeResize="0"/>
          <p:nvPr/>
        </p:nvPicPr>
        <p:blipFill>
          <a:blip r:embed="rId5">
            <a:alphaModFix/>
          </a:blip>
          <a:stretch>
            <a:fillRect/>
          </a:stretch>
        </p:blipFill>
        <p:spPr>
          <a:xfrm>
            <a:off x="6875944" y="3559247"/>
            <a:ext cx="294694" cy="274724"/>
          </a:xfrm>
          <a:prstGeom prst="rect">
            <a:avLst/>
          </a:prstGeom>
          <a:noFill/>
          <a:ln>
            <a:noFill/>
          </a:ln>
        </p:spPr>
      </p:pic>
      <p:pic>
        <p:nvPicPr>
          <p:cNvPr id="419" name="Google Shape;419;p32">
            <a:hlinkClick r:id="rId6"/>
          </p:cNvPr>
          <p:cNvPicPr preferRelativeResize="0"/>
          <p:nvPr/>
        </p:nvPicPr>
        <p:blipFill>
          <a:blip r:embed="rId7">
            <a:alphaModFix/>
          </a:blip>
          <a:stretch>
            <a:fillRect/>
          </a:stretch>
        </p:blipFill>
        <p:spPr>
          <a:xfrm>
            <a:off x="6598028" y="3584514"/>
            <a:ext cx="240488" cy="224192"/>
          </a:xfrm>
          <a:prstGeom prst="rect">
            <a:avLst/>
          </a:prstGeom>
          <a:noFill/>
          <a:ln>
            <a:noFill/>
          </a:ln>
        </p:spPr>
      </p:pic>
      <p:sp>
        <p:nvSpPr>
          <p:cNvPr id="420" name="Google Shape;420;p32"/>
          <p:cNvSpPr txBox="1"/>
          <p:nvPr/>
        </p:nvSpPr>
        <p:spPr>
          <a:xfrm>
            <a:off x="6639779" y="3923981"/>
            <a:ext cx="767100" cy="2748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solidFill>
                  <a:srgbClr val="FFFFFF"/>
                </a:solidFill>
              </a:rPr>
              <a:t>We hear you</a:t>
            </a:r>
            <a:endParaRPr sz="800">
              <a:solidFill>
                <a:srgbClr val="FFFFFF"/>
              </a:solidFill>
            </a:endParaRPr>
          </a:p>
        </p:txBody>
      </p:sp>
      <p:sp>
        <p:nvSpPr>
          <p:cNvPr id="421" name="Google Shape;421;p32"/>
          <p:cNvSpPr txBox="1"/>
          <p:nvPr/>
        </p:nvSpPr>
        <p:spPr>
          <a:xfrm>
            <a:off x="248850" y="4000163"/>
            <a:ext cx="4557900" cy="620100"/>
          </a:xfrm>
          <a:prstGeom prst="rect">
            <a:avLst/>
          </a:prstGeom>
          <a:gradFill>
            <a:gsLst>
              <a:gs pos="0">
                <a:srgbClr val="3C78D8">
                  <a:alpha val="45000"/>
                </a:srgbClr>
              </a:gs>
              <a:gs pos="100000">
                <a:srgbClr val="6D9EEB">
                  <a:alpha val="4500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700">
                <a:solidFill>
                  <a:srgbClr val="FFFFFF"/>
                </a:solidFill>
                <a:latin typeface="Century Gothic"/>
                <a:ea typeface="Century Gothic"/>
                <a:cs typeface="Century Gothic"/>
                <a:sym typeface="Century Gothic"/>
              </a:rPr>
              <a:t>Team Leaders</a:t>
            </a:r>
            <a:endParaRPr sz="2700">
              <a:solidFill>
                <a:srgbClr val="FFFFFF"/>
              </a:solidFill>
              <a:latin typeface="Century Gothic"/>
              <a:ea typeface="Century Gothic"/>
              <a:cs typeface="Century Gothic"/>
              <a:sym typeface="Century Gothic"/>
            </a:endParaRPr>
          </a:p>
        </p:txBody>
      </p:sp>
      <p:sp>
        <p:nvSpPr>
          <p:cNvPr id="422" name="Google Shape;422;p32"/>
          <p:cNvSpPr txBox="1"/>
          <p:nvPr/>
        </p:nvSpPr>
        <p:spPr>
          <a:xfrm>
            <a:off x="2632500" y="4592725"/>
            <a:ext cx="2159100" cy="507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700">
                <a:solidFill>
                  <a:schemeClr val="dk1"/>
                </a:solidFill>
                <a:latin typeface="Century Gothic"/>
                <a:ea typeface="Century Gothic"/>
                <a:cs typeface="Century Gothic"/>
                <a:sym typeface="Century Gothic"/>
              </a:rPr>
              <a:t>Mohannad Alqarni</a:t>
            </a:r>
            <a:endParaRPr sz="1700">
              <a:solidFill>
                <a:schemeClr val="dk1"/>
              </a:solidFill>
              <a:latin typeface="Century Gothic"/>
              <a:ea typeface="Century Gothic"/>
              <a:cs typeface="Century Gothic"/>
              <a:sym typeface="Century Gothic"/>
            </a:endParaRPr>
          </a:p>
        </p:txBody>
      </p:sp>
      <p:sp>
        <p:nvSpPr>
          <p:cNvPr id="423" name="Google Shape;423;p32"/>
          <p:cNvSpPr txBox="1"/>
          <p:nvPr/>
        </p:nvSpPr>
        <p:spPr>
          <a:xfrm>
            <a:off x="2498850" y="969850"/>
            <a:ext cx="1351500" cy="4164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500">
                <a:latin typeface="Century Gothic"/>
                <a:ea typeface="Century Gothic"/>
                <a:cs typeface="Century Gothic"/>
                <a:sym typeface="Century Gothic"/>
              </a:rPr>
              <a:t>Boys Team:</a:t>
            </a:r>
            <a:endParaRPr b="1" sz="1500">
              <a:latin typeface="Century Gothic"/>
              <a:ea typeface="Century Gothic"/>
              <a:cs typeface="Century Gothic"/>
              <a:sym typeface="Century Gothic"/>
            </a:endParaRPr>
          </a:p>
        </p:txBody>
      </p:sp>
      <p:sp>
        <p:nvSpPr>
          <p:cNvPr id="424" name="Google Shape;424;p32"/>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t>‹#›</a:t>
            </a:fld>
            <a:endParaRPr/>
          </a:p>
        </p:txBody>
      </p:sp>
      <p:pic>
        <p:nvPicPr>
          <p:cNvPr id="425" name="Google Shape;425;p32">
            <a:hlinkClick r:id="rId8"/>
          </p:cNvPr>
          <p:cNvPicPr preferRelativeResize="0"/>
          <p:nvPr/>
        </p:nvPicPr>
        <p:blipFill rotWithShape="1">
          <a:blip r:embed="rId9">
            <a:alphaModFix/>
          </a:blip>
          <a:srcRect b="0" l="8367" r="8375" t="0"/>
          <a:stretch/>
        </p:blipFill>
        <p:spPr>
          <a:xfrm>
            <a:off x="7208050" y="3582000"/>
            <a:ext cx="294675" cy="195125"/>
          </a:xfrm>
          <a:prstGeom prst="rect">
            <a:avLst/>
          </a:prstGeom>
          <a:noFill/>
          <a:ln>
            <a:noFill/>
          </a:ln>
        </p:spPr>
      </p:pic>
      <p:pic>
        <p:nvPicPr>
          <p:cNvPr id="426" name="Google Shape;426;p32"/>
          <p:cNvPicPr preferRelativeResize="0"/>
          <p:nvPr/>
        </p:nvPicPr>
        <p:blipFill>
          <a:blip r:embed="rId10">
            <a:alphaModFix/>
          </a:blip>
          <a:stretch>
            <a:fillRect/>
          </a:stretch>
        </p:blipFill>
        <p:spPr>
          <a:xfrm>
            <a:off x="3666325" y="827500"/>
            <a:ext cx="548700" cy="548700"/>
          </a:xfrm>
          <a:prstGeom prst="rect">
            <a:avLst/>
          </a:prstGeom>
          <a:noFill/>
          <a:ln>
            <a:noFill/>
          </a:ln>
        </p:spPr>
      </p:pic>
      <p:pic>
        <p:nvPicPr>
          <p:cNvPr id="427" name="Google Shape;427;p32"/>
          <p:cNvPicPr preferRelativeResize="0"/>
          <p:nvPr/>
        </p:nvPicPr>
        <p:blipFill>
          <a:blip r:embed="rId11">
            <a:alphaModFix/>
          </a:blip>
          <a:stretch>
            <a:fillRect/>
          </a:stretch>
        </p:blipFill>
        <p:spPr>
          <a:xfrm>
            <a:off x="1320425" y="827500"/>
            <a:ext cx="548700" cy="548700"/>
          </a:xfrm>
          <a:prstGeom prst="rect">
            <a:avLst/>
          </a:prstGeom>
          <a:noFill/>
          <a:ln>
            <a:noFill/>
          </a:ln>
        </p:spPr>
      </p:pic>
      <p:sp>
        <p:nvSpPr>
          <p:cNvPr id="428" name="Google Shape;428;p32"/>
          <p:cNvSpPr txBox="1"/>
          <p:nvPr/>
        </p:nvSpPr>
        <p:spPr>
          <a:xfrm>
            <a:off x="2277338" y="1370550"/>
            <a:ext cx="2159100" cy="2250000"/>
          </a:xfrm>
          <a:prstGeom prst="rect">
            <a:avLst/>
          </a:prstGeom>
          <a:noFill/>
          <a:ln>
            <a:noFill/>
          </a:ln>
        </p:spPr>
        <p:txBody>
          <a:bodyPr anchorCtr="0" anchor="t" bIns="68575" lIns="68575" spcFirstLastPara="1" rIns="68575" wrap="square" tIns="68575">
            <a:noAutofit/>
          </a:bodyPr>
          <a:lstStyle/>
          <a:p>
            <a:pPr indent="-234950" lvl="0" marL="342900" rtl="0" algn="l">
              <a:spcBef>
                <a:spcPts val="0"/>
              </a:spcBef>
              <a:spcAft>
                <a:spcPts val="0"/>
              </a:spcAft>
              <a:buClr>
                <a:srgbClr val="000000"/>
              </a:buClr>
              <a:buSzPts val="1100"/>
              <a:buFont typeface="Century Gothic"/>
              <a:buChar char="●"/>
            </a:pPr>
            <a:r>
              <a:rPr lang="en" sz="1100">
                <a:solidFill>
                  <a:srgbClr val="000000"/>
                </a:solidFill>
                <a:latin typeface="Century Gothic"/>
                <a:ea typeface="Century Gothic"/>
                <a:cs typeface="Century Gothic"/>
                <a:sym typeface="Century Gothic"/>
              </a:rPr>
              <a:t>Alkassem Binobaid</a:t>
            </a:r>
            <a:endParaRPr sz="1100">
              <a:solidFill>
                <a:srgbClr val="000000"/>
              </a:solidFill>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 sz="1100">
                <a:solidFill>
                  <a:srgbClr val="000000"/>
                </a:solidFill>
                <a:latin typeface="Century Gothic"/>
                <a:ea typeface="Century Gothic"/>
                <a:cs typeface="Century Gothic"/>
                <a:sym typeface="Century Gothic"/>
              </a:rPr>
              <a:t>Fares Aldokhayel</a:t>
            </a:r>
            <a:endParaRPr sz="1100">
              <a:solidFill>
                <a:srgbClr val="000000"/>
              </a:solidFill>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 sz="1100">
                <a:solidFill>
                  <a:srgbClr val="000000"/>
                </a:solidFill>
                <a:latin typeface="Century Gothic"/>
                <a:ea typeface="Century Gothic"/>
                <a:cs typeface="Century Gothic"/>
                <a:sym typeface="Century Gothic"/>
              </a:rPr>
              <a:t>Khayyal Alderaan</a:t>
            </a:r>
            <a:endParaRPr sz="1100">
              <a:solidFill>
                <a:srgbClr val="000000"/>
              </a:solidFill>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 sz="1100">
                <a:solidFill>
                  <a:srgbClr val="000000"/>
                </a:solidFill>
                <a:latin typeface="Century Gothic"/>
                <a:ea typeface="Century Gothic"/>
                <a:cs typeface="Century Gothic"/>
                <a:sym typeface="Century Gothic"/>
              </a:rPr>
              <a:t>Mashal Abaalkhail</a:t>
            </a:r>
            <a:endParaRPr sz="1100">
              <a:solidFill>
                <a:srgbClr val="000000"/>
              </a:solidFill>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 sz="1100">
                <a:solidFill>
                  <a:srgbClr val="000000"/>
                </a:solidFill>
                <a:latin typeface="Century Gothic"/>
                <a:ea typeface="Century Gothic"/>
                <a:cs typeface="Century Gothic"/>
                <a:sym typeface="Century Gothic"/>
              </a:rPr>
              <a:t>Naif Alsolais</a:t>
            </a:r>
            <a:endParaRPr sz="1100">
              <a:solidFill>
                <a:srgbClr val="000000"/>
              </a:solidFill>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 sz="1100">
                <a:solidFill>
                  <a:srgbClr val="000000"/>
                </a:solidFill>
                <a:latin typeface="Century Gothic"/>
                <a:ea typeface="Century Gothic"/>
                <a:cs typeface="Century Gothic"/>
                <a:sym typeface="Century Gothic"/>
              </a:rPr>
              <a:t>Omar Alyabis</a:t>
            </a:r>
            <a:endParaRPr sz="1100">
              <a:solidFill>
                <a:srgbClr val="000000"/>
              </a:solidFill>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 sz="1100">
                <a:solidFill>
                  <a:srgbClr val="000000"/>
                </a:solidFill>
                <a:latin typeface="Century Gothic"/>
                <a:ea typeface="Century Gothic"/>
                <a:cs typeface="Century Gothic"/>
                <a:sym typeface="Century Gothic"/>
              </a:rPr>
              <a:t>Omar Saeed</a:t>
            </a:r>
            <a:endParaRPr sz="1100">
              <a:solidFill>
                <a:srgbClr val="000000"/>
              </a:solidFill>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 sz="1100">
                <a:solidFill>
                  <a:srgbClr val="000000"/>
                </a:solidFill>
                <a:latin typeface="Century Gothic"/>
                <a:ea typeface="Century Gothic"/>
                <a:cs typeface="Century Gothic"/>
                <a:sym typeface="Century Gothic"/>
              </a:rPr>
              <a:t>Rayyan Almousa</a:t>
            </a:r>
            <a:endParaRPr sz="1100">
              <a:solidFill>
                <a:srgbClr val="000000"/>
              </a:solidFill>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 sz="1100">
                <a:solidFill>
                  <a:srgbClr val="000000"/>
                </a:solidFill>
                <a:latin typeface="Century Gothic"/>
                <a:ea typeface="Century Gothic"/>
                <a:cs typeface="Century Gothic"/>
                <a:sym typeface="Century Gothic"/>
              </a:rPr>
              <a:t>Yazen Bajeaifer</a:t>
            </a:r>
            <a:endParaRPr sz="1100">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t/>
            </a:r>
            <a:endParaRPr sz="1100">
              <a:latin typeface="Century Gothic"/>
              <a:ea typeface="Century Gothic"/>
              <a:cs typeface="Century Gothic"/>
              <a:sym typeface="Century Gothic"/>
            </a:endParaRPr>
          </a:p>
        </p:txBody>
      </p:sp>
      <p:sp>
        <p:nvSpPr>
          <p:cNvPr id="429" name="Google Shape;429;p32"/>
          <p:cNvSpPr/>
          <p:nvPr/>
        </p:nvSpPr>
        <p:spPr>
          <a:xfrm>
            <a:off x="360202" y="2962840"/>
            <a:ext cx="142858" cy="194400"/>
          </a:xfrm>
          <a:custGeom>
            <a:rect b="b" l="l" r="r" t="t"/>
            <a:pathLst>
              <a:path extrusionOk="0" h="3240000" w="2721114">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C27B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
        <p:nvSpPr>
          <p:cNvPr id="430" name="Google Shape;430;p32"/>
          <p:cNvSpPr/>
          <p:nvPr/>
        </p:nvSpPr>
        <p:spPr>
          <a:xfrm>
            <a:off x="360207" y="3157256"/>
            <a:ext cx="142858" cy="194400"/>
          </a:xfrm>
          <a:custGeom>
            <a:rect b="b" l="l" r="r" t="t"/>
            <a:pathLst>
              <a:path extrusionOk="0" h="3240000" w="2721114">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C27B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20"/>
          <p:cNvSpPr/>
          <p:nvPr/>
        </p:nvSpPr>
        <p:spPr>
          <a:xfrm>
            <a:off x="597009" y="1459350"/>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100">
              <a:solidFill>
                <a:srgbClr val="151540"/>
              </a:solidFill>
              <a:latin typeface="Century Gothic"/>
              <a:ea typeface="Century Gothic"/>
              <a:cs typeface="Century Gothic"/>
              <a:sym typeface="Century Gothic"/>
            </a:endParaRPr>
          </a:p>
        </p:txBody>
      </p:sp>
      <p:sp>
        <p:nvSpPr>
          <p:cNvPr id="98" name="Google Shape;98;p20"/>
          <p:cNvSpPr/>
          <p:nvPr/>
        </p:nvSpPr>
        <p:spPr>
          <a:xfrm>
            <a:off x="595930" y="919500"/>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100">
              <a:solidFill>
                <a:srgbClr val="8E7CC3"/>
              </a:solidFill>
              <a:latin typeface="Century Gothic"/>
              <a:ea typeface="Century Gothic"/>
              <a:cs typeface="Century Gothic"/>
              <a:sym typeface="Century Gothic"/>
            </a:endParaRPr>
          </a:p>
        </p:txBody>
      </p:sp>
      <p:sp>
        <p:nvSpPr>
          <p:cNvPr id="99" name="Google Shape;99;p20"/>
          <p:cNvSpPr txBox="1"/>
          <p:nvPr/>
        </p:nvSpPr>
        <p:spPr>
          <a:xfrm>
            <a:off x="463144" y="298475"/>
            <a:ext cx="2783700" cy="630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800">
                <a:solidFill>
                  <a:srgbClr val="3C78D8"/>
                </a:solidFill>
                <a:latin typeface="Comfortaa"/>
                <a:ea typeface="Comfortaa"/>
                <a:cs typeface="Comfortaa"/>
                <a:sym typeface="Comfortaa"/>
              </a:rPr>
              <a:t>Lecture outline</a:t>
            </a:r>
            <a:r>
              <a:rPr b="1" lang="en" sz="2400">
                <a:solidFill>
                  <a:srgbClr val="3C78D8"/>
                </a:solidFill>
                <a:latin typeface="Comfortaa"/>
                <a:ea typeface="Comfortaa"/>
                <a:cs typeface="Comfortaa"/>
                <a:sym typeface="Comfortaa"/>
              </a:rPr>
              <a:t>:</a:t>
            </a:r>
            <a:endParaRPr sz="2400">
              <a:solidFill>
                <a:srgbClr val="3C78D8"/>
              </a:solidFill>
              <a:latin typeface="Comfortaa"/>
              <a:ea typeface="Comfortaa"/>
              <a:cs typeface="Comfortaa"/>
              <a:sym typeface="Comfortaa"/>
            </a:endParaRPr>
          </a:p>
        </p:txBody>
      </p:sp>
      <p:sp>
        <p:nvSpPr>
          <p:cNvPr id="100" name="Google Shape;100;p20"/>
          <p:cNvSpPr/>
          <p:nvPr/>
        </p:nvSpPr>
        <p:spPr>
          <a:xfrm>
            <a:off x="589842" y="2344250"/>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100">
              <a:solidFill>
                <a:srgbClr val="8E7CC3"/>
              </a:solidFill>
              <a:latin typeface="Century Gothic"/>
              <a:ea typeface="Century Gothic"/>
              <a:cs typeface="Century Gothic"/>
              <a:sym typeface="Century Gothic"/>
            </a:endParaRPr>
          </a:p>
        </p:txBody>
      </p:sp>
      <p:sp>
        <p:nvSpPr>
          <p:cNvPr id="101" name="Google Shape;101;p20"/>
          <p:cNvSpPr txBox="1"/>
          <p:nvPr>
            <p:ph idx="1" type="body"/>
          </p:nvPr>
        </p:nvSpPr>
        <p:spPr>
          <a:xfrm>
            <a:off x="874688" y="860400"/>
            <a:ext cx="4546500" cy="363600"/>
          </a:xfrm>
          <a:prstGeom prst="rect">
            <a:avLst/>
          </a:prstGeom>
          <a:ln>
            <a:noFill/>
          </a:ln>
        </p:spPr>
        <p:txBody>
          <a:bodyPr anchorCtr="0" anchor="ctr" bIns="34275" lIns="68575" spcFirstLastPara="1" rIns="68575" wrap="square" tIns="34275">
            <a:noAutofit/>
          </a:bodyPr>
          <a:lstStyle/>
          <a:p>
            <a:pPr indent="0" lvl="0" marL="0" rtl="0" algn="l">
              <a:spcBef>
                <a:spcPts val="0"/>
              </a:spcBef>
              <a:spcAft>
                <a:spcPts val="0"/>
              </a:spcAft>
              <a:buNone/>
            </a:pPr>
            <a:r>
              <a:rPr b="1" lang="en" sz="800">
                <a:solidFill>
                  <a:srgbClr val="434343"/>
                </a:solidFill>
              </a:rPr>
              <a:t>Diagnostic criteria for DM</a:t>
            </a:r>
            <a:endParaRPr b="1" sz="800">
              <a:solidFill>
                <a:srgbClr val="434343"/>
              </a:solidFill>
              <a:latin typeface="Century Gothic"/>
              <a:ea typeface="Century Gothic"/>
              <a:cs typeface="Century Gothic"/>
              <a:sym typeface="Century Gothic"/>
            </a:endParaRPr>
          </a:p>
        </p:txBody>
      </p:sp>
      <p:sp>
        <p:nvSpPr>
          <p:cNvPr id="102" name="Google Shape;102;p20"/>
          <p:cNvSpPr txBox="1"/>
          <p:nvPr>
            <p:ph idx="1" type="body"/>
          </p:nvPr>
        </p:nvSpPr>
        <p:spPr>
          <a:xfrm>
            <a:off x="874688" y="1393800"/>
            <a:ext cx="45465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 sz="800">
                <a:solidFill>
                  <a:srgbClr val="434343"/>
                </a:solidFill>
              </a:rPr>
              <a:t>Metabolic changes in DM</a:t>
            </a:r>
            <a:endParaRPr b="1" sz="800">
              <a:solidFill>
                <a:srgbClr val="434343"/>
              </a:solidFill>
            </a:endParaRPr>
          </a:p>
        </p:txBody>
      </p:sp>
      <p:sp>
        <p:nvSpPr>
          <p:cNvPr id="103" name="Google Shape;103;p20"/>
          <p:cNvSpPr txBox="1"/>
          <p:nvPr>
            <p:ph idx="1" type="body"/>
          </p:nvPr>
        </p:nvSpPr>
        <p:spPr>
          <a:xfrm>
            <a:off x="729227" y="1757400"/>
            <a:ext cx="4546500" cy="552600"/>
          </a:xfrm>
          <a:prstGeom prst="rect">
            <a:avLst/>
          </a:prstGeom>
          <a:ln>
            <a:noFill/>
          </a:ln>
        </p:spPr>
        <p:txBody>
          <a:bodyPr anchorCtr="0" anchor="ctr" bIns="34275" lIns="68575" spcFirstLastPara="1" rIns="68575" wrap="square" tIns="34275">
            <a:noAutofit/>
          </a:bodyPr>
          <a:lstStyle/>
          <a:p>
            <a:pPr indent="0" lvl="0" marL="0" marR="0" rtl="0" algn="l">
              <a:lnSpc>
                <a:spcPct val="115000"/>
              </a:lnSpc>
              <a:spcBef>
                <a:spcPts val="0"/>
              </a:spcBef>
              <a:spcAft>
                <a:spcPts val="0"/>
              </a:spcAft>
              <a:buNone/>
            </a:pPr>
            <a:r>
              <a:rPr b="1" lang="en" sz="800">
                <a:solidFill>
                  <a:srgbClr val="434343"/>
                </a:solidFill>
              </a:rPr>
              <a:t>○  Increase of hepatic glucose output</a:t>
            </a:r>
            <a:endParaRPr b="1" sz="800">
              <a:solidFill>
                <a:srgbClr val="434343"/>
              </a:solidFill>
            </a:endParaRPr>
          </a:p>
          <a:p>
            <a:pPr indent="0" lvl="0" marL="0" marR="0" rtl="0" algn="l">
              <a:lnSpc>
                <a:spcPct val="115000"/>
              </a:lnSpc>
              <a:spcBef>
                <a:spcPts val="0"/>
              </a:spcBef>
              <a:spcAft>
                <a:spcPts val="0"/>
              </a:spcAft>
              <a:buNone/>
            </a:pPr>
            <a:r>
              <a:rPr b="1" lang="en" sz="800">
                <a:solidFill>
                  <a:srgbClr val="434343"/>
                </a:solidFill>
              </a:rPr>
              <a:t>○  Decrease of glucose uptake</a:t>
            </a:r>
            <a:endParaRPr b="1" sz="800">
              <a:solidFill>
                <a:srgbClr val="434343"/>
              </a:solidFill>
            </a:endParaRPr>
          </a:p>
          <a:p>
            <a:pPr indent="0" lvl="0" marL="0" marR="0" rtl="0" algn="l">
              <a:lnSpc>
                <a:spcPct val="115000"/>
              </a:lnSpc>
              <a:spcBef>
                <a:spcPts val="0"/>
              </a:spcBef>
              <a:spcAft>
                <a:spcPts val="0"/>
              </a:spcAft>
              <a:buNone/>
            </a:pPr>
            <a:r>
              <a:rPr b="1" lang="en" sz="800">
                <a:solidFill>
                  <a:srgbClr val="434343"/>
                </a:solidFill>
              </a:rPr>
              <a:t>○  Inter-organ relationship in T1DM and T2DM</a:t>
            </a:r>
            <a:endParaRPr b="1" sz="800">
              <a:solidFill>
                <a:srgbClr val="434343"/>
              </a:solidFill>
            </a:endParaRPr>
          </a:p>
          <a:p>
            <a:pPr indent="0" lvl="0" marL="0" marR="0" rtl="0" algn="l">
              <a:lnSpc>
                <a:spcPct val="115000"/>
              </a:lnSpc>
              <a:spcBef>
                <a:spcPts val="0"/>
              </a:spcBef>
              <a:spcAft>
                <a:spcPts val="0"/>
              </a:spcAft>
              <a:buNone/>
            </a:pPr>
            <a:r>
              <a:t/>
            </a:r>
            <a:endParaRPr b="1" sz="800">
              <a:solidFill>
                <a:srgbClr val="434343"/>
              </a:solidFill>
            </a:endParaRPr>
          </a:p>
        </p:txBody>
      </p:sp>
      <p:sp>
        <p:nvSpPr>
          <p:cNvPr id="104" name="Google Shape;104;p20"/>
          <p:cNvSpPr txBox="1"/>
          <p:nvPr>
            <p:ph idx="1" type="body"/>
          </p:nvPr>
        </p:nvSpPr>
        <p:spPr>
          <a:xfrm>
            <a:off x="868600" y="2304200"/>
            <a:ext cx="45465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 sz="800">
                <a:solidFill>
                  <a:srgbClr val="434343"/>
                </a:solidFill>
              </a:rPr>
              <a:t>Mechanisms of diabetic complications</a:t>
            </a:r>
            <a:endParaRPr b="1" sz="800">
              <a:solidFill>
                <a:srgbClr val="434343"/>
              </a:solidFill>
            </a:endParaRPr>
          </a:p>
        </p:txBody>
      </p:sp>
      <p:grpSp>
        <p:nvGrpSpPr>
          <p:cNvPr id="105" name="Google Shape;105;p20"/>
          <p:cNvGrpSpPr/>
          <p:nvPr/>
        </p:nvGrpSpPr>
        <p:grpSpPr>
          <a:xfrm>
            <a:off x="131008" y="393496"/>
            <a:ext cx="332129" cy="320266"/>
            <a:chOff x="5961125" y="1623900"/>
            <a:chExt cx="427450" cy="448175"/>
          </a:xfrm>
        </p:grpSpPr>
        <p:sp>
          <p:nvSpPr>
            <p:cNvPr id="106" name="Google Shape;106;p20"/>
            <p:cNvSpPr/>
            <p:nvPr/>
          </p:nvSpPr>
          <p:spPr>
            <a:xfrm>
              <a:off x="5961125" y="1678700"/>
              <a:ext cx="376925" cy="376925"/>
            </a:xfrm>
            <a:custGeom>
              <a:rect b="b" l="l" r="r" t="t"/>
              <a:pathLst>
                <a:path extrusionOk="0" fill="none" h="15077" w="15077">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latin typeface="Century Gothic"/>
                <a:ea typeface="Century Gothic"/>
                <a:cs typeface="Century Gothic"/>
                <a:sym typeface="Century Gothic"/>
              </a:endParaRPr>
            </a:p>
          </p:txBody>
        </p:sp>
        <p:sp>
          <p:nvSpPr>
            <p:cNvPr id="107" name="Google Shape;107;p20"/>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latin typeface="Century Gothic"/>
                <a:ea typeface="Century Gothic"/>
                <a:cs typeface="Century Gothic"/>
                <a:sym typeface="Century Gothic"/>
              </a:endParaRPr>
            </a:p>
          </p:txBody>
        </p:sp>
        <p:sp>
          <p:nvSpPr>
            <p:cNvPr id="108" name="Google Shape;108;p20"/>
            <p:cNvSpPr/>
            <p:nvPr/>
          </p:nvSpPr>
          <p:spPr>
            <a:xfrm>
              <a:off x="6107250" y="1824850"/>
              <a:ext cx="84650" cy="84650"/>
            </a:xfrm>
            <a:custGeom>
              <a:rect b="b" l="l" r="r" t="t"/>
              <a:pathLst>
                <a:path extrusionOk="0" fill="none" h="3386" w="3386">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latin typeface="Century Gothic"/>
                <a:ea typeface="Century Gothic"/>
                <a:cs typeface="Century Gothic"/>
                <a:sym typeface="Century Gothic"/>
              </a:endParaRPr>
            </a:p>
          </p:txBody>
        </p:sp>
        <p:sp>
          <p:nvSpPr>
            <p:cNvPr id="109" name="Google Shape;109;p20"/>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latin typeface="Century Gothic"/>
                <a:ea typeface="Century Gothic"/>
                <a:cs typeface="Century Gothic"/>
                <a:sym typeface="Century Gothic"/>
              </a:endParaRPr>
            </a:p>
          </p:txBody>
        </p:sp>
        <p:sp>
          <p:nvSpPr>
            <p:cNvPr id="110" name="Google Shape;110;p20"/>
            <p:cNvSpPr/>
            <p:nvPr/>
          </p:nvSpPr>
          <p:spPr>
            <a:xfrm>
              <a:off x="5971475" y="2001400"/>
              <a:ext cx="74925" cy="70675"/>
            </a:xfrm>
            <a:custGeom>
              <a:rect b="b" l="l" r="r" t="t"/>
              <a:pathLst>
                <a:path extrusionOk="0" fill="none" h="2827" w="2997">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latin typeface="Century Gothic"/>
                <a:ea typeface="Century Gothic"/>
                <a:cs typeface="Century Gothic"/>
                <a:sym typeface="Century Gothic"/>
              </a:endParaRPr>
            </a:p>
          </p:txBody>
        </p:sp>
        <p:sp>
          <p:nvSpPr>
            <p:cNvPr id="111" name="Google Shape;111;p20"/>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latin typeface="Century Gothic"/>
                <a:ea typeface="Century Gothic"/>
                <a:cs typeface="Century Gothic"/>
                <a:sym typeface="Century Gothic"/>
              </a:endParaRPr>
            </a:p>
          </p:txBody>
        </p:sp>
        <p:sp>
          <p:nvSpPr>
            <p:cNvPr id="112" name="Google Shape;112;p20"/>
            <p:cNvSpPr/>
            <p:nvPr/>
          </p:nvSpPr>
          <p:spPr>
            <a:xfrm>
              <a:off x="6137700" y="1623900"/>
              <a:ext cx="250875" cy="255150"/>
            </a:xfrm>
            <a:custGeom>
              <a:rect b="b" l="l" r="r" t="t"/>
              <a:pathLst>
                <a:path extrusionOk="0" fill="none" h="10206" w="10035">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latin typeface="Century Gothic"/>
                <a:ea typeface="Century Gothic"/>
                <a:cs typeface="Century Gothic"/>
                <a:sym typeface="Century Gothic"/>
              </a:endParaRPr>
            </a:p>
          </p:txBody>
        </p:sp>
      </p:grpSp>
      <p:sp>
        <p:nvSpPr>
          <p:cNvPr id="113" name="Google Shape;113;p20"/>
          <p:cNvSpPr txBox="1"/>
          <p:nvPr/>
        </p:nvSpPr>
        <p:spPr>
          <a:xfrm>
            <a:off x="534759" y="3033563"/>
            <a:ext cx="2087700" cy="473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800">
                <a:solidFill>
                  <a:srgbClr val="3C78D8"/>
                </a:solidFill>
                <a:latin typeface="Comfortaa"/>
                <a:ea typeface="Comfortaa"/>
                <a:cs typeface="Comfortaa"/>
                <a:sym typeface="Comfortaa"/>
              </a:rPr>
              <a:t>Background:</a:t>
            </a:r>
            <a:endParaRPr sz="1800">
              <a:solidFill>
                <a:srgbClr val="3C78D8"/>
              </a:solidFill>
              <a:latin typeface="Comfortaa"/>
              <a:ea typeface="Comfortaa"/>
              <a:cs typeface="Comfortaa"/>
              <a:sym typeface="Comfortaa"/>
            </a:endParaRPr>
          </a:p>
        </p:txBody>
      </p:sp>
      <p:grpSp>
        <p:nvGrpSpPr>
          <p:cNvPr id="114" name="Google Shape;114;p20"/>
          <p:cNvGrpSpPr/>
          <p:nvPr/>
        </p:nvGrpSpPr>
        <p:grpSpPr>
          <a:xfrm>
            <a:off x="263603" y="3077967"/>
            <a:ext cx="290338" cy="282179"/>
            <a:chOff x="3951850" y="2985350"/>
            <a:chExt cx="407950" cy="416500"/>
          </a:xfrm>
        </p:grpSpPr>
        <p:sp>
          <p:nvSpPr>
            <p:cNvPr id="115" name="Google Shape;115;p20"/>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solidFill>
              <a:srgbClr val="666666"/>
            </a:solidFill>
            <a:ln cap="rnd" cmpd="sng" w="12175">
              <a:solidFill>
                <a:srgbClr val="3C78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116" name="Google Shape;116;p20"/>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solidFill>
              <a:srgbClr val="666666"/>
            </a:solidFill>
            <a:ln cap="rnd" cmpd="sng" w="12175">
              <a:solidFill>
                <a:srgbClr val="3C78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117" name="Google Shape;117;p20"/>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solidFill>
              <a:srgbClr val="666666"/>
            </a:solidFill>
            <a:ln cap="rnd" cmpd="sng" w="12175">
              <a:solidFill>
                <a:srgbClr val="3C78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118" name="Google Shape;118;p20"/>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solidFill>
              <a:srgbClr val="666666"/>
            </a:solidFill>
            <a:ln cap="rnd" cmpd="sng" w="12175">
              <a:solidFill>
                <a:srgbClr val="3C78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grpSp>
      <p:sp>
        <p:nvSpPr>
          <p:cNvPr id="119" name="Google Shape;119;p20"/>
          <p:cNvSpPr txBox="1"/>
          <p:nvPr>
            <p:ph idx="1" type="body"/>
          </p:nvPr>
        </p:nvSpPr>
        <p:spPr>
          <a:xfrm>
            <a:off x="874688" y="3446588"/>
            <a:ext cx="4546500" cy="363600"/>
          </a:xfrm>
          <a:prstGeom prst="rect">
            <a:avLst/>
          </a:prstGeom>
          <a:ln>
            <a:noFill/>
          </a:ln>
        </p:spPr>
        <p:txBody>
          <a:bodyPr anchorCtr="0" anchor="ctr" bIns="34275" lIns="68575" spcFirstLastPara="1" rIns="68575" wrap="square" tIns="34275">
            <a:noAutofit/>
          </a:bodyPr>
          <a:lstStyle/>
          <a:p>
            <a:pPr indent="0" lvl="0" marL="0" rtl="0" algn="l">
              <a:spcBef>
                <a:spcPts val="0"/>
              </a:spcBef>
              <a:spcAft>
                <a:spcPts val="0"/>
              </a:spcAft>
              <a:buNone/>
            </a:pPr>
            <a:r>
              <a:rPr b="1" lang="en" sz="800">
                <a:solidFill>
                  <a:srgbClr val="434343"/>
                </a:solidFill>
              </a:rPr>
              <a:t>Diﬀerences between type 1 and type 2 DM</a:t>
            </a:r>
            <a:endParaRPr b="1" sz="800">
              <a:solidFill>
                <a:srgbClr val="434343"/>
              </a:solidFill>
              <a:latin typeface="Century Gothic"/>
              <a:ea typeface="Century Gothic"/>
              <a:cs typeface="Century Gothic"/>
              <a:sym typeface="Century Gothic"/>
            </a:endParaRPr>
          </a:p>
        </p:txBody>
      </p:sp>
      <p:sp>
        <p:nvSpPr>
          <p:cNvPr id="120" name="Google Shape;120;p20"/>
          <p:cNvSpPr txBox="1"/>
          <p:nvPr>
            <p:ph idx="1" type="body"/>
          </p:nvPr>
        </p:nvSpPr>
        <p:spPr>
          <a:xfrm>
            <a:off x="874688" y="3999038"/>
            <a:ext cx="45465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 sz="800">
                <a:solidFill>
                  <a:srgbClr val="434343"/>
                </a:solidFill>
              </a:rPr>
              <a:t>Natural course of T1DM</a:t>
            </a:r>
            <a:endParaRPr b="1" sz="800">
              <a:solidFill>
                <a:srgbClr val="434343"/>
              </a:solidFill>
              <a:latin typeface="Century Gothic"/>
              <a:ea typeface="Century Gothic"/>
              <a:cs typeface="Century Gothic"/>
              <a:sym typeface="Century Gothic"/>
            </a:endParaRPr>
          </a:p>
        </p:txBody>
      </p:sp>
      <p:sp>
        <p:nvSpPr>
          <p:cNvPr id="121" name="Google Shape;121;p20"/>
          <p:cNvSpPr txBox="1"/>
          <p:nvPr>
            <p:ph idx="1" type="body"/>
          </p:nvPr>
        </p:nvSpPr>
        <p:spPr>
          <a:xfrm>
            <a:off x="874688" y="4532438"/>
            <a:ext cx="45465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 sz="800">
                <a:solidFill>
                  <a:srgbClr val="434343"/>
                </a:solidFill>
              </a:rPr>
              <a:t>Natural course of T2DM</a:t>
            </a:r>
            <a:endParaRPr b="1" sz="800">
              <a:solidFill>
                <a:srgbClr val="434343"/>
              </a:solidFill>
              <a:latin typeface="Century Gothic"/>
              <a:ea typeface="Century Gothic"/>
              <a:cs typeface="Century Gothic"/>
              <a:sym typeface="Century Gothic"/>
            </a:endParaRPr>
          </a:p>
        </p:txBody>
      </p:sp>
      <p:sp>
        <p:nvSpPr>
          <p:cNvPr id="122" name="Google Shape;122;p20"/>
          <p:cNvSpPr/>
          <p:nvPr/>
        </p:nvSpPr>
        <p:spPr>
          <a:xfrm>
            <a:off x="610517" y="3523650"/>
            <a:ext cx="224967" cy="20947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666666"/>
          </a:solidFill>
          <a:ln cap="rnd" cmpd="sng" w="1217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123" name="Google Shape;123;p20"/>
          <p:cNvSpPr/>
          <p:nvPr/>
        </p:nvSpPr>
        <p:spPr>
          <a:xfrm>
            <a:off x="610517" y="4042650"/>
            <a:ext cx="224967" cy="20947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666666"/>
          </a:solidFill>
          <a:ln cap="rnd" cmpd="sng" w="1217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124" name="Google Shape;124;p20"/>
          <p:cNvSpPr/>
          <p:nvPr/>
        </p:nvSpPr>
        <p:spPr>
          <a:xfrm>
            <a:off x="610517" y="4561650"/>
            <a:ext cx="224967" cy="20947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666666"/>
          </a:solidFill>
          <a:ln cap="rnd" cmpd="sng" w="1217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125" name="Google Shape;125;p20"/>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126" name="Google Shape;126;p20"/>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i="0" sz="1100" u="none" cap="none" strike="noStrike">
              <a:solidFill>
                <a:srgbClr val="FFFFFF"/>
              </a:solidFill>
              <a:latin typeface="Century Gothic"/>
              <a:ea typeface="Century Gothic"/>
              <a:cs typeface="Century Gothic"/>
              <a:sym typeface="Century Gothic"/>
            </a:endParaRPr>
          </a:p>
        </p:txBody>
      </p:sp>
      <p:pic>
        <p:nvPicPr>
          <p:cNvPr id="127" name="Google Shape;127;p20"/>
          <p:cNvPicPr preferRelativeResize="0"/>
          <p:nvPr/>
        </p:nvPicPr>
        <p:blipFill>
          <a:blip r:embed="rId3">
            <a:alphaModFix/>
          </a:blip>
          <a:stretch>
            <a:fillRect/>
          </a:stretch>
        </p:blipFill>
        <p:spPr>
          <a:xfrm>
            <a:off x="4871925" y="1973725"/>
            <a:ext cx="4107624" cy="2615818"/>
          </a:xfrm>
          <a:prstGeom prst="rect">
            <a:avLst/>
          </a:prstGeom>
          <a:noFill/>
          <a:ln cap="flat" cmpd="sng" w="19050">
            <a:solidFill>
              <a:srgbClr val="EFEFEF"/>
            </a:solidFill>
            <a:prstDash val="solid"/>
            <a:round/>
            <a:headEnd len="sm" w="sm" type="none"/>
            <a:tailEnd len="sm" w="sm" type="none"/>
          </a:ln>
        </p:spPr>
      </p:pic>
      <p:cxnSp>
        <p:nvCxnSpPr>
          <p:cNvPr id="128" name="Google Shape;128;p20"/>
          <p:cNvCxnSpPr/>
          <p:nvPr/>
        </p:nvCxnSpPr>
        <p:spPr>
          <a:xfrm flipH="1" rot="10800000">
            <a:off x="3128218" y="3032513"/>
            <a:ext cx="1685400" cy="601800"/>
          </a:xfrm>
          <a:prstGeom prst="curvedConnector3">
            <a:avLst>
              <a:gd fmla="val 64494" name="adj1"/>
            </a:avLst>
          </a:prstGeom>
          <a:noFill/>
          <a:ln cap="flat" cmpd="sng" w="9525">
            <a:solidFill>
              <a:srgbClr val="D9D9D9"/>
            </a:solidFill>
            <a:prstDash val="solid"/>
            <a:round/>
            <a:headEnd len="med" w="med" type="none"/>
            <a:tailEnd len="med" w="med" type="stealth"/>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1"/>
          <p:cNvSpPr/>
          <p:nvPr/>
        </p:nvSpPr>
        <p:spPr>
          <a:xfrm>
            <a:off x="5046325" y="2724150"/>
            <a:ext cx="3872700" cy="2282100"/>
          </a:xfrm>
          <a:prstGeom prst="round1Rect">
            <a:avLst>
              <a:gd fmla="val 22184" name="adj"/>
            </a:avLst>
          </a:prstGeom>
          <a:noFill/>
          <a:ln cap="flat" cmpd="sng" w="19050">
            <a:solidFill>
              <a:srgbClr val="6D9EEB"/>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1"/>
          <p:cNvSpPr/>
          <p:nvPr/>
        </p:nvSpPr>
        <p:spPr>
          <a:xfrm>
            <a:off x="1851500" y="1005150"/>
            <a:ext cx="2624100" cy="3984300"/>
          </a:xfrm>
          <a:prstGeom prst="round1Rect">
            <a:avLst>
              <a:gd fmla="val 16667" name="adj"/>
            </a:avLst>
          </a:prstGeom>
          <a:noFill/>
          <a:ln cap="flat" cmpd="sng" w="19050">
            <a:solidFill>
              <a:srgbClr val="6D9EEB"/>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1"/>
          <p:cNvSpPr txBox="1"/>
          <p:nvPr/>
        </p:nvSpPr>
        <p:spPr>
          <a:xfrm>
            <a:off x="1756034" y="1005150"/>
            <a:ext cx="2731500" cy="3984300"/>
          </a:xfrm>
          <a:prstGeom prst="rect">
            <a:avLst/>
          </a:prstGeom>
          <a:noFill/>
          <a:ln>
            <a:noFill/>
          </a:ln>
        </p:spPr>
        <p:txBody>
          <a:bodyPr anchorCtr="0" anchor="ctr" bIns="91425" lIns="91425" spcFirstLastPara="1" rIns="91425" wrap="square" tIns="91425">
            <a:noAutofit/>
          </a:bodyPr>
          <a:lstStyle/>
          <a:p>
            <a:pPr indent="-279400" lvl="0" marL="457200" rtl="0" algn="l">
              <a:lnSpc>
                <a:spcPct val="150000"/>
              </a:lnSpc>
              <a:spcBef>
                <a:spcPts val="0"/>
              </a:spcBef>
              <a:spcAft>
                <a:spcPts val="0"/>
              </a:spcAft>
              <a:buClr>
                <a:srgbClr val="999999"/>
              </a:buClr>
              <a:buSzPts val="800"/>
              <a:buFont typeface="Century Gothic"/>
              <a:buChar char="❖"/>
            </a:pPr>
            <a:r>
              <a:rPr lang="en" sz="800">
                <a:solidFill>
                  <a:srgbClr val="999999"/>
                </a:solidFill>
                <a:latin typeface="Century Gothic"/>
                <a:ea typeface="Century Gothic"/>
                <a:cs typeface="Century Gothic"/>
                <a:sym typeface="Century Gothic"/>
              </a:rPr>
              <a:t>It starts with a genetic Predisposition to autoimmune disease + an initiating event like viral infection (immunologic trigger).</a:t>
            </a:r>
            <a:endParaRPr sz="800">
              <a:solidFill>
                <a:srgbClr val="999999"/>
              </a:solidFill>
              <a:latin typeface="Century Gothic"/>
              <a:ea typeface="Century Gothic"/>
              <a:cs typeface="Century Gothic"/>
              <a:sym typeface="Century Gothic"/>
            </a:endParaRPr>
          </a:p>
          <a:p>
            <a:pPr indent="-279400" lvl="0" marL="457200" rtl="0" algn="l">
              <a:lnSpc>
                <a:spcPct val="150000"/>
              </a:lnSpc>
              <a:spcBef>
                <a:spcPts val="0"/>
              </a:spcBef>
              <a:spcAft>
                <a:spcPts val="0"/>
              </a:spcAft>
              <a:buClr>
                <a:srgbClr val="999999"/>
              </a:buClr>
              <a:buSzPts val="800"/>
              <a:buFont typeface="Century Gothic"/>
              <a:buChar char="❖"/>
            </a:pPr>
            <a:r>
              <a:rPr lang="en" sz="800">
                <a:solidFill>
                  <a:srgbClr val="999999"/>
                </a:solidFill>
                <a:latin typeface="Century Gothic"/>
                <a:ea typeface="Century Gothic"/>
                <a:cs typeface="Century Gothic"/>
                <a:sym typeface="Century Gothic"/>
              </a:rPr>
              <a:t>This trigger cause T-lymphocytes inﬁltration of islets of Langerhans and they start destroying 𝜷 cells. The process starts from the trigger and takes </a:t>
            </a:r>
            <a:r>
              <a:rPr b="1" lang="en" sz="800">
                <a:solidFill>
                  <a:srgbClr val="999999"/>
                </a:solidFill>
                <a:latin typeface="Century Gothic"/>
                <a:ea typeface="Century Gothic"/>
                <a:cs typeface="Century Gothic"/>
                <a:sym typeface="Century Gothic"/>
              </a:rPr>
              <a:t>7-8 years</a:t>
            </a:r>
            <a:r>
              <a:rPr lang="en" sz="800">
                <a:solidFill>
                  <a:srgbClr val="999999"/>
                </a:solidFill>
                <a:latin typeface="Century Gothic"/>
                <a:ea typeface="Century Gothic"/>
                <a:cs typeface="Century Gothic"/>
                <a:sym typeface="Century Gothic"/>
              </a:rPr>
              <a:t> for the symptoms to appear.</a:t>
            </a:r>
            <a:endParaRPr sz="800">
              <a:solidFill>
                <a:srgbClr val="999999"/>
              </a:solidFill>
              <a:latin typeface="Century Gothic"/>
              <a:ea typeface="Century Gothic"/>
              <a:cs typeface="Century Gothic"/>
              <a:sym typeface="Century Gothic"/>
            </a:endParaRPr>
          </a:p>
          <a:p>
            <a:pPr indent="-279400" lvl="0" marL="457200" rtl="0" algn="l">
              <a:lnSpc>
                <a:spcPct val="150000"/>
              </a:lnSpc>
              <a:spcBef>
                <a:spcPts val="0"/>
              </a:spcBef>
              <a:spcAft>
                <a:spcPts val="0"/>
              </a:spcAft>
              <a:buClr>
                <a:srgbClr val="999999"/>
              </a:buClr>
              <a:buSzPts val="800"/>
              <a:buFont typeface="Century Gothic"/>
              <a:buChar char="❖"/>
            </a:pPr>
            <a:r>
              <a:rPr lang="en" sz="800">
                <a:solidFill>
                  <a:srgbClr val="999999"/>
                </a:solidFill>
                <a:latin typeface="Century Gothic"/>
                <a:ea typeface="Century Gothic"/>
                <a:cs typeface="Century Gothic"/>
                <a:sym typeface="Century Gothic"/>
              </a:rPr>
              <a:t>At ﬁrst the insulin level will decreases gradually but you will not see any symptoms because this level is still suﬃcient to maintain glucose level.</a:t>
            </a:r>
            <a:endParaRPr sz="800">
              <a:solidFill>
                <a:srgbClr val="999999"/>
              </a:solidFill>
              <a:latin typeface="Century Gothic"/>
              <a:ea typeface="Century Gothic"/>
              <a:cs typeface="Century Gothic"/>
              <a:sym typeface="Century Gothic"/>
            </a:endParaRPr>
          </a:p>
          <a:p>
            <a:pPr indent="-279400" lvl="0" marL="457200" rtl="0" algn="l">
              <a:lnSpc>
                <a:spcPct val="150000"/>
              </a:lnSpc>
              <a:spcBef>
                <a:spcPts val="0"/>
              </a:spcBef>
              <a:spcAft>
                <a:spcPts val="0"/>
              </a:spcAft>
              <a:buClr>
                <a:srgbClr val="999999"/>
              </a:buClr>
              <a:buSzPts val="800"/>
              <a:buFont typeface="Century Gothic"/>
              <a:buChar char="❖"/>
            </a:pPr>
            <a:r>
              <a:rPr lang="en" sz="800">
                <a:solidFill>
                  <a:srgbClr val="999999"/>
                </a:solidFill>
                <a:latin typeface="Century Gothic"/>
                <a:ea typeface="Century Gothic"/>
                <a:cs typeface="Century Gothic"/>
                <a:sym typeface="Century Gothic"/>
              </a:rPr>
              <a:t>after </a:t>
            </a:r>
            <a:r>
              <a:rPr b="1" lang="en" sz="800">
                <a:solidFill>
                  <a:srgbClr val="999999"/>
                </a:solidFill>
                <a:latin typeface="Century Gothic"/>
                <a:ea typeface="Century Gothic"/>
                <a:cs typeface="Century Gothic"/>
                <a:sym typeface="Century Gothic"/>
              </a:rPr>
              <a:t>80%-90%</a:t>
            </a:r>
            <a:r>
              <a:rPr lang="en" sz="800">
                <a:solidFill>
                  <a:srgbClr val="999999"/>
                </a:solidFill>
                <a:latin typeface="Century Gothic"/>
                <a:ea typeface="Century Gothic"/>
                <a:cs typeface="Century Gothic"/>
                <a:sym typeface="Century Gothic"/>
              </a:rPr>
              <a:t> of 𝜷 cells have been destroyed clinical symptoms will appear, and when the symptoms appears the progression will be fast.</a:t>
            </a:r>
            <a:endParaRPr sz="800">
              <a:solidFill>
                <a:srgbClr val="999999"/>
              </a:solidFill>
              <a:latin typeface="Century Gothic"/>
              <a:ea typeface="Century Gothic"/>
              <a:cs typeface="Century Gothic"/>
              <a:sym typeface="Century Gothic"/>
            </a:endParaRPr>
          </a:p>
          <a:p>
            <a:pPr indent="-279400" lvl="0" marL="457200" rtl="0" algn="l">
              <a:lnSpc>
                <a:spcPct val="150000"/>
              </a:lnSpc>
              <a:spcBef>
                <a:spcPts val="0"/>
              </a:spcBef>
              <a:spcAft>
                <a:spcPts val="0"/>
              </a:spcAft>
              <a:buClr>
                <a:srgbClr val="999999"/>
              </a:buClr>
              <a:buSzPts val="800"/>
              <a:buFont typeface="Century Gothic"/>
              <a:buChar char="❖"/>
            </a:pPr>
            <a:r>
              <a:rPr lang="en" sz="800">
                <a:solidFill>
                  <a:srgbClr val="999999"/>
                </a:solidFill>
                <a:latin typeface="Century Gothic"/>
                <a:ea typeface="Century Gothic"/>
                <a:cs typeface="Century Gothic"/>
                <a:sym typeface="Century Gothic"/>
              </a:rPr>
              <a:t>So, if you see the clinical symptoms that means the remaining insulin secretory capacity is only </a:t>
            </a:r>
            <a:r>
              <a:rPr b="1" lang="en" sz="800">
                <a:solidFill>
                  <a:srgbClr val="999999"/>
                </a:solidFill>
                <a:latin typeface="Century Gothic"/>
                <a:ea typeface="Century Gothic"/>
                <a:cs typeface="Century Gothic"/>
                <a:sym typeface="Century Gothic"/>
              </a:rPr>
              <a:t>10%-20%</a:t>
            </a:r>
            <a:r>
              <a:rPr lang="en" sz="800">
                <a:solidFill>
                  <a:srgbClr val="999999"/>
                </a:solidFill>
                <a:latin typeface="Century Gothic"/>
                <a:ea typeface="Century Gothic"/>
                <a:cs typeface="Century Gothic"/>
                <a:sym typeface="Century Gothic"/>
              </a:rPr>
              <a:t> (the </a:t>
            </a:r>
            <a:r>
              <a:rPr b="1" lang="en" sz="800">
                <a:solidFill>
                  <a:srgbClr val="CC0000"/>
                </a:solidFill>
                <a:latin typeface="Century Gothic"/>
                <a:ea typeface="Century Gothic"/>
                <a:cs typeface="Century Gothic"/>
                <a:sym typeface="Century Gothic"/>
              </a:rPr>
              <a:t>clinical threshold</a:t>
            </a:r>
            <a:r>
              <a:rPr lang="en" sz="800">
                <a:solidFill>
                  <a:srgbClr val="999999"/>
                </a:solidFill>
                <a:latin typeface="Century Gothic"/>
                <a:ea typeface="Century Gothic"/>
                <a:cs typeface="Century Gothic"/>
                <a:sym typeface="Century Gothic"/>
              </a:rPr>
              <a:t>).</a:t>
            </a:r>
            <a:endParaRPr sz="800">
              <a:solidFill>
                <a:srgbClr val="999999"/>
              </a:solidFill>
              <a:latin typeface="Century Gothic"/>
              <a:ea typeface="Century Gothic"/>
              <a:cs typeface="Century Gothic"/>
              <a:sym typeface="Century Gothic"/>
            </a:endParaRPr>
          </a:p>
        </p:txBody>
      </p:sp>
      <p:sp>
        <p:nvSpPr>
          <p:cNvPr id="136" name="Google Shape;136;p21"/>
          <p:cNvSpPr txBox="1"/>
          <p:nvPr/>
        </p:nvSpPr>
        <p:spPr>
          <a:xfrm>
            <a:off x="4965375" y="2720225"/>
            <a:ext cx="3872700" cy="2282100"/>
          </a:xfrm>
          <a:prstGeom prst="rect">
            <a:avLst/>
          </a:prstGeom>
          <a:noFill/>
          <a:ln>
            <a:noFill/>
          </a:ln>
        </p:spPr>
        <p:txBody>
          <a:bodyPr anchorCtr="0" anchor="t" bIns="91425" lIns="91425" spcFirstLastPara="1" rIns="91425" wrap="square" tIns="91425">
            <a:noAutofit/>
          </a:bodyPr>
          <a:lstStyle/>
          <a:p>
            <a:pPr indent="-279400" lvl="0" marL="457200" rtl="0" algn="l">
              <a:lnSpc>
                <a:spcPct val="150000"/>
              </a:lnSpc>
              <a:spcBef>
                <a:spcPts val="0"/>
              </a:spcBef>
              <a:spcAft>
                <a:spcPts val="0"/>
              </a:spcAft>
              <a:buClr>
                <a:srgbClr val="999999"/>
              </a:buClr>
              <a:buSzPts val="800"/>
              <a:buFont typeface="Century Gothic"/>
              <a:buChar char="❖"/>
            </a:pPr>
            <a:r>
              <a:rPr lang="en" sz="800">
                <a:solidFill>
                  <a:srgbClr val="999999"/>
                </a:solidFill>
                <a:latin typeface="Century Gothic"/>
                <a:ea typeface="Century Gothic"/>
                <a:cs typeface="Century Gothic"/>
                <a:sym typeface="Century Gothic"/>
              </a:rPr>
              <a:t>The progression of T2DM starts </a:t>
            </a:r>
            <a:r>
              <a:rPr b="1" lang="en" sz="800">
                <a:solidFill>
                  <a:srgbClr val="999999"/>
                </a:solidFill>
                <a:latin typeface="Century Gothic"/>
                <a:ea typeface="Century Gothic"/>
                <a:cs typeface="Century Gothic"/>
                <a:sym typeface="Century Gothic"/>
              </a:rPr>
              <a:t>10-12 years</a:t>
            </a:r>
            <a:r>
              <a:rPr lang="en" sz="800">
                <a:solidFill>
                  <a:srgbClr val="999999"/>
                </a:solidFill>
                <a:latin typeface="Century Gothic"/>
                <a:ea typeface="Century Gothic"/>
                <a:cs typeface="Century Gothic"/>
                <a:sym typeface="Century Gothic"/>
              </a:rPr>
              <a:t> before diagnosis.</a:t>
            </a:r>
            <a:endParaRPr sz="800">
              <a:solidFill>
                <a:srgbClr val="999999"/>
              </a:solidFill>
              <a:latin typeface="Century Gothic"/>
              <a:ea typeface="Century Gothic"/>
              <a:cs typeface="Century Gothic"/>
              <a:sym typeface="Century Gothic"/>
            </a:endParaRPr>
          </a:p>
          <a:p>
            <a:pPr indent="-279400" lvl="0" marL="457200" rtl="0" algn="l">
              <a:lnSpc>
                <a:spcPct val="150000"/>
              </a:lnSpc>
              <a:spcBef>
                <a:spcPts val="0"/>
              </a:spcBef>
              <a:spcAft>
                <a:spcPts val="0"/>
              </a:spcAft>
              <a:buClr>
                <a:srgbClr val="999999"/>
              </a:buClr>
              <a:buSzPts val="800"/>
              <a:buFont typeface="Century Gothic"/>
              <a:buChar char="❖"/>
            </a:pPr>
            <a:r>
              <a:rPr lang="en" sz="800">
                <a:solidFill>
                  <a:srgbClr val="999999"/>
                </a:solidFill>
                <a:latin typeface="Century Gothic"/>
                <a:ea typeface="Century Gothic"/>
                <a:cs typeface="Century Gothic"/>
                <a:sym typeface="Century Gothic"/>
              </a:rPr>
              <a:t>Before the diagnosis the person's glucose levels is normal but the insulin is increased to be able to reduce the glucose due to insulin resistance.</a:t>
            </a:r>
            <a:endParaRPr sz="800">
              <a:solidFill>
                <a:srgbClr val="999999"/>
              </a:solidFill>
              <a:latin typeface="Century Gothic"/>
              <a:ea typeface="Century Gothic"/>
              <a:cs typeface="Century Gothic"/>
              <a:sym typeface="Century Gothic"/>
            </a:endParaRPr>
          </a:p>
          <a:p>
            <a:pPr indent="-279400" lvl="0" marL="457200" rtl="0" algn="l">
              <a:lnSpc>
                <a:spcPct val="150000"/>
              </a:lnSpc>
              <a:spcBef>
                <a:spcPts val="0"/>
              </a:spcBef>
              <a:spcAft>
                <a:spcPts val="0"/>
              </a:spcAft>
              <a:buClr>
                <a:srgbClr val="999999"/>
              </a:buClr>
              <a:buSzPts val="800"/>
              <a:buFont typeface="Century Gothic"/>
              <a:buChar char="❖"/>
            </a:pPr>
            <a:r>
              <a:rPr lang="en" sz="800">
                <a:solidFill>
                  <a:srgbClr val="999999"/>
                </a:solidFill>
                <a:latin typeface="Century Gothic"/>
                <a:ea typeface="Century Gothic"/>
                <a:cs typeface="Century Gothic"/>
                <a:sym typeface="Century Gothic"/>
              </a:rPr>
              <a:t>At a certain point during the progression of the disease, the increase in insulin is no longer enough to lower the blood glucose and diagnosis happens.</a:t>
            </a:r>
            <a:endParaRPr sz="800">
              <a:solidFill>
                <a:srgbClr val="999999"/>
              </a:solidFill>
              <a:latin typeface="Century Gothic"/>
              <a:ea typeface="Century Gothic"/>
              <a:cs typeface="Century Gothic"/>
              <a:sym typeface="Century Gothic"/>
            </a:endParaRPr>
          </a:p>
          <a:p>
            <a:pPr indent="-279400" lvl="0" marL="457200" rtl="0" algn="l">
              <a:lnSpc>
                <a:spcPct val="150000"/>
              </a:lnSpc>
              <a:spcBef>
                <a:spcPts val="0"/>
              </a:spcBef>
              <a:spcAft>
                <a:spcPts val="0"/>
              </a:spcAft>
              <a:buClr>
                <a:srgbClr val="999999"/>
              </a:buClr>
              <a:buSzPts val="800"/>
              <a:buFont typeface="Century Gothic"/>
              <a:buChar char="❖"/>
            </a:pPr>
            <a:r>
              <a:rPr lang="en" sz="800">
                <a:solidFill>
                  <a:srgbClr val="999999"/>
                </a:solidFill>
                <a:latin typeface="Century Gothic"/>
                <a:ea typeface="Century Gothic"/>
                <a:cs typeface="Century Gothic"/>
                <a:sym typeface="Century Gothic"/>
              </a:rPr>
              <a:t>If not managed, as the disease progresses, glucose will cause toxic eﬀects on 𝜷 cells and cause their  dysfunction (not destruction because 𝜷 cells are there but not producing enough insulin) insulin levels will keep dropping, glucose levels are increased. but there will be some amount of insulin production.</a:t>
            </a:r>
            <a:endParaRPr sz="800">
              <a:solidFill>
                <a:srgbClr val="999999"/>
              </a:solidFill>
              <a:latin typeface="Century Gothic"/>
              <a:ea typeface="Century Gothic"/>
              <a:cs typeface="Century Gothic"/>
              <a:sym typeface="Century Gothic"/>
            </a:endParaRPr>
          </a:p>
        </p:txBody>
      </p:sp>
      <p:sp>
        <p:nvSpPr>
          <p:cNvPr id="137" name="Google Shape;137;p21"/>
          <p:cNvSpPr txBox="1"/>
          <p:nvPr/>
        </p:nvSpPr>
        <p:spPr>
          <a:xfrm>
            <a:off x="123495" y="193613"/>
            <a:ext cx="48489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400">
                <a:solidFill>
                  <a:srgbClr val="3C78D8"/>
                </a:solidFill>
                <a:latin typeface="Comfortaa"/>
                <a:ea typeface="Comfortaa"/>
                <a:cs typeface="Comfortaa"/>
                <a:sym typeface="Comfortaa"/>
              </a:rPr>
              <a:t>Natural course of T1DM</a:t>
            </a:r>
            <a:endParaRPr b="1" sz="2400">
              <a:solidFill>
                <a:srgbClr val="3C78D8"/>
              </a:solidFill>
              <a:latin typeface="Comfortaa"/>
              <a:ea typeface="Comfortaa"/>
              <a:cs typeface="Comfortaa"/>
              <a:sym typeface="Comfortaa"/>
            </a:endParaRPr>
          </a:p>
        </p:txBody>
      </p:sp>
      <p:sp>
        <p:nvSpPr>
          <p:cNvPr id="138" name="Google Shape;138;p21"/>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139" name="Google Shape;139;p21"/>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i="0" sz="1100" u="none" cap="none" strike="noStrike">
              <a:solidFill>
                <a:srgbClr val="FFFFFF"/>
              </a:solidFill>
              <a:latin typeface="Century Gothic"/>
              <a:ea typeface="Century Gothic"/>
              <a:cs typeface="Century Gothic"/>
              <a:sym typeface="Century Gothic"/>
            </a:endParaRPr>
          </a:p>
        </p:txBody>
      </p:sp>
      <p:pic>
        <p:nvPicPr>
          <p:cNvPr id="140" name="Google Shape;140;p21"/>
          <p:cNvPicPr preferRelativeResize="0"/>
          <p:nvPr/>
        </p:nvPicPr>
        <p:blipFill>
          <a:blip r:embed="rId3">
            <a:alphaModFix/>
          </a:blip>
          <a:stretch>
            <a:fillRect/>
          </a:stretch>
        </p:blipFill>
        <p:spPr>
          <a:xfrm>
            <a:off x="123500" y="923700"/>
            <a:ext cx="1632525" cy="4065750"/>
          </a:xfrm>
          <a:prstGeom prst="rect">
            <a:avLst/>
          </a:prstGeom>
          <a:noFill/>
          <a:ln>
            <a:noFill/>
          </a:ln>
        </p:spPr>
      </p:pic>
      <p:pic>
        <p:nvPicPr>
          <p:cNvPr id="141" name="Google Shape;141;p21"/>
          <p:cNvPicPr preferRelativeResize="0"/>
          <p:nvPr/>
        </p:nvPicPr>
        <p:blipFill>
          <a:blip r:embed="rId4">
            <a:alphaModFix/>
          </a:blip>
          <a:stretch>
            <a:fillRect/>
          </a:stretch>
        </p:blipFill>
        <p:spPr>
          <a:xfrm>
            <a:off x="5046325" y="847050"/>
            <a:ext cx="3710801" cy="1789175"/>
          </a:xfrm>
          <a:prstGeom prst="rect">
            <a:avLst/>
          </a:prstGeom>
          <a:noFill/>
          <a:ln>
            <a:noFill/>
          </a:ln>
        </p:spPr>
      </p:pic>
      <p:pic>
        <p:nvPicPr>
          <p:cNvPr id="142" name="Google Shape;142;p21"/>
          <p:cNvPicPr preferRelativeResize="0"/>
          <p:nvPr/>
        </p:nvPicPr>
        <p:blipFill>
          <a:blip r:embed="rId5">
            <a:alphaModFix/>
          </a:blip>
          <a:stretch>
            <a:fillRect/>
          </a:stretch>
        </p:blipFill>
        <p:spPr>
          <a:xfrm rot="-2699950">
            <a:off x="61805" y="-44899"/>
            <a:ext cx="603843" cy="603843"/>
          </a:xfrm>
          <a:prstGeom prst="rect">
            <a:avLst/>
          </a:prstGeom>
          <a:noFill/>
          <a:ln>
            <a:noFill/>
          </a:ln>
        </p:spPr>
      </p:pic>
      <p:sp>
        <p:nvSpPr>
          <p:cNvPr id="143" name="Google Shape;143;p21"/>
          <p:cNvSpPr txBox="1"/>
          <p:nvPr/>
        </p:nvSpPr>
        <p:spPr>
          <a:xfrm>
            <a:off x="4521209" y="193613"/>
            <a:ext cx="48489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400">
                <a:solidFill>
                  <a:srgbClr val="3C78D8"/>
                </a:solidFill>
                <a:latin typeface="Comfortaa"/>
                <a:ea typeface="Comfortaa"/>
                <a:cs typeface="Comfortaa"/>
                <a:sym typeface="Comfortaa"/>
              </a:rPr>
              <a:t>Progression of T2DM</a:t>
            </a:r>
            <a:endParaRPr b="1" sz="2400">
              <a:solidFill>
                <a:srgbClr val="3C78D8"/>
              </a:solidFill>
              <a:latin typeface="Comfortaa"/>
              <a:ea typeface="Comfortaa"/>
              <a:cs typeface="Comfortaa"/>
              <a:sym typeface="Comfortaa"/>
            </a:endParaRPr>
          </a:p>
        </p:txBody>
      </p:sp>
      <p:sp>
        <p:nvSpPr>
          <p:cNvPr id="144" name="Google Shape;144;p21"/>
          <p:cNvSpPr txBox="1"/>
          <p:nvPr/>
        </p:nvSpPr>
        <p:spPr>
          <a:xfrm>
            <a:off x="2206246" y="847050"/>
            <a:ext cx="1898100" cy="270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800">
                <a:solidFill>
                  <a:srgbClr val="FFFFFF"/>
                </a:solidFill>
                <a:highlight>
                  <a:srgbClr val="6D9EEB"/>
                </a:highlight>
                <a:latin typeface="Century Gothic"/>
                <a:ea typeface="Century Gothic"/>
                <a:cs typeface="Century Gothic"/>
                <a:sym typeface="Century Gothic"/>
              </a:rPr>
              <a:t>Doctor’s  explanation:</a:t>
            </a:r>
            <a:endParaRPr b="1">
              <a:solidFill>
                <a:srgbClr val="FFFFFF"/>
              </a:solidFill>
              <a:highlight>
                <a:srgbClr val="6D9EEB"/>
              </a:highlight>
            </a:endParaRPr>
          </a:p>
        </p:txBody>
      </p:sp>
      <p:sp>
        <p:nvSpPr>
          <p:cNvPr id="145" name="Google Shape;145;p21"/>
          <p:cNvSpPr txBox="1"/>
          <p:nvPr/>
        </p:nvSpPr>
        <p:spPr>
          <a:xfrm>
            <a:off x="5408436" y="2571745"/>
            <a:ext cx="1898100" cy="270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800">
                <a:solidFill>
                  <a:srgbClr val="FFFFFF"/>
                </a:solidFill>
                <a:highlight>
                  <a:srgbClr val="6D9EEB"/>
                </a:highlight>
                <a:latin typeface="Century Gothic"/>
                <a:ea typeface="Century Gothic"/>
                <a:cs typeface="Century Gothic"/>
                <a:sym typeface="Century Gothic"/>
              </a:rPr>
              <a:t>Doctor’s  explanation:</a:t>
            </a:r>
            <a:endParaRPr b="1">
              <a:solidFill>
                <a:srgbClr val="FFFFFF"/>
              </a:solidFill>
              <a:highlight>
                <a:srgbClr val="6D9EEB"/>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2"/>
          <p:cNvSpPr txBox="1"/>
          <p:nvPr/>
        </p:nvSpPr>
        <p:spPr>
          <a:xfrm>
            <a:off x="2147550" y="188275"/>
            <a:ext cx="4848900" cy="8583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400">
                <a:solidFill>
                  <a:srgbClr val="3C78D8"/>
                </a:solidFill>
                <a:latin typeface="Comfortaa"/>
                <a:ea typeface="Comfortaa"/>
                <a:cs typeface="Comfortaa"/>
                <a:sym typeface="Comfortaa"/>
              </a:rPr>
              <a:t>Criteria for Diagnosis of DM*</a:t>
            </a:r>
            <a:endParaRPr b="1" sz="2400">
              <a:solidFill>
                <a:srgbClr val="3C78D8"/>
              </a:solidFill>
              <a:latin typeface="Comfortaa"/>
              <a:ea typeface="Comfortaa"/>
              <a:cs typeface="Comfortaa"/>
              <a:sym typeface="Comfortaa"/>
            </a:endParaRPr>
          </a:p>
          <a:p>
            <a:pPr indent="0" lvl="0" marL="0" rtl="0" algn="ctr">
              <a:spcBef>
                <a:spcPts val="0"/>
              </a:spcBef>
              <a:spcAft>
                <a:spcPts val="0"/>
              </a:spcAft>
              <a:buNone/>
            </a:pPr>
            <a:r>
              <a:rPr b="1" lang="en" sz="600">
                <a:solidFill>
                  <a:srgbClr val="3C78D8"/>
                </a:solidFill>
                <a:latin typeface="Comfortaa"/>
                <a:ea typeface="Comfortaa"/>
                <a:cs typeface="Comfortaa"/>
                <a:sym typeface="Comfortaa"/>
              </a:rPr>
              <a:t>*American Diabetes Association (ADA), 2010</a:t>
            </a:r>
            <a:endParaRPr b="1" sz="600">
              <a:solidFill>
                <a:srgbClr val="3C78D8"/>
              </a:solidFill>
              <a:latin typeface="Comfortaa"/>
              <a:ea typeface="Comfortaa"/>
              <a:cs typeface="Comfortaa"/>
              <a:sym typeface="Comfortaa"/>
            </a:endParaRPr>
          </a:p>
          <a:p>
            <a:pPr indent="0" lvl="0" marL="0" rtl="0" algn="ctr">
              <a:spcBef>
                <a:spcPts val="0"/>
              </a:spcBef>
              <a:spcAft>
                <a:spcPts val="0"/>
              </a:spcAft>
              <a:buNone/>
            </a:pPr>
            <a:r>
              <a:t/>
            </a:r>
            <a:endParaRPr b="1" sz="2400">
              <a:solidFill>
                <a:srgbClr val="3C78D8"/>
              </a:solidFill>
              <a:latin typeface="Comfortaa"/>
              <a:ea typeface="Comfortaa"/>
              <a:cs typeface="Comfortaa"/>
              <a:sym typeface="Comfortaa"/>
            </a:endParaRPr>
          </a:p>
        </p:txBody>
      </p:sp>
      <p:sp>
        <p:nvSpPr>
          <p:cNvPr id="151" name="Google Shape;151;p22"/>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152" name="Google Shape;152;p22"/>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i="0" sz="1100" u="none" cap="none" strike="noStrike">
              <a:solidFill>
                <a:srgbClr val="FFFFFF"/>
              </a:solidFill>
              <a:latin typeface="Century Gothic"/>
              <a:ea typeface="Century Gothic"/>
              <a:cs typeface="Century Gothic"/>
              <a:sym typeface="Century Gothic"/>
            </a:endParaRPr>
          </a:p>
        </p:txBody>
      </p:sp>
      <p:graphicFrame>
        <p:nvGraphicFramePr>
          <p:cNvPr id="153" name="Google Shape;153;p22"/>
          <p:cNvGraphicFramePr/>
          <p:nvPr/>
        </p:nvGraphicFramePr>
        <p:xfrm>
          <a:off x="207746" y="753780"/>
          <a:ext cx="3000000" cy="3000000"/>
        </p:xfrm>
        <a:graphic>
          <a:graphicData uri="http://schemas.openxmlformats.org/drawingml/2006/table">
            <a:tbl>
              <a:tblPr>
                <a:noFill/>
                <a:tableStyleId>{FE58F1FC-32CF-4246-A14C-2335A9440333}</a:tableStyleId>
              </a:tblPr>
              <a:tblGrid>
                <a:gridCol w="1377400"/>
                <a:gridCol w="3631700"/>
                <a:gridCol w="1786875"/>
                <a:gridCol w="1932525"/>
              </a:tblGrid>
              <a:tr h="617875">
                <a:tc>
                  <a:txBody>
                    <a:bodyPr/>
                    <a:lstStyle/>
                    <a:p>
                      <a:pPr indent="0" lvl="0" marL="0" rtl="0" algn="ctr">
                        <a:spcBef>
                          <a:spcPts val="0"/>
                        </a:spcBef>
                        <a:spcAft>
                          <a:spcPts val="0"/>
                        </a:spcAft>
                        <a:buNone/>
                      </a:pPr>
                      <a:r>
                        <a:rPr b="1" lang="en" sz="1200">
                          <a:latin typeface="Century Gothic"/>
                          <a:ea typeface="Century Gothic"/>
                          <a:cs typeface="Century Gothic"/>
                          <a:sym typeface="Century Gothic"/>
                        </a:rPr>
                        <a:t>Test</a:t>
                      </a:r>
                      <a:endParaRPr b="1" sz="1200">
                        <a:latin typeface="Century Gothic"/>
                        <a:ea typeface="Century Gothic"/>
                        <a:cs typeface="Century Gothic"/>
                        <a:sym typeface="Century Gothic"/>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200">
                          <a:latin typeface="Century Gothic"/>
                          <a:ea typeface="Century Gothic"/>
                          <a:cs typeface="Century Gothic"/>
                          <a:sym typeface="Century Gothic"/>
                        </a:rPr>
                        <a:t>About test</a:t>
                      </a:r>
                      <a:endParaRPr b="1" sz="1200">
                        <a:latin typeface="Century Gothic"/>
                        <a:ea typeface="Century Gothic"/>
                        <a:cs typeface="Century Gothic"/>
                        <a:sym typeface="Century Gothic"/>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200">
                          <a:latin typeface="Century Gothic"/>
                          <a:ea typeface="Century Gothic"/>
                          <a:cs typeface="Century Gothic"/>
                          <a:sym typeface="Century Gothic"/>
                        </a:rPr>
                        <a:t>Increased risk for diabetes</a:t>
                      </a:r>
                      <a:endParaRPr b="1" sz="1200">
                        <a:latin typeface="Century Gothic"/>
                        <a:ea typeface="Century Gothic"/>
                        <a:cs typeface="Century Gothic"/>
                        <a:sym typeface="Century Gothic"/>
                      </a:endParaRPr>
                    </a:p>
                    <a:p>
                      <a:pPr indent="0" lvl="0" marL="0" rtl="0" algn="ctr">
                        <a:spcBef>
                          <a:spcPts val="0"/>
                        </a:spcBef>
                        <a:spcAft>
                          <a:spcPts val="0"/>
                        </a:spcAft>
                        <a:buNone/>
                      </a:pPr>
                      <a:r>
                        <a:rPr b="1" lang="en" sz="1200">
                          <a:latin typeface="Century Gothic"/>
                          <a:ea typeface="Century Gothic"/>
                          <a:cs typeface="Century Gothic"/>
                          <a:sym typeface="Century Gothic"/>
                        </a:rPr>
                        <a:t> (Pre-diabetic state)</a:t>
                      </a:r>
                      <a:endParaRPr b="1" sz="1200">
                        <a:latin typeface="Century Gothic"/>
                        <a:ea typeface="Century Gothic"/>
                        <a:cs typeface="Century Gothic"/>
                        <a:sym typeface="Century Gothic"/>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200">
                          <a:latin typeface="Century Gothic"/>
                          <a:ea typeface="Century Gothic"/>
                          <a:cs typeface="Century Gothic"/>
                          <a:sym typeface="Century Gothic"/>
                        </a:rPr>
                        <a:t>Diagnosis of diabetes </a:t>
                      </a:r>
                      <a:endParaRPr b="1" sz="1200">
                        <a:latin typeface="Century Gothic"/>
                        <a:ea typeface="Century Gothic"/>
                        <a:cs typeface="Century Gothic"/>
                        <a:sym typeface="Century Gothic"/>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C9DAF8"/>
                    </a:solidFill>
                  </a:tcPr>
                </a:tc>
              </a:tr>
              <a:tr h="617875">
                <a:tc>
                  <a:txBody>
                    <a:bodyPr/>
                    <a:lstStyle/>
                    <a:p>
                      <a:pPr indent="0" lvl="0" marL="0" rtl="0" algn="ctr">
                        <a:spcBef>
                          <a:spcPts val="0"/>
                        </a:spcBef>
                        <a:spcAft>
                          <a:spcPts val="0"/>
                        </a:spcAft>
                        <a:buNone/>
                      </a:pPr>
                      <a:r>
                        <a:rPr b="1" lang="en" sz="1200">
                          <a:latin typeface="Century Gothic"/>
                          <a:ea typeface="Century Gothic"/>
                          <a:cs typeface="Century Gothic"/>
                          <a:sym typeface="Century Gothic"/>
                        </a:rPr>
                        <a:t>In FPG</a:t>
                      </a:r>
                      <a:endParaRPr b="1" sz="1200">
                        <a:latin typeface="Century Gothic"/>
                        <a:ea typeface="Century Gothic"/>
                        <a:cs typeface="Century Gothic"/>
                        <a:sym typeface="Century Gothic"/>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Fasting is defined as no caloric intake</a:t>
                      </a:r>
                      <a:endParaRPr sz="1200">
                        <a:latin typeface="Century Gothic"/>
                        <a:ea typeface="Century Gothic"/>
                        <a:cs typeface="Century Gothic"/>
                        <a:sym typeface="Century Gothic"/>
                      </a:endParaRPr>
                    </a:p>
                    <a:p>
                      <a:pPr indent="0" lvl="0" marL="0" rtl="0" algn="ctr">
                        <a:spcBef>
                          <a:spcPts val="0"/>
                        </a:spcBef>
                        <a:spcAft>
                          <a:spcPts val="0"/>
                        </a:spcAft>
                        <a:buNone/>
                      </a:pPr>
                      <a:r>
                        <a:rPr lang="en" sz="1200">
                          <a:latin typeface="Century Gothic"/>
                          <a:ea typeface="Century Gothic"/>
                          <a:cs typeface="Century Gothic"/>
                          <a:sym typeface="Century Gothic"/>
                        </a:rPr>
                        <a:t> for at least 8h.</a:t>
                      </a:r>
                      <a:endParaRPr sz="1200">
                        <a:latin typeface="Century Gothic"/>
                        <a:ea typeface="Century Gothic"/>
                        <a:cs typeface="Century Gothic"/>
                        <a:sym typeface="Century Gothic"/>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5.6-6.9 mmol/L (IFG)</a:t>
                      </a:r>
                      <a:endParaRPr sz="1200">
                        <a:latin typeface="Century Gothic"/>
                        <a:ea typeface="Century Gothic"/>
                        <a:cs typeface="Century Gothic"/>
                        <a:sym typeface="Century Gothic"/>
                      </a:endParaRPr>
                    </a:p>
                    <a:p>
                      <a:pPr indent="0" lvl="0" marL="0" rtl="0" algn="ctr">
                        <a:spcBef>
                          <a:spcPts val="0"/>
                        </a:spcBef>
                        <a:spcAft>
                          <a:spcPts val="0"/>
                        </a:spcAft>
                        <a:buNone/>
                      </a:pPr>
                      <a:r>
                        <a:rPr lang="en" sz="1200">
                          <a:latin typeface="Century Gothic"/>
                          <a:ea typeface="Century Gothic"/>
                          <a:cs typeface="Century Gothic"/>
                          <a:sym typeface="Century Gothic"/>
                        </a:rPr>
                        <a:t>100-125 mg/dL</a:t>
                      </a:r>
                      <a:endParaRPr sz="1200">
                        <a:latin typeface="Century Gothic"/>
                        <a:ea typeface="Century Gothic"/>
                        <a:cs typeface="Century Gothic"/>
                        <a:sym typeface="Century Gothic"/>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7 mmol/L</a:t>
                      </a:r>
                      <a:endParaRPr sz="1200">
                        <a:latin typeface="Century Gothic"/>
                        <a:ea typeface="Century Gothic"/>
                        <a:cs typeface="Century Gothic"/>
                        <a:sym typeface="Century Gothic"/>
                      </a:endParaRPr>
                    </a:p>
                    <a:p>
                      <a:pPr indent="0" lvl="0" marL="0" rtl="0" algn="ctr">
                        <a:spcBef>
                          <a:spcPts val="0"/>
                        </a:spcBef>
                        <a:spcAft>
                          <a:spcPts val="0"/>
                        </a:spcAft>
                        <a:buNone/>
                      </a:pPr>
                      <a:r>
                        <a:rPr lang="en" sz="1200">
                          <a:latin typeface="Century Gothic"/>
                          <a:ea typeface="Century Gothic"/>
                          <a:cs typeface="Century Gothic"/>
                          <a:sym typeface="Century Gothic"/>
                        </a:rPr>
                        <a:t>≥</a:t>
                      </a:r>
                      <a:r>
                        <a:rPr lang="en" sz="1200">
                          <a:solidFill>
                            <a:srgbClr val="FF0000"/>
                          </a:solidFill>
                          <a:latin typeface="Century Gothic"/>
                          <a:ea typeface="Century Gothic"/>
                          <a:cs typeface="Century Gothic"/>
                          <a:sym typeface="Century Gothic"/>
                        </a:rPr>
                        <a:t>126 mg/dL</a:t>
                      </a:r>
                      <a:endParaRPr sz="1200">
                        <a:solidFill>
                          <a:srgbClr val="FF0000"/>
                        </a:solidFill>
                        <a:latin typeface="Century Gothic"/>
                        <a:ea typeface="Century Gothic"/>
                        <a:cs typeface="Century Gothic"/>
                        <a:sym typeface="Century Gothic"/>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926025">
                <a:tc>
                  <a:txBody>
                    <a:bodyPr/>
                    <a:lstStyle/>
                    <a:p>
                      <a:pPr indent="0" lvl="0" marL="0" rtl="0" algn="ctr">
                        <a:spcBef>
                          <a:spcPts val="0"/>
                        </a:spcBef>
                        <a:spcAft>
                          <a:spcPts val="0"/>
                        </a:spcAft>
                        <a:buNone/>
                      </a:pPr>
                      <a:r>
                        <a:rPr b="1" lang="en" sz="1200">
                          <a:latin typeface="Century Gothic"/>
                          <a:ea typeface="Century Gothic"/>
                          <a:cs typeface="Century Gothic"/>
                          <a:sym typeface="Century Gothic"/>
                        </a:rPr>
                        <a:t>2h PG on 75g OGTT</a:t>
                      </a:r>
                      <a:endParaRPr b="1" sz="1200">
                        <a:latin typeface="Century Gothic"/>
                        <a:ea typeface="Century Gothic"/>
                        <a:cs typeface="Century Gothic"/>
                        <a:sym typeface="Century Gothic"/>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2-hour plasma glucose during an OGTT. test should be performed as described by the WHO, using a glucose load containing the equivalent of 75g anhydrous glucose dissolved in water.</a:t>
                      </a:r>
                      <a:endParaRPr sz="1200">
                        <a:latin typeface="Century Gothic"/>
                        <a:ea typeface="Century Gothic"/>
                        <a:cs typeface="Century Gothic"/>
                        <a:sym typeface="Century Gothic"/>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7.8-11 mmol/L (IGT)</a:t>
                      </a:r>
                      <a:endParaRPr sz="1200">
                        <a:latin typeface="Century Gothic"/>
                        <a:ea typeface="Century Gothic"/>
                        <a:cs typeface="Century Gothic"/>
                        <a:sym typeface="Century Gothic"/>
                      </a:endParaRPr>
                    </a:p>
                    <a:p>
                      <a:pPr indent="0" lvl="0" marL="0" rtl="0" algn="ctr">
                        <a:spcBef>
                          <a:spcPts val="0"/>
                        </a:spcBef>
                        <a:spcAft>
                          <a:spcPts val="0"/>
                        </a:spcAft>
                        <a:buNone/>
                      </a:pPr>
                      <a:r>
                        <a:rPr lang="en" sz="1200">
                          <a:latin typeface="Century Gothic"/>
                          <a:ea typeface="Century Gothic"/>
                          <a:cs typeface="Century Gothic"/>
                          <a:sym typeface="Century Gothic"/>
                        </a:rPr>
                        <a:t>140-199 mg/dL</a:t>
                      </a:r>
                      <a:endParaRPr sz="1200">
                        <a:latin typeface="Century Gothic"/>
                        <a:ea typeface="Century Gothic"/>
                        <a:cs typeface="Century Gothic"/>
                        <a:sym typeface="Century Gothic"/>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11 mmol/L</a:t>
                      </a:r>
                      <a:endParaRPr sz="1200">
                        <a:latin typeface="Century Gothic"/>
                        <a:ea typeface="Century Gothic"/>
                        <a:cs typeface="Century Gothic"/>
                        <a:sym typeface="Century Gothic"/>
                      </a:endParaRPr>
                    </a:p>
                    <a:p>
                      <a:pPr indent="0" lvl="0" marL="0" rtl="0" algn="ctr">
                        <a:spcBef>
                          <a:spcPts val="0"/>
                        </a:spcBef>
                        <a:spcAft>
                          <a:spcPts val="0"/>
                        </a:spcAft>
                        <a:buNone/>
                      </a:pPr>
                      <a:r>
                        <a:rPr lang="en" sz="1200">
                          <a:latin typeface="Century Gothic"/>
                          <a:ea typeface="Century Gothic"/>
                          <a:cs typeface="Century Gothic"/>
                          <a:sym typeface="Century Gothic"/>
                        </a:rPr>
                        <a:t>≥</a:t>
                      </a:r>
                      <a:r>
                        <a:rPr lang="en" sz="1200">
                          <a:solidFill>
                            <a:srgbClr val="FF0000"/>
                          </a:solidFill>
                          <a:latin typeface="Century Gothic"/>
                          <a:ea typeface="Century Gothic"/>
                          <a:cs typeface="Century Gothic"/>
                          <a:sym typeface="Century Gothic"/>
                        </a:rPr>
                        <a:t>200 mg/dL</a:t>
                      </a:r>
                      <a:endParaRPr sz="1200">
                        <a:solidFill>
                          <a:srgbClr val="FF0000"/>
                        </a:solidFill>
                        <a:latin typeface="Century Gothic"/>
                        <a:ea typeface="Century Gothic"/>
                        <a:cs typeface="Century Gothic"/>
                        <a:sym typeface="Century Gothic"/>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771950">
                <a:tc>
                  <a:txBody>
                    <a:bodyPr/>
                    <a:lstStyle/>
                    <a:p>
                      <a:pPr indent="0" lvl="0" marL="0" rtl="0" algn="ctr">
                        <a:spcBef>
                          <a:spcPts val="0"/>
                        </a:spcBef>
                        <a:spcAft>
                          <a:spcPts val="0"/>
                        </a:spcAft>
                        <a:buNone/>
                      </a:pPr>
                      <a:r>
                        <a:rPr b="1" lang="en" sz="1200">
                          <a:latin typeface="Century Gothic"/>
                          <a:ea typeface="Century Gothic"/>
                          <a:cs typeface="Century Gothic"/>
                          <a:sym typeface="Century Gothic"/>
                        </a:rPr>
                        <a:t>HbA1c</a:t>
                      </a:r>
                      <a:r>
                        <a:rPr b="1" baseline="30000" lang="en" sz="1200">
                          <a:latin typeface="Century Gothic"/>
                          <a:ea typeface="Century Gothic"/>
                          <a:cs typeface="Century Gothic"/>
                          <a:sym typeface="Century Gothic"/>
                        </a:rPr>
                        <a:t>1</a:t>
                      </a:r>
                      <a:endParaRPr b="1" baseline="30000" sz="1200">
                        <a:latin typeface="Century Gothic"/>
                        <a:ea typeface="Century Gothic"/>
                        <a:cs typeface="Century Gothic"/>
                        <a:sym typeface="Century Gothic"/>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The test should be performed in a laboratory using a method that is NGSP certiﬁed and standardized to the DCCT assay.</a:t>
                      </a:r>
                      <a:endParaRPr sz="1200">
                        <a:latin typeface="Century Gothic"/>
                        <a:ea typeface="Century Gothic"/>
                        <a:cs typeface="Century Gothic"/>
                        <a:sym typeface="Century Gothic"/>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5.7 - 6.4%</a:t>
                      </a:r>
                      <a:endParaRPr sz="1200">
                        <a:latin typeface="Century Gothic"/>
                        <a:ea typeface="Century Gothic"/>
                        <a:cs typeface="Century Gothic"/>
                        <a:sym typeface="Century Gothic"/>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≥6.5%</a:t>
                      </a:r>
                      <a:endParaRPr sz="1200">
                        <a:latin typeface="Century Gothic"/>
                        <a:ea typeface="Century Gothic"/>
                        <a:cs typeface="Century Gothic"/>
                        <a:sym typeface="Century Gothic"/>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771950">
                <a:tc>
                  <a:txBody>
                    <a:bodyPr/>
                    <a:lstStyle/>
                    <a:p>
                      <a:pPr indent="0" lvl="0" marL="0" rtl="0" algn="ctr">
                        <a:spcBef>
                          <a:spcPts val="0"/>
                        </a:spcBef>
                        <a:spcAft>
                          <a:spcPts val="0"/>
                        </a:spcAft>
                        <a:buNone/>
                      </a:pPr>
                      <a:r>
                        <a:rPr b="1" lang="en" sz="1200">
                          <a:latin typeface="Century Gothic"/>
                          <a:ea typeface="Century Gothic"/>
                          <a:cs typeface="Century Gothic"/>
                          <a:sym typeface="Century Gothic"/>
                        </a:rPr>
                        <a:t>Random blood glucose </a:t>
                      </a:r>
                      <a:endParaRPr b="1" sz="1200">
                        <a:latin typeface="Century Gothic"/>
                        <a:ea typeface="Century Gothic"/>
                        <a:cs typeface="Century Gothic"/>
                        <a:sym typeface="Century Gothic"/>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t/>
                      </a:r>
                      <a:endParaRPr sz="1200">
                        <a:latin typeface="Century Gothic"/>
                        <a:ea typeface="Century Gothic"/>
                        <a:cs typeface="Century Gothic"/>
                        <a:sym typeface="Century Gothic"/>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entury Gothic"/>
                        <a:ea typeface="Century Gothic"/>
                        <a:cs typeface="Century Gothic"/>
                        <a:sym typeface="Century Gothic"/>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≥11.1 mmol</a:t>
                      </a:r>
                      <a:endParaRPr sz="1200">
                        <a:latin typeface="Century Gothic"/>
                        <a:ea typeface="Century Gothic"/>
                        <a:cs typeface="Century Gothic"/>
                        <a:sym typeface="Century Gothic"/>
                      </a:endParaRPr>
                    </a:p>
                    <a:p>
                      <a:pPr indent="0" lvl="0" marL="0" rtl="0" algn="ctr">
                        <a:spcBef>
                          <a:spcPts val="0"/>
                        </a:spcBef>
                        <a:spcAft>
                          <a:spcPts val="0"/>
                        </a:spcAft>
                        <a:buNone/>
                      </a:pPr>
                      <a:r>
                        <a:rPr lang="en" sz="1200">
                          <a:latin typeface="Century Gothic"/>
                          <a:ea typeface="Century Gothic"/>
                          <a:cs typeface="Century Gothic"/>
                          <a:sym typeface="Century Gothic"/>
                        </a:rPr>
                        <a:t>≥</a:t>
                      </a:r>
                      <a:r>
                        <a:rPr lang="en" sz="1200">
                          <a:solidFill>
                            <a:srgbClr val="FF0000"/>
                          </a:solidFill>
                          <a:latin typeface="Century Gothic"/>
                          <a:ea typeface="Century Gothic"/>
                          <a:cs typeface="Century Gothic"/>
                          <a:sym typeface="Century Gothic"/>
                        </a:rPr>
                        <a:t>200 mg/dL</a:t>
                      </a:r>
                      <a:endParaRPr sz="1200">
                        <a:solidFill>
                          <a:srgbClr val="FF0000"/>
                        </a:solidFill>
                        <a:latin typeface="Century Gothic"/>
                        <a:ea typeface="Century Gothic"/>
                        <a:cs typeface="Century Gothic"/>
                        <a:sym typeface="Century Gothic"/>
                      </a:endParaRPr>
                    </a:p>
                    <a:p>
                      <a:pPr indent="0" lvl="0" marL="0" rtl="0" algn="ctr">
                        <a:spcBef>
                          <a:spcPts val="0"/>
                        </a:spcBef>
                        <a:spcAft>
                          <a:spcPts val="0"/>
                        </a:spcAft>
                        <a:buNone/>
                      </a:pPr>
                      <a:r>
                        <a:rPr lang="en" sz="1200">
                          <a:latin typeface="Century Gothic"/>
                          <a:ea typeface="Century Gothic"/>
                          <a:cs typeface="Century Gothic"/>
                          <a:sym typeface="Century Gothic"/>
                        </a:rPr>
                        <a:t>+classic symptoms of hyperglycemia </a:t>
                      </a:r>
                      <a:endParaRPr sz="1200">
                        <a:latin typeface="Century Gothic"/>
                        <a:ea typeface="Century Gothic"/>
                        <a:cs typeface="Century Gothic"/>
                        <a:sym typeface="Century Gothic"/>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bl>
          </a:graphicData>
        </a:graphic>
      </p:graphicFrame>
      <p:sp>
        <p:nvSpPr>
          <p:cNvPr id="154" name="Google Shape;154;p22"/>
          <p:cNvSpPr txBox="1"/>
          <p:nvPr/>
        </p:nvSpPr>
        <p:spPr>
          <a:xfrm>
            <a:off x="36247" y="0"/>
            <a:ext cx="1290900" cy="2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93C47D"/>
                </a:solidFill>
                <a:latin typeface="Century Gothic"/>
                <a:ea typeface="Century Gothic"/>
                <a:cs typeface="Century Gothic"/>
                <a:sym typeface="Century Gothic"/>
              </a:rPr>
              <a:t>*Don’t skip numbers</a:t>
            </a:r>
            <a:endParaRPr sz="700">
              <a:solidFill>
                <a:srgbClr val="93C47D"/>
              </a:solidFill>
              <a:latin typeface="Century Gothic"/>
              <a:ea typeface="Century Gothic"/>
              <a:cs typeface="Century Gothic"/>
              <a:sym typeface="Century Gothic"/>
            </a:endParaRPr>
          </a:p>
        </p:txBody>
      </p:sp>
      <p:sp>
        <p:nvSpPr>
          <p:cNvPr id="155" name="Google Shape;155;p22"/>
          <p:cNvSpPr txBox="1"/>
          <p:nvPr/>
        </p:nvSpPr>
        <p:spPr>
          <a:xfrm>
            <a:off x="36250" y="4854594"/>
            <a:ext cx="7167600" cy="520500"/>
          </a:xfrm>
          <a:prstGeom prst="rect">
            <a:avLst/>
          </a:prstGeom>
          <a:noFill/>
          <a:ln>
            <a:noFill/>
          </a:ln>
        </p:spPr>
        <p:txBody>
          <a:bodyPr anchorCtr="0" anchor="t" bIns="91425" lIns="91425" spcFirstLastPara="1" rIns="91425" wrap="square" tIns="91425">
            <a:noAutofit/>
          </a:bodyPr>
          <a:lstStyle/>
          <a:p>
            <a:pPr indent="-273050" lvl="0" marL="457200" rtl="0" algn="l">
              <a:spcBef>
                <a:spcPts val="0"/>
              </a:spcBef>
              <a:spcAft>
                <a:spcPts val="0"/>
              </a:spcAft>
              <a:buClr>
                <a:srgbClr val="93C47D"/>
              </a:buClr>
              <a:buSzPts val="700"/>
              <a:buFont typeface="Century Gothic"/>
              <a:buAutoNum type="arabicPeriod"/>
            </a:pPr>
            <a:r>
              <a:rPr lang="en" sz="700">
                <a:solidFill>
                  <a:srgbClr val="93C47D"/>
                </a:solidFill>
                <a:latin typeface="Century Gothic"/>
                <a:ea typeface="Century Gothic"/>
                <a:cs typeface="Century Gothic"/>
                <a:sym typeface="Century Gothic"/>
              </a:rPr>
              <a:t>Test results can be affected by RBC disorder(eg. thalassemia , sickle cell anemia)</a:t>
            </a:r>
            <a:endParaRPr sz="700">
              <a:solidFill>
                <a:srgbClr val="93C47D"/>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cxnSp>
        <p:nvCxnSpPr>
          <p:cNvPr id="160" name="Google Shape;160;p23"/>
          <p:cNvCxnSpPr/>
          <p:nvPr/>
        </p:nvCxnSpPr>
        <p:spPr>
          <a:xfrm flipH="1" rot="10800000">
            <a:off x="953021" y="2111768"/>
            <a:ext cx="1217100" cy="295500"/>
          </a:xfrm>
          <a:prstGeom prst="bentConnector3">
            <a:avLst>
              <a:gd fmla="val 2871" name="adj1"/>
            </a:avLst>
          </a:prstGeom>
          <a:noFill/>
          <a:ln cap="flat" cmpd="sng" w="9525">
            <a:solidFill>
              <a:srgbClr val="6D9EEB"/>
            </a:solidFill>
            <a:prstDash val="solid"/>
            <a:round/>
            <a:headEnd len="med" w="med" type="none"/>
            <a:tailEnd len="med" w="med" type="oval"/>
          </a:ln>
        </p:spPr>
      </p:cxnSp>
      <p:sp>
        <p:nvSpPr>
          <p:cNvPr id="161" name="Google Shape;161;p23"/>
          <p:cNvSpPr txBox="1"/>
          <p:nvPr/>
        </p:nvSpPr>
        <p:spPr>
          <a:xfrm>
            <a:off x="2147513" y="193613"/>
            <a:ext cx="48489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400">
                <a:solidFill>
                  <a:srgbClr val="3C78D8"/>
                </a:solidFill>
                <a:latin typeface="Comfortaa"/>
                <a:ea typeface="Comfortaa"/>
                <a:cs typeface="Comfortaa"/>
                <a:sym typeface="Comfortaa"/>
              </a:rPr>
              <a:t>HEMOGLOBIN A1C</a:t>
            </a:r>
            <a:r>
              <a:rPr b="1" baseline="30000" lang="en" sz="2400">
                <a:solidFill>
                  <a:srgbClr val="3C78D8"/>
                </a:solidFill>
                <a:latin typeface="Comfortaa"/>
                <a:ea typeface="Comfortaa"/>
                <a:cs typeface="Comfortaa"/>
                <a:sym typeface="Comfortaa"/>
              </a:rPr>
              <a:t>1</a:t>
            </a:r>
            <a:endParaRPr b="1" baseline="30000" sz="2400">
              <a:solidFill>
                <a:srgbClr val="3C78D8"/>
              </a:solidFill>
              <a:latin typeface="Comfortaa"/>
              <a:ea typeface="Comfortaa"/>
              <a:cs typeface="Comfortaa"/>
              <a:sym typeface="Comfortaa"/>
            </a:endParaRPr>
          </a:p>
        </p:txBody>
      </p:sp>
      <p:sp>
        <p:nvSpPr>
          <p:cNvPr id="162" name="Google Shape;162;p23"/>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163" name="Google Shape;163;p23"/>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i="0" sz="1100" u="none" cap="none" strike="noStrike">
              <a:solidFill>
                <a:srgbClr val="FFFFFF"/>
              </a:solidFill>
              <a:latin typeface="Century Gothic"/>
              <a:ea typeface="Century Gothic"/>
              <a:cs typeface="Century Gothic"/>
              <a:sym typeface="Century Gothic"/>
            </a:endParaRPr>
          </a:p>
        </p:txBody>
      </p:sp>
      <p:cxnSp>
        <p:nvCxnSpPr>
          <p:cNvPr id="164" name="Google Shape;164;p23"/>
          <p:cNvCxnSpPr/>
          <p:nvPr/>
        </p:nvCxnSpPr>
        <p:spPr>
          <a:xfrm flipH="1" rot="10800000">
            <a:off x="953013" y="1617295"/>
            <a:ext cx="1217100" cy="295500"/>
          </a:xfrm>
          <a:prstGeom prst="bentConnector3">
            <a:avLst>
              <a:gd fmla="val 2871" name="adj1"/>
            </a:avLst>
          </a:prstGeom>
          <a:noFill/>
          <a:ln cap="flat" cmpd="sng" w="9525">
            <a:solidFill>
              <a:srgbClr val="6D9EEB"/>
            </a:solidFill>
            <a:prstDash val="solid"/>
            <a:round/>
            <a:headEnd len="med" w="med" type="none"/>
            <a:tailEnd len="med" w="med" type="oval"/>
          </a:ln>
        </p:spPr>
      </p:cxnSp>
      <p:cxnSp>
        <p:nvCxnSpPr>
          <p:cNvPr id="165" name="Google Shape;165;p23"/>
          <p:cNvCxnSpPr/>
          <p:nvPr/>
        </p:nvCxnSpPr>
        <p:spPr>
          <a:xfrm flipH="1" rot="-5400000">
            <a:off x="1380209" y="1843682"/>
            <a:ext cx="362700" cy="1154100"/>
          </a:xfrm>
          <a:prstGeom prst="bentConnector2">
            <a:avLst/>
          </a:prstGeom>
          <a:noFill/>
          <a:ln cap="flat" cmpd="sng" w="9525">
            <a:solidFill>
              <a:srgbClr val="6D9EEB"/>
            </a:solidFill>
            <a:prstDash val="solid"/>
            <a:round/>
            <a:headEnd len="med" w="med" type="none"/>
            <a:tailEnd len="med" w="med" type="oval"/>
          </a:ln>
        </p:spPr>
      </p:cxnSp>
      <p:sp>
        <p:nvSpPr>
          <p:cNvPr id="166" name="Google Shape;166;p23"/>
          <p:cNvSpPr/>
          <p:nvPr/>
        </p:nvSpPr>
        <p:spPr>
          <a:xfrm>
            <a:off x="126325" y="1681046"/>
            <a:ext cx="1217100" cy="817200"/>
          </a:xfrm>
          <a:prstGeom prst="ellipse">
            <a:avLst/>
          </a:prstGeom>
          <a:solidFill>
            <a:srgbClr val="FFFFFF"/>
          </a:solidFill>
          <a:ln cap="flat" cmpd="sng" w="19050">
            <a:solidFill>
              <a:srgbClr val="6D9EEB"/>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Uses</a:t>
            </a:r>
            <a:endParaRPr b="1">
              <a:latin typeface="Century Gothic"/>
              <a:ea typeface="Century Gothic"/>
              <a:cs typeface="Century Gothic"/>
              <a:sym typeface="Century Gothic"/>
            </a:endParaRPr>
          </a:p>
        </p:txBody>
      </p:sp>
      <p:sp>
        <p:nvSpPr>
          <p:cNvPr id="167" name="Google Shape;167;p23"/>
          <p:cNvSpPr/>
          <p:nvPr/>
        </p:nvSpPr>
        <p:spPr>
          <a:xfrm flipH="1" rot="-5400000">
            <a:off x="119759" y="878079"/>
            <a:ext cx="344111" cy="330966"/>
          </a:xfrm>
          <a:custGeom>
            <a:rect b="b" l="l" r="r" t="t"/>
            <a:pathLst>
              <a:path extrusionOk="0" h="2758049" w="2928608">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0B539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168" name="Google Shape;168;p23"/>
          <p:cNvSpPr txBox="1"/>
          <p:nvPr/>
        </p:nvSpPr>
        <p:spPr>
          <a:xfrm>
            <a:off x="340150" y="976375"/>
            <a:ext cx="77346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entury Gothic"/>
                <a:ea typeface="Century Gothic"/>
                <a:cs typeface="Century Gothic"/>
                <a:sym typeface="Century Gothic"/>
              </a:rPr>
              <a:t>It’s the result of non enzymatic covalent glycosylation of hemoglobin</a:t>
            </a:r>
            <a:endParaRPr sz="1200">
              <a:latin typeface="Century Gothic"/>
              <a:ea typeface="Century Gothic"/>
              <a:cs typeface="Century Gothic"/>
              <a:sym typeface="Century Gothic"/>
            </a:endParaRPr>
          </a:p>
        </p:txBody>
      </p:sp>
      <p:sp>
        <p:nvSpPr>
          <p:cNvPr id="169" name="Google Shape;169;p23"/>
          <p:cNvSpPr txBox="1"/>
          <p:nvPr/>
        </p:nvSpPr>
        <p:spPr>
          <a:xfrm>
            <a:off x="2147546" y="1458125"/>
            <a:ext cx="4848900" cy="56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highlight>
                  <a:srgbClr val="F3F3F3"/>
                </a:highlight>
                <a:latin typeface="Century Gothic"/>
                <a:ea typeface="Century Gothic"/>
                <a:cs typeface="Century Gothic"/>
                <a:sym typeface="Century Gothic"/>
              </a:rPr>
              <a:t>to estimate glycemic control in the last </a:t>
            </a:r>
            <a:r>
              <a:rPr i="1" lang="en" sz="1200">
                <a:highlight>
                  <a:srgbClr val="F3F3F3"/>
                </a:highlight>
                <a:latin typeface="Century Gothic"/>
                <a:ea typeface="Century Gothic"/>
                <a:cs typeface="Century Gothic"/>
                <a:sym typeface="Century Gothic"/>
              </a:rPr>
              <a:t>1-2 </a:t>
            </a:r>
            <a:r>
              <a:rPr lang="en" sz="1200">
                <a:highlight>
                  <a:srgbClr val="F3F3F3"/>
                </a:highlight>
                <a:latin typeface="Century Gothic"/>
                <a:ea typeface="Century Gothic"/>
                <a:cs typeface="Century Gothic"/>
                <a:sym typeface="Century Gothic"/>
              </a:rPr>
              <a:t>months </a:t>
            </a:r>
            <a:endParaRPr sz="1200">
              <a:highlight>
                <a:srgbClr val="F3F3F3"/>
              </a:highlight>
              <a:latin typeface="Century Gothic"/>
              <a:ea typeface="Century Gothic"/>
              <a:cs typeface="Century Gothic"/>
              <a:sym typeface="Century Gothic"/>
            </a:endParaRPr>
          </a:p>
        </p:txBody>
      </p:sp>
      <p:sp>
        <p:nvSpPr>
          <p:cNvPr id="170" name="Google Shape;170;p23"/>
          <p:cNvSpPr txBox="1"/>
          <p:nvPr/>
        </p:nvSpPr>
        <p:spPr>
          <a:xfrm>
            <a:off x="2170125" y="1912800"/>
            <a:ext cx="6272700" cy="49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highlight>
                  <a:srgbClr val="F3F3F3"/>
                </a:highlight>
                <a:latin typeface="Century Gothic"/>
                <a:ea typeface="Century Gothic"/>
                <a:cs typeface="Century Gothic"/>
                <a:sym typeface="Century Gothic"/>
              </a:rPr>
              <a:t>Recently, A1C is recommended for the detection of T2DM</a:t>
            </a:r>
            <a:endParaRPr sz="1200">
              <a:highlight>
                <a:srgbClr val="F3F3F3"/>
              </a:highlight>
              <a:latin typeface="Century Gothic"/>
              <a:ea typeface="Century Gothic"/>
              <a:cs typeface="Century Gothic"/>
              <a:sym typeface="Century Gothic"/>
            </a:endParaRPr>
          </a:p>
        </p:txBody>
      </p:sp>
      <p:sp>
        <p:nvSpPr>
          <p:cNvPr id="171" name="Google Shape;171;p23"/>
          <p:cNvSpPr txBox="1"/>
          <p:nvPr/>
        </p:nvSpPr>
        <p:spPr>
          <a:xfrm>
            <a:off x="2138604" y="2402993"/>
            <a:ext cx="8881200" cy="7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highlight>
                  <a:srgbClr val="F3F3F3"/>
                </a:highlight>
                <a:latin typeface="Century Gothic"/>
                <a:ea typeface="Century Gothic"/>
                <a:cs typeface="Century Gothic"/>
                <a:sym typeface="Century Gothic"/>
              </a:rPr>
              <a:t>A1C and fasting plasma glucose (FPG) were found to be similarly eﬀective in</a:t>
            </a:r>
            <a:endParaRPr sz="1200">
              <a:highlight>
                <a:srgbClr val="F3F3F3"/>
              </a:highlight>
              <a:latin typeface="Century Gothic"/>
              <a:ea typeface="Century Gothic"/>
              <a:cs typeface="Century Gothic"/>
              <a:sym typeface="Century Gothic"/>
            </a:endParaRPr>
          </a:p>
          <a:p>
            <a:pPr indent="0" lvl="0" marL="0" rtl="0" algn="l">
              <a:spcBef>
                <a:spcPts val="0"/>
              </a:spcBef>
              <a:spcAft>
                <a:spcPts val="0"/>
              </a:spcAft>
              <a:buNone/>
            </a:pPr>
            <a:r>
              <a:rPr lang="en" sz="1200">
                <a:highlight>
                  <a:srgbClr val="F3F3F3"/>
                </a:highlight>
                <a:latin typeface="Century Gothic"/>
                <a:ea typeface="Century Gothic"/>
                <a:cs typeface="Century Gothic"/>
                <a:sym typeface="Century Gothic"/>
              </a:rPr>
              <a:t> diagnosing diabetes.</a:t>
            </a:r>
            <a:endParaRPr sz="1200">
              <a:highlight>
                <a:srgbClr val="F3F3F3"/>
              </a:highlight>
              <a:latin typeface="Century Gothic"/>
              <a:ea typeface="Century Gothic"/>
              <a:cs typeface="Century Gothic"/>
              <a:sym typeface="Century Gothic"/>
            </a:endParaRPr>
          </a:p>
        </p:txBody>
      </p:sp>
      <p:sp>
        <p:nvSpPr>
          <p:cNvPr id="172" name="Google Shape;172;p23"/>
          <p:cNvSpPr txBox="1"/>
          <p:nvPr/>
        </p:nvSpPr>
        <p:spPr>
          <a:xfrm>
            <a:off x="340150" y="3485875"/>
            <a:ext cx="9144000" cy="13209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200">
                <a:latin typeface="Century Gothic"/>
                <a:ea typeface="Century Gothic"/>
                <a:cs typeface="Century Gothic"/>
                <a:sym typeface="Century Gothic"/>
              </a:rPr>
              <a:t>A1C cut-oﬀ point of &gt;6.5 % is used to diagnose diabetes. </a:t>
            </a:r>
            <a:endParaRPr sz="1200">
              <a:latin typeface="Century Gothic"/>
              <a:ea typeface="Century Gothic"/>
              <a:cs typeface="Century Gothic"/>
              <a:sym typeface="Century Gothic"/>
            </a:endParaRPr>
          </a:p>
          <a:p>
            <a:pPr indent="0" lvl="0" marL="0" rtl="0" algn="l">
              <a:lnSpc>
                <a:spcPct val="200000"/>
              </a:lnSpc>
              <a:spcBef>
                <a:spcPts val="0"/>
              </a:spcBef>
              <a:spcAft>
                <a:spcPts val="0"/>
              </a:spcAft>
              <a:buNone/>
            </a:pPr>
            <a:r>
              <a:rPr lang="en" sz="1200">
                <a:latin typeface="Century Gothic"/>
                <a:ea typeface="Century Gothic"/>
                <a:cs typeface="Century Gothic"/>
                <a:sym typeface="Century Gothic"/>
              </a:rPr>
              <a:t>A1C values also correlate with the prevalence of retinopathy.</a:t>
            </a:r>
            <a:endParaRPr sz="1200">
              <a:latin typeface="Century Gothic"/>
              <a:ea typeface="Century Gothic"/>
              <a:cs typeface="Century Gothic"/>
              <a:sym typeface="Century Gothic"/>
            </a:endParaRPr>
          </a:p>
          <a:p>
            <a:pPr indent="0" lvl="0" marL="0" rtl="0" algn="l">
              <a:lnSpc>
                <a:spcPct val="200000"/>
              </a:lnSpc>
              <a:spcBef>
                <a:spcPts val="0"/>
              </a:spcBef>
              <a:spcAft>
                <a:spcPts val="0"/>
              </a:spcAft>
              <a:buNone/>
            </a:pPr>
            <a:r>
              <a:rPr lang="en" sz="1200">
                <a:latin typeface="Century Gothic"/>
                <a:ea typeface="Century Gothic"/>
                <a:cs typeface="Century Gothic"/>
                <a:sym typeface="Century Gothic"/>
              </a:rPr>
              <a:t>Assays for A1C has to be standardized according to the National Glycohemoglobin Standardization Program (</a:t>
            </a:r>
            <a:r>
              <a:rPr b="1" lang="en" sz="1200">
                <a:latin typeface="Century Gothic"/>
                <a:ea typeface="Century Gothic"/>
                <a:cs typeface="Century Gothic"/>
                <a:sym typeface="Century Gothic"/>
              </a:rPr>
              <a:t>NGSP</a:t>
            </a:r>
            <a:r>
              <a:rPr lang="en" sz="1200">
                <a:latin typeface="Century Gothic"/>
                <a:ea typeface="Century Gothic"/>
                <a:cs typeface="Century Gothic"/>
                <a:sym typeface="Century Gothic"/>
              </a:rPr>
              <a:t>).</a:t>
            </a:r>
            <a:endParaRPr sz="1200">
              <a:latin typeface="Century Gothic"/>
              <a:ea typeface="Century Gothic"/>
              <a:cs typeface="Century Gothic"/>
              <a:sym typeface="Century Gothic"/>
            </a:endParaRPr>
          </a:p>
        </p:txBody>
      </p:sp>
      <p:pic>
        <p:nvPicPr>
          <p:cNvPr id="173" name="Google Shape;173;p23"/>
          <p:cNvPicPr preferRelativeResize="0"/>
          <p:nvPr/>
        </p:nvPicPr>
        <p:blipFill>
          <a:blip r:embed="rId3">
            <a:alphaModFix/>
          </a:blip>
          <a:stretch>
            <a:fillRect/>
          </a:stretch>
        </p:blipFill>
        <p:spPr>
          <a:xfrm>
            <a:off x="159687" y="3902600"/>
            <a:ext cx="264250" cy="264275"/>
          </a:xfrm>
          <a:prstGeom prst="rect">
            <a:avLst/>
          </a:prstGeom>
          <a:noFill/>
          <a:ln>
            <a:noFill/>
          </a:ln>
        </p:spPr>
      </p:pic>
      <p:pic>
        <p:nvPicPr>
          <p:cNvPr id="174" name="Google Shape;174;p23"/>
          <p:cNvPicPr preferRelativeResize="0"/>
          <p:nvPr/>
        </p:nvPicPr>
        <p:blipFill>
          <a:blip r:embed="rId4">
            <a:alphaModFix/>
          </a:blip>
          <a:stretch>
            <a:fillRect/>
          </a:stretch>
        </p:blipFill>
        <p:spPr>
          <a:xfrm>
            <a:off x="159674" y="3560586"/>
            <a:ext cx="264250" cy="264250"/>
          </a:xfrm>
          <a:prstGeom prst="rect">
            <a:avLst/>
          </a:prstGeom>
          <a:noFill/>
          <a:ln>
            <a:noFill/>
          </a:ln>
        </p:spPr>
      </p:pic>
      <p:pic>
        <p:nvPicPr>
          <p:cNvPr id="175" name="Google Shape;175;p23"/>
          <p:cNvPicPr preferRelativeResize="0"/>
          <p:nvPr/>
        </p:nvPicPr>
        <p:blipFill>
          <a:blip r:embed="rId5">
            <a:alphaModFix/>
          </a:blip>
          <a:stretch>
            <a:fillRect/>
          </a:stretch>
        </p:blipFill>
        <p:spPr>
          <a:xfrm>
            <a:off x="159687" y="4267164"/>
            <a:ext cx="264250" cy="264250"/>
          </a:xfrm>
          <a:prstGeom prst="rect">
            <a:avLst/>
          </a:prstGeom>
          <a:noFill/>
          <a:ln>
            <a:noFill/>
          </a:ln>
        </p:spPr>
      </p:pic>
      <p:pic>
        <p:nvPicPr>
          <p:cNvPr id="176" name="Google Shape;176;p23"/>
          <p:cNvPicPr preferRelativeResize="0"/>
          <p:nvPr/>
        </p:nvPicPr>
        <p:blipFill>
          <a:blip r:embed="rId6">
            <a:alphaModFix/>
          </a:blip>
          <a:stretch>
            <a:fillRect/>
          </a:stretch>
        </p:blipFill>
        <p:spPr>
          <a:xfrm>
            <a:off x="6836425" y="264824"/>
            <a:ext cx="1758900" cy="1758900"/>
          </a:xfrm>
          <a:prstGeom prst="ellipse">
            <a:avLst/>
          </a:prstGeom>
          <a:noFill/>
          <a:ln>
            <a:noFill/>
          </a:ln>
        </p:spPr>
      </p:pic>
      <p:sp>
        <p:nvSpPr>
          <p:cNvPr id="177" name="Google Shape;177;p23"/>
          <p:cNvSpPr txBox="1"/>
          <p:nvPr/>
        </p:nvSpPr>
        <p:spPr>
          <a:xfrm>
            <a:off x="-29646" y="4612088"/>
            <a:ext cx="7389600" cy="393600"/>
          </a:xfrm>
          <a:prstGeom prst="rect">
            <a:avLst/>
          </a:prstGeom>
          <a:noFill/>
          <a:ln>
            <a:noFill/>
          </a:ln>
        </p:spPr>
        <p:txBody>
          <a:bodyPr anchorCtr="0" anchor="t" bIns="91425" lIns="91425" spcFirstLastPara="1" rIns="91425" wrap="square" tIns="91425">
            <a:noAutofit/>
          </a:bodyPr>
          <a:lstStyle/>
          <a:p>
            <a:pPr indent="-273050" lvl="0" marL="457200" rtl="0" algn="l">
              <a:spcBef>
                <a:spcPts val="0"/>
              </a:spcBef>
              <a:spcAft>
                <a:spcPts val="0"/>
              </a:spcAft>
              <a:buClr>
                <a:srgbClr val="93C47D"/>
              </a:buClr>
              <a:buSzPts val="700"/>
              <a:buFont typeface="Century Gothic"/>
              <a:buChar char="★"/>
            </a:pPr>
            <a:r>
              <a:rPr b="1" i="1" lang="en" sz="700">
                <a:solidFill>
                  <a:srgbClr val="93C47D"/>
                </a:solidFill>
                <a:highlight>
                  <a:srgbClr val="D9EAD3"/>
                </a:highlight>
                <a:latin typeface="Century Gothic"/>
                <a:ea typeface="Century Gothic"/>
                <a:cs typeface="Century Gothic"/>
                <a:sym typeface="Century Gothic"/>
              </a:rPr>
              <a:t>Fructosamine</a:t>
            </a:r>
            <a:r>
              <a:rPr b="1" lang="en" sz="700">
                <a:solidFill>
                  <a:srgbClr val="93C47D"/>
                </a:solidFill>
                <a:highlight>
                  <a:srgbClr val="D9EAD3"/>
                </a:highlight>
                <a:latin typeface="Century Gothic"/>
                <a:ea typeface="Century Gothic"/>
                <a:cs typeface="Century Gothic"/>
                <a:sym typeface="Century Gothic"/>
              </a:rPr>
              <a:t> assay:</a:t>
            </a:r>
            <a:r>
              <a:rPr lang="en" sz="700">
                <a:solidFill>
                  <a:srgbClr val="93C47D"/>
                </a:solidFill>
                <a:latin typeface="Century Gothic"/>
                <a:ea typeface="Century Gothic"/>
                <a:cs typeface="Century Gothic"/>
                <a:sym typeface="Century Gothic"/>
              </a:rPr>
              <a:t> </a:t>
            </a:r>
            <a:r>
              <a:rPr b="1" lang="en" sz="700">
                <a:solidFill>
                  <a:srgbClr val="93C47D"/>
                </a:solidFill>
                <a:latin typeface="Century Gothic"/>
                <a:ea typeface="Century Gothic"/>
                <a:cs typeface="Century Gothic"/>
                <a:sym typeface="Century Gothic"/>
              </a:rPr>
              <a:t>glycated protein (Albumin)</a:t>
            </a:r>
            <a:r>
              <a:rPr lang="en" sz="700">
                <a:solidFill>
                  <a:srgbClr val="93C47D"/>
                </a:solidFill>
                <a:latin typeface="Century Gothic"/>
                <a:ea typeface="Century Gothic"/>
                <a:cs typeface="Century Gothic"/>
                <a:sym typeface="Century Gothic"/>
              </a:rPr>
              <a:t> with a much shorter half life than glycated hemoglobin, reflecting control over a shorter period, approximately </a:t>
            </a:r>
            <a:r>
              <a:rPr b="1" lang="en" sz="700">
                <a:solidFill>
                  <a:srgbClr val="93C47D"/>
                </a:solidFill>
                <a:latin typeface="Century Gothic"/>
                <a:ea typeface="Century Gothic"/>
                <a:cs typeface="Century Gothic"/>
                <a:sym typeface="Century Gothic"/>
              </a:rPr>
              <a:t>14 to 21 days</a:t>
            </a:r>
            <a:r>
              <a:rPr lang="en" sz="700">
                <a:solidFill>
                  <a:srgbClr val="93C47D"/>
                </a:solidFill>
                <a:latin typeface="Century Gothic"/>
                <a:ea typeface="Century Gothic"/>
                <a:cs typeface="Century Gothic"/>
                <a:sym typeface="Century Gothic"/>
              </a:rPr>
              <a:t>. May be advantageous in patient with hemoglobin variant than interfere with the accuracy of glycated hemoglobin tests.</a:t>
            </a:r>
            <a:endParaRPr sz="700">
              <a:solidFill>
                <a:srgbClr val="93C47D"/>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4"/>
          <p:cNvSpPr txBox="1"/>
          <p:nvPr/>
        </p:nvSpPr>
        <p:spPr>
          <a:xfrm>
            <a:off x="2209418" y="2"/>
            <a:ext cx="48489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400">
                <a:solidFill>
                  <a:srgbClr val="3C78D8"/>
                </a:solidFill>
                <a:latin typeface="Comfortaa"/>
                <a:ea typeface="Comfortaa"/>
                <a:cs typeface="Comfortaa"/>
                <a:sym typeface="Comfortaa"/>
              </a:rPr>
              <a:t>Metabolic Effects of DM</a:t>
            </a:r>
            <a:endParaRPr b="1" sz="2400">
              <a:solidFill>
                <a:srgbClr val="3C78D8"/>
              </a:solidFill>
              <a:latin typeface="Comfortaa"/>
              <a:ea typeface="Comfortaa"/>
              <a:cs typeface="Comfortaa"/>
              <a:sym typeface="Comfortaa"/>
            </a:endParaRPr>
          </a:p>
        </p:txBody>
      </p:sp>
      <p:sp>
        <p:nvSpPr>
          <p:cNvPr id="183" name="Google Shape;183;p24"/>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184" name="Google Shape;184;p24"/>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i="0" sz="1100" u="none" cap="none" strike="noStrike">
              <a:solidFill>
                <a:srgbClr val="FFFFFF"/>
              </a:solidFill>
              <a:latin typeface="Century Gothic"/>
              <a:ea typeface="Century Gothic"/>
              <a:cs typeface="Century Gothic"/>
              <a:sym typeface="Century Gothic"/>
            </a:endParaRPr>
          </a:p>
        </p:txBody>
      </p:sp>
      <p:sp>
        <p:nvSpPr>
          <p:cNvPr id="185" name="Google Shape;185;p24"/>
          <p:cNvSpPr txBox="1"/>
          <p:nvPr/>
        </p:nvSpPr>
        <p:spPr>
          <a:xfrm>
            <a:off x="2040788" y="1771650"/>
            <a:ext cx="5358600" cy="6627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400">
                <a:solidFill>
                  <a:srgbClr val="3C78D8"/>
                </a:solidFill>
                <a:latin typeface="Comfortaa"/>
                <a:ea typeface="Comfortaa"/>
                <a:cs typeface="Comfortaa"/>
                <a:sym typeface="Comfortaa"/>
              </a:rPr>
              <a:t>Major Metabolic changes in DM</a:t>
            </a:r>
            <a:endParaRPr b="1" sz="2400">
              <a:solidFill>
                <a:srgbClr val="3C78D8"/>
              </a:solidFill>
              <a:latin typeface="Comfortaa"/>
              <a:ea typeface="Comfortaa"/>
              <a:cs typeface="Comfortaa"/>
              <a:sym typeface="Comfortaa"/>
            </a:endParaRPr>
          </a:p>
          <a:p>
            <a:pPr indent="0" lvl="0" marL="0" rtl="0" algn="ctr">
              <a:spcBef>
                <a:spcPts val="0"/>
              </a:spcBef>
              <a:spcAft>
                <a:spcPts val="0"/>
              </a:spcAft>
              <a:buNone/>
            </a:pPr>
            <a:r>
              <a:t/>
            </a:r>
            <a:endParaRPr b="1" sz="2400">
              <a:solidFill>
                <a:srgbClr val="3C78D8"/>
              </a:solidFill>
              <a:latin typeface="Comfortaa"/>
              <a:ea typeface="Comfortaa"/>
              <a:cs typeface="Comfortaa"/>
              <a:sym typeface="Comfortaa"/>
            </a:endParaRPr>
          </a:p>
        </p:txBody>
      </p:sp>
      <p:grpSp>
        <p:nvGrpSpPr>
          <p:cNvPr id="186" name="Google Shape;186;p24"/>
          <p:cNvGrpSpPr/>
          <p:nvPr/>
        </p:nvGrpSpPr>
        <p:grpSpPr>
          <a:xfrm rot="10800000">
            <a:off x="892795" y="609971"/>
            <a:ext cx="346815" cy="479026"/>
            <a:chOff x="4136752" y="1733232"/>
            <a:chExt cx="723738" cy="1422708"/>
          </a:xfrm>
        </p:grpSpPr>
        <p:sp>
          <p:nvSpPr>
            <p:cNvPr id="187" name="Google Shape;187;p24"/>
            <p:cNvSpPr/>
            <p:nvPr/>
          </p:nvSpPr>
          <p:spPr>
            <a:xfrm>
              <a:off x="4149190" y="1733232"/>
              <a:ext cx="711300" cy="1422600"/>
            </a:xfrm>
            <a:prstGeom prst="chevron">
              <a:avLst>
                <a:gd fmla="val 52989" name="adj"/>
              </a:avLst>
            </a:prstGeom>
            <a:solidFill>
              <a:srgbClr val="3C78D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188" name="Google Shape;188;p24"/>
            <p:cNvSpPr/>
            <p:nvPr/>
          </p:nvSpPr>
          <p:spPr>
            <a:xfrm rot="10800000">
              <a:off x="4136752" y="2819640"/>
              <a:ext cx="288000" cy="336300"/>
            </a:xfrm>
            <a:prstGeom prst="rect">
              <a:avLst/>
            </a:prstGeom>
            <a:solidFill>
              <a:srgbClr val="3C78D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189" name="Google Shape;189;p24"/>
            <p:cNvSpPr/>
            <p:nvPr/>
          </p:nvSpPr>
          <p:spPr>
            <a:xfrm rot="10800000">
              <a:off x="4136752" y="1733274"/>
              <a:ext cx="288000" cy="336300"/>
            </a:xfrm>
            <a:prstGeom prst="rect">
              <a:avLst/>
            </a:prstGeom>
            <a:solidFill>
              <a:srgbClr val="3C78D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FFFFFF"/>
                </a:solidFill>
                <a:latin typeface="Arial"/>
                <a:ea typeface="Arial"/>
                <a:cs typeface="Arial"/>
                <a:sym typeface="Arial"/>
              </a:endParaRPr>
            </a:p>
          </p:txBody>
        </p:sp>
      </p:grpSp>
      <p:sp>
        <p:nvSpPr>
          <p:cNvPr id="190" name="Google Shape;190;p24"/>
          <p:cNvSpPr txBox="1"/>
          <p:nvPr/>
        </p:nvSpPr>
        <p:spPr>
          <a:xfrm rot="-5400000">
            <a:off x="-518997" y="936725"/>
            <a:ext cx="2083500" cy="56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highlight>
                  <a:srgbClr val="F3F3F3"/>
                </a:highlight>
                <a:latin typeface="Century Gothic"/>
                <a:ea typeface="Century Gothic"/>
                <a:cs typeface="Century Gothic"/>
                <a:sym typeface="Century Gothic"/>
              </a:rPr>
              <a:t>Absolute¹ or relative² insulin deﬁciency</a:t>
            </a:r>
            <a:endParaRPr sz="1200">
              <a:highlight>
                <a:srgbClr val="F3F3F3"/>
              </a:highlight>
              <a:latin typeface="Century Gothic"/>
              <a:ea typeface="Century Gothic"/>
              <a:cs typeface="Century Gothic"/>
              <a:sym typeface="Century Gothic"/>
            </a:endParaRPr>
          </a:p>
        </p:txBody>
      </p:sp>
      <p:grpSp>
        <p:nvGrpSpPr>
          <p:cNvPr id="191" name="Google Shape;191;p24"/>
          <p:cNvGrpSpPr/>
          <p:nvPr/>
        </p:nvGrpSpPr>
        <p:grpSpPr>
          <a:xfrm rot="10800000">
            <a:off x="892795" y="1292621"/>
            <a:ext cx="346815" cy="479026"/>
            <a:chOff x="4136752" y="1733232"/>
            <a:chExt cx="723738" cy="1422708"/>
          </a:xfrm>
        </p:grpSpPr>
        <p:sp>
          <p:nvSpPr>
            <p:cNvPr id="192" name="Google Shape;192;p24"/>
            <p:cNvSpPr/>
            <p:nvPr/>
          </p:nvSpPr>
          <p:spPr>
            <a:xfrm>
              <a:off x="4149190" y="1733232"/>
              <a:ext cx="711300" cy="1422600"/>
            </a:xfrm>
            <a:prstGeom prst="chevron">
              <a:avLst>
                <a:gd fmla="val 52989" name="adj"/>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193" name="Google Shape;193;p24"/>
            <p:cNvSpPr/>
            <p:nvPr/>
          </p:nvSpPr>
          <p:spPr>
            <a:xfrm rot="10800000">
              <a:off x="4136752" y="2819640"/>
              <a:ext cx="288000" cy="336300"/>
            </a:xfrm>
            <a:prstGeom prst="rect">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194" name="Google Shape;194;p24"/>
            <p:cNvSpPr/>
            <p:nvPr/>
          </p:nvSpPr>
          <p:spPr>
            <a:xfrm rot="10800000">
              <a:off x="4136752" y="1733274"/>
              <a:ext cx="288000" cy="336300"/>
            </a:xfrm>
            <a:prstGeom prst="rect">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FFFFFF"/>
                </a:solidFill>
                <a:latin typeface="Arial"/>
                <a:ea typeface="Arial"/>
                <a:cs typeface="Arial"/>
                <a:sym typeface="Arial"/>
              </a:endParaRPr>
            </a:p>
          </p:txBody>
        </p:sp>
      </p:grpSp>
      <p:sp>
        <p:nvSpPr>
          <p:cNvPr id="195" name="Google Shape;195;p24"/>
          <p:cNvSpPr txBox="1"/>
          <p:nvPr/>
        </p:nvSpPr>
        <p:spPr>
          <a:xfrm>
            <a:off x="1091954" y="655654"/>
            <a:ext cx="45462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CC0000"/>
                </a:solidFill>
                <a:latin typeface="Century Gothic"/>
                <a:ea typeface="Century Gothic"/>
                <a:cs typeface="Century Gothic"/>
                <a:sym typeface="Century Gothic"/>
              </a:rPr>
              <a:t>↓</a:t>
            </a:r>
            <a:r>
              <a:rPr lang="en" sz="1200">
                <a:latin typeface="Century Gothic"/>
                <a:ea typeface="Century Gothic"/>
                <a:cs typeface="Century Gothic"/>
                <a:sym typeface="Century Gothic"/>
              </a:rPr>
              <a:t> Glucose uptake (muscle &amp; adipose tissue)</a:t>
            </a:r>
            <a:endParaRPr sz="1200">
              <a:latin typeface="Century Gothic"/>
              <a:ea typeface="Century Gothic"/>
              <a:cs typeface="Century Gothic"/>
              <a:sym typeface="Century Gothic"/>
            </a:endParaRPr>
          </a:p>
        </p:txBody>
      </p:sp>
      <p:sp>
        <p:nvSpPr>
          <p:cNvPr id="196" name="Google Shape;196;p24"/>
          <p:cNvSpPr txBox="1"/>
          <p:nvPr/>
        </p:nvSpPr>
        <p:spPr>
          <a:xfrm>
            <a:off x="1091950" y="1318355"/>
            <a:ext cx="45462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6AA84F"/>
                </a:solidFill>
                <a:latin typeface="Georgia"/>
                <a:ea typeface="Georgia"/>
                <a:cs typeface="Georgia"/>
                <a:sym typeface="Georgia"/>
              </a:rPr>
              <a:t>↑</a:t>
            </a:r>
            <a:r>
              <a:rPr lang="en" sz="1200">
                <a:latin typeface="Century Gothic"/>
                <a:ea typeface="Century Gothic"/>
                <a:cs typeface="Century Gothic"/>
                <a:sym typeface="Century Gothic"/>
              </a:rPr>
              <a:t> Glucose production (liver)</a:t>
            </a:r>
            <a:endParaRPr sz="1200">
              <a:latin typeface="Century Gothic"/>
              <a:ea typeface="Century Gothic"/>
              <a:cs typeface="Century Gothic"/>
              <a:sym typeface="Century Gothic"/>
            </a:endParaRPr>
          </a:p>
          <a:p>
            <a:pPr indent="0" lvl="0" marL="0" rtl="0" algn="l">
              <a:spcBef>
                <a:spcPts val="0"/>
              </a:spcBef>
              <a:spcAft>
                <a:spcPts val="0"/>
              </a:spcAft>
              <a:buNone/>
            </a:pPr>
            <a:r>
              <a:t/>
            </a:r>
            <a:endParaRPr sz="1200">
              <a:latin typeface="Century Gothic"/>
              <a:ea typeface="Century Gothic"/>
              <a:cs typeface="Century Gothic"/>
              <a:sym typeface="Century Gothic"/>
            </a:endParaRPr>
          </a:p>
        </p:txBody>
      </p:sp>
      <p:cxnSp>
        <p:nvCxnSpPr>
          <p:cNvPr id="197" name="Google Shape;197;p24"/>
          <p:cNvCxnSpPr/>
          <p:nvPr/>
        </p:nvCxnSpPr>
        <p:spPr>
          <a:xfrm>
            <a:off x="577697" y="2025740"/>
            <a:ext cx="1463100" cy="399000"/>
          </a:xfrm>
          <a:prstGeom prst="curvedConnector3">
            <a:avLst>
              <a:gd fmla="val 50000" name="adj1"/>
            </a:avLst>
          </a:prstGeom>
          <a:noFill/>
          <a:ln cap="flat" cmpd="sng" w="9525">
            <a:solidFill>
              <a:srgbClr val="C9DAF8"/>
            </a:solidFill>
            <a:prstDash val="solid"/>
            <a:round/>
            <a:headEnd len="med" w="med" type="none"/>
            <a:tailEnd len="med" w="med" type="stealth"/>
          </a:ln>
        </p:spPr>
      </p:cxnSp>
      <p:sp>
        <p:nvSpPr>
          <p:cNvPr id="198" name="Google Shape;198;p24"/>
          <p:cNvSpPr txBox="1"/>
          <p:nvPr/>
        </p:nvSpPr>
        <p:spPr>
          <a:xfrm>
            <a:off x="2092701" y="2261975"/>
            <a:ext cx="3000000" cy="7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highlight>
                  <a:srgbClr val="F3F3F3"/>
                </a:highlight>
                <a:latin typeface="Century Gothic"/>
                <a:ea typeface="Century Gothic"/>
                <a:cs typeface="Century Gothic"/>
                <a:sym typeface="Century Gothic"/>
              </a:rPr>
              <a:t>Multiple metabolic eﬀects:</a:t>
            </a:r>
            <a:endParaRPr b="1" sz="1300">
              <a:highlight>
                <a:srgbClr val="F3F3F3"/>
              </a:highlight>
              <a:latin typeface="Century Gothic"/>
              <a:ea typeface="Century Gothic"/>
              <a:cs typeface="Century Gothic"/>
              <a:sym typeface="Century Gothic"/>
            </a:endParaRPr>
          </a:p>
        </p:txBody>
      </p:sp>
      <p:sp>
        <p:nvSpPr>
          <p:cNvPr id="199" name="Google Shape;199;p24"/>
          <p:cNvSpPr/>
          <p:nvPr/>
        </p:nvSpPr>
        <p:spPr>
          <a:xfrm>
            <a:off x="1787530" y="2733900"/>
            <a:ext cx="6327000" cy="750600"/>
          </a:xfrm>
          <a:prstGeom prst="rect">
            <a:avLst/>
          </a:prstGeom>
          <a:solidFill>
            <a:srgbClr val="F3F3F3"/>
          </a:solidFill>
          <a:ln cap="flat" cmpd="sng" w="9525">
            <a:solidFill>
              <a:srgbClr val="CCCCCC"/>
            </a:solidFill>
            <a:prstDash val="dash"/>
            <a:round/>
            <a:headEnd len="sm" w="sm" type="none"/>
            <a:tailEnd len="sm" w="sm" type="none"/>
          </a:ln>
        </p:spPr>
        <p:txBody>
          <a:bodyPr anchorCtr="0" anchor="ctr" bIns="36000" lIns="36000" spcFirstLastPara="1" rIns="36000" wrap="square" tIns="36000">
            <a:noAutofit/>
          </a:bodyPr>
          <a:lstStyle/>
          <a:p>
            <a:pPr indent="0" lvl="0" marL="0" rtl="0" algn="ctr">
              <a:spcBef>
                <a:spcPts val="0"/>
              </a:spcBef>
              <a:spcAft>
                <a:spcPts val="0"/>
              </a:spcAft>
              <a:buNone/>
            </a:pPr>
            <a:r>
              <a:t/>
            </a:r>
            <a:endParaRPr sz="1200">
              <a:latin typeface="Century Gothic"/>
              <a:ea typeface="Century Gothic"/>
              <a:cs typeface="Century Gothic"/>
              <a:sym typeface="Century Gothic"/>
            </a:endParaRPr>
          </a:p>
        </p:txBody>
      </p:sp>
      <p:sp>
        <p:nvSpPr>
          <p:cNvPr id="200" name="Google Shape;200;p24"/>
          <p:cNvSpPr/>
          <p:nvPr/>
        </p:nvSpPr>
        <p:spPr>
          <a:xfrm>
            <a:off x="383850" y="2733900"/>
            <a:ext cx="2663700" cy="750600"/>
          </a:xfrm>
          <a:prstGeom prst="homePlate">
            <a:avLst>
              <a:gd fmla="val 50000" name="adj"/>
            </a:avLst>
          </a:prstGeom>
          <a:solidFill>
            <a:srgbClr val="6D9EEB"/>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 sz="1200">
                <a:solidFill>
                  <a:srgbClr val="FFFFFF"/>
                </a:solidFill>
                <a:latin typeface="Century Gothic"/>
                <a:ea typeface="Century Gothic"/>
                <a:cs typeface="Century Gothic"/>
                <a:sym typeface="Century Gothic"/>
              </a:rPr>
              <a:t>CHO metabolism</a:t>
            </a:r>
            <a:endParaRPr b="1" sz="1200">
              <a:solidFill>
                <a:srgbClr val="FFFFFF"/>
              </a:solidFill>
              <a:latin typeface="Century Gothic"/>
              <a:ea typeface="Century Gothic"/>
              <a:cs typeface="Century Gothic"/>
              <a:sym typeface="Century Gothic"/>
            </a:endParaRPr>
          </a:p>
        </p:txBody>
      </p:sp>
      <p:sp>
        <p:nvSpPr>
          <p:cNvPr id="201" name="Google Shape;201;p24"/>
          <p:cNvSpPr/>
          <p:nvPr/>
        </p:nvSpPr>
        <p:spPr>
          <a:xfrm>
            <a:off x="1787530" y="3484070"/>
            <a:ext cx="6327000" cy="750600"/>
          </a:xfrm>
          <a:prstGeom prst="rect">
            <a:avLst/>
          </a:prstGeom>
          <a:solidFill>
            <a:srgbClr val="F3F3F3"/>
          </a:solidFill>
          <a:ln cap="flat" cmpd="sng" w="9525">
            <a:solidFill>
              <a:srgbClr val="CCCCCC"/>
            </a:solidFill>
            <a:prstDash val="dash"/>
            <a:round/>
            <a:headEnd len="sm" w="sm" type="none"/>
            <a:tailEnd len="sm" w="sm" type="none"/>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1200">
              <a:latin typeface="Century Gothic"/>
              <a:ea typeface="Century Gothic"/>
              <a:cs typeface="Century Gothic"/>
              <a:sym typeface="Century Gothic"/>
            </a:endParaRPr>
          </a:p>
        </p:txBody>
      </p:sp>
      <p:sp>
        <p:nvSpPr>
          <p:cNvPr id="202" name="Google Shape;202;p24"/>
          <p:cNvSpPr/>
          <p:nvPr/>
        </p:nvSpPr>
        <p:spPr>
          <a:xfrm>
            <a:off x="383850" y="3484070"/>
            <a:ext cx="2663700" cy="750600"/>
          </a:xfrm>
          <a:prstGeom prst="homePlate">
            <a:avLst>
              <a:gd fmla="val 50000" name="adj"/>
            </a:avLst>
          </a:prstGeom>
          <a:solidFill>
            <a:srgbClr val="6D9EEB"/>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rPr b="1" lang="en" sz="1200">
                <a:solidFill>
                  <a:srgbClr val="FFFFFF"/>
                </a:solidFill>
                <a:latin typeface="Century Gothic"/>
                <a:ea typeface="Century Gothic"/>
                <a:cs typeface="Century Gothic"/>
                <a:sym typeface="Century Gothic"/>
              </a:rPr>
              <a:t>Lipid metabolism</a:t>
            </a:r>
            <a:endParaRPr b="1" sz="1200">
              <a:solidFill>
                <a:srgbClr val="FFFFFF"/>
              </a:solidFill>
              <a:latin typeface="Century Gothic"/>
              <a:ea typeface="Century Gothic"/>
              <a:cs typeface="Century Gothic"/>
              <a:sym typeface="Century Gothic"/>
            </a:endParaRPr>
          </a:p>
        </p:txBody>
      </p:sp>
      <p:sp>
        <p:nvSpPr>
          <p:cNvPr id="203" name="Google Shape;203;p24"/>
          <p:cNvSpPr/>
          <p:nvPr/>
        </p:nvSpPr>
        <p:spPr>
          <a:xfrm>
            <a:off x="1787530" y="4234241"/>
            <a:ext cx="6327000" cy="750600"/>
          </a:xfrm>
          <a:prstGeom prst="rect">
            <a:avLst/>
          </a:prstGeom>
          <a:solidFill>
            <a:srgbClr val="F3F3F3"/>
          </a:solidFill>
          <a:ln cap="flat" cmpd="sng" w="9525">
            <a:solidFill>
              <a:srgbClr val="CCCCCC"/>
            </a:solidFill>
            <a:prstDash val="dash"/>
            <a:round/>
            <a:headEnd len="sm" w="sm" type="none"/>
            <a:tailEnd len="sm" w="sm" type="none"/>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1200">
              <a:latin typeface="Century Gothic"/>
              <a:ea typeface="Century Gothic"/>
              <a:cs typeface="Century Gothic"/>
              <a:sym typeface="Century Gothic"/>
            </a:endParaRPr>
          </a:p>
        </p:txBody>
      </p:sp>
      <p:sp>
        <p:nvSpPr>
          <p:cNvPr id="204" name="Google Shape;204;p24"/>
          <p:cNvSpPr/>
          <p:nvPr/>
        </p:nvSpPr>
        <p:spPr>
          <a:xfrm>
            <a:off x="383850" y="4234241"/>
            <a:ext cx="2663700" cy="750600"/>
          </a:xfrm>
          <a:prstGeom prst="homePlate">
            <a:avLst>
              <a:gd fmla="val 50000" name="adj"/>
            </a:avLst>
          </a:prstGeom>
          <a:solidFill>
            <a:srgbClr val="6D9EEB"/>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rPr b="1" lang="en" sz="1200">
                <a:solidFill>
                  <a:srgbClr val="FFFFFF"/>
                </a:solidFill>
                <a:latin typeface="Century Gothic"/>
                <a:ea typeface="Century Gothic"/>
                <a:cs typeface="Century Gothic"/>
                <a:sym typeface="Century Gothic"/>
              </a:rPr>
              <a:t>Protein metabolism </a:t>
            </a:r>
            <a:endParaRPr b="1" sz="1200">
              <a:solidFill>
                <a:srgbClr val="FFFFFF"/>
              </a:solidFill>
              <a:latin typeface="Century Gothic"/>
              <a:ea typeface="Century Gothic"/>
              <a:cs typeface="Century Gothic"/>
              <a:sym typeface="Century Gothic"/>
            </a:endParaRPr>
          </a:p>
        </p:txBody>
      </p:sp>
      <p:sp>
        <p:nvSpPr>
          <p:cNvPr id="205" name="Google Shape;205;p24"/>
          <p:cNvSpPr txBox="1"/>
          <p:nvPr/>
        </p:nvSpPr>
        <p:spPr>
          <a:xfrm>
            <a:off x="3202525" y="3397674"/>
            <a:ext cx="4703400" cy="56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300">
                <a:solidFill>
                  <a:srgbClr val="6AA84F"/>
                </a:solidFill>
                <a:latin typeface="Georgia"/>
                <a:ea typeface="Georgia"/>
                <a:cs typeface="Georgia"/>
                <a:sym typeface="Georgia"/>
              </a:rPr>
              <a:t>↑</a:t>
            </a:r>
            <a:r>
              <a:rPr lang="en" sz="1200">
                <a:solidFill>
                  <a:schemeClr val="dk1"/>
                </a:solidFill>
                <a:latin typeface="Century Gothic"/>
                <a:ea typeface="Century Gothic"/>
                <a:cs typeface="Century Gothic"/>
                <a:sym typeface="Century Gothic"/>
              </a:rPr>
              <a:t> Lipolysis </a:t>
            </a:r>
            <a:endParaRPr sz="12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en" sz="1300">
                <a:solidFill>
                  <a:srgbClr val="6AA84F"/>
                </a:solidFill>
                <a:latin typeface="Georgia"/>
                <a:ea typeface="Georgia"/>
                <a:cs typeface="Georgia"/>
                <a:sym typeface="Georgia"/>
              </a:rPr>
              <a:t>↑</a:t>
            </a:r>
            <a:r>
              <a:rPr lang="en" sz="1200">
                <a:solidFill>
                  <a:schemeClr val="dk1"/>
                </a:solidFill>
                <a:latin typeface="Century Gothic"/>
                <a:ea typeface="Century Gothic"/>
                <a:cs typeface="Century Gothic"/>
                <a:sym typeface="Century Gothic"/>
              </a:rPr>
              <a:t> Fatty acid oxidation </a:t>
            </a:r>
            <a:endParaRPr sz="12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en" sz="1300">
                <a:solidFill>
                  <a:srgbClr val="6AA84F"/>
                </a:solidFill>
                <a:latin typeface="Georgia"/>
                <a:ea typeface="Georgia"/>
                <a:cs typeface="Georgia"/>
                <a:sym typeface="Georgia"/>
              </a:rPr>
              <a:t>↑</a:t>
            </a:r>
            <a:r>
              <a:rPr lang="en" sz="1200">
                <a:solidFill>
                  <a:schemeClr val="dk1"/>
                </a:solidFill>
                <a:latin typeface="Century Gothic"/>
                <a:ea typeface="Century Gothic"/>
                <a:cs typeface="Century Gothic"/>
                <a:sym typeface="Century Gothic"/>
              </a:rPr>
              <a:t> Production of ketone bodies</a:t>
            </a:r>
            <a:endParaRPr sz="1200">
              <a:solidFill>
                <a:schemeClr val="dk1"/>
              </a:solidFill>
              <a:latin typeface="Century Gothic"/>
              <a:ea typeface="Century Gothic"/>
              <a:cs typeface="Century Gothic"/>
              <a:sym typeface="Century Gothic"/>
            </a:endParaRPr>
          </a:p>
        </p:txBody>
      </p:sp>
      <p:sp>
        <p:nvSpPr>
          <p:cNvPr id="206" name="Google Shape;206;p24"/>
          <p:cNvSpPr txBox="1"/>
          <p:nvPr/>
        </p:nvSpPr>
        <p:spPr>
          <a:xfrm>
            <a:off x="3202518" y="4329163"/>
            <a:ext cx="4703400" cy="66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CC0000"/>
                </a:solidFill>
                <a:latin typeface="Century Gothic"/>
                <a:ea typeface="Century Gothic"/>
                <a:cs typeface="Century Gothic"/>
                <a:sym typeface="Century Gothic"/>
              </a:rPr>
              <a:t>↓</a:t>
            </a:r>
            <a:r>
              <a:rPr lang="en" sz="1200">
                <a:latin typeface="Century Gothic"/>
                <a:ea typeface="Century Gothic"/>
                <a:cs typeface="Century Gothic"/>
                <a:sym typeface="Century Gothic"/>
              </a:rPr>
              <a:t> Protein synthesis </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en" sz="1300">
                <a:solidFill>
                  <a:srgbClr val="6AA84F"/>
                </a:solidFill>
                <a:latin typeface="Georgia"/>
                <a:ea typeface="Georgia"/>
                <a:cs typeface="Georgia"/>
                <a:sym typeface="Georgia"/>
              </a:rPr>
              <a:t>↑</a:t>
            </a:r>
            <a:r>
              <a:rPr lang="en" sz="1200">
                <a:solidFill>
                  <a:schemeClr val="dk1"/>
                </a:solidFill>
                <a:latin typeface="Century Gothic"/>
                <a:ea typeface="Century Gothic"/>
                <a:cs typeface="Century Gothic"/>
                <a:sym typeface="Century Gothic"/>
              </a:rPr>
              <a:t> Protein degradation </a:t>
            </a:r>
            <a:endParaRPr sz="12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200">
              <a:solidFill>
                <a:schemeClr val="dk1"/>
              </a:solidFill>
              <a:latin typeface="Century Gothic"/>
              <a:ea typeface="Century Gothic"/>
              <a:cs typeface="Century Gothic"/>
              <a:sym typeface="Century Gothic"/>
            </a:endParaRPr>
          </a:p>
        </p:txBody>
      </p:sp>
      <p:sp>
        <p:nvSpPr>
          <p:cNvPr id="207" name="Google Shape;207;p24"/>
          <p:cNvSpPr txBox="1"/>
          <p:nvPr/>
        </p:nvSpPr>
        <p:spPr>
          <a:xfrm>
            <a:off x="3202525" y="2646900"/>
            <a:ext cx="4703400" cy="74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CC0000"/>
                </a:solidFill>
                <a:latin typeface="Century Gothic"/>
                <a:ea typeface="Century Gothic"/>
                <a:cs typeface="Century Gothic"/>
                <a:sym typeface="Century Gothic"/>
              </a:rPr>
              <a:t>↓</a:t>
            </a:r>
            <a:r>
              <a:rPr lang="en" sz="1200">
                <a:latin typeface="Century Gothic"/>
                <a:ea typeface="Century Gothic"/>
                <a:cs typeface="Century Gothic"/>
                <a:sym typeface="Century Gothic"/>
              </a:rPr>
              <a:t> Glucose uptake by certain tissue (adipose tissue &amp; muscles)</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en" sz="1300">
                <a:solidFill>
                  <a:srgbClr val="6AA84F"/>
                </a:solidFill>
                <a:latin typeface="Georgia"/>
                <a:ea typeface="Georgia"/>
                <a:cs typeface="Georgia"/>
                <a:sym typeface="Georgia"/>
              </a:rPr>
              <a:t>↑</a:t>
            </a:r>
            <a:r>
              <a:rPr lang="en" sz="1200">
                <a:solidFill>
                  <a:schemeClr val="dk1"/>
                </a:solidFill>
                <a:latin typeface="Century Gothic"/>
                <a:ea typeface="Century Gothic"/>
                <a:cs typeface="Century Gothic"/>
                <a:sym typeface="Century Gothic"/>
              </a:rPr>
              <a:t> Glycogenolysis</a:t>
            </a:r>
            <a:endParaRPr sz="12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sz="1300">
                <a:solidFill>
                  <a:srgbClr val="6AA84F"/>
                </a:solidFill>
                <a:latin typeface="Georgia"/>
                <a:ea typeface="Georgia"/>
                <a:cs typeface="Georgia"/>
                <a:sym typeface="Georgia"/>
              </a:rPr>
              <a:t>↑</a:t>
            </a:r>
            <a:r>
              <a:rPr b="1" lang="en" sz="1200">
                <a:solidFill>
                  <a:srgbClr val="93C47D"/>
                </a:solidFill>
                <a:latin typeface="Century Gothic"/>
                <a:ea typeface="Century Gothic"/>
                <a:cs typeface="Century Gothic"/>
                <a:sym typeface="Century Gothic"/>
              </a:rPr>
              <a:t> </a:t>
            </a:r>
            <a:r>
              <a:rPr lang="en" sz="1200">
                <a:solidFill>
                  <a:schemeClr val="dk1"/>
                </a:solidFill>
                <a:latin typeface="Century Gothic"/>
                <a:ea typeface="Century Gothic"/>
                <a:cs typeface="Century Gothic"/>
                <a:sym typeface="Century Gothic"/>
              </a:rPr>
              <a:t>Gluconeogenesis </a:t>
            </a:r>
            <a:endParaRPr sz="1200">
              <a:solidFill>
                <a:schemeClr val="dk1"/>
              </a:solidFill>
              <a:latin typeface="Century Gothic"/>
              <a:ea typeface="Century Gothic"/>
              <a:cs typeface="Century Gothic"/>
              <a:sym typeface="Century Gothic"/>
            </a:endParaRPr>
          </a:p>
        </p:txBody>
      </p:sp>
      <p:sp>
        <p:nvSpPr>
          <p:cNvPr id="208" name="Google Shape;208;p24"/>
          <p:cNvSpPr txBox="1"/>
          <p:nvPr/>
        </p:nvSpPr>
        <p:spPr>
          <a:xfrm>
            <a:off x="0" y="-7687"/>
            <a:ext cx="5358600" cy="974100"/>
          </a:xfrm>
          <a:prstGeom prst="rect">
            <a:avLst/>
          </a:prstGeom>
          <a:noFill/>
          <a:ln>
            <a:noFill/>
          </a:ln>
        </p:spPr>
        <p:txBody>
          <a:bodyPr anchorCtr="0" anchor="t" bIns="91425" lIns="91425" spcFirstLastPara="1" rIns="91425" wrap="square" tIns="91425">
            <a:noAutofit/>
          </a:bodyPr>
          <a:lstStyle/>
          <a:p>
            <a:pPr indent="-273050" lvl="0" marL="457200" rtl="0" algn="l">
              <a:spcBef>
                <a:spcPts val="0"/>
              </a:spcBef>
              <a:spcAft>
                <a:spcPts val="0"/>
              </a:spcAft>
              <a:buClr>
                <a:srgbClr val="CCCCCC"/>
              </a:buClr>
              <a:buSzPts val="700"/>
              <a:buFont typeface="Century Gothic"/>
              <a:buAutoNum type="arabicPeriod"/>
            </a:pPr>
            <a:r>
              <a:rPr lang="en" sz="700">
                <a:solidFill>
                  <a:srgbClr val="CCCCCC"/>
                </a:solidFill>
                <a:latin typeface="Century Gothic"/>
                <a:ea typeface="Century Gothic"/>
                <a:cs typeface="Century Gothic"/>
                <a:sym typeface="Century Gothic"/>
              </a:rPr>
              <a:t>T1DM</a:t>
            </a:r>
            <a:endParaRPr sz="700">
              <a:solidFill>
                <a:srgbClr val="CCCCCC"/>
              </a:solidFill>
              <a:latin typeface="Century Gothic"/>
              <a:ea typeface="Century Gothic"/>
              <a:cs typeface="Century Gothic"/>
              <a:sym typeface="Century Gothic"/>
            </a:endParaRPr>
          </a:p>
          <a:p>
            <a:pPr indent="-273050" lvl="0" marL="457200" rtl="0" algn="l">
              <a:spcBef>
                <a:spcPts val="0"/>
              </a:spcBef>
              <a:spcAft>
                <a:spcPts val="0"/>
              </a:spcAft>
              <a:buClr>
                <a:srgbClr val="CCCCCC"/>
              </a:buClr>
              <a:buSzPts val="700"/>
              <a:buFont typeface="Century Gothic"/>
              <a:buAutoNum type="arabicPeriod"/>
            </a:pPr>
            <a:r>
              <a:rPr lang="en" sz="700">
                <a:solidFill>
                  <a:srgbClr val="CCCCCC"/>
                </a:solidFill>
                <a:latin typeface="Century Gothic"/>
                <a:ea typeface="Century Gothic"/>
                <a:cs typeface="Century Gothic"/>
                <a:sym typeface="Century Gothic"/>
              </a:rPr>
              <a:t>T2DM</a:t>
            </a:r>
            <a:endParaRPr sz="700">
              <a:solidFill>
                <a:srgbClr val="CCCCCC"/>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25"/>
          <p:cNvSpPr/>
          <p:nvPr/>
        </p:nvSpPr>
        <p:spPr>
          <a:xfrm rot="5400000">
            <a:off x="1993575" y="1774400"/>
            <a:ext cx="1542300" cy="4990800"/>
          </a:xfrm>
          <a:prstGeom prst="round1Rect">
            <a:avLst>
              <a:gd fmla="val 16667" name="adj"/>
            </a:avLst>
          </a:prstGeom>
          <a:noFill/>
          <a:ln cap="flat" cmpd="sng" w="19050">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5"/>
          <p:cNvSpPr/>
          <p:nvPr/>
        </p:nvSpPr>
        <p:spPr>
          <a:xfrm>
            <a:off x="387452" y="3314793"/>
            <a:ext cx="2374200" cy="336000"/>
          </a:xfrm>
          <a:prstGeom prst="chevron">
            <a:avLst>
              <a:gd fmla="val 50000" name="adj"/>
            </a:avLst>
          </a:prstGeom>
          <a:solidFill>
            <a:srgbClr val="FFFFFF"/>
          </a:solidFill>
          <a:ln cap="flat" cmpd="sng" w="19050">
            <a:solidFill>
              <a:srgbClr val="C9DAF8"/>
            </a:solidFill>
            <a:prstDash val="dot"/>
            <a:round/>
            <a:headEnd len="sm" w="sm" type="none"/>
            <a:tailEnd len="sm" w="sm" type="none"/>
          </a:ln>
        </p:spPr>
        <p:txBody>
          <a:bodyPr anchorCtr="0" anchor="ctr" bIns="36000" lIns="36000" spcFirstLastPara="1" rIns="36000" wrap="square" tIns="36000">
            <a:noAutofit/>
          </a:bodyPr>
          <a:lstStyle/>
          <a:p>
            <a:pPr indent="0" lvl="0" marL="0" rtl="0" algn="l">
              <a:spcBef>
                <a:spcPts val="0"/>
              </a:spcBef>
              <a:spcAft>
                <a:spcPts val="0"/>
              </a:spcAft>
              <a:buNone/>
            </a:pPr>
            <a:r>
              <a:rPr lang="en" sz="1200">
                <a:solidFill>
                  <a:srgbClr val="FFFFFF"/>
                </a:solidFill>
                <a:latin typeface="Century Gothic"/>
                <a:ea typeface="Century Gothic"/>
                <a:cs typeface="Century Gothic"/>
                <a:sym typeface="Century Gothic"/>
              </a:rPr>
              <a:t> </a:t>
            </a:r>
            <a:endParaRPr b="1" sz="1200">
              <a:solidFill>
                <a:srgbClr val="FFFFFF"/>
              </a:solidFill>
              <a:latin typeface="Century Gothic"/>
              <a:ea typeface="Century Gothic"/>
              <a:cs typeface="Century Gothic"/>
              <a:sym typeface="Century Gothic"/>
            </a:endParaRPr>
          </a:p>
          <a:p>
            <a:pPr indent="0" lvl="0" marL="0" rtl="0" algn="l">
              <a:spcBef>
                <a:spcPts val="0"/>
              </a:spcBef>
              <a:spcAft>
                <a:spcPts val="0"/>
              </a:spcAft>
              <a:buNone/>
            </a:pPr>
            <a:r>
              <a:t/>
            </a:r>
            <a:endParaRPr b="1" sz="1200">
              <a:solidFill>
                <a:srgbClr val="FFFFFF"/>
              </a:solidFill>
              <a:latin typeface="Century Gothic"/>
              <a:ea typeface="Century Gothic"/>
              <a:cs typeface="Century Gothic"/>
              <a:sym typeface="Century Gothic"/>
            </a:endParaRPr>
          </a:p>
        </p:txBody>
      </p:sp>
      <p:sp>
        <p:nvSpPr>
          <p:cNvPr id="215" name="Google Shape;215;p25"/>
          <p:cNvSpPr/>
          <p:nvPr/>
        </p:nvSpPr>
        <p:spPr>
          <a:xfrm>
            <a:off x="457054" y="3342111"/>
            <a:ext cx="2235000" cy="281400"/>
          </a:xfrm>
          <a:prstGeom prst="chevron">
            <a:avLst>
              <a:gd fmla="val 50000" name="adj"/>
            </a:avLst>
          </a:prstGeom>
          <a:solidFill>
            <a:srgbClr val="6D9EEB"/>
          </a:solidFill>
          <a:ln cap="flat" cmpd="sng" w="38100">
            <a:solidFill>
              <a:srgbClr val="FFFFFF"/>
            </a:solidFill>
            <a:prstDash val="solid"/>
            <a:round/>
            <a:headEnd len="sm" w="sm" type="none"/>
            <a:tailEnd len="sm" w="sm" type="none"/>
          </a:ln>
        </p:spPr>
        <p:txBody>
          <a:bodyPr anchorCtr="0" anchor="ctr" bIns="36000" lIns="36000" spcFirstLastPara="1" rIns="36000" wrap="square" tIns="36000">
            <a:noAutofit/>
          </a:bodyPr>
          <a:lstStyle/>
          <a:p>
            <a:pPr indent="0" lvl="0" marL="0" rtl="0" algn="l">
              <a:spcBef>
                <a:spcPts val="0"/>
              </a:spcBef>
              <a:spcAft>
                <a:spcPts val="0"/>
              </a:spcAft>
              <a:buNone/>
            </a:pPr>
            <a:r>
              <a:rPr lang="en" sz="1200">
                <a:solidFill>
                  <a:srgbClr val="FFFFFF"/>
                </a:solidFill>
                <a:latin typeface="Century Gothic"/>
                <a:ea typeface="Century Gothic"/>
                <a:cs typeface="Century Gothic"/>
                <a:sym typeface="Century Gothic"/>
              </a:rPr>
              <a:t> </a:t>
            </a:r>
            <a:r>
              <a:rPr b="1" lang="en" sz="1200">
                <a:solidFill>
                  <a:srgbClr val="FFFFFF"/>
                </a:solidFill>
                <a:latin typeface="Century Gothic"/>
                <a:ea typeface="Century Gothic"/>
                <a:cs typeface="Century Gothic"/>
                <a:sym typeface="Century Gothic"/>
              </a:rPr>
              <a:t>Type 2</a:t>
            </a:r>
            <a:r>
              <a:rPr lang="en" sz="1200">
                <a:solidFill>
                  <a:srgbClr val="FFFFFF"/>
                </a:solidFill>
                <a:latin typeface="Century Gothic"/>
                <a:ea typeface="Century Gothic"/>
                <a:cs typeface="Century Gothic"/>
                <a:sym typeface="Century Gothic"/>
              </a:rPr>
              <a:t> diabetic Miletus </a:t>
            </a:r>
            <a:endParaRPr sz="1200">
              <a:solidFill>
                <a:srgbClr val="FFFFFF"/>
              </a:solidFill>
              <a:latin typeface="Century Gothic"/>
              <a:ea typeface="Century Gothic"/>
              <a:cs typeface="Century Gothic"/>
              <a:sym typeface="Century Gothic"/>
            </a:endParaRPr>
          </a:p>
        </p:txBody>
      </p:sp>
      <p:sp>
        <p:nvSpPr>
          <p:cNvPr id="216" name="Google Shape;216;p25"/>
          <p:cNvSpPr/>
          <p:nvPr/>
        </p:nvSpPr>
        <p:spPr>
          <a:xfrm rot="5400000">
            <a:off x="1455900" y="-629525"/>
            <a:ext cx="2663100" cy="5035800"/>
          </a:xfrm>
          <a:prstGeom prst="round1Rect">
            <a:avLst>
              <a:gd fmla="val 16667" name="adj"/>
            </a:avLst>
          </a:prstGeom>
          <a:noFill/>
          <a:ln cap="flat" cmpd="sng" w="19050">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5"/>
          <p:cNvSpPr/>
          <p:nvPr/>
        </p:nvSpPr>
        <p:spPr>
          <a:xfrm>
            <a:off x="358695" y="402025"/>
            <a:ext cx="2374200" cy="336000"/>
          </a:xfrm>
          <a:prstGeom prst="chevron">
            <a:avLst>
              <a:gd fmla="val 50000" name="adj"/>
            </a:avLst>
          </a:prstGeom>
          <a:noFill/>
          <a:ln cap="flat" cmpd="sng" w="19050">
            <a:solidFill>
              <a:srgbClr val="C9DAF8"/>
            </a:solidFill>
            <a:prstDash val="dot"/>
            <a:round/>
            <a:headEnd len="sm" w="sm" type="none"/>
            <a:tailEnd len="sm" w="sm" type="none"/>
          </a:ln>
        </p:spPr>
        <p:txBody>
          <a:bodyPr anchorCtr="0" anchor="ctr" bIns="36000" lIns="36000" spcFirstLastPara="1" rIns="36000" wrap="square" tIns="36000">
            <a:noAutofit/>
          </a:bodyPr>
          <a:lstStyle/>
          <a:p>
            <a:pPr indent="0" lvl="0" marL="0" rtl="0" algn="l">
              <a:spcBef>
                <a:spcPts val="0"/>
              </a:spcBef>
              <a:spcAft>
                <a:spcPts val="0"/>
              </a:spcAft>
              <a:buNone/>
            </a:pPr>
            <a:r>
              <a:rPr lang="en" sz="1200">
                <a:solidFill>
                  <a:srgbClr val="FFFFFF"/>
                </a:solidFill>
                <a:latin typeface="Century Gothic"/>
                <a:ea typeface="Century Gothic"/>
                <a:cs typeface="Century Gothic"/>
                <a:sym typeface="Century Gothic"/>
              </a:rPr>
              <a:t> </a:t>
            </a:r>
            <a:endParaRPr b="1" sz="1200">
              <a:solidFill>
                <a:srgbClr val="FFFFFF"/>
              </a:solidFill>
              <a:latin typeface="Century Gothic"/>
              <a:ea typeface="Century Gothic"/>
              <a:cs typeface="Century Gothic"/>
              <a:sym typeface="Century Gothic"/>
            </a:endParaRPr>
          </a:p>
          <a:p>
            <a:pPr indent="0" lvl="0" marL="0" rtl="0" algn="l">
              <a:spcBef>
                <a:spcPts val="0"/>
              </a:spcBef>
              <a:spcAft>
                <a:spcPts val="0"/>
              </a:spcAft>
              <a:buNone/>
            </a:pPr>
            <a:r>
              <a:t/>
            </a:r>
            <a:endParaRPr b="1" sz="1200">
              <a:solidFill>
                <a:srgbClr val="FFFFFF"/>
              </a:solidFill>
              <a:latin typeface="Century Gothic"/>
              <a:ea typeface="Century Gothic"/>
              <a:cs typeface="Century Gothic"/>
              <a:sym typeface="Century Gothic"/>
            </a:endParaRPr>
          </a:p>
        </p:txBody>
      </p:sp>
      <p:sp>
        <p:nvSpPr>
          <p:cNvPr id="218" name="Google Shape;218;p25"/>
          <p:cNvSpPr/>
          <p:nvPr/>
        </p:nvSpPr>
        <p:spPr>
          <a:xfrm>
            <a:off x="428299" y="429325"/>
            <a:ext cx="2235000" cy="281400"/>
          </a:xfrm>
          <a:prstGeom prst="chevron">
            <a:avLst>
              <a:gd fmla="val 50000" name="adj"/>
            </a:avLst>
          </a:prstGeom>
          <a:solidFill>
            <a:srgbClr val="6D9EEB"/>
          </a:solidFill>
          <a:ln cap="flat" cmpd="sng" w="38100">
            <a:solidFill>
              <a:srgbClr val="FFFFFF"/>
            </a:solidFill>
            <a:prstDash val="solid"/>
            <a:round/>
            <a:headEnd len="sm" w="sm" type="none"/>
            <a:tailEnd len="sm" w="sm" type="none"/>
          </a:ln>
        </p:spPr>
        <p:txBody>
          <a:bodyPr anchorCtr="0" anchor="ctr" bIns="36000" lIns="36000" spcFirstLastPara="1" rIns="36000" wrap="square" tIns="36000">
            <a:noAutofit/>
          </a:bodyPr>
          <a:lstStyle/>
          <a:p>
            <a:pPr indent="0" lvl="0" marL="0" rtl="0" algn="l">
              <a:spcBef>
                <a:spcPts val="0"/>
              </a:spcBef>
              <a:spcAft>
                <a:spcPts val="0"/>
              </a:spcAft>
              <a:buNone/>
            </a:pPr>
            <a:r>
              <a:rPr lang="en" sz="1200">
                <a:solidFill>
                  <a:srgbClr val="FFFFFF"/>
                </a:solidFill>
                <a:latin typeface="Century Gothic"/>
                <a:ea typeface="Century Gothic"/>
                <a:cs typeface="Century Gothic"/>
                <a:sym typeface="Century Gothic"/>
              </a:rPr>
              <a:t> </a:t>
            </a:r>
            <a:r>
              <a:rPr b="1" lang="en" sz="1200">
                <a:solidFill>
                  <a:srgbClr val="FFFFFF"/>
                </a:solidFill>
                <a:latin typeface="Century Gothic"/>
                <a:ea typeface="Century Gothic"/>
                <a:cs typeface="Century Gothic"/>
                <a:sym typeface="Century Gothic"/>
              </a:rPr>
              <a:t>Type 1</a:t>
            </a:r>
            <a:r>
              <a:rPr lang="en" sz="1200">
                <a:solidFill>
                  <a:srgbClr val="FFFFFF"/>
                </a:solidFill>
                <a:latin typeface="Century Gothic"/>
                <a:ea typeface="Century Gothic"/>
                <a:cs typeface="Century Gothic"/>
                <a:sym typeface="Century Gothic"/>
              </a:rPr>
              <a:t> diabetic Miletus </a:t>
            </a:r>
            <a:endParaRPr sz="1200">
              <a:solidFill>
                <a:srgbClr val="FFFFFF"/>
              </a:solidFill>
              <a:latin typeface="Century Gothic"/>
              <a:ea typeface="Century Gothic"/>
              <a:cs typeface="Century Gothic"/>
              <a:sym typeface="Century Gothic"/>
            </a:endParaRPr>
          </a:p>
        </p:txBody>
      </p:sp>
      <p:sp>
        <p:nvSpPr>
          <p:cNvPr id="219" name="Google Shape;219;p25"/>
          <p:cNvSpPr txBox="1"/>
          <p:nvPr/>
        </p:nvSpPr>
        <p:spPr>
          <a:xfrm>
            <a:off x="1056573" y="-79637"/>
            <a:ext cx="77946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400">
                <a:solidFill>
                  <a:srgbClr val="3C78D8"/>
                </a:solidFill>
                <a:latin typeface="Comfortaa"/>
                <a:ea typeface="Comfortaa"/>
                <a:cs typeface="Comfortaa"/>
                <a:sym typeface="Comfortaa"/>
              </a:rPr>
              <a:t>Intertissue Relationship in T1DM &amp; T2DM</a:t>
            </a:r>
            <a:endParaRPr b="1" sz="2400">
              <a:solidFill>
                <a:srgbClr val="3C78D8"/>
              </a:solidFill>
              <a:latin typeface="Comfortaa"/>
              <a:ea typeface="Comfortaa"/>
              <a:cs typeface="Comfortaa"/>
              <a:sym typeface="Comfortaa"/>
            </a:endParaRPr>
          </a:p>
        </p:txBody>
      </p:sp>
      <p:sp>
        <p:nvSpPr>
          <p:cNvPr id="220" name="Google Shape;220;p25"/>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221" name="Google Shape;221;p25"/>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i="0" sz="1100" u="none" cap="none" strike="noStrike">
              <a:solidFill>
                <a:srgbClr val="FFFFFF"/>
              </a:solidFill>
              <a:latin typeface="Century Gothic"/>
              <a:ea typeface="Century Gothic"/>
              <a:cs typeface="Century Gothic"/>
              <a:sym typeface="Century Gothic"/>
            </a:endParaRPr>
          </a:p>
        </p:txBody>
      </p:sp>
      <p:pic>
        <p:nvPicPr>
          <p:cNvPr id="222" name="Google Shape;222;p25"/>
          <p:cNvPicPr preferRelativeResize="0"/>
          <p:nvPr/>
        </p:nvPicPr>
        <p:blipFill rotWithShape="1">
          <a:blip r:embed="rId3">
            <a:alphaModFix/>
          </a:blip>
          <a:srcRect b="2157" l="1068" r="1787" t="1974"/>
          <a:stretch/>
        </p:blipFill>
        <p:spPr>
          <a:xfrm>
            <a:off x="5554030" y="3225903"/>
            <a:ext cx="3297145" cy="1824722"/>
          </a:xfrm>
          <a:prstGeom prst="rect">
            <a:avLst/>
          </a:prstGeom>
          <a:noFill/>
          <a:ln cap="flat" cmpd="sng" w="9525">
            <a:solidFill>
              <a:srgbClr val="F3F3F3"/>
            </a:solidFill>
            <a:prstDash val="solid"/>
            <a:round/>
            <a:headEnd len="sm" w="sm" type="none"/>
            <a:tailEnd len="sm" w="sm" type="none"/>
          </a:ln>
        </p:spPr>
      </p:pic>
      <p:sp>
        <p:nvSpPr>
          <p:cNvPr id="223" name="Google Shape;223;p25"/>
          <p:cNvSpPr txBox="1"/>
          <p:nvPr/>
        </p:nvSpPr>
        <p:spPr>
          <a:xfrm>
            <a:off x="269400" y="3604325"/>
            <a:ext cx="4990800" cy="15075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999999"/>
              </a:buClr>
              <a:buSzPts val="800"/>
              <a:buFont typeface="Century Gothic"/>
              <a:buAutoNum type="arabicParenR"/>
            </a:pPr>
            <a:r>
              <a:rPr lang="en" sz="800">
                <a:solidFill>
                  <a:srgbClr val="999999"/>
                </a:solidFill>
                <a:latin typeface="Century Gothic"/>
                <a:ea typeface="Century Gothic"/>
                <a:cs typeface="Century Gothic"/>
                <a:sym typeface="Century Gothic"/>
              </a:rPr>
              <a:t>The same mechanism as type 1 BUT, Insulin is decreased and not absent. </a:t>
            </a:r>
            <a:endParaRPr sz="800">
              <a:solidFill>
                <a:srgbClr val="999999"/>
              </a:solidFill>
              <a:latin typeface="Century Gothic"/>
              <a:ea typeface="Century Gothic"/>
              <a:cs typeface="Century Gothic"/>
              <a:sym typeface="Century Gothic"/>
            </a:endParaRPr>
          </a:p>
          <a:p>
            <a:pPr indent="-279400" lvl="0" marL="457200" rtl="0" algn="l">
              <a:lnSpc>
                <a:spcPct val="115000"/>
              </a:lnSpc>
              <a:spcBef>
                <a:spcPts val="0"/>
              </a:spcBef>
              <a:spcAft>
                <a:spcPts val="0"/>
              </a:spcAft>
              <a:buClr>
                <a:srgbClr val="999999"/>
              </a:buClr>
              <a:buSzPts val="800"/>
              <a:buFont typeface="Century Gothic"/>
              <a:buAutoNum type="arabicParenR"/>
            </a:pPr>
            <a:r>
              <a:rPr lang="en" sz="800">
                <a:solidFill>
                  <a:srgbClr val="999999"/>
                </a:solidFill>
                <a:latin typeface="Century Gothic"/>
                <a:ea typeface="Century Gothic"/>
                <a:cs typeface="Century Gothic"/>
                <a:sym typeface="Century Gothic"/>
              </a:rPr>
              <a:t>That’s why the amount of ketone bodies won’t be as high as type 1, the little amount of insulin will inhibit it’s synthesis.</a:t>
            </a:r>
            <a:endParaRPr sz="800">
              <a:solidFill>
                <a:srgbClr val="999999"/>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800">
              <a:solidFill>
                <a:srgbClr val="999999"/>
              </a:solidFill>
              <a:latin typeface="Century Gothic"/>
              <a:ea typeface="Century Gothic"/>
              <a:cs typeface="Century Gothic"/>
              <a:sym typeface="Century Gothic"/>
            </a:endParaRPr>
          </a:p>
          <a:p>
            <a:pPr indent="-279400" lvl="0" marL="457200" rtl="0" algn="l">
              <a:lnSpc>
                <a:spcPct val="115000"/>
              </a:lnSpc>
              <a:spcBef>
                <a:spcPts val="0"/>
              </a:spcBef>
              <a:spcAft>
                <a:spcPts val="0"/>
              </a:spcAft>
              <a:buClr>
                <a:srgbClr val="999999"/>
              </a:buClr>
              <a:buSzPts val="800"/>
              <a:buFont typeface="Century Gothic"/>
              <a:buChar char="●"/>
            </a:pPr>
            <a:r>
              <a:rPr lang="en" sz="800">
                <a:solidFill>
                  <a:srgbClr val="999999"/>
                </a:solidFill>
                <a:latin typeface="Century Gothic"/>
                <a:ea typeface="Century Gothic"/>
                <a:cs typeface="Century Gothic"/>
                <a:sym typeface="Century Gothic"/>
              </a:rPr>
              <a:t>In type 1 patients the fatty acid is being used up for synthesis of ketone bodies that’s why they’re thin, But in type 2 they’re usually obese.</a:t>
            </a:r>
            <a:endParaRPr sz="800">
              <a:solidFill>
                <a:srgbClr val="999999"/>
              </a:solidFill>
              <a:latin typeface="Century Gothic"/>
              <a:ea typeface="Century Gothic"/>
              <a:cs typeface="Century Gothic"/>
              <a:sym typeface="Century Gothic"/>
            </a:endParaRPr>
          </a:p>
          <a:p>
            <a:pPr indent="-279400" lvl="0" marL="457200" rtl="0" algn="l">
              <a:lnSpc>
                <a:spcPct val="115000"/>
              </a:lnSpc>
              <a:spcBef>
                <a:spcPts val="0"/>
              </a:spcBef>
              <a:spcAft>
                <a:spcPts val="0"/>
              </a:spcAft>
              <a:buClr>
                <a:srgbClr val="999999"/>
              </a:buClr>
              <a:buSzPts val="800"/>
              <a:buFont typeface="Century Gothic"/>
              <a:buChar char="➔"/>
            </a:pPr>
            <a:r>
              <a:rPr b="1" lang="en" sz="800">
                <a:solidFill>
                  <a:srgbClr val="999999"/>
                </a:solidFill>
                <a:latin typeface="Century Gothic"/>
                <a:ea typeface="Century Gothic"/>
                <a:cs typeface="Century Gothic"/>
                <a:sym typeface="Century Gothic"/>
              </a:rPr>
              <a:t>So in the circulation we will have:</a:t>
            </a:r>
            <a:r>
              <a:rPr lang="en" sz="800">
                <a:solidFill>
                  <a:srgbClr val="999999"/>
                </a:solidFill>
                <a:latin typeface="Century Gothic"/>
                <a:ea typeface="Century Gothic"/>
                <a:cs typeface="Century Gothic"/>
                <a:sym typeface="Century Gothic"/>
              </a:rPr>
              <a:t> Dyslipidemia and hyperglycemia But no ketone bodies.</a:t>
            </a:r>
            <a:endParaRPr sz="800">
              <a:solidFill>
                <a:srgbClr val="999999"/>
              </a:solidFill>
              <a:latin typeface="Century Gothic"/>
              <a:ea typeface="Century Gothic"/>
              <a:cs typeface="Century Gothic"/>
              <a:sym typeface="Century Gothic"/>
            </a:endParaRPr>
          </a:p>
        </p:txBody>
      </p:sp>
      <p:pic>
        <p:nvPicPr>
          <p:cNvPr id="224" name="Google Shape;224;p25"/>
          <p:cNvPicPr preferRelativeResize="0"/>
          <p:nvPr/>
        </p:nvPicPr>
        <p:blipFill>
          <a:blip r:embed="rId4">
            <a:alphaModFix/>
          </a:blip>
          <a:stretch>
            <a:fillRect/>
          </a:stretch>
        </p:blipFill>
        <p:spPr>
          <a:xfrm>
            <a:off x="5569425" y="608900"/>
            <a:ext cx="3297150" cy="2303551"/>
          </a:xfrm>
          <a:prstGeom prst="rect">
            <a:avLst/>
          </a:prstGeom>
          <a:noFill/>
          <a:ln cap="flat" cmpd="sng" w="9525">
            <a:solidFill>
              <a:srgbClr val="F3F3F3"/>
            </a:solidFill>
            <a:prstDash val="solid"/>
            <a:round/>
            <a:headEnd len="sm" w="sm" type="none"/>
            <a:tailEnd len="sm" w="sm" type="none"/>
          </a:ln>
        </p:spPr>
      </p:pic>
      <p:sp>
        <p:nvSpPr>
          <p:cNvPr id="225" name="Google Shape;225;p25"/>
          <p:cNvSpPr txBox="1"/>
          <p:nvPr/>
        </p:nvSpPr>
        <p:spPr>
          <a:xfrm>
            <a:off x="156150" y="710725"/>
            <a:ext cx="5149200" cy="25092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999999"/>
              </a:buClr>
              <a:buSzPts val="800"/>
              <a:buFont typeface="Century Gothic"/>
              <a:buChar char="❖"/>
            </a:pPr>
            <a:r>
              <a:rPr lang="en" sz="800">
                <a:solidFill>
                  <a:srgbClr val="999999"/>
                </a:solidFill>
                <a:latin typeface="Century Gothic"/>
                <a:ea typeface="Century Gothic"/>
                <a:cs typeface="Century Gothic"/>
                <a:sym typeface="Century Gothic"/>
              </a:rPr>
              <a:t>the pancreas isn’t secreting insulin, but it’s is secreting glucagon which has 2 eﬀects: Gluconeogenesis and Glycogenolysis. </a:t>
            </a:r>
            <a:endParaRPr sz="800">
              <a:solidFill>
                <a:srgbClr val="999999"/>
              </a:solidFill>
              <a:latin typeface="Century Gothic"/>
              <a:ea typeface="Century Gothic"/>
              <a:cs typeface="Century Gothic"/>
              <a:sym typeface="Century Gothic"/>
            </a:endParaRPr>
          </a:p>
          <a:p>
            <a:pPr indent="-279400" lvl="0" marL="457200" rtl="0" algn="l">
              <a:lnSpc>
                <a:spcPct val="115000"/>
              </a:lnSpc>
              <a:spcBef>
                <a:spcPts val="0"/>
              </a:spcBef>
              <a:spcAft>
                <a:spcPts val="0"/>
              </a:spcAft>
              <a:buClr>
                <a:srgbClr val="999999"/>
              </a:buClr>
              <a:buSzPts val="800"/>
              <a:buFont typeface="Century Gothic"/>
              <a:buAutoNum type="arabicParenR"/>
            </a:pPr>
            <a:r>
              <a:rPr b="1" lang="en" sz="800">
                <a:solidFill>
                  <a:srgbClr val="999999"/>
                </a:solidFill>
                <a:latin typeface="Century Gothic"/>
                <a:ea typeface="Century Gothic"/>
                <a:cs typeface="Century Gothic"/>
                <a:sym typeface="Century Gothic"/>
              </a:rPr>
              <a:t>gluconeogenesis:</a:t>
            </a:r>
            <a:endParaRPr b="1" sz="800">
              <a:solidFill>
                <a:srgbClr val="999999"/>
              </a:solidFill>
              <a:latin typeface="Century Gothic"/>
              <a:ea typeface="Century Gothic"/>
              <a:cs typeface="Century Gothic"/>
              <a:sym typeface="Century Gothic"/>
            </a:endParaRPr>
          </a:p>
          <a:p>
            <a:pPr indent="-279400" lvl="0" marL="457200" rtl="0" algn="l">
              <a:lnSpc>
                <a:spcPct val="115000"/>
              </a:lnSpc>
              <a:spcBef>
                <a:spcPts val="0"/>
              </a:spcBef>
              <a:spcAft>
                <a:spcPts val="0"/>
              </a:spcAft>
              <a:buClr>
                <a:srgbClr val="999999"/>
              </a:buClr>
              <a:buSzPts val="800"/>
              <a:buFont typeface="Century Gothic"/>
              <a:buChar char="-"/>
            </a:pPr>
            <a:r>
              <a:rPr lang="en" sz="800">
                <a:solidFill>
                  <a:srgbClr val="999999"/>
                </a:solidFill>
                <a:latin typeface="Century Gothic"/>
                <a:ea typeface="Century Gothic"/>
                <a:cs typeface="Century Gothic"/>
                <a:sym typeface="Century Gothic"/>
              </a:rPr>
              <a:t>The intestine absorbs glucose, and amino acids which are delivered to the liver along with the amino acids coming from muscle breakdown and glycerol from triacylglycerol breakdown; these substances are used for gluconeogenesis.</a:t>
            </a:r>
            <a:endParaRPr sz="800">
              <a:solidFill>
                <a:srgbClr val="999999"/>
              </a:solidFill>
              <a:latin typeface="Century Gothic"/>
              <a:ea typeface="Century Gothic"/>
              <a:cs typeface="Century Gothic"/>
              <a:sym typeface="Century Gothic"/>
            </a:endParaRPr>
          </a:p>
          <a:p>
            <a:pPr indent="-279400" lvl="0" marL="457200" rtl="0" algn="l">
              <a:lnSpc>
                <a:spcPct val="115000"/>
              </a:lnSpc>
              <a:spcBef>
                <a:spcPts val="0"/>
              </a:spcBef>
              <a:spcAft>
                <a:spcPts val="0"/>
              </a:spcAft>
              <a:buClr>
                <a:srgbClr val="999999"/>
              </a:buClr>
              <a:buSzPts val="800"/>
              <a:buFont typeface="Century Gothic"/>
              <a:buAutoNum type="arabicParenR"/>
            </a:pPr>
            <a:r>
              <a:rPr b="1" lang="en" sz="800">
                <a:solidFill>
                  <a:srgbClr val="999999"/>
                </a:solidFill>
                <a:latin typeface="Century Gothic"/>
                <a:ea typeface="Century Gothic"/>
                <a:cs typeface="Century Gothic"/>
                <a:sym typeface="Century Gothic"/>
              </a:rPr>
              <a:t>glycogenolysis:</a:t>
            </a:r>
            <a:endParaRPr b="1" sz="800">
              <a:solidFill>
                <a:srgbClr val="999999"/>
              </a:solidFill>
              <a:latin typeface="Century Gothic"/>
              <a:ea typeface="Century Gothic"/>
              <a:cs typeface="Century Gothic"/>
              <a:sym typeface="Century Gothic"/>
            </a:endParaRPr>
          </a:p>
          <a:p>
            <a:pPr indent="0" lvl="0" marL="457200" rtl="0" algn="l">
              <a:lnSpc>
                <a:spcPct val="115000"/>
              </a:lnSpc>
              <a:spcBef>
                <a:spcPts val="0"/>
              </a:spcBef>
              <a:spcAft>
                <a:spcPts val="0"/>
              </a:spcAft>
              <a:buNone/>
            </a:pPr>
            <a:r>
              <a:rPr lang="en" sz="800">
                <a:solidFill>
                  <a:srgbClr val="999999"/>
                </a:solidFill>
                <a:latin typeface="Century Gothic"/>
                <a:ea typeface="Century Gothic"/>
                <a:cs typeface="Century Gothic"/>
                <a:sym typeface="Century Gothic"/>
              </a:rPr>
              <a:t>Glycogen is broken down in the liver which releases glucose.</a:t>
            </a:r>
            <a:endParaRPr sz="800">
              <a:solidFill>
                <a:srgbClr val="999999"/>
              </a:solidFill>
              <a:latin typeface="Century Gothic"/>
              <a:ea typeface="Century Gothic"/>
              <a:cs typeface="Century Gothic"/>
              <a:sym typeface="Century Gothic"/>
            </a:endParaRPr>
          </a:p>
          <a:p>
            <a:pPr indent="-279400" lvl="0" marL="457200" rtl="0" algn="l">
              <a:lnSpc>
                <a:spcPct val="115000"/>
              </a:lnSpc>
              <a:spcBef>
                <a:spcPts val="0"/>
              </a:spcBef>
              <a:spcAft>
                <a:spcPts val="0"/>
              </a:spcAft>
              <a:buClr>
                <a:srgbClr val="999999"/>
              </a:buClr>
              <a:buSzPts val="800"/>
              <a:buFont typeface="Century Gothic"/>
              <a:buAutoNum type="arabicParenR"/>
            </a:pPr>
            <a:r>
              <a:rPr b="1" lang="en" sz="800">
                <a:solidFill>
                  <a:srgbClr val="999999"/>
                </a:solidFill>
                <a:latin typeface="Century Gothic"/>
                <a:ea typeface="Century Gothic"/>
                <a:cs typeface="Century Gothic"/>
                <a:sym typeface="Century Gothic"/>
              </a:rPr>
              <a:t>fat breakdown:</a:t>
            </a:r>
            <a:endParaRPr b="1" sz="800">
              <a:solidFill>
                <a:srgbClr val="999999"/>
              </a:solidFill>
              <a:latin typeface="Century Gothic"/>
              <a:ea typeface="Century Gothic"/>
              <a:cs typeface="Century Gothic"/>
              <a:sym typeface="Century Gothic"/>
            </a:endParaRPr>
          </a:p>
          <a:p>
            <a:pPr indent="-279400" lvl="0" marL="457200" rtl="0" algn="l">
              <a:lnSpc>
                <a:spcPct val="115000"/>
              </a:lnSpc>
              <a:spcBef>
                <a:spcPts val="0"/>
              </a:spcBef>
              <a:spcAft>
                <a:spcPts val="0"/>
              </a:spcAft>
              <a:buClr>
                <a:srgbClr val="999999"/>
              </a:buClr>
              <a:buSzPts val="800"/>
              <a:buFont typeface="Century Gothic"/>
              <a:buChar char="-"/>
            </a:pPr>
            <a:r>
              <a:rPr lang="en" sz="800">
                <a:solidFill>
                  <a:srgbClr val="999999"/>
                </a:solidFill>
                <a:latin typeface="Century Gothic"/>
                <a:ea typeface="Century Gothic"/>
                <a:cs typeface="Century Gothic"/>
                <a:sym typeface="Century Gothic"/>
              </a:rPr>
              <a:t>the adipose tissues will undergo lipolysis and release FAs and glycerol.</a:t>
            </a:r>
            <a:endParaRPr sz="800">
              <a:solidFill>
                <a:srgbClr val="999999"/>
              </a:solidFill>
              <a:latin typeface="Century Gothic"/>
              <a:ea typeface="Century Gothic"/>
              <a:cs typeface="Century Gothic"/>
              <a:sym typeface="Century Gothic"/>
            </a:endParaRPr>
          </a:p>
          <a:p>
            <a:pPr indent="-279400" lvl="0" marL="457200" rtl="0" algn="l">
              <a:lnSpc>
                <a:spcPct val="115000"/>
              </a:lnSpc>
              <a:spcBef>
                <a:spcPts val="0"/>
              </a:spcBef>
              <a:spcAft>
                <a:spcPts val="0"/>
              </a:spcAft>
              <a:buClr>
                <a:srgbClr val="999999"/>
              </a:buClr>
              <a:buSzPts val="800"/>
              <a:buFont typeface="Century Gothic"/>
              <a:buChar char="-"/>
            </a:pPr>
            <a:r>
              <a:rPr lang="en" sz="800">
                <a:solidFill>
                  <a:srgbClr val="999999"/>
                </a:solidFill>
                <a:latin typeface="Century Gothic"/>
                <a:ea typeface="Century Gothic"/>
                <a:cs typeface="Century Gothic"/>
                <a:sym typeface="Century Gothic"/>
              </a:rPr>
              <a:t>Glycerol will be used in the gluconeogenesis, while FAs will enter the liver and give ketone bodies and some will turn into triacylglycerol and then VLDL and are released into the circulation.</a:t>
            </a:r>
            <a:endParaRPr sz="800">
              <a:solidFill>
                <a:srgbClr val="999999"/>
              </a:solidFill>
              <a:latin typeface="Century Gothic"/>
              <a:ea typeface="Century Gothic"/>
              <a:cs typeface="Century Gothic"/>
              <a:sym typeface="Century Gothic"/>
            </a:endParaRPr>
          </a:p>
          <a:p>
            <a:pPr indent="-279400" lvl="0" marL="457200" rtl="0" algn="l">
              <a:lnSpc>
                <a:spcPct val="115000"/>
              </a:lnSpc>
              <a:spcBef>
                <a:spcPts val="0"/>
              </a:spcBef>
              <a:spcAft>
                <a:spcPts val="0"/>
              </a:spcAft>
              <a:buClr>
                <a:srgbClr val="666666"/>
              </a:buClr>
              <a:buSzPts val="800"/>
              <a:buFont typeface="Century Gothic"/>
              <a:buChar char="➔"/>
            </a:pPr>
            <a:r>
              <a:rPr b="1" lang="en" sz="800">
                <a:solidFill>
                  <a:srgbClr val="999999"/>
                </a:solidFill>
                <a:latin typeface="Century Gothic"/>
                <a:ea typeface="Century Gothic"/>
                <a:cs typeface="Century Gothic"/>
                <a:sym typeface="Century Gothic"/>
              </a:rPr>
              <a:t>So in the circulation we will have: </a:t>
            </a:r>
            <a:r>
              <a:rPr lang="en" sz="800">
                <a:solidFill>
                  <a:srgbClr val="999999"/>
                </a:solidFill>
                <a:latin typeface="Century Gothic"/>
                <a:ea typeface="Century Gothic"/>
                <a:cs typeface="Century Gothic"/>
                <a:sym typeface="Century Gothic"/>
              </a:rPr>
              <a:t>hyperglycemia, ketonemia, dyslipidemia (VLDL and chylomicrons). *</a:t>
            </a:r>
            <a:r>
              <a:rPr lang="en" sz="700">
                <a:solidFill>
                  <a:srgbClr val="6AA84F"/>
                </a:solidFill>
                <a:latin typeface="Century Gothic"/>
                <a:ea typeface="Century Gothic"/>
                <a:cs typeface="Century Gothic"/>
                <a:sym typeface="Century Gothic"/>
              </a:rPr>
              <a:t>Lipoprotein degradation catalyzed by lipoprotein lipase in the capillary beds of muscle and adipose tissue is low in diabetics (synthesis of the enzyme is decreased when insulin levels are low), the plasma chylomicron and VLDL levels are elevated, resulting in hypertriacylglycerolemia</a:t>
            </a:r>
            <a:r>
              <a:rPr lang="en" sz="700">
                <a:solidFill>
                  <a:srgbClr val="666666"/>
                </a:solidFill>
                <a:latin typeface="Century Gothic"/>
                <a:ea typeface="Century Gothic"/>
                <a:cs typeface="Century Gothic"/>
                <a:sym typeface="Century Gothic"/>
              </a:rPr>
              <a:t>.</a:t>
            </a:r>
            <a:endParaRPr sz="700">
              <a:solidFill>
                <a:srgbClr val="666666"/>
              </a:solidFill>
              <a:latin typeface="Century Gothic"/>
              <a:ea typeface="Century Gothic"/>
              <a:cs typeface="Century Gothic"/>
              <a:sym typeface="Century Gothic"/>
            </a:endParaRPr>
          </a:p>
        </p:txBody>
      </p:sp>
      <p:sp>
        <p:nvSpPr>
          <p:cNvPr id="226" name="Google Shape;226;p25"/>
          <p:cNvSpPr txBox="1"/>
          <p:nvPr/>
        </p:nvSpPr>
        <p:spPr>
          <a:xfrm>
            <a:off x="5538631" y="556826"/>
            <a:ext cx="1357800" cy="31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highlight>
                  <a:srgbClr val="6D9EEB"/>
                </a:highlight>
                <a:latin typeface="Century Gothic"/>
                <a:ea typeface="Century Gothic"/>
                <a:cs typeface="Century Gothic"/>
                <a:sym typeface="Century Gothic"/>
              </a:rPr>
              <a:t>T1DM</a:t>
            </a:r>
            <a:endParaRPr>
              <a:highlight>
                <a:srgbClr val="6D9EEB"/>
              </a:highlight>
            </a:endParaRPr>
          </a:p>
        </p:txBody>
      </p:sp>
      <p:sp>
        <p:nvSpPr>
          <p:cNvPr id="227" name="Google Shape;227;p25"/>
          <p:cNvSpPr txBox="1"/>
          <p:nvPr/>
        </p:nvSpPr>
        <p:spPr>
          <a:xfrm>
            <a:off x="5523225" y="3174624"/>
            <a:ext cx="1357800" cy="2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highlight>
                  <a:srgbClr val="6D9EEB"/>
                </a:highlight>
                <a:latin typeface="Century Gothic"/>
                <a:ea typeface="Century Gothic"/>
                <a:cs typeface="Century Gothic"/>
                <a:sym typeface="Century Gothic"/>
              </a:rPr>
              <a:t>T2DM</a:t>
            </a:r>
            <a:endParaRPr>
              <a:highlight>
                <a:srgbClr val="6D9EEB"/>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26"/>
          <p:cNvSpPr txBox="1"/>
          <p:nvPr/>
        </p:nvSpPr>
        <p:spPr>
          <a:xfrm>
            <a:off x="1757400" y="318350"/>
            <a:ext cx="6110400" cy="7692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b="1" sz="2000">
              <a:solidFill>
                <a:srgbClr val="3C78D8"/>
              </a:solidFill>
              <a:latin typeface="Comfortaa"/>
              <a:ea typeface="Comfortaa"/>
              <a:cs typeface="Comfortaa"/>
              <a:sym typeface="Comfortaa"/>
            </a:endParaRPr>
          </a:p>
          <a:p>
            <a:pPr indent="0" lvl="0" marL="0" rtl="0" algn="ctr">
              <a:spcBef>
                <a:spcPts val="0"/>
              </a:spcBef>
              <a:spcAft>
                <a:spcPts val="0"/>
              </a:spcAft>
              <a:buNone/>
            </a:pPr>
            <a:r>
              <a:t/>
            </a:r>
            <a:endParaRPr b="1" sz="2000">
              <a:solidFill>
                <a:srgbClr val="3C78D8"/>
              </a:solidFill>
              <a:latin typeface="Comfortaa"/>
              <a:ea typeface="Comfortaa"/>
              <a:cs typeface="Comfortaa"/>
              <a:sym typeface="Comfortaa"/>
            </a:endParaRPr>
          </a:p>
          <a:p>
            <a:pPr indent="0" lvl="0" marL="0" rtl="0" algn="ctr">
              <a:spcBef>
                <a:spcPts val="0"/>
              </a:spcBef>
              <a:spcAft>
                <a:spcPts val="0"/>
              </a:spcAft>
              <a:buNone/>
            </a:pPr>
            <a:r>
              <a:rPr lang="en" sz="2000">
                <a:solidFill>
                  <a:srgbClr val="3C78D8"/>
                </a:solidFill>
                <a:latin typeface="Comfortaa"/>
                <a:ea typeface="Comfortaa"/>
                <a:cs typeface="Comfortaa"/>
                <a:sym typeface="Comfortaa"/>
              </a:rPr>
              <a:t>Hepatic Glucose Output</a:t>
            </a:r>
            <a:endParaRPr sz="2000">
              <a:solidFill>
                <a:srgbClr val="3C78D8"/>
              </a:solidFill>
              <a:latin typeface="Comfortaa"/>
              <a:ea typeface="Comfortaa"/>
              <a:cs typeface="Comfortaa"/>
              <a:sym typeface="Comfortaa"/>
            </a:endParaRPr>
          </a:p>
          <a:p>
            <a:pPr indent="0" lvl="0" marL="0" rtl="0" algn="ctr">
              <a:spcBef>
                <a:spcPts val="0"/>
              </a:spcBef>
              <a:spcAft>
                <a:spcPts val="0"/>
              </a:spcAft>
              <a:buNone/>
            </a:pPr>
            <a:r>
              <a:t/>
            </a:r>
            <a:endParaRPr b="1" sz="2000">
              <a:solidFill>
                <a:srgbClr val="3C78D8"/>
              </a:solidFill>
              <a:latin typeface="Comfortaa"/>
              <a:ea typeface="Comfortaa"/>
              <a:cs typeface="Comfortaa"/>
              <a:sym typeface="Comfortaa"/>
            </a:endParaRPr>
          </a:p>
        </p:txBody>
      </p:sp>
      <p:sp>
        <p:nvSpPr>
          <p:cNvPr id="233" name="Google Shape;233;p26"/>
          <p:cNvSpPr/>
          <p:nvPr/>
        </p:nvSpPr>
        <p:spPr>
          <a:xfrm rot="19644">
            <a:off x="2564596" y="583925"/>
            <a:ext cx="472508" cy="437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48000" lIns="48000" spcFirstLastPara="1" rIns="48000" wrap="square" tIns="48000">
            <a:noAutofit/>
          </a:bodyPr>
          <a:lstStyle/>
          <a:p>
            <a:pPr indent="0" lvl="0" marL="0" rtl="0" algn="ctr">
              <a:spcBef>
                <a:spcPts val="0"/>
              </a:spcBef>
              <a:spcAft>
                <a:spcPts val="0"/>
              </a:spcAft>
              <a:buNone/>
            </a:pPr>
            <a:r>
              <a:t/>
            </a:r>
            <a:endParaRPr b="1" sz="600">
              <a:solidFill>
                <a:srgbClr val="666666"/>
              </a:solidFill>
              <a:latin typeface="Comic Sans MS"/>
              <a:ea typeface="Comic Sans MS"/>
              <a:cs typeface="Comic Sans MS"/>
              <a:sym typeface="Comic Sans MS"/>
            </a:endParaRPr>
          </a:p>
        </p:txBody>
      </p:sp>
      <p:sp>
        <p:nvSpPr>
          <p:cNvPr id="234" name="Google Shape;234;p26"/>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235" name="Google Shape;235;p26"/>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i="0" sz="1100" u="none" cap="none" strike="noStrike">
              <a:solidFill>
                <a:srgbClr val="FFFFFF"/>
              </a:solidFill>
              <a:latin typeface="Century Gothic"/>
              <a:ea typeface="Century Gothic"/>
              <a:cs typeface="Century Gothic"/>
              <a:sym typeface="Century Gothic"/>
            </a:endParaRPr>
          </a:p>
        </p:txBody>
      </p:sp>
      <p:sp>
        <p:nvSpPr>
          <p:cNvPr id="236" name="Google Shape;236;p26"/>
          <p:cNvSpPr txBox="1"/>
          <p:nvPr/>
        </p:nvSpPr>
        <p:spPr>
          <a:xfrm>
            <a:off x="1472408" y="2093400"/>
            <a:ext cx="6776400" cy="6048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2000">
                <a:solidFill>
                  <a:srgbClr val="3C78D8"/>
                </a:solidFill>
                <a:latin typeface="Comfortaa"/>
                <a:ea typeface="Comfortaa"/>
                <a:cs typeface="Comfortaa"/>
                <a:sym typeface="Comfortaa"/>
              </a:rPr>
              <a:t>Peripheral Glucose Uptake</a:t>
            </a:r>
            <a:endParaRPr sz="2000">
              <a:solidFill>
                <a:srgbClr val="3C78D8"/>
              </a:solidFill>
              <a:latin typeface="Comfortaa"/>
              <a:ea typeface="Comfortaa"/>
              <a:cs typeface="Comfortaa"/>
              <a:sym typeface="Comfortaa"/>
            </a:endParaRPr>
          </a:p>
          <a:p>
            <a:pPr indent="0" lvl="0" marL="0" rtl="0" algn="ctr">
              <a:spcBef>
                <a:spcPts val="0"/>
              </a:spcBef>
              <a:spcAft>
                <a:spcPts val="0"/>
              </a:spcAft>
              <a:buNone/>
            </a:pPr>
            <a:r>
              <a:t/>
            </a:r>
            <a:endParaRPr b="1" sz="2000">
              <a:solidFill>
                <a:srgbClr val="3C78D8"/>
              </a:solidFill>
              <a:latin typeface="Comfortaa"/>
              <a:ea typeface="Comfortaa"/>
              <a:cs typeface="Comfortaa"/>
              <a:sym typeface="Comfortaa"/>
            </a:endParaRPr>
          </a:p>
          <a:p>
            <a:pPr indent="0" lvl="0" marL="0" rtl="0" algn="ctr">
              <a:spcBef>
                <a:spcPts val="0"/>
              </a:spcBef>
              <a:spcAft>
                <a:spcPts val="0"/>
              </a:spcAft>
              <a:buNone/>
            </a:pPr>
            <a:r>
              <a:t/>
            </a:r>
            <a:endParaRPr b="1" sz="2000">
              <a:solidFill>
                <a:srgbClr val="3C78D8"/>
              </a:solidFill>
              <a:latin typeface="Comfortaa"/>
              <a:ea typeface="Comfortaa"/>
              <a:cs typeface="Comfortaa"/>
              <a:sym typeface="Comfortaa"/>
            </a:endParaRPr>
          </a:p>
        </p:txBody>
      </p:sp>
      <p:sp>
        <p:nvSpPr>
          <p:cNvPr id="237" name="Google Shape;237;p26"/>
          <p:cNvSpPr txBox="1"/>
          <p:nvPr/>
        </p:nvSpPr>
        <p:spPr>
          <a:xfrm>
            <a:off x="1244633" y="1038225"/>
            <a:ext cx="2706600" cy="95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CC0000"/>
                </a:solidFill>
                <a:latin typeface="Century Gothic"/>
                <a:ea typeface="Century Gothic"/>
                <a:cs typeface="Century Gothic"/>
                <a:sym typeface="Century Gothic"/>
              </a:rPr>
              <a:t>↓</a:t>
            </a:r>
            <a:r>
              <a:rPr b="1" lang="en" sz="1200">
                <a:solidFill>
                  <a:schemeClr val="dk1"/>
                </a:solidFill>
                <a:latin typeface="Century Gothic"/>
                <a:ea typeface="Century Gothic"/>
                <a:cs typeface="Century Gothic"/>
                <a:sym typeface="Century Gothic"/>
              </a:rPr>
              <a:t> </a:t>
            </a:r>
            <a:r>
              <a:rPr b="1" lang="en" sz="1200">
                <a:latin typeface="Century Gothic"/>
                <a:ea typeface="Century Gothic"/>
                <a:cs typeface="Century Gothic"/>
                <a:sym typeface="Century Gothic"/>
              </a:rPr>
              <a:t>Inhibitory eﬀect on glucagon secretion</a:t>
            </a:r>
            <a:r>
              <a:rPr b="1" lang="en" sz="1200">
                <a:solidFill>
                  <a:srgbClr val="999999"/>
                </a:solidFill>
                <a:latin typeface="Century Gothic"/>
                <a:ea typeface="Century Gothic"/>
                <a:cs typeface="Century Gothic"/>
                <a:sym typeface="Century Gothic"/>
              </a:rPr>
              <a:t> (𝜷 destruction or dysfunction → 𝜶 more active)</a:t>
            </a:r>
            <a:endParaRPr b="1" sz="1200">
              <a:solidFill>
                <a:srgbClr val="999999"/>
              </a:solidFill>
              <a:latin typeface="Century Gothic"/>
              <a:ea typeface="Century Gothic"/>
              <a:cs typeface="Century Gothic"/>
              <a:sym typeface="Century Gothic"/>
            </a:endParaRPr>
          </a:p>
        </p:txBody>
      </p:sp>
      <p:sp>
        <p:nvSpPr>
          <p:cNvPr id="238" name="Google Shape;238;p26"/>
          <p:cNvSpPr txBox="1"/>
          <p:nvPr/>
        </p:nvSpPr>
        <p:spPr>
          <a:xfrm>
            <a:off x="4424425" y="1132585"/>
            <a:ext cx="1124700" cy="76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6AA84F"/>
                </a:solidFill>
                <a:latin typeface="Georgia"/>
                <a:ea typeface="Georgia"/>
                <a:cs typeface="Georgia"/>
                <a:sym typeface="Georgia"/>
              </a:rPr>
              <a:t>↑</a:t>
            </a:r>
            <a:r>
              <a:rPr b="1" lang="en" sz="1200">
                <a:solidFill>
                  <a:schemeClr val="dk1"/>
                </a:solidFill>
                <a:latin typeface="Century Gothic"/>
                <a:ea typeface="Century Gothic"/>
                <a:cs typeface="Century Gothic"/>
                <a:sym typeface="Century Gothic"/>
              </a:rPr>
              <a:t> </a:t>
            </a:r>
            <a:r>
              <a:rPr b="1" lang="en" sz="1200">
                <a:latin typeface="Century Gothic"/>
                <a:ea typeface="Century Gothic"/>
                <a:cs typeface="Century Gothic"/>
                <a:sym typeface="Century Gothic"/>
              </a:rPr>
              <a:t>Glucagon</a:t>
            </a:r>
            <a:endParaRPr b="1" sz="1200">
              <a:latin typeface="Century Gothic"/>
              <a:ea typeface="Century Gothic"/>
              <a:cs typeface="Century Gothic"/>
              <a:sym typeface="Century Gothic"/>
            </a:endParaRPr>
          </a:p>
        </p:txBody>
      </p:sp>
      <p:sp>
        <p:nvSpPr>
          <p:cNvPr id="239" name="Google Shape;239;p26"/>
          <p:cNvSpPr txBox="1"/>
          <p:nvPr/>
        </p:nvSpPr>
        <p:spPr>
          <a:xfrm>
            <a:off x="5929255" y="1080888"/>
            <a:ext cx="2041500" cy="95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6AA84F"/>
                </a:solidFill>
                <a:latin typeface="Georgia"/>
                <a:ea typeface="Georgia"/>
                <a:cs typeface="Georgia"/>
                <a:sym typeface="Georgia"/>
              </a:rPr>
              <a:t>↑</a:t>
            </a:r>
            <a:r>
              <a:rPr b="1" lang="en" sz="1200">
                <a:solidFill>
                  <a:schemeClr val="dk1"/>
                </a:solidFill>
                <a:latin typeface="Century Gothic"/>
                <a:ea typeface="Century Gothic"/>
                <a:cs typeface="Century Gothic"/>
                <a:sym typeface="Century Gothic"/>
              </a:rPr>
              <a:t> </a:t>
            </a:r>
            <a:r>
              <a:rPr b="1" lang="en" sz="1200">
                <a:latin typeface="Century Gothic"/>
                <a:ea typeface="Century Gothic"/>
                <a:cs typeface="Century Gothic"/>
                <a:sym typeface="Century Gothic"/>
              </a:rPr>
              <a:t>Gluconeogenesis &amp; glycogenolysis (Liver)</a:t>
            </a:r>
            <a:endParaRPr b="1" sz="1200">
              <a:latin typeface="Century Gothic"/>
              <a:ea typeface="Century Gothic"/>
              <a:cs typeface="Century Gothic"/>
              <a:sym typeface="Century Gothic"/>
            </a:endParaRPr>
          </a:p>
        </p:txBody>
      </p:sp>
      <p:sp>
        <p:nvSpPr>
          <p:cNvPr id="240" name="Google Shape;240;p26"/>
          <p:cNvSpPr txBox="1"/>
          <p:nvPr/>
        </p:nvSpPr>
        <p:spPr>
          <a:xfrm>
            <a:off x="8041698" y="1132575"/>
            <a:ext cx="1124700" cy="120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6AA84F"/>
                </a:solidFill>
                <a:latin typeface="Georgia"/>
                <a:ea typeface="Georgia"/>
                <a:cs typeface="Georgia"/>
                <a:sym typeface="Georgia"/>
              </a:rPr>
              <a:t>↑</a:t>
            </a:r>
            <a:r>
              <a:rPr b="1" lang="en" sz="1200">
                <a:solidFill>
                  <a:schemeClr val="dk1"/>
                </a:solidFill>
                <a:latin typeface="Century Gothic"/>
                <a:ea typeface="Century Gothic"/>
                <a:cs typeface="Century Gothic"/>
                <a:sym typeface="Century Gothic"/>
              </a:rPr>
              <a:t> </a:t>
            </a:r>
            <a:r>
              <a:rPr b="1" lang="en" sz="1200">
                <a:latin typeface="Century Gothic"/>
                <a:ea typeface="Century Gothic"/>
                <a:cs typeface="Century Gothic"/>
                <a:sym typeface="Century Gothic"/>
              </a:rPr>
              <a:t>Plasma glucose</a:t>
            </a:r>
            <a:endParaRPr b="1" sz="1200">
              <a:latin typeface="Century Gothic"/>
              <a:ea typeface="Century Gothic"/>
              <a:cs typeface="Century Gothic"/>
              <a:sym typeface="Century Gothic"/>
            </a:endParaRPr>
          </a:p>
        </p:txBody>
      </p:sp>
      <p:cxnSp>
        <p:nvCxnSpPr>
          <p:cNvPr id="241" name="Google Shape;241;p26"/>
          <p:cNvCxnSpPr/>
          <p:nvPr/>
        </p:nvCxnSpPr>
        <p:spPr>
          <a:xfrm flipH="1" rot="10800000">
            <a:off x="834351" y="1311414"/>
            <a:ext cx="481200" cy="1800"/>
          </a:xfrm>
          <a:prstGeom prst="straightConnector1">
            <a:avLst/>
          </a:prstGeom>
          <a:noFill/>
          <a:ln cap="flat" cmpd="sng" w="28575">
            <a:solidFill>
              <a:srgbClr val="C9DAF8"/>
            </a:solidFill>
            <a:prstDash val="solid"/>
            <a:round/>
            <a:headEnd len="med" w="med" type="none"/>
            <a:tailEnd len="med" w="med" type="triangle"/>
          </a:ln>
        </p:spPr>
      </p:cxnSp>
      <p:cxnSp>
        <p:nvCxnSpPr>
          <p:cNvPr id="242" name="Google Shape;242;p26"/>
          <p:cNvCxnSpPr/>
          <p:nvPr/>
        </p:nvCxnSpPr>
        <p:spPr>
          <a:xfrm flipH="1" rot="10800000">
            <a:off x="3899907" y="1342352"/>
            <a:ext cx="481200" cy="1800"/>
          </a:xfrm>
          <a:prstGeom prst="straightConnector1">
            <a:avLst/>
          </a:prstGeom>
          <a:noFill/>
          <a:ln cap="flat" cmpd="sng" w="28575">
            <a:solidFill>
              <a:srgbClr val="C9DAF8"/>
            </a:solidFill>
            <a:prstDash val="solid"/>
            <a:round/>
            <a:headEnd len="med" w="med" type="none"/>
            <a:tailEnd len="med" w="med" type="triangle"/>
          </a:ln>
        </p:spPr>
      </p:cxnSp>
      <p:cxnSp>
        <p:nvCxnSpPr>
          <p:cNvPr id="243" name="Google Shape;243;p26"/>
          <p:cNvCxnSpPr/>
          <p:nvPr/>
        </p:nvCxnSpPr>
        <p:spPr>
          <a:xfrm flipH="1" rot="10800000">
            <a:off x="5448058" y="1342361"/>
            <a:ext cx="481200" cy="1800"/>
          </a:xfrm>
          <a:prstGeom prst="straightConnector1">
            <a:avLst/>
          </a:prstGeom>
          <a:noFill/>
          <a:ln cap="flat" cmpd="sng" w="28575">
            <a:solidFill>
              <a:srgbClr val="C9DAF8"/>
            </a:solidFill>
            <a:prstDash val="solid"/>
            <a:round/>
            <a:headEnd len="med" w="med" type="none"/>
            <a:tailEnd len="med" w="med" type="triangle"/>
          </a:ln>
        </p:spPr>
      </p:cxnSp>
      <p:cxnSp>
        <p:nvCxnSpPr>
          <p:cNvPr id="244" name="Google Shape;244;p26"/>
          <p:cNvCxnSpPr/>
          <p:nvPr/>
        </p:nvCxnSpPr>
        <p:spPr>
          <a:xfrm flipH="1" rot="10800000">
            <a:off x="7798757" y="1393298"/>
            <a:ext cx="377700" cy="300"/>
          </a:xfrm>
          <a:prstGeom prst="straightConnector1">
            <a:avLst/>
          </a:prstGeom>
          <a:noFill/>
          <a:ln cap="flat" cmpd="sng" w="28575">
            <a:solidFill>
              <a:srgbClr val="C9DAF8"/>
            </a:solidFill>
            <a:prstDash val="solid"/>
            <a:round/>
            <a:headEnd len="med" w="med" type="none"/>
            <a:tailEnd len="med" w="med" type="triangle"/>
          </a:ln>
        </p:spPr>
      </p:cxnSp>
      <p:sp>
        <p:nvSpPr>
          <p:cNvPr id="245" name="Google Shape;245;p26"/>
          <p:cNvSpPr/>
          <p:nvPr/>
        </p:nvSpPr>
        <p:spPr>
          <a:xfrm rot="-5400000">
            <a:off x="93750" y="3927925"/>
            <a:ext cx="1105200" cy="769200"/>
          </a:xfrm>
          <a:prstGeom prst="roundRect">
            <a:avLst>
              <a:gd fmla="val 16667" name="adj"/>
            </a:avLst>
          </a:pr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Century Gothic"/>
                <a:ea typeface="Century Gothic"/>
                <a:cs typeface="Century Gothic"/>
                <a:sym typeface="Century Gothic"/>
              </a:rPr>
              <a:t>Adipose tissue</a:t>
            </a:r>
            <a:endParaRPr b="1" sz="1200">
              <a:latin typeface="Century Gothic"/>
              <a:ea typeface="Century Gothic"/>
              <a:cs typeface="Century Gothic"/>
              <a:sym typeface="Century Gothic"/>
            </a:endParaRPr>
          </a:p>
        </p:txBody>
      </p:sp>
      <p:sp>
        <p:nvSpPr>
          <p:cNvPr id="246" name="Google Shape;246;p26"/>
          <p:cNvSpPr/>
          <p:nvPr/>
        </p:nvSpPr>
        <p:spPr>
          <a:xfrm rot="-5400000">
            <a:off x="132088" y="2600125"/>
            <a:ext cx="1097400" cy="769200"/>
          </a:xfrm>
          <a:prstGeom prst="roundRect">
            <a:avLst>
              <a:gd fmla="val 16667" name="adj"/>
            </a:avLst>
          </a:pr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Century Gothic"/>
                <a:ea typeface="Century Gothic"/>
                <a:cs typeface="Century Gothic"/>
                <a:sym typeface="Century Gothic"/>
              </a:rPr>
              <a:t>Muscles </a:t>
            </a:r>
            <a:endParaRPr b="1" sz="1200">
              <a:latin typeface="Century Gothic"/>
              <a:ea typeface="Century Gothic"/>
              <a:cs typeface="Century Gothic"/>
              <a:sym typeface="Century Gothic"/>
            </a:endParaRPr>
          </a:p>
        </p:txBody>
      </p:sp>
      <p:sp>
        <p:nvSpPr>
          <p:cNvPr id="247" name="Google Shape;247;p26"/>
          <p:cNvSpPr txBox="1"/>
          <p:nvPr/>
        </p:nvSpPr>
        <p:spPr>
          <a:xfrm>
            <a:off x="1702627" y="2769328"/>
            <a:ext cx="821400" cy="54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CC0000"/>
                </a:solidFill>
                <a:latin typeface="Century Gothic"/>
                <a:ea typeface="Century Gothic"/>
                <a:cs typeface="Century Gothic"/>
                <a:sym typeface="Century Gothic"/>
              </a:rPr>
              <a:t>↓</a:t>
            </a:r>
            <a:r>
              <a:rPr b="1" lang="en" sz="1200">
                <a:solidFill>
                  <a:schemeClr val="dk1"/>
                </a:solidFill>
                <a:latin typeface="Century Gothic"/>
                <a:ea typeface="Century Gothic"/>
                <a:cs typeface="Century Gothic"/>
                <a:sym typeface="Century Gothic"/>
              </a:rPr>
              <a:t> </a:t>
            </a:r>
            <a:r>
              <a:rPr b="1" lang="en" sz="1200">
                <a:latin typeface="Century Gothic"/>
                <a:ea typeface="Century Gothic"/>
                <a:cs typeface="Century Gothic"/>
                <a:sym typeface="Century Gothic"/>
              </a:rPr>
              <a:t>Insulin</a:t>
            </a:r>
            <a:endParaRPr b="1" sz="1200">
              <a:latin typeface="Century Gothic"/>
              <a:ea typeface="Century Gothic"/>
              <a:cs typeface="Century Gothic"/>
              <a:sym typeface="Century Gothic"/>
            </a:endParaRPr>
          </a:p>
        </p:txBody>
      </p:sp>
      <p:cxnSp>
        <p:nvCxnSpPr>
          <p:cNvPr id="248" name="Google Shape;248;p26"/>
          <p:cNvCxnSpPr/>
          <p:nvPr/>
        </p:nvCxnSpPr>
        <p:spPr>
          <a:xfrm flipH="1" rot="10800000">
            <a:off x="1221438" y="2983814"/>
            <a:ext cx="481200" cy="1800"/>
          </a:xfrm>
          <a:prstGeom prst="straightConnector1">
            <a:avLst/>
          </a:prstGeom>
          <a:noFill/>
          <a:ln cap="flat" cmpd="sng" w="28575">
            <a:solidFill>
              <a:srgbClr val="C9DAF8"/>
            </a:solidFill>
            <a:prstDash val="solid"/>
            <a:round/>
            <a:headEnd len="med" w="med" type="none"/>
            <a:tailEnd len="med" w="med" type="triangle"/>
          </a:ln>
        </p:spPr>
      </p:cxnSp>
      <p:cxnSp>
        <p:nvCxnSpPr>
          <p:cNvPr id="249" name="Google Shape;249;p26"/>
          <p:cNvCxnSpPr/>
          <p:nvPr/>
        </p:nvCxnSpPr>
        <p:spPr>
          <a:xfrm flipH="1" rot="10800000">
            <a:off x="1187001" y="4593014"/>
            <a:ext cx="481200" cy="1800"/>
          </a:xfrm>
          <a:prstGeom prst="straightConnector1">
            <a:avLst/>
          </a:prstGeom>
          <a:noFill/>
          <a:ln cap="flat" cmpd="sng" w="28575">
            <a:solidFill>
              <a:srgbClr val="C9DAF8"/>
            </a:solidFill>
            <a:prstDash val="solid"/>
            <a:round/>
            <a:headEnd len="med" w="med" type="none"/>
            <a:tailEnd len="med" w="med" type="triangle"/>
          </a:ln>
        </p:spPr>
      </p:cxnSp>
      <p:cxnSp>
        <p:nvCxnSpPr>
          <p:cNvPr id="250" name="Google Shape;250;p26"/>
          <p:cNvCxnSpPr/>
          <p:nvPr/>
        </p:nvCxnSpPr>
        <p:spPr>
          <a:xfrm flipH="1" rot="10800000">
            <a:off x="2524038" y="2954527"/>
            <a:ext cx="481200" cy="1800"/>
          </a:xfrm>
          <a:prstGeom prst="straightConnector1">
            <a:avLst/>
          </a:prstGeom>
          <a:noFill/>
          <a:ln cap="flat" cmpd="sng" w="28575">
            <a:solidFill>
              <a:srgbClr val="C9DAF8"/>
            </a:solidFill>
            <a:prstDash val="solid"/>
            <a:round/>
            <a:headEnd len="med" w="med" type="none"/>
            <a:tailEnd len="med" w="med" type="triangle"/>
          </a:ln>
        </p:spPr>
      </p:cxnSp>
      <p:cxnSp>
        <p:nvCxnSpPr>
          <p:cNvPr id="251" name="Google Shape;251;p26"/>
          <p:cNvCxnSpPr/>
          <p:nvPr/>
        </p:nvCxnSpPr>
        <p:spPr>
          <a:xfrm flipH="1" rot="10800000">
            <a:off x="2449835" y="4612953"/>
            <a:ext cx="481200" cy="1800"/>
          </a:xfrm>
          <a:prstGeom prst="straightConnector1">
            <a:avLst/>
          </a:prstGeom>
          <a:noFill/>
          <a:ln cap="flat" cmpd="sng" w="28575">
            <a:solidFill>
              <a:srgbClr val="C9DAF8"/>
            </a:solidFill>
            <a:prstDash val="solid"/>
            <a:round/>
            <a:headEnd len="med" w="med" type="none"/>
            <a:tailEnd len="med" w="med" type="triangle"/>
          </a:ln>
        </p:spPr>
      </p:cxnSp>
      <p:sp>
        <p:nvSpPr>
          <p:cNvPr id="252" name="Google Shape;252;p26"/>
          <p:cNvSpPr txBox="1"/>
          <p:nvPr/>
        </p:nvSpPr>
        <p:spPr>
          <a:xfrm>
            <a:off x="2931025" y="4442746"/>
            <a:ext cx="2409000" cy="54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CC0000"/>
                </a:solidFill>
                <a:latin typeface="Century Gothic"/>
                <a:ea typeface="Century Gothic"/>
                <a:cs typeface="Century Gothic"/>
                <a:sym typeface="Century Gothic"/>
              </a:rPr>
              <a:t>↓</a:t>
            </a:r>
            <a:r>
              <a:rPr b="1" lang="en" sz="1200">
                <a:solidFill>
                  <a:srgbClr val="CC0000"/>
                </a:solidFill>
                <a:latin typeface="Century Gothic"/>
                <a:ea typeface="Century Gothic"/>
                <a:cs typeface="Century Gothic"/>
                <a:sym typeface="Century Gothic"/>
              </a:rPr>
              <a:t> </a:t>
            </a:r>
            <a:r>
              <a:rPr b="1" lang="en" sz="1200">
                <a:latin typeface="Century Gothic"/>
                <a:ea typeface="Century Gothic"/>
                <a:cs typeface="Century Gothic"/>
                <a:sym typeface="Century Gothic"/>
              </a:rPr>
              <a:t>Glucose uptake</a:t>
            </a:r>
            <a:endParaRPr b="1" sz="1200">
              <a:latin typeface="Century Gothic"/>
              <a:ea typeface="Century Gothic"/>
              <a:cs typeface="Century Gothic"/>
              <a:sym typeface="Century Gothic"/>
            </a:endParaRPr>
          </a:p>
        </p:txBody>
      </p:sp>
      <p:sp>
        <p:nvSpPr>
          <p:cNvPr id="253" name="Google Shape;253;p26"/>
          <p:cNvSpPr txBox="1"/>
          <p:nvPr/>
        </p:nvSpPr>
        <p:spPr>
          <a:xfrm>
            <a:off x="3075013" y="2769375"/>
            <a:ext cx="1638900" cy="67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CC0000"/>
                </a:solidFill>
                <a:latin typeface="Century Gothic"/>
                <a:ea typeface="Century Gothic"/>
                <a:cs typeface="Century Gothic"/>
                <a:sym typeface="Century Gothic"/>
              </a:rPr>
              <a:t>↓</a:t>
            </a:r>
            <a:r>
              <a:rPr b="1" lang="en" sz="1200">
                <a:solidFill>
                  <a:srgbClr val="CC0000"/>
                </a:solidFill>
                <a:latin typeface="Century Gothic"/>
                <a:ea typeface="Century Gothic"/>
                <a:cs typeface="Century Gothic"/>
                <a:sym typeface="Century Gothic"/>
              </a:rPr>
              <a:t> </a:t>
            </a:r>
            <a:r>
              <a:rPr b="1" lang="en" sz="1200">
                <a:latin typeface="Century Gothic"/>
                <a:ea typeface="Century Gothic"/>
                <a:cs typeface="Century Gothic"/>
                <a:sym typeface="Century Gothic"/>
              </a:rPr>
              <a:t>Glucose and amino acid uptake</a:t>
            </a:r>
            <a:endParaRPr b="1" sz="1200">
              <a:latin typeface="Century Gothic"/>
              <a:ea typeface="Century Gothic"/>
              <a:cs typeface="Century Gothic"/>
              <a:sym typeface="Century Gothic"/>
            </a:endParaRPr>
          </a:p>
        </p:txBody>
      </p:sp>
      <p:cxnSp>
        <p:nvCxnSpPr>
          <p:cNvPr id="254" name="Google Shape;254;p26"/>
          <p:cNvCxnSpPr/>
          <p:nvPr/>
        </p:nvCxnSpPr>
        <p:spPr>
          <a:xfrm flipH="1" rot="10800000">
            <a:off x="4572001" y="4623827"/>
            <a:ext cx="481200" cy="1800"/>
          </a:xfrm>
          <a:prstGeom prst="straightConnector1">
            <a:avLst/>
          </a:prstGeom>
          <a:noFill/>
          <a:ln cap="flat" cmpd="sng" w="28575">
            <a:solidFill>
              <a:srgbClr val="C9DAF8"/>
            </a:solidFill>
            <a:prstDash val="solid"/>
            <a:round/>
            <a:headEnd len="med" w="med" type="none"/>
            <a:tailEnd len="med" w="med" type="triangle"/>
          </a:ln>
        </p:spPr>
      </p:cxnSp>
      <p:cxnSp>
        <p:nvCxnSpPr>
          <p:cNvPr id="255" name="Google Shape;255;p26"/>
          <p:cNvCxnSpPr/>
          <p:nvPr/>
        </p:nvCxnSpPr>
        <p:spPr>
          <a:xfrm flipH="1" rot="10800000">
            <a:off x="4713913" y="2983827"/>
            <a:ext cx="481200" cy="1800"/>
          </a:xfrm>
          <a:prstGeom prst="straightConnector1">
            <a:avLst/>
          </a:prstGeom>
          <a:noFill/>
          <a:ln cap="flat" cmpd="sng" w="28575">
            <a:solidFill>
              <a:srgbClr val="C9DAF8"/>
            </a:solidFill>
            <a:prstDash val="solid"/>
            <a:round/>
            <a:headEnd len="med" w="med" type="none"/>
            <a:tailEnd len="med" w="med" type="triangle"/>
          </a:ln>
        </p:spPr>
      </p:cxnSp>
      <p:sp>
        <p:nvSpPr>
          <p:cNvPr id="256" name="Google Shape;256;p26"/>
          <p:cNvSpPr txBox="1"/>
          <p:nvPr/>
        </p:nvSpPr>
        <p:spPr>
          <a:xfrm>
            <a:off x="4980045" y="4400625"/>
            <a:ext cx="1638900" cy="120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6AA84F"/>
                </a:solidFill>
                <a:latin typeface="Georgia"/>
                <a:ea typeface="Georgia"/>
                <a:cs typeface="Georgia"/>
                <a:sym typeface="Georgia"/>
              </a:rPr>
              <a:t>↑</a:t>
            </a:r>
            <a:r>
              <a:rPr b="1" lang="en" sz="1200">
                <a:solidFill>
                  <a:schemeClr val="dk1"/>
                </a:solidFill>
                <a:latin typeface="Century Gothic"/>
                <a:ea typeface="Century Gothic"/>
                <a:cs typeface="Century Gothic"/>
                <a:sym typeface="Century Gothic"/>
              </a:rPr>
              <a:t> </a:t>
            </a:r>
            <a:r>
              <a:rPr b="1" lang="en" sz="1200">
                <a:latin typeface="Century Gothic"/>
                <a:ea typeface="Century Gothic"/>
                <a:cs typeface="Century Gothic"/>
                <a:sym typeface="Century Gothic"/>
              </a:rPr>
              <a:t>Plasma glucose</a:t>
            </a:r>
            <a:endParaRPr b="1" sz="1200">
              <a:latin typeface="Century Gothic"/>
              <a:ea typeface="Century Gothic"/>
              <a:cs typeface="Century Gothic"/>
              <a:sym typeface="Century Gothic"/>
            </a:endParaRPr>
          </a:p>
        </p:txBody>
      </p:sp>
      <p:sp>
        <p:nvSpPr>
          <p:cNvPr id="257" name="Google Shape;257;p26"/>
          <p:cNvSpPr txBox="1"/>
          <p:nvPr/>
        </p:nvSpPr>
        <p:spPr>
          <a:xfrm>
            <a:off x="7148003" y="2752788"/>
            <a:ext cx="2181000" cy="76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6AA84F"/>
                </a:solidFill>
                <a:latin typeface="Georgia"/>
                <a:ea typeface="Georgia"/>
                <a:cs typeface="Georgia"/>
                <a:sym typeface="Georgia"/>
              </a:rPr>
              <a:t>↑</a:t>
            </a:r>
            <a:r>
              <a:rPr b="1" lang="en" sz="1200">
                <a:solidFill>
                  <a:schemeClr val="dk1"/>
                </a:solidFill>
                <a:latin typeface="Century Gothic"/>
                <a:ea typeface="Century Gothic"/>
                <a:cs typeface="Century Gothic"/>
                <a:sym typeface="Century Gothic"/>
              </a:rPr>
              <a:t> </a:t>
            </a:r>
            <a:r>
              <a:rPr b="1" lang="en" sz="1200">
                <a:latin typeface="Century Gothic"/>
                <a:ea typeface="Century Gothic"/>
                <a:cs typeface="Century Gothic"/>
                <a:sym typeface="Century Gothic"/>
              </a:rPr>
              <a:t>Plasma glucose and amino acids</a:t>
            </a:r>
            <a:endParaRPr b="1" sz="1200">
              <a:latin typeface="Century Gothic"/>
              <a:ea typeface="Century Gothic"/>
              <a:cs typeface="Century Gothic"/>
              <a:sym typeface="Century Gothic"/>
            </a:endParaRPr>
          </a:p>
        </p:txBody>
      </p:sp>
      <p:sp>
        <p:nvSpPr>
          <p:cNvPr id="258" name="Google Shape;258;p26"/>
          <p:cNvSpPr txBox="1"/>
          <p:nvPr/>
        </p:nvSpPr>
        <p:spPr>
          <a:xfrm>
            <a:off x="4909225" y="2785050"/>
            <a:ext cx="21810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6AA84F"/>
                </a:solidFill>
                <a:latin typeface="Georgia"/>
                <a:ea typeface="Georgia"/>
                <a:cs typeface="Georgia"/>
                <a:sym typeface="Georgia"/>
              </a:rPr>
              <a:t>↑</a:t>
            </a:r>
            <a:r>
              <a:rPr b="1" lang="en" sz="1200">
                <a:solidFill>
                  <a:schemeClr val="dk1"/>
                </a:solidFill>
                <a:latin typeface="Century Gothic"/>
                <a:ea typeface="Century Gothic"/>
                <a:cs typeface="Century Gothic"/>
                <a:sym typeface="Century Gothic"/>
              </a:rPr>
              <a:t> </a:t>
            </a:r>
            <a:r>
              <a:rPr b="1" lang="en" sz="1200">
                <a:latin typeface="Century Gothic"/>
                <a:ea typeface="Century Gothic"/>
                <a:cs typeface="Century Gothic"/>
                <a:sym typeface="Century Gothic"/>
              </a:rPr>
              <a:t>Protein breakdown</a:t>
            </a:r>
            <a:endParaRPr b="1" sz="1200">
              <a:latin typeface="Century Gothic"/>
              <a:ea typeface="Century Gothic"/>
              <a:cs typeface="Century Gothic"/>
              <a:sym typeface="Century Gothic"/>
            </a:endParaRPr>
          </a:p>
        </p:txBody>
      </p:sp>
      <p:cxnSp>
        <p:nvCxnSpPr>
          <p:cNvPr id="259" name="Google Shape;259;p26"/>
          <p:cNvCxnSpPr/>
          <p:nvPr/>
        </p:nvCxnSpPr>
        <p:spPr>
          <a:xfrm flipH="1" rot="10800000">
            <a:off x="6873575" y="2983827"/>
            <a:ext cx="481200" cy="1800"/>
          </a:xfrm>
          <a:prstGeom prst="straightConnector1">
            <a:avLst/>
          </a:prstGeom>
          <a:noFill/>
          <a:ln cap="flat" cmpd="sng" w="28575">
            <a:solidFill>
              <a:srgbClr val="C9DAF8"/>
            </a:solidFill>
            <a:prstDash val="solid"/>
            <a:round/>
            <a:headEnd len="med" w="med" type="none"/>
            <a:tailEnd len="med" w="med" type="triangle"/>
          </a:ln>
        </p:spPr>
      </p:cxnSp>
      <p:pic>
        <p:nvPicPr>
          <p:cNvPr id="260" name="Google Shape;260;p26"/>
          <p:cNvPicPr preferRelativeResize="0"/>
          <p:nvPr/>
        </p:nvPicPr>
        <p:blipFill>
          <a:blip r:embed="rId3">
            <a:alphaModFix/>
          </a:blip>
          <a:stretch>
            <a:fillRect/>
          </a:stretch>
        </p:blipFill>
        <p:spPr>
          <a:xfrm>
            <a:off x="866882" y="3631183"/>
            <a:ext cx="334275" cy="604750"/>
          </a:xfrm>
          <a:prstGeom prst="rect">
            <a:avLst/>
          </a:prstGeom>
          <a:noFill/>
          <a:ln>
            <a:noFill/>
          </a:ln>
        </p:spPr>
      </p:pic>
      <p:pic>
        <p:nvPicPr>
          <p:cNvPr id="261" name="Google Shape;261;p26"/>
          <p:cNvPicPr preferRelativeResize="0"/>
          <p:nvPr/>
        </p:nvPicPr>
        <p:blipFill>
          <a:blip r:embed="rId4">
            <a:alphaModFix/>
          </a:blip>
          <a:stretch>
            <a:fillRect/>
          </a:stretch>
        </p:blipFill>
        <p:spPr>
          <a:xfrm>
            <a:off x="788913" y="2326300"/>
            <a:ext cx="446675" cy="446675"/>
          </a:xfrm>
          <a:prstGeom prst="rect">
            <a:avLst/>
          </a:prstGeom>
          <a:noFill/>
          <a:ln>
            <a:noFill/>
          </a:ln>
        </p:spPr>
      </p:pic>
      <p:sp>
        <p:nvSpPr>
          <p:cNvPr id="262" name="Google Shape;262;p26"/>
          <p:cNvSpPr txBox="1"/>
          <p:nvPr/>
        </p:nvSpPr>
        <p:spPr>
          <a:xfrm>
            <a:off x="3312600" y="51750"/>
            <a:ext cx="3000000" cy="60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3C78D8"/>
                </a:solidFill>
                <a:latin typeface="Comfortaa"/>
                <a:ea typeface="Comfortaa"/>
                <a:cs typeface="Comfortaa"/>
                <a:sym typeface="Comfortaa"/>
              </a:rPr>
              <a:t>Mechanisms of:</a:t>
            </a:r>
            <a:endParaRPr/>
          </a:p>
        </p:txBody>
      </p:sp>
      <p:sp>
        <p:nvSpPr>
          <p:cNvPr id="263" name="Google Shape;263;p26"/>
          <p:cNvSpPr/>
          <p:nvPr/>
        </p:nvSpPr>
        <p:spPr>
          <a:xfrm>
            <a:off x="2688200" y="602824"/>
            <a:ext cx="225300" cy="363900"/>
          </a:xfrm>
          <a:prstGeom prst="upArrow">
            <a:avLst>
              <a:gd fmla="val 50000" name="adj1"/>
              <a:gd fmla="val 50000" name="adj2"/>
            </a:avLst>
          </a:prstGeom>
          <a:solidFill>
            <a:srgbClr val="93C47D"/>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6"/>
          <p:cNvSpPr/>
          <p:nvPr/>
        </p:nvSpPr>
        <p:spPr>
          <a:xfrm rot="19644">
            <a:off x="2564596" y="2133300"/>
            <a:ext cx="472508" cy="437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48000" lIns="48000" spcFirstLastPara="1" rIns="48000" wrap="square" tIns="48000">
            <a:noAutofit/>
          </a:bodyPr>
          <a:lstStyle/>
          <a:p>
            <a:pPr indent="0" lvl="0" marL="0" rtl="0" algn="ctr">
              <a:spcBef>
                <a:spcPts val="0"/>
              </a:spcBef>
              <a:spcAft>
                <a:spcPts val="0"/>
              </a:spcAft>
              <a:buNone/>
            </a:pPr>
            <a:r>
              <a:t/>
            </a:r>
            <a:endParaRPr b="1" sz="600">
              <a:solidFill>
                <a:srgbClr val="666666"/>
              </a:solidFill>
              <a:latin typeface="Comic Sans MS"/>
              <a:ea typeface="Comic Sans MS"/>
              <a:cs typeface="Comic Sans MS"/>
              <a:sym typeface="Comic Sans MS"/>
            </a:endParaRPr>
          </a:p>
        </p:txBody>
      </p:sp>
      <p:sp>
        <p:nvSpPr>
          <p:cNvPr id="265" name="Google Shape;265;p26"/>
          <p:cNvSpPr/>
          <p:nvPr/>
        </p:nvSpPr>
        <p:spPr>
          <a:xfrm rot="10800000">
            <a:off x="2688200" y="2169899"/>
            <a:ext cx="225300" cy="363900"/>
          </a:xfrm>
          <a:prstGeom prst="upArrow">
            <a:avLst>
              <a:gd fmla="val 50000" name="adj1"/>
              <a:gd fmla="val 50000" name="adj2"/>
            </a:avLst>
          </a:prstGeom>
          <a:solidFill>
            <a:srgbClr val="E06666"/>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6"/>
          <p:cNvSpPr txBox="1"/>
          <p:nvPr/>
        </p:nvSpPr>
        <p:spPr>
          <a:xfrm>
            <a:off x="1668177" y="4442753"/>
            <a:ext cx="821400" cy="54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CC0000"/>
                </a:solidFill>
                <a:latin typeface="Century Gothic"/>
                <a:ea typeface="Century Gothic"/>
                <a:cs typeface="Century Gothic"/>
                <a:sym typeface="Century Gothic"/>
              </a:rPr>
              <a:t>↓</a:t>
            </a:r>
            <a:r>
              <a:rPr b="1" lang="en" sz="1200">
                <a:solidFill>
                  <a:schemeClr val="dk1"/>
                </a:solidFill>
                <a:latin typeface="Century Gothic"/>
                <a:ea typeface="Century Gothic"/>
                <a:cs typeface="Century Gothic"/>
                <a:sym typeface="Century Gothic"/>
              </a:rPr>
              <a:t> </a:t>
            </a:r>
            <a:r>
              <a:rPr b="1" lang="en" sz="1200">
                <a:latin typeface="Century Gothic"/>
                <a:ea typeface="Century Gothic"/>
                <a:cs typeface="Century Gothic"/>
                <a:sym typeface="Century Gothic"/>
              </a:rPr>
              <a:t>Insulin</a:t>
            </a:r>
            <a:endParaRPr b="1" sz="1200">
              <a:latin typeface="Century Gothic"/>
              <a:ea typeface="Century Gothic"/>
              <a:cs typeface="Century Gothic"/>
              <a:sym typeface="Century Gothic"/>
            </a:endParaRPr>
          </a:p>
        </p:txBody>
      </p:sp>
      <p:sp>
        <p:nvSpPr>
          <p:cNvPr id="267" name="Google Shape;267;p26"/>
          <p:cNvSpPr txBox="1"/>
          <p:nvPr/>
        </p:nvSpPr>
        <p:spPr>
          <a:xfrm>
            <a:off x="45472" y="1072053"/>
            <a:ext cx="821400" cy="54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CC0000"/>
                </a:solidFill>
                <a:latin typeface="Century Gothic"/>
                <a:ea typeface="Century Gothic"/>
                <a:cs typeface="Century Gothic"/>
                <a:sym typeface="Century Gothic"/>
              </a:rPr>
              <a:t>↓</a:t>
            </a:r>
            <a:r>
              <a:rPr b="1" lang="en" sz="1200">
                <a:solidFill>
                  <a:schemeClr val="dk1"/>
                </a:solidFill>
                <a:latin typeface="Century Gothic"/>
                <a:ea typeface="Century Gothic"/>
                <a:cs typeface="Century Gothic"/>
                <a:sym typeface="Century Gothic"/>
              </a:rPr>
              <a:t> </a:t>
            </a:r>
            <a:r>
              <a:rPr b="1" lang="en" sz="1200">
                <a:latin typeface="Century Gothic"/>
                <a:ea typeface="Century Gothic"/>
                <a:cs typeface="Century Gothic"/>
                <a:sym typeface="Century Gothic"/>
              </a:rPr>
              <a:t>Insulin</a:t>
            </a:r>
            <a:endParaRPr b="1" sz="1200">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cxnSp>
        <p:nvCxnSpPr>
          <p:cNvPr id="272" name="Google Shape;272;p27"/>
          <p:cNvCxnSpPr/>
          <p:nvPr/>
        </p:nvCxnSpPr>
        <p:spPr>
          <a:xfrm rot="-5400000">
            <a:off x="7496926" y="3741213"/>
            <a:ext cx="40800" cy="600"/>
          </a:xfrm>
          <a:prstGeom prst="bentConnector3">
            <a:avLst>
              <a:gd fmla="val -3086824" name="adj1"/>
            </a:avLst>
          </a:prstGeom>
          <a:noFill/>
          <a:ln cap="flat" cmpd="sng" w="9525">
            <a:solidFill>
              <a:srgbClr val="C9DAF8"/>
            </a:solidFill>
            <a:prstDash val="solid"/>
            <a:round/>
            <a:headEnd len="med" w="med" type="none"/>
            <a:tailEnd len="med" w="med" type="none"/>
          </a:ln>
        </p:spPr>
      </p:cxnSp>
      <p:cxnSp>
        <p:nvCxnSpPr>
          <p:cNvPr id="273" name="Google Shape;273;p27"/>
          <p:cNvCxnSpPr/>
          <p:nvPr/>
        </p:nvCxnSpPr>
        <p:spPr>
          <a:xfrm rot="-5400000">
            <a:off x="4551601" y="3741213"/>
            <a:ext cx="40800" cy="600"/>
          </a:xfrm>
          <a:prstGeom prst="bentConnector3">
            <a:avLst>
              <a:gd fmla="val -3086824" name="adj1"/>
            </a:avLst>
          </a:prstGeom>
          <a:noFill/>
          <a:ln cap="flat" cmpd="sng" w="9525">
            <a:solidFill>
              <a:srgbClr val="C9DAF8"/>
            </a:solidFill>
            <a:prstDash val="solid"/>
            <a:round/>
            <a:headEnd len="med" w="med" type="none"/>
            <a:tailEnd len="med" w="med" type="none"/>
          </a:ln>
        </p:spPr>
      </p:cxnSp>
      <p:sp>
        <p:nvSpPr>
          <p:cNvPr id="274" name="Google Shape;274;p27"/>
          <p:cNvSpPr txBox="1"/>
          <p:nvPr/>
        </p:nvSpPr>
        <p:spPr>
          <a:xfrm>
            <a:off x="1116300" y="48704"/>
            <a:ext cx="6911400" cy="6540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2400">
                <a:solidFill>
                  <a:srgbClr val="3C78D8"/>
                </a:solidFill>
                <a:latin typeface="Comfortaa"/>
                <a:ea typeface="Comfortaa"/>
                <a:cs typeface="Comfortaa"/>
                <a:sym typeface="Comfortaa"/>
              </a:rPr>
              <a:t>Mechanisms of Diabetic Complications</a:t>
            </a:r>
            <a:endParaRPr b="1" sz="2400">
              <a:solidFill>
                <a:srgbClr val="3C78D8"/>
              </a:solidFill>
              <a:latin typeface="Comfortaa"/>
              <a:ea typeface="Comfortaa"/>
              <a:cs typeface="Comfortaa"/>
              <a:sym typeface="Comfortaa"/>
            </a:endParaRPr>
          </a:p>
          <a:p>
            <a:pPr indent="0" lvl="0" marL="0" rtl="0" algn="ctr">
              <a:spcBef>
                <a:spcPts val="0"/>
              </a:spcBef>
              <a:spcAft>
                <a:spcPts val="0"/>
              </a:spcAft>
              <a:buNone/>
            </a:pPr>
            <a:r>
              <a:t/>
            </a:r>
            <a:endParaRPr b="1" sz="2400">
              <a:solidFill>
                <a:srgbClr val="3C78D8"/>
              </a:solidFill>
              <a:latin typeface="Comfortaa"/>
              <a:ea typeface="Comfortaa"/>
              <a:cs typeface="Comfortaa"/>
              <a:sym typeface="Comfortaa"/>
            </a:endParaRPr>
          </a:p>
        </p:txBody>
      </p:sp>
      <p:sp>
        <p:nvSpPr>
          <p:cNvPr id="275" name="Google Shape;275;p27"/>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276" name="Google Shape;276;p27"/>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i="0" sz="1100" u="none" cap="none" strike="noStrike">
              <a:solidFill>
                <a:srgbClr val="FFFFFF"/>
              </a:solidFill>
              <a:latin typeface="Century Gothic"/>
              <a:ea typeface="Century Gothic"/>
              <a:cs typeface="Century Gothic"/>
              <a:sym typeface="Century Gothic"/>
            </a:endParaRPr>
          </a:p>
        </p:txBody>
      </p:sp>
      <p:pic>
        <p:nvPicPr>
          <p:cNvPr id="277" name="Google Shape;277;p27"/>
          <p:cNvPicPr preferRelativeResize="0"/>
          <p:nvPr/>
        </p:nvPicPr>
        <p:blipFill rotWithShape="1">
          <a:blip r:embed="rId3">
            <a:alphaModFix/>
          </a:blip>
          <a:srcRect b="0" l="0" r="0" t="0"/>
          <a:stretch/>
        </p:blipFill>
        <p:spPr>
          <a:xfrm>
            <a:off x="2210475" y="596025"/>
            <a:ext cx="4723061" cy="1507525"/>
          </a:xfrm>
          <a:prstGeom prst="rect">
            <a:avLst/>
          </a:prstGeom>
          <a:noFill/>
          <a:ln>
            <a:noFill/>
          </a:ln>
        </p:spPr>
      </p:pic>
      <p:sp>
        <p:nvSpPr>
          <p:cNvPr id="278" name="Google Shape;278;p27"/>
          <p:cNvSpPr txBox="1"/>
          <p:nvPr/>
        </p:nvSpPr>
        <p:spPr>
          <a:xfrm>
            <a:off x="732600" y="2103547"/>
            <a:ext cx="7678800" cy="7644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2400">
                <a:solidFill>
                  <a:srgbClr val="3C78D8"/>
                </a:solidFill>
                <a:latin typeface="Comfortaa"/>
                <a:ea typeface="Comfortaa"/>
                <a:cs typeface="Comfortaa"/>
                <a:sym typeface="Comfortaa"/>
              </a:rPr>
              <a:t>General Mechanisms for </a:t>
            </a:r>
            <a:endParaRPr b="1" sz="2400">
              <a:solidFill>
                <a:srgbClr val="3C78D8"/>
              </a:solidFill>
              <a:latin typeface="Comfortaa"/>
              <a:ea typeface="Comfortaa"/>
              <a:cs typeface="Comfortaa"/>
              <a:sym typeface="Comfortaa"/>
            </a:endParaRPr>
          </a:p>
          <a:p>
            <a:pPr indent="0" lvl="0" marL="0" rtl="0" algn="ctr">
              <a:spcBef>
                <a:spcPts val="0"/>
              </a:spcBef>
              <a:spcAft>
                <a:spcPts val="0"/>
              </a:spcAft>
              <a:buNone/>
            </a:pPr>
            <a:r>
              <a:rPr b="1" lang="en" sz="2400">
                <a:solidFill>
                  <a:srgbClr val="3C78D8"/>
                </a:solidFill>
                <a:latin typeface="Comfortaa"/>
                <a:ea typeface="Comfortaa"/>
                <a:cs typeface="Comfortaa"/>
                <a:sym typeface="Comfortaa"/>
              </a:rPr>
              <a:t>(</a:t>
            </a:r>
            <a:r>
              <a:rPr lang="en" sz="2400">
                <a:solidFill>
                  <a:srgbClr val="3C78D8"/>
                </a:solidFill>
                <a:latin typeface="Comfortaa"/>
                <a:ea typeface="Comfortaa"/>
                <a:cs typeface="Comfortaa"/>
                <a:sym typeface="Comfortaa"/>
              </a:rPr>
              <a:t>Diabetic Microvascular Complications</a:t>
            </a:r>
            <a:r>
              <a:rPr b="1" lang="en" sz="2400">
                <a:solidFill>
                  <a:srgbClr val="3C78D8"/>
                </a:solidFill>
                <a:latin typeface="Comfortaa"/>
                <a:ea typeface="Comfortaa"/>
                <a:cs typeface="Comfortaa"/>
                <a:sym typeface="Comfortaa"/>
              </a:rPr>
              <a:t>)</a:t>
            </a:r>
            <a:endParaRPr b="1" sz="2400">
              <a:solidFill>
                <a:srgbClr val="3C78D8"/>
              </a:solidFill>
              <a:latin typeface="Comfortaa"/>
              <a:ea typeface="Comfortaa"/>
              <a:cs typeface="Comfortaa"/>
              <a:sym typeface="Comfortaa"/>
            </a:endParaRPr>
          </a:p>
          <a:p>
            <a:pPr indent="0" lvl="0" marL="0" rtl="0" algn="ctr">
              <a:spcBef>
                <a:spcPts val="0"/>
              </a:spcBef>
              <a:spcAft>
                <a:spcPts val="0"/>
              </a:spcAft>
              <a:buNone/>
            </a:pPr>
            <a:r>
              <a:t/>
            </a:r>
            <a:endParaRPr b="1" sz="2400">
              <a:solidFill>
                <a:srgbClr val="3C78D8"/>
              </a:solidFill>
              <a:latin typeface="Comfortaa"/>
              <a:ea typeface="Comfortaa"/>
              <a:cs typeface="Comfortaa"/>
              <a:sym typeface="Comfortaa"/>
            </a:endParaRPr>
          </a:p>
          <a:p>
            <a:pPr indent="0" lvl="0" marL="0" rtl="0" algn="ctr">
              <a:spcBef>
                <a:spcPts val="0"/>
              </a:spcBef>
              <a:spcAft>
                <a:spcPts val="0"/>
              </a:spcAft>
              <a:buNone/>
            </a:pPr>
            <a:r>
              <a:t/>
            </a:r>
            <a:endParaRPr b="1" sz="2400">
              <a:solidFill>
                <a:srgbClr val="3C78D8"/>
              </a:solidFill>
              <a:latin typeface="Comfortaa"/>
              <a:ea typeface="Comfortaa"/>
              <a:cs typeface="Comfortaa"/>
              <a:sym typeface="Comfortaa"/>
            </a:endParaRPr>
          </a:p>
        </p:txBody>
      </p:sp>
      <p:sp>
        <p:nvSpPr>
          <p:cNvPr id="279" name="Google Shape;279;p27"/>
          <p:cNvSpPr/>
          <p:nvPr/>
        </p:nvSpPr>
        <p:spPr>
          <a:xfrm>
            <a:off x="3596550" y="2941188"/>
            <a:ext cx="1950900" cy="470700"/>
          </a:xfrm>
          <a:prstGeom prst="roundRect">
            <a:avLst>
              <a:gd fmla="val 16667" name="adj"/>
            </a:avLst>
          </a:prstGeom>
          <a:solidFill>
            <a:srgbClr val="6D9EEB"/>
          </a:solidFill>
          <a:ln cap="flat" cmpd="sng" w="9525">
            <a:solidFill>
              <a:srgbClr val="FFFFFF"/>
            </a:solidFill>
            <a:prstDash val="solid"/>
            <a:round/>
            <a:headEnd len="sm" w="sm" type="none"/>
            <a:tailEnd len="sm" w="sm" type="none"/>
          </a:ln>
        </p:spPr>
        <p:txBody>
          <a:bodyPr anchorCtr="0" anchor="ctr" bIns="27000" lIns="27000" spcFirstLastPara="1" rIns="27000" wrap="square" tIns="27000">
            <a:noAutofit/>
          </a:bodyPr>
          <a:lstStyle/>
          <a:p>
            <a:pPr indent="0" lvl="0" marL="0" rtl="0" algn="ctr">
              <a:spcBef>
                <a:spcPts val="0"/>
              </a:spcBef>
              <a:spcAft>
                <a:spcPts val="0"/>
              </a:spcAft>
              <a:buNone/>
            </a:pPr>
            <a:r>
              <a:t/>
            </a:r>
            <a:endParaRPr b="1">
              <a:solidFill>
                <a:srgbClr val="FFFFFF"/>
              </a:solidFill>
              <a:latin typeface="Century Gothic"/>
              <a:ea typeface="Century Gothic"/>
              <a:cs typeface="Century Gothic"/>
              <a:sym typeface="Century Gothic"/>
            </a:endParaRPr>
          </a:p>
          <a:p>
            <a:pPr indent="0" lvl="0" marL="0" rtl="0" algn="ctr">
              <a:spcBef>
                <a:spcPts val="0"/>
              </a:spcBef>
              <a:spcAft>
                <a:spcPts val="0"/>
              </a:spcAft>
              <a:buNone/>
            </a:pPr>
            <a:r>
              <a:rPr b="1" lang="en">
                <a:solidFill>
                  <a:srgbClr val="FFFFFF"/>
                </a:solidFill>
                <a:latin typeface="Century Gothic"/>
                <a:ea typeface="Century Gothic"/>
                <a:cs typeface="Century Gothic"/>
                <a:sym typeface="Century Gothic"/>
              </a:rPr>
              <a:t>Chronic Hyperglycemia</a:t>
            </a:r>
            <a:endParaRPr b="1">
              <a:solidFill>
                <a:srgbClr val="FFFFFF"/>
              </a:solidFill>
              <a:latin typeface="Century Gothic"/>
              <a:ea typeface="Century Gothic"/>
              <a:cs typeface="Century Gothic"/>
              <a:sym typeface="Century Gothic"/>
            </a:endParaRPr>
          </a:p>
          <a:p>
            <a:pPr indent="0" lvl="0" marL="0" rtl="0" algn="ctr">
              <a:spcBef>
                <a:spcPts val="0"/>
              </a:spcBef>
              <a:spcAft>
                <a:spcPts val="0"/>
              </a:spcAft>
              <a:buNone/>
            </a:pPr>
            <a:r>
              <a:t/>
            </a:r>
            <a:endParaRPr b="1">
              <a:solidFill>
                <a:srgbClr val="FFFFFF"/>
              </a:solidFill>
              <a:latin typeface="Century Gothic"/>
              <a:ea typeface="Century Gothic"/>
              <a:cs typeface="Century Gothic"/>
              <a:sym typeface="Century Gothic"/>
            </a:endParaRPr>
          </a:p>
        </p:txBody>
      </p:sp>
      <p:cxnSp>
        <p:nvCxnSpPr>
          <p:cNvPr id="280" name="Google Shape;280;p27"/>
          <p:cNvCxnSpPr>
            <a:stCxn id="279" idx="2"/>
            <a:endCxn id="281" idx="0"/>
          </p:cNvCxnSpPr>
          <p:nvPr/>
        </p:nvCxnSpPr>
        <p:spPr>
          <a:xfrm rot="5400000">
            <a:off x="2908200" y="1992288"/>
            <a:ext cx="244200" cy="3083400"/>
          </a:xfrm>
          <a:prstGeom prst="bentConnector3">
            <a:avLst>
              <a:gd fmla="val 50003" name="adj1"/>
            </a:avLst>
          </a:prstGeom>
          <a:noFill/>
          <a:ln cap="flat" cmpd="sng" w="19050">
            <a:solidFill>
              <a:srgbClr val="C9DAF8"/>
            </a:solidFill>
            <a:prstDash val="solid"/>
            <a:round/>
            <a:headEnd len="med" w="med" type="none"/>
            <a:tailEnd len="med" w="med" type="none"/>
          </a:ln>
        </p:spPr>
      </p:cxnSp>
      <p:cxnSp>
        <p:nvCxnSpPr>
          <p:cNvPr id="282" name="Google Shape;282;p27"/>
          <p:cNvCxnSpPr>
            <a:stCxn id="279" idx="2"/>
            <a:endCxn id="283" idx="0"/>
          </p:cNvCxnSpPr>
          <p:nvPr/>
        </p:nvCxnSpPr>
        <p:spPr>
          <a:xfrm flipH="1" rot="-5400000">
            <a:off x="5922600" y="2061288"/>
            <a:ext cx="244200" cy="2945400"/>
          </a:xfrm>
          <a:prstGeom prst="bentConnector3">
            <a:avLst>
              <a:gd fmla="val 50000" name="adj1"/>
            </a:avLst>
          </a:prstGeom>
          <a:noFill/>
          <a:ln cap="flat" cmpd="sng" w="19050">
            <a:solidFill>
              <a:srgbClr val="C9DAF8"/>
            </a:solidFill>
            <a:prstDash val="solid"/>
            <a:round/>
            <a:headEnd len="med" w="med" type="none"/>
            <a:tailEnd len="med" w="med" type="none"/>
          </a:ln>
        </p:spPr>
      </p:cxnSp>
      <p:cxnSp>
        <p:nvCxnSpPr>
          <p:cNvPr id="284" name="Google Shape;284;p27"/>
          <p:cNvCxnSpPr/>
          <p:nvPr/>
        </p:nvCxnSpPr>
        <p:spPr>
          <a:xfrm rot="-5400000">
            <a:off x="4551601" y="3549113"/>
            <a:ext cx="40800" cy="600"/>
          </a:xfrm>
          <a:prstGeom prst="bentConnector3">
            <a:avLst>
              <a:gd fmla="val -1083315" name="adj1"/>
            </a:avLst>
          </a:prstGeom>
          <a:noFill/>
          <a:ln cap="flat" cmpd="sng" w="19050">
            <a:solidFill>
              <a:srgbClr val="C9DAF8"/>
            </a:solidFill>
            <a:prstDash val="solid"/>
            <a:round/>
            <a:headEnd len="med" w="med" type="none"/>
            <a:tailEnd len="med" w="med" type="none"/>
          </a:ln>
        </p:spPr>
      </p:cxnSp>
      <p:cxnSp>
        <p:nvCxnSpPr>
          <p:cNvPr id="285" name="Google Shape;285;p27"/>
          <p:cNvCxnSpPr/>
          <p:nvPr/>
        </p:nvCxnSpPr>
        <p:spPr>
          <a:xfrm rot="-5400000">
            <a:off x="1468276" y="3676188"/>
            <a:ext cx="40800" cy="600"/>
          </a:xfrm>
          <a:prstGeom prst="bentConnector3">
            <a:avLst>
              <a:gd fmla="val -2030277" name="adj1"/>
            </a:avLst>
          </a:prstGeom>
          <a:noFill/>
          <a:ln cap="flat" cmpd="sng" w="9525">
            <a:solidFill>
              <a:srgbClr val="C9DAF8"/>
            </a:solidFill>
            <a:prstDash val="solid"/>
            <a:round/>
            <a:headEnd len="med" w="med" type="none"/>
            <a:tailEnd len="med" w="med" type="none"/>
          </a:ln>
        </p:spPr>
      </p:cxnSp>
      <p:cxnSp>
        <p:nvCxnSpPr>
          <p:cNvPr id="286" name="Google Shape;286;p27"/>
          <p:cNvCxnSpPr/>
          <p:nvPr/>
        </p:nvCxnSpPr>
        <p:spPr>
          <a:xfrm rot="-5400000">
            <a:off x="7496936" y="3600663"/>
            <a:ext cx="40800" cy="600"/>
          </a:xfrm>
          <a:prstGeom prst="bentConnector3">
            <a:avLst>
              <a:gd fmla="val -863508" name="adj1"/>
            </a:avLst>
          </a:prstGeom>
          <a:noFill/>
          <a:ln cap="flat" cmpd="sng" w="9525">
            <a:solidFill>
              <a:srgbClr val="C9DAF8"/>
            </a:solidFill>
            <a:prstDash val="solid"/>
            <a:round/>
            <a:headEnd len="med" w="med" type="none"/>
            <a:tailEnd len="med" w="med" type="none"/>
          </a:ln>
        </p:spPr>
      </p:cxnSp>
      <p:sp>
        <p:nvSpPr>
          <p:cNvPr id="287" name="Google Shape;287;p27"/>
          <p:cNvSpPr/>
          <p:nvPr/>
        </p:nvSpPr>
        <p:spPr>
          <a:xfrm>
            <a:off x="3596550" y="4146375"/>
            <a:ext cx="1950900" cy="366600"/>
          </a:xfrm>
          <a:prstGeom prst="roundRect">
            <a:avLst>
              <a:gd fmla="val 16667" name="adj"/>
            </a:avLst>
          </a:prstGeom>
          <a:solidFill>
            <a:srgbClr val="F3F3F3"/>
          </a:solidFill>
          <a:ln cap="flat" cmpd="sng" w="9525">
            <a:solidFill>
              <a:srgbClr val="FFFFFF"/>
            </a:solidFill>
            <a:prstDash val="solid"/>
            <a:round/>
            <a:headEnd len="sm" w="sm" type="none"/>
            <a:tailEnd len="sm" w="sm" type="none"/>
          </a:ln>
        </p:spPr>
        <p:txBody>
          <a:bodyPr anchorCtr="0" anchor="ctr" bIns="27000" lIns="27000" spcFirstLastPara="1" rIns="27000" wrap="square" tIns="27000">
            <a:noAutofit/>
          </a:bodyPr>
          <a:lstStyle/>
          <a:p>
            <a:pPr indent="0" lvl="0" marL="0" rtl="0" algn="ctr">
              <a:spcBef>
                <a:spcPts val="0"/>
              </a:spcBef>
              <a:spcAft>
                <a:spcPts val="0"/>
              </a:spcAft>
              <a:buNone/>
            </a:pPr>
            <a:r>
              <a:t/>
            </a:r>
            <a:endParaRPr sz="1100">
              <a:latin typeface="Century Gothic"/>
              <a:ea typeface="Century Gothic"/>
              <a:cs typeface="Century Gothic"/>
              <a:sym typeface="Century Gothic"/>
            </a:endParaRPr>
          </a:p>
          <a:p>
            <a:pPr indent="0" lvl="0" marL="0" rtl="0" algn="ctr">
              <a:spcBef>
                <a:spcPts val="0"/>
              </a:spcBef>
              <a:spcAft>
                <a:spcPts val="0"/>
              </a:spcAft>
              <a:buNone/>
            </a:pPr>
            <a:r>
              <a:rPr lang="en" sz="1100">
                <a:latin typeface="Century Gothic"/>
                <a:ea typeface="Century Gothic"/>
                <a:cs typeface="Century Gothic"/>
                <a:sym typeface="Century Gothic"/>
              </a:rPr>
              <a:t>cell osmolality</a:t>
            </a:r>
            <a:endParaRPr sz="1100">
              <a:latin typeface="Century Gothic"/>
              <a:ea typeface="Century Gothic"/>
              <a:cs typeface="Century Gothic"/>
              <a:sym typeface="Century Gothic"/>
            </a:endParaRPr>
          </a:p>
          <a:p>
            <a:pPr indent="0" lvl="0" marL="0" rtl="0" algn="ctr">
              <a:spcBef>
                <a:spcPts val="0"/>
              </a:spcBef>
              <a:spcAft>
                <a:spcPts val="0"/>
              </a:spcAft>
              <a:buNone/>
            </a:pPr>
            <a:r>
              <a:t/>
            </a:r>
            <a:endParaRPr sz="1100">
              <a:latin typeface="Century Gothic"/>
              <a:ea typeface="Century Gothic"/>
              <a:cs typeface="Century Gothic"/>
              <a:sym typeface="Century Gothic"/>
            </a:endParaRPr>
          </a:p>
        </p:txBody>
      </p:sp>
      <p:sp>
        <p:nvSpPr>
          <p:cNvPr id="288" name="Google Shape;288;p27"/>
          <p:cNvSpPr/>
          <p:nvPr/>
        </p:nvSpPr>
        <p:spPr>
          <a:xfrm>
            <a:off x="798235" y="4135863"/>
            <a:ext cx="1380900" cy="470700"/>
          </a:xfrm>
          <a:prstGeom prst="roundRect">
            <a:avLst>
              <a:gd fmla="val 16667" name="adj"/>
            </a:avLst>
          </a:prstGeom>
          <a:solidFill>
            <a:srgbClr val="FFFFFF"/>
          </a:solidFill>
          <a:ln cap="flat" cmpd="sng" w="9525">
            <a:solidFill>
              <a:srgbClr val="C9DAF8"/>
            </a:solidFill>
            <a:prstDash val="solid"/>
            <a:round/>
            <a:headEnd len="sm" w="sm" type="none"/>
            <a:tailEnd len="sm" w="sm" type="none"/>
          </a:ln>
        </p:spPr>
        <p:txBody>
          <a:bodyPr anchorCtr="0" anchor="ctr" bIns="27000" lIns="27000" spcFirstLastPara="1" rIns="27000" wrap="square" tIns="27000">
            <a:noAutofit/>
          </a:bodyPr>
          <a:lstStyle/>
          <a:p>
            <a:pPr indent="0" lvl="0" marL="0" rtl="0" algn="ctr">
              <a:spcBef>
                <a:spcPts val="0"/>
              </a:spcBef>
              <a:spcAft>
                <a:spcPts val="0"/>
              </a:spcAft>
              <a:buNone/>
            </a:pPr>
            <a:r>
              <a:t/>
            </a:r>
            <a:endParaRPr sz="1100">
              <a:latin typeface="Century Gothic"/>
              <a:ea typeface="Century Gothic"/>
              <a:cs typeface="Century Gothic"/>
              <a:sym typeface="Century Gothic"/>
            </a:endParaRPr>
          </a:p>
          <a:p>
            <a:pPr indent="0" lvl="0" marL="0" rtl="0" algn="ctr">
              <a:spcBef>
                <a:spcPts val="0"/>
              </a:spcBef>
              <a:spcAft>
                <a:spcPts val="0"/>
              </a:spcAft>
              <a:buNone/>
            </a:pPr>
            <a:r>
              <a:t/>
            </a:r>
            <a:endParaRPr sz="1100">
              <a:latin typeface="Century Gothic"/>
              <a:ea typeface="Century Gothic"/>
              <a:cs typeface="Century Gothic"/>
              <a:sym typeface="Century Gothic"/>
            </a:endParaRPr>
          </a:p>
          <a:p>
            <a:pPr indent="0" lvl="0" marL="0" rtl="0" algn="ctr">
              <a:spcBef>
                <a:spcPts val="0"/>
              </a:spcBef>
              <a:spcAft>
                <a:spcPts val="0"/>
              </a:spcAft>
              <a:buNone/>
            </a:pPr>
            <a:r>
              <a:rPr lang="en" sz="1100">
                <a:latin typeface="Century Gothic"/>
                <a:ea typeface="Century Gothic"/>
                <a:cs typeface="Century Gothic"/>
                <a:sym typeface="Century Gothic"/>
              </a:rPr>
              <a:t>Cellular </a:t>
            </a:r>
            <a:r>
              <a:rPr b="1" lang="en" sz="1100">
                <a:latin typeface="Century Gothic"/>
                <a:ea typeface="Century Gothic"/>
                <a:cs typeface="Century Gothic"/>
                <a:sym typeface="Century Gothic"/>
              </a:rPr>
              <a:t>Defects</a:t>
            </a:r>
            <a:endParaRPr b="1" sz="1100">
              <a:latin typeface="Century Gothic"/>
              <a:ea typeface="Century Gothic"/>
              <a:cs typeface="Century Gothic"/>
              <a:sym typeface="Century Gothic"/>
            </a:endParaRPr>
          </a:p>
          <a:p>
            <a:pPr indent="0" lvl="0" marL="0" rtl="0" algn="ctr">
              <a:spcBef>
                <a:spcPts val="0"/>
              </a:spcBef>
              <a:spcAft>
                <a:spcPts val="0"/>
              </a:spcAft>
              <a:buNone/>
            </a:pPr>
            <a:r>
              <a:rPr lang="en" sz="1100">
                <a:latin typeface="Century Gothic"/>
                <a:ea typeface="Century Gothic"/>
                <a:cs typeface="Century Gothic"/>
                <a:sym typeface="Century Gothic"/>
              </a:rPr>
              <a:t> </a:t>
            </a:r>
            <a:endParaRPr sz="1100">
              <a:latin typeface="Century Gothic"/>
              <a:ea typeface="Century Gothic"/>
              <a:cs typeface="Century Gothic"/>
              <a:sym typeface="Century Gothic"/>
            </a:endParaRPr>
          </a:p>
          <a:p>
            <a:pPr indent="0" lvl="0" marL="0" rtl="1" algn="ctr">
              <a:spcBef>
                <a:spcPts val="0"/>
              </a:spcBef>
              <a:spcAft>
                <a:spcPts val="0"/>
              </a:spcAft>
              <a:buNone/>
            </a:pPr>
            <a:r>
              <a:t/>
            </a:r>
            <a:endParaRPr sz="1100">
              <a:latin typeface="Century Gothic"/>
              <a:ea typeface="Century Gothic"/>
              <a:cs typeface="Century Gothic"/>
              <a:sym typeface="Century Gothic"/>
            </a:endParaRPr>
          </a:p>
        </p:txBody>
      </p:sp>
      <p:sp>
        <p:nvSpPr>
          <p:cNvPr id="283" name="Google Shape;283;p27"/>
          <p:cNvSpPr/>
          <p:nvPr/>
        </p:nvSpPr>
        <p:spPr>
          <a:xfrm>
            <a:off x="6541875" y="3656088"/>
            <a:ext cx="1950900" cy="393600"/>
          </a:xfrm>
          <a:prstGeom prst="roundRect">
            <a:avLst>
              <a:gd fmla="val 16667" name="adj"/>
            </a:avLst>
          </a:prstGeom>
          <a:solidFill>
            <a:srgbClr val="C9DAF8"/>
          </a:solidFill>
          <a:ln cap="flat" cmpd="sng" w="9525">
            <a:solidFill>
              <a:srgbClr val="FFFFFF"/>
            </a:solidFill>
            <a:prstDash val="solid"/>
            <a:round/>
            <a:headEnd len="sm" w="sm" type="none"/>
            <a:tailEnd len="sm" w="sm" type="none"/>
          </a:ln>
        </p:spPr>
        <p:txBody>
          <a:bodyPr anchorCtr="0" anchor="ctr" bIns="27000" lIns="27000" spcFirstLastPara="1" rIns="27000" wrap="square" tIns="27000">
            <a:noAutofit/>
          </a:bodyPr>
          <a:lstStyle/>
          <a:p>
            <a:pPr indent="0" lvl="0" marL="0" rtl="0" algn="ctr">
              <a:spcBef>
                <a:spcPts val="0"/>
              </a:spcBef>
              <a:spcAft>
                <a:spcPts val="0"/>
              </a:spcAft>
              <a:buNone/>
            </a:pPr>
            <a:r>
              <a:rPr b="1" lang="en" sz="1100">
                <a:latin typeface="Century Gothic"/>
                <a:ea typeface="Century Gothic"/>
                <a:cs typeface="Century Gothic"/>
                <a:sym typeface="Century Gothic"/>
              </a:rPr>
              <a:t>ROS</a:t>
            </a:r>
            <a:endParaRPr b="1" sz="1100">
              <a:latin typeface="Century Gothic"/>
              <a:ea typeface="Century Gothic"/>
              <a:cs typeface="Century Gothic"/>
              <a:sym typeface="Century Gothic"/>
            </a:endParaRPr>
          </a:p>
        </p:txBody>
      </p:sp>
      <p:sp>
        <p:nvSpPr>
          <p:cNvPr id="281" name="Google Shape;281;p27"/>
          <p:cNvSpPr/>
          <p:nvPr/>
        </p:nvSpPr>
        <p:spPr>
          <a:xfrm>
            <a:off x="481575" y="3656100"/>
            <a:ext cx="2014200" cy="393600"/>
          </a:xfrm>
          <a:prstGeom prst="roundRect">
            <a:avLst>
              <a:gd fmla="val 16667" name="adj"/>
            </a:avLst>
          </a:prstGeom>
          <a:solidFill>
            <a:srgbClr val="C9DAF8"/>
          </a:solidFill>
          <a:ln cap="flat" cmpd="sng" w="9525">
            <a:solidFill>
              <a:srgbClr val="FFFFFF"/>
            </a:solidFill>
            <a:prstDash val="solid"/>
            <a:round/>
            <a:headEnd len="sm" w="sm" type="none"/>
            <a:tailEnd len="sm" w="sm" type="none"/>
          </a:ln>
        </p:spPr>
        <p:txBody>
          <a:bodyPr anchorCtr="0" anchor="t" bIns="27000" lIns="27000" spcFirstLastPara="1" rIns="27000" wrap="square" tIns="27000">
            <a:noAutofit/>
          </a:bodyPr>
          <a:lstStyle/>
          <a:p>
            <a:pPr indent="0" lvl="0" marL="0" rtl="0" algn="ctr">
              <a:spcBef>
                <a:spcPts val="0"/>
              </a:spcBef>
              <a:spcAft>
                <a:spcPts val="0"/>
              </a:spcAft>
              <a:buNone/>
            </a:pPr>
            <a:r>
              <a:rPr b="1" lang="en" sz="1100">
                <a:latin typeface="Century Gothic"/>
                <a:ea typeface="Century Gothic"/>
                <a:cs typeface="Century Gothic"/>
                <a:sym typeface="Century Gothic"/>
              </a:rPr>
              <a:t>AGEs</a:t>
            </a:r>
            <a:r>
              <a:rPr b="1" baseline="30000" lang="en" sz="1100">
                <a:latin typeface="Century Gothic"/>
                <a:ea typeface="Century Gothic"/>
                <a:cs typeface="Century Gothic"/>
                <a:sym typeface="Century Gothic"/>
              </a:rPr>
              <a:t>1</a:t>
            </a:r>
            <a:r>
              <a:rPr b="1" lang="en" sz="1100">
                <a:latin typeface="Century Gothic"/>
                <a:ea typeface="Century Gothic"/>
                <a:cs typeface="Century Gothic"/>
                <a:sym typeface="Century Gothic"/>
              </a:rPr>
              <a:t> of essential </a:t>
            </a:r>
            <a:endParaRPr b="1" sz="1100">
              <a:latin typeface="Century Gothic"/>
              <a:ea typeface="Century Gothic"/>
              <a:cs typeface="Century Gothic"/>
              <a:sym typeface="Century Gothic"/>
            </a:endParaRPr>
          </a:p>
          <a:p>
            <a:pPr indent="0" lvl="0" marL="0" rtl="0" algn="ctr">
              <a:spcBef>
                <a:spcPts val="0"/>
              </a:spcBef>
              <a:spcAft>
                <a:spcPts val="0"/>
              </a:spcAft>
              <a:buNone/>
            </a:pPr>
            <a:r>
              <a:rPr b="1" lang="en" sz="1100">
                <a:latin typeface="Century Gothic"/>
                <a:ea typeface="Century Gothic"/>
                <a:cs typeface="Century Gothic"/>
                <a:sym typeface="Century Gothic"/>
              </a:rPr>
              <a:t>cellular proteins</a:t>
            </a:r>
            <a:endParaRPr b="1" sz="1100">
              <a:latin typeface="Century Gothic"/>
              <a:ea typeface="Century Gothic"/>
              <a:cs typeface="Century Gothic"/>
              <a:sym typeface="Century Gothic"/>
            </a:endParaRPr>
          </a:p>
          <a:p>
            <a:pPr indent="0" lvl="0" marL="0" rtl="0" algn="ctr">
              <a:spcBef>
                <a:spcPts val="0"/>
              </a:spcBef>
              <a:spcAft>
                <a:spcPts val="0"/>
              </a:spcAft>
              <a:buNone/>
            </a:pPr>
            <a:r>
              <a:t/>
            </a:r>
            <a:endParaRPr b="1" sz="1100">
              <a:latin typeface="Century Gothic"/>
              <a:ea typeface="Century Gothic"/>
              <a:cs typeface="Century Gothic"/>
              <a:sym typeface="Century Gothic"/>
            </a:endParaRPr>
          </a:p>
        </p:txBody>
      </p:sp>
      <p:sp>
        <p:nvSpPr>
          <p:cNvPr id="289" name="Google Shape;289;p27"/>
          <p:cNvSpPr/>
          <p:nvPr/>
        </p:nvSpPr>
        <p:spPr>
          <a:xfrm>
            <a:off x="3596546" y="3656088"/>
            <a:ext cx="1950900" cy="393600"/>
          </a:xfrm>
          <a:prstGeom prst="roundRect">
            <a:avLst>
              <a:gd fmla="val 16667" name="adj"/>
            </a:avLst>
          </a:prstGeom>
          <a:solidFill>
            <a:srgbClr val="C9DAF8"/>
          </a:solidFill>
          <a:ln cap="flat" cmpd="sng" w="9525">
            <a:solidFill>
              <a:srgbClr val="FFFFFF"/>
            </a:solidFill>
            <a:prstDash val="solid"/>
            <a:round/>
            <a:headEnd len="sm" w="sm" type="none"/>
            <a:tailEnd len="sm" w="sm" type="none"/>
          </a:ln>
        </p:spPr>
        <p:txBody>
          <a:bodyPr anchorCtr="0" anchor="ctr" bIns="27000" lIns="27000" spcFirstLastPara="1" rIns="27000" wrap="square" tIns="27000">
            <a:noAutofit/>
          </a:bodyPr>
          <a:lstStyle/>
          <a:p>
            <a:pPr indent="0" lvl="0" marL="0" rtl="0" algn="ctr">
              <a:spcBef>
                <a:spcPts val="0"/>
              </a:spcBef>
              <a:spcAft>
                <a:spcPts val="0"/>
              </a:spcAft>
              <a:buNone/>
            </a:pPr>
            <a:r>
              <a:t/>
            </a:r>
            <a:endParaRPr b="1" sz="1100">
              <a:latin typeface="Century Gothic"/>
              <a:ea typeface="Century Gothic"/>
              <a:cs typeface="Century Gothic"/>
              <a:sym typeface="Century Gothic"/>
            </a:endParaRPr>
          </a:p>
          <a:p>
            <a:pPr indent="0" lvl="0" marL="0" rtl="0" algn="ctr">
              <a:spcBef>
                <a:spcPts val="0"/>
              </a:spcBef>
              <a:spcAft>
                <a:spcPts val="0"/>
              </a:spcAft>
              <a:buNone/>
            </a:pPr>
            <a:r>
              <a:rPr b="1" lang="en" sz="1100">
                <a:latin typeface="Century Gothic"/>
                <a:ea typeface="Century Gothic"/>
                <a:cs typeface="Century Gothic"/>
                <a:sym typeface="Century Gothic"/>
              </a:rPr>
              <a:t>Intracellular Sorbitol</a:t>
            </a:r>
            <a:r>
              <a:rPr b="1" baseline="30000" lang="en" sz="1100">
                <a:latin typeface="Century Gothic"/>
                <a:ea typeface="Century Gothic"/>
                <a:cs typeface="Century Gothic"/>
                <a:sym typeface="Century Gothic"/>
              </a:rPr>
              <a:t>2</a:t>
            </a:r>
            <a:endParaRPr b="1" baseline="30000" sz="1100">
              <a:latin typeface="Century Gothic"/>
              <a:ea typeface="Century Gothic"/>
              <a:cs typeface="Century Gothic"/>
              <a:sym typeface="Century Gothic"/>
            </a:endParaRPr>
          </a:p>
          <a:p>
            <a:pPr indent="0" lvl="0" marL="0" rtl="0" algn="ctr">
              <a:spcBef>
                <a:spcPts val="0"/>
              </a:spcBef>
              <a:spcAft>
                <a:spcPts val="0"/>
              </a:spcAft>
              <a:buNone/>
            </a:pPr>
            <a:r>
              <a:t/>
            </a:r>
            <a:endParaRPr b="1" sz="1100">
              <a:latin typeface="Century Gothic"/>
              <a:ea typeface="Century Gothic"/>
              <a:cs typeface="Century Gothic"/>
              <a:sym typeface="Century Gothic"/>
            </a:endParaRPr>
          </a:p>
        </p:txBody>
      </p:sp>
      <p:sp>
        <p:nvSpPr>
          <p:cNvPr id="290" name="Google Shape;290;p27"/>
          <p:cNvSpPr/>
          <p:nvPr/>
        </p:nvSpPr>
        <p:spPr>
          <a:xfrm>
            <a:off x="3663227" y="3711150"/>
            <a:ext cx="162600" cy="283500"/>
          </a:xfrm>
          <a:prstGeom prst="upArrow">
            <a:avLst>
              <a:gd fmla="val 50000" name="adj1"/>
              <a:gd fmla="val 50000" name="adj2"/>
            </a:avLst>
          </a:prstGeom>
          <a:solidFill>
            <a:srgbClr val="93C47D"/>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7"/>
          <p:cNvSpPr/>
          <p:nvPr/>
        </p:nvSpPr>
        <p:spPr>
          <a:xfrm>
            <a:off x="570001" y="3711138"/>
            <a:ext cx="162600" cy="283500"/>
          </a:xfrm>
          <a:prstGeom prst="upArrow">
            <a:avLst>
              <a:gd fmla="val 50000" name="adj1"/>
              <a:gd fmla="val 50000" name="adj2"/>
            </a:avLst>
          </a:prstGeom>
          <a:solidFill>
            <a:srgbClr val="93C47D"/>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7"/>
          <p:cNvSpPr/>
          <p:nvPr/>
        </p:nvSpPr>
        <p:spPr>
          <a:xfrm>
            <a:off x="6648215" y="3711150"/>
            <a:ext cx="162600" cy="283500"/>
          </a:xfrm>
          <a:prstGeom prst="upArrow">
            <a:avLst>
              <a:gd fmla="val 50000" name="adj1"/>
              <a:gd fmla="val 50000" name="adj2"/>
            </a:avLst>
          </a:prstGeom>
          <a:solidFill>
            <a:srgbClr val="93C47D"/>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7"/>
          <p:cNvSpPr/>
          <p:nvPr/>
        </p:nvSpPr>
        <p:spPr>
          <a:xfrm>
            <a:off x="3663227" y="4187925"/>
            <a:ext cx="162600" cy="283500"/>
          </a:xfrm>
          <a:prstGeom prst="upArrow">
            <a:avLst>
              <a:gd fmla="val 50000" name="adj1"/>
              <a:gd fmla="val 50000" name="adj2"/>
            </a:avLst>
          </a:prstGeom>
          <a:solidFill>
            <a:srgbClr val="93C47D"/>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7"/>
          <p:cNvSpPr/>
          <p:nvPr/>
        </p:nvSpPr>
        <p:spPr>
          <a:xfrm>
            <a:off x="6541884" y="4146363"/>
            <a:ext cx="1950900" cy="366600"/>
          </a:xfrm>
          <a:prstGeom prst="roundRect">
            <a:avLst>
              <a:gd fmla="val 16667" name="adj"/>
            </a:avLst>
          </a:prstGeom>
          <a:solidFill>
            <a:srgbClr val="F3F3F3"/>
          </a:solidFill>
          <a:ln cap="flat" cmpd="sng" w="9525">
            <a:solidFill>
              <a:srgbClr val="FFFFFF"/>
            </a:solidFill>
            <a:prstDash val="solid"/>
            <a:round/>
            <a:headEnd len="sm" w="sm" type="none"/>
            <a:tailEnd len="sm" w="sm" type="none"/>
          </a:ln>
        </p:spPr>
        <p:txBody>
          <a:bodyPr anchorCtr="0" anchor="ctr" bIns="27000" lIns="27000" spcFirstLastPara="1" rIns="27000" wrap="square" tIns="27000">
            <a:noAutofit/>
          </a:bodyPr>
          <a:lstStyle/>
          <a:p>
            <a:pPr indent="0" lvl="0" marL="0" rtl="0" algn="ctr">
              <a:spcBef>
                <a:spcPts val="0"/>
              </a:spcBef>
              <a:spcAft>
                <a:spcPts val="0"/>
              </a:spcAft>
              <a:buNone/>
            </a:pPr>
            <a:r>
              <a:t/>
            </a:r>
            <a:endParaRPr sz="1100">
              <a:latin typeface="Century Gothic"/>
              <a:ea typeface="Century Gothic"/>
              <a:cs typeface="Century Gothic"/>
              <a:sym typeface="Century Gothic"/>
            </a:endParaRPr>
          </a:p>
          <a:p>
            <a:pPr indent="0" lvl="0" marL="0" rtl="0" algn="ctr">
              <a:spcBef>
                <a:spcPts val="0"/>
              </a:spcBef>
              <a:spcAft>
                <a:spcPts val="0"/>
              </a:spcAft>
              <a:buNone/>
            </a:pPr>
            <a:r>
              <a:t/>
            </a:r>
            <a:endParaRPr sz="1100">
              <a:latin typeface="Century Gothic"/>
              <a:ea typeface="Century Gothic"/>
              <a:cs typeface="Century Gothic"/>
              <a:sym typeface="Century Gothic"/>
            </a:endParaRPr>
          </a:p>
          <a:p>
            <a:pPr indent="0" lvl="0" marL="0" rtl="0" algn="ctr">
              <a:spcBef>
                <a:spcPts val="0"/>
              </a:spcBef>
              <a:spcAft>
                <a:spcPts val="0"/>
              </a:spcAft>
              <a:buNone/>
            </a:pPr>
            <a:r>
              <a:rPr lang="en" sz="1100">
                <a:latin typeface="Century Gothic"/>
                <a:ea typeface="Century Gothic"/>
                <a:cs typeface="Century Gothic"/>
                <a:sym typeface="Century Gothic"/>
              </a:rPr>
              <a:t>Oxidative stress</a:t>
            </a:r>
            <a:endParaRPr sz="1100">
              <a:latin typeface="Century Gothic"/>
              <a:ea typeface="Century Gothic"/>
              <a:cs typeface="Century Gothic"/>
              <a:sym typeface="Century Gothic"/>
            </a:endParaRPr>
          </a:p>
          <a:p>
            <a:pPr indent="0" lvl="0" marL="0" rtl="0" algn="ctr">
              <a:spcBef>
                <a:spcPts val="0"/>
              </a:spcBef>
              <a:spcAft>
                <a:spcPts val="0"/>
              </a:spcAft>
              <a:buNone/>
            </a:pPr>
            <a:r>
              <a:t/>
            </a:r>
            <a:endParaRPr sz="1100">
              <a:latin typeface="Century Gothic"/>
              <a:ea typeface="Century Gothic"/>
              <a:cs typeface="Century Gothic"/>
              <a:sym typeface="Century Gothic"/>
            </a:endParaRPr>
          </a:p>
          <a:p>
            <a:pPr indent="0" lvl="0" marL="0" rtl="0" algn="ctr">
              <a:spcBef>
                <a:spcPts val="0"/>
              </a:spcBef>
              <a:spcAft>
                <a:spcPts val="0"/>
              </a:spcAft>
              <a:buNone/>
            </a:pPr>
            <a:r>
              <a:t/>
            </a:r>
            <a:endParaRPr sz="1100">
              <a:latin typeface="Century Gothic"/>
              <a:ea typeface="Century Gothic"/>
              <a:cs typeface="Century Gothic"/>
              <a:sym typeface="Century Gothic"/>
            </a:endParaRPr>
          </a:p>
        </p:txBody>
      </p:sp>
      <p:sp>
        <p:nvSpPr>
          <p:cNvPr id="295" name="Google Shape;295;p27"/>
          <p:cNvSpPr/>
          <p:nvPr/>
        </p:nvSpPr>
        <p:spPr>
          <a:xfrm>
            <a:off x="3881550" y="4585095"/>
            <a:ext cx="1380900" cy="470700"/>
          </a:xfrm>
          <a:prstGeom prst="roundRect">
            <a:avLst>
              <a:gd fmla="val 16667" name="adj"/>
            </a:avLst>
          </a:prstGeom>
          <a:solidFill>
            <a:srgbClr val="FFFFFF"/>
          </a:solidFill>
          <a:ln cap="flat" cmpd="sng" w="9525">
            <a:solidFill>
              <a:srgbClr val="C9DAF8"/>
            </a:solidFill>
            <a:prstDash val="solid"/>
            <a:round/>
            <a:headEnd len="sm" w="sm" type="none"/>
            <a:tailEnd len="sm" w="sm" type="none"/>
          </a:ln>
        </p:spPr>
        <p:txBody>
          <a:bodyPr anchorCtr="0" anchor="ctr" bIns="27000" lIns="27000" spcFirstLastPara="1" rIns="27000" wrap="square" tIns="27000">
            <a:noAutofit/>
          </a:bodyPr>
          <a:lstStyle/>
          <a:p>
            <a:pPr indent="0" lvl="0" marL="0" rtl="0" algn="ctr">
              <a:spcBef>
                <a:spcPts val="0"/>
              </a:spcBef>
              <a:spcAft>
                <a:spcPts val="0"/>
              </a:spcAft>
              <a:buNone/>
            </a:pPr>
            <a:r>
              <a:t/>
            </a:r>
            <a:endParaRPr sz="1100">
              <a:latin typeface="Century Gothic"/>
              <a:ea typeface="Century Gothic"/>
              <a:cs typeface="Century Gothic"/>
              <a:sym typeface="Century Gothic"/>
            </a:endParaRPr>
          </a:p>
          <a:p>
            <a:pPr indent="0" lvl="0" marL="0" rtl="0" algn="ctr">
              <a:spcBef>
                <a:spcPts val="0"/>
              </a:spcBef>
              <a:spcAft>
                <a:spcPts val="0"/>
              </a:spcAft>
              <a:buNone/>
            </a:pPr>
            <a:r>
              <a:rPr lang="en" sz="1100">
                <a:latin typeface="Century Gothic"/>
                <a:ea typeface="Century Gothic"/>
                <a:cs typeface="Century Gothic"/>
                <a:sym typeface="Century Gothic"/>
              </a:rPr>
              <a:t>Cellular </a:t>
            </a:r>
            <a:r>
              <a:rPr b="1" lang="en" sz="1100">
                <a:latin typeface="Century Gothic"/>
                <a:ea typeface="Century Gothic"/>
                <a:cs typeface="Century Gothic"/>
                <a:sym typeface="Century Gothic"/>
              </a:rPr>
              <a:t>Swelling</a:t>
            </a:r>
            <a:endParaRPr b="1" sz="1100">
              <a:latin typeface="Century Gothic"/>
              <a:ea typeface="Century Gothic"/>
              <a:cs typeface="Century Gothic"/>
              <a:sym typeface="Century Gothic"/>
            </a:endParaRPr>
          </a:p>
          <a:p>
            <a:pPr indent="0" lvl="0" marL="0" rtl="1" algn="ctr">
              <a:spcBef>
                <a:spcPts val="0"/>
              </a:spcBef>
              <a:spcAft>
                <a:spcPts val="0"/>
              </a:spcAft>
              <a:buNone/>
            </a:pPr>
            <a:r>
              <a:t/>
            </a:r>
            <a:endParaRPr sz="1100">
              <a:latin typeface="Century Gothic"/>
              <a:ea typeface="Century Gothic"/>
              <a:cs typeface="Century Gothic"/>
              <a:sym typeface="Century Gothic"/>
            </a:endParaRPr>
          </a:p>
        </p:txBody>
      </p:sp>
      <p:sp>
        <p:nvSpPr>
          <p:cNvPr id="296" name="Google Shape;296;p27"/>
          <p:cNvSpPr/>
          <p:nvPr/>
        </p:nvSpPr>
        <p:spPr>
          <a:xfrm>
            <a:off x="6826870" y="4585101"/>
            <a:ext cx="1380900" cy="470700"/>
          </a:xfrm>
          <a:prstGeom prst="roundRect">
            <a:avLst>
              <a:gd fmla="val 16667" name="adj"/>
            </a:avLst>
          </a:prstGeom>
          <a:solidFill>
            <a:srgbClr val="FFFFFF"/>
          </a:solidFill>
          <a:ln cap="flat" cmpd="sng" w="9525">
            <a:solidFill>
              <a:srgbClr val="C9DAF8"/>
            </a:solidFill>
            <a:prstDash val="solid"/>
            <a:round/>
            <a:headEnd len="sm" w="sm" type="none"/>
            <a:tailEnd len="sm" w="sm" type="none"/>
          </a:ln>
        </p:spPr>
        <p:txBody>
          <a:bodyPr anchorCtr="0" anchor="ctr" bIns="27000" lIns="27000" spcFirstLastPara="1" rIns="27000" wrap="square" tIns="27000">
            <a:noAutofit/>
          </a:bodyPr>
          <a:lstStyle/>
          <a:p>
            <a:pPr indent="0" lvl="0" marL="0" rtl="0" algn="ctr">
              <a:spcBef>
                <a:spcPts val="0"/>
              </a:spcBef>
              <a:spcAft>
                <a:spcPts val="0"/>
              </a:spcAft>
              <a:buNone/>
            </a:pPr>
            <a:r>
              <a:t/>
            </a:r>
            <a:endParaRPr sz="1100">
              <a:latin typeface="Century Gothic"/>
              <a:ea typeface="Century Gothic"/>
              <a:cs typeface="Century Gothic"/>
              <a:sym typeface="Century Gothic"/>
            </a:endParaRPr>
          </a:p>
          <a:p>
            <a:pPr indent="0" lvl="0" marL="0" rtl="0" algn="ctr">
              <a:spcBef>
                <a:spcPts val="0"/>
              </a:spcBef>
              <a:spcAft>
                <a:spcPts val="0"/>
              </a:spcAft>
              <a:buNone/>
            </a:pPr>
            <a:r>
              <a:t/>
            </a:r>
            <a:endParaRPr sz="1100">
              <a:latin typeface="Century Gothic"/>
              <a:ea typeface="Century Gothic"/>
              <a:cs typeface="Century Gothic"/>
              <a:sym typeface="Century Gothic"/>
            </a:endParaRPr>
          </a:p>
          <a:p>
            <a:pPr indent="0" lvl="0" marL="0" rtl="0" algn="ctr">
              <a:spcBef>
                <a:spcPts val="0"/>
              </a:spcBef>
              <a:spcAft>
                <a:spcPts val="0"/>
              </a:spcAft>
              <a:buNone/>
            </a:pPr>
            <a:r>
              <a:t/>
            </a:r>
            <a:endParaRPr sz="1100">
              <a:latin typeface="Century Gothic"/>
              <a:ea typeface="Century Gothic"/>
              <a:cs typeface="Century Gothic"/>
              <a:sym typeface="Century Gothic"/>
            </a:endParaRPr>
          </a:p>
          <a:p>
            <a:pPr indent="0" lvl="0" marL="0" rtl="0" algn="ctr">
              <a:spcBef>
                <a:spcPts val="0"/>
              </a:spcBef>
              <a:spcAft>
                <a:spcPts val="0"/>
              </a:spcAft>
              <a:buNone/>
            </a:pPr>
            <a:r>
              <a:rPr lang="en" sz="1100">
                <a:latin typeface="Century Gothic"/>
                <a:ea typeface="Century Gothic"/>
                <a:cs typeface="Century Gothic"/>
                <a:sym typeface="Century Gothic"/>
              </a:rPr>
              <a:t>Cell </a:t>
            </a:r>
            <a:r>
              <a:rPr b="1" lang="en" sz="1100">
                <a:latin typeface="Century Gothic"/>
                <a:ea typeface="Century Gothic"/>
                <a:cs typeface="Century Gothic"/>
                <a:sym typeface="Century Gothic"/>
              </a:rPr>
              <a:t>Damage</a:t>
            </a:r>
            <a:endParaRPr b="1" sz="1100">
              <a:latin typeface="Century Gothic"/>
              <a:ea typeface="Century Gothic"/>
              <a:cs typeface="Century Gothic"/>
              <a:sym typeface="Century Gothic"/>
            </a:endParaRPr>
          </a:p>
          <a:p>
            <a:pPr indent="0" lvl="0" marL="0" rtl="0" algn="ctr">
              <a:spcBef>
                <a:spcPts val="0"/>
              </a:spcBef>
              <a:spcAft>
                <a:spcPts val="0"/>
              </a:spcAft>
              <a:buNone/>
            </a:pPr>
            <a:r>
              <a:t/>
            </a:r>
            <a:endParaRPr sz="1100">
              <a:latin typeface="Century Gothic"/>
              <a:ea typeface="Century Gothic"/>
              <a:cs typeface="Century Gothic"/>
              <a:sym typeface="Century Gothic"/>
            </a:endParaRPr>
          </a:p>
          <a:p>
            <a:pPr indent="0" lvl="0" marL="0" rtl="0" algn="ctr">
              <a:spcBef>
                <a:spcPts val="0"/>
              </a:spcBef>
              <a:spcAft>
                <a:spcPts val="0"/>
              </a:spcAft>
              <a:buNone/>
            </a:pPr>
            <a:r>
              <a:rPr lang="en" sz="1100">
                <a:latin typeface="Century Gothic"/>
                <a:ea typeface="Century Gothic"/>
                <a:cs typeface="Century Gothic"/>
                <a:sym typeface="Century Gothic"/>
              </a:rPr>
              <a:t> </a:t>
            </a:r>
            <a:endParaRPr sz="1100">
              <a:latin typeface="Century Gothic"/>
              <a:ea typeface="Century Gothic"/>
              <a:cs typeface="Century Gothic"/>
              <a:sym typeface="Century Gothic"/>
            </a:endParaRPr>
          </a:p>
          <a:p>
            <a:pPr indent="0" lvl="0" marL="0" rtl="1" algn="ctr">
              <a:spcBef>
                <a:spcPts val="0"/>
              </a:spcBef>
              <a:spcAft>
                <a:spcPts val="0"/>
              </a:spcAft>
              <a:buNone/>
            </a:pPr>
            <a:r>
              <a:t/>
            </a:r>
            <a:endParaRPr sz="1100">
              <a:latin typeface="Century Gothic"/>
              <a:ea typeface="Century Gothic"/>
              <a:cs typeface="Century Gothic"/>
              <a:sym typeface="Century Gothic"/>
            </a:endParaRPr>
          </a:p>
        </p:txBody>
      </p:sp>
      <p:sp>
        <p:nvSpPr>
          <p:cNvPr id="297" name="Google Shape;297;p27"/>
          <p:cNvSpPr txBox="1"/>
          <p:nvPr/>
        </p:nvSpPr>
        <p:spPr>
          <a:xfrm>
            <a:off x="-174675" y="4609650"/>
            <a:ext cx="4000500" cy="574800"/>
          </a:xfrm>
          <a:prstGeom prst="rect">
            <a:avLst/>
          </a:prstGeom>
          <a:noFill/>
          <a:ln>
            <a:noFill/>
          </a:ln>
        </p:spPr>
        <p:txBody>
          <a:bodyPr anchorCtr="0" anchor="t" bIns="91425" lIns="91425" spcFirstLastPara="1" rIns="91425" wrap="square" tIns="91425">
            <a:noAutofit/>
          </a:bodyPr>
          <a:lstStyle/>
          <a:p>
            <a:pPr indent="-266700" lvl="0" marL="457200" rtl="0" algn="l">
              <a:spcBef>
                <a:spcPts val="0"/>
              </a:spcBef>
              <a:spcAft>
                <a:spcPts val="0"/>
              </a:spcAft>
              <a:buClr>
                <a:srgbClr val="6AA84F"/>
              </a:buClr>
              <a:buSzPts val="600"/>
              <a:buFont typeface="Century Gothic"/>
              <a:buAutoNum type="arabicPeriod"/>
            </a:pPr>
            <a:r>
              <a:rPr lang="en" sz="600">
                <a:solidFill>
                  <a:srgbClr val="6AA84F"/>
                </a:solidFill>
                <a:latin typeface="Century Gothic"/>
                <a:ea typeface="Century Gothic"/>
                <a:cs typeface="Century Gothic"/>
                <a:sym typeface="Century Gothic"/>
              </a:rPr>
              <a:t>(Advanced Glycation End Products): Like what happens in HbA1C ,other proteins in the blood spontaneously join to  glucose (glycation) due to hyperglycemia.</a:t>
            </a:r>
            <a:endParaRPr sz="600">
              <a:solidFill>
                <a:srgbClr val="6AA84F"/>
              </a:solidFill>
              <a:latin typeface="Century Gothic"/>
              <a:ea typeface="Century Gothic"/>
              <a:cs typeface="Century Gothic"/>
              <a:sym typeface="Century Gothic"/>
            </a:endParaRPr>
          </a:p>
          <a:p>
            <a:pPr indent="-266700" lvl="0" marL="457200" rtl="0" algn="l">
              <a:spcBef>
                <a:spcPts val="0"/>
              </a:spcBef>
              <a:spcAft>
                <a:spcPts val="0"/>
              </a:spcAft>
              <a:buClr>
                <a:srgbClr val="6AA84F"/>
              </a:buClr>
              <a:buSzPts val="600"/>
              <a:buFont typeface="Century Gothic"/>
              <a:buAutoNum type="arabicPeriod"/>
            </a:pPr>
            <a:r>
              <a:rPr lang="en" sz="600">
                <a:solidFill>
                  <a:srgbClr val="6AA84F"/>
                </a:solidFill>
                <a:latin typeface="Century Gothic"/>
                <a:ea typeface="Century Gothic"/>
                <a:cs typeface="Century Gothic"/>
                <a:sym typeface="Century Gothic"/>
              </a:rPr>
              <a:t>Sorbitol is sugar alcohol made from unused glucose in the cells, and it is osmotically active.</a:t>
            </a:r>
            <a:endParaRPr sz="600">
              <a:solidFill>
                <a:srgbClr val="6AA84F"/>
              </a:solidFill>
              <a:latin typeface="Century Gothic"/>
              <a:ea typeface="Century Gothic"/>
              <a:cs typeface="Century Gothic"/>
              <a:sym typeface="Century Gothic"/>
            </a:endParaRPr>
          </a:p>
        </p:txBody>
      </p:sp>
      <p:sp>
        <p:nvSpPr>
          <p:cNvPr id="298" name="Google Shape;298;p27"/>
          <p:cNvSpPr/>
          <p:nvPr/>
        </p:nvSpPr>
        <p:spPr>
          <a:xfrm>
            <a:off x="4788275" y="1103175"/>
            <a:ext cx="789600" cy="244200"/>
          </a:xfrm>
          <a:prstGeom prst="roundRect">
            <a:avLst>
              <a:gd fmla="val 16667" name="adj"/>
            </a:avLst>
          </a:prstGeom>
          <a:noFill/>
          <a:ln cap="flat" cmpd="sng" w="9525">
            <a:solidFill>
              <a:srgbClr val="6D9EE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7"/>
          <p:cNvSpPr/>
          <p:nvPr/>
        </p:nvSpPr>
        <p:spPr>
          <a:xfrm>
            <a:off x="2968050" y="1180525"/>
            <a:ext cx="668700" cy="326400"/>
          </a:xfrm>
          <a:prstGeom prst="roundRect">
            <a:avLst>
              <a:gd fmla="val 16667" name="adj"/>
            </a:avLst>
          </a:prstGeom>
          <a:noFill/>
          <a:ln cap="flat" cmpd="sng" w="9525">
            <a:solidFill>
              <a:srgbClr val="6D9EE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tents Slide Master">
  <a:themeElements>
    <a:clrScheme name="ALLPPT-Artificial Intelligence">
      <a:dk1>
        <a:srgbClr val="000000"/>
      </a:dk1>
      <a:lt1>
        <a:srgbClr val="FFFFFF"/>
      </a:lt1>
      <a:dk2>
        <a:srgbClr val="44546A"/>
      </a:dk2>
      <a:lt2>
        <a:srgbClr val="E7E6E6"/>
      </a:lt2>
      <a:accent1>
        <a:srgbClr val="87ADDB"/>
      </a:accent1>
      <a:accent2>
        <a:srgbClr val="FEDC04"/>
      </a:accent2>
      <a:accent3>
        <a:srgbClr val="4C93DF"/>
      </a:accent3>
      <a:accent4>
        <a:srgbClr val="F77660"/>
      </a:accent4>
      <a:accent5>
        <a:srgbClr val="555A5C"/>
      </a:accent5>
      <a:accent6>
        <a:srgbClr val="737474"/>
      </a:accent6>
      <a:hlink>
        <a:srgbClr val="D8D8D8"/>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