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12192000"/>
  <p:notesSz cx="6858000" cy="9144000"/>
  <p:embeddedFontLst>
    <p:embeddedFont>
      <p:font typeface="Playfair Display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Academic Leader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6B67636-FB04-4963-A10A-7DB1468CC0F2}">
  <a:tblStyle styleId="{36B67636-FB04-4963-A10A-7DB1468CC0F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font" Target="fonts/PlayfairDisplay-bold.fntdata"/><Relationship Id="rId14" Type="http://schemas.openxmlformats.org/officeDocument/2006/relationships/font" Target="fonts/PlayfairDisplay-regular.fntdata"/><Relationship Id="rId17" Type="http://schemas.openxmlformats.org/officeDocument/2006/relationships/font" Target="fonts/PlayfairDisplay-boldItalic.fntdata"/><Relationship Id="rId16" Type="http://schemas.openxmlformats.org/officeDocument/2006/relationships/font" Target="fonts/PlayfairDisplay-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20-02-12T16:59:06.457">
    <p:pos x="2394" y="688"/>
    <p:text>Done, thank you guys.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eca84593b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6eca84593b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6eca84593b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3414630" y="648912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 Endocrine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Endocrine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838200" y="152400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highlight>
                  <a:srgbClr val="CFE2F3"/>
                </a:highlight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0" i="0" sz="4400" u="none" cap="none" strike="noStrike">
              <a:solidFill>
                <a:srgbClr val="000000"/>
              </a:solidFill>
              <a:highlight>
                <a:srgbClr val="CFE2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st Slide">
  <p:cSld name="TWO_OBJECTS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8200" y="132514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6172200" y="132507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5214950"/>
            <a:ext cx="12192000" cy="16431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/>
          <p:nvPr>
            <p:ph idx="3" type="title"/>
          </p:nvPr>
        </p:nvSpPr>
        <p:spPr>
          <a:xfrm>
            <a:off x="286400" y="5399050"/>
            <a:ext cx="117420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4" type="title"/>
          </p:nvPr>
        </p:nvSpPr>
        <p:spPr>
          <a:xfrm>
            <a:off x="6172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&amp; Pic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-1675" y="0"/>
            <a:ext cx="8122800" cy="685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121175" y="0"/>
            <a:ext cx="4055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465875" y="438025"/>
            <a:ext cx="7655400" cy="5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838200" y="438025"/>
            <a:ext cx="7282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38200" y="1521938"/>
            <a:ext cx="72828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8121175" y="438025"/>
            <a:ext cx="3456900" cy="5982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3875425" y="6452675"/>
            <a:ext cx="42483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Neuropsychiatry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Endocrine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Endocrine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hyperlink" Target="https://docs.google.com/presentation/d/1xfJFpzcNx2IaD_uoPvXoaEJ3ZoYdBslZeUhdn-HAFX8/edit?usp=sharing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7.png"/><Relationship Id="rId6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PITUITARY GLAND</a:t>
            </a:r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31394" l="32602" r="30620" t="30491"/>
          <a:stretch/>
        </p:blipFill>
        <p:spPr>
          <a:xfrm>
            <a:off x="10873226" y="287591"/>
            <a:ext cx="1166374" cy="806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/>
        </p:nvSpPr>
        <p:spPr>
          <a:xfrm>
            <a:off x="6121575" y="4497550"/>
            <a:ext cx="34212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◧"/>
            </a:pPr>
            <a:r>
              <a:rPr b="1" i="0" lang="en-US" sz="18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Editing file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Important </a:t>
            </a:r>
            <a:endParaRPr b="1" i="0" sz="1800" u="none" cap="none" strike="noStrike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Doctor notes / Extra </a:t>
            </a:r>
            <a:endParaRPr b="1" i="0" sz="18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3225" y="5539225"/>
            <a:ext cx="1166375" cy="11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6">
            <a:alphaModFix/>
          </a:blip>
          <a:srcRect b="0" l="7162" r="7161" t="0"/>
          <a:stretch/>
        </p:blipFill>
        <p:spPr>
          <a:xfrm>
            <a:off x="322175" y="175050"/>
            <a:ext cx="1283724" cy="149838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/>
          <p:nvPr/>
        </p:nvSpPr>
        <p:spPr>
          <a:xfrm>
            <a:off x="1605899" y="4497550"/>
            <a:ext cx="446452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microscopic structure of the different parts of the pituitary gland in correlation with their functions.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hypophyseal portal circulation components and significance.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5" name="Google Shape;75;p10"/>
          <p:cNvGrpSpPr/>
          <p:nvPr/>
        </p:nvGrpSpPr>
        <p:grpSpPr>
          <a:xfrm>
            <a:off x="381661" y="720862"/>
            <a:ext cx="5873285" cy="5416271"/>
            <a:chOff x="1887902" y="1197"/>
            <a:chExt cx="5873285" cy="5416271"/>
          </a:xfrm>
        </p:grpSpPr>
        <p:sp>
          <p:nvSpPr>
            <p:cNvPr id="76" name="Google Shape;76;p10"/>
            <p:cNvSpPr/>
            <p:nvPr/>
          </p:nvSpPr>
          <p:spPr>
            <a:xfrm>
              <a:off x="5251017" y="1992878"/>
              <a:ext cx="386481" cy="30226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7" name="Google Shape;77;p10"/>
            <p:cNvSpPr/>
            <p:nvPr/>
          </p:nvSpPr>
          <p:spPr>
            <a:xfrm>
              <a:off x="5251017" y="1992878"/>
              <a:ext cx="386481" cy="18811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8" name="Google Shape;78;p10"/>
            <p:cNvSpPr/>
            <p:nvPr/>
          </p:nvSpPr>
          <p:spPr>
            <a:xfrm>
              <a:off x="5251017" y="1992878"/>
              <a:ext cx="386481" cy="7395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9" name="Google Shape;79;p10"/>
            <p:cNvSpPr/>
            <p:nvPr/>
          </p:nvSpPr>
          <p:spPr>
            <a:xfrm>
              <a:off x="4824545" y="805092"/>
              <a:ext cx="1457090" cy="3376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0" name="Google Shape;80;p10"/>
            <p:cNvSpPr/>
            <p:nvPr/>
          </p:nvSpPr>
          <p:spPr>
            <a:xfrm>
              <a:off x="2336835" y="1992878"/>
              <a:ext cx="386481" cy="30226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1" name="Google Shape;81;p10"/>
            <p:cNvSpPr/>
            <p:nvPr/>
          </p:nvSpPr>
          <p:spPr>
            <a:xfrm>
              <a:off x="2336835" y="1992878"/>
              <a:ext cx="386481" cy="18811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2" name="Google Shape;82;p10"/>
            <p:cNvSpPr/>
            <p:nvPr/>
          </p:nvSpPr>
          <p:spPr>
            <a:xfrm>
              <a:off x="2336835" y="1992878"/>
              <a:ext cx="386481" cy="7395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3" name="Google Shape;83;p10"/>
            <p:cNvSpPr/>
            <p:nvPr/>
          </p:nvSpPr>
          <p:spPr>
            <a:xfrm>
              <a:off x="3367454" y="805092"/>
              <a:ext cx="1457090" cy="33763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4" name="Google Shape;84;p10"/>
            <p:cNvSpPr/>
            <p:nvPr/>
          </p:nvSpPr>
          <p:spPr>
            <a:xfrm>
              <a:off x="1887902" y="1197"/>
              <a:ext cx="5873285" cy="803894"/>
            </a:xfrm>
            <a:prstGeom prst="rect">
              <a:avLst/>
            </a:prstGeom>
            <a:solidFill>
              <a:srgbClr val="8DA9D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0"/>
            <p:cNvSpPr txBox="1"/>
            <p:nvPr/>
          </p:nvSpPr>
          <p:spPr>
            <a:xfrm>
              <a:off x="1887902" y="1197"/>
              <a:ext cx="5873285" cy="803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PITUITARY GLAND</a:t>
              </a:r>
              <a:endParaRPr b="1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2079180" y="1142727"/>
              <a:ext cx="2576546" cy="850150"/>
            </a:xfrm>
            <a:prstGeom prst="rect">
              <a:avLst/>
            </a:prstGeom>
            <a:solidFill>
              <a:srgbClr val="B3C6E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0"/>
            <p:cNvSpPr txBox="1"/>
            <p:nvPr/>
          </p:nvSpPr>
          <p:spPr>
            <a:xfrm>
              <a:off x="2079180" y="1142727"/>
              <a:ext cx="2576546" cy="85015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ADENOHYPOPHYSIS CEREBRI:</a:t>
              </a:r>
              <a:endPara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Adeno=Gland</a:t>
              </a:r>
              <a:endPara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2723317" y="2330514"/>
              <a:ext cx="1607789" cy="803894"/>
            </a:xfrm>
            <a:prstGeom prst="rect">
              <a:avLst/>
            </a:prstGeom>
            <a:noFill/>
            <a:ln cap="flat" cmpd="sng" w="25400">
              <a:solidFill>
                <a:srgbClr val="2F54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0"/>
            <p:cNvSpPr txBox="1"/>
            <p:nvPr/>
          </p:nvSpPr>
          <p:spPr>
            <a:xfrm>
              <a:off x="2723317" y="2330514"/>
              <a:ext cx="1607789" cy="803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Pars Distalis (pars anterior)</a:t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2723317" y="3472044"/>
              <a:ext cx="1607789" cy="803894"/>
            </a:xfrm>
            <a:prstGeom prst="rect">
              <a:avLst/>
            </a:prstGeom>
            <a:noFill/>
            <a:ln cap="flat" cmpd="sng" w="25400">
              <a:solidFill>
                <a:srgbClr val="2F54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0"/>
            <p:cNvSpPr txBox="1"/>
            <p:nvPr/>
          </p:nvSpPr>
          <p:spPr>
            <a:xfrm>
              <a:off x="2723317" y="3472044"/>
              <a:ext cx="1607789" cy="803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Pars Tuberalis</a:t>
              </a: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2723317" y="4613574"/>
              <a:ext cx="1607789" cy="803894"/>
            </a:xfrm>
            <a:prstGeom prst="rect">
              <a:avLst/>
            </a:prstGeom>
            <a:noFill/>
            <a:ln cap="flat" cmpd="sng" w="25400">
              <a:solidFill>
                <a:srgbClr val="2F54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0"/>
            <p:cNvSpPr txBox="1"/>
            <p:nvPr/>
          </p:nvSpPr>
          <p:spPr>
            <a:xfrm>
              <a:off x="2723317" y="4613574"/>
              <a:ext cx="1607789" cy="803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Pars Intermedia</a:t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4993362" y="1142727"/>
              <a:ext cx="2576546" cy="850150"/>
            </a:xfrm>
            <a:prstGeom prst="rect">
              <a:avLst/>
            </a:prstGeom>
            <a:solidFill>
              <a:srgbClr val="B3C6E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0"/>
            <p:cNvSpPr txBox="1"/>
            <p:nvPr/>
          </p:nvSpPr>
          <p:spPr>
            <a:xfrm>
              <a:off x="4993362" y="1142727"/>
              <a:ext cx="2576546" cy="85015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NEUROHYPOPHYSIS CEREBRI:</a:t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5637499" y="2330514"/>
              <a:ext cx="1607789" cy="803894"/>
            </a:xfrm>
            <a:prstGeom prst="rect">
              <a:avLst/>
            </a:prstGeom>
            <a:noFill/>
            <a:ln cap="flat" cmpd="sng" w="25400">
              <a:solidFill>
                <a:srgbClr val="2F54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0"/>
            <p:cNvSpPr txBox="1"/>
            <p:nvPr/>
          </p:nvSpPr>
          <p:spPr>
            <a:xfrm>
              <a:off x="5637499" y="2330514"/>
              <a:ext cx="1607789" cy="803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Median eminence</a:t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5637499" y="3472044"/>
              <a:ext cx="1607789" cy="803894"/>
            </a:xfrm>
            <a:prstGeom prst="rect">
              <a:avLst/>
            </a:prstGeom>
            <a:noFill/>
            <a:ln cap="flat" cmpd="sng" w="25400">
              <a:solidFill>
                <a:srgbClr val="2F54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0"/>
            <p:cNvSpPr txBox="1"/>
            <p:nvPr/>
          </p:nvSpPr>
          <p:spPr>
            <a:xfrm>
              <a:off x="5637499" y="3472044"/>
              <a:ext cx="1607789" cy="803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Infundibulum: Neural (Infundibular) Stalk</a:t>
              </a:r>
              <a:endParaRPr/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5637499" y="4613574"/>
              <a:ext cx="1607789" cy="803894"/>
            </a:xfrm>
            <a:prstGeom prst="rect">
              <a:avLst/>
            </a:prstGeom>
            <a:noFill/>
            <a:ln cap="flat" cmpd="sng" w="25400">
              <a:solidFill>
                <a:srgbClr val="2F54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0"/>
            <p:cNvSpPr txBox="1"/>
            <p:nvPr/>
          </p:nvSpPr>
          <p:spPr>
            <a:xfrm>
              <a:off x="5637499" y="4613574"/>
              <a:ext cx="1607789" cy="803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Pars Nervosa</a:t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descr="endo43" id="102" name="Google Shape;10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9271" y="668607"/>
            <a:ext cx="2431158" cy="276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8_11" id="103" name="Google Shape;10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7906" y="4178105"/>
            <a:ext cx="2448297" cy="2120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0462" y="975470"/>
            <a:ext cx="3268809" cy="2179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postpit" id="105" name="Google Shape;10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73018" y="4178105"/>
            <a:ext cx="2757411" cy="201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11" name="Google Shape;111;p11"/>
          <p:cNvGraphicFramePr/>
          <p:nvPr/>
        </p:nvGraphicFramePr>
        <p:xfrm>
          <a:off x="424522" y="1547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{36B67636-FB04-4963-A10A-7DB1468CC0F2}</a:tableStyleId>
              </a:tblPr>
              <a:tblGrid>
                <a:gridCol w="6595250"/>
                <a:gridCol w="4747700"/>
              </a:tblGrid>
              <a:tr h="4447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I- Adenohypophysis Cerebri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8DA9DB"/>
                    </a:solidFill>
                  </a:tcPr>
                </a:tc>
                <a:tc hMerge="1"/>
              </a:tr>
              <a:tr h="4743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Pars distalis: Types of parenchymal cells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A4C2F4"/>
                    </a:solidFill>
                  </a:tcPr>
                </a:tc>
                <a:tc hMerge="1"/>
              </a:tr>
              <a:tr h="408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Chromophils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Chromophobes </a:t>
                      </a:r>
                      <a:r>
                        <a:rPr lang="en-US" sz="16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cytoplasm does not stain </a:t>
                      </a:r>
                      <a:endParaRPr u="none" cap="none" strike="noStrike">
                        <a:solidFill>
                          <a:srgbClr val="99999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27425">
                <a:tc>
                  <a:txBody>
                    <a:bodyPr/>
                    <a:lstStyle/>
                    <a:p>
                      <a:pPr indent="-609600" lvl="0" marL="60960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1- Acidophils:</a:t>
                      </a:r>
                      <a:endParaRPr/>
                    </a:p>
                    <a:p>
                      <a:pPr indent="-609600" lvl="4" marL="60960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Somatotrophs (GH cells). </a:t>
                      </a:r>
                      <a:r>
                        <a:rPr b="0" i="0" lang="en-US" sz="1200" u="none" cap="none" strike="noStrike">
                          <a:solidFill>
                            <a:srgbClr val="A5A5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Growth hormone</a:t>
                      </a:r>
                      <a:r>
                        <a:rPr b="0" i="0" lang="en-US" sz="1400" u="none" cap="none" strike="noStrike">
                          <a:solidFill>
                            <a:srgbClr val="A5A5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(most common t</a:t>
                      </a:r>
                      <a:r>
                        <a:rPr lang="en-US">
                          <a:solidFill>
                            <a:srgbClr val="A5A5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ype) 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609600" lvl="4" marL="60960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Mammotrophs (Prolactin cells): </a:t>
                      </a:r>
                      <a:r>
                        <a:rPr b="0"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Increase during lactation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0" lang="en-US" sz="1400" u="none" cap="none" strike="noStrike">
                          <a:solidFill>
                            <a:srgbClr val="A5A5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Milk formation hormone</a:t>
                      </a:r>
                      <a:endParaRPr/>
                    </a:p>
                    <a:p>
                      <a:pPr indent="-508000" lvl="4" marL="60960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609600" lvl="0" marL="60960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 Basophils:</a:t>
                      </a:r>
                      <a:endParaRPr/>
                    </a:p>
                    <a:p>
                      <a:pPr indent="-609600" lvl="1" marL="60960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Thyrotrophs (TSH Cells) </a:t>
                      </a:r>
                      <a:r>
                        <a:rPr b="0" i="0" lang="en-US" sz="1400" u="none" cap="none" strike="noStrike">
                          <a:solidFill>
                            <a:srgbClr val="A5A5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Thyroid stimulated hormone 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609600" lvl="1" marL="60960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Corticotrophs (ACTH cells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 </a:t>
                      </a:r>
                      <a:r>
                        <a:rPr b="0" i="0" lang="en-US" sz="1400" u="none" cap="none" strike="noStrike">
                          <a:solidFill>
                            <a:srgbClr val="A5A5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Adrenocorticotropic hormo</a:t>
                      </a:r>
                      <a:r>
                        <a:rPr b="0" i="0" lang="en-US" sz="1400" u="none" cap="none" strike="noStrike">
                          <a:solidFill>
                            <a:srgbClr val="A5A5A5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ne</a:t>
                      </a:r>
                      <a:endParaRPr b="0" i="0" sz="1600" u="none" cap="none" strike="noStrike">
                        <a:solidFill>
                          <a:srgbClr val="A5A5A5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609600" lvl="1" marL="60960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Gonadotrophs</a:t>
                      </a: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(Gonadotropic cells) (FSH, LH) </a:t>
                      </a:r>
                      <a:r>
                        <a:rPr b="0" lang="en-US" sz="1400" u="none" cap="none" strike="noStrike">
                          <a:solidFill>
                            <a:srgbClr val="A5A5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Follicle Stimulating Hormones, Luteinizing hormone</a:t>
                      </a:r>
                      <a:endParaRPr b="0" sz="1600" u="none" cap="none" strike="noStrike">
                        <a:solidFill>
                          <a:srgbClr val="A5A5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A5A5A5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may represent: </a:t>
                      </a:r>
                      <a:endParaRPr/>
                    </a:p>
                    <a:p>
                      <a:pPr indent="-342900" lvl="1" marL="800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○"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stem cells.</a:t>
                      </a:r>
                      <a:endParaRPr/>
                    </a:p>
                    <a:p>
                      <a:pPr indent="-342900" lvl="1" marL="800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○"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degranulated chromophils. </a:t>
                      </a:r>
                      <a:endParaRPr/>
                    </a:p>
                    <a:p>
                      <a:pPr indent="-342900" lvl="1" marL="800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○"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degenerated cells.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38_03" id="112" name="Google Shape;11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6801" y="3586131"/>
            <a:ext cx="1562077" cy="1269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ntpitcells2" id="113" name="Google Shape;11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83855" y="2805674"/>
            <a:ext cx="2095659" cy="2005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/>
          <p:nvPr/>
        </p:nvSpPr>
        <p:spPr>
          <a:xfrm>
            <a:off x="7076842" y="3416079"/>
            <a:ext cx="2419049" cy="64633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Blue arrow</a:t>
            </a: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acidophils</a:t>
            </a:r>
            <a:b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Red arrow</a:t>
            </a: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basophils</a:t>
            </a:r>
            <a:b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200" u="none" cap="none" strike="noStrik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Yellow arrow</a:t>
            </a: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chromophobes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1"/>
          <p:cNvSpPr/>
          <p:nvPr/>
        </p:nvSpPr>
        <p:spPr>
          <a:xfrm>
            <a:off x="855144" y="5329256"/>
            <a:ext cx="6227515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(1) Superior Hypophyseal Arteries (Rt &amp; Lt): To median eminence &amp; Neural stalk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Hypophyseal Portal System </a:t>
            </a:r>
            <a:r>
              <a:rPr b="0" i="0" lang="en-US" sz="12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: It carries neurohormones from median eminence to adenohypophysis.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1ry capillary plexus of fenestrated capillaries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Hypophyseal portal Veins (or venules)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2ry capillary plexus of capillaries in adenohypophysis</a:t>
            </a: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7167067" y="5329256"/>
            <a:ext cx="4926457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(2) Inferior Hypophyseal</a:t>
            </a:r>
            <a:r>
              <a:rPr lang="en-US" sz="120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2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Arteries (Rt &amp; Lt):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     Mainly to pars nervosa, They are </a:t>
            </a:r>
            <a:r>
              <a:rPr b="1" i="0" lang="en-US" sz="1200" u="sng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Not participating</a:t>
            </a:r>
            <a:r>
              <a:rPr b="0" i="0" lang="en-US" sz="12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 in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     hypophyseal portal circulation. </a:t>
            </a:r>
            <a:endParaRPr/>
          </a:p>
        </p:txBody>
      </p:sp>
      <p:sp>
        <p:nvSpPr>
          <p:cNvPr id="117" name="Google Shape;117;p11"/>
          <p:cNvSpPr txBox="1"/>
          <p:nvPr/>
        </p:nvSpPr>
        <p:spPr>
          <a:xfrm>
            <a:off x="196947" y="5035201"/>
            <a:ext cx="50643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Blood supply: </a:t>
            </a:r>
            <a:r>
              <a:rPr b="0" i="0" lang="en-US" sz="11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extra, was in 436 lecture but now is removed </a:t>
            </a:r>
            <a:endParaRPr b="0" i="0" sz="1400" u="none" cap="none" strike="noStrike">
              <a:solidFill>
                <a:srgbClr val="A5A5A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23" name="Google Shape;123;p12"/>
          <p:cNvGraphicFramePr/>
          <p:nvPr/>
        </p:nvGraphicFramePr>
        <p:xfrm>
          <a:off x="168812" y="2813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{36B67636-FB04-4963-A10A-7DB1468CC0F2}</a:tableStyleId>
              </a:tblPr>
              <a:tblGrid>
                <a:gridCol w="4285500"/>
                <a:gridCol w="2113775"/>
                <a:gridCol w="2716575"/>
                <a:gridCol w="2762175"/>
              </a:tblGrid>
              <a:tr h="5015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II- Neurohypophysis Cerebri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8DA9DB"/>
                    </a:solidFill>
                  </a:tcPr>
                </a:tc>
                <a:tc hMerge="1"/>
                <a:tc hMerge="1"/>
                <a:tc hMerge="1"/>
              </a:tr>
              <a:tr h="4269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Pars nervosa content :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A4C2F4"/>
                    </a:solidFill>
                  </a:tcPr>
                </a:tc>
                <a:tc hMerge="1"/>
                <a:tc hMerge="1"/>
                <a:tc hMerge="1"/>
              </a:tr>
              <a:tr h="59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1- unmyelinated axons 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1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 fenestrated blood capillaries.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Herring bodies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CCCCC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(Vesicles)</a:t>
                      </a:r>
                      <a:endParaRPr b="1" sz="1100">
                        <a:solidFill>
                          <a:srgbClr val="CCCCC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Pituicytes:</a:t>
                      </a:r>
                      <a:endParaRPr/>
                    </a:p>
                  </a:txBody>
                  <a:tcPr marT="45725" marB="45725" marR="91450" marL="91450" anchor="ctr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65775">
                <a:tc>
                  <a:txBody>
                    <a:bodyPr/>
                    <a:lstStyle/>
                    <a:p>
                      <a:pPr indent="-285750" lvl="1" marL="28575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Unmyelinated axons of secretory neurons  </a:t>
                      </a:r>
                      <a:r>
                        <a:rPr b="0" i="0"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situated in supraoptic &amp; paraventricular nuclei</a:t>
                      </a: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(i.e. Axons of hypothalamohypophyseal tract).</a:t>
                      </a:r>
                      <a:endParaRPr/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8DA9D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</a:t>
                      </a: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: </a:t>
                      </a:r>
                      <a:endParaRPr/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Storage &amp; release of: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Vasopressin (ADH); by supraoptic nuclei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Oxytocin; by paraventricular nuclei</a:t>
                      </a:r>
                      <a:endParaRPr/>
                    </a:p>
                    <a:p>
                      <a:pPr indent="-184150" lvl="1" marL="28575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A5A5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Oxytocin work in mammary gland for milk ejection (by contraction of myoepithelial cell</a:t>
                      </a:r>
                      <a:r>
                        <a:rPr lang="en-US">
                          <a:solidFill>
                            <a:srgbClr val="A5A5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b="0" i="0" lang="en-US" sz="1400" u="none" cap="none" strike="noStrike">
                          <a:solidFill>
                            <a:srgbClr val="A5A5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located around the acini)</a:t>
                      </a:r>
                      <a:endParaRPr/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A5A5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walls of their endothelial cells have pores (fenestrae) These pores are </a:t>
                      </a:r>
                      <a:r>
                        <a:rPr b="1" lang="en-US" sz="1400" u="none" cap="none" strike="noStrike">
                          <a:solidFill>
                            <a:srgbClr val="A5A5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covered by diaphragm.</a:t>
                      </a:r>
                      <a:endParaRPr b="1" sz="1400" u="none" cap="none" strike="noStrike">
                        <a:solidFill>
                          <a:srgbClr val="A5A5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A5A5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7F7F7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Cardio flashback :)</a:t>
                      </a:r>
                      <a:endParaRPr/>
                    </a:p>
                  </a:txBody>
                  <a:tcPr marT="45725" marB="45725" marR="91450" marL="91450"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 distensions of the axons in p. nervosa.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Representing accumulation of neurosecretory granules at axon termini and  along the length of the axons in p. nervosa.</a:t>
                      </a:r>
                      <a:endParaRPr/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 glial-like cells in p. nervosa.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8DA9D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Structure:</a:t>
                      </a:r>
                      <a:endParaRPr/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Have numerous cytoplasmic Processes. </a:t>
                      </a:r>
                      <a:endParaRPr/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8DA9D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Functions:</a:t>
                      </a:r>
                      <a:endParaRPr/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Support the axons of the p. nervosa.</a:t>
                      </a:r>
                      <a:endParaRPr/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1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N.B. No secretory or neuronal cells in pars nervosa.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4" name="Google Shape;124;p12"/>
          <p:cNvPicPr preferRelativeResize="0"/>
          <p:nvPr/>
        </p:nvPicPr>
        <p:blipFill rotWithShape="1">
          <a:blip r:embed="rId3">
            <a:alphaModFix/>
          </a:blip>
          <a:srcRect b="0" l="42691" r="32037" t="12363"/>
          <a:stretch/>
        </p:blipFill>
        <p:spPr>
          <a:xfrm>
            <a:off x="4869875" y="3403121"/>
            <a:ext cx="1226125" cy="1602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8_10" id="125" name="Google Shape;12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3925" y="4076114"/>
            <a:ext cx="2247900" cy="14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he Pituitary and Its Target Organs" id="131" name="Google Shape;1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4014" y="513772"/>
            <a:ext cx="7702836" cy="583045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/>
          <p:nvPr/>
        </p:nvSpPr>
        <p:spPr>
          <a:xfrm>
            <a:off x="245664" y="953943"/>
            <a:ext cx="62395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Extra: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The Pituitary and Its </a:t>
            </a:r>
            <a:r>
              <a:rPr lang="en-US" sz="240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target</a:t>
            </a:r>
            <a:r>
              <a:rPr b="0" i="0" lang="en-US" sz="2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 Organs</a:t>
            </a:r>
            <a:endParaRPr/>
          </a:p>
        </p:txBody>
      </p:sp>
      <p:pic>
        <p:nvPicPr>
          <p:cNvPr descr="Image result for pituitary gland" id="133" name="Google Shape;13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635" y="3121414"/>
            <a:ext cx="3268408" cy="2861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>
            <p:ph idx="1" type="body"/>
          </p:nvPr>
        </p:nvSpPr>
        <p:spPr>
          <a:xfrm>
            <a:off x="233490" y="1073792"/>
            <a:ext cx="5325600" cy="52721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600">
                <a:solidFill>
                  <a:srgbClr val="8DA9DB"/>
                </a:solidFill>
              </a:rPr>
              <a:t>Q1 : Which of the following cells belong to the basophils of pars distalis?</a:t>
            </a:r>
            <a:endParaRPr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A. Chromophobes</a:t>
            </a:r>
            <a:endParaRPr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B. Gonadotropins</a:t>
            </a:r>
            <a:endParaRPr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C. Somatotrophs</a:t>
            </a:r>
            <a:endParaRPr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D. Mammotrophs</a:t>
            </a:r>
            <a:endParaRPr sz="16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 sz="1600">
                <a:solidFill>
                  <a:schemeClr val="dk1"/>
                </a:solidFill>
              </a:rPr>
            </a:br>
            <a:r>
              <a:rPr lang="en-US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600">
                <a:solidFill>
                  <a:srgbClr val="8DA9DB"/>
                </a:solidFill>
              </a:rPr>
              <a:t>Q2: Which one of the following structures is found in pars nervosa?</a:t>
            </a:r>
            <a:endParaRPr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A. Chromophobes</a:t>
            </a:r>
            <a:endParaRPr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B. Chromophils</a:t>
            </a:r>
            <a:endParaRPr sz="16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C. </a:t>
            </a:r>
            <a:r>
              <a:rPr lang="en-US" sz="1600"/>
              <a:t>Pituicytes</a:t>
            </a:r>
            <a:endParaRPr sz="16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D. </a:t>
            </a: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Prolactin cells</a:t>
            </a:r>
            <a:br>
              <a:rPr lang="en-US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600">
                <a:solidFill>
                  <a:srgbClr val="8DA9DB"/>
                </a:solidFill>
              </a:rPr>
              <a:t>Q3: Corticotrophs contains which cells ?</a:t>
            </a:r>
            <a:endParaRPr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A. ACTH cells.                 </a:t>
            </a:r>
            <a:endParaRPr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B. TSH cells</a:t>
            </a:r>
            <a:endParaRPr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C. GH cells</a:t>
            </a:r>
            <a:endParaRPr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D</a:t>
            </a:r>
            <a:r>
              <a:rPr lang="en-US" sz="1600"/>
              <a:t>. </a:t>
            </a:r>
            <a:r>
              <a:rPr lang="en-US" sz="1600">
                <a:solidFill>
                  <a:schemeClr val="dk1"/>
                </a:solidFill>
              </a:rPr>
              <a:t>Prolactin cells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1" marL="584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40" name="Google Shape;140;p14"/>
          <p:cNvSpPr txBox="1"/>
          <p:nvPr>
            <p:ph idx="2" type="body"/>
          </p:nvPr>
        </p:nvSpPr>
        <p:spPr>
          <a:xfrm>
            <a:off x="5852146" y="1073790"/>
            <a:ext cx="6194700" cy="55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600">
                <a:solidFill>
                  <a:srgbClr val="8DA9DB"/>
                </a:solidFill>
              </a:rPr>
              <a:t>Q4 : The cell bodies of hypothalamohypophyseal tract are situated in?</a:t>
            </a:r>
            <a:endParaRPr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A. Supraoptic nucleus </a:t>
            </a:r>
            <a:endParaRPr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B. Suprachiasmatic nucleus</a:t>
            </a:r>
            <a:endParaRPr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C. Dorsomedial nucleus</a:t>
            </a:r>
            <a:endParaRPr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D. Lateral preoptic nucleus</a:t>
            </a:r>
            <a:endParaRPr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     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600">
                <a:solidFill>
                  <a:srgbClr val="8DA9DB"/>
                </a:solidFill>
              </a:rPr>
              <a:t>Q5: Which type of blood capillaries is found in pars nervosa ?</a:t>
            </a:r>
            <a:endParaRPr b="1" sz="1600">
              <a:solidFill>
                <a:srgbClr val="8DA9DB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A. fenestrated blood capillaries without diaphragm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B. fenestrated blood capillaries with diaphragm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C. Sinusoidal blood capillaries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D. Continuous blood capillaries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600">
                <a:solidFill>
                  <a:srgbClr val="8DA9DB"/>
                </a:solidFill>
              </a:rPr>
              <a:t>Which one of the following hormones is </a:t>
            </a:r>
            <a:r>
              <a:rPr b="1" lang="en-US" sz="1600">
                <a:solidFill>
                  <a:srgbClr val="8DA9DB"/>
                </a:solidFill>
              </a:rPr>
              <a:t>released</a:t>
            </a:r>
            <a:r>
              <a:rPr b="1" lang="en-US" sz="1600">
                <a:solidFill>
                  <a:srgbClr val="8DA9DB"/>
                </a:solidFill>
              </a:rPr>
              <a:t>  by posterior pituitary gland 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A. LH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B. Prolactin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C. Oxytocin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1"/>
                </a:solidFill>
              </a:rPr>
              <a:t>D. ACTH</a:t>
            </a:r>
            <a:endParaRPr/>
          </a:p>
        </p:txBody>
      </p:sp>
      <p:sp>
        <p:nvSpPr>
          <p:cNvPr id="141" name="Google Shape;141;p14"/>
          <p:cNvSpPr txBox="1"/>
          <p:nvPr>
            <p:ph type="title"/>
          </p:nvPr>
        </p:nvSpPr>
        <p:spPr>
          <a:xfrm rot="10800000">
            <a:off x="2756625" y="6345900"/>
            <a:ext cx="68937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</a:rPr>
              <a:t>1.B  2.C  3.A  4.A  5.B  6.C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42" name="Google Shape;142;p1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idx="4294967295" type="body"/>
          </p:nvPr>
        </p:nvSpPr>
        <p:spPr>
          <a:xfrm>
            <a:off x="4505225" y="1936799"/>
            <a:ext cx="44775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/>
              <a:t>Abdullah shadid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/>
              <a:t>Sarah alflaij</a:t>
            </a:r>
            <a:endParaRPr/>
          </a:p>
        </p:txBody>
      </p:sp>
      <p:sp>
        <p:nvSpPr>
          <p:cNvPr id="149" name="Google Shape;149;p15"/>
          <p:cNvSpPr txBox="1"/>
          <p:nvPr>
            <p:ph idx="4294967295" type="title"/>
          </p:nvPr>
        </p:nvSpPr>
        <p:spPr>
          <a:xfrm>
            <a:off x="3801122" y="1093499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rgbClr val="000000"/>
                </a:solidFill>
                <a:highlight>
                  <a:srgbClr val="C9DAF8"/>
                </a:highlight>
              </a:rPr>
              <a:t>Team Leaders</a:t>
            </a:r>
            <a:endParaRPr>
              <a:solidFill>
                <a:srgbClr val="000000"/>
              </a:solidFill>
              <a:highlight>
                <a:srgbClr val="C9DAF8"/>
              </a:highlight>
            </a:endParaRPr>
          </a:p>
        </p:txBody>
      </p:sp>
      <p:pic>
        <p:nvPicPr>
          <p:cNvPr id="150" name="Google Shape;150;p15"/>
          <p:cNvPicPr preferRelativeResize="0"/>
          <p:nvPr/>
        </p:nvPicPr>
        <p:blipFill rotWithShape="1">
          <a:blip r:embed="rId4">
            <a:alphaModFix/>
          </a:blip>
          <a:srcRect b="0" l="7162" r="7162" t="0"/>
          <a:stretch/>
        </p:blipFill>
        <p:spPr>
          <a:xfrm>
            <a:off x="2252980" y="578736"/>
            <a:ext cx="2252256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>
            <p:ph idx="4294967295" type="title"/>
          </p:nvPr>
        </p:nvSpPr>
        <p:spPr>
          <a:xfrm>
            <a:off x="981450" y="3834975"/>
            <a:ext cx="102291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>
                <a:solidFill>
                  <a:srgbClr val="76A5AF"/>
                </a:solidFill>
              </a:rPr>
              <a:t>Good luck </a:t>
            </a:r>
            <a:endParaRPr b="1">
              <a:solidFill>
                <a:srgbClr val="76A5A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800">
              <a:solidFill>
                <a:srgbClr val="76A5A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800">
              <a:solidFill>
                <a:srgbClr val="76A5A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800">
              <a:solidFill>
                <a:srgbClr val="76A5A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800">
              <a:solidFill>
                <a:srgbClr val="76A5AF"/>
              </a:solidFill>
            </a:endParaRPr>
          </a:p>
        </p:txBody>
      </p:sp>
      <p:sp>
        <p:nvSpPr>
          <p:cNvPr id="152" name="Google Shape;152;p1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