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4EB956F-C822-48A9-8EFA-A4298CD79AB5}">
  <a:tblStyle styleId="{A4EB956F-C822-48A9-8EFA-A4298CD79A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e526a1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e526a1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6ee526a1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e52ee585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e52ee585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6ee52ee585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ca8459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6eca8459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6eca84593b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414630" y="64891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Endocrine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632650"/>
            <a:ext cx="12192000" cy="225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632650"/>
            <a:ext cx="4176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5214950"/>
            <a:ext cx="12192000" cy="1643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THYROID &amp; PARATHYROID </a:t>
            </a:r>
            <a:r>
              <a:rPr lang="en-US"/>
              <a:t>GLANDS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6" y="287591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6121575" y="4497550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322175" y="17505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1605899" y="4497550"/>
            <a:ext cx="44645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Describe the histological structure of thyroid &amp; parathyroid glands.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Identify and correlate between the different endocrine cells in thyroid gland and their functions.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Describe the functional structure of the parathyroid cells.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6" name="Google Shape;76;p10"/>
          <p:cNvGraphicFramePr/>
          <p:nvPr/>
        </p:nvGraphicFramePr>
        <p:xfrm>
          <a:off x="13" y="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{A4EB956F-C822-48A9-8EFA-A4298CD79AB5}</a:tableStyleId>
              </a:tblPr>
              <a:tblGrid>
                <a:gridCol w="1049350"/>
                <a:gridCol w="3900850"/>
                <a:gridCol w="4993200"/>
                <a:gridCol w="799725"/>
                <a:gridCol w="1448850"/>
              </a:tblGrid>
              <a:tr h="4027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highlight>
                            <a:srgbClr val="CFE2F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THYROID GLAND</a:t>
                      </a:r>
                      <a:endParaRPr b="1" sz="1500">
                        <a:highlight>
                          <a:srgbClr val="CFE2F3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</a:tr>
              <a:tr h="3852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</a:tr>
              <a:tr h="965000">
                <a:tc gridSpan="5"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Capsule: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dense 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irregular collagenous C.T.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Septa (Interlobular septa)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Reticular fibers: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143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 C.T. composed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mostly of reticular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fibers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rich capillary plexus surrounds each thyroid follicle.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hMerge="1"/>
                <a:tc hMerge="1"/>
              </a:tr>
              <a:tr h="5909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PARENCHYMA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the structural and functional units of the thyroid gland.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</a:tr>
              <a:tr h="3852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Simple cuboidal epithelium: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FC5E8"/>
                    </a:solidFill>
                  </a:tcPr>
                </a:tc>
                <a:tc hMerge="1"/>
                <a:tc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Colloid: central colloid-filled lumen.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FC5E8"/>
                    </a:solidFill>
                  </a:tcPr>
                </a:tc>
                <a:tc rowSpan="2" hMerge="1"/>
              </a:tr>
              <a:tr h="41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a- Follicular (principal) cell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b- Parafollicular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 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(C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(Clear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</a:t>
                      </a: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 gridSpan="2" vMerge="1"/>
                <a:tc hMerge="1" vMerge="1"/>
              </a:tr>
              <a:tr h="135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L/M: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Simple cuboidal cells.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Round nucleus with prominent nucleoli.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Basophilic cytoplasm.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Apical surface reaches the lumen of the thyroid follicle.</a:t>
                      </a:r>
                      <a:endParaRPr b="1"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Pale-stained cells (Clear Cells). </a:t>
                      </a:r>
                      <a:r>
                        <a:rPr lang="en-US" sz="8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(Polygonal/pyramidal cells)</a:t>
                      </a:r>
                      <a:endParaRPr sz="8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Found singly or in clusters in between the follicular cells.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Their apices do not reach the lumen of the follicle.</a:t>
                      </a:r>
                      <a:endParaRPr b="1"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Are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larger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 follicular cells (2-3 times).</a:t>
                      </a:r>
                      <a:r>
                        <a:rPr lang="en-US" sz="7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(larger but less in number)</a:t>
                      </a:r>
                      <a:endParaRPr sz="7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Only 0.1% of the epithelial cells.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Have round nucleus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gridSpan="2"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N.B. Each follicle is surrounded by thin basal lamina.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(Acidophilic)</a:t>
                      </a:r>
                      <a:endParaRPr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</a:tr>
              <a:tr h="145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E/M: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Mitochondria.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RER. </a:t>
                      </a:r>
                      <a:r>
                        <a:rPr lang="en-US" sz="13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(synthesis of thyroglobulin)</a:t>
                      </a:r>
                      <a:endParaRPr sz="13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Supranuclear Golgi Complex.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Numerous apically-located lysosomes.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Numerous dispersed small vesicles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vesicles 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newly formed 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thyroglobulin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1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Numerous apical short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microvilli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Mitochondria.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RER (moderate).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Well-developed Golgi.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gridSpan="2" vMerge="1"/>
                <a:tc hMerge="1" vMerge="1"/>
              </a:tr>
              <a:tr h="38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Function: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Synthesis of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thyroid hormones (T4 &amp; T3).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calcitonin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</a:tbl>
          </a:graphicData>
        </a:graphic>
      </p:graphicFrame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421" y="878725"/>
            <a:ext cx="1141469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 b="0" l="22002" r="0" t="0"/>
          <a:stretch/>
        </p:blipFill>
        <p:spPr>
          <a:xfrm>
            <a:off x="9303650" y="878715"/>
            <a:ext cx="102055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5">
            <a:alphaModFix/>
          </a:blip>
          <a:srcRect b="0" l="9526" r="0" t="0"/>
          <a:stretch/>
        </p:blipFill>
        <p:spPr>
          <a:xfrm>
            <a:off x="10038151" y="4591200"/>
            <a:ext cx="2109101" cy="14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8026" y="4762428"/>
            <a:ext cx="1954975" cy="12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7" name="Google Shape;87;p11"/>
          <p:cNvGraphicFramePr/>
          <p:nvPr/>
        </p:nvGraphicFramePr>
        <p:xfrm>
          <a:off x="0" y="-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{A4EB956F-C822-48A9-8EFA-A4298CD79AB5}</a:tableStyleId>
              </a:tblPr>
              <a:tblGrid>
                <a:gridCol w="6363475"/>
                <a:gridCol w="3389300"/>
                <a:gridCol w="2439225"/>
              </a:tblGrid>
              <a:tr h="3935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highlight>
                            <a:srgbClr val="CFE2F3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PARATHYROID GLAND</a:t>
                      </a:r>
                      <a:endParaRPr b="1" sz="1500">
                        <a:solidFill>
                          <a:schemeClr val="dk1"/>
                        </a:solidFill>
                        <a:highlight>
                          <a:srgbClr val="CFE2F3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4 glands on the posterior of thyroid gland.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935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 hMerge="1"/>
              </a:tr>
              <a:tr h="985875">
                <a:tc gridSpan="3"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Capsule: Each gland has its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capsule.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Septa: thin.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Reticular C.T.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C.T. stroma in older adults often contains many adipose cells. 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(adipose cells found only in old people &gt;20 year)</a:t>
                      </a:r>
                      <a:endParaRPr sz="12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03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PARENCHYMA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parenchyma is formed of cords or clusters of epithelial cells (chief cells &amp; oxyphil cell) with blood capillaries in between.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cells are surrounded by reticular fibers.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 hMerge="1"/>
              </a:tr>
              <a:tr h="39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Chief cells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Oxyphil cells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hMerge="1"/>
              </a:tr>
              <a:tr h="13871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slightly eosinophilic. </a:t>
                      </a:r>
                      <a:r>
                        <a:rPr lang="en-US" sz="13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(Pale acidophilic)</a:t>
                      </a:r>
                      <a:endParaRPr sz="13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-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rich in </a:t>
                      </a: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rER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-"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secrete parathyroid hormone (blood calcium).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b="1" lang="en-US" sz="13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US" sz="13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newborn only chief cell will be found</a:t>
                      </a:r>
                      <a:endParaRPr b="1" sz="13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arranged in groups or clusters or as isolated cells.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deep eosinophilic (acidophilic)</a:t>
                      </a:r>
                      <a:endParaRPr b="1"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have more numerous mitochondria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 numerous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but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larger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 chief cells.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-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of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unknown function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N.B.  (They may be inactivated chief cells). 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88" name="Google Shape;8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95" y="4947725"/>
            <a:ext cx="1970800" cy="14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400" y="4947725"/>
            <a:ext cx="2247900" cy="147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7529" y="4964456"/>
            <a:ext cx="2399124" cy="144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6">
            <a:alphaModFix/>
          </a:blip>
          <a:srcRect b="0" l="0" r="11308" t="0"/>
          <a:stretch/>
        </p:blipFill>
        <p:spPr>
          <a:xfrm>
            <a:off x="9303642" y="4947725"/>
            <a:ext cx="2103384" cy="14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189798" y="1193275"/>
            <a:ext cx="5325600" cy="53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Q1 : Which of the following have unknown function?</a:t>
            </a:r>
            <a:endParaRPr sz="1300">
              <a:solidFill>
                <a:srgbClr val="6FA8DC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A. </a:t>
            </a:r>
            <a:r>
              <a:rPr lang="en-US" sz="1300"/>
              <a:t>Follicular (principal)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B. </a:t>
            </a:r>
            <a:r>
              <a:rPr lang="en-US" sz="1300"/>
              <a:t>Parafollicular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C. </a:t>
            </a:r>
            <a:r>
              <a:rPr lang="en-US" sz="1300"/>
              <a:t>Chief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D. </a:t>
            </a:r>
            <a:r>
              <a:rPr lang="en-US" sz="1300"/>
              <a:t>Oxyphil cells </a:t>
            </a:r>
            <a:endParaRPr sz="13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Q2: Which one of the following have more mitochondria? </a:t>
            </a:r>
            <a:endParaRPr sz="1300">
              <a:solidFill>
                <a:srgbClr val="6FA8DC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A. </a:t>
            </a:r>
            <a:r>
              <a:rPr lang="en-US" sz="1300"/>
              <a:t>Chief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B. </a:t>
            </a:r>
            <a:r>
              <a:rPr lang="en-US" sz="1300"/>
              <a:t>Oxyphil cells </a:t>
            </a:r>
            <a:endParaRPr sz="13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C. </a:t>
            </a:r>
            <a:r>
              <a:rPr lang="en-US" sz="1300"/>
              <a:t>Chief cells and Oxyphil cells are </a:t>
            </a:r>
            <a:r>
              <a:rPr lang="en-US" sz="1300"/>
              <a:t>equal in mitochondria count.</a:t>
            </a:r>
            <a:endParaRPr sz="13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Q3: thyroid gland secretes:</a:t>
            </a:r>
            <a:endParaRPr sz="1300">
              <a:solidFill>
                <a:srgbClr val="6FA8DC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A. </a:t>
            </a:r>
            <a:r>
              <a:rPr lang="en-US" sz="1300"/>
              <a:t>T4 &amp; T3 &amp; calcitonin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B. </a:t>
            </a:r>
            <a:r>
              <a:rPr lang="en-US" sz="1300"/>
              <a:t>T4 &amp; T3 &amp; PTH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C. </a:t>
            </a:r>
            <a:r>
              <a:rPr lang="en-US" sz="1300"/>
              <a:t>PTH &amp; </a:t>
            </a:r>
            <a:r>
              <a:rPr lang="en-US" sz="1300"/>
              <a:t>calcitonin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rgbClr val="6FA8DC"/>
                </a:solidFill>
              </a:rPr>
              <a:t>Q4: Which one of the following organelles is responsible for the synthesis of thyroglobulin?</a:t>
            </a:r>
            <a:endParaRPr b="1" sz="13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A. Lysosomes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B. Mitochondria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C. Rough endoplasmic reticulum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D. Smooth endoplasmic reticulum</a:t>
            </a:r>
            <a:endParaRPr sz="1300">
              <a:solidFill>
                <a:srgbClr val="D9D9D9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/>
          </a:p>
        </p:txBody>
      </p:sp>
      <p:sp>
        <p:nvSpPr>
          <p:cNvPr id="98" name="Google Shape;98;p12"/>
          <p:cNvSpPr txBox="1"/>
          <p:nvPr>
            <p:ph idx="2" type="body"/>
          </p:nvPr>
        </p:nvSpPr>
        <p:spPr>
          <a:xfrm>
            <a:off x="5899890" y="1100125"/>
            <a:ext cx="5967900" cy="5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Q5 : Which of the </a:t>
            </a:r>
            <a:r>
              <a:rPr b="1" lang="en-US" sz="1300">
                <a:solidFill>
                  <a:srgbClr val="6FA8DC"/>
                </a:solidFill>
              </a:rPr>
              <a:t>following</a:t>
            </a:r>
            <a:r>
              <a:rPr b="1" lang="en-US" sz="1300">
                <a:solidFill>
                  <a:srgbClr val="6FA8DC"/>
                </a:solidFill>
              </a:rPr>
              <a:t> is the largest thyroid cell?</a:t>
            </a:r>
            <a:endParaRPr sz="1300">
              <a:solidFill>
                <a:srgbClr val="6FA8DC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A. Follicular (principal)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B. Parafollicular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C. Chief cells </a:t>
            </a:r>
            <a:endParaRPr sz="13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D. Oxyphil cells 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     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Q6: It secretes </a:t>
            </a:r>
            <a:r>
              <a:rPr b="1" lang="en-US" sz="1300">
                <a:solidFill>
                  <a:srgbClr val="6FA8DC"/>
                </a:solidFill>
              </a:rPr>
              <a:t>thyroid hormones</a:t>
            </a:r>
            <a:endParaRPr b="1" sz="13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A. Follicular (principal) 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B. Parafollicular cells 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C. Chief cells 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D. Oxyphil cells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300">
                <a:solidFill>
                  <a:srgbClr val="6FA8DC"/>
                </a:solidFill>
              </a:rPr>
              <a:t>Q7: </a:t>
            </a:r>
            <a:r>
              <a:rPr b="1" lang="en-US" sz="1300">
                <a:solidFill>
                  <a:srgbClr val="6FA8DC"/>
                </a:solidFill>
              </a:rPr>
              <a:t>Which gland have dense capsule?</a:t>
            </a:r>
            <a:endParaRPr sz="13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A. </a:t>
            </a:r>
            <a:r>
              <a:rPr lang="en-US" sz="1300"/>
              <a:t>thyroid gland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B. </a:t>
            </a:r>
            <a:r>
              <a:rPr lang="en-US" sz="1300"/>
              <a:t>parathyroid gland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300">
                <a:solidFill>
                  <a:schemeClr val="dk1"/>
                </a:solidFill>
              </a:rPr>
              <a:t>C. </a:t>
            </a:r>
            <a:r>
              <a:rPr lang="en-US" sz="1300"/>
              <a:t>thyroid and parathyroid gland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6FA8DC"/>
                </a:solidFill>
              </a:rPr>
              <a:t>Q8: Which ONE of the following is true about follicular cells?</a:t>
            </a:r>
            <a:endParaRPr b="1" sz="12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A. Have pyramidal shape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B. Do not reach the luminal surface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C. Larger than parafollicular cells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D. Have round nucleus</a:t>
            </a:r>
            <a:endParaRPr sz="12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/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 rot="10800000">
            <a:off x="2756625" y="6345900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1.</a:t>
            </a:r>
            <a:r>
              <a:rPr lang="en-US" sz="1600"/>
              <a:t>D</a:t>
            </a:r>
            <a:r>
              <a:rPr lang="en-US" sz="1600">
                <a:solidFill>
                  <a:schemeClr val="dk1"/>
                </a:solidFill>
              </a:rPr>
              <a:t>  2.</a:t>
            </a:r>
            <a:r>
              <a:rPr lang="en-US" sz="1600"/>
              <a:t>B</a:t>
            </a:r>
            <a:r>
              <a:rPr lang="en-US" sz="1600">
                <a:solidFill>
                  <a:schemeClr val="dk1"/>
                </a:solidFill>
              </a:rPr>
              <a:t>  3.A  4.</a:t>
            </a:r>
            <a:r>
              <a:rPr lang="en-US" sz="1600"/>
              <a:t>C</a:t>
            </a:r>
            <a:r>
              <a:rPr lang="en-US" sz="1600">
                <a:solidFill>
                  <a:schemeClr val="dk1"/>
                </a:solidFill>
              </a:rPr>
              <a:t>  5.</a:t>
            </a:r>
            <a:r>
              <a:rPr lang="en-US" sz="1600"/>
              <a:t>B</a:t>
            </a:r>
            <a:r>
              <a:rPr lang="en-US" sz="1600">
                <a:solidFill>
                  <a:schemeClr val="dk1"/>
                </a:solidFill>
              </a:rPr>
              <a:t> 6.</a:t>
            </a:r>
            <a:r>
              <a:rPr lang="en-US" sz="1600"/>
              <a:t>A 7.A 8.D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idx="4294967295" type="body"/>
          </p:nvPr>
        </p:nvSpPr>
        <p:spPr>
          <a:xfrm>
            <a:off x="4505225" y="1936799"/>
            <a:ext cx="4477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107" name="Google Shape;107;p13"/>
          <p:cNvSpPr txBox="1"/>
          <p:nvPr>
            <p:ph idx="4294967295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CFE2F3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CFE2F3"/>
              </a:highlight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idx="4294967295" type="title"/>
          </p:nvPr>
        </p:nvSpPr>
        <p:spPr>
          <a:xfrm>
            <a:off x="981450" y="3834975"/>
            <a:ext cx="102291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C27BA0"/>
                </a:solidFill>
              </a:rPr>
              <a:t>Good luck ❤</a:t>
            </a:r>
            <a:endParaRPr b="1" sz="800">
              <a:solidFill>
                <a:srgbClr val="C27BA0"/>
              </a:solidFill>
            </a:endParaRPr>
          </a:p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