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6228A5-DBD9-4A34-A4EC-FF1FEBEC43CD}">
  <a:tblStyle styleId="{E16228A5-DBD9-4A34-A4EC-FF1FEBEC43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414630" y="64891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Endocrine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92800"/>
            <a:ext cx="12192000" cy="36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524529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5214950"/>
            <a:ext cx="12192000" cy="1643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92925"/>
            <a:ext cx="12192000" cy="365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3931500" y="64962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2.jpg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ADRENAL GLAND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6" y="287591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6121575" y="4497550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7162" r="7160" t="0"/>
          <a:stretch/>
        </p:blipFill>
        <p:spPr>
          <a:xfrm>
            <a:off x="322175" y="17505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1605899" y="4497550"/>
            <a:ext cx="44645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Differentiate between adrenal cortex and medulla.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the histological features of each cortical zone and its cells.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the histological features of the medullary cells.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408737" y="920112"/>
            <a:ext cx="7128281" cy="2589407"/>
            <a:chOff x="75247" y="246185"/>
            <a:chExt cx="7128281" cy="2589407"/>
          </a:xfrm>
        </p:grpSpPr>
        <p:sp>
          <p:nvSpPr>
            <p:cNvPr id="76" name="Google Shape;76;p10"/>
            <p:cNvSpPr/>
            <p:nvPr/>
          </p:nvSpPr>
          <p:spPr>
            <a:xfrm>
              <a:off x="2795798" y="2089835"/>
              <a:ext cx="266644" cy="4561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0"/>
            <p:cNvSpPr txBox="1"/>
            <p:nvPr/>
          </p:nvSpPr>
          <p:spPr>
            <a:xfrm>
              <a:off x="2915912" y="2304699"/>
              <a:ext cx="26418" cy="2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4962300" y="1524275"/>
              <a:ext cx="341328" cy="7240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 txBox="1"/>
            <p:nvPr/>
          </p:nvSpPr>
          <p:spPr>
            <a:xfrm>
              <a:off x="5112952" y="1866278"/>
              <a:ext cx="40022" cy="40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4962300" y="1478555"/>
              <a:ext cx="34132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0"/>
            <p:cNvSpPr txBox="1"/>
            <p:nvPr/>
          </p:nvSpPr>
          <p:spPr>
            <a:xfrm>
              <a:off x="5124430" y="1515741"/>
              <a:ext cx="17066" cy="17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4962300" y="800244"/>
              <a:ext cx="341328" cy="72403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5112952" y="1142248"/>
              <a:ext cx="40022" cy="40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2795798" y="1524275"/>
              <a:ext cx="266644" cy="56556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 txBox="1"/>
            <p:nvPr/>
          </p:nvSpPr>
          <p:spPr>
            <a:xfrm>
              <a:off x="2913489" y="1791423"/>
              <a:ext cx="31263" cy="31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54470" y="1524275"/>
              <a:ext cx="241471" cy="5655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 txBox="1"/>
            <p:nvPr/>
          </p:nvSpPr>
          <p:spPr>
            <a:xfrm>
              <a:off x="759832" y="1791681"/>
              <a:ext cx="30747" cy="30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654470" y="950807"/>
              <a:ext cx="241471" cy="57346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0"/>
            <p:cNvSpPr txBox="1"/>
            <p:nvPr/>
          </p:nvSpPr>
          <p:spPr>
            <a:xfrm>
              <a:off x="759650" y="1221985"/>
              <a:ext cx="31111" cy="31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 rot="-5400000">
              <a:off x="-913230" y="1234662"/>
              <a:ext cx="2556178" cy="579224"/>
            </a:xfrm>
            <a:prstGeom prst="rect">
              <a:avLst/>
            </a:prstGeom>
            <a:solidFill>
              <a:srgbClr val="2F5496"/>
            </a:solidFill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 txBox="1"/>
            <p:nvPr/>
          </p:nvSpPr>
          <p:spPr>
            <a:xfrm rot="-5400000">
              <a:off x="-913230" y="1234662"/>
              <a:ext cx="2556178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Adrenal gland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895942" y="661195"/>
              <a:ext cx="1899856" cy="579224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895942" y="661195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Stroma</a:t>
              </a:r>
              <a:endParaRPr b="1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895942" y="1800223"/>
              <a:ext cx="1899856" cy="579224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 txBox="1"/>
            <p:nvPr/>
          </p:nvSpPr>
          <p:spPr>
            <a:xfrm>
              <a:off x="895942" y="1800223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Parenchyma</a:t>
              </a:r>
              <a:endParaRPr b="1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3062443" y="1234662"/>
              <a:ext cx="1899856" cy="579224"/>
            </a:xfrm>
            <a:prstGeom prst="rect">
              <a:avLst/>
            </a:prstGeom>
            <a:solidFill>
              <a:srgbClr val="D8E2F3"/>
            </a:solidFill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 txBox="1"/>
            <p:nvPr/>
          </p:nvSpPr>
          <p:spPr>
            <a:xfrm>
              <a:off x="3062443" y="1234662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Cortex</a:t>
              </a:r>
              <a:endPara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303628" y="510632"/>
              <a:ext cx="1899856" cy="579224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5303628" y="510632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Zona glomerulosa</a:t>
              </a: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303628" y="1234662"/>
              <a:ext cx="1899856" cy="579224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5303628" y="1234650"/>
              <a:ext cx="18999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Zona fasciculata</a:t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303628" y="1958693"/>
              <a:ext cx="1899856" cy="579224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0"/>
            <p:cNvSpPr txBox="1"/>
            <p:nvPr/>
          </p:nvSpPr>
          <p:spPr>
            <a:xfrm>
              <a:off x="5303628" y="1958693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Zona reticularis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062443" y="2256368"/>
              <a:ext cx="1899856" cy="579224"/>
            </a:xfrm>
            <a:prstGeom prst="rect">
              <a:avLst/>
            </a:prstGeom>
            <a:solidFill>
              <a:srgbClr val="D8E2F3"/>
            </a:solidFill>
            <a:ln cap="flat" cmpd="sng" w="25400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3062443" y="2256368"/>
              <a:ext cx="1899856" cy="57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Medulla</a:t>
              </a:r>
              <a:endPara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F20_14" id="106" name="Google Shape;1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1719" y="380451"/>
            <a:ext cx="3155131" cy="304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 rotWithShape="1">
          <a:blip r:embed="rId4">
            <a:alphaModFix/>
          </a:blip>
          <a:srcRect b="10564" l="28102" r="27897" t="16000"/>
          <a:stretch/>
        </p:blipFill>
        <p:spPr>
          <a:xfrm>
            <a:off x="9310160" y="3429000"/>
            <a:ext cx="2318248" cy="290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/>
          <p:nvPr/>
        </p:nvSpPr>
        <p:spPr>
          <a:xfrm>
            <a:off x="6847462" y="4051113"/>
            <a:ext cx="2462700" cy="1815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Suprarenal artery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Capsule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Zona glomerulosa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Zona fasciculata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Zona reticularis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Medulla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"/>
              <a:buAutoNum type="arabicPeriod"/>
            </a:pPr>
            <a:r>
              <a:rPr b="0" i="0" lang="en-US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Central vein of medulla</a:t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333490" y="3983659"/>
            <a:ext cx="64492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The adrenal cortex layers have </a:t>
            </a:r>
            <a:r>
              <a:rPr b="1" i="0" lang="en-US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5 features in common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extra but </a:t>
            </a:r>
            <a:r>
              <a:rPr lang="en-US" sz="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important</a:t>
            </a:r>
            <a:endParaRPr sz="400">
              <a:solidFill>
                <a:srgbClr val="99999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 Acidophilic cytoplasm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Abundant SER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Numerous mitochondria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4- Mitochondrial cristae is tubular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5- few Droplet of lipids ( expect Zona fasciculata rich in lipids)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15" name="Google Shape;115;p11"/>
          <p:cNvGraphicFramePr/>
          <p:nvPr/>
        </p:nvGraphicFramePr>
        <p:xfrm>
          <a:off x="117702" y="786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{E16228A5-DBD9-4A34-A4EC-FF1FEBEC43CD}</a:tableStyleId>
              </a:tblPr>
              <a:tblGrid>
                <a:gridCol w="3872700"/>
                <a:gridCol w="4321925"/>
                <a:gridCol w="3753750"/>
              </a:tblGrid>
              <a:tr h="594675">
                <a:tc>
                  <a:txBody>
                    <a:bodyPr/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glomerulosa</a:t>
                      </a:r>
                      <a:endParaRPr b="1"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fasciculata</a:t>
                      </a:r>
                      <a:endParaRPr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(spongiocytes)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reticularis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C2E5"/>
                    </a:solidFill>
                  </a:tcPr>
                </a:tc>
              </a:tr>
              <a:tr h="3431550">
                <a:tc>
                  <a:txBody>
                    <a:bodyPr/>
                    <a:lstStyle/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Montserrat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formed of </a:t>
                      </a:r>
                      <a:r>
                        <a:rPr lang="en-US" sz="16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clusters of small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columnar cells 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that are rich in SER and mitochondria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Montserrat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mineralocorticoids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e.g.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aldosterone hormone          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(Reabsorb all the remaining sodium, and passively  the chloride,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 the lumen of the distal renal tubules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the renal interstitium. In addition, potassium and hydrogen ions are actively secreted into the lumen).</a:t>
                      </a:r>
                      <a:endParaRPr b="1" sz="1600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the intermediate and </a:t>
                      </a:r>
                      <a:r>
                        <a:rPr b="1" i="0" lang="en-US" sz="16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largest layer of the cortex.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formed of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columns of large polyhedral cells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that are separated by longitudinal sinusoidal capillaries.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cells are </a:t>
                      </a: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 in lipids,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 they appear empty in sections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(spongiocytes).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cells are rich in mitochondria (with tubular cristae),SER and lipofuscin pigments.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cells secrete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glucocorticoids</a:t>
                      </a:r>
                      <a:r>
                        <a:rPr lang="en-US" sz="16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regulated by ACTH of pituitary.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87312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the innermost layer of adrenal cortex.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101600" lvl="0" marL="87312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formed of anastomosing cords of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 acidophilic cells.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101600" lvl="0" marL="87312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cells contains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few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lipofuscin and lipid droplets.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101600" lvl="0" marL="87312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cells secrete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androgens.</a:t>
                      </a:r>
                      <a:endParaRPr b="1" sz="1600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4175">
                <a:tc>
                  <a:txBody>
                    <a:bodyPr/>
                    <a:lstStyle/>
                    <a:p>
                      <a:pPr indent="0" lvl="0" marL="19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FFFF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" name="Google Shape;116;p11"/>
          <p:cNvSpPr txBox="1"/>
          <p:nvPr/>
        </p:nvSpPr>
        <p:spPr>
          <a:xfrm>
            <a:off x="4587852" y="229215"/>
            <a:ext cx="2642499" cy="487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Adrenal Cortex</a:t>
            </a:r>
            <a:endParaRPr b="1" i="0" sz="24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C0D2DFA" id="117" name="Google Shape;117;p11"/>
          <p:cNvPicPr preferRelativeResize="0"/>
          <p:nvPr/>
        </p:nvPicPr>
        <p:blipFill rotWithShape="1">
          <a:blip r:embed="rId3">
            <a:alphaModFix/>
          </a:blip>
          <a:srcRect b="72507" l="14739" r="60489" t="2758"/>
          <a:stretch/>
        </p:blipFill>
        <p:spPr>
          <a:xfrm>
            <a:off x="1282005" y="4979966"/>
            <a:ext cx="1117635" cy="1365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0D2DFA" id="118" name="Google Shape;118;p11"/>
          <p:cNvPicPr preferRelativeResize="0"/>
          <p:nvPr/>
        </p:nvPicPr>
        <p:blipFill rotWithShape="1">
          <a:blip r:embed="rId3">
            <a:alphaModFix/>
          </a:blip>
          <a:srcRect b="42171" l="14739" r="60527" t="32967"/>
          <a:stretch/>
        </p:blipFill>
        <p:spPr>
          <a:xfrm>
            <a:off x="4119002" y="5042022"/>
            <a:ext cx="887922" cy="1275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1.gstatic.com/images?q=tbn:ANd9GcRX6-V-5MhJctgagpnTXNlgfeMFMFg0mk1ggpUSaz6Z2g1WQQ4epw" id="119" name="Google Shape;1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215" y="5042022"/>
            <a:ext cx="1256930" cy="1275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0D2DFA" id="120" name="Google Shape;120;p11"/>
          <p:cNvPicPr preferRelativeResize="0"/>
          <p:nvPr/>
        </p:nvPicPr>
        <p:blipFill rotWithShape="1">
          <a:blip r:embed="rId3">
            <a:alphaModFix/>
          </a:blip>
          <a:srcRect b="20245" l="14739" r="47353" t="63268"/>
          <a:stretch/>
        </p:blipFill>
        <p:spPr>
          <a:xfrm>
            <a:off x="9047126" y="5008102"/>
            <a:ext cx="1883341" cy="1325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drenal cortex em" id="121" name="Google Shape;1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2217" y="5016793"/>
            <a:ext cx="1036269" cy="132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426615" y="597455"/>
            <a:ext cx="35365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Medulla of adrenal gland</a:t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426615" y="978156"/>
            <a:ext cx="5669385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the central portion of the adrenal gland.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completely invested with adrenal cortex (not separated from it by CT. septa)</a:t>
            </a:r>
            <a:endParaRPr/>
          </a:p>
        </p:txBody>
      </p:sp>
      <p:grpSp>
        <p:nvGrpSpPr>
          <p:cNvPr id="129" name="Google Shape;129;p12"/>
          <p:cNvGrpSpPr/>
          <p:nvPr/>
        </p:nvGrpSpPr>
        <p:grpSpPr>
          <a:xfrm>
            <a:off x="192604" y="2476975"/>
            <a:ext cx="6582821" cy="3021921"/>
            <a:chOff x="256154" y="353431"/>
            <a:chExt cx="6582821" cy="3021921"/>
          </a:xfrm>
        </p:grpSpPr>
        <p:sp>
          <p:nvSpPr>
            <p:cNvPr id="130" name="Google Shape;130;p12"/>
            <p:cNvSpPr/>
            <p:nvPr/>
          </p:nvSpPr>
          <p:spPr>
            <a:xfrm>
              <a:off x="846225" y="1977781"/>
              <a:ext cx="539100" cy="1225500"/>
            </a:xfrm>
            <a:custGeom>
              <a:rect b="b" l="l" r="r" t="t"/>
              <a:pathLst>
                <a:path extrusionOk="0" h="49020" w="21564">
                  <a:moveTo>
                    <a:pt x="0" y="0"/>
                  </a:moveTo>
                  <a:lnTo>
                    <a:pt x="10782" y="0"/>
                  </a:lnTo>
                  <a:lnTo>
                    <a:pt x="15249" y="36181"/>
                  </a:lnTo>
                  <a:lnTo>
                    <a:pt x="21564" y="49020"/>
                  </a:lnTo>
                </a:path>
              </a:pathLst>
            </a:custGeom>
            <a:noFill/>
            <a:ln cap="flat" cmpd="sng" w="25400">
              <a:solidFill>
                <a:srgbClr val="6B89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2"/>
            <p:cNvSpPr txBox="1"/>
            <p:nvPr/>
          </p:nvSpPr>
          <p:spPr>
            <a:xfrm>
              <a:off x="1082239" y="2557020"/>
              <a:ext cx="66935" cy="66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846219" y="1528213"/>
              <a:ext cx="557354" cy="44956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6B89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2"/>
            <p:cNvSpPr txBox="1"/>
            <p:nvPr/>
          </p:nvSpPr>
          <p:spPr>
            <a:xfrm>
              <a:off x="1106994" y="1735094"/>
              <a:ext cx="35803" cy="35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-5400000">
              <a:off x="-846387" y="1682746"/>
              <a:ext cx="2795147" cy="590065"/>
            </a:xfrm>
            <a:prstGeom prst="rect">
              <a:avLst/>
            </a:prstGeom>
            <a:solidFill>
              <a:srgbClr val="8DA9DB">
                <a:alpha val="80000"/>
              </a:srgbClr>
            </a:solidFill>
            <a:ln cap="flat" cmpd="sng" w="25400">
              <a:solidFill>
                <a:srgbClr val="B3C6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2"/>
            <p:cNvSpPr txBox="1"/>
            <p:nvPr/>
          </p:nvSpPr>
          <p:spPr>
            <a:xfrm rot="-5400000">
              <a:off x="-846387" y="1682746"/>
              <a:ext cx="2795147" cy="590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 contains: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403575" y="353431"/>
              <a:ext cx="5435400" cy="1904100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1404300" y="353431"/>
              <a:ext cx="5197500" cy="19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50" lIns="10150" spcFirstLastPara="1" rIns="10150" wrap="square" tIns="10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1- Chromaffin cells (Pheochromocytes):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AutoNum type="arabicPeriod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Contains granules of catecholamine as that of  sympathetic nervous system.</a:t>
              </a:r>
              <a:endParaRPr sz="1600"/>
            </a:p>
            <a:p>
              <a:pPr indent="-330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AutoNum type="arabicPeriod"/>
              </a:pPr>
              <a:r>
                <a:rPr b="1" lang="en-US" sz="1600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</a:t>
              </a:r>
              <a:r>
                <a:rPr b="1" i="0" lang="en-US" sz="16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ey produce epinephrine and norepinephrine</a:t>
              </a:r>
              <a:r>
                <a:rPr b="1" lang="en-US" sz="1600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b="1" sz="1600">
                <a:solidFill>
                  <a:srgbClr val="C00000"/>
                </a:solidFill>
              </a:endParaRPr>
            </a:p>
            <a:p>
              <a:pPr indent="-330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AutoNum type="arabicPeriod"/>
              </a:pPr>
              <a:r>
                <a:rPr b="0" i="0" lang="en-US" sz="1600" u="none" cap="none" strike="noStrike">
                  <a:solidFill>
                    <a:srgbClr val="CC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They stain deep brown with chromic salt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alts.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385200" y="2442006"/>
              <a:ext cx="5435400" cy="711600"/>
            </a:xfrm>
            <a:prstGeom prst="rect">
              <a:avLst/>
            </a:prstGeom>
            <a:solidFill>
              <a:schemeClr val="lt1">
                <a:alpha val="6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2"/>
            <p:cNvSpPr txBox="1"/>
            <p:nvPr/>
          </p:nvSpPr>
          <p:spPr>
            <a:xfrm>
              <a:off x="1535813" y="2441995"/>
              <a:ext cx="5212500" cy="7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2- Sympathetic ganglion cells 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Relay on chromaffin cells.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66029818" id="140" name="Google Shape;140;p12"/>
          <p:cNvPicPr preferRelativeResize="0"/>
          <p:nvPr/>
        </p:nvPicPr>
        <p:blipFill rotWithShape="1">
          <a:blip r:embed="rId3">
            <a:alphaModFix/>
          </a:blip>
          <a:srcRect b="57367" l="7993" r="51016" t="9317"/>
          <a:stretch/>
        </p:blipFill>
        <p:spPr>
          <a:xfrm>
            <a:off x="9844130" y="121060"/>
            <a:ext cx="1992313" cy="243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2"/>
          <p:cNvGrpSpPr/>
          <p:nvPr/>
        </p:nvGrpSpPr>
        <p:grpSpPr>
          <a:xfrm>
            <a:off x="6813754" y="780832"/>
            <a:ext cx="2489895" cy="1696065"/>
            <a:chOff x="1143000" y="1371600"/>
            <a:chExt cx="7086600" cy="4648200"/>
          </a:xfrm>
        </p:grpSpPr>
        <p:pic>
          <p:nvPicPr>
            <p:cNvPr descr="adrenalmedullaneuron" id="142" name="Google Shape;14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000" y="1371600"/>
              <a:ext cx="7086600" cy="464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2"/>
            <p:cNvSpPr/>
            <p:nvPr/>
          </p:nvSpPr>
          <p:spPr>
            <a:xfrm>
              <a:off x="6324600" y="1600200"/>
              <a:ext cx="484188" cy="977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4572000" y="3048000"/>
              <a:ext cx="977900" cy="48418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12"/>
          <p:cNvSpPr txBox="1"/>
          <p:nvPr/>
        </p:nvSpPr>
        <p:spPr>
          <a:xfrm>
            <a:off x="6813755" y="208908"/>
            <a:ext cx="2489895" cy="5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Neurons in adrenal medulla</a:t>
            </a:r>
            <a:endParaRPr/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5">
            <a:alphaModFix/>
          </a:blip>
          <a:srcRect b="4210" l="6641" r="4178" t="21882"/>
          <a:stretch/>
        </p:blipFill>
        <p:spPr>
          <a:xfrm>
            <a:off x="6775428" y="2932915"/>
            <a:ext cx="5300219" cy="1448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20_13" id="147" name="Google Shape;147;p12"/>
          <p:cNvPicPr preferRelativeResize="0"/>
          <p:nvPr/>
        </p:nvPicPr>
        <p:blipFill rotWithShape="1">
          <a:blip r:embed="rId6">
            <a:alphaModFix/>
          </a:blip>
          <a:srcRect b="0" l="0" r="49557" t="0"/>
          <a:stretch/>
        </p:blipFill>
        <p:spPr>
          <a:xfrm>
            <a:off x="9622302" y="4553258"/>
            <a:ext cx="2186440" cy="1841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_01" id="148" name="Google Shape;14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4350" y="4753532"/>
            <a:ext cx="1288383" cy="164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526557" y="1073794"/>
            <a:ext cx="5325600" cy="5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8DA9DB"/>
                </a:solidFill>
              </a:rPr>
              <a:t>Q1: Which of the following feature is true about </a:t>
            </a:r>
            <a:r>
              <a:rPr b="1" lang="en-US" sz="1500">
                <a:solidFill>
                  <a:srgbClr val="8DA9DB"/>
                </a:solidFill>
              </a:rPr>
              <a:t>Zona glomerulosa ?</a:t>
            </a:r>
            <a:endParaRPr b="1" sz="1600">
              <a:solidFill>
                <a:srgbClr val="8DA9D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A. Formed of </a:t>
            </a:r>
            <a:r>
              <a:rPr lang="en-US" sz="1600"/>
              <a:t>Small cuboidal cells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B. Secrete glucocorticoids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C. Formed of polyhedral column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D. Has </a:t>
            </a:r>
            <a:r>
              <a:rPr lang="en-US" sz="1600"/>
              <a:t>acidophilic</a:t>
            </a:r>
            <a:r>
              <a:rPr lang="en-US" sz="1600"/>
              <a:t> cytoplasm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Q2: Which one of the following zone is rich in lipids ?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rgbClr val="434343"/>
                </a:solidFill>
              </a:rPr>
              <a:t>Zona glomerulosa 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rgbClr val="434343"/>
                </a:solidFill>
              </a:rPr>
              <a:t>Zona fasciculata 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rgbClr val="434343"/>
                </a:solidFill>
              </a:rPr>
              <a:t>Zona reticularis 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rgbClr val="434343"/>
                </a:solidFill>
              </a:rPr>
              <a:t>Zona medullaris</a:t>
            </a:r>
            <a:endParaRPr sz="1600">
              <a:solidFill>
                <a:srgbClr val="434343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DA9DB"/>
                </a:solidFill>
                <a:highlight>
                  <a:srgbClr val="FFFFFF"/>
                </a:highlight>
              </a:rPr>
              <a:t>Q3: Sex hormones are secreted by  </a:t>
            </a:r>
            <a:endParaRPr b="1" sz="1600">
              <a:solidFill>
                <a:srgbClr val="8DA9D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all endocrine tissues of the body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zona glomerulosa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the gonads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zona reticularis and the gonads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solidFill>
                <a:srgbClr val="8DA9D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1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5" name="Google Shape;155;p13"/>
          <p:cNvSpPr txBox="1"/>
          <p:nvPr>
            <p:ph idx="2" type="body"/>
          </p:nvPr>
        </p:nvSpPr>
        <p:spPr>
          <a:xfrm>
            <a:off x="5852146" y="1073790"/>
            <a:ext cx="6194700" cy="5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600">
                <a:solidFill>
                  <a:srgbClr val="8DA9DB"/>
                </a:solidFill>
              </a:rPr>
              <a:t>Q4: Which one of the following cells secrete epinephrine ?</a:t>
            </a:r>
            <a:endParaRPr b="1" sz="1600">
              <a:solidFill>
                <a:srgbClr val="8DA9DB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Pheochromocyte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Zona glomerulosa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Zona reticularis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Spongiocytes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Q5: all the following are true about the medulla expect </a:t>
            </a:r>
            <a:endParaRPr b="1" sz="1600">
              <a:solidFill>
                <a:srgbClr val="8DA9DB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it is the central portion of the adrenal gland.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its produce </a:t>
            </a:r>
            <a:r>
              <a:rPr lang="en-US" sz="1600"/>
              <a:t>epinephrine</a:t>
            </a:r>
            <a:r>
              <a:rPr lang="en-US" sz="1600"/>
              <a:t>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it </a:t>
            </a:r>
            <a:r>
              <a:rPr lang="en-US" sz="1600">
                <a:solidFill>
                  <a:schemeClr val="dk1"/>
                </a:solidFill>
              </a:rPr>
              <a:t>s</a:t>
            </a:r>
            <a:r>
              <a:rPr lang="en-US" sz="1600"/>
              <a:t>eparated from the cortex by CT. septa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>
                <a:solidFill>
                  <a:schemeClr val="dk1"/>
                </a:solidFill>
              </a:rPr>
              <a:t>it is contain </a:t>
            </a:r>
            <a:r>
              <a:rPr lang="en-US" sz="1600"/>
              <a:t>Pheochromocytes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Q6: </a:t>
            </a:r>
            <a:r>
              <a:rPr b="1" lang="en-US" sz="1600">
                <a:solidFill>
                  <a:srgbClr val="8DA9DB"/>
                </a:solidFill>
              </a:rPr>
              <a:t>Which one of the following Feature is common in the </a:t>
            </a:r>
            <a:r>
              <a:rPr b="1" lang="en-US" sz="1600">
                <a:solidFill>
                  <a:srgbClr val="8DA9DB"/>
                </a:solidFill>
              </a:rPr>
              <a:t>adrenal cortex layers ?</a:t>
            </a:r>
            <a:endParaRPr b="1" sz="1600">
              <a:solidFill>
                <a:srgbClr val="8DA9DB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Acidophilic nucleus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Abundant RER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few mitochondria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Mitochondrial cristae is tubular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rgbClr val="8DA9DB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 txBox="1"/>
          <p:nvPr>
            <p:ph type="title"/>
          </p:nvPr>
        </p:nvSpPr>
        <p:spPr>
          <a:xfrm rot="10800000">
            <a:off x="2756625" y="6345900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1.</a:t>
            </a:r>
            <a:r>
              <a:rPr lang="en-US" sz="1800"/>
              <a:t>D</a:t>
            </a:r>
            <a:r>
              <a:rPr lang="en-US" sz="1800">
                <a:solidFill>
                  <a:schemeClr val="dk1"/>
                </a:solidFill>
              </a:rPr>
              <a:t>  2.</a:t>
            </a:r>
            <a:r>
              <a:rPr lang="en-US" sz="1800"/>
              <a:t>B</a:t>
            </a:r>
            <a:r>
              <a:rPr lang="en-US" sz="1800">
                <a:solidFill>
                  <a:schemeClr val="dk1"/>
                </a:solidFill>
              </a:rPr>
              <a:t>  3.</a:t>
            </a:r>
            <a:r>
              <a:rPr lang="en-US" sz="1800"/>
              <a:t>D</a:t>
            </a:r>
            <a:r>
              <a:rPr lang="en-US" sz="1800">
                <a:solidFill>
                  <a:schemeClr val="dk1"/>
                </a:solidFill>
              </a:rPr>
              <a:t>  4.A  5.</a:t>
            </a:r>
            <a:r>
              <a:rPr lang="en-US" sz="1800"/>
              <a:t>C</a:t>
            </a:r>
            <a:r>
              <a:rPr lang="en-US" sz="1800">
                <a:solidFill>
                  <a:schemeClr val="dk1"/>
                </a:solidFill>
              </a:rPr>
              <a:t>  6</a:t>
            </a:r>
            <a:r>
              <a:rPr lang="en-US" sz="1800"/>
              <a:t> 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idx="4294967295" type="body"/>
          </p:nvPr>
        </p:nvSpPr>
        <p:spPr>
          <a:xfrm>
            <a:off x="4505225" y="1936799"/>
            <a:ext cx="4477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164" name="Google Shape;164;p14"/>
          <p:cNvSpPr txBox="1"/>
          <p:nvPr>
            <p:ph idx="4294967295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C9DAF8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C9DAF8"/>
              </a:highlight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7162" r="7161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>
            <p:ph idx="4294967295" type="title"/>
          </p:nvPr>
        </p:nvSpPr>
        <p:spPr>
          <a:xfrm>
            <a:off x="981450" y="3834975"/>
            <a:ext cx="102291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76A5AF"/>
                </a:solidFill>
              </a:rPr>
              <a:t>Good luck :) </a:t>
            </a:r>
            <a:endParaRPr b="1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76A5AF"/>
              </a:solidFill>
            </a:endParaRPr>
          </a:p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