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A86414B-898F-46FD-93DC-0AAD02F66758}">
  <a:tblStyle styleId="{DA86414B-898F-46FD-93DC-0AAD02F667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3-05T14:23:08.436">
    <p:pos x="79" y="95"/>
    <p:text>Rounded and vesicular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eee3dd498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eee3dd498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7eee3dd498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eee3dd498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eee3dd498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7eee3dd498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eca84593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6eca84593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6eca84593b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414630" y="648912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 Endocrine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632650"/>
            <a:ext cx="12192000" cy="2253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628925"/>
            <a:ext cx="27432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632650"/>
            <a:ext cx="41766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0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0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0" i="0" sz="4400" u="none" cap="none" strike="noStrike">
              <a:solidFill>
                <a:srgbClr val="000000"/>
              </a:solidFill>
              <a:highlight>
                <a:srgbClr val="CFE2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5214950"/>
            <a:ext cx="12192000" cy="1643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Neuropsychiatry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Endocrine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4.jpg"/><Relationship Id="rId5" Type="http://schemas.openxmlformats.org/officeDocument/2006/relationships/image" Target="../media/image6.png"/><Relationship Id="rId6" Type="http://schemas.openxmlformats.org/officeDocument/2006/relationships/image" Target="../media/image5.jp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0.jpg"/><Relationship Id="rId6" Type="http://schemas.openxmlformats.org/officeDocument/2006/relationships/image" Target="../media/image8.jp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Pancreas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Exocrine &amp; Endocrine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6" y="287591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6121575" y="4497550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3225" y="5539225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 b="0" l="7162" r="7161" t="0"/>
          <a:stretch/>
        </p:blipFill>
        <p:spPr>
          <a:xfrm>
            <a:off x="322175" y="17505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/>
          <p:nvPr/>
        </p:nvSpPr>
        <p:spPr>
          <a:xfrm>
            <a:off x="1605899" y="4497550"/>
            <a:ext cx="44645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Describe the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endocrine part of the pancreas within the exocrine part.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•"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Describe the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histological features of the cells of islet of Langerhans.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603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•"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Describe the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function of different cells of islets of Langerhans.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9303650" y="6628925"/>
            <a:ext cx="2743200" cy="22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6" name="Google Shape;76;p10"/>
          <p:cNvGraphicFramePr/>
          <p:nvPr/>
        </p:nvGraphicFramePr>
        <p:xfrm>
          <a:off x="126075" y="1517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{DA86414B-898F-46FD-93DC-0AAD02F66758}</a:tableStyleId>
              </a:tblPr>
              <a:tblGrid>
                <a:gridCol w="1376975"/>
                <a:gridCol w="3162350"/>
                <a:gridCol w="2822875"/>
                <a:gridCol w="2452600"/>
                <a:gridCol w="2105975"/>
              </a:tblGrid>
              <a:tr h="5029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PANCREAS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  <a:tc hMerge="1"/>
                <a:tc hMerge="1"/>
                <a:tc hMerge="1"/>
              </a:tr>
              <a:tr h="393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Stroma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Parenchyma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Pancreas is a </a:t>
                      </a:r>
                      <a:r>
                        <a:rPr b="1" lang="en-US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mixed 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gland: </a:t>
                      </a:r>
                      <a:r>
                        <a:rPr lang="en-US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 </a:t>
                      </a:r>
                      <a:r>
                        <a:rPr lang="en-US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exocrine</a:t>
                      </a:r>
                      <a:r>
                        <a:rPr lang="en-US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endocrine )</a:t>
                      </a:r>
                      <a:endParaRPr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hMerge="1"/>
                <a:tc hMerge="1"/>
                <a:tc hMerge="1"/>
              </a:tr>
              <a:tr h="47945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capsule, septa &amp; reticular fibers.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Exocrine part (acini &amp; ducts):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produces digestive pancreatic enzymes.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Endocrine part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(islets of Langerhans):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produces hormones.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00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Pancreatic Acini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Pancreatic Acinar Cells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Duct System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387125">
                <a:tc vMerge="1"/>
                <a:tc>
                  <a:txBody>
                    <a:bodyPr/>
                    <a:lstStyle/>
                    <a:p>
                      <a:pPr indent="-3111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are serous acini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secreting a thin fluid rich in digestive pancreatic enzymes.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3429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Centroacinar cells:</a:t>
                      </a:r>
                      <a:b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Their nuclei appear in the center of the acini. They represent the beginning of the ducts. 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34290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myoepithelial cells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 the acini.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Pyramidal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shape.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3429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Nuclei are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basal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r>
                        <a:rPr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 rounded and </a:t>
                      </a:r>
                      <a:r>
                        <a:rPr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vascular)</a:t>
                      </a:r>
                      <a:endParaRPr sz="1100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3429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Cytoplasm: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1" marL="51435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○"/>
                      </a:pPr>
                      <a:r>
                        <a:rPr b="1" lang="en-US" sz="13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asal part </a:t>
                      </a:r>
                      <a:r>
                        <a:rPr b="1" lang="en-US" sz="13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asophilic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1" marL="51435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○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(due to abundant rER).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1" marL="51435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○"/>
                      </a:pPr>
                      <a:r>
                        <a:rPr b="1" lang="en-US" sz="13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pical part</a:t>
                      </a:r>
                      <a:r>
                        <a:rPr b="1" lang="en-US" sz="13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cidophilic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1" marL="51435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○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(due to secretory granules).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Centroacinar cells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3429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Intercalated ducts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(low cuboidal).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3429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Intralobular ducts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(NOT prominent). 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342900" rtl="0" algn="l"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Interlobular ducts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342900" rtl="0" algn="l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 pancreatic duct.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F16_06" id="77" name="Google Shape;7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6425" y="4718375"/>
            <a:ext cx="2101601" cy="181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5">
            <a:alphaModFix/>
          </a:blip>
          <a:srcRect b="59910" l="0" r="0" t="0"/>
          <a:stretch/>
        </p:blipFill>
        <p:spPr>
          <a:xfrm>
            <a:off x="574012" y="4679087"/>
            <a:ext cx="3833813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3_04" id="79" name="Google Shape;79;p10"/>
          <p:cNvPicPr preferRelativeResize="0"/>
          <p:nvPr/>
        </p:nvPicPr>
        <p:blipFill rotWithShape="1">
          <a:blip r:embed="rId6">
            <a:alphaModFix/>
          </a:blip>
          <a:srcRect b="0" l="0" r="0" t="12018"/>
          <a:stretch/>
        </p:blipFill>
        <p:spPr>
          <a:xfrm>
            <a:off x="7786400" y="4840250"/>
            <a:ext cx="2853025" cy="168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7">
            <a:alphaModFix/>
          </a:blip>
          <a:srcRect b="8908" l="0" r="0" t="0"/>
          <a:stretch/>
        </p:blipFill>
        <p:spPr>
          <a:xfrm>
            <a:off x="10101275" y="2427400"/>
            <a:ext cx="188117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9303650" y="6628925"/>
            <a:ext cx="2743200" cy="22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87" name="Google Shape;87;p11"/>
          <p:cNvGraphicFramePr/>
          <p:nvPr/>
        </p:nvGraphicFramePr>
        <p:xfrm>
          <a:off x="126075" y="1517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{DA86414B-898F-46FD-93DC-0AAD02F66758}</a:tableStyleId>
              </a:tblPr>
              <a:tblGrid>
                <a:gridCol w="1823700"/>
                <a:gridCol w="2749250"/>
                <a:gridCol w="3024575"/>
                <a:gridCol w="2032375"/>
                <a:gridCol w="2290875"/>
              </a:tblGrid>
              <a:tr h="4692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Endocrine Pancreas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  <a:tc hMerge="1"/>
                <a:tc hMerge="1"/>
                <a:tc hMerge="1"/>
              </a:tr>
              <a:tr h="4692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Islets of Langerhans: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hMerge="1"/>
                <a:tc hMerge="1"/>
                <a:tc hMerge="1"/>
                <a:tc hMerge="1"/>
              </a:tr>
              <a:tr h="393575">
                <a:tc gridSpan="5">
                  <a:txBody>
                    <a:bodyPr/>
                    <a:lstStyle/>
                    <a:p>
                      <a:pPr indent="-311150" lvl="0" marL="2628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Pale-staining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spherical collections of endocrine cells, scattered among the acini.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2628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Richly vascularized</a:t>
                      </a: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by fenestrated capillaries. </a:t>
                      </a:r>
                      <a:r>
                        <a:rPr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 without </a:t>
                      </a:r>
                      <a:r>
                        <a:rPr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diaphragm</a:t>
                      </a:r>
                      <a:r>
                        <a:rPr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1100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2628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Each islet is surrounded and supported by reticular fibers.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2628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million islets in human pancreas.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2628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 numerous in the tail of pancreas.</a:t>
                      </a:r>
                      <a:endParaRPr b="1"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Cells of the Islets:</a:t>
                      </a:r>
                      <a:endParaRPr b="1"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2628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types of cells in each islet.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11150" lvl="0" marL="2628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Cannot be differentiated from one another by routine stains. </a:t>
                      </a:r>
                      <a:r>
                        <a:rPr b="1"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(we can by </a:t>
                      </a:r>
                      <a:r>
                        <a:rPr b="1"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immunohistochemistry</a:t>
                      </a:r>
                      <a:r>
                        <a:rPr b="1"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or EM)</a:t>
                      </a:r>
                      <a:endParaRPr b="1" sz="1100">
                        <a:solidFill>
                          <a:srgbClr val="B7B7B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7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β (B) cells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α (A) cells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δ (D) cells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 cells 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 cells 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-196850" lvl="0" marL="171450" marR="40096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Constitute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70%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islet cells.</a:t>
                      </a:r>
                      <a:endParaRPr b="1"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171450" marR="40096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Concentrated in islet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center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171450" marR="40096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secrete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insulin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↓ blood sugar.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Constitute 15-20%.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17145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Concentrated in islet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periphery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17145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Granules are much more numerous, more tightly packed, smaller, and denser than those of β cells.</a:t>
                      </a:r>
                      <a:endParaRPr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17145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Function: 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glucagon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↑ blood sugar.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Constitute 5-10%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22860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Scattered 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throughout the islet.</a:t>
                      </a:r>
                      <a:endParaRPr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22860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Granules 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less dense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than those of β and α cells.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22860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Function: 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somatostatin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↓ release of hormones from endocrine pancreas and enzymes from exocrine pancreas.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Constitute 1% of islet cells.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22860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Scattered 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throughout the islet.</a:t>
                      </a:r>
                      <a:endParaRPr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22860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Function: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secrete </a:t>
                      </a: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gastrin</a:t>
                      </a:r>
                      <a:r>
                        <a:rPr b="1"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↑ production of HCl by parietal cells of the stomach.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968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Constitute 1% of islet cells.</a:t>
                      </a:r>
                      <a:endParaRPr sz="13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17145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b="1"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Scattered 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throughout the islet.</a:t>
                      </a:r>
                      <a:endParaRPr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196850" lvl="0" marL="17145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300"/>
                        <a:buFont typeface="Montserrat"/>
                        <a:buChar char="●"/>
                      </a:pPr>
                      <a:r>
                        <a:rPr lang="en-US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Function: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 </a:t>
                      </a:r>
                      <a:r>
                        <a:rPr b="1" lang="en-US" sz="12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pancreatic polypeptide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300">
                          <a:solidFill>
                            <a:srgbClr val="CC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↓ exocrine secretions of pancreas.</a:t>
                      </a:r>
                      <a:endParaRPr sz="1300">
                        <a:solidFill>
                          <a:srgbClr val="CC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8" name="Google Shape;88;p11"/>
          <p:cNvPicPr preferRelativeResize="0"/>
          <p:nvPr/>
        </p:nvPicPr>
        <p:blipFill rotWithShape="1">
          <a:blip r:embed="rId3">
            <a:alphaModFix/>
          </a:blip>
          <a:srcRect b="0" l="0" r="0" t="921"/>
          <a:stretch/>
        </p:blipFill>
        <p:spPr>
          <a:xfrm>
            <a:off x="10710474" y="1109725"/>
            <a:ext cx="1119575" cy="14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 rotWithShape="1">
          <a:blip r:embed="rId4">
            <a:alphaModFix/>
          </a:blip>
          <a:srcRect b="1312" l="0" r="0" t="0"/>
          <a:stretch/>
        </p:blipFill>
        <p:spPr>
          <a:xfrm>
            <a:off x="486349" y="1185913"/>
            <a:ext cx="1616925" cy="157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lorado.edu/intphys/Class/IPHY3430-200/image/figure19c.jpg" id="90" name="Google Shape;90;p11"/>
          <p:cNvPicPr preferRelativeResize="0"/>
          <p:nvPr/>
        </p:nvPicPr>
        <p:blipFill rotWithShape="1">
          <a:blip r:embed="rId5">
            <a:alphaModFix/>
          </a:blip>
          <a:srcRect b="0" l="49705" r="0" t="0"/>
          <a:stretch/>
        </p:blipFill>
        <p:spPr>
          <a:xfrm>
            <a:off x="475275" y="5525984"/>
            <a:ext cx="813650" cy="1061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_5.jpg" id="91" name="Google Shape;9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7513" y="5565863"/>
            <a:ext cx="1461824" cy="10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7">
            <a:alphaModFix/>
          </a:blip>
          <a:srcRect b="0" l="378" r="0" t="7501"/>
          <a:stretch/>
        </p:blipFill>
        <p:spPr>
          <a:xfrm>
            <a:off x="5287537" y="5551704"/>
            <a:ext cx="1616926" cy="106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lorado.edu/intphys/Class/IPHY3430-200/image/figure19c.jpg" id="93" name="Google Shape;93;p11"/>
          <p:cNvPicPr preferRelativeResize="0"/>
          <p:nvPr/>
        </p:nvPicPr>
        <p:blipFill rotWithShape="1">
          <a:blip r:embed="rId5">
            <a:alphaModFix/>
          </a:blip>
          <a:srcRect b="0" l="0" r="49705" t="0"/>
          <a:stretch/>
        </p:blipFill>
        <p:spPr>
          <a:xfrm>
            <a:off x="3363042" y="5525975"/>
            <a:ext cx="813659" cy="10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189800" y="812275"/>
            <a:ext cx="5325600" cy="51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rgbClr val="6FA8DC"/>
                </a:solidFill>
              </a:rPr>
              <a:t>Q1 </a:t>
            </a:r>
            <a:r>
              <a:rPr b="1" lang="en-US" sz="1400">
                <a:solidFill>
                  <a:schemeClr val="accent5"/>
                </a:solidFill>
              </a:rPr>
              <a:t>: </a:t>
            </a:r>
            <a:r>
              <a:rPr b="1" lang="en-US" sz="1400">
                <a:solidFill>
                  <a:schemeClr val="accent5"/>
                </a:solidFill>
              </a:rPr>
              <a:t>Pancreatic acini</a:t>
            </a:r>
            <a:r>
              <a:rPr b="1" lang="en-US" sz="1400">
                <a:solidFill>
                  <a:schemeClr val="accent5"/>
                </a:solidFill>
              </a:rPr>
              <a:t> is …….. a</a:t>
            </a:r>
            <a:r>
              <a:rPr b="1" lang="en-US" sz="1400">
                <a:solidFill>
                  <a:schemeClr val="accent5"/>
                </a:solidFill>
              </a:rPr>
              <a:t>cini</a:t>
            </a:r>
            <a:endParaRPr b="1" sz="1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A. </a:t>
            </a:r>
            <a:r>
              <a:rPr lang="en-US" sz="1400"/>
              <a:t>serous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B. </a:t>
            </a:r>
            <a:r>
              <a:rPr lang="en-US" sz="1400"/>
              <a:t>mucous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C. </a:t>
            </a:r>
            <a:r>
              <a:rPr lang="en-US" sz="1400"/>
              <a:t>mixed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rgbClr val="6FA8DC"/>
                </a:solidFill>
              </a:rPr>
              <a:t>Q2: Which of the following is correct? </a:t>
            </a:r>
            <a:endParaRPr sz="1400">
              <a:solidFill>
                <a:srgbClr val="6FA8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A. </a:t>
            </a:r>
            <a:r>
              <a:rPr lang="en-US" sz="1400"/>
              <a:t>Endocrine part produces hormones.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B. </a:t>
            </a:r>
            <a:r>
              <a:rPr lang="en-US" sz="1400"/>
              <a:t>Exocrine part contain </a:t>
            </a:r>
            <a:r>
              <a:rPr lang="en-US" sz="1400"/>
              <a:t>islets of Langerhans.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C. </a:t>
            </a:r>
            <a:r>
              <a:rPr lang="en-US" sz="1400"/>
              <a:t>Endocrine part contain acini &amp; ducts.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D. islets of Langerhans produce digestive pancreatic enzymes.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rgbClr val="6FA8DC"/>
                </a:solidFill>
              </a:rPr>
              <a:t>Q3: There is …… islets of langerhans in the human pancreas.</a:t>
            </a:r>
            <a:endParaRPr sz="1400">
              <a:solidFill>
                <a:srgbClr val="6FA8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A. 80,000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B. </a:t>
            </a:r>
            <a:r>
              <a:rPr lang="en-US" sz="1400"/>
              <a:t>100,000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chemeClr val="dk1"/>
                </a:solidFill>
              </a:rPr>
              <a:t>C. </a:t>
            </a:r>
            <a:r>
              <a:rPr lang="en-US" sz="1400"/>
              <a:t>200,000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D.1,000,000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rgbClr val="6FA8DC"/>
                </a:solidFill>
              </a:rPr>
              <a:t>Q4: Which of the following cells its secretion decrease </a:t>
            </a:r>
            <a:r>
              <a:rPr b="1" lang="en-US" sz="1400">
                <a:solidFill>
                  <a:schemeClr val="accent5"/>
                </a:solidFill>
              </a:rPr>
              <a:t>exocrine secretions of pancreas.?</a:t>
            </a:r>
            <a:endParaRPr b="1" sz="1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400"/>
              <a:t>A. PP cells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400"/>
              <a:t>B. G cells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400"/>
              <a:t>C. D cells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400"/>
              <a:t>D. A cells </a:t>
            </a:r>
            <a:endParaRPr b="1" sz="1400">
              <a:solidFill>
                <a:schemeClr val="accent5"/>
              </a:solidFill>
            </a:endParaRPr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76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</p:txBody>
      </p:sp>
      <p:sp>
        <p:nvSpPr>
          <p:cNvPr id="100" name="Google Shape;100;p12"/>
          <p:cNvSpPr txBox="1"/>
          <p:nvPr>
            <p:ph idx="2" type="body"/>
          </p:nvPr>
        </p:nvSpPr>
        <p:spPr>
          <a:xfrm>
            <a:off x="5899900" y="871525"/>
            <a:ext cx="5967900" cy="52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rgbClr val="6FA8DC"/>
                </a:solidFill>
              </a:rPr>
              <a:t>Q5 : Which of the </a:t>
            </a:r>
            <a:r>
              <a:rPr b="1" lang="en-US" sz="1400">
                <a:solidFill>
                  <a:srgbClr val="6FA8DC"/>
                </a:solidFill>
              </a:rPr>
              <a:t>following</a:t>
            </a:r>
            <a:r>
              <a:rPr b="1" lang="en-US" sz="1400">
                <a:solidFill>
                  <a:srgbClr val="6FA8DC"/>
                </a:solidFill>
              </a:rPr>
              <a:t> is NOT a feature of islets of langerhans?</a:t>
            </a:r>
            <a:endParaRPr sz="1400">
              <a:solidFill>
                <a:srgbClr val="6FA8D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A. Pale-staining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B. </a:t>
            </a:r>
            <a:r>
              <a:rPr lang="en-US" sz="1400"/>
              <a:t>spherical</a:t>
            </a:r>
            <a:r>
              <a:rPr lang="en-US" sz="1400"/>
              <a:t>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C. scattered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D. most numerous in the head of pancreas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rgbClr val="6FA8DC"/>
                </a:solidFill>
              </a:rPr>
              <a:t>Q6 : which of the following is true regarding beta cells?</a:t>
            </a:r>
            <a:endParaRPr b="1" sz="1400">
              <a:solidFill>
                <a:srgbClr val="6FA8DC"/>
              </a:solidFill>
            </a:endParaRPr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A. constitue 15-20%</a:t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B. concentrate in the centre of the islet </a:t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C. secretes glucagon </a:t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D. numerous small granules</a:t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solidFill>
                  <a:srgbClr val="6FA8DC"/>
                </a:solidFill>
              </a:rPr>
              <a:t>Q7: </a:t>
            </a:r>
            <a:r>
              <a:rPr b="1" lang="en-US" sz="1400">
                <a:solidFill>
                  <a:srgbClr val="6FA8DC"/>
                </a:solidFill>
              </a:rPr>
              <a:t>Which of the </a:t>
            </a:r>
            <a:r>
              <a:rPr b="1" lang="en-US" sz="1400">
                <a:solidFill>
                  <a:srgbClr val="6FA8DC"/>
                </a:solidFill>
              </a:rPr>
              <a:t>following</a:t>
            </a:r>
            <a:r>
              <a:rPr b="1" lang="en-US" sz="1400">
                <a:solidFill>
                  <a:srgbClr val="6FA8DC"/>
                </a:solidFill>
              </a:rPr>
              <a:t> cells secretes </a:t>
            </a:r>
            <a:r>
              <a:rPr b="1" lang="en-US" sz="1400">
                <a:solidFill>
                  <a:srgbClr val="6FA8DC"/>
                </a:solidFill>
              </a:rPr>
              <a:t>somatostatin</a:t>
            </a:r>
            <a:r>
              <a:rPr b="1" lang="en-US" sz="1400">
                <a:solidFill>
                  <a:srgbClr val="6FA8DC"/>
                </a:solidFill>
              </a:rPr>
              <a:t>?</a:t>
            </a:r>
            <a:endParaRPr sz="1400">
              <a:solidFill>
                <a:srgbClr val="6FA8DC"/>
              </a:solidFill>
            </a:endParaRPr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A. PP cells</a:t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B. G cells </a:t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C. D cells </a:t>
            </a:r>
            <a:endParaRPr sz="1400"/>
          </a:p>
          <a:p>
            <a:pPr indent="-571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400"/>
              <a:t>D. A cells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</a:rPr>
              <a:t>Q8: We can </a:t>
            </a:r>
            <a:r>
              <a:rPr b="1" lang="en-US" sz="1400">
                <a:solidFill>
                  <a:schemeClr val="accent5"/>
                </a:solidFill>
              </a:rPr>
              <a:t>differentiate between cells in the pancreas by ?</a:t>
            </a:r>
            <a:endParaRPr b="1" sz="1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A. H &amp; E stain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B. 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Immunofluorescence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C. immunohistochemistry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</a:rPr>
              <a:t>D. </a:t>
            </a:r>
            <a:r>
              <a:rPr lang="en-US" sz="1400"/>
              <a:t>routine stains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p12"/>
          <p:cNvSpPr txBox="1"/>
          <p:nvPr>
            <p:ph type="title"/>
          </p:nvPr>
        </p:nvSpPr>
        <p:spPr>
          <a:xfrm rot="10800000">
            <a:off x="2756625" y="6345900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1</a:t>
            </a:r>
            <a:r>
              <a:rPr lang="en-US" sz="1600">
                <a:solidFill>
                  <a:schemeClr val="dk1"/>
                </a:solidFill>
              </a:rPr>
              <a:t>.</a:t>
            </a:r>
            <a:r>
              <a:rPr lang="en-US" sz="1600"/>
              <a:t>A</a:t>
            </a:r>
            <a:r>
              <a:rPr lang="en-US" sz="1600">
                <a:solidFill>
                  <a:schemeClr val="dk1"/>
                </a:solidFill>
              </a:rPr>
              <a:t> </a:t>
            </a:r>
            <a:r>
              <a:rPr lang="en-US" sz="1600">
                <a:solidFill>
                  <a:schemeClr val="dk1"/>
                </a:solidFill>
              </a:rPr>
              <a:t> 2.</a:t>
            </a:r>
            <a:r>
              <a:rPr lang="en-US" sz="1600"/>
              <a:t>A</a:t>
            </a:r>
            <a:r>
              <a:rPr lang="en-US" sz="1600">
                <a:solidFill>
                  <a:schemeClr val="dk1"/>
                </a:solidFill>
              </a:rPr>
              <a:t>  3.</a:t>
            </a:r>
            <a:r>
              <a:rPr lang="en-US" sz="1600"/>
              <a:t>D</a:t>
            </a:r>
            <a:r>
              <a:rPr lang="en-US" sz="1600">
                <a:solidFill>
                  <a:schemeClr val="dk1"/>
                </a:solidFill>
              </a:rPr>
              <a:t>  4.</a:t>
            </a:r>
            <a:r>
              <a:rPr lang="en-US" sz="1600"/>
              <a:t>A</a:t>
            </a:r>
            <a:r>
              <a:rPr lang="en-US" sz="1600">
                <a:solidFill>
                  <a:schemeClr val="dk1"/>
                </a:solidFill>
              </a:rPr>
              <a:t>  5.</a:t>
            </a:r>
            <a:r>
              <a:rPr lang="en-US" sz="1600"/>
              <a:t>D</a:t>
            </a:r>
            <a:r>
              <a:rPr lang="en-US" sz="1600">
                <a:solidFill>
                  <a:schemeClr val="dk1"/>
                </a:solidFill>
              </a:rPr>
              <a:t>  6.</a:t>
            </a:r>
            <a:r>
              <a:rPr lang="en-US" sz="1600"/>
              <a:t>B  7.C  8.C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idx="4294967295" type="body"/>
          </p:nvPr>
        </p:nvSpPr>
        <p:spPr>
          <a:xfrm>
            <a:off x="4505225" y="1936799"/>
            <a:ext cx="44775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Sarah Alflaij</a:t>
            </a:r>
            <a:endParaRPr/>
          </a:p>
        </p:txBody>
      </p:sp>
      <p:sp>
        <p:nvSpPr>
          <p:cNvPr id="109" name="Google Shape;109;p13"/>
          <p:cNvSpPr txBox="1"/>
          <p:nvPr>
            <p:ph idx="4294967295" type="title"/>
          </p:nvPr>
        </p:nvSpPr>
        <p:spPr>
          <a:xfrm>
            <a:off x="3801122" y="109349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000000"/>
                </a:solidFill>
                <a:highlight>
                  <a:srgbClr val="CFE2F3"/>
                </a:highlight>
              </a:rPr>
              <a:t>Team Leaders</a:t>
            </a:r>
            <a:endParaRPr>
              <a:solidFill>
                <a:srgbClr val="000000"/>
              </a:solidFill>
              <a:highlight>
                <a:srgbClr val="CFE2F3"/>
              </a:highlight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b="0" l="7162" r="7162" t="0"/>
          <a:stretch/>
        </p:blipFill>
        <p:spPr>
          <a:xfrm>
            <a:off x="2252980" y="578736"/>
            <a:ext cx="22522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>
            <p:ph idx="4294967295" type="title"/>
          </p:nvPr>
        </p:nvSpPr>
        <p:spPr>
          <a:xfrm>
            <a:off x="981450" y="3834975"/>
            <a:ext cx="102291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C27BA0"/>
                </a:solidFill>
              </a:rPr>
              <a:t>Good luck ❤</a:t>
            </a:r>
            <a:endParaRPr b="1" sz="800">
              <a:solidFill>
                <a:srgbClr val="C27BA0"/>
              </a:solidFill>
            </a:endParaRPr>
          </a:p>
        </p:txBody>
      </p:sp>
      <p:sp>
        <p:nvSpPr>
          <p:cNvPr id="112" name="Google Shape;112;p13"/>
          <p:cNvSpPr txBox="1"/>
          <p:nvPr>
            <p:ph idx="12" type="sldNum"/>
          </p:nvPr>
        </p:nvSpPr>
        <p:spPr>
          <a:xfrm>
            <a:off x="9303650" y="6628925"/>
            <a:ext cx="2743200" cy="22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