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080625" cx="6858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3" name="Academic Leader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.fntdata"/><Relationship Id="rId10" Type="http://schemas.openxmlformats.org/officeDocument/2006/relationships/font" Target="fonts/PlayfairDisplay-regular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3-12T10:32:47.007">
    <p:pos x="182" y="704"/>
    <p:text>Apical surface reaches the lumen</p:text>
  </p:cm>
  <p:cm authorId="0" idx="2" dt="2020-03-12T10:32:56.802">
    <p:pos x="182" y="804"/>
    <p:text>Apical surface doesnt reach the lumen</p:text>
  </p:cm>
  <p:cm authorId="0" idx="3" dt="2020-03-12T10:32:17.461">
    <p:pos x="182" y="904"/>
    <p:text>contains thyroglobulin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79175" y="1143000"/>
            <a:ext cx="2099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/>
          <p:nvPr>
            <p:ph idx="2" type="sldImg"/>
          </p:nvPr>
        </p:nvSpPr>
        <p:spPr>
          <a:xfrm>
            <a:off x="2379663" y="1143000"/>
            <a:ext cx="20986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2379663" y="1143000"/>
            <a:ext cx="20986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2379663" y="1143000"/>
            <a:ext cx="20986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2379663" y="1143000"/>
            <a:ext cx="20986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5040312"/>
            <a:ext cx="6858000" cy="503421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903319" y="3543801"/>
            <a:ext cx="5051400" cy="2992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903319" y="6610572"/>
            <a:ext cx="5051400" cy="1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125227" y="9537822"/>
            <a:ext cx="650976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1346013" y="9806172"/>
            <a:ext cx="4366389" cy="279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GNT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9657567"/>
            <a:ext cx="6858000" cy="42249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258981" y="9707456"/>
            <a:ext cx="538241" cy="3355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1336331" y="9738986"/>
            <a:ext cx="4390689" cy="259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472331" y="982733"/>
            <a:ext cx="864000" cy="76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9711559"/>
            <a:ext cx="6858000" cy="368498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72331" y="2122892"/>
            <a:ext cx="5915100" cy="6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◧"/>
              <a:defRPr i="0" sz="2000" u="none" cap="none" strike="noStrike">
                <a:solidFill>
                  <a:schemeClr val="dk1"/>
                </a:solidFill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u="none" cap="none" strike="noStrike">
                <a:solidFill>
                  <a:schemeClr val="dk1"/>
                </a:solidFill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015263" y="9761202"/>
            <a:ext cx="771450" cy="281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472331" y="982733"/>
            <a:ext cx="864000" cy="76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1231643" y="9792732"/>
            <a:ext cx="4691313" cy="222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9690537"/>
            <a:ext cx="6858000" cy="389519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232633" y="9722071"/>
            <a:ext cx="554079" cy="268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5"/>
          <p:cNvSpPr txBox="1"/>
          <p:nvPr/>
        </p:nvSpPr>
        <p:spPr>
          <a:xfrm>
            <a:off x="819738" y="9582806"/>
            <a:ext cx="5218524" cy="6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9436257"/>
            <a:ext cx="6858000" cy="643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71488" y="1387727"/>
            <a:ext cx="2914800" cy="76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3471863" y="1387617"/>
            <a:ext cx="2914800" cy="76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5233303" y="9537822"/>
            <a:ext cx="15429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 rot="10800000">
            <a:off x="1541803" y="9499056"/>
            <a:ext cx="3877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471488" y="224000"/>
            <a:ext cx="59151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0" i="0" sz="4400" u="none" cap="none" strike="noStrike">
              <a:solidFill>
                <a:srgbClr val="000000"/>
              </a:solidFill>
              <a:highlight>
                <a:srgbClr val="FFE59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71488" y="708231"/>
            <a:ext cx="29148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71488" y="1947720"/>
            <a:ext cx="2914800" cy="57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3471863" y="1947617"/>
            <a:ext cx="2914800" cy="57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5233303" y="9537822"/>
            <a:ext cx="15429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FFF2CC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FFF2CC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FFF2CC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FFF2CC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FFF2CC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FFF2CC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FFF2CC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FFF2CC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FFF2CC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0" y="7665018"/>
            <a:ext cx="6858000" cy="2415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 txBox="1"/>
          <p:nvPr>
            <p:ph idx="3" type="title"/>
          </p:nvPr>
        </p:nvSpPr>
        <p:spPr>
          <a:xfrm>
            <a:off x="161100" y="7935612"/>
            <a:ext cx="6604800" cy="17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4" type="title"/>
          </p:nvPr>
        </p:nvSpPr>
        <p:spPr>
          <a:xfrm>
            <a:off x="3471863" y="708231"/>
            <a:ext cx="29148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942" y="0"/>
            <a:ext cx="4569000" cy="10080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4568161" y="0"/>
            <a:ext cx="2281200" cy="10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262055" y="643816"/>
            <a:ext cx="4306200" cy="879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471488" y="643816"/>
            <a:ext cx="40965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471488" y="2236969"/>
            <a:ext cx="4096500" cy="6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568161" y="643816"/>
            <a:ext cx="1944600" cy="8792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5233303" y="9537822"/>
            <a:ext cx="15429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471490" y="1952100"/>
            <a:ext cx="864000" cy="76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2179927" y="9484247"/>
            <a:ext cx="23898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Neuropsychiatry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9436257"/>
            <a:ext cx="6858000" cy="643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467916" y="2513001"/>
            <a:ext cx="5915100" cy="41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67916" y="6745667"/>
            <a:ext cx="5915100" cy="22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5233303" y="9537822"/>
            <a:ext cx="15429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FFF2CC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2254331" y="9436257"/>
            <a:ext cx="23493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Neuropsychiatry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71488" y="536667"/>
            <a:ext cx="5915100" cy="19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71488" y="2683333"/>
            <a:ext cx="5915100" cy="6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5233303" y="9537822"/>
            <a:ext cx="15429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Relationship Id="rId5" Type="http://schemas.openxmlformats.org/officeDocument/2006/relationships/image" Target="../media/image8.pn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10.jpg"/><Relationship Id="rId6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14.jpg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ctrTitle"/>
          </p:nvPr>
        </p:nvSpPr>
        <p:spPr>
          <a:xfrm>
            <a:off x="903300" y="4320415"/>
            <a:ext cx="5051400" cy="1496511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solidFill>
                  <a:schemeClr val="dk1"/>
                </a:solidFill>
              </a:rPr>
              <a:t>OSPE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 rotWithShape="1">
          <a:blip r:embed="rId3">
            <a:alphaModFix/>
          </a:blip>
          <a:srcRect b="31394" l="32602" r="30620" t="30491"/>
          <a:stretch/>
        </p:blipFill>
        <p:spPr>
          <a:xfrm>
            <a:off x="5354775" y="257300"/>
            <a:ext cx="1388224" cy="9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/>
          <p:cNvPicPr preferRelativeResize="0"/>
          <p:nvPr/>
        </p:nvPicPr>
        <p:blipFill rotWithShape="1">
          <a:blip r:embed="rId4">
            <a:alphaModFix/>
          </a:blip>
          <a:srcRect b="0" l="7162" r="7158" t="0"/>
          <a:stretch/>
        </p:blipFill>
        <p:spPr>
          <a:xfrm>
            <a:off x="115001" y="49884"/>
            <a:ext cx="1234213" cy="14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>
            <a:off x="903300" y="4013713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B4A7D6"/>
                </a:solidFill>
                <a:latin typeface="Montserrat"/>
                <a:ea typeface="Montserrat"/>
                <a:cs typeface="Montserrat"/>
                <a:sym typeface="Montserrat"/>
              </a:rPr>
              <a:t>⬓  FEMALE     </a:t>
            </a:r>
            <a:r>
              <a:rPr b="1" i="0" lang="en-US" sz="1400" u="none" cap="none" strike="noStrike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⬓  MALE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2736" y="0"/>
            <a:ext cx="1178550" cy="11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/>
          <p:nvPr/>
        </p:nvSpPr>
        <p:spPr>
          <a:xfrm>
            <a:off x="1771575" y="8958788"/>
            <a:ext cx="32481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BF9000"/>
                </a:solidFill>
                <a:latin typeface="Montserrat"/>
                <a:ea typeface="Montserrat"/>
                <a:cs typeface="Montserrat"/>
                <a:sym typeface="Montserrat"/>
              </a:rPr>
              <a:t>Team leaders</a:t>
            </a:r>
            <a:endParaRPr b="1" i="0" sz="1200" u="none" cap="none" strike="noStrike">
              <a:solidFill>
                <a:srgbClr val="BF9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Abdullah shadid , Sarah alflaij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5233300" y="9635674"/>
            <a:ext cx="1542900" cy="4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1"/>
          <p:cNvSpPr txBox="1"/>
          <p:nvPr>
            <p:ph idx="4294967295" type="title"/>
          </p:nvPr>
        </p:nvSpPr>
        <p:spPr>
          <a:xfrm>
            <a:off x="420244" y="355600"/>
            <a:ext cx="6056312" cy="538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2400">
                <a:solidFill>
                  <a:srgbClr val="BBD6EE"/>
                </a:solidFill>
              </a:rPr>
              <a:t>Thyroid gland</a:t>
            </a: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289400" y="1118500"/>
            <a:ext cx="6318000" cy="3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Q1: Identify the structure (name of the gland)?</a:t>
            </a:r>
            <a:endParaRPr b="1" i="0" sz="1000" u="none" cap="none" strike="noStrike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Thyroid gland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Q2: What is the type of Epithelium in this structure?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Simple cuboidal Epithelium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Q3: What is the type of capillaries found in this structure?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Fenestrated blood capillaries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Q4: What are the cells found in this structure?</a:t>
            </a:r>
            <a:endParaRPr/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Follicular</a:t>
            </a: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cells </a:t>
            </a:r>
            <a:endParaRPr/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small size </a:t>
            </a:r>
            <a:endParaRPr>
              <a:solidFill>
                <a:schemeClr val="accent1"/>
              </a:solidFill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more numerous </a:t>
            </a:r>
            <a:endParaRPr>
              <a:solidFill>
                <a:schemeClr val="accent1"/>
              </a:solidFill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Basophilic cytoplasm</a:t>
            </a:r>
            <a:endParaRPr b="1" i="0" sz="1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Parafollicular</a:t>
            </a: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cells</a:t>
            </a:r>
            <a:endParaRPr/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large size </a:t>
            </a:r>
            <a:endParaRPr>
              <a:solidFill>
                <a:schemeClr val="accent1"/>
              </a:solidFill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less numerous </a:t>
            </a:r>
            <a:endParaRPr>
              <a:solidFill>
                <a:schemeClr val="accent1"/>
              </a:solidFill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Pale-stained cells</a:t>
            </a:r>
            <a:endParaRPr b="1" i="0" sz="1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Q5: What </a:t>
            </a:r>
            <a:r>
              <a:rPr b="1" lang="en-US" sz="1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are</a:t>
            </a: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the features of this structure?</a:t>
            </a:r>
            <a:endParaRPr b="1" i="0" sz="1000" u="none" cap="none" strike="noStrike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Acidophilic </a:t>
            </a: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Colloid</a:t>
            </a:r>
            <a:endParaRPr b="0" i="0" sz="1000" u="none" cap="none" strike="noStrik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Follicular cells </a:t>
            </a:r>
            <a:endParaRPr/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Parafollicular cells in between the follicular cells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2057400" y="7776736"/>
            <a:ext cx="2743200" cy="18264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66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5">
            <a:alphaModFix/>
          </a:blip>
          <a:srcRect b="32496" l="16705" r="3654" t="8140"/>
          <a:stretch/>
        </p:blipFill>
        <p:spPr>
          <a:xfrm>
            <a:off x="165002" y="5188625"/>
            <a:ext cx="2375400" cy="2363400"/>
          </a:xfrm>
          <a:prstGeom prst="ellipse">
            <a:avLst/>
          </a:prstGeom>
          <a:noFill/>
          <a:ln cap="rnd" cmpd="sng" w="63500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6">
            <a:alphaModFix/>
          </a:blip>
          <a:srcRect b="15435" l="0" r="0" t="28598"/>
          <a:stretch/>
        </p:blipFill>
        <p:spPr>
          <a:xfrm>
            <a:off x="2692800" y="5397563"/>
            <a:ext cx="1955400" cy="1945500"/>
          </a:xfrm>
          <a:prstGeom prst="ellipse">
            <a:avLst/>
          </a:prstGeom>
          <a:noFill/>
          <a:ln cap="rnd" cmpd="sng" w="63500">
            <a:solidFill>
              <a:srgbClr val="8E7CC3"/>
            </a:solidFill>
            <a:prstDash val="lgDash"/>
            <a:round/>
            <a:headEnd len="sm" w="sm" type="none"/>
            <a:tailEnd len="sm" w="sm" type="none"/>
          </a:ln>
        </p:spPr>
      </p:pic>
      <p:pic>
        <p:nvPicPr>
          <p:cNvPr id="87" name="Google Shape;87;p11"/>
          <p:cNvPicPr preferRelativeResize="0"/>
          <p:nvPr/>
        </p:nvPicPr>
        <p:blipFill rotWithShape="1">
          <a:blip r:embed="rId7">
            <a:alphaModFix/>
          </a:blip>
          <a:srcRect b="15435" l="0" r="0" t="28598"/>
          <a:stretch/>
        </p:blipFill>
        <p:spPr>
          <a:xfrm>
            <a:off x="4800600" y="5397563"/>
            <a:ext cx="1955400" cy="1945500"/>
          </a:xfrm>
          <a:prstGeom prst="ellipse">
            <a:avLst/>
          </a:prstGeom>
          <a:noFill/>
          <a:ln cap="rnd" cmpd="sng" w="63500">
            <a:solidFill>
              <a:srgbClr val="8E7CC3"/>
            </a:solidFill>
            <a:prstDash val="lg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6237961" y="9652030"/>
            <a:ext cx="538241" cy="422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2"/>
          <p:cNvSpPr txBox="1"/>
          <p:nvPr/>
        </p:nvSpPr>
        <p:spPr>
          <a:xfrm>
            <a:off x="400833" y="357335"/>
            <a:ext cx="6056334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BD6EE"/>
                </a:solidFill>
                <a:latin typeface="Montserrat"/>
                <a:ea typeface="Montserrat"/>
                <a:cs typeface="Montserrat"/>
                <a:sym typeface="Montserrat"/>
              </a:rPr>
              <a:t>Parathyroid gland</a:t>
            </a:r>
            <a:endParaRPr/>
          </a:p>
        </p:txBody>
      </p:sp>
      <p:sp>
        <p:nvSpPr>
          <p:cNvPr id="94" name="Google Shape;94;p12"/>
          <p:cNvSpPr/>
          <p:nvPr/>
        </p:nvSpPr>
        <p:spPr>
          <a:xfrm>
            <a:off x="423100" y="1259274"/>
            <a:ext cx="63123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Q1: Identify the structure (name of the gland)?</a:t>
            </a:r>
            <a:endParaRPr b="1" i="0" sz="1000" u="none" cap="none" strike="noStrike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Parathyroid gland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Q2: What are the cells found in this structure?</a:t>
            </a:r>
            <a:endParaRPr/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i="0" lang="en-US" sz="1000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Chief cells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small size</a:t>
            </a:r>
            <a:endParaRPr b="1"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more numerous</a:t>
            </a:r>
            <a:endParaRPr b="1"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slightly eosinophilic</a:t>
            </a:r>
            <a:endParaRPr>
              <a:solidFill>
                <a:schemeClr val="accent1"/>
              </a:solidFill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i="0" lang="en-US" sz="1000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Oxyphil cells </a:t>
            </a:r>
            <a:endParaRPr b="1" sz="100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large size</a:t>
            </a:r>
            <a:endParaRPr b="1"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less numerous</a:t>
            </a:r>
            <a:endParaRPr b="1" sz="1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deep eosinophilic</a:t>
            </a:r>
            <a:endParaRPr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Q3: What </a:t>
            </a:r>
            <a:r>
              <a:rPr b="1" lang="en-US" sz="1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are</a:t>
            </a: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the feature</a:t>
            </a:r>
            <a:r>
              <a:rPr b="1" lang="en-US" sz="1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s </a:t>
            </a: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of this structure?</a:t>
            </a:r>
            <a:endParaRPr b="1" i="0" sz="1000" u="none" cap="none" strike="noStrike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Contain many adipose cells (Adipocytes)</a:t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Chief cells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Oxyphil cells </a:t>
            </a:r>
            <a:endParaRPr b="0" i="0" sz="1000" u="none" cap="none" strike="noStrik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2081598" y="7769773"/>
            <a:ext cx="2694900" cy="1836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20646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2"/>
          <p:cNvPicPr preferRelativeResize="0"/>
          <p:nvPr/>
        </p:nvPicPr>
        <p:blipFill rotWithShape="1">
          <a:blip r:embed="rId4">
            <a:alphaModFix/>
          </a:blip>
          <a:srcRect b="23998" l="5844" r="16015" t="16868"/>
          <a:stretch/>
        </p:blipFill>
        <p:spPr>
          <a:xfrm>
            <a:off x="172225" y="5139275"/>
            <a:ext cx="2292000" cy="2314800"/>
          </a:xfrm>
          <a:prstGeom prst="ellipse">
            <a:avLst/>
          </a:prstGeom>
          <a:noFill/>
          <a:ln cap="rnd" cmpd="sng" w="63500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</p:pic>
      <p:pic>
        <p:nvPicPr>
          <p:cNvPr id="97" name="Google Shape;97;p12"/>
          <p:cNvPicPr preferRelativeResize="0"/>
          <p:nvPr/>
        </p:nvPicPr>
        <p:blipFill rotWithShape="1">
          <a:blip r:embed="rId5">
            <a:alphaModFix/>
          </a:blip>
          <a:srcRect b="19823" l="0" r="0" t="24210"/>
          <a:stretch/>
        </p:blipFill>
        <p:spPr>
          <a:xfrm>
            <a:off x="2692800" y="5397563"/>
            <a:ext cx="1955400" cy="1945500"/>
          </a:xfrm>
          <a:prstGeom prst="ellipse">
            <a:avLst/>
          </a:prstGeom>
          <a:noFill/>
          <a:ln cap="rnd" cmpd="sng" w="63500">
            <a:solidFill>
              <a:srgbClr val="8E7CC3"/>
            </a:solidFill>
            <a:prstDash val="lgDash"/>
            <a:round/>
            <a:headEnd len="sm" w="sm" type="none"/>
            <a:tailEnd len="sm" w="sm" type="none"/>
          </a:ln>
        </p:spPr>
      </p:pic>
      <p:pic>
        <p:nvPicPr>
          <p:cNvPr id="98" name="Google Shape;98;p12"/>
          <p:cNvPicPr preferRelativeResize="0"/>
          <p:nvPr/>
        </p:nvPicPr>
        <p:blipFill rotWithShape="1">
          <a:blip r:embed="rId6">
            <a:alphaModFix/>
          </a:blip>
          <a:srcRect b="26404" l="0" r="0" t="17629"/>
          <a:stretch/>
        </p:blipFill>
        <p:spPr>
          <a:xfrm>
            <a:off x="4800600" y="5397563"/>
            <a:ext cx="1955400" cy="1945500"/>
          </a:xfrm>
          <a:prstGeom prst="ellipse">
            <a:avLst/>
          </a:prstGeom>
          <a:noFill/>
          <a:ln cap="rnd" cmpd="sng" w="63500">
            <a:solidFill>
              <a:srgbClr val="8E7CC3"/>
            </a:solidFill>
            <a:prstDash val="lg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6237961" y="9652030"/>
            <a:ext cx="538241" cy="4224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400833" y="357335"/>
            <a:ext cx="6056334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BD6EE"/>
                </a:solidFill>
                <a:latin typeface="Montserrat"/>
                <a:ea typeface="Montserrat"/>
                <a:cs typeface="Montserrat"/>
                <a:sym typeface="Montserrat"/>
              </a:rPr>
              <a:t>Adrenal gland</a:t>
            </a:r>
            <a:endParaRPr/>
          </a:p>
        </p:txBody>
      </p:sp>
      <p:sp>
        <p:nvSpPr>
          <p:cNvPr id="105" name="Google Shape;105;p13"/>
          <p:cNvSpPr/>
          <p:nvPr/>
        </p:nvSpPr>
        <p:spPr>
          <a:xfrm>
            <a:off x="223000" y="1302100"/>
            <a:ext cx="6553200" cy="3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Q1: Identify the structure (name of the gland)?</a:t>
            </a:r>
            <a:endParaRPr b="1" i="0" sz="1000" u="none" cap="none" strike="noStrike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Adrenal (suprarenal) gland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Q2: What are the parts of this structure?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Outer adrenal cortex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Inner adrenal medulla</a:t>
            </a:r>
            <a:endParaRPr/>
          </a:p>
          <a:p>
            <a:pPr indent="-2965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Q3: What are the Zones found in the parts of this structure?</a:t>
            </a:r>
            <a:r>
              <a:rPr b="1" lang="en-US" sz="1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-US" sz="1000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What is the feature of this structure</a:t>
            </a:r>
            <a:endParaRPr b="0" i="0" sz="1000" u="none" cap="none" strike="noStrik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b="1" i="0" lang="en-US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Outer adrenal cortex:</a:t>
            </a:r>
            <a:endParaRPr/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Zona glomerulosa (clusters of short columnar cells under the capsule)</a:t>
            </a:r>
            <a:endParaRPr>
              <a:solidFill>
                <a:schemeClr val="accent1"/>
              </a:solidFill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Zona fasciculata (spongiocytes foamy cells)</a:t>
            </a:r>
            <a:endParaRPr>
              <a:solidFill>
                <a:schemeClr val="accent1"/>
              </a:solidFill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Zona reticularis (cords and reticulum of acidophilic cells with lipofucin pigments)</a:t>
            </a:r>
            <a:endParaRPr>
              <a:solidFill>
                <a:schemeClr val="accent1"/>
              </a:solidFill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b="1" i="0" lang="en-US" sz="1000" u="none" cap="none" strike="noStrike">
                <a:latin typeface="Montserrat"/>
                <a:ea typeface="Montserrat"/>
                <a:cs typeface="Montserrat"/>
                <a:sym typeface="Montserrat"/>
              </a:rPr>
              <a:t>Inner adrenal medulla:</a:t>
            </a:r>
            <a:endParaRPr/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Chromaffin cells (most abundant &amp; Basophilic cytoplasm)</a:t>
            </a:r>
            <a:endParaRPr>
              <a:solidFill>
                <a:schemeClr val="accent1"/>
              </a:solidFill>
            </a:endParaRPr>
          </a:p>
          <a:p>
            <a: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Montserrat"/>
              <a:buChar char="○"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Sympathetic ganglion cells (large neurons with melanin pigments) </a:t>
            </a:r>
            <a:endParaRPr b="1" i="0" sz="1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2150401" y="8034926"/>
            <a:ext cx="2461200" cy="1539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844" r="-1068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4">
            <a:alphaModFix/>
          </a:blip>
          <a:srcRect b="35482" l="0" r="19234" t="3776"/>
          <a:stretch/>
        </p:blipFill>
        <p:spPr>
          <a:xfrm>
            <a:off x="223000" y="5267525"/>
            <a:ext cx="2197500" cy="2205600"/>
          </a:xfrm>
          <a:prstGeom prst="ellipse">
            <a:avLst/>
          </a:prstGeom>
          <a:noFill/>
          <a:ln cap="rnd" cmpd="sng" w="63500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5">
            <a:alphaModFix/>
          </a:blip>
          <a:srcRect b="13241" l="0" r="0" t="30792"/>
          <a:stretch/>
        </p:blipFill>
        <p:spPr>
          <a:xfrm>
            <a:off x="2692800" y="5397563"/>
            <a:ext cx="1955400" cy="1945500"/>
          </a:xfrm>
          <a:prstGeom prst="ellipse">
            <a:avLst/>
          </a:prstGeom>
          <a:noFill/>
          <a:ln cap="rnd" cmpd="sng" w="63500">
            <a:solidFill>
              <a:srgbClr val="8E7CC3"/>
            </a:solidFill>
            <a:prstDash val="lgDash"/>
            <a:round/>
            <a:headEnd len="sm" w="sm" type="none"/>
            <a:tailEnd len="sm" w="sm" type="none"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6">
            <a:alphaModFix/>
          </a:blip>
          <a:srcRect b="17629" l="0" r="0" t="26404"/>
          <a:stretch/>
        </p:blipFill>
        <p:spPr>
          <a:xfrm>
            <a:off x="4800600" y="5397563"/>
            <a:ext cx="1955400" cy="1945500"/>
          </a:xfrm>
          <a:prstGeom prst="ellipse">
            <a:avLst/>
          </a:prstGeom>
          <a:noFill/>
          <a:ln cap="rnd" cmpd="sng" w="63500">
            <a:solidFill>
              <a:srgbClr val="8E7CC3"/>
            </a:solidFill>
            <a:prstDash val="lg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