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Cabin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EF2E3FC-EEC0-44B8-BADB-EF6089F87DDB}">
  <a:tblStyle styleId="{5EF2E3FC-EEC0-44B8-BADB-EF6089F87DD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6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6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  <a:tblStyle styleId="{5C04D35E-3289-4945-B592-3F9F33DCD288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Cabin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Cabin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abin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44714e409_2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444714e409_2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610bf2f8d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610bf2f8d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e0dc3647f4b10e9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e0dc3647f4b10e9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9dc8f5253df2416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9dc8f5253df2416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f0c91a3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f0c91a3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f0c91a32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f0c91a32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f0c91a324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f0c91a32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f0c91a324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f0c91a324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9dc8f5253df2416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9dc8f5253df2416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610bf2f8d_1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610bf2f8d_1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938758" y="286789"/>
            <a:ext cx="76338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25"/>
              <a:buFont typeface="Impact"/>
              <a:buNone/>
              <a:defRPr b="0" i="0" sz="3825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938758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type="title"/>
          </p:nvPr>
        </p:nvSpPr>
        <p:spPr>
          <a:xfrm>
            <a:off x="938758" y="286789"/>
            <a:ext cx="76338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25"/>
              <a:buFont typeface="Impact"/>
              <a:buNone/>
              <a:defRPr b="0" i="0" sz="3825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 rot="5400000">
            <a:off x="3408000" y="-754799"/>
            <a:ext cx="2695200" cy="76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325" lvl="1" marL="914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bin"/>
              <a:buChar char="–"/>
              <a:defRPr b="0" i="0" sz="13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800" lvl="2" marL="1371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5275" lvl="3" marL="1828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5275" lvl="4" marL="22860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95275" lvl="5" marL="2743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95275" lvl="8" marL="4114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0" type="dt"/>
          </p:nvPr>
        </p:nvSpPr>
        <p:spPr>
          <a:xfrm>
            <a:off x="938758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3" name="Google Shape;83;p11"/>
          <p:cNvSpPr txBox="1"/>
          <p:nvPr>
            <p:ph idx="11" type="ftr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title"/>
          </p:nvPr>
        </p:nvSpPr>
        <p:spPr>
          <a:xfrm rot="5400000">
            <a:off x="6009190" y="1827440"/>
            <a:ext cx="42003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25"/>
              <a:buFont typeface="Impact"/>
              <a:buNone/>
              <a:defRPr b="0" i="0" sz="3825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 rot="5400000">
            <a:off x="1990114" y="-760211"/>
            <a:ext cx="4200300" cy="6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325" lvl="1" marL="914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bin"/>
              <a:buChar char="–"/>
              <a:defRPr b="0" i="0" sz="13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800" lvl="2" marL="1371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5275" lvl="3" marL="1828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5275" lvl="4" marL="22860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95275" lvl="5" marL="2743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95275" lvl="8" marL="4114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0" type="dt"/>
          </p:nvPr>
        </p:nvSpPr>
        <p:spPr>
          <a:xfrm>
            <a:off x="938758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11" type="ftr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25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rtl="0">
              <a:spcBef>
                <a:spcPts val="525"/>
              </a:spcBef>
              <a:spcAft>
                <a:spcPts val="0"/>
              </a:spcAft>
              <a:buSzPts val="1500"/>
              <a:buChar char="•"/>
              <a:defRPr/>
            </a:lvl1pPr>
            <a:lvl2pPr indent="-314325" lvl="1" marL="914400" rtl="0">
              <a:spcBef>
                <a:spcPts val="525"/>
              </a:spcBef>
              <a:spcAft>
                <a:spcPts val="0"/>
              </a:spcAft>
              <a:buSzPts val="1350"/>
              <a:buChar char="–"/>
              <a:defRPr/>
            </a:lvl2pPr>
            <a:lvl3pPr indent="-304800" lvl="2" marL="1371600" rtl="0">
              <a:spcBef>
                <a:spcPts val="525"/>
              </a:spcBef>
              <a:spcAft>
                <a:spcPts val="0"/>
              </a:spcAft>
              <a:buSzPts val="1200"/>
              <a:buChar char="•"/>
              <a:defRPr/>
            </a:lvl3pPr>
            <a:lvl4pPr indent="-295275" lvl="3" marL="1828800" rtl="0">
              <a:spcBef>
                <a:spcPts val="525"/>
              </a:spcBef>
              <a:spcAft>
                <a:spcPts val="0"/>
              </a:spcAft>
              <a:buSzPts val="1050"/>
              <a:buChar char="–"/>
              <a:defRPr/>
            </a:lvl4pPr>
            <a:lvl5pPr indent="-295275" lvl="4" marL="2286000" rtl="0">
              <a:spcBef>
                <a:spcPts val="525"/>
              </a:spcBef>
              <a:spcAft>
                <a:spcPts val="0"/>
              </a:spcAft>
              <a:buSzPts val="1050"/>
              <a:buChar char="•"/>
              <a:defRPr/>
            </a:lvl5pPr>
            <a:lvl6pPr indent="-295275" lvl="5" marL="2743200" rtl="0">
              <a:spcBef>
                <a:spcPts val="525"/>
              </a:spcBef>
              <a:spcAft>
                <a:spcPts val="0"/>
              </a:spcAft>
              <a:buSzPts val="1050"/>
              <a:buChar char="–"/>
              <a:defRPr/>
            </a:lvl6pPr>
            <a:lvl7pPr indent="-295275" lvl="6" marL="3200400" rtl="0">
              <a:spcBef>
                <a:spcPts val="525"/>
              </a:spcBef>
              <a:spcAft>
                <a:spcPts val="0"/>
              </a:spcAft>
              <a:buSzPts val="1050"/>
              <a:buChar char="•"/>
              <a:defRPr/>
            </a:lvl7pPr>
            <a:lvl8pPr indent="-295275" lvl="7" marL="3657600" rtl="0">
              <a:spcBef>
                <a:spcPts val="525"/>
              </a:spcBef>
              <a:spcAft>
                <a:spcPts val="0"/>
              </a:spcAft>
              <a:buSzPts val="1050"/>
              <a:buChar char="–"/>
              <a:defRPr/>
            </a:lvl8pPr>
            <a:lvl9pPr indent="-295275" lvl="8" marL="4114800" rtl="0">
              <a:spcBef>
                <a:spcPts val="525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938758" y="286789"/>
            <a:ext cx="76338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25"/>
              <a:buFont typeface="Impact"/>
              <a:buNone/>
              <a:defRPr b="0" i="0" sz="3825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938758" y="1714501"/>
            <a:ext cx="7633800" cy="26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325" lvl="1" marL="914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bin"/>
              <a:buChar char="–"/>
              <a:defRPr b="0" i="0" sz="13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800" lvl="2" marL="1371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5275" lvl="3" marL="1828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5275" lvl="4" marL="22860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95275" lvl="5" marL="2743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95275" lvl="8" marL="4114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938758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938758" y="286789"/>
            <a:ext cx="76338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25"/>
              <a:buFont typeface="Impact"/>
              <a:buNone/>
              <a:defRPr b="0" i="0" sz="3825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942975" y="1714500"/>
            <a:ext cx="3600600" cy="27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325" lvl="1" marL="914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bin"/>
              <a:buChar char="–"/>
              <a:defRPr b="0" i="0" sz="13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800" lvl="2" marL="1371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5275" lvl="3" marL="1828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5275" lvl="4" marL="22860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95275" lvl="5" marL="2743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95275" lvl="8" marL="4114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2" type="body"/>
          </p:nvPr>
        </p:nvSpPr>
        <p:spPr>
          <a:xfrm>
            <a:off x="4985847" y="1714500"/>
            <a:ext cx="3600600" cy="27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325" lvl="1" marL="914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bin"/>
              <a:buChar char="–"/>
              <a:defRPr b="0" i="0" sz="13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800" lvl="2" marL="1371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5275" lvl="3" marL="1828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5275" lvl="4" marL="22860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95275" lvl="5" marL="2743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95275" lvl="8" marL="4114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938758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 title="scalloped circle"/>
          <p:cNvSpPr/>
          <p:nvPr/>
        </p:nvSpPr>
        <p:spPr>
          <a:xfrm>
            <a:off x="2667763" y="473202"/>
            <a:ext cx="3926681" cy="3921919"/>
          </a:xfrm>
          <a:custGeom>
            <a:rect b="b" l="l" r="r" t="t"/>
            <a:pathLst>
              <a:path extrusionOk="0" h="3294" w="3298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3" name="Google Shape;33;p5"/>
          <p:cNvSpPr txBox="1"/>
          <p:nvPr>
            <p:ph type="ctrTitle"/>
          </p:nvPr>
        </p:nvSpPr>
        <p:spPr>
          <a:xfrm>
            <a:off x="808892" y="823791"/>
            <a:ext cx="7738800" cy="32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Impact"/>
              <a:buNone/>
              <a:defRPr b="0" i="0" sz="75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Google Shape;34;p5"/>
          <p:cNvSpPr txBox="1"/>
          <p:nvPr>
            <p:ph idx="1" type="subTitle"/>
          </p:nvPr>
        </p:nvSpPr>
        <p:spPr>
          <a:xfrm>
            <a:off x="1661284" y="4484398"/>
            <a:ext cx="60339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bin"/>
              <a:buNone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bin"/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bin"/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bin"/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808892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49711E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135249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49711E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800414" y="4781759"/>
            <a:ext cx="17472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49711E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49711E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49711E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49711E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49711E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49711E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49711E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49711E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49711E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5" title="left edge border"/>
          <p:cNvSpPr/>
          <p:nvPr/>
        </p:nvSpPr>
        <p:spPr>
          <a:xfrm>
            <a:off x="0" y="0"/>
            <a:ext cx="212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2432197" y="805417"/>
            <a:ext cx="6140400" cy="30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300"/>
              <a:buFont typeface="Impact"/>
              <a:buNone/>
              <a:defRPr b="0" i="0" sz="6300" u="none" cap="none" strike="noStrik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2432198" y="3869836"/>
            <a:ext cx="5263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bin"/>
              <a:buNone/>
              <a:defRPr b="0" i="0" sz="1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bin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bin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28600" lvl="6" marL="3200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28600" lvl="7" marL="3657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bin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28600" lvl="8" marL="4114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2427410" y="4781759"/>
            <a:ext cx="11205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959298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7456825" y="4781759"/>
            <a:ext cx="11157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" name="Google Shape;45;p6" title="left scallop shape"/>
          <p:cNvGrpSpPr/>
          <p:nvPr/>
        </p:nvGrpSpPr>
        <p:grpSpPr>
          <a:xfrm>
            <a:off x="0" y="0"/>
            <a:ext cx="2110978" cy="5143500"/>
            <a:chOff x="0" y="0"/>
            <a:chExt cx="2814638" cy="6858000"/>
          </a:xfrm>
        </p:grpSpPr>
        <p:sp>
          <p:nvSpPr>
            <p:cNvPr id="46" name="Google Shape;46;p6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rect b="b" l="l" r="r" t="t"/>
              <a:pathLst>
                <a:path extrusionOk="0" h="4320" w="1773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7" name="Google Shape;47;p6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rect b="b" l="l" r="r" t="t"/>
              <a:pathLst>
                <a:path extrusionOk="0" h="4320" w="1037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939546" y="285750"/>
            <a:ext cx="7629600" cy="11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25"/>
              <a:buFont typeface="Impact"/>
              <a:buNone/>
              <a:defRPr b="0" i="0" sz="3825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938759" y="1649725"/>
            <a:ext cx="36006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425"/>
              <a:buFont typeface="Arial"/>
              <a:buNone/>
              <a:defRPr b="1" i="0" sz="1425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425"/>
              <a:buFont typeface="Cabin"/>
              <a:buNone/>
              <a:defRPr b="1" i="0" sz="1425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b="1" i="0" sz="13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bin"/>
              <a:buNone/>
              <a:defRPr b="1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bin"/>
              <a:buNone/>
              <a:defRPr b="1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28600" lvl="6" marL="3200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28600" lvl="7" marL="3657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bin"/>
              <a:buNone/>
              <a:defRPr b="1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28600" lvl="8" marL="4114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942975" y="2181826"/>
            <a:ext cx="36006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325" lvl="1" marL="914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bin"/>
              <a:buChar char="–"/>
              <a:defRPr b="0" i="0" sz="13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800" lvl="2" marL="1371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5275" lvl="3" marL="1828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5275" lvl="4" marL="22860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95275" lvl="5" marL="2743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95275" lvl="8" marL="4114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3" type="body"/>
          </p:nvPr>
        </p:nvSpPr>
        <p:spPr>
          <a:xfrm>
            <a:off x="4975398" y="1649725"/>
            <a:ext cx="36006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425"/>
              <a:buFont typeface="Arial"/>
              <a:buNone/>
              <a:defRPr b="1" i="0" sz="1425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425"/>
              <a:buFont typeface="Cabin"/>
              <a:buNone/>
              <a:defRPr b="1" i="0" sz="1425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b="1" i="0" sz="13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bin"/>
              <a:buNone/>
              <a:defRPr b="1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bin"/>
              <a:buNone/>
              <a:defRPr b="1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28600" lvl="6" marL="3200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28600" lvl="7" marL="3657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bin"/>
              <a:buNone/>
              <a:defRPr b="1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28600" lvl="8" marL="4114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4" type="body"/>
          </p:nvPr>
        </p:nvSpPr>
        <p:spPr>
          <a:xfrm>
            <a:off x="4975398" y="2181826"/>
            <a:ext cx="36006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325" lvl="1" marL="914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bin"/>
              <a:buChar char="–"/>
              <a:defRPr b="0" i="0" sz="13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800" lvl="2" marL="1371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5275" lvl="3" marL="1828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5275" lvl="4" marL="22860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95275" lvl="5" marL="2743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95275" lvl="8" marL="4114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>
            <a:off x="938758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idx="10" type="dt"/>
          </p:nvPr>
        </p:nvSpPr>
        <p:spPr>
          <a:xfrm>
            <a:off x="938758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 title="right scallop background shape"/>
          <p:cNvSpPr/>
          <p:nvPr/>
        </p:nvSpPr>
        <p:spPr>
          <a:xfrm>
            <a:off x="5542359" y="0"/>
            <a:ext cx="3601641" cy="51435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6253414" y="342900"/>
            <a:ext cx="23190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25"/>
              <a:buFont typeface="Cabin"/>
              <a:buNone/>
              <a:defRPr b="1" i="0" sz="1425" u="none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573788" y="690283"/>
            <a:ext cx="4618800" cy="3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61950" lvl="1" marL="914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bin"/>
              <a:buChar char="–"/>
              <a:defRPr b="0" i="0" sz="21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42900" lvl="2" marL="1371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23850" lvl="3" marL="1828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bin"/>
              <a:buChar char="–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23850" lvl="4" marL="22860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23850" lvl="5" marL="2743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bin"/>
              <a:buChar char="–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23850" lvl="6" marL="3200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23850" lvl="7" marL="3657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bin"/>
              <a:buChar char="–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23850" lvl="8" marL="4114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6253414" y="1306002"/>
            <a:ext cx="2319000" cy="3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None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750"/>
              <a:buFont typeface="Cabin"/>
              <a:buNone/>
              <a:defRPr b="0" i="0" sz="7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750"/>
              <a:buFont typeface="Cabin"/>
              <a:buNone/>
              <a:defRPr b="0" i="0" sz="7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28600" lvl="6" marL="3200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28600" lvl="7" marL="3657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750"/>
              <a:buFont typeface="Cabin"/>
              <a:buNone/>
              <a:defRPr b="0" i="0" sz="7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28600" lvl="8" marL="4114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0" type="dt"/>
          </p:nvPr>
        </p:nvSpPr>
        <p:spPr>
          <a:xfrm>
            <a:off x="573789" y="4781759"/>
            <a:ext cx="9249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1" type="ftr"/>
          </p:nvPr>
        </p:nvSpPr>
        <p:spPr>
          <a:xfrm>
            <a:off x="1577716" y="4781759"/>
            <a:ext cx="26115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4268261" y="4781759"/>
            <a:ext cx="9243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9" title="left edge border"/>
          <p:cNvSpPr/>
          <p:nvPr/>
        </p:nvSpPr>
        <p:spPr>
          <a:xfrm>
            <a:off x="0" y="0"/>
            <a:ext cx="212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>
            <p:ph idx="2" type="pic"/>
          </p:nvPr>
        </p:nvSpPr>
        <p:spPr>
          <a:xfrm>
            <a:off x="212598" y="1"/>
            <a:ext cx="55167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bin"/>
              <a:buNone/>
              <a:defRPr b="0" i="0" sz="21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bin"/>
              <a:buNone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bin"/>
              <a:buNone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bin"/>
              <a:buNone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2" name="Google Shape;72;p10" title="right scallop background shape"/>
          <p:cNvSpPr/>
          <p:nvPr/>
        </p:nvSpPr>
        <p:spPr>
          <a:xfrm>
            <a:off x="5542359" y="0"/>
            <a:ext cx="3601641" cy="51435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3" name="Google Shape;73;p10" title="left edge border"/>
          <p:cNvSpPr/>
          <p:nvPr/>
        </p:nvSpPr>
        <p:spPr>
          <a:xfrm>
            <a:off x="0" y="0"/>
            <a:ext cx="212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0"/>
          <p:cNvSpPr txBox="1"/>
          <p:nvPr>
            <p:ph type="title"/>
          </p:nvPr>
        </p:nvSpPr>
        <p:spPr>
          <a:xfrm>
            <a:off x="6253413" y="342900"/>
            <a:ext cx="23190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25"/>
              <a:buFont typeface="Cabin"/>
              <a:buNone/>
              <a:defRPr b="1" i="0" sz="1425" u="none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6253413" y="1306002"/>
            <a:ext cx="2319000" cy="3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None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750"/>
              <a:buFont typeface="Cabin"/>
              <a:buNone/>
              <a:defRPr b="0" i="0" sz="7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750"/>
              <a:buFont typeface="Cabin"/>
              <a:buNone/>
              <a:defRPr b="0" i="0" sz="7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28600" lvl="6" marL="3200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28600" lvl="7" marL="3657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750"/>
              <a:buFont typeface="Cabin"/>
              <a:buNone/>
              <a:defRPr b="0" i="0" sz="7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28600" lvl="8" marL="4114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0" type="dt"/>
          </p:nvPr>
        </p:nvSpPr>
        <p:spPr>
          <a:xfrm>
            <a:off x="574463" y="4781759"/>
            <a:ext cx="9243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1" type="ftr"/>
          </p:nvPr>
        </p:nvSpPr>
        <p:spPr>
          <a:xfrm>
            <a:off x="1577716" y="4781759"/>
            <a:ext cx="26115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4265676" y="4781759"/>
            <a:ext cx="9258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38758" y="286789"/>
            <a:ext cx="76338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25"/>
              <a:buFont typeface="Impact"/>
              <a:buNone/>
              <a:defRPr b="0" i="0" sz="3825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38758" y="1714501"/>
            <a:ext cx="7633800" cy="26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325" lvl="1" marL="914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bin"/>
              <a:buChar char="–"/>
              <a:defRPr b="0" i="0" sz="13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800" lvl="2" marL="1371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5275" lvl="3" marL="1828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5275" lvl="4" marL="22860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95275" lvl="5" marL="2743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95275" lvl="8" marL="4114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938758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 title="Left scallop edge"/>
          <p:cNvSpPr/>
          <p:nvPr/>
        </p:nvSpPr>
        <p:spPr>
          <a:xfrm>
            <a:off x="0" y="0"/>
            <a:ext cx="664369" cy="5143500"/>
          </a:xfrm>
          <a:custGeom>
            <a:rect b="b" l="l" r="r" t="t"/>
            <a:pathLst>
              <a:path extrusionOk="0" h="4320" w="558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Google Shape;12;p1" title="right edge border"/>
          <p:cNvSpPr/>
          <p:nvPr/>
        </p:nvSpPr>
        <p:spPr>
          <a:xfrm>
            <a:off x="8931402" y="0"/>
            <a:ext cx="212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hyperlink" Target="https://docs.google.com/document/d/1ZIyqvqaWr0nv6wb7yarzmKfr9ezSIekcn9nxpBGwLmk/edit" TargetMode="External"/><Relationship Id="rId7" Type="http://schemas.openxmlformats.org/officeDocument/2006/relationships/image" Target="../media/image3.jpg"/><Relationship Id="rId8" Type="http://schemas.openxmlformats.org/officeDocument/2006/relationships/hyperlink" Target="https://www.youtube.com/watch?v=V5v8Cd4zR5k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Mo0zkg94mo0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8.png"/><Relationship Id="rId6" Type="http://schemas.openxmlformats.org/officeDocument/2006/relationships/image" Target="../media/image15.png"/><Relationship Id="rId7" Type="http://schemas.openxmlformats.org/officeDocument/2006/relationships/image" Target="../media/image7.png"/><Relationship Id="rId8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rnsuUESzQCE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Gdyo4eVN9w4" TargetMode="External"/><Relationship Id="rId4" Type="http://schemas.openxmlformats.org/officeDocument/2006/relationships/hyperlink" Target="https://www.youtube.com/watch?v=9sPOxv__0vU" TargetMode="External"/><Relationship Id="rId9" Type="http://schemas.openxmlformats.org/officeDocument/2006/relationships/hyperlink" Target="https://www.youtube.com/watch?v=6pMqSY6xrVY&amp;feature=youtu.be" TargetMode="External"/><Relationship Id="rId5" Type="http://schemas.openxmlformats.org/officeDocument/2006/relationships/hyperlink" Target="https://www.youtube.com/watch?v=ktF6POqiNAE" TargetMode="External"/><Relationship Id="rId6" Type="http://schemas.openxmlformats.org/officeDocument/2006/relationships/image" Target="../media/image7.png"/><Relationship Id="rId7" Type="http://schemas.openxmlformats.org/officeDocument/2006/relationships/hyperlink" Target="https://www.youtube.com/watch?v=nAAx77Dc6pQ" TargetMode="External"/><Relationship Id="rId8" Type="http://schemas.openxmlformats.org/officeDocument/2006/relationships/hyperlink" Target="https://www.youtube.com/watch?v=mDQyO42lNrY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WFPycqPy4_s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-qJ_AJnEd1w" TargetMode="External"/><Relationship Id="rId4" Type="http://schemas.openxmlformats.org/officeDocument/2006/relationships/hyperlink" Target="https://www.youtube.com/watch?v=-0nOAozVkk0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POXXJbxOBkA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1.jp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l.png" id="100" name="Google Shape;100;p14"/>
          <p:cNvSpPr/>
          <p:nvPr/>
        </p:nvSpPr>
        <p:spPr>
          <a:xfrm>
            <a:off x="0" y="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rl.png" id="101" name="Google Shape;101;p14"/>
          <p:cNvSpPr/>
          <p:nvPr/>
        </p:nvSpPr>
        <p:spPr>
          <a:xfrm>
            <a:off x="114300" y="11430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299431" cy="88336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>
            <a:off x="2685750" y="381000"/>
            <a:ext cx="3933000" cy="4055100"/>
          </a:xfrm>
          <a:prstGeom prst="rect">
            <a:avLst/>
          </a:prstGeom>
          <a:solidFill>
            <a:srgbClr val="93C47D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2981000" y="737650"/>
            <a:ext cx="3317100" cy="33402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2981000" y="1005750"/>
            <a:ext cx="34644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Endocrine Disorders</a:t>
            </a:r>
            <a:endParaRPr sz="34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597750" y="1310551"/>
            <a:ext cx="2088000" cy="13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Color code:</a:t>
            </a:r>
            <a:endParaRPr sz="1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Important in </a:t>
            </a:r>
            <a:r>
              <a:rPr lang="en" sz="16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red</a:t>
            </a:r>
            <a:endParaRPr sz="16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Extra in </a:t>
            </a:r>
            <a:r>
              <a:rPr lang="en" sz="1600">
                <a:solidFill>
                  <a:srgbClr val="3D85C6"/>
                </a:solidFill>
                <a:latin typeface="Trebuchet MS"/>
                <a:ea typeface="Trebuchet MS"/>
                <a:cs typeface="Trebuchet MS"/>
                <a:sym typeface="Trebuchet MS"/>
              </a:rPr>
              <a:t>blue</a:t>
            </a:r>
            <a:endParaRPr sz="1600">
              <a:solidFill>
                <a:srgbClr val="3D85C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99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7" name="Google Shape;10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25" y="3051750"/>
            <a:ext cx="2498326" cy="18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2550" y="-339075"/>
            <a:ext cx="1889875" cy="18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-77100" y="5040600"/>
            <a:ext cx="851100" cy="1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u="sng">
                <a:solidFill>
                  <a:srgbClr val="2998E3"/>
                </a:solidFill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Editing file</a:t>
            </a:r>
            <a:endParaRPr sz="600">
              <a:solidFill>
                <a:srgbClr val="3D85C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89062" y="2125050"/>
            <a:ext cx="2526380" cy="18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1680475" y="3799163"/>
            <a:ext cx="3714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:(</a:t>
            </a:r>
            <a:endParaRPr sz="1100"/>
          </a:p>
        </p:txBody>
      </p:sp>
      <p:sp>
        <p:nvSpPr>
          <p:cNvPr id="112" name="Google Shape;112;p14"/>
          <p:cNvSpPr txBox="1"/>
          <p:nvPr/>
        </p:nvSpPr>
        <p:spPr>
          <a:xfrm>
            <a:off x="-77100" y="839850"/>
            <a:ext cx="14013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E9E8E8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8"/>
              </a:rPr>
              <a:t>This block’s study mood</a:t>
            </a:r>
            <a:endParaRPr sz="800">
              <a:solidFill>
                <a:srgbClr val="E9E8E8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13" name="Google Shape;113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78063" y="3609925"/>
            <a:ext cx="1058850" cy="10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/>
        </p:nvSpPr>
        <p:spPr>
          <a:xfrm>
            <a:off x="2940948" y="1228947"/>
            <a:ext cx="4854600" cy="9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74E13"/>
                </a:solidFill>
                <a:latin typeface="Trebuchet MS"/>
                <a:ea typeface="Trebuchet MS"/>
                <a:cs typeface="Trebuchet MS"/>
                <a:sym typeface="Trebuchet MS"/>
              </a:rPr>
              <a:t>Done by: Ibrahim Aldakhil </a:t>
            </a:r>
            <a:endParaRPr sz="2400">
              <a:solidFill>
                <a:srgbClr val="274E1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4E1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74E13"/>
                </a:solidFill>
                <a:latin typeface="Trebuchet MS"/>
                <a:ea typeface="Trebuchet MS"/>
                <a:cs typeface="Trebuchet MS"/>
                <a:sym typeface="Trebuchet MS"/>
              </a:rPr>
              <a:t>Edited by: Abdulrahman Alhawas </a:t>
            </a:r>
            <a:endParaRPr sz="1800">
              <a:solidFill>
                <a:srgbClr val="274E1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74E1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74E13"/>
                </a:solidFill>
                <a:latin typeface="Trebuchet MS"/>
                <a:ea typeface="Trebuchet MS"/>
                <a:cs typeface="Trebuchet MS"/>
                <a:sym typeface="Trebuchet MS"/>
              </a:rPr>
              <a:t>Special thanks to: Mohammed A. Alshehri </a:t>
            </a:r>
            <a:r>
              <a:rPr lang="en" sz="1100">
                <a:solidFill>
                  <a:srgbClr val="274E13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and</a:t>
            </a:r>
            <a:r>
              <a:rPr lang="en" sz="1100">
                <a:solidFill>
                  <a:srgbClr val="274E13"/>
                </a:solidFill>
                <a:latin typeface="Trebuchet MS"/>
                <a:ea typeface="Trebuchet MS"/>
                <a:cs typeface="Trebuchet MS"/>
                <a:sym typeface="Trebuchet MS"/>
              </a:rPr>
              <a:t> Meshari Alzeer</a:t>
            </a:r>
            <a:endParaRPr sz="1100">
              <a:solidFill>
                <a:srgbClr val="274E1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5" name="Google Shape;20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3675" y="3759100"/>
            <a:ext cx="1711575" cy="125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/>
          <p:cNvPicPr preferRelativeResize="0"/>
          <p:nvPr/>
        </p:nvPicPr>
        <p:blipFill>
          <a:blip r:embed="rId5">
            <a:alphaModFix amt="18000"/>
          </a:blip>
          <a:stretch>
            <a:fillRect/>
          </a:stretch>
        </p:blipFill>
        <p:spPr>
          <a:xfrm>
            <a:off x="1" y="813676"/>
            <a:ext cx="1306100" cy="142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68251" y="2779425"/>
            <a:ext cx="2663325" cy="177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3"/>
          <p:cNvSpPr txBox="1"/>
          <p:nvPr/>
        </p:nvSpPr>
        <p:spPr>
          <a:xfrm>
            <a:off x="8151650" y="4218513"/>
            <a:ext cx="3714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:(</a:t>
            </a:r>
            <a:endParaRPr sz="900"/>
          </a:p>
        </p:txBody>
      </p:sp>
      <p:pic>
        <p:nvPicPr>
          <p:cNvPr id="209" name="Google Shape;20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5092350"/>
            <a:ext cx="90951" cy="5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64326" y="54259"/>
            <a:ext cx="2009749" cy="133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>
            <p:ph type="title"/>
          </p:nvPr>
        </p:nvSpPr>
        <p:spPr>
          <a:xfrm>
            <a:off x="1179000" y="128929"/>
            <a:ext cx="6702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Trebuchet MS"/>
              <a:buNone/>
            </a:pPr>
            <a:r>
              <a:rPr b="1" lang="en" sz="3000">
                <a:solidFill>
                  <a:srgbClr val="274E13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Objectives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630550" y="1130550"/>
            <a:ext cx="7143300" cy="3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Trebuchet MS"/>
              <a:buChar char="➢"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To recognize that many endocrine disorders are organ-specific autoimmune diseases.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Trebuchet MS"/>
              <a:buChar char="➢"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To understand the mechanisms of damage which take place at endocrine glands and their consequences.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Trebuchet MS"/>
              <a:buChar char="➢"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To know the important examples of autoimmunity which affect different endocrine glands and the pathogenesis of these disorders.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Trebuchet MS"/>
              <a:buChar char="➢"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To actually read the objectives for once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0" name="Google Shape;120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92350"/>
            <a:ext cx="90951" cy="5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type="title"/>
          </p:nvPr>
        </p:nvSpPr>
        <p:spPr>
          <a:xfrm>
            <a:off x="938758" y="667789"/>
            <a:ext cx="7633800" cy="111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6"/>
          <p:cNvSpPr txBox="1"/>
          <p:nvPr>
            <p:ph type="title"/>
          </p:nvPr>
        </p:nvSpPr>
        <p:spPr>
          <a:xfrm>
            <a:off x="1220700" y="125554"/>
            <a:ext cx="6702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Trebuchet MS"/>
              <a:buNone/>
            </a:pPr>
            <a:r>
              <a:rPr b="1" lang="en" sz="3000">
                <a:solidFill>
                  <a:srgbClr val="274E13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Review</a:t>
            </a:r>
            <a:r>
              <a:rPr b="1" lang="en" sz="3000">
                <a:solidFill>
                  <a:srgbClr val="274E13"/>
                </a:solidFill>
                <a:latin typeface="Trebuchet MS"/>
                <a:ea typeface="Trebuchet MS"/>
                <a:cs typeface="Trebuchet MS"/>
                <a:sym typeface="Trebuchet MS"/>
              </a:rPr>
              <a:t> (Extra)</a:t>
            </a:r>
            <a:endParaRPr/>
          </a:p>
        </p:txBody>
      </p:sp>
      <p:graphicFrame>
        <p:nvGraphicFramePr>
          <p:cNvPr id="127" name="Google Shape;127;p16"/>
          <p:cNvGraphicFramePr/>
          <p:nvPr/>
        </p:nvGraphicFramePr>
        <p:xfrm>
          <a:off x="9" y="10208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{5EF2E3FC-EEC0-44B8-BADB-EF6089F87DDB}</a:tableStyleId>
              </a:tblPr>
              <a:tblGrid>
                <a:gridCol w="1628150"/>
                <a:gridCol w="7292125"/>
              </a:tblGrid>
              <a:tr h="3324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274E13"/>
                          </a:solidFill>
                        </a:rPr>
                        <a:t>Mechanisms of Autoimmunity </a:t>
                      </a:r>
                      <a:endParaRPr sz="1100">
                        <a:solidFill>
                          <a:srgbClr val="274E13"/>
                        </a:solidFill>
                      </a:endParaRPr>
                    </a:p>
                  </a:txBody>
                  <a:tcPr marT="34300" marB="34300" marR="68600" marL="68600"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33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Sequestration</a:t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Some self antigens are </a:t>
                      </a:r>
                      <a:r>
                        <a:rPr lang="en" sz="1100">
                          <a:uFill>
                            <a:noFill/>
                          </a:uFill>
                          <a:latin typeface="Trebuchet MS"/>
                          <a:ea typeface="Trebuchet MS"/>
                          <a:cs typeface="Trebuchet MS"/>
                          <a:sym typeface="Trebuchet MS"/>
                          <a:hlinkClick r:id="rId4"/>
                        </a:rPr>
                        <a:t>hidden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in tissues and are normally not sensed by the immune system. When those self antigens are exposed to T cells (as a result of infection/trauma), an autoimmune reaction occurs.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</a:t>
                      </a:r>
                      <a:r>
                        <a:rPr lang="en" sz="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.g. Sympathetic Ophthalmia: Trauma in one eye releases the sequestered intraocular antigens to the Lymph node (activates T cells)</a:t>
                      </a:r>
                      <a:endParaRPr sz="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 T cells will then move to the undamaged eye and attack the self-antigens there. </a:t>
                      </a:r>
                      <a:endParaRPr sz="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266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Molecular Mimicry</a:t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Viruses and bacteria possess similar/identical antigenic determinants to those of normal cells.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e.g. HIV p24 antigen identical to the IgG constant region </a:t>
                      </a:r>
                      <a:endParaRPr sz="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Abnormal MHC II Expression</a:t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Abnormal expression of MHC Class II on non-APC cells (e.x. pancreatic 𝛃 cells) due to IFN𝛄 production (induced by a viral infection) causes self-reactive T cells to destroy them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</a:t>
                      </a:r>
                      <a:r>
                        <a:rPr lang="en" sz="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.g. Type I Diabetes</a:t>
                      </a:r>
                      <a:endParaRPr sz="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83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Polyclonal B Cell Activation </a:t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Happens when a polyclonal B cell (nonspecific) is activated by certain viruses and bacteria without the help of T cells (T-independent).This self-reactive plasma cell will </a:t>
                      </a:r>
                      <a:r>
                        <a:rPr lang="en" sz="1100">
                          <a:uFill>
                            <a:noFill/>
                          </a:uFill>
                          <a:latin typeface="Trebuchet MS"/>
                          <a:ea typeface="Trebuchet MS"/>
                          <a:cs typeface="Trebuchet MS"/>
                          <a:sym typeface="Trebuchet MS"/>
                          <a:hlinkClick r:id="rId5"/>
                        </a:rPr>
                        <a:t>proliferate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and eventually produce polyclonal antibodies 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(mainly IgM), some of which will be autoantibodies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e.g. EBV causing infectious mononucleosis </a:t>
                      </a:r>
                      <a:endParaRPr sz="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8" name="Google Shape;12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5092350"/>
            <a:ext cx="90951" cy="5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 txBox="1"/>
          <p:nvPr/>
        </p:nvSpPr>
        <p:spPr>
          <a:xfrm>
            <a:off x="3257408" y="4848750"/>
            <a:ext cx="26292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E9E8E8"/>
                </a:solidFill>
                <a:latin typeface="Cabin"/>
                <a:ea typeface="Cabin"/>
                <a:cs typeface="Cabin"/>
                <a:sym typeface="Cabin"/>
              </a:rPr>
              <a:t>tribute to a great </a:t>
            </a:r>
            <a:r>
              <a:rPr lang="en" sz="800">
                <a:solidFill>
                  <a:srgbClr val="E9E8E8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7"/>
              </a:rPr>
              <a:t>editor</a:t>
            </a:r>
            <a:r>
              <a:rPr lang="en" sz="800">
                <a:solidFill>
                  <a:srgbClr val="E9E8E8"/>
                </a:solidFill>
                <a:latin typeface="Cabin"/>
                <a:ea typeface="Cabin"/>
                <a:cs typeface="Cabin"/>
                <a:sym typeface="Cabin"/>
              </a:rPr>
              <a:t> and a great </a:t>
            </a:r>
            <a:r>
              <a:rPr lang="en" sz="800">
                <a:solidFill>
                  <a:srgbClr val="E9E8E8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8"/>
              </a:rPr>
              <a:t>coleader</a:t>
            </a:r>
            <a:endParaRPr sz="800">
              <a:solidFill>
                <a:srgbClr val="E9E8E8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-61450" y="3994125"/>
            <a:ext cx="86352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D85C6"/>
                </a:solidFill>
                <a:latin typeface="Trebuchet MS"/>
                <a:ea typeface="Trebuchet MS"/>
                <a:cs typeface="Trebuchet MS"/>
                <a:sym typeface="Trebuchet MS"/>
              </a:rPr>
              <a:t>Autoimmune diseases can be broadly divided into: </a:t>
            </a:r>
            <a:endParaRPr sz="1100">
              <a:solidFill>
                <a:srgbClr val="3D85C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D85C6"/>
                </a:solidFill>
                <a:latin typeface="Trebuchet MS"/>
                <a:ea typeface="Trebuchet MS"/>
                <a:cs typeface="Trebuchet MS"/>
                <a:sym typeface="Trebuchet MS"/>
              </a:rPr>
              <a:t>1- Systemic: e.g. SLE and </a:t>
            </a:r>
            <a:r>
              <a:rPr lang="en" sz="1100">
                <a:solidFill>
                  <a:srgbClr val="3D85C6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9"/>
              </a:rPr>
              <a:t>Rheumatoid Arthritis </a:t>
            </a:r>
            <a:endParaRPr sz="1100">
              <a:solidFill>
                <a:srgbClr val="3D85C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D85C6"/>
                </a:solidFill>
                <a:latin typeface="Trebuchet MS"/>
                <a:ea typeface="Trebuchet MS"/>
                <a:cs typeface="Trebuchet MS"/>
                <a:sym typeface="Trebuchet MS"/>
              </a:rPr>
              <a:t>2- Organ-specific (discussed in this lecture) </a:t>
            </a:r>
            <a:endParaRPr>
              <a:solidFill>
                <a:srgbClr val="3D85C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/>
          <p:nvPr>
            <p:ph type="title"/>
          </p:nvPr>
        </p:nvSpPr>
        <p:spPr>
          <a:xfrm>
            <a:off x="1220700" y="125554"/>
            <a:ext cx="6702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Trebuchet MS"/>
              <a:buNone/>
            </a:pPr>
            <a:r>
              <a:rPr b="1" lang="en" sz="3000">
                <a:solidFill>
                  <a:srgbClr val="274E13"/>
                </a:solidFill>
                <a:latin typeface="Trebuchet MS"/>
                <a:ea typeface="Trebuchet MS"/>
                <a:cs typeface="Trebuchet MS"/>
                <a:sym typeface="Trebuchet MS"/>
              </a:rPr>
              <a:t>Endocrine Disorders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40650" y="642600"/>
            <a:ext cx="8835600" cy="19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Many endocrine disorders are organ-specific </a:t>
            </a:r>
            <a:r>
              <a:rPr lang="en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autoimmune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 diseases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Response is directed to a </a:t>
            </a:r>
            <a:r>
              <a:rPr lang="en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target antigen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 unique to a </a:t>
            </a:r>
            <a:r>
              <a:rPr lang="en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single organ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, with manifestations largely limited to that organ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The damage may be directly mediated by: 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400"/>
              <a:buFont typeface="Trebuchet MS"/>
              <a:buChar char="-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Humoral immunity (</a:t>
            </a:r>
            <a:r>
              <a:rPr lang="en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Autoantibodies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overstimulate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 or block the normal function of the target organ)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-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Cell-mediated immunity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-"/>
            </a:pPr>
            <a:r>
              <a:rPr lang="en">
                <a:solidFill>
                  <a:srgbClr val="3D85C6"/>
                </a:solidFill>
                <a:latin typeface="Trebuchet MS"/>
                <a:ea typeface="Trebuchet MS"/>
                <a:cs typeface="Trebuchet MS"/>
                <a:sym typeface="Trebuchet MS"/>
              </a:rPr>
              <a:t>Both </a:t>
            </a:r>
            <a:r>
              <a:rPr lang="en" sz="1100">
                <a:solidFill>
                  <a:srgbClr val="3D85C6"/>
                </a:solidFill>
                <a:latin typeface="Trebuchet MS"/>
                <a:ea typeface="Trebuchet MS"/>
                <a:cs typeface="Trebuchet MS"/>
                <a:sym typeface="Trebuchet MS"/>
              </a:rPr>
              <a:t>(e.g. </a:t>
            </a:r>
            <a:r>
              <a:rPr b="1" lang="en" sz="1100">
                <a:solidFill>
                  <a:srgbClr val="3D85C6"/>
                </a:solidFill>
                <a:latin typeface="Trebuchet MS"/>
                <a:ea typeface="Trebuchet MS"/>
                <a:cs typeface="Trebuchet MS"/>
                <a:sym typeface="Trebuchet MS"/>
              </a:rPr>
              <a:t>Hashimoto</a:t>
            </a:r>
            <a:r>
              <a:rPr lang="en" sz="1100">
                <a:solidFill>
                  <a:srgbClr val="3D85C6"/>
                </a:solidFill>
                <a:latin typeface="Trebuchet MS"/>
                <a:ea typeface="Trebuchet MS"/>
                <a:cs typeface="Trebuchet MS"/>
                <a:sym typeface="Trebuchet MS"/>
              </a:rPr>
              <a:t> and possibly Addison’s)</a:t>
            </a:r>
            <a:r>
              <a:rPr lang="en" sz="11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1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7" name="Google Shape;137;p17"/>
          <p:cNvSpPr txBox="1"/>
          <p:nvPr>
            <p:ph type="title"/>
          </p:nvPr>
        </p:nvSpPr>
        <p:spPr>
          <a:xfrm>
            <a:off x="2275050" y="2316300"/>
            <a:ext cx="43668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Trebuchet MS"/>
              <a:buNone/>
            </a:pPr>
            <a:r>
              <a:rPr b="1" lang="en" sz="3000">
                <a:solidFill>
                  <a:srgbClr val="274E13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</a:t>
            </a:r>
            <a:endParaRPr/>
          </a:p>
        </p:txBody>
      </p:sp>
      <p:graphicFrame>
        <p:nvGraphicFramePr>
          <p:cNvPr id="138" name="Google Shape;138;p17"/>
          <p:cNvGraphicFramePr/>
          <p:nvPr/>
        </p:nvGraphicFramePr>
        <p:xfrm>
          <a:off x="197583" y="28272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{5C04D35E-3289-4945-B592-3F9F33DCD288}</a:tableStyleId>
              </a:tblPr>
              <a:tblGrid>
                <a:gridCol w="1106875"/>
                <a:gridCol w="7495600"/>
              </a:tblGrid>
              <a:tr h="71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9711E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Thyroid</a:t>
                      </a:r>
                      <a:endParaRPr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0050" marB="30050" marR="30050" marL="300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Hashimoto’s disease 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(Hypothyroidism):</a:t>
                      </a: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Autoantibodies against Thyroid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Peroxidase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 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Primary Myxoedema 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(Hypothyroidism): </a:t>
                      </a:r>
                      <a:r>
                        <a:rPr lang="en" sz="10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trophy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of the thyroid gland                                                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Graves’ disease 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(Hyperthyroidism): Autoantibodies against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TSH receptor</a:t>
                      </a:r>
                      <a:endParaRPr sz="1100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0050" marB="30050" marR="30050" marL="30050" anchor="ctr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320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9711E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Pancreas</a:t>
                      </a:r>
                      <a:endParaRPr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0050" marB="30050" marR="30050" marL="300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Trebuchet MS"/>
                          <a:ea typeface="Trebuchet MS"/>
                          <a:cs typeface="Trebuchet MS"/>
                          <a:sym typeface="Trebuchet MS"/>
                          <a:hlinkClick r:id="rId3"/>
                        </a:rPr>
                        <a:t>Type I Diabetes: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Abnormal MHC Class II expression on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𝛃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cells </a:t>
                      </a:r>
                      <a:endParaRPr sz="11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0050" marB="30050" marR="30050" marL="30050" anchor="ctr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0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9711E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Adrenal</a:t>
                      </a:r>
                      <a:endParaRPr b="1">
                        <a:solidFill>
                          <a:srgbClr val="49711E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0050" marB="30050" marR="30050" marL="300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Addison’s disease: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Insufficient steroid hormones (chronic adrenal gland disorder)</a:t>
                      </a:r>
                      <a:endParaRPr sz="11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0050" marB="30050" marR="30050" marL="30050" anchor="ctr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01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9711E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Gonads</a:t>
                      </a:r>
                      <a:endParaRPr b="1">
                        <a:solidFill>
                          <a:srgbClr val="49711E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0050" marB="30050" marR="30050" marL="300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Autoimmune Oophoritis: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Ovarian inflammation</a:t>
                      </a:r>
                      <a:endParaRPr sz="11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Autoimmune Orchitis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: Testicular pain involving swelling, inflammation, and infection</a:t>
                      </a:r>
                      <a:endParaRPr sz="11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0050" marB="30050" marR="30050" marL="30050" anchor="ctr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0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9711E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Pituitary</a:t>
                      </a:r>
                      <a:endParaRPr b="1">
                        <a:solidFill>
                          <a:srgbClr val="49711E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0050" marB="30050" marR="30050" marL="300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Lymphocytic hypophysitis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: Low production of one or more pituitary hormones due to autoimmunity/autoantibodies</a:t>
                      </a:r>
                      <a:endParaRPr sz="11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0050" marB="30050" marR="30050" marL="30050" anchor="ctr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pic>
        <p:nvPicPr>
          <p:cNvPr id="139" name="Google Shape;13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92350"/>
            <a:ext cx="90951" cy="5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/>
          <p:nvPr>
            <p:ph type="title"/>
          </p:nvPr>
        </p:nvSpPr>
        <p:spPr>
          <a:xfrm>
            <a:off x="278500" y="128925"/>
            <a:ext cx="83193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Trebuchet MS"/>
              <a:buNone/>
            </a:pPr>
            <a:r>
              <a:rPr b="1" lang="en" sz="3000">
                <a:solidFill>
                  <a:srgbClr val="274E13"/>
                </a:solidFill>
                <a:latin typeface="Trebuchet MS"/>
                <a:ea typeface="Trebuchet MS"/>
                <a:cs typeface="Trebuchet MS"/>
                <a:sym typeface="Trebuchet MS"/>
              </a:rPr>
              <a:t>Thyroid Diseases </a:t>
            </a:r>
            <a:endParaRPr/>
          </a:p>
        </p:txBody>
      </p:sp>
      <p:graphicFrame>
        <p:nvGraphicFramePr>
          <p:cNvPr id="145" name="Google Shape;145;p18"/>
          <p:cNvGraphicFramePr/>
          <p:nvPr/>
        </p:nvGraphicFramePr>
        <p:xfrm>
          <a:off x="9" y="6398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{5EF2E3FC-EEC0-44B8-BADB-EF6089F87DDB}</a:tableStyleId>
              </a:tblPr>
              <a:tblGrid>
                <a:gridCol w="1555850"/>
                <a:gridCol w="7364425"/>
              </a:tblGrid>
              <a:tr h="3324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274E13"/>
                          </a:solidFill>
                        </a:rPr>
                        <a:t>Chronic Lymphocytic Thyroiditis (Hashimoto)</a:t>
                      </a:r>
                      <a:endParaRPr sz="1100">
                        <a:solidFill>
                          <a:srgbClr val="274E13"/>
                        </a:solidFill>
                      </a:endParaRPr>
                    </a:p>
                  </a:txBody>
                  <a:tcPr marT="34300" marB="34300" marR="68600" marL="68600"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33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Prevalence</a:t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Frequently seen in middle-aged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women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(M:F is 1:3)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Associated with HLA II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DR4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(</a:t>
                      </a:r>
                      <a:r>
                        <a:rPr lang="en" sz="1100" u="sng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predisposing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) and HLA II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DR13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(</a:t>
                      </a:r>
                      <a:r>
                        <a:rPr lang="en" sz="1100" u="sng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protective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role)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1691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Pathophysiology</a:t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Anti-thyroid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peroxidase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and Anti-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thyroglobulin 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antibodies (both protein antigens are involved in Iodine uptake)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with sensitized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TH1(inflammatory)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cells specific for thyroid antigens (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Delayed-Type Hypersensitivity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)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Auto-abs bind to the proteins → Interfere with iodine uptake → Decreased production of thyroid hormones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 DTH response is characterized by: 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2984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-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Intense infiltration of the thyroid gland by lymphocytes, macrophages, and plasma cells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       (forming follicles and germinal centers)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 inflammatory response will result in a goiter (physiological response to hypothyroidism)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3D85C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(Recall the Trophic effect of TSH, which will be elevated in Hashimoto)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Clinical features</a:t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Hypo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thyroidism: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rebuchet MS"/>
                        <a:buChar char="-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Fatigue &amp; </a:t>
                      </a:r>
                      <a:r>
                        <a:rPr lang="en" sz="1100">
                          <a:uFill>
                            <a:noFill/>
                          </a:uFill>
                          <a:latin typeface="Trebuchet MS"/>
                          <a:ea typeface="Trebuchet MS"/>
                          <a:cs typeface="Trebuchet MS"/>
                          <a:sym typeface="Trebuchet MS"/>
                          <a:hlinkClick r:id="rId3"/>
                        </a:rPr>
                        <a:t>Loss of energy     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  - </a:t>
                      </a:r>
                      <a:r>
                        <a:rPr lang="en" sz="1100">
                          <a:uFill>
                            <a:noFill/>
                          </a:uFill>
                          <a:latin typeface="Trebuchet MS"/>
                          <a:ea typeface="Trebuchet MS"/>
                          <a:cs typeface="Trebuchet MS"/>
                          <a:sym typeface="Trebuchet MS"/>
                          <a:hlinkClick r:id="rId4"/>
                        </a:rPr>
                        <a:t>Weight gain   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    </a:t>
                      </a:r>
                      <a:r>
                        <a:rPr lang="en" sz="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Mental slowing </a:t>
                      </a:r>
                      <a:r>
                        <a:rPr lang="en" sz="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                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rebuchet MS"/>
                        <a:buChar char="-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Cold intolerance </a:t>
                      </a:r>
                      <a:r>
                        <a:rPr lang="en" sz="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      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          - Goiter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pic>
        <p:nvPicPr>
          <p:cNvPr id="146" name="Google Shape;14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0250" y="3878037"/>
            <a:ext cx="1852225" cy="1206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7" name="Google Shape;147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34525" y="3876876"/>
            <a:ext cx="1852225" cy="120898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8" name="Google Shape;148;p18"/>
          <p:cNvSpPr txBox="1"/>
          <p:nvPr/>
        </p:nvSpPr>
        <p:spPr>
          <a:xfrm>
            <a:off x="4173425" y="4298825"/>
            <a:ext cx="166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Hashimoto’s intense lymphocytic infiltration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635525" y="4359925"/>
            <a:ext cx="141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Normal thyroid gland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0" name="Google Shape;15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5092350"/>
            <a:ext cx="90951" cy="5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type="title"/>
          </p:nvPr>
        </p:nvSpPr>
        <p:spPr>
          <a:xfrm>
            <a:off x="278500" y="128925"/>
            <a:ext cx="83193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Trebuchet MS"/>
              <a:buNone/>
            </a:pPr>
            <a:r>
              <a:rPr b="1" lang="en" sz="3000">
                <a:solidFill>
                  <a:srgbClr val="274E13"/>
                </a:solidFill>
                <a:latin typeface="Trebuchet MS"/>
                <a:ea typeface="Trebuchet MS"/>
                <a:cs typeface="Trebuchet MS"/>
                <a:sym typeface="Trebuchet MS"/>
              </a:rPr>
              <a:t>Thyroid Diseases </a:t>
            </a:r>
            <a:endParaRPr/>
          </a:p>
        </p:txBody>
      </p:sp>
      <p:graphicFrame>
        <p:nvGraphicFramePr>
          <p:cNvPr id="156" name="Google Shape;156;p19"/>
          <p:cNvGraphicFramePr/>
          <p:nvPr/>
        </p:nvGraphicFramePr>
        <p:xfrm>
          <a:off x="9" y="6398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{5EF2E3FC-EEC0-44B8-BADB-EF6089F87DDB}</a:tableStyleId>
              </a:tblPr>
              <a:tblGrid>
                <a:gridCol w="1555850"/>
                <a:gridCol w="7364425"/>
              </a:tblGrid>
              <a:tr h="3324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274E13"/>
                          </a:solidFill>
                        </a:rPr>
                        <a:t>Graves’ disease</a:t>
                      </a:r>
                      <a:endParaRPr sz="1100">
                        <a:solidFill>
                          <a:srgbClr val="274E13"/>
                        </a:solidFill>
                      </a:endParaRPr>
                    </a:p>
                  </a:txBody>
                  <a:tcPr marT="34300" marB="34300" marR="68600" marL="68600"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33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Prevalence</a:t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Less common than Hashimoto’s disease (M:F up to 1:7)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Associated with HLA II </a:t>
                      </a:r>
                      <a:r>
                        <a:rPr lang="en" sz="1100" u="sng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DR3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(predisposing), HLA II </a:t>
                      </a:r>
                      <a:r>
                        <a:rPr lang="en" sz="1100" u="sng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DR7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(protective role), </a:t>
                      </a:r>
                      <a:r>
                        <a:rPr lang="en" sz="1100">
                          <a:solidFill>
                            <a:srgbClr val="3D85C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and HLA B8</a:t>
                      </a:r>
                      <a:endParaRPr sz="1100">
                        <a:solidFill>
                          <a:srgbClr val="3D85C6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1000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Physiology</a:t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Pathophysiology</a:t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T3/T4 production is normally monitored by TSH. It binds to a receptor on Thyroid cells and activates the Adenylate Cyclase pathway to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stimulate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the synthesis of those hormones. </a:t>
                      </a:r>
                      <a:r>
                        <a:rPr lang="en" sz="1000">
                          <a:solidFill>
                            <a:srgbClr val="3D85C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(TSH is controlled by -ve feedback) 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 Graves’ disease, auto-antibodies bind the TSH receptor and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mimic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its normal actions (activating AC pathway).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Unlike TSH, the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long-acting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thyroid stimulating (LATS) antibodies are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unregulated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and overstimulate the thyroid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Clinical features</a:t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Hyper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thyroidism: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rebuchet MS"/>
                        <a:buChar char="-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Agitation, tremor  &amp; sleep disturbance             - Weight loss (w/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increased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appetite)        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Ophthalmopathy 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                                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rebuchet MS"/>
                        <a:buChar char="-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Heat intolerance, </a:t>
                      </a:r>
                      <a:r>
                        <a:rPr lang="en" sz="1100">
                          <a:uFill>
                            <a:noFill/>
                          </a:uFill>
                          <a:latin typeface="Trebuchet MS"/>
                          <a:ea typeface="Trebuchet MS"/>
                          <a:cs typeface="Trebuchet MS"/>
                          <a:sym typeface="Trebuchet MS"/>
                          <a:hlinkClick r:id="rId3"/>
                        </a:rPr>
                        <a:t>Sweating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&amp; palpitations  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  - Goiter   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                                          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- Muscle weakness 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pic>
        <p:nvPicPr>
          <p:cNvPr id="157" name="Google Shape;157;p19"/>
          <p:cNvPicPr preferRelativeResize="0"/>
          <p:nvPr/>
        </p:nvPicPr>
        <p:blipFill rotWithShape="1">
          <a:blip r:embed="rId4">
            <a:alphaModFix/>
          </a:blip>
          <a:srcRect b="0" l="0" r="-8589" t="10402"/>
          <a:stretch/>
        </p:blipFill>
        <p:spPr>
          <a:xfrm>
            <a:off x="3164900" y="3149425"/>
            <a:ext cx="2508635" cy="1942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19"/>
          <p:cNvCxnSpPr/>
          <p:nvPr/>
        </p:nvCxnSpPr>
        <p:spPr>
          <a:xfrm>
            <a:off x="-11975" y="1892375"/>
            <a:ext cx="8944200" cy="4500"/>
          </a:xfrm>
          <a:prstGeom prst="straightConnector1">
            <a:avLst/>
          </a:prstGeom>
          <a:noFill/>
          <a:ln cap="flat" cmpd="sng" w="9525">
            <a:solidFill>
              <a:srgbClr val="C4E0B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9" name="Google Shape;15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092350"/>
            <a:ext cx="90951" cy="5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>
            <p:ph type="title"/>
          </p:nvPr>
        </p:nvSpPr>
        <p:spPr>
          <a:xfrm>
            <a:off x="278500" y="128925"/>
            <a:ext cx="83193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Trebuchet MS"/>
              <a:buNone/>
            </a:pPr>
            <a:r>
              <a:rPr b="1" lang="en" sz="3000">
                <a:solidFill>
                  <a:srgbClr val="274E13"/>
                </a:solidFill>
                <a:latin typeface="Trebuchet MS"/>
                <a:ea typeface="Trebuchet MS"/>
                <a:cs typeface="Trebuchet MS"/>
                <a:sym typeface="Trebuchet MS"/>
              </a:rPr>
              <a:t>Insulin-Dependent Diabetes Mellitus (Type I)</a:t>
            </a:r>
            <a:endParaRPr/>
          </a:p>
        </p:txBody>
      </p:sp>
      <p:graphicFrame>
        <p:nvGraphicFramePr>
          <p:cNvPr id="165" name="Google Shape;165;p20"/>
          <p:cNvGraphicFramePr/>
          <p:nvPr/>
        </p:nvGraphicFramePr>
        <p:xfrm>
          <a:off x="9" y="6398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{5EF2E3FC-EEC0-44B8-BADB-EF6089F87DDB}</a:tableStyleId>
              </a:tblPr>
              <a:tblGrid>
                <a:gridCol w="1434125"/>
                <a:gridCol w="7486150"/>
              </a:tblGrid>
              <a:tr h="3324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274E13"/>
                          </a:solidFill>
                        </a:rPr>
                        <a:t>IDDM</a:t>
                      </a:r>
                      <a:endParaRPr sz="1100">
                        <a:solidFill>
                          <a:srgbClr val="274E13"/>
                        </a:solidFill>
                      </a:endParaRPr>
                    </a:p>
                  </a:txBody>
                  <a:tcPr marT="34300" marB="34300" marR="68600" marL="68600"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33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Pathophysiology</a:t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Type IV (Delayed-Type) Hypersensitivity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Autoreactive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T-cells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invade pancreatic islets and destroy the </a:t>
                      </a: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𝛃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(insulin-secreting) cells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Macrophages are activated → Insulitis (CMI) → Decreased insulin → hyperglycemia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1000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Mechanisms</a:t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1- Genetic susceptibility (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HLA-DQ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alleles)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2- Autoimmunity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3- Environmental factors (Infections: e.g. 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Coxsackie virus, Echovirus)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3D85C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(recall that this autoimmunity is due to </a:t>
                      </a:r>
                      <a:r>
                        <a:rPr b="1" lang="en" sz="900">
                          <a:solidFill>
                            <a:srgbClr val="3D85C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abnormal expression of MHC II on non-APC cells (𝛃 cells)</a:t>
                      </a:r>
                      <a:r>
                        <a:rPr lang="en" sz="900">
                          <a:solidFill>
                            <a:srgbClr val="3D85C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 which could be induced by viral infections through increased IFN𝛄 production → T cells will destroy the MHC II-expressing 𝛃 cells)</a:t>
                      </a:r>
                      <a:endParaRPr sz="900">
                        <a:solidFill>
                          <a:srgbClr val="3D85C6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Most likely scenario: V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iruses cause mild </a:t>
                      </a: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𝛃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cell injury followed by an autoimmune reaction in </a:t>
                      </a:r>
                      <a:r>
                        <a:rPr b="1"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HLA-susceptible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people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About 10% of Type I IDDM patients are prone to other autoimmune disorders  </a:t>
                      </a:r>
                      <a:endParaRPr sz="900">
                        <a:solidFill>
                          <a:srgbClr val="3D85C6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6" name="Google Shape;166;p20"/>
          <p:cNvPicPr preferRelativeResize="0"/>
          <p:nvPr/>
        </p:nvPicPr>
        <p:blipFill rotWithShape="1">
          <a:blip r:embed="rId3">
            <a:alphaModFix/>
          </a:blip>
          <a:srcRect b="19531" l="3396" r="3302" t="39402"/>
          <a:stretch/>
        </p:blipFill>
        <p:spPr>
          <a:xfrm>
            <a:off x="2205451" y="3198300"/>
            <a:ext cx="4122226" cy="124747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/>
          <p:nvPr/>
        </p:nvSpPr>
        <p:spPr>
          <a:xfrm>
            <a:off x="2129250" y="4284900"/>
            <a:ext cx="17046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 normal islet of langerhans containing several cell types (3 demonstrated), each secreting different hormones and expressing different proteins.</a:t>
            </a:r>
            <a:endParaRPr sz="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68" name="Google Shape;168;p20"/>
          <p:cNvSpPr txBox="1"/>
          <p:nvPr/>
        </p:nvSpPr>
        <p:spPr>
          <a:xfrm>
            <a:off x="3618450" y="4361100"/>
            <a:ext cx="15087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rebuchet MS"/>
                <a:ea typeface="Trebuchet MS"/>
                <a:cs typeface="Trebuchet MS"/>
                <a:sym typeface="Trebuchet MS"/>
              </a:rPr>
              <a:t>In Type I IDDM, an effector T cell attacks and kills the 𝝱 cell because it is abnormally expressing MHC peptides.</a:t>
            </a:r>
            <a:endParaRPr sz="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5050950" y="4361100"/>
            <a:ext cx="17046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rebuchet MS"/>
                <a:ea typeface="Trebuchet MS"/>
                <a:cs typeface="Trebuchet MS"/>
                <a:sym typeface="Trebuchet MS"/>
              </a:rPr>
              <a:t>Insulin can no longer be produced due to the </a:t>
            </a:r>
            <a:r>
              <a:rPr lang="en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𝝱 cell death, while glucagon (𝜶 cell) and somatostatin (𝞬 cell) will continue being produced. </a:t>
            </a:r>
            <a:endParaRPr sz="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92350"/>
            <a:ext cx="90951" cy="5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type="title"/>
          </p:nvPr>
        </p:nvSpPr>
        <p:spPr>
          <a:xfrm>
            <a:off x="278500" y="128925"/>
            <a:ext cx="83193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Trebuchet MS"/>
              <a:buNone/>
            </a:pPr>
            <a:r>
              <a:rPr b="1" lang="en" sz="3000">
                <a:solidFill>
                  <a:srgbClr val="274E13"/>
                </a:solidFill>
                <a:latin typeface="Trebuchet MS"/>
                <a:ea typeface="Trebuchet MS"/>
                <a:cs typeface="Trebuchet MS"/>
                <a:sym typeface="Trebuchet MS"/>
              </a:rPr>
              <a:t>Adrenocortical Failure</a:t>
            </a:r>
            <a:endParaRPr/>
          </a:p>
        </p:txBody>
      </p:sp>
      <p:graphicFrame>
        <p:nvGraphicFramePr>
          <p:cNvPr id="176" name="Google Shape;176;p21"/>
          <p:cNvGraphicFramePr/>
          <p:nvPr/>
        </p:nvGraphicFramePr>
        <p:xfrm>
          <a:off x="9" y="6398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{5EF2E3FC-EEC0-44B8-BADB-EF6089F87DDB}</a:tableStyleId>
              </a:tblPr>
              <a:tblGrid>
                <a:gridCol w="1555850"/>
                <a:gridCol w="7364425"/>
              </a:tblGrid>
              <a:tr h="3324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274E13"/>
                          </a:solidFill>
                        </a:rPr>
                        <a:t>Addison’s Disease (prototypical)</a:t>
                      </a:r>
                      <a:endParaRPr sz="1100">
                        <a:solidFill>
                          <a:srgbClr val="274E13"/>
                        </a:solidFill>
                      </a:endParaRPr>
                    </a:p>
                  </a:txBody>
                  <a:tcPr marT="34300" marB="34300" marR="68600" marL="68600"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33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Prevalence</a:t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:F ratio is 1:4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Associated with HLA II DR3 and/or DR4 (The most strongly associated DRB1*04 allele is DRB1*04:04)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557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Pathophysiology</a:t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Autoimmune destruction of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steroid-producing cells in the adrenal gland</a:t>
                      </a:r>
                      <a:endParaRPr sz="1100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 major autoantigen is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21-hydroxylase (21OH), 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involved in the biosynthesis of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cortisol &amp; aldosterone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in the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cortex</a:t>
                      </a:r>
                      <a:endParaRPr sz="1100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 cell-mediated injury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is likely to be central to pathogenesis </a:t>
                      </a:r>
                      <a:r>
                        <a:rPr lang="en" sz="1100">
                          <a:solidFill>
                            <a:srgbClr val="3D85C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(21 Hydroxylase-specific Cytotoxic T cells) </a:t>
                      </a:r>
                      <a:endParaRPr sz="1100">
                        <a:solidFill>
                          <a:srgbClr val="3D85C6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Adrenal autoantibodies </a:t>
                      </a:r>
                      <a:r>
                        <a:rPr b="1" lang="en" sz="11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may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have a pathogenic role (unclear yet) or could arise secondary to T-cell tissue damage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Clinical features</a:t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Adrenal 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Insufficiency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: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rebuchet MS"/>
                        <a:buChar char="-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Weakness                                   - Weight loss (w/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poor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appetite)        - Confusion              - Shock                         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rebuchet MS"/>
                        <a:buChar char="-"/>
                      </a:pPr>
                      <a:r>
                        <a:rPr b="1"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Hyperpigmentation</a:t>
                      </a:r>
                      <a:r>
                        <a:rPr b="1"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800">
                          <a:solidFill>
                            <a:srgbClr val="3D85C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(underarm)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- Hypotension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                               - Weak pulses 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pic>
        <p:nvPicPr>
          <p:cNvPr id="177" name="Google Shape;17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38326"/>
            <a:ext cx="4269067" cy="17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1"/>
          <p:cNvSpPr txBox="1"/>
          <p:nvPr/>
        </p:nvSpPr>
        <p:spPr>
          <a:xfrm>
            <a:off x="4423450" y="3230700"/>
            <a:ext cx="4269000" cy="15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Damage to the adrenal cortex may be caused by: 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Autoimmune disease 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Infections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Hemorrhage </a:t>
            </a:r>
            <a:endParaRPr sz="800">
              <a:solidFill>
                <a:srgbClr val="3D85C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Tumors 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Use of drugs (anticoagulants)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0798" y="3518750"/>
            <a:ext cx="949476" cy="162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092350"/>
            <a:ext cx="90951" cy="5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/>
          <p:nvPr>
            <p:ph type="title"/>
          </p:nvPr>
        </p:nvSpPr>
        <p:spPr>
          <a:xfrm>
            <a:off x="938758" y="280364"/>
            <a:ext cx="7633800" cy="111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74E13"/>
                </a:solidFill>
                <a:latin typeface="Trebuchet MS"/>
                <a:ea typeface="Trebuchet MS"/>
                <a:cs typeface="Trebuchet MS"/>
                <a:sym typeface="Trebuchet MS"/>
              </a:rPr>
              <a:t>Quiz:</a:t>
            </a:r>
            <a:endParaRPr b="1">
              <a:solidFill>
                <a:srgbClr val="274E1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p22"/>
          <p:cNvSpPr txBox="1"/>
          <p:nvPr>
            <p:ph idx="4294967295" type="body"/>
          </p:nvPr>
        </p:nvSpPr>
        <p:spPr>
          <a:xfrm>
            <a:off x="-50525" y="1075900"/>
            <a:ext cx="4457700" cy="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525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1. </a:t>
            </a:r>
            <a:r>
              <a:rPr lang="en" sz="11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 Which one of the following HLA genes is a predisposition for type 1 diabetes mellitus?</a:t>
            </a:r>
            <a:endParaRPr sz="11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7" name="Google Shape;187;p22"/>
          <p:cNvSpPr txBox="1"/>
          <p:nvPr>
            <p:ph idx="4294967295" type="body"/>
          </p:nvPr>
        </p:nvSpPr>
        <p:spPr>
          <a:xfrm>
            <a:off x="450225" y="1573400"/>
            <a:ext cx="4666200" cy="115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457200" rtl="0" algn="l">
              <a:spcBef>
                <a:spcPts val="525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HLA DR4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HLA DR3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HLA DQ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HLA B1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8" name="Google Shape;188;p22"/>
          <p:cNvSpPr txBox="1"/>
          <p:nvPr>
            <p:ph idx="4294967295" type="body"/>
          </p:nvPr>
        </p:nvSpPr>
        <p:spPr>
          <a:xfrm>
            <a:off x="410900" y="2403175"/>
            <a:ext cx="4161000" cy="41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2.</a:t>
            </a:r>
            <a:r>
              <a:rPr lang="en" sz="9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1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Which one of the following HLA genes is a predisposition for Hashimoto?</a:t>
            </a:r>
            <a:endParaRPr sz="11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9" name="Google Shape;189;p22"/>
          <p:cNvSpPr txBox="1"/>
          <p:nvPr>
            <p:ph idx="4294967295" type="body"/>
          </p:nvPr>
        </p:nvSpPr>
        <p:spPr>
          <a:xfrm>
            <a:off x="450225" y="2818463"/>
            <a:ext cx="4666200" cy="115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457200" rtl="0" algn="l">
              <a:spcBef>
                <a:spcPts val="525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HLA DR3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HLA DR4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HLA DR13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HLA DR7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0" name="Google Shape;190;p22"/>
          <p:cNvSpPr txBox="1"/>
          <p:nvPr>
            <p:ph idx="4294967295" type="body"/>
          </p:nvPr>
        </p:nvSpPr>
        <p:spPr>
          <a:xfrm>
            <a:off x="410900" y="3682750"/>
            <a:ext cx="3438600" cy="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3.  What is the most likely pathogenic mechanism for Addison’s disease?</a:t>
            </a:r>
            <a:endParaRPr sz="11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p22"/>
          <p:cNvSpPr txBox="1"/>
          <p:nvPr>
            <p:ph idx="4294967295" type="body"/>
          </p:nvPr>
        </p:nvSpPr>
        <p:spPr>
          <a:xfrm>
            <a:off x="450225" y="4066500"/>
            <a:ext cx="4322100" cy="98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457200" rtl="0" algn="l">
              <a:spcBef>
                <a:spcPts val="525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21 Hydroxylase deficiency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Autoantigen against 21 Hydroxylase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Cytotoxic attack in the adrenal medulla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Destruction in the adrenal cortex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2" name="Google Shape;192;p22"/>
          <p:cNvSpPr txBox="1"/>
          <p:nvPr>
            <p:ph idx="4294967295" type="body"/>
          </p:nvPr>
        </p:nvSpPr>
        <p:spPr>
          <a:xfrm>
            <a:off x="4459200" y="1075900"/>
            <a:ext cx="4557900" cy="57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 4. What autoimmune endocrine disorder is mediated by both humoral and cell-mediated immunities?</a:t>
            </a:r>
            <a:endParaRPr sz="11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3" name="Google Shape;193;p22"/>
          <p:cNvSpPr txBox="1"/>
          <p:nvPr>
            <p:ph idx="4294967295" type="body"/>
          </p:nvPr>
        </p:nvSpPr>
        <p:spPr>
          <a:xfrm>
            <a:off x="4488825" y="1494225"/>
            <a:ext cx="4666200" cy="115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457200" rtl="0" algn="l">
              <a:spcBef>
                <a:spcPts val="525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Graves disease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Chronic Lymphocytic Thyroiditis 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Systemic Lupus Erythematosus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Multiple Sclerosis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22"/>
          <p:cNvSpPr txBox="1"/>
          <p:nvPr>
            <p:ph idx="4294967295" type="body"/>
          </p:nvPr>
        </p:nvSpPr>
        <p:spPr>
          <a:xfrm>
            <a:off x="4508700" y="2398500"/>
            <a:ext cx="4619400" cy="34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5. What type of hypersensitivity is associated with IDDM?</a:t>
            </a:r>
            <a:endParaRPr sz="10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5" name="Google Shape;195;p22"/>
          <p:cNvSpPr txBox="1"/>
          <p:nvPr>
            <p:ph idx="4294967295" type="body"/>
          </p:nvPr>
        </p:nvSpPr>
        <p:spPr>
          <a:xfrm>
            <a:off x="4488825" y="2791050"/>
            <a:ext cx="4666200" cy="115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457200" rtl="0" algn="l">
              <a:spcBef>
                <a:spcPts val="525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Type I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Type II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Type III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Type IV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6" name="Google Shape;196;p22"/>
          <p:cNvSpPr txBox="1"/>
          <p:nvPr>
            <p:ph idx="4294967295" type="body"/>
          </p:nvPr>
        </p:nvSpPr>
        <p:spPr>
          <a:xfrm>
            <a:off x="4508700" y="3682725"/>
            <a:ext cx="4846200" cy="34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6. Which of the following plays a protective role in Hashimoto’s Thyroiditis?</a:t>
            </a:r>
            <a:endParaRPr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7" name="Google Shape;197;p22"/>
          <p:cNvSpPr txBox="1"/>
          <p:nvPr>
            <p:ph idx="4294967295" type="body"/>
          </p:nvPr>
        </p:nvSpPr>
        <p:spPr>
          <a:xfrm>
            <a:off x="4477125" y="4066500"/>
            <a:ext cx="4689600" cy="115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457200" rtl="0" algn="l">
              <a:spcBef>
                <a:spcPts val="525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HLA DR4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HLA DR7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HLA DR13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HLA B8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8" name="Google Shape;198;p22"/>
          <p:cNvSpPr txBox="1"/>
          <p:nvPr/>
        </p:nvSpPr>
        <p:spPr>
          <a:xfrm rot="10800000">
            <a:off x="7319850" y="4828200"/>
            <a:ext cx="2147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3C47D"/>
                </a:solidFill>
              </a:rPr>
              <a:t> </a:t>
            </a:r>
            <a:r>
              <a:rPr b="1" lang="en" sz="600">
                <a:solidFill>
                  <a:srgbClr val="93C47D"/>
                </a:solidFill>
              </a:rPr>
              <a:t>1.C   2</a:t>
            </a:r>
            <a:r>
              <a:rPr b="1" lang="en" sz="600">
                <a:solidFill>
                  <a:srgbClr val="93C47D"/>
                </a:solidFill>
              </a:rPr>
              <a:t>.B</a:t>
            </a:r>
            <a:r>
              <a:rPr b="1" lang="en" sz="600">
                <a:solidFill>
                  <a:srgbClr val="93C47D"/>
                </a:solidFill>
              </a:rPr>
              <a:t>   3.D  4.B   5.D   6.C </a:t>
            </a:r>
            <a:endParaRPr b="1" sz="600">
              <a:solidFill>
                <a:srgbClr val="93C47D"/>
              </a:solidFill>
            </a:endParaRPr>
          </a:p>
        </p:txBody>
      </p:sp>
      <p:pic>
        <p:nvPicPr>
          <p:cNvPr id="199" name="Google Shape;1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92350"/>
            <a:ext cx="90951" cy="5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adge">
  <a:themeElements>
    <a:clrScheme name="Custom 9">
      <a:dk1>
        <a:srgbClr val="000000"/>
      </a:dk1>
      <a:lt1>
        <a:srgbClr val="FFFFFF"/>
      </a:lt1>
      <a:dk2>
        <a:srgbClr val="F3F3F2"/>
      </a:dk2>
      <a:lt2>
        <a:srgbClr val="E5DEDB"/>
      </a:lt2>
      <a:accent1>
        <a:srgbClr val="92D050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