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Lst>
  <p:sldSz cy="10440000" cx="7560000"/>
  <p:notesSz cx="6858000" cy="9144000"/>
  <p:embeddedFontLst>
    <p:embeddedFont>
      <p:font typeface="Cabin SemiBold"/>
      <p:regular r:id="rId20"/>
      <p:bold r:id="rId21"/>
      <p:italic r:id="rId22"/>
      <p:boldItalic r:id="rId23"/>
    </p:embeddedFont>
    <p:embeddedFont>
      <p:font typeface="Cabin"/>
      <p:regular r:id="rId24"/>
      <p:bold r:id="rId25"/>
      <p:italic r:id="rId26"/>
      <p:boldItalic r:id="rId27"/>
    </p:embeddedFont>
    <p:embeddedFont>
      <p:font typeface="Chelsea Market"/>
      <p:regular r:id="rId28"/>
    </p:embeddedFont>
    <p:embeddedFont>
      <p:font typeface="Cabin Medium"/>
      <p:regular r:id="rId29"/>
      <p:bold r:id="rId30"/>
      <p:italic r:id="rId31"/>
      <p:boldItalic r:id="rId32"/>
    </p:embeddedFont>
    <p:embeddedFont>
      <p:font typeface="Exo"/>
      <p:regular r:id="rId33"/>
      <p:bold r:id="rId34"/>
      <p:italic r:id="rId35"/>
      <p:boldItalic r:id="rId3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3288">
          <p15:clr>
            <a:srgbClr val="A4A3A4"/>
          </p15:clr>
        </p15:guide>
        <p15:guide id="2" pos="238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F0FBFA56-9E35-4279-84E4-433C1D5455CF}">
  <a:tblStyle styleId="{F0FBFA56-9E35-4279-84E4-433C1D5455CF}"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21759768-966E-4154-A013-915C62D76B14}" styleName="Table_1">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3288" orient="horz"/>
        <p:guide pos="2381"/>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CabinSemiBold-regular.fntdata"/><Relationship Id="rId22" Type="http://schemas.openxmlformats.org/officeDocument/2006/relationships/font" Target="fonts/CabinSemiBold-italic.fntdata"/><Relationship Id="rId21" Type="http://schemas.openxmlformats.org/officeDocument/2006/relationships/font" Target="fonts/CabinSemiBold-bold.fntdata"/><Relationship Id="rId24" Type="http://schemas.openxmlformats.org/officeDocument/2006/relationships/font" Target="fonts/Cabin-regular.fntdata"/><Relationship Id="rId23" Type="http://schemas.openxmlformats.org/officeDocument/2006/relationships/font" Target="fonts/CabinSemiBold-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3.xml"/><Relationship Id="rId26" Type="http://schemas.openxmlformats.org/officeDocument/2006/relationships/font" Target="fonts/Cabin-italic.fntdata"/><Relationship Id="rId25" Type="http://schemas.openxmlformats.org/officeDocument/2006/relationships/font" Target="fonts/Cabin-bold.fntdata"/><Relationship Id="rId28" Type="http://schemas.openxmlformats.org/officeDocument/2006/relationships/font" Target="fonts/ChelseaMarket-regular.fntdata"/><Relationship Id="rId27" Type="http://schemas.openxmlformats.org/officeDocument/2006/relationships/font" Target="fonts/Cabin-boldItalic.fntdata"/><Relationship Id="rId5" Type="http://schemas.openxmlformats.org/officeDocument/2006/relationships/slideMaster" Target="slideMasters/slideMaster1.xml"/><Relationship Id="rId6" Type="http://schemas.openxmlformats.org/officeDocument/2006/relationships/notesMaster" Target="notesMasters/notesMaster1.xml"/><Relationship Id="rId29" Type="http://schemas.openxmlformats.org/officeDocument/2006/relationships/font" Target="fonts/CabinMedium-regular.fntdata"/><Relationship Id="rId7" Type="http://schemas.openxmlformats.org/officeDocument/2006/relationships/slide" Target="slides/slide1.xml"/><Relationship Id="rId8" Type="http://schemas.openxmlformats.org/officeDocument/2006/relationships/slide" Target="slides/slide2.xml"/><Relationship Id="rId31" Type="http://schemas.openxmlformats.org/officeDocument/2006/relationships/font" Target="fonts/CabinMedium-italic.fntdata"/><Relationship Id="rId30" Type="http://schemas.openxmlformats.org/officeDocument/2006/relationships/font" Target="fonts/CabinMedium-bold.fntdata"/><Relationship Id="rId11" Type="http://schemas.openxmlformats.org/officeDocument/2006/relationships/slide" Target="slides/slide5.xml"/><Relationship Id="rId33" Type="http://schemas.openxmlformats.org/officeDocument/2006/relationships/font" Target="fonts/Exo-regular.fntdata"/><Relationship Id="rId10" Type="http://schemas.openxmlformats.org/officeDocument/2006/relationships/slide" Target="slides/slide4.xml"/><Relationship Id="rId32" Type="http://schemas.openxmlformats.org/officeDocument/2006/relationships/font" Target="fonts/CabinMedium-boldItalic.fntdata"/><Relationship Id="rId13" Type="http://schemas.openxmlformats.org/officeDocument/2006/relationships/slide" Target="slides/slide7.xml"/><Relationship Id="rId35" Type="http://schemas.openxmlformats.org/officeDocument/2006/relationships/font" Target="fonts/Exo-italic.fntdata"/><Relationship Id="rId12" Type="http://schemas.openxmlformats.org/officeDocument/2006/relationships/slide" Target="slides/slide6.xml"/><Relationship Id="rId34" Type="http://schemas.openxmlformats.org/officeDocument/2006/relationships/font" Target="fonts/Exo-bold.fntdata"/><Relationship Id="rId15" Type="http://schemas.openxmlformats.org/officeDocument/2006/relationships/slide" Target="slides/slide9.xml"/><Relationship Id="rId14" Type="http://schemas.openxmlformats.org/officeDocument/2006/relationships/slide" Target="slides/slide8.xml"/><Relationship Id="rId36" Type="http://schemas.openxmlformats.org/officeDocument/2006/relationships/font" Target="fonts/Exo-boldItalic.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 name="Shape 46"/>
        <p:cNvGrpSpPr/>
        <p:nvPr/>
      </p:nvGrpSpPr>
      <p:grpSpPr>
        <a:xfrm>
          <a:off x="0" y="0"/>
          <a:ext cx="0" cy="0"/>
          <a:chOff x="0" y="0"/>
          <a:chExt cx="0" cy="0"/>
        </a:xfrm>
      </p:grpSpPr>
      <p:sp>
        <p:nvSpPr>
          <p:cNvPr id="47" name="Google Shape;47;p: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48" name="Google Shape;4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7" name="Shape 297"/>
        <p:cNvGrpSpPr/>
        <p:nvPr/>
      </p:nvGrpSpPr>
      <p:grpSpPr>
        <a:xfrm>
          <a:off x="0" y="0"/>
          <a:ext cx="0" cy="0"/>
          <a:chOff x="0" y="0"/>
          <a:chExt cx="0" cy="0"/>
        </a:xfrm>
      </p:grpSpPr>
      <p:sp>
        <p:nvSpPr>
          <p:cNvPr id="298" name="Google Shape;298;g6ed4e51738_10_54: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299" name="Google Shape;299;g6ed4e51738_1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6" name="Shape 326"/>
        <p:cNvGrpSpPr/>
        <p:nvPr/>
      </p:nvGrpSpPr>
      <p:grpSpPr>
        <a:xfrm>
          <a:off x="0" y="0"/>
          <a:ext cx="0" cy="0"/>
          <a:chOff x="0" y="0"/>
          <a:chExt cx="0" cy="0"/>
        </a:xfrm>
      </p:grpSpPr>
      <p:sp>
        <p:nvSpPr>
          <p:cNvPr id="327" name="Google Shape;327;g6ed4e51738_10_39: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328" name="Google Shape;328;g6ed4e51738_10_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6ed4e51738_1_30: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6ed4e5173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5254608b7abb8dc9_0: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5254608b7abb8dc9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 name="Shape 67"/>
        <p:cNvGrpSpPr/>
        <p:nvPr/>
      </p:nvGrpSpPr>
      <p:grpSpPr>
        <a:xfrm>
          <a:off x="0" y="0"/>
          <a:ext cx="0" cy="0"/>
          <a:chOff x="0" y="0"/>
          <a:chExt cx="0" cy="0"/>
        </a:xfrm>
      </p:grpSpPr>
      <p:sp>
        <p:nvSpPr>
          <p:cNvPr id="68" name="Google Shape;68;g3bb43da541757e70_0: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69" name="Google Shape;69;g3bb43da541757e7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6" name="Shape 96"/>
        <p:cNvGrpSpPr/>
        <p:nvPr/>
      </p:nvGrpSpPr>
      <p:grpSpPr>
        <a:xfrm>
          <a:off x="0" y="0"/>
          <a:ext cx="0" cy="0"/>
          <a:chOff x="0" y="0"/>
          <a:chExt cx="0" cy="0"/>
        </a:xfrm>
      </p:grpSpPr>
      <p:sp>
        <p:nvSpPr>
          <p:cNvPr id="97" name="Google Shape;97;g6ed4e51738_1_10: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98" name="Google Shape;98;g6ed4e5173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1" name="Shape 111"/>
        <p:cNvGrpSpPr/>
        <p:nvPr/>
      </p:nvGrpSpPr>
      <p:grpSpPr>
        <a:xfrm>
          <a:off x="0" y="0"/>
          <a:ext cx="0" cy="0"/>
          <a:chOff x="0" y="0"/>
          <a:chExt cx="0" cy="0"/>
        </a:xfrm>
      </p:grpSpPr>
      <p:sp>
        <p:nvSpPr>
          <p:cNvPr id="112" name="Google Shape;112;g6ed4e51738_1_0: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113" name="Google Shape;113;g6ed4e51738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6ed4e51738_1_15: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6ed4e51738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6ed4e51738_1_20: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217" name="Google Shape;217;g6ed4e51738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g6ed4e51738_1_25: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6ed4e51738_1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ed4e51738_10_44: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6ed4e51738_10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5" name="Shape 275"/>
        <p:cNvGrpSpPr/>
        <p:nvPr/>
      </p:nvGrpSpPr>
      <p:grpSpPr>
        <a:xfrm>
          <a:off x="0" y="0"/>
          <a:ext cx="0" cy="0"/>
          <a:chOff x="0" y="0"/>
          <a:chExt cx="0" cy="0"/>
        </a:xfrm>
      </p:grpSpPr>
      <p:sp>
        <p:nvSpPr>
          <p:cNvPr id="276" name="Google Shape;276;g6ed4e51738_10_49:notes"/>
          <p:cNvSpPr/>
          <p:nvPr>
            <p:ph idx="2" type="sldImg"/>
          </p:nvPr>
        </p:nvSpPr>
        <p:spPr>
          <a:xfrm>
            <a:off x="2187768" y="685800"/>
            <a:ext cx="2483100" cy="3429000"/>
          </a:xfrm>
          <a:custGeom>
            <a:rect b="b" l="l" r="r" t="t"/>
            <a:pathLst>
              <a:path extrusionOk="0" h="120000" w="120000">
                <a:moveTo>
                  <a:pt x="0" y="0"/>
                </a:moveTo>
                <a:lnTo>
                  <a:pt x="120000" y="0"/>
                </a:lnTo>
                <a:lnTo>
                  <a:pt x="120000" y="120000"/>
                </a:lnTo>
                <a:lnTo>
                  <a:pt x="0" y="120000"/>
                </a:lnTo>
                <a:close/>
              </a:path>
            </a:pathLst>
          </a:custGeom>
        </p:spPr>
      </p:sp>
      <p:sp>
        <p:nvSpPr>
          <p:cNvPr id="277" name="Google Shape;277;g6ed4e51738_10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hanks" type="title">
  <p:cSld name="TITLE">
    <p:spTree>
      <p:nvGrpSpPr>
        <p:cNvPr id="9" name="Shape 9"/>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1" name="Shape 41"/>
        <p:cNvGrpSpPr/>
        <p:nvPr/>
      </p:nvGrpSpPr>
      <p:grpSpPr>
        <a:xfrm>
          <a:off x="0" y="0"/>
          <a:ext cx="0" cy="0"/>
          <a:chOff x="0" y="0"/>
          <a:chExt cx="0" cy="0"/>
        </a:xfrm>
      </p:grpSpPr>
      <p:sp>
        <p:nvSpPr>
          <p:cNvPr id="42" name="Google Shape;42;p11"/>
          <p:cNvSpPr txBox="1"/>
          <p:nvPr>
            <p:ph hasCustomPrompt="1" type="title"/>
          </p:nvPr>
        </p:nvSpPr>
        <p:spPr>
          <a:xfrm>
            <a:off x="257705" y="2245153"/>
            <a:ext cx="7044600" cy="3985200"/>
          </a:xfrm>
          <a:prstGeom prst="rect">
            <a:avLst/>
          </a:prstGeom>
        </p:spPr>
        <p:txBody>
          <a:bodyPr anchorCtr="0" anchor="b" bIns="123025" lIns="123025" spcFirstLastPara="1" rIns="123025" wrap="square" tIns="123025">
            <a:noAutofit/>
          </a:bodyPr>
          <a:lstStyle>
            <a:lvl1pPr lvl="0" algn="ctr">
              <a:spcBef>
                <a:spcPts val="0"/>
              </a:spcBef>
              <a:spcAft>
                <a:spcPts val="0"/>
              </a:spcAft>
              <a:buSzPts val="16100"/>
              <a:buNone/>
              <a:defRPr sz="16100"/>
            </a:lvl1pPr>
            <a:lvl2pPr lvl="1" algn="ctr">
              <a:spcBef>
                <a:spcPts val="0"/>
              </a:spcBef>
              <a:spcAft>
                <a:spcPts val="0"/>
              </a:spcAft>
              <a:buSzPts val="16100"/>
              <a:buNone/>
              <a:defRPr sz="16100"/>
            </a:lvl2pPr>
            <a:lvl3pPr lvl="2" algn="ctr">
              <a:spcBef>
                <a:spcPts val="0"/>
              </a:spcBef>
              <a:spcAft>
                <a:spcPts val="0"/>
              </a:spcAft>
              <a:buSzPts val="16100"/>
              <a:buNone/>
              <a:defRPr sz="16100"/>
            </a:lvl3pPr>
            <a:lvl4pPr lvl="3" algn="ctr">
              <a:spcBef>
                <a:spcPts val="0"/>
              </a:spcBef>
              <a:spcAft>
                <a:spcPts val="0"/>
              </a:spcAft>
              <a:buSzPts val="16100"/>
              <a:buNone/>
              <a:defRPr sz="16100"/>
            </a:lvl4pPr>
            <a:lvl5pPr lvl="4" algn="ctr">
              <a:spcBef>
                <a:spcPts val="0"/>
              </a:spcBef>
              <a:spcAft>
                <a:spcPts val="0"/>
              </a:spcAft>
              <a:buSzPts val="16100"/>
              <a:buNone/>
              <a:defRPr sz="16100"/>
            </a:lvl5pPr>
            <a:lvl6pPr lvl="5" algn="ctr">
              <a:spcBef>
                <a:spcPts val="0"/>
              </a:spcBef>
              <a:spcAft>
                <a:spcPts val="0"/>
              </a:spcAft>
              <a:buSzPts val="16100"/>
              <a:buNone/>
              <a:defRPr sz="16100"/>
            </a:lvl6pPr>
            <a:lvl7pPr lvl="6" algn="ctr">
              <a:spcBef>
                <a:spcPts val="0"/>
              </a:spcBef>
              <a:spcAft>
                <a:spcPts val="0"/>
              </a:spcAft>
              <a:buSzPts val="16100"/>
              <a:buNone/>
              <a:defRPr sz="16100"/>
            </a:lvl7pPr>
            <a:lvl8pPr lvl="7" algn="ctr">
              <a:spcBef>
                <a:spcPts val="0"/>
              </a:spcBef>
              <a:spcAft>
                <a:spcPts val="0"/>
              </a:spcAft>
              <a:buSzPts val="16100"/>
              <a:buNone/>
              <a:defRPr sz="16100"/>
            </a:lvl8pPr>
            <a:lvl9pPr lvl="8" algn="ctr">
              <a:spcBef>
                <a:spcPts val="0"/>
              </a:spcBef>
              <a:spcAft>
                <a:spcPts val="0"/>
              </a:spcAft>
              <a:buSzPts val="16100"/>
              <a:buNone/>
              <a:defRPr sz="16100"/>
            </a:lvl9pPr>
          </a:lstStyle>
          <a:p>
            <a:r>
              <a:t>xx%</a:t>
            </a:r>
          </a:p>
        </p:txBody>
      </p:sp>
      <p:sp>
        <p:nvSpPr>
          <p:cNvPr id="43" name="Google Shape;43;p11"/>
          <p:cNvSpPr txBox="1"/>
          <p:nvPr>
            <p:ph idx="1" type="body"/>
          </p:nvPr>
        </p:nvSpPr>
        <p:spPr>
          <a:xfrm>
            <a:off x="257705" y="6398217"/>
            <a:ext cx="7044600" cy="2640300"/>
          </a:xfrm>
          <a:prstGeom prst="rect">
            <a:avLst/>
          </a:prstGeom>
        </p:spPr>
        <p:txBody>
          <a:bodyPr anchorCtr="0" anchor="t" bIns="123025" lIns="123025" spcFirstLastPara="1" rIns="123025" wrap="square" tIns="123025">
            <a:noAutofit/>
          </a:bodyPr>
          <a:lstStyle>
            <a:lvl1pPr indent="-381000" lvl="0" marL="457200" algn="ctr">
              <a:spcBef>
                <a:spcPts val="0"/>
              </a:spcBef>
              <a:spcAft>
                <a:spcPts val="0"/>
              </a:spcAft>
              <a:buSzPts val="2400"/>
              <a:buChar char="●"/>
              <a:defRPr/>
            </a:lvl1pPr>
            <a:lvl2pPr indent="-349250" lvl="1" marL="914400" algn="ctr">
              <a:spcBef>
                <a:spcPts val="2200"/>
              </a:spcBef>
              <a:spcAft>
                <a:spcPts val="0"/>
              </a:spcAft>
              <a:buSzPts val="1900"/>
              <a:buChar char="○"/>
              <a:defRPr/>
            </a:lvl2pPr>
            <a:lvl3pPr indent="-349250" lvl="2" marL="1371600" algn="ctr">
              <a:spcBef>
                <a:spcPts val="2200"/>
              </a:spcBef>
              <a:spcAft>
                <a:spcPts val="0"/>
              </a:spcAft>
              <a:buSzPts val="1900"/>
              <a:buChar char="■"/>
              <a:defRPr/>
            </a:lvl3pPr>
            <a:lvl4pPr indent="-349250" lvl="3" marL="1828800" algn="ctr">
              <a:spcBef>
                <a:spcPts val="2200"/>
              </a:spcBef>
              <a:spcAft>
                <a:spcPts val="0"/>
              </a:spcAft>
              <a:buSzPts val="1900"/>
              <a:buChar char="●"/>
              <a:defRPr/>
            </a:lvl4pPr>
            <a:lvl5pPr indent="-349250" lvl="4" marL="2286000" algn="ctr">
              <a:spcBef>
                <a:spcPts val="2200"/>
              </a:spcBef>
              <a:spcAft>
                <a:spcPts val="0"/>
              </a:spcAft>
              <a:buSzPts val="1900"/>
              <a:buChar char="○"/>
              <a:defRPr/>
            </a:lvl5pPr>
            <a:lvl6pPr indent="-349250" lvl="5" marL="2743200" algn="ctr">
              <a:spcBef>
                <a:spcPts val="2200"/>
              </a:spcBef>
              <a:spcAft>
                <a:spcPts val="0"/>
              </a:spcAft>
              <a:buSzPts val="1900"/>
              <a:buChar char="■"/>
              <a:defRPr/>
            </a:lvl6pPr>
            <a:lvl7pPr indent="-349250" lvl="6" marL="3200400" algn="ctr">
              <a:spcBef>
                <a:spcPts val="2200"/>
              </a:spcBef>
              <a:spcAft>
                <a:spcPts val="0"/>
              </a:spcAft>
              <a:buSzPts val="1900"/>
              <a:buChar char="●"/>
              <a:defRPr/>
            </a:lvl7pPr>
            <a:lvl8pPr indent="-349250" lvl="7" marL="3657600" algn="ctr">
              <a:spcBef>
                <a:spcPts val="2200"/>
              </a:spcBef>
              <a:spcAft>
                <a:spcPts val="0"/>
              </a:spcAft>
              <a:buSzPts val="1900"/>
              <a:buChar char="○"/>
              <a:defRPr/>
            </a:lvl8pPr>
            <a:lvl9pPr indent="-349250" lvl="8" marL="4114800" algn="ctr">
              <a:spcBef>
                <a:spcPts val="2200"/>
              </a:spcBef>
              <a:spcAft>
                <a:spcPts val="2200"/>
              </a:spcAft>
              <a:buSzPts val="1900"/>
              <a:buChar char="■"/>
              <a:defRPr/>
            </a:lvl9pPr>
          </a:lstStyle>
          <a:p/>
        </p:txBody>
      </p:sp>
      <p:sp>
        <p:nvSpPr>
          <p:cNvPr id="44" name="Google Shape;44;p11"/>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5" name="Shape 45"/>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0" name="Shape 10"/>
        <p:cNvGrpSpPr/>
        <p:nvPr/>
      </p:nvGrpSpPr>
      <p:grpSpPr>
        <a:xfrm>
          <a:off x="0" y="0"/>
          <a:ext cx="0" cy="0"/>
          <a:chOff x="0" y="0"/>
          <a:chExt cx="0" cy="0"/>
        </a:xfrm>
      </p:grpSpPr>
      <p:sp>
        <p:nvSpPr>
          <p:cNvPr id="11" name="Google Shape;11;p3"/>
          <p:cNvSpPr txBox="1"/>
          <p:nvPr/>
        </p:nvSpPr>
        <p:spPr>
          <a:xfrm>
            <a:off x="-114765" y="-99053"/>
            <a:ext cx="7771200" cy="363600"/>
          </a:xfrm>
          <a:prstGeom prst="rect">
            <a:avLst/>
          </a:prstGeom>
          <a:solidFill>
            <a:srgbClr val="3D85C6"/>
          </a:solid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
        <p:nvSpPr>
          <p:cNvPr id="12" name="Google Shape;12;p3"/>
          <p:cNvSpPr txBox="1"/>
          <p:nvPr/>
        </p:nvSpPr>
        <p:spPr>
          <a:xfrm>
            <a:off x="0" y="9621838"/>
            <a:ext cx="7560000" cy="818100"/>
          </a:xfrm>
          <a:prstGeom prst="rect">
            <a:avLst/>
          </a:prstGeom>
          <a:noFill/>
          <a:ln cap="flat" cmpd="sng" w="9525">
            <a:solidFill>
              <a:srgbClr val="1155CC"/>
            </a:solidFill>
            <a:prstDash val="dash"/>
            <a:round/>
            <a:headEnd len="sm" w="sm" type="none"/>
            <a:tailEnd len="sm" w="sm" type="none"/>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3" name="Shape 13"/>
        <p:cNvGrpSpPr/>
        <p:nvPr/>
      </p:nvGrpSpPr>
      <p:grpSpPr>
        <a:xfrm>
          <a:off x="0" y="0"/>
          <a:ext cx="0" cy="0"/>
          <a:chOff x="0" y="0"/>
          <a:chExt cx="0" cy="0"/>
        </a:xfrm>
      </p:grpSpPr>
      <p:sp>
        <p:nvSpPr>
          <p:cNvPr id="14" name="Google Shape;14;p4"/>
          <p:cNvSpPr txBox="1"/>
          <p:nvPr>
            <p:ph type="title"/>
          </p:nvPr>
        </p:nvSpPr>
        <p:spPr>
          <a:xfrm>
            <a:off x="257705" y="903288"/>
            <a:ext cx="7044600" cy="1162500"/>
          </a:xfrm>
          <a:prstGeom prst="rect">
            <a:avLst/>
          </a:prstGeom>
        </p:spPr>
        <p:txBody>
          <a:bodyPr anchorCtr="0" anchor="t" bIns="123025" lIns="123025" spcFirstLastPara="1" rIns="123025" wrap="square" tIns="12302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5" name="Google Shape;15;p4"/>
          <p:cNvSpPr txBox="1"/>
          <p:nvPr>
            <p:ph idx="1" type="body"/>
          </p:nvPr>
        </p:nvSpPr>
        <p:spPr>
          <a:xfrm>
            <a:off x="257705" y="2339232"/>
            <a:ext cx="7044600" cy="6934500"/>
          </a:xfrm>
          <a:prstGeom prst="rect">
            <a:avLst/>
          </a:prstGeom>
        </p:spPr>
        <p:txBody>
          <a:bodyPr anchorCtr="0" anchor="t" bIns="123025" lIns="123025" spcFirstLastPara="1" rIns="123025" wrap="square" tIns="123025">
            <a:noAutofit/>
          </a:bodyPr>
          <a:lstStyle>
            <a:lvl1pPr indent="-381000" lvl="0" marL="457200">
              <a:spcBef>
                <a:spcPts val="0"/>
              </a:spcBef>
              <a:spcAft>
                <a:spcPts val="0"/>
              </a:spcAft>
              <a:buSzPts val="2400"/>
              <a:buChar char="●"/>
              <a:defRPr/>
            </a:lvl1pPr>
            <a:lvl2pPr indent="-349250" lvl="1" marL="914400">
              <a:spcBef>
                <a:spcPts val="2200"/>
              </a:spcBef>
              <a:spcAft>
                <a:spcPts val="0"/>
              </a:spcAft>
              <a:buSzPts val="1900"/>
              <a:buChar char="○"/>
              <a:defRPr/>
            </a:lvl2pPr>
            <a:lvl3pPr indent="-349250" lvl="2" marL="1371600">
              <a:spcBef>
                <a:spcPts val="2200"/>
              </a:spcBef>
              <a:spcAft>
                <a:spcPts val="0"/>
              </a:spcAft>
              <a:buSzPts val="1900"/>
              <a:buChar char="■"/>
              <a:defRPr/>
            </a:lvl3pPr>
            <a:lvl4pPr indent="-349250" lvl="3" marL="1828800">
              <a:spcBef>
                <a:spcPts val="2200"/>
              </a:spcBef>
              <a:spcAft>
                <a:spcPts val="0"/>
              </a:spcAft>
              <a:buSzPts val="1900"/>
              <a:buChar char="●"/>
              <a:defRPr/>
            </a:lvl4pPr>
            <a:lvl5pPr indent="-349250" lvl="4" marL="2286000">
              <a:spcBef>
                <a:spcPts val="2200"/>
              </a:spcBef>
              <a:spcAft>
                <a:spcPts val="0"/>
              </a:spcAft>
              <a:buSzPts val="1900"/>
              <a:buChar char="○"/>
              <a:defRPr/>
            </a:lvl5pPr>
            <a:lvl6pPr indent="-349250" lvl="5" marL="2743200">
              <a:spcBef>
                <a:spcPts val="2200"/>
              </a:spcBef>
              <a:spcAft>
                <a:spcPts val="0"/>
              </a:spcAft>
              <a:buSzPts val="1900"/>
              <a:buChar char="■"/>
              <a:defRPr/>
            </a:lvl6pPr>
            <a:lvl7pPr indent="-349250" lvl="6" marL="3200400">
              <a:spcBef>
                <a:spcPts val="2200"/>
              </a:spcBef>
              <a:spcAft>
                <a:spcPts val="0"/>
              </a:spcAft>
              <a:buSzPts val="1900"/>
              <a:buChar char="●"/>
              <a:defRPr/>
            </a:lvl7pPr>
            <a:lvl8pPr indent="-349250" lvl="7" marL="3657600">
              <a:spcBef>
                <a:spcPts val="2200"/>
              </a:spcBef>
              <a:spcAft>
                <a:spcPts val="0"/>
              </a:spcAft>
              <a:buSzPts val="1900"/>
              <a:buChar char="○"/>
              <a:defRPr/>
            </a:lvl8pPr>
            <a:lvl9pPr indent="-349250" lvl="8" marL="4114800">
              <a:spcBef>
                <a:spcPts val="2200"/>
              </a:spcBef>
              <a:spcAft>
                <a:spcPts val="2200"/>
              </a:spcAft>
              <a:buSzPts val="1900"/>
              <a:buChar char="■"/>
              <a:defRPr/>
            </a:lvl9pPr>
          </a:lstStyle>
          <a:p/>
        </p:txBody>
      </p:sp>
      <p:sp>
        <p:nvSpPr>
          <p:cNvPr id="16" name="Google Shape;16;p4"/>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7" name="Shape 17"/>
        <p:cNvGrpSpPr/>
        <p:nvPr/>
      </p:nvGrpSpPr>
      <p:grpSpPr>
        <a:xfrm>
          <a:off x="0" y="0"/>
          <a:ext cx="0" cy="0"/>
          <a:chOff x="0" y="0"/>
          <a:chExt cx="0" cy="0"/>
        </a:xfrm>
      </p:grpSpPr>
      <p:sp>
        <p:nvSpPr>
          <p:cNvPr id="18" name="Google Shape;18;p5"/>
          <p:cNvSpPr txBox="1"/>
          <p:nvPr>
            <p:ph type="title"/>
          </p:nvPr>
        </p:nvSpPr>
        <p:spPr>
          <a:xfrm>
            <a:off x="257705" y="903288"/>
            <a:ext cx="7044600" cy="1162500"/>
          </a:xfrm>
          <a:prstGeom prst="rect">
            <a:avLst/>
          </a:prstGeom>
        </p:spPr>
        <p:txBody>
          <a:bodyPr anchorCtr="0" anchor="t" bIns="123025" lIns="123025" spcFirstLastPara="1" rIns="123025" wrap="square" tIns="12302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19" name="Google Shape;19;p5"/>
          <p:cNvSpPr txBox="1"/>
          <p:nvPr>
            <p:ph idx="1" type="body"/>
          </p:nvPr>
        </p:nvSpPr>
        <p:spPr>
          <a:xfrm>
            <a:off x="257705" y="2339232"/>
            <a:ext cx="3307200" cy="6934500"/>
          </a:xfrm>
          <a:prstGeom prst="rect">
            <a:avLst/>
          </a:prstGeom>
        </p:spPr>
        <p:txBody>
          <a:bodyPr anchorCtr="0" anchor="t" bIns="123025" lIns="123025" spcFirstLastPara="1" rIns="123025" wrap="square" tIns="123025">
            <a:noAutofit/>
          </a:bodyPr>
          <a:lstStyle>
            <a:lvl1pPr indent="-349250" lvl="0" marL="457200">
              <a:spcBef>
                <a:spcPts val="0"/>
              </a:spcBef>
              <a:spcAft>
                <a:spcPts val="0"/>
              </a:spcAft>
              <a:buSzPts val="1900"/>
              <a:buChar char="●"/>
              <a:defRPr sz="1900"/>
            </a:lvl1pPr>
            <a:lvl2pPr indent="-330200" lvl="1" marL="914400">
              <a:spcBef>
                <a:spcPts val="2200"/>
              </a:spcBef>
              <a:spcAft>
                <a:spcPts val="0"/>
              </a:spcAft>
              <a:buSzPts val="1600"/>
              <a:buChar char="○"/>
              <a:defRPr sz="1600"/>
            </a:lvl2pPr>
            <a:lvl3pPr indent="-330200" lvl="2" marL="1371600">
              <a:spcBef>
                <a:spcPts val="2200"/>
              </a:spcBef>
              <a:spcAft>
                <a:spcPts val="0"/>
              </a:spcAft>
              <a:buSzPts val="1600"/>
              <a:buChar char="■"/>
              <a:defRPr sz="1600"/>
            </a:lvl3pPr>
            <a:lvl4pPr indent="-330200" lvl="3" marL="1828800">
              <a:spcBef>
                <a:spcPts val="2200"/>
              </a:spcBef>
              <a:spcAft>
                <a:spcPts val="0"/>
              </a:spcAft>
              <a:buSzPts val="1600"/>
              <a:buChar char="●"/>
              <a:defRPr sz="1600"/>
            </a:lvl4pPr>
            <a:lvl5pPr indent="-330200" lvl="4" marL="2286000">
              <a:spcBef>
                <a:spcPts val="2200"/>
              </a:spcBef>
              <a:spcAft>
                <a:spcPts val="0"/>
              </a:spcAft>
              <a:buSzPts val="1600"/>
              <a:buChar char="○"/>
              <a:defRPr sz="1600"/>
            </a:lvl5pPr>
            <a:lvl6pPr indent="-330200" lvl="5" marL="2743200">
              <a:spcBef>
                <a:spcPts val="2200"/>
              </a:spcBef>
              <a:spcAft>
                <a:spcPts val="0"/>
              </a:spcAft>
              <a:buSzPts val="1600"/>
              <a:buChar char="■"/>
              <a:defRPr sz="1600"/>
            </a:lvl6pPr>
            <a:lvl7pPr indent="-330200" lvl="6" marL="3200400">
              <a:spcBef>
                <a:spcPts val="2200"/>
              </a:spcBef>
              <a:spcAft>
                <a:spcPts val="0"/>
              </a:spcAft>
              <a:buSzPts val="1600"/>
              <a:buChar char="●"/>
              <a:defRPr sz="1600"/>
            </a:lvl7pPr>
            <a:lvl8pPr indent="-330200" lvl="7" marL="3657600">
              <a:spcBef>
                <a:spcPts val="2200"/>
              </a:spcBef>
              <a:spcAft>
                <a:spcPts val="0"/>
              </a:spcAft>
              <a:buSzPts val="1600"/>
              <a:buChar char="○"/>
              <a:defRPr sz="1600"/>
            </a:lvl8pPr>
            <a:lvl9pPr indent="-330200" lvl="8" marL="4114800">
              <a:spcBef>
                <a:spcPts val="2200"/>
              </a:spcBef>
              <a:spcAft>
                <a:spcPts val="2200"/>
              </a:spcAft>
              <a:buSzPts val="1600"/>
              <a:buChar char="■"/>
              <a:defRPr sz="1600"/>
            </a:lvl9pPr>
          </a:lstStyle>
          <a:p/>
        </p:txBody>
      </p:sp>
      <p:sp>
        <p:nvSpPr>
          <p:cNvPr id="20" name="Google Shape;20;p5"/>
          <p:cNvSpPr txBox="1"/>
          <p:nvPr>
            <p:ph idx="2" type="body"/>
          </p:nvPr>
        </p:nvSpPr>
        <p:spPr>
          <a:xfrm>
            <a:off x="3995291" y="2339232"/>
            <a:ext cx="3307200" cy="6934500"/>
          </a:xfrm>
          <a:prstGeom prst="rect">
            <a:avLst/>
          </a:prstGeom>
        </p:spPr>
        <p:txBody>
          <a:bodyPr anchorCtr="0" anchor="t" bIns="123025" lIns="123025" spcFirstLastPara="1" rIns="123025" wrap="square" tIns="123025">
            <a:noAutofit/>
          </a:bodyPr>
          <a:lstStyle>
            <a:lvl1pPr indent="-349250" lvl="0" marL="457200">
              <a:spcBef>
                <a:spcPts val="0"/>
              </a:spcBef>
              <a:spcAft>
                <a:spcPts val="0"/>
              </a:spcAft>
              <a:buSzPts val="1900"/>
              <a:buChar char="●"/>
              <a:defRPr sz="1900"/>
            </a:lvl1pPr>
            <a:lvl2pPr indent="-330200" lvl="1" marL="914400">
              <a:spcBef>
                <a:spcPts val="2200"/>
              </a:spcBef>
              <a:spcAft>
                <a:spcPts val="0"/>
              </a:spcAft>
              <a:buSzPts val="1600"/>
              <a:buChar char="○"/>
              <a:defRPr sz="1600"/>
            </a:lvl2pPr>
            <a:lvl3pPr indent="-330200" lvl="2" marL="1371600">
              <a:spcBef>
                <a:spcPts val="2200"/>
              </a:spcBef>
              <a:spcAft>
                <a:spcPts val="0"/>
              </a:spcAft>
              <a:buSzPts val="1600"/>
              <a:buChar char="■"/>
              <a:defRPr sz="1600"/>
            </a:lvl3pPr>
            <a:lvl4pPr indent="-330200" lvl="3" marL="1828800">
              <a:spcBef>
                <a:spcPts val="2200"/>
              </a:spcBef>
              <a:spcAft>
                <a:spcPts val="0"/>
              </a:spcAft>
              <a:buSzPts val="1600"/>
              <a:buChar char="●"/>
              <a:defRPr sz="1600"/>
            </a:lvl4pPr>
            <a:lvl5pPr indent="-330200" lvl="4" marL="2286000">
              <a:spcBef>
                <a:spcPts val="2200"/>
              </a:spcBef>
              <a:spcAft>
                <a:spcPts val="0"/>
              </a:spcAft>
              <a:buSzPts val="1600"/>
              <a:buChar char="○"/>
              <a:defRPr sz="1600"/>
            </a:lvl5pPr>
            <a:lvl6pPr indent="-330200" lvl="5" marL="2743200">
              <a:spcBef>
                <a:spcPts val="2200"/>
              </a:spcBef>
              <a:spcAft>
                <a:spcPts val="0"/>
              </a:spcAft>
              <a:buSzPts val="1600"/>
              <a:buChar char="■"/>
              <a:defRPr sz="1600"/>
            </a:lvl6pPr>
            <a:lvl7pPr indent="-330200" lvl="6" marL="3200400">
              <a:spcBef>
                <a:spcPts val="2200"/>
              </a:spcBef>
              <a:spcAft>
                <a:spcPts val="0"/>
              </a:spcAft>
              <a:buSzPts val="1600"/>
              <a:buChar char="●"/>
              <a:defRPr sz="1600"/>
            </a:lvl7pPr>
            <a:lvl8pPr indent="-330200" lvl="7" marL="3657600">
              <a:spcBef>
                <a:spcPts val="2200"/>
              </a:spcBef>
              <a:spcAft>
                <a:spcPts val="0"/>
              </a:spcAft>
              <a:buSzPts val="1600"/>
              <a:buChar char="○"/>
              <a:defRPr sz="1600"/>
            </a:lvl8pPr>
            <a:lvl9pPr indent="-330200" lvl="8" marL="4114800">
              <a:spcBef>
                <a:spcPts val="2200"/>
              </a:spcBef>
              <a:spcAft>
                <a:spcPts val="2200"/>
              </a:spcAft>
              <a:buSzPts val="1600"/>
              <a:buChar char="■"/>
              <a:defRPr sz="1600"/>
            </a:lvl9pPr>
          </a:lstStyle>
          <a:p/>
        </p:txBody>
      </p:sp>
      <p:sp>
        <p:nvSpPr>
          <p:cNvPr id="21" name="Google Shape;21;p5"/>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2" name="Shape 22"/>
        <p:cNvGrpSpPr/>
        <p:nvPr/>
      </p:nvGrpSpPr>
      <p:grpSpPr>
        <a:xfrm>
          <a:off x="0" y="0"/>
          <a:ext cx="0" cy="0"/>
          <a:chOff x="0" y="0"/>
          <a:chExt cx="0" cy="0"/>
        </a:xfrm>
      </p:grpSpPr>
      <p:sp>
        <p:nvSpPr>
          <p:cNvPr id="23" name="Google Shape;23;p6"/>
          <p:cNvSpPr txBox="1"/>
          <p:nvPr>
            <p:ph type="title"/>
          </p:nvPr>
        </p:nvSpPr>
        <p:spPr>
          <a:xfrm>
            <a:off x="257705" y="903288"/>
            <a:ext cx="7044600" cy="1162500"/>
          </a:xfrm>
          <a:prstGeom prst="rect">
            <a:avLst/>
          </a:prstGeom>
        </p:spPr>
        <p:txBody>
          <a:bodyPr anchorCtr="0" anchor="t" bIns="123025" lIns="123025" spcFirstLastPara="1" rIns="123025" wrap="square" tIns="123025">
            <a:noAutofit/>
          </a:bodyPr>
          <a:lstStyle>
            <a:lvl1pPr lvl="0">
              <a:spcBef>
                <a:spcPts val="0"/>
              </a:spcBef>
              <a:spcAft>
                <a:spcPts val="0"/>
              </a:spcAft>
              <a:buSzPts val="3800"/>
              <a:buNone/>
              <a:defRPr/>
            </a:lvl1pPr>
            <a:lvl2pPr lvl="1">
              <a:spcBef>
                <a:spcPts val="0"/>
              </a:spcBef>
              <a:spcAft>
                <a:spcPts val="0"/>
              </a:spcAft>
              <a:buSzPts val="3800"/>
              <a:buNone/>
              <a:defRPr/>
            </a:lvl2pPr>
            <a:lvl3pPr lvl="2">
              <a:spcBef>
                <a:spcPts val="0"/>
              </a:spcBef>
              <a:spcAft>
                <a:spcPts val="0"/>
              </a:spcAft>
              <a:buSzPts val="3800"/>
              <a:buNone/>
              <a:defRPr/>
            </a:lvl3pPr>
            <a:lvl4pPr lvl="3">
              <a:spcBef>
                <a:spcPts val="0"/>
              </a:spcBef>
              <a:spcAft>
                <a:spcPts val="0"/>
              </a:spcAft>
              <a:buSzPts val="3800"/>
              <a:buNone/>
              <a:defRPr/>
            </a:lvl4pPr>
            <a:lvl5pPr lvl="4">
              <a:spcBef>
                <a:spcPts val="0"/>
              </a:spcBef>
              <a:spcAft>
                <a:spcPts val="0"/>
              </a:spcAft>
              <a:buSzPts val="3800"/>
              <a:buNone/>
              <a:defRPr/>
            </a:lvl5pPr>
            <a:lvl6pPr lvl="5">
              <a:spcBef>
                <a:spcPts val="0"/>
              </a:spcBef>
              <a:spcAft>
                <a:spcPts val="0"/>
              </a:spcAft>
              <a:buSzPts val="3800"/>
              <a:buNone/>
              <a:defRPr/>
            </a:lvl6pPr>
            <a:lvl7pPr lvl="6">
              <a:spcBef>
                <a:spcPts val="0"/>
              </a:spcBef>
              <a:spcAft>
                <a:spcPts val="0"/>
              </a:spcAft>
              <a:buSzPts val="3800"/>
              <a:buNone/>
              <a:defRPr/>
            </a:lvl7pPr>
            <a:lvl8pPr lvl="7">
              <a:spcBef>
                <a:spcPts val="0"/>
              </a:spcBef>
              <a:spcAft>
                <a:spcPts val="0"/>
              </a:spcAft>
              <a:buSzPts val="3800"/>
              <a:buNone/>
              <a:defRPr/>
            </a:lvl8pPr>
            <a:lvl9pPr lvl="8">
              <a:spcBef>
                <a:spcPts val="0"/>
              </a:spcBef>
              <a:spcAft>
                <a:spcPts val="0"/>
              </a:spcAft>
              <a:buSzPts val="3800"/>
              <a:buNone/>
              <a:defRPr/>
            </a:lvl9pPr>
          </a:lstStyle>
          <a:p/>
        </p:txBody>
      </p:sp>
      <p:sp>
        <p:nvSpPr>
          <p:cNvPr id="24" name="Google Shape;24;p6"/>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5" name="Shape 25"/>
        <p:cNvGrpSpPr/>
        <p:nvPr/>
      </p:nvGrpSpPr>
      <p:grpSpPr>
        <a:xfrm>
          <a:off x="0" y="0"/>
          <a:ext cx="0" cy="0"/>
          <a:chOff x="0" y="0"/>
          <a:chExt cx="0" cy="0"/>
        </a:xfrm>
      </p:grpSpPr>
      <p:sp>
        <p:nvSpPr>
          <p:cNvPr id="26" name="Google Shape;26;p7"/>
          <p:cNvSpPr txBox="1"/>
          <p:nvPr>
            <p:ph type="title"/>
          </p:nvPr>
        </p:nvSpPr>
        <p:spPr>
          <a:xfrm>
            <a:off x="257705" y="1127727"/>
            <a:ext cx="2321700" cy="1534500"/>
          </a:xfrm>
          <a:prstGeom prst="rect">
            <a:avLst/>
          </a:prstGeom>
        </p:spPr>
        <p:txBody>
          <a:bodyPr anchorCtr="0" anchor="b" bIns="123025" lIns="123025" spcFirstLastPara="1" rIns="123025" wrap="square" tIns="123025">
            <a:noAutofit/>
          </a:bodyPr>
          <a:lstStyle>
            <a:lvl1pPr lvl="0">
              <a:spcBef>
                <a:spcPts val="0"/>
              </a:spcBef>
              <a:spcAft>
                <a:spcPts val="0"/>
              </a:spcAft>
              <a:buSzPts val="3200"/>
              <a:buNone/>
              <a:defRPr sz="3200"/>
            </a:lvl1pPr>
            <a:lvl2pPr lvl="1">
              <a:spcBef>
                <a:spcPts val="0"/>
              </a:spcBef>
              <a:spcAft>
                <a:spcPts val="0"/>
              </a:spcAft>
              <a:buSzPts val="3200"/>
              <a:buNone/>
              <a:defRPr sz="3200"/>
            </a:lvl2pPr>
            <a:lvl3pPr lvl="2">
              <a:spcBef>
                <a:spcPts val="0"/>
              </a:spcBef>
              <a:spcAft>
                <a:spcPts val="0"/>
              </a:spcAft>
              <a:buSzPts val="3200"/>
              <a:buNone/>
              <a:defRPr sz="3200"/>
            </a:lvl3pPr>
            <a:lvl4pPr lvl="3">
              <a:spcBef>
                <a:spcPts val="0"/>
              </a:spcBef>
              <a:spcAft>
                <a:spcPts val="0"/>
              </a:spcAft>
              <a:buSzPts val="3200"/>
              <a:buNone/>
              <a:defRPr sz="3200"/>
            </a:lvl4pPr>
            <a:lvl5pPr lvl="4">
              <a:spcBef>
                <a:spcPts val="0"/>
              </a:spcBef>
              <a:spcAft>
                <a:spcPts val="0"/>
              </a:spcAft>
              <a:buSzPts val="3200"/>
              <a:buNone/>
              <a:defRPr sz="3200"/>
            </a:lvl5pPr>
            <a:lvl6pPr lvl="5">
              <a:spcBef>
                <a:spcPts val="0"/>
              </a:spcBef>
              <a:spcAft>
                <a:spcPts val="0"/>
              </a:spcAft>
              <a:buSzPts val="3200"/>
              <a:buNone/>
              <a:defRPr sz="3200"/>
            </a:lvl6pPr>
            <a:lvl7pPr lvl="6">
              <a:spcBef>
                <a:spcPts val="0"/>
              </a:spcBef>
              <a:spcAft>
                <a:spcPts val="0"/>
              </a:spcAft>
              <a:buSzPts val="3200"/>
              <a:buNone/>
              <a:defRPr sz="3200"/>
            </a:lvl7pPr>
            <a:lvl8pPr lvl="7">
              <a:spcBef>
                <a:spcPts val="0"/>
              </a:spcBef>
              <a:spcAft>
                <a:spcPts val="0"/>
              </a:spcAft>
              <a:buSzPts val="3200"/>
              <a:buNone/>
              <a:defRPr sz="3200"/>
            </a:lvl8pPr>
            <a:lvl9pPr lvl="8">
              <a:spcBef>
                <a:spcPts val="0"/>
              </a:spcBef>
              <a:spcAft>
                <a:spcPts val="0"/>
              </a:spcAft>
              <a:buSzPts val="3200"/>
              <a:buNone/>
              <a:defRPr sz="3200"/>
            </a:lvl9pPr>
          </a:lstStyle>
          <a:p/>
        </p:txBody>
      </p:sp>
      <p:sp>
        <p:nvSpPr>
          <p:cNvPr id="27" name="Google Shape;27;p7"/>
          <p:cNvSpPr txBox="1"/>
          <p:nvPr>
            <p:ph idx="1" type="body"/>
          </p:nvPr>
        </p:nvSpPr>
        <p:spPr>
          <a:xfrm>
            <a:off x="257705" y="2820535"/>
            <a:ext cx="2321700" cy="6453300"/>
          </a:xfrm>
          <a:prstGeom prst="rect">
            <a:avLst/>
          </a:prstGeom>
        </p:spPr>
        <p:txBody>
          <a:bodyPr anchorCtr="0" anchor="t" bIns="123025" lIns="123025" spcFirstLastPara="1" rIns="123025" wrap="square" tIns="123025">
            <a:noAutofit/>
          </a:bodyPr>
          <a:lstStyle>
            <a:lvl1pPr indent="-330200" lvl="0" marL="457200">
              <a:spcBef>
                <a:spcPts val="0"/>
              </a:spcBef>
              <a:spcAft>
                <a:spcPts val="0"/>
              </a:spcAft>
              <a:buSzPts val="1600"/>
              <a:buChar char="●"/>
              <a:defRPr sz="1600"/>
            </a:lvl1pPr>
            <a:lvl2pPr indent="-330200" lvl="1" marL="914400">
              <a:spcBef>
                <a:spcPts val="2200"/>
              </a:spcBef>
              <a:spcAft>
                <a:spcPts val="0"/>
              </a:spcAft>
              <a:buSzPts val="1600"/>
              <a:buChar char="○"/>
              <a:defRPr sz="1600"/>
            </a:lvl2pPr>
            <a:lvl3pPr indent="-330200" lvl="2" marL="1371600">
              <a:spcBef>
                <a:spcPts val="2200"/>
              </a:spcBef>
              <a:spcAft>
                <a:spcPts val="0"/>
              </a:spcAft>
              <a:buSzPts val="1600"/>
              <a:buChar char="■"/>
              <a:defRPr sz="1600"/>
            </a:lvl3pPr>
            <a:lvl4pPr indent="-330200" lvl="3" marL="1828800">
              <a:spcBef>
                <a:spcPts val="2200"/>
              </a:spcBef>
              <a:spcAft>
                <a:spcPts val="0"/>
              </a:spcAft>
              <a:buSzPts val="1600"/>
              <a:buChar char="●"/>
              <a:defRPr sz="1600"/>
            </a:lvl4pPr>
            <a:lvl5pPr indent="-330200" lvl="4" marL="2286000">
              <a:spcBef>
                <a:spcPts val="2200"/>
              </a:spcBef>
              <a:spcAft>
                <a:spcPts val="0"/>
              </a:spcAft>
              <a:buSzPts val="1600"/>
              <a:buChar char="○"/>
              <a:defRPr sz="1600"/>
            </a:lvl5pPr>
            <a:lvl6pPr indent="-330200" lvl="5" marL="2743200">
              <a:spcBef>
                <a:spcPts val="2200"/>
              </a:spcBef>
              <a:spcAft>
                <a:spcPts val="0"/>
              </a:spcAft>
              <a:buSzPts val="1600"/>
              <a:buChar char="■"/>
              <a:defRPr sz="1600"/>
            </a:lvl6pPr>
            <a:lvl7pPr indent="-330200" lvl="6" marL="3200400">
              <a:spcBef>
                <a:spcPts val="2200"/>
              </a:spcBef>
              <a:spcAft>
                <a:spcPts val="0"/>
              </a:spcAft>
              <a:buSzPts val="1600"/>
              <a:buChar char="●"/>
              <a:defRPr sz="1600"/>
            </a:lvl7pPr>
            <a:lvl8pPr indent="-330200" lvl="7" marL="3657600">
              <a:spcBef>
                <a:spcPts val="2200"/>
              </a:spcBef>
              <a:spcAft>
                <a:spcPts val="0"/>
              </a:spcAft>
              <a:buSzPts val="1600"/>
              <a:buChar char="○"/>
              <a:defRPr sz="1600"/>
            </a:lvl8pPr>
            <a:lvl9pPr indent="-330200" lvl="8" marL="4114800">
              <a:spcBef>
                <a:spcPts val="2200"/>
              </a:spcBef>
              <a:spcAft>
                <a:spcPts val="2200"/>
              </a:spcAft>
              <a:buSzPts val="1600"/>
              <a:buChar char="■"/>
              <a:defRPr sz="1600"/>
            </a:lvl9pPr>
          </a:lstStyle>
          <a:p/>
        </p:txBody>
      </p:sp>
      <p:sp>
        <p:nvSpPr>
          <p:cNvPr id="28" name="Google Shape;28;p7"/>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29" name="Shape 29"/>
        <p:cNvGrpSpPr/>
        <p:nvPr/>
      </p:nvGrpSpPr>
      <p:grpSpPr>
        <a:xfrm>
          <a:off x="0" y="0"/>
          <a:ext cx="0" cy="0"/>
          <a:chOff x="0" y="0"/>
          <a:chExt cx="0" cy="0"/>
        </a:xfrm>
      </p:grpSpPr>
      <p:sp>
        <p:nvSpPr>
          <p:cNvPr id="30" name="Google Shape;30;p8"/>
          <p:cNvSpPr txBox="1"/>
          <p:nvPr>
            <p:ph type="title"/>
          </p:nvPr>
        </p:nvSpPr>
        <p:spPr>
          <a:xfrm>
            <a:off x="405325" y="913690"/>
            <a:ext cx="5264700" cy="8302800"/>
          </a:xfrm>
          <a:prstGeom prst="rect">
            <a:avLst/>
          </a:prstGeom>
        </p:spPr>
        <p:txBody>
          <a:bodyPr anchorCtr="0" anchor="ctr" bIns="123025" lIns="123025" spcFirstLastPara="1" rIns="123025" wrap="square" tIns="123025">
            <a:noAutofit/>
          </a:bodyPr>
          <a:lstStyle>
            <a:lvl1pPr lvl="0">
              <a:spcBef>
                <a:spcPts val="0"/>
              </a:spcBef>
              <a:spcAft>
                <a:spcPts val="0"/>
              </a:spcAft>
              <a:buSzPts val="6500"/>
              <a:buNone/>
              <a:defRPr sz="6500"/>
            </a:lvl1pPr>
            <a:lvl2pPr lvl="1">
              <a:spcBef>
                <a:spcPts val="0"/>
              </a:spcBef>
              <a:spcAft>
                <a:spcPts val="0"/>
              </a:spcAft>
              <a:buSzPts val="6500"/>
              <a:buNone/>
              <a:defRPr sz="6500"/>
            </a:lvl2pPr>
            <a:lvl3pPr lvl="2">
              <a:spcBef>
                <a:spcPts val="0"/>
              </a:spcBef>
              <a:spcAft>
                <a:spcPts val="0"/>
              </a:spcAft>
              <a:buSzPts val="6500"/>
              <a:buNone/>
              <a:defRPr sz="6500"/>
            </a:lvl3pPr>
            <a:lvl4pPr lvl="3">
              <a:spcBef>
                <a:spcPts val="0"/>
              </a:spcBef>
              <a:spcAft>
                <a:spcPts val="0"/>
              </a:spcAft>
              <a:buSzPts val="6500"/>
              <a:buNone/>
              <a:defRPr sz="6500"/>
            </a:lvl4pPr>
            <a:lvl5pPr lvl="4">
              <a:spcBef>
                <a:spcPts val="0"/>
              </a:spcBef>
              <a:spcAft>
                <a:spcPts val="0"/>
              </a:spcAft>
              <a:buSzPts val="6500"/>
              <a:buNone/>
              <a:defRPr sz="6500"/>
            </a:lvl5pPr>
            <a:lvl6pPr lvl="5">
              <a:spcBef>
                <a:spcPts val="0"/>
              </a:spcBef>
              <a:spcAft>
                <a:spcPts val="0"/>
              </a:spcAft>
              <a:buSzPts val="6500"/>
              <a:buNone/>
              <a:defRPr sz="6500"/>
            </a:lvl6pPr>
            <a:lvl7pPr lvl="6">
              <a:spcBef>
                <a:spcPts val="0"/>
              </a:spcBef>
              <a:spcAft>
                <a:spcPts val="0"/>
              </a:spcAft>
              <a:buSzPts val="6500"/>
              <a:buNone/>
              <a:defRPr sz="6500"/>
            </a:lvl7pPr>
            <a:lvl8pPr lvl="7">
              <a:spcBef>
                <a:spcPts val="0"/>
              </a:spcBef>
              <a:spcAft>
                <a:spcPts val="0"/>
              </a:spcAft>
              <a:buSzPts val="6500"/>
              <a:buNone/>
              <a:defRPr sz="6500"/>
            </a:lvl8pPr>
            <a:lvl9pPr lvl="8">
              <a:spcBef>
                <a:spcPts val="0"/>
              </a:spcBef>
              <a:spcAft>
                <a:spcPts val="0"/>
              </a:spcAft>
              <a:buSzPts val="6500"/>
              <a:buNone/>
              <a:defRPr sz="6500"/>
            </a:lvl9pPr>
          </a:lstStyle>
          <a:p/>
        </p:txBody>
      </p:sp>
      <p:sp>
        <p:nvSpPr>
          <p:cNvPr id="31" name="Google Shape;31;p8"/>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2" name="Shape 32"/>
        <p:cNvGrpSpPr/>
        <p:nvPr/>
      </p:nvGrpSpPr>
      <p:grpSpPr>
        <a:xfrm>
          <a:off x="0" y="0"/>
          <a:ext cx="0" cy="0"/>
          <a:chOff x="0" y="0"/>
          <a:chExt cx="0" cy="0"/>
        </a:xfrm>
      </p:grpSpPr>
      <p:sp>
        <p:nvSpPr>
          <p:cNvPr id="33" name="Google Shape;33;p9"/>
          <p:cNvSpPr/>
          <p:nvPr/>
        </p:nvSpPr>
        <p:spPr>
          <a:xfrm>
            <a:off x="3780000" y="-254"/>
            <a:ext cx="3780000" cy="10440000"/>
          </a:xfrm>
          <a:prstGeom prst="rect">
            <a:avLst/>
          </a:prstGeom>
          <a:solidFill>
            <a:schemeClr val="lt2"/>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34" name="Google Shape;34;p9"/>
          <p:cNvSpPr txBox="1"/>
          <p:nvPr>
            <p:ph type="title"/>
          </p:nvPr>
        </p:nvSpPr>
        <p:spPr>
          <a:xfrm>
            <a:off x="219508" y="2503032"/>
            <a:ext cx="3344400" cy="3008700"/>
          </a:xfrm>
          <a:prstGeom prst="rect">
            <a:avLst/>
          </a:prstGeom>
        </p:spPr>
        <p:txBody>
          <a:bodyPr anchorCtr="0" anchor="b" bIns="123025" lIns="123025" spcFirstLastPara="1" rIns="123025" wrap="square" tIns="123025">
            <a:noAutofit/>
          </a:bodyPr>
          <a:lstStyle>
            <a:lvl1pPr lvl="0" algn="ctr">
              <a:spcBef>
                <a:spcPts val="0"/>
              </a:spcBef>
              <a:spcAft>
                <a:spcPts val="0"/>
              </a:spcAft>
              <a:buSzPts val="5700"/>
              <a:buNone/>
              <a:defRPr sz="5700"/>
            </a:lvl1pPr>
            <a:lvl2pPr lvl="1" algn="ctr">
              <a:spcBef>
                <a:spcPts val="0"/>
              </a:spcBef>
              <a:spcAft>
                <a:spcPts val="0"/>
              </a:spcAft>
              <a:buSzPts val="5700"/>
              <a:buNone/>
              <a:defRPr sz="5700"/>
            </a:lvl2pPr>
            <a:lvl3pPr lvl="2" algn="ctr">
              <a:spcBef>
                <a:spcPts val="0"/>
              </a:spcBef>
              <a:spcAft>
                <a:spcPts val="0"/>
              </a:spcAft>
              <a:buSzPts val="5700"/>
              <a:buNone/>
              <a:defRPr sz="5700"/>
            </a:lvl3pPr>
            <a:lvl4pPr lvl="3" algn="ctr">
              <a:spcBef>
                <a:spcPts val="0"/>
              </a:spcBef>
              <a:spcAft>
                <a:spcPts val="0"/>
              </a:spcAft>
              <a:buSzPts val="5700"/>
              <a:buNone/>
              <a:defRPr sz="5700"/>
            </a:lvl4pPr>
            <a:lvl5pPr lvl="4" algn="ctr">
              <a:spcBef>
                <a:spcPts val="0"/>
              </a:spcBef>
              <a:spcAft>
                <a:spcPts val="0"/>
              </a:spcAft>
              <a:buSzPts val="5700"/>
              <a:buNone/>
              <a:defRPr sz="5700"/>
            </a:lvl5pPr>
            <a:lvl6pPr lvl="5" algn="ctr">
              <a:spcBef>
                <a:spcPts val="0"/>
              </a:spcBef>
              <a:spcAft>
                <a:spcPts val="0"/>
              </a:spcAft>
              <a:buSzPts val="5700"/>
              <a:buNone/>
              <a:defRPr sz="5700"/>
            </a:lvl6pPr>
            <a:lvl7pPr lvl="6" algn="ctr">
              <a:spcBef>
                <a:spcPts val="0"/>
              </a:spcBef>
              <a:spcAft>
                <a:spcPts val="0"/>
              </a:spcAft>
              <a:buSzPts val="5700"/>
              <a:buNone/>
              <a:defRPr sz="5700"/>
            </a:lvl7pPr>
            <a:lvl8pPr lvl="7" algn="ctr">
              <a:spcBef>
                <a:spcPts val="0"/>
              </a:spcBef>
              <a:spcAft>
                <a:spcPts val="0"/>
              </a:spcAft>
              <a:buSzPts val="5700"/>
              <a:buNone/>
              <a:defRPr sz="5700"/>
            </a:lvl8pPr>
            <a:lvl9pPr lvl="8" algn="ctr">
              <a:spcBef>
                <a:spcPts val="0"/>
              </a:spcBef>
              <a:spcAft>
                <a:spcPts val="0"/>
              </a:spcAft>
              <a:buSzPts val="5700"/>
              <a:buNone/>
              <a:defRPr sz="5700"/>
            </a:lvl9pPr>
          </a:lstStyle>
          <a:p/>
        </p:txBody>
      </p:sp>
      <p:sp>
        <p:nvSpPr>
          <p:cNvPr id="35" name="Google Shape;35;p9"/>
          <p:cNvSpPr txBox="1"/>
          <p:nvPr>
            <p:ph idx="1" type="subTitle"/>
          </p:nvPr>
        </p:nvSpPr>
        <p:spPr>
          <a:xfrm>
            <a:off x="219508" y="5689531"/>
            <a:ext cx="3344400" cy="2507100"/>
          </a:xfrm>
          <a:prstGeom prst="rect">
            <a:avLst/>
          </a:prstGeom>
        </p:spPr>
        <p:txBody>
          <a:bodyPr anchorCtr="0" anchor="t" bIns="123025" lIns="123025" spcFirstLastPara="1" rIns="123025" wrap="square" tIns="1230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36" name="Google Shape;36;p9"/>
          <p:cNvSpPr txBox="1"/>
          <p:nvPr>
            <p:ph idx="2" type="body"/>
          </p:nvPr>
        </p:nvSpPr>
        <p:spPr>
          <a:xfrm>
            <a:off x="4083839" y="1469689"/>
            <a:ext cx="3172200" cy="7500000"/>
          </a:xfrm>
          <a:prstGeom prst="rect">
            <a:avLst/>
          </a:prstGeom>
        </p:spPr>
        <p:txBody>
          <a:bodyPr anchorCtr="0" anchor="ctr" bIns="123025" lIns="123025" spcFirstLastPara="1" rIns="123025" wrap="square" tIns="123025">
            <a:noAutofit/>
          </a:bodyPr>
          <a:lstStyle>
            <a:lvl1pPr indent="-381000" lvl="0" marL="457200">
              <a:spcBef>
                <a:spcPts val="0"/>
              </a:spcBef>
              <a:spcAft>
                <a:spcPts val="0"/>
              </a:spcAft>
              <a:buSzPts val="2400"/>
              <a:buChar char="●"/>
              <a:defRPr/>
            </a:lvl1pPr>
            <a:lvl2pPr indent="-349250" lvl="1" marL="914400">
              <a:spcBef>
                <a:spcPts val="2200"/>
              </a:spcBef>
              <a:spcAft>
                <a:spcPts val="0"/>
              </a:spcAft>
              <a:buSzPts val="1900"/>
              <a:buChar char="○"/>
              <a:defRPr/>
            </a:lvl2pPr>
            <a:lvl3pPr indent="-349250" lvl="2" marL="1371600">
              <a:spcBef>
                <a:spcPts val="2200"/>
              </a:spcBef>
              <a:spcAft>
                <a:spcPts val="0"/>
              </a:spcAft>
              <a:buSzPts val="1900"/>
              <a:buChar char="■"/>
              <a:defRPr/>
            </a:lvl3pPr>
            <a:lvl4pPr indent="-349250" lvl="3" marL="1828800">
              <a:spcBef>
                <a:spcPts val="2200"/>
              </a:spcBef>
              <a:spcAft>
                <a:spcPts val="0"/>
              </a:spcAft>
              <a:buSzPts val="1900"/>
              <a:buChar char="●"/>
              <a:defRPr/>
            </a:lvl4pPr>
            <a:lvl5pPr indent="-349250" lvl="4" marL="2286000">
              <a:spcBef>
                <a:spcPts val="2200"/>
              </a:spcBef>
              <a:spcAft>
                <a:spcPts val="0"/>
              </a:spcAft>
              <a:buSzPts val="1900"/>
              <a:buChar char="○"/>
              <a:defRPr/>
            </a:lvl5pPr>
            <a:lvl6pPr indent="-349250" lvl="5" marL="2743200">
              <a:spcBef>
                <a:spcPts val="2200"/>
              </a:spcBef>
              <a:spcAft>
                <a:spcPts val="0"/>
              </a:spcAft>
              <a:buSzPts val="1900"/>
              <a:buChar char="■"/>
              <a:defRPr/>
            </a:lvl6pPr>
            <a:lvl7pPr indent="-349250" lvl="6" marL="3200400">
              <a:spcBef>
                <a:spcPts val="2200"/>
              </a:spcBef>
              <a:spcAft>
                <a:spcPts val="0"/>
              </a:spcAft>
              <a:buSzPts val="1900"/>
              <a:buChar char="●"/>
              <a:defRPr/>
            </a:lvl7pPr>
            <a:lvl8pPr indent="-349250" lvl="7" marL="3657600">
              <a:spcBef>
                <a:spcPts val="2200"/>
              </a:spcBef>
              <a:spcAft>
                <a:spcPts val="0"/>
              </a:spcAft>
              <a:buSzPts val="1900"/>
              <a:buChar char="○"/>
              <a:defRPr/>
            </a:lvl8pPr>
            <a:lvl9pPr indent="-349250" lvl="8" marL="4114800">
              <a:spcBef>
                <a:spcPts val="2200"/>
              </a:spcBef>
              <a:spcAft>
                <a:spcPts val="2200"/>
              </a:spcAft>
              <a:buSzPts val="1900"/>
              <a:buChar char="■"/>
              <a:defRPr/>
            </a:lvl9pPr>
          </a:lstStyle>
          <a:p/>
        </p:txBody>
      </p:sp>
      <p:sp>
        <p:nvSpPr>
          <p:cNvPr id="37" name="Google Shape;37;p9"/>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38" name="Shape 38"/>
        <p:cNvGrpSpPr/>
        <p:nvPr/>
      </p:nvGrpSpPr>
      <p:grpSpPr>
        <a:xfrm>
          <a:off x="0" y="0"/>
          <a:ext cx="0" cy="0"/>
          <a:chOff x="0" y="0"/>
          <a:chExt cx="0" cy="0"/>
        </a:xfrm>
      </p:grpSpPr>
      <p:sp>
        <p:nvSpPr>
          <p:cNvPr id="39" name="Google Shape;39;p10"/>
          <p:cNvSpPr txBox="1"/>
          <p:nvPr>
            <p:ph idx="1" type="body"/>
          </p:nvPr>
        </p:nvSpPr>
        <p:spPr>
          <a:xfrm>
            <a:off x="257705" y="8586994"/>
            <a:ext cx="4959900" cy="1228200"/>
          </a:xfrm>
          <a:prstGeom prst="rect">
            <a:avLst/>
          </a:prstGeom>
        </p:spPr>
        <p:txBody>
          <a:bodyPr anchorCtr="0" anchor="ctr" bIns="123025" lIns="123025" spcFirstLastPara="1" rIns="123025" wrap="square" tIns="123025">
            <a:noAutofit/>
          </a:bodyPr>
          <a:lstStyle>
            <a:lvl1pPr indent="-228600" lvl="0" marL="457200">
              <a:lnSpc>
                <a:spcPct val="100000"/>
              </a:lnSpc>
              <a:spcBef>
                <a:spcPts val="0"/>
              </a:spcBef>
              <a:spcAft>
                <a:spcPts val="0"/>
              </a:spcAft>
              <a:buSzPts val="2400"/>
              <a:buNone/>
              <a:defRPr/>
            </a:lvl1pPr>
          </a:lstStyle>
          <a:p/>
        </p:txBody>
      </p:sp>
      <p:sp>
        <p:nvSpPr>
          <p:cNvPr id="40" name="Google Shape;40;p10"/>
          <p:cNvSpPr txBox="1"/>
          <p:nvPr>
            <p:ph idx="12" type="sldNum"/>
          </p:nvPr>
        </p:nvSpPr>
        <p:spPr>
          <a:xfrm>
            <a:off x="7004788" y="9465147"/>
            <a:ext cx="453600" cy="799200"/>
          </a:xfrm>
          <a:prstGeom prst="rect">
            <a:avLst/>
          </a:prstGeom>
        </p:spPr>
        <p:txBody>
          <a:bodyPr anchorCtr="0" anchor="ctr" bIns="123025" lIns="123025" spcFirstLastPara="1" rIns="123025" wrap="square" tIns="1230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a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57705" y="903288"/>
            <a:ext cx="7044600" cy="1162500"/>
          </a:xfrm>
          <a:prstGeom prst="rect">
            <a:avLst/>
          </a:prstGeom>
          <a:noFill/>
          <a:ln>
            <a:noFill/>
          </a:ln>
        </p:spPr>
        <p:txBody>
          <a:bodyPr anchorCtr="0" anchor="t" bIns="123025" lIns="123025" spcFirstLastPara="1" rIns="123025" wrap="square" tIns="123025">
            <a:noAutofit/>
          </a:bodyPr>
          <a:lstStyle>
            <a:lvl1pPr lvl="0">
              <a:spcBef>
                <a:spcPts val="0"/>
              </a:spcBef>
              <a:spcAft>
                <a:spcPts val="0"/>
              </a:spcAft>
              <a:buClr>
                <a:schemeClr val="dk1"/>
              </a:buClr>
              <a:buSzPts val="3800"/>
              <a:buNone/>
              <a:defRPr sz="3800">
                <a:solidFill>
                  <a:schemeClr val="dk1"/>
                </a:solidFill>
              </a:defRPr>
            </a:lvl1pPr>
            <a:lvl2pPr lvl="1">
              <a:spcBef>
                <a:spcPts val="0"/>
              </a:spcBef>
              <a:spcAft>
                <a:spcPts val="0"/>
              </a:spcAft>
              <a:buClr>
                <a:schemeClr val="dk1"/>
              </a:buClr>
              <a:buSzPts val="3800"/>
              <a:buNone/>
              <a:defRPr sz="3800">
                <a:solidFill>
                  <a:schemeClr val="dk1"/>
                </a:solidFill>
              </a:defRPr>
            </a:lvl2pPr>
            <a:lvl3pPr lvl="2">
              <a:spcBef>
                <a:spcPts val="0"/>
              </a:spcBef>
              <a:spcAft>
                <a:spcPts val="0"/>
              </a:spcAft>
              <a:buClr>
                <a:schemeClr val="dk1"/>
              </a:buClr>
              <a:buSzPts val="3800"/>
              <a:buNone/>
              <a:defRPr sz="3800">
                <a:solidFill>
                  <a:schemeClr val="dk1"/>
                </a:solidFill>
              </a:defRPr>
            </a:lvl3pPr>
            <a:lvl4pPr lvl="3">
              <a:spcBef>
                <a:spcPts val="0"/>
              </a:spcBef>
              <a:spcAft>
                <a:spcPts val="0"/>
              </a:spcAft>
              <a:buClr>
                <a:schemeClr val="dk1"/>
              </a:buClr>
              <a:buSzPts val="3800"/>
              <a:buNone/>
              <a:defRPr sz="3800">
                <a:solidFill>
                  <a:schemeClr val="dk1"/>
                </a:solidFill>
              </a:defRPr>
            </a:lvl4pPr>
            <a:lvl5pPr lvl="4">
              <a:spcBef>
                <a:spcPts val="0"/>
              </a:spcBef>
              <a:spcAft>
                <a:spcPts val="0"/>
              </a:spcAft>
              <a:buClr>
                <a:schemeClr val="dk1"/>
              </a:buClr>
              <a:buSzPts val="3800"/>
              <a:buNone/>
              <a:defRPr sz="3800">
                <a:solidFill>
                  <a:schemeClr val="dk1"/>
                </a:solidFill>
              </a:defRPr>
            </a:lvl5pPr>
            <a:lvl6pPr lvl="5">
              <a:spcBef>
                <a:spcPts val="0"/>
              </a:spcBef>
              <a:spcAft>
                <a:spcPts val="0"/>
              </a:spcAft>
              <a:buClr>
                <a:schemeClr val="dk1"/>
              </a:buClr>
              <a:buSzPts val="3800"/>
              <a:buNone/>
              <a:defRPr sz="3800">
                <a:solidFill>
                  <a:schemeClr val="dk1"/>
                </a:solidFill>
              </a:defRPr>
            </a:lvl6pPr>
            <a:lvl7pPr lvl="6">
              <a:spcBef>
                <a:spcPts val="0"/>
              </a:spcBef>
              <a:spcAft>
                <a:spcPts val="0"/>
              </a:spcAft>
              <a:buClr>
                <a:schemeClr val="dk1"/>
              </a:buClr>
              <a:buSzPts val="3800"/>
              <a:buNone/>
              <a:defRPr sz="3800">
                <a:solidFill>
                  <a:schemeClr val="dk1"/>
                </a:solidFill>
              </a:defRPr>
            </a:lvl7pPr>
            <a:lvl8pPr lvl="7">
              <a:spcBef>
                <a:spcPts val="0"/>
              </a:spcBef>
              <a:spcAft>
                <a:spcPts val="0"/>
              </a:spcAft>
              <a:buClr>
                <a:schemeClr val="dk1"/>
              </a:buClr>
              <a:buSzPts val="3800"/>
              <a:buNone/>
              <a:defRPr sz="3800">
                <a:solidFill>
                  <a:schemeClr val="dk1"/>
                </a:solidFill>
              </a:defRPr>
            </a:lvl8pPr>
            <a:lvl9pPr lvl="8">
              <a:spcBef>
                <a:spcPts val="0"/>
              </a:spcBef>
              <a:spcAft>
                <a:spcPts val="0"/>
              </a:spcAft>
              <a:buClr>
                <a:schemeClr val="dk1"/>
              </a:buClr>
              <a:buSzPts val="3800"/>
              <a:buNone/>
              <a:defRPr sz="3800">
                <a:solidFill>
                  <a:schemeClr val="dk1"/>
                </a:solidFill>
              </a:defRPr>
            </a:lvl9pPr>
          </a:lstStyle>
          <a:p/>
        </p:txBody>
      </p:sp>
      <p:sp>
        <p:nvSpPr>
          <p:cNvPr id="7" name="Google Shape;7;p1"/>
          <p:cNvSpPr txBox="1"/>
          <p:nvPr>
            <p:ph idx="1" type="body"/>
          </p:nvPr>
        </p:nvSpPr>
        <p:spPr>
          <a:xfrm>
            <a:off x="257705" y="2339232"/>
            <a:ext cx="7044600" cy="6934500"/>
          </a:xfrm>
          <a:prstGeom prst="rect">
            <a:avLst/>
          </a:prstGeom>
          <a:noFill/>
          <a:ln>
            <a:noFill/>
          </a:ln>
        </p:spPr>
        <p:txBody>
          <a:bodyPr anchorCtr="0" anchor="t" bIns="123025" lIns="123025" spcFirstLastPara="1" rIns="123025" wrap="square" tIns="123025">
            <a:noAutofit/>
          </a:bodyPr>
          <a:lstStyle>
            <a:lvl1pPr indent="-381000" lvl="0" marL="457200">
              <a:lnSpc>
                <a:spcPct val="115000"/>
              </a:lnSpc>
              <a:spcBef>
                <a:spcPts val="0"/>
              </a:spcBef>
              <a:spcAft>
                <a:spcPts val="0"/>
              </a:spcAft>
              <a:buClr>
                <a:schemeClr val="dk2"/>
              </a:buClr>
              <a:buSzPts val="2400"/>
              <a:buChar char="●"/>
              <a:defRPr sz="2400">
                <a:solidFill>
                  <a:schemeClr val="dk2"/>
                </a:solidFill>
              </a:defRPr>
            </a:lvl1pPr>
            <a:lvl2pPr indent="-349250" lvl="1" marL="914400">
              <a:lnSpc>
                <a:spcPct val="115000"/>
              </a:lnSpc>
              <a:spcBef>
                <a:spcPts val="2200"/>
              </a:spcBef>
              <a:spcAft>
                <a:spcPts val="0"/>
              </a:spcAft>
              <a:buClr>
                <a:schemeClr val="dk2"/>
              </a:buClr>
              <a:buSzPts val="1900"/>
              <a:buChar char="○"/>
              <a:defRPr sz="1900">
                <a:solidFill>
                  <a:schemeClr val="dk2"/>
                </a:solidFill>
              </a:defRPr>
            </a:lvl2pPr>
            <a:lvl3pPr indent="-349250" lvl="2" marL="1371600">
              <a:lnSpc>
                <a:spcPct val="115000"/>
              </a:lnSpc>
              <a:spcBef>
                <a:spcPts val="2200"/>
              </a:spcBef>
              <a:spcAft>
                <a:spcPts val="0"/>
              </a:spcAft>
              <a:buClr>
                <a:schemeClr val="dk2"/>
              </a:buClr>
              <a:buSzPts val="1900"/>
              <a:buChar char="■"/>
              <a:defRPr sz="1900">
                <a:solidFill>
                  <a:schemeClr val="dk2"/>
                </a:solidFill>
              </a:defRPr>
            </a:lvl3pPr>
            <a:lvl4pPr indent="-349250" lvl="3" marL="1828800">
              <a:lnSpc>
                <a:spcPct val="115000"/>
              </a:lnSpc>
              <a:spcBef>
                <a:spcPts val="2200"/>
              </a:spcBef>
              <a:spcAft>
                <a:spcPts val="0"/>
              </a:spcAft>
              <a:buClr>
                <a:schemeClr val="dk2"/>
              </a:buClr>
              <a:buSzPts val="1900"/>
              <a:buChar char="●"/>
              <a:defRPr sz="1900">
                <a:solidFill>
                  <a:schemeClr val="dk2"/>
                </a:solidFill>
              </a:defRPr>
            </a:lvl4pPr>
            <a:lvl5pPr indent="-349250" lvl="4" marL="2286000">
              <a:lnSpc>
                <a:spcPct val="115000"/>
              </a:lnSpc>
              <a:spcBef>
                <a:spcPts val="2200"/>
              </a:spcBef>
              <a:spcAft>
                <a:spcPts val="0"/>
              </a:spcAft>
              <a:buClr>
                <a:schemeClr val="dk2"/>
              </a:buClr>
              <a:buSzPts val="1900"/>
              <a:buChar char="○"/>
              <a:defRPr sz="1900">
                <a:solidFill>
                  <a:schemeClr val="dk2"/>
                </a:solidFill>
              </a:defRPr>
            </a:lvl5pPr>
            <a:lvl6pPr indent="-349250" lvl="5" marL="2743200">
              <a:lnSpc>
                <a:spcPct val="115000"/>
              </a:lnSpc>
              <a:spcBef>
                <a:spcPts val="2200"/>
              </a:spcBef>
              <a:spcAft>
                <a:spcPts val="0"/>
              </a:spcAft>
              <a:buClr>
                <a:schemeClr val="dk2"/>
              </a:buClr>
              <a:buSzPts val="1900"/>
              <a:buChar char="■"/>
              <a:defRPr sz="1900">
                <a:solidFill>
                  <a:schemeClr val="dk2"/>
                </a:solidFill>
              </a:defRPr>
            </a:lvl6pPr>
            <a:lvl7pPr indent="-349250" lvl="6" marL="3200400">
              <a:lnSpc>
                <a:spcPct val="115000"/>
              </a:lnSpc>
              <a:spcBef>
                <a:spcPts val="2200"/>
              </a:spcBef>
              <a:spcAft>
                <a:spcPts val="0"/>
              </a:spcAft>
              <a:buClr>
                <a:schemeClr val="dk2"/>
              </a:buClr>
              <a:buSzPts val="1900"/>
              <a:buChar char="●"/>
              <a:defRPr sz="1900">
                <a:solidFill>
                  <a:schemeClr val="dk2"/>
                </a:solidFill>
              </a:defRPr>
            </a:lvl7pPr>
            <a:lvl8pPr indent="-349250" lvl="7" marL="3657600">
              <a:lnSpc>
                <a:spcPct val="115000"/>
              </a:lnSpc>
              <a:spcBef>
                <a:spcPts val="2200"/>
              </a:spcBef>
              <a:spcAft>
                <a:spcPts val="0"/>
              </a:spcAft>
              <a:buClr>
                <a:schemeClr val="dk2"/>
              </a:buClr>
              <a:buSzPts val="1900"/>
              <a:buChar char="○"/>
              <a:defRPr sz="1900">
                <a:solidFill>
                  <a:schemeClr val="dk2"/>
                </a:solidFill>
              </a:defRPr>
            </a:lvl8pPr>
            <a:lvl9pPr indent="-349250" lvl="8" marL="4114800">
              <a:lnSpc>
                <a:spcPct val="115000"/>
              </a:lnSpc>
              <a:spcBef>
                <a:spcPts val="2200"/>
              </a:spcBef>
              <a:spcAft>
                <a:spcPts val="2200"/>
              </a:spcAft>
              <a:buClr>
                <a:schemeClr val="dk2"/>
              </a:buClr>
              <a:buSzPts val="1900"/>
              <a:buChar char="■"/>
              <a:defRPr sz="1900">
                <a:solidFill>
                  <a:schemeClr val="dk2"/>
                </a:solidFill>
              </a:defRPr>
            </a:lvl9pPr>
          </a:lstStyle>
          <a:p/>
        </p:txBody>
      </p:sp>
      <p:sp>
        <p:nvSpPr>
          <p:cNvPr id="8" name="Google Shape;8;p1"/>
          <p:cNvSpPr txBox="1"/>
          <p:nvPr>
            <p:ph idx="12" type="sldNum"/>
          </p:nvPr>
        </p:nvSpPr>
        <p:spPr>
          <a:xfrm>
            <a:off x="7004788" y="9465147"/>
            <a:ext cx="453600" cy="799200"/>
          </a:xfrm>
          <a:prstGeom prst="rect">
            <a:avLst/>
          </a:prstGeom>
          <a:noFill/>
          <a:ln>
            <a:noFill/>
          </a:ln>
        </p:spPr>
        <p:txBody>
          <a:bodyPr anchorCtr="0" anchor="ctr" bIns="123025" lIns="123025" spcFirstLastPara="1" rIns="123025" wrap="square" tIns="123025">
            <a:noAutofit/>
          </a:bodyPr>
          <a:lstStyle>
            <a:lvl1pPr lvl="0" algn="r">
              <a:buNone/>
              <a:defRPr sz="1300">
                <a:solidFill>
                  <a:schemeClr val="dk2"/>
                </a:solidFill>
              </a:defRPr>
            </a:lvl1pPr>
            <a:lvl2pPr lvl="1" algn="r">
              <a:buNone/>
              <a:defRPr sz="1300">
                <a:solidFill>
                  <a:schemeClr val="dk2"/>
                </a:solidFill>
              </a:defRPr>
            </a:lvl2pPr>
            <a:lvl3pPr lvl="2" algn="r">
              <a:buNone/>
              <a:defRPr sz="1300">
                <a:solidFill>
                  <a:schemeClr val="dk2"/>
                </a:solidFill>
              </a:defRPr>
            </a:lvl3pPr>
            <a:lvl4pPr lvl="3" algn="r">
              <a:buNone/>
              <a:defRPr sz="1300">
                <a:solidFill>
                  <a:schemeClr val="dk2"/>
                </a:solidFill>
              </a:defRPr>
            </a:lvl4pPr>
            <a:lvl5pPr lvl="4" algn="r">
              <a:buNone/>
              <a:defRPr sz="1300">
                <a:solidFill>
                  <a:schemeClr val="dk2"/>
                </a:solidFill>
              </a:defRPr>
            </a:lvl5pPr>
            <a:lvl6pPr lvl="5" algn="r">
              <a:buNone/>
              <a:defRPr sz="1300">
                <a:solidFill>
                  <a:schemeClr val="dk2"/>
                </a:solidFill>
              </a:defRPr>
            </a:lvl6pPr>
            <a:lvl7pPr lvl="6" algn="r">
              <a:buNone/>
              <a:defRPr sz="1300">
                <a:solidFill>
                  <a:schemeClr val="dk2"/>
                </a:solidFill>
              </a:defRPr>
            </a:lvl7pPr>
            <a:lvl8pPr lvl="7" algn="r">
              <a:buNone/>
              <a:defRPr sz="1300">
                <a:solidFill>
                  <a:schemeClr val="dk2"/>
                </a:solidFill>
              </a:defRPr>
            </a:lvl8pPr>
            <a:lvl9pPr lvl="8" algn="r">
              <a:buNone/>
              <a:defRPr sz="1300">
                <a:solidFill>
                  <a:schemeClr val="dk2"/>
                </a:solidFill>
              </a:defRPr>
            </a:lvl9pPr>
          </a:lstStyle>
          <a:p>
            <a:pPr indent="0" lvl="0" marL="0" rtl="0" algn="r">
              <a:spcBef>
                <a:spcPts val="0"/>
              </a:spcBef>
              <a:spcAft>
                <a:spcPts val="0"/>
              </a:spcAft>
              <a:buNone/>
            </a:pPr>
            <a:fld id="{00000000-1234-1234-1234-123412341234}" type="slidenum">
              <a:rPr lang="ar"/>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hyperlink" Target="https://docs.google.com/document/d/16dIdEzTUCWseYg3GY59eLWZeCt4n5i0YjxD_ut5hOb8/edit?usp=sharing" TargetMode="External"/><Relationship Id="rId4" Type="http://schemas.openxmlformats.org/officeDocument/2006/relationships/image" Target="../media/image8.png"/><Relationship Id="rId5" Type="http://schemas.openxmlformats.org/officeDocument/2006/relationships/image" Target="../media/image3.png"/><Relationship Id="rId6"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3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7" Type="http://schemas.openxmlformats.org/officeDocument/2006/relationships/image" Target="../media/image3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xml"/><Relationship Id="rId3" Type="http://schemas.openxmlformats.org/officeDocument/2006/relationships/image" Target="../media/image35.png"/><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familymedicine438.sarahah.com" TargetMode="External"/><Relationship Id="rId4" Type="http://schemas.openxmlformats.org/officeDocument/2006/relationships/image" Target="../media/image37.png"/><Relationship Id="rId5" Type="http://schemas.openxmlformats.org/officeDocument/2006/relationships/hyperlink" Target="http://www.twitter.com/Medicine438_" TargetMode="External"/><Relationship Id="rId6" Type="http://schemas.openxmlformats.org/officeDocument/2006/relationships/image" Target="../media/image38.png"/><Relationship Id="rId7" Type="http://schemas.openxmlformats.org/officeDocument/2006/relationships/image" Target="../media/image3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 Id="rId4" Type="http://schemas.openxmlformats.org/officeDocument/2006/relationships/image" Target="../media/image10.png"/><Relationship Id="rId5"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6" Type="http://schemas.openxmlformats.org/officeDocument/2006/relationships/image" Target="../media/image16.png"/><Relationship Id="rId7" Type="http://schemas.openxmlformats.org/officeDocument/2006/relationships/image" Target="../media/image18.png"/><Relationship Id="rId8" Type="http://schemas.openxmlformats.org/officeDocument/2006/relationships/image" Target="../media/image1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21.png"/><Relationship Id="rId5" Type="http://schemas.openxmlformats.org/officeDocument/2006/relationships/image" Target="../media/image2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8.png"/><Relationship Id="rId5" Type="http://schemas.openxmlformats.org/officeDocument/2006/relationships/image" Target="../media/image24.png"/><Relationship Id="rId6" Type="http://schemas.openxmlformats.org/officeDocument/2006/relationships/image" Target="../media/image26.png"/><Relationship Id="rId7" Type="http://schemas.openxmlformats.org/officeDocument/2006/relationships/image" Target="../media/image25.png"/><Relationship Id="rId8"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 name="Shape 49"/>
        <p:cNvGrpSpPr/>
        <p:nvPr/>
      </p:nvGrpSpPr>
      <p:grpSpPr>
        <a:xfrm>
          <a:off x="0" y="0"/>
          <a:ext cx="0" cy="0"/>
          <a:chOff x="0" y="0"/>
          <a:chExt cx="0" cy="0"/>
        </a:xfrm>
      </p:grpSpPr>
      <p:sp>
        <p:nvSpPr>
          <p:cNvPr id="50" name="Google Shape;50;p13"/>
          <p:cNvSpPr txBox="1"/>
          <p:nvPr/>
        </p:nvSpPr>
        <p:spPr>
          <a:xfrm>
            <a:off x="210" y="0"/>
            <a:ext cx="7560000" cy="10440000"/>
          </a:xfrm>
          <a:prstGeom prst="rect">
            <a:avLst/>
          </a:prstGeom>
          <a:solidFill>
            <a:srgbClr val="3D85C6"/>
          </a:solid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
        <p:nvSpPr>
          <p:cNvPr id="51" name="Google Shape;51;p13"/>
          <p:cNvSpPr/>
          <p:nvPr/>
        </p:nvSpPr>
        <p:spPr>
          <a:xfrm>
            <a:off x="419440" y="9055008"/>
            <a:ext cx="206100" cy="180000"/>
          </a:xfrm>
          <a:prstGeom prst="ellipse">
            <a:avLst/>
          </a:prstGeom>
          <a:solidFill>
            <a:srgbClr val="FF0000"/>
          </a:solidFill>
          <a:ln cap="flat" cmpd="sng" w="9525">
            <a:solidFill>
              <a:srgbClr val="FF0000"/>
            </a:solidFill>
            <a:prstDash val="solid"/>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52" name="Google Shape;52;p13"/>
          <p:cNvSpPr/>
          <p:nvPr/>
        </p:nvSpPr>
        <p:spPr>
          <a:xfrm>
            <a:off x="419440" y="9260084"/>
            <a:ext cx="206100" cy="180000"/>
          </a:xfrm>
          <a:prstGeom prst="ellipse">
            <a:avLst/>
          </a:prstGeom>
          <a:solidFill>
            <a:srgbClr val="000000"/>
          </a:solidFill>
          <a:ln cap="flat" cmpd="sng" w="9525">
            <a:solidFill>
              <a:srgbClr val="000000"/>
            </a:solidFill>
            <a:prstDash val="solid"/>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53" name="Google Shape;53;p13"/>
          <p:cNvSpPr/>
          <p:nvPr/>
        </p:nvSpPr>
        <p:spPr>
          <a:xfrm>
            <a:off x="419440" y="9465177"/>
            <a:ext cx="206100" cy="180000"/>
          </a:xfrm>
          <a:prstGeom prst="ellipse">
            <a:avLst/>
          </a:prstGeom>
          <a:solidFill>
            <a:srgbClr val="C27BA0"/>
          </a:solidFill>
          <a:ln cap="flat" cmpd="sng" w="9525">
            <a:solidFill>
              <a:srgbClr val="C27BA0"/>
            </a:solidFill>
            <a:prstDash val="solid"/>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54" name="Google Shape;54;p13"/>
          <p:cNvSpPr/>
          <p:nvPr/>
        </p:nvSpPr>
        <p:spPr>
          <a:xfrm>
            <a:off x="419440" y="9670261"/>
            <a:ext cx="206100" cy="180000"/>
          </a:xfrm>
          <a:prstGeom prst="ellipse">
            <a:avLst/>
          </a:prstGeom>
          <a:solidFill>
            <a:srgbClr val="3C78D8"/>
          </a:solidFill>
          <a:ln cap="flat" cmpd="sng" w="9525">
            <a:solidFill>
              <a:srgbClr val="3C78D8"/>
            </a:solidFill>
            <a:prstDash val="solid"/>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55" name="Google Shape;55;p13"/>
          <p:cNvSpPr/>
          <p:nvPr/>
        </p:nvSpPr>
        <p:spPr>
          <a:xfrm>
            <a:off x="419440" y="9875346"/>
            <a:ext cx="206100" cy="180000"/>
          </a:xfrm>
          <a:prstGeom prst="ellipse">
            <a:avLst/>
          </a:prstGeom>
          <a:solidFill>
            <a:srgbClr val="B45F06"/>
          </a:solidFill>
          <a:ln cap="flat" cmpd="sng" w="9525">
            <a:solidFill>
              <a:srgbClr val="B45F06"/>
            </a:solidFill>
            <a:prstDash val="solid"/>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56" name="Google Shape;56;p13"/>
          <p:cNvSpPr/>
          <p:nvPr/>
        </p:nvSpPr>
        <p:spPr>
          <a:xfrm>
            <a:off x="99400" y="83375"/>
            <a:ext cx="7364400" cy="10273200"/>
          </a:xfrm>
          <a:prstGeom prst="round1Rect">
            <a:avLst>
              <a:gd fmla="val 32476" name="adj"/>
            </a:avLst>
          </a:prstGeom>
          <a:solidFill>
            <a:srgbClr val="EEF7FF"/>
          </a:solidFill>
          <a:ln cap="flat" cmpd="sng" w="66675">
            <a:solidFill>
              <a:srgbClr val="0B5394"/>
            </a:solidFill>
            <a:prstDash val="dash"/>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grpSp>
        <p:nvGrpSpPr>
          <p:cNvPr id="57" name="Google Shape;57;p13"/>
          <p:cNvGrpSpPr/>
          <p:nvPr/>
        </p:nvGrpSpPr>
        <p:grpSpPr>
          <a:xfrm>
            <a:off x="690900" y="3135357"/>
            <a:ext cx="6178200" cy="1854559"/>
            <a:chOff x="493500" y="2594850"/>
            <a:chExt cx="4413000" cy="1534850"/>
          </a:xfrm>
        </p:grpSpPr>
        <p:sp>
          <p:nvSpPr>
            <p:cNvPr id="58" name="Google Shape;58;p13"/>
            <p:cNvSpPr/>
            <p:nvPr/>
          </p:nvSpPr>
          <p:spPr>
            <a:xfrm>
              <a:off x="493500" y="2594850"/>
              <a:ext cx="4413000" cy="1488300"/>
            </a:xfrm>
            <a:prstGeom prst="bracketPair">
              <a:avLst/>
            </a:prstGeom>
            <a:noFill/>
            <a:ln cap="flat" cmpd="sng" w="85725">
              <a:solidFill>
                <a:srgbClr val="073763"/>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Clr>
                  <a:schemeClr val="dk1"/>
                </a:buClr>
                <a:buSzPts val="1500"/>
                <a:buFont typeface="Arial"/>
                <a:buNone/>
              </a:pPr>
              <a:r>
                <a:rPr b="1" lang="ar" sz="4300">
                  <a:solidFill>
                    <a:srgbClr val="073763"/>
                  </a:solidFill>
                  <a:latin typeface="Cabin"/>
                  <a:ea typeface="Cabin"/>
                  <a:cs typeface="Cabin"/>
                  <a:sym typeface="Cabin"/>
                </a:rPr>
                <a:t>ANTERIOR PITUITARY DISORDERS</a:t>
              </a:r>
              <a:endParaRPr sz="4300">
                <a:solidFill>
                  <a:srgbClr val="073763"/>
                </a:solidFill>
              </a:endParaRPr>
            </a:p>
          </p:txBody>
        </p:sp>
        <p:sp>
          <p:nvSpPr>
            <p:cNvPr id="59" name="Google Shape;59;p13"/>
            <p:cNvSpPr txBox="1"/>
            <p:nvPr/>
          </p:nvSpPr>
          <p:spPr>
            <a:xfrm>
              <a:off x="1697517" y="3810800"/>
              <a:ext cx="1900500" cy="318900"/>
            </a:xfrm>
            <a:prstGeom prst="rect">
              <a:avLst/>
            </a:prstGeom>
            <a:noFill/>
            <a:ln>
              <a:noFill/>
            </a:ln>
          </p:spPr>
          <p:txBody>
            <a:bodyPr anchorCtr="0" anchor="t" bIns="123000" lIns="123000" spcFirstLastPara="1" rIns="123000" wrap="square" tIns="123000">
              <a:noAutofit/>
            </a:bodyPr>
            <a:lstStyle/>
            <a:p>
              <a:pPr indent="0" lvl="0" marL="0" rtl="0" algn="ctr">
                <a:spcBef>
                  <a:spcPts val="0"/>
                </a:spcBef>
                <a:spcAft>
                  <a:spcPts val="0"/>
                </a:spcAft>
                <a:buNone/>
              </a:pPr>
              <a:r>
                <a:rPr lang="ar" sz="1300" u="sng">
                  <a:latin typeface="Cabin"/>
                  <a:ea typeface="Cabin"/>
                  <a:cs typeface="Cabin"/>
                  <a:sym typeface="Cabin"/>
                  <a:hlinkClick r:id="rId3"/>
                </a:rPr>
                <a:t>Editing file</a:t>
              </a:r>
              <a:endParaRPr sz="1300" u="sng">
                <a:latin typeface="Cabin"/>
                <a:ea typeface="Cabin"/>
                <a:cs typeface="Cabin"/>
                <a:sym typeface="Cabin"/>
              </a:endParaRPr>
            </a:p>
          </p:txBody>
        </p:sp>
      </p:grpSp>
      <p:grpSp>
        <p:nvGrpSpPr>
          <p:cNvPr id="60" name="Google Shape;60;p13"/>
          <p:cNvGrpSpPr/>
          <p:nvPr/>
        </p:nvGrpSpPr>
        <p:grpSpPr>
          <a:xfrm>
            <a:off x="99400" y="5604259"/>
            <a:ext cx="7044240" cy="2299305"/>
            <a:chOff x="114325" y="5166760"/>
            <a:chExt cx="5031600" cy="1902925"/>
          </a:xfrm>
        </p:grpSpPr>
        <p:sp>
          <p:nvSpPr>
            <p:cNvPr id="61" name="Google Shape;61;p13"/>
            <p:cNvSpPr/>
            <p:nvPr/>
          </p:nvSpPr>
          <p:spPr>
            <a:xfrm>
              <a:off x="342928" y="5166760"/>
              <a:ext cx="2571300" cy="732300"/>
            </a:xfrm>
            <a:prstGeom prst="roundRect">
              <a:avLst>
                <a:gd fmla="val 16667" name="adj"/>
              </a:avLst>
            </a:prstGeom>
            <a:noFill/>
            <a:ln>
              <a:noFill/>
            </a:ln>
          </p:spPr>
          <p:txBody>
            <a:bodyPr anchorCtr="0" anchor="ctr" bIns="123025" lIns="123025" spcFirstLastPara="1" rIns="123025" wrap="square" tIns="123025">
              <a:noAutofit/>
            </a:bodyPr>
            <a:lstStyle/>
            <a:p>
              <a:pPr indent="0" lvl="0" marL="0" rtl="0" algn="l">
                <a:spcBef>
                  <a:spcPts val="0"/>
                </a:spcBef>
                <a:spcAft>
                  <a:spcPts val="0"/>
                </a:spcAft>
                <a:buNone/>
              </a:pPr>
              <a:r>
                <a:rPr b="1" lang="ar" sz="2700">
                  <a:solidFill>
                    <a:srgbClr val="0B5394"/>
                  </a:solidFill>
                  <a:latin typeface="Cabin"/>
                  <a:ea typeface="Cabin"/>
                  <a:cs typeface="Cabin"/>
                  <a:sym typeface="Cabin"/>
                </a:rPr>
                <a:t>Lecture Objectives:</a:t>
              </a:r>
              <a:endParaRPr b="1" sz="2700">
                <a:solidFill>
                  <a:srgbClr val="0B5394"/>
                </a:solidFill>
                <a:latin typeface="Cabin"/>
                <a:ea typeface="Cabin"/>
                <a:cs typeface="Cabin"/>
                <a:sym typeface="Cabin"/>
              </a:endParaRPr>
            </a:p>
          </p:txBody>
        </p:sp>
        <p:sp>
          <p:nvSpPr>
            <p:cNvPr id="62" name="Google Shape;62;p13"/>
            <p:cNvSpPr txBox="1"/>
            <p:nvPr/>
          </p:nvSpPr>
          <p:spPr>
            <a:xfrm>
              <a:off x="114325" y="5819586"/>
              <a:ext cx="5031600" cy="1250100"/>
            </a:xfrm>
            <a:prstGeom prst="rect">
              <a:avLst/>
            </a:prstGeom>
            <a:noFill/>
            <a:ln>
              <a:noFill/>
            </a:ln>
          </p:spPr>
          <p:txBody>
            <a:bodyPr anchorCtr="0" anchor="t" bIns="123025" lIns="123025" spcFirstLastPara="1" rIns="123025" wrap="square" tIns="123025">
              <a:noAutofit/>
            </a:bodyPr>
            <a:lstStyle/>
            <a:p>
              <a:pPr indent="-412750" lvl="0" marL="609600" rtl="0" algn="l">
                <a:spcBef>
                  <a:spcPts val="0"/>
                </a:spcBef>
                <a:spcAft>
                  <a:spcPts val="0"/>
                </a:spcAft>
                <a:buSzPts val="1700"/>
                <a:buFont typeface="Cabin"/>
                <a:buChar char="◄"/>
              </a:pPr>
              <a:r>
                <a:rPr b="1" lang="ar" sz="1700">
                  <a:latin typeface="Cabin"/>
                  <a:ea typeface="Cabin"/>
                  <a:cs typeface="Cabin"/>
                  <a:sym typeface="Cabin"/>
                </a:rPr>
                <a:t>To understand basic pathophysiology and feedback for anterior pituitary hormones.</a:t>
              </a:r>
              <a:endParaRPr b="1" sz="1700">
                <a:latin typeface="Cabin"/>
                <a:ea typeface="Cabin"/>
                <a:cs typeface="Cabin"/>
                <a:sym typeface="Cabin"/>
              </a:endParaRPr>
            </a:p>
            <a:p>
              <a:pPr indent="-412750" lvl="0" marL="609600" rtl="0" algn="l">
                <a:spcBef>
                  <a:spcPts val="0"/>
                </a:spcBef>
                <a:spcAft>
                  <a:spcPts val="0"/>
                </a:spcAft>
                <a:buSzPts val="1700"/>
                <a:buFont typeface="Cabin"/>
                <a:buChar char="◄"/>
              </a:pPr>
              <a:r>
                <a:rPr b="1" lang="ar" sz="1700">
                  <a:latin typeface="Cabin"/>
                  <a:ea typeface="Cabin"/>
                  <a:cs typeface="Cabin"/>
                  <a:sym typeface="Cabin"/>
                </a:rPr>
                <a:t>Know about clinical approach for common anterior pituitary gland disorders:</a:t>
              </a:r>
              <a:endParaRPr b="1" sz="1700">
                <a:latin typeface="Cabin"/>
                <a:ea typeface="Cabin"/>
                <a:cs typeface="Cabin"/>
                <a:sym typeface="Cabin"/>
              </a:endParaRPr>
            </a:p>
            <a:p>
              <a:pPr indent="-412750" lvl="1" marL="1231900" rtl="0" algn="l">
                <a:spcBef>
                  <a:spcPts val="0"/>
                </a:spcBef>
                <a:spcAft>
                  <a:spcPts val="0"/>
                </a:spcAft>
                <a:buSzPts val="1700"/>
                <a:buFont typeface="Cabin"/>
                <a:buChar char="◆"/>
              </a:pPr>
              <a:r>
                <a:rPr lang="ar" sz="1700">
                  <a:latin typeface="Cabin"/>
                  <a:ea typeface="Cabin"/>
                  <a:cs typeface="Cabin"/>
                  <a:sym typeface="Cabin"/>
                </a:rPr>
                <a:t>Common clinical presentations.</a:t>
              </a:r>
              <a:endParaRPr sz="1700">
                <a:latin typeface="Cabin"/>
                <a:ea typeface="Cabin"/>
                <a:cs typeface="Cabin"/>
                <a:sym typeface="Cabin"/>
              </a:endParaRPr>
            </a:p>
            <a:p>
              <a:pPr indent="-412750" lvl="1" marL="1231900" rtl="0" algn="l">
                <a:spcBef>
                  <a:spcPts val="0"/>
                </a:spcBef>
                <a:spcAft>
                  <a:spcPts val="0"/>
                </a:spcAft>
                <a:buSzPts val="1700"/>
                <a:buFont typeface="Cabin"/>
                <a:buChar char="◆"/>
              </a:pPr>
              <a:r>
                <a:rPr lang="ar" sz="1700">
                  <a:latin typeface="Cabin"/>
                  <a:ea typeface="Cabin"/>
                  <a:cs typeface="Cabin"/>
                  <a:sym typeface="Cabin"/>
                </a:rPr>
                <a:t>Main laboratory investigations.</a:t>
              </a:r>
              <a:endParaRPr sz="1700">
                <a:latin typeface="Cabin"/>
                <a:ea typeface="Cabin"/>
                <a:cs typeface="Cabin"/>
                <a:sym typeface="Cabin"/>
              </a:endParaRPr>
            </a:p>
            <a:p>
              <a:pPr indent="-412750" lvl="1" marL="1231900" rtl="0" algn="l">
                <a:spcBef>
                  <a:spcPts val="0"/>
                </a:spcBef>
                <a:spcAft>
                  <a:spcPts val="0"/>
                </a:spcAft>
                <a:buSzPts val="1700"/>
                <a:buFont typeface="Cabin"/>
                <a:buChar char="◆"/>
              </a:pPr>
              <a:r>
                <a:rPr lang="ar" sz="1700">
                  <a:latin typeface="Cabin"/>
                  <a:ea typeface="Cabin"/>
                  <a:cs typeface="Cabin"/>
                  <a:sym typeface="Cabin"/>
                </a:rPr>
                <a:t>Radiological investigations</a:t>
              </a:r>
              <a:r>
                <a:rPr lang="ar" sz="1700">
                  <a:latin typeface="Cabin"/>
                  <a:ea typeface="Cabin"/>
                  <a:cs typeface="Cabin"/>
                  <a:sym typeface="Cabin"/>
                </a:rPr>
                <a:t>.</a:t>
              </a:r>
              <a:endParaRPr sz="1700">
                <a:latin typeface="Cabin"/>
                <a:ea typeface="Cabin"/>
                <a:cs typeface="Cabin"/>
                <a:sym typeface="Cabin"/>
              </a:endParaRPr>
            </a:p>
            <a:p>
              <a:pPr indent="-412750" lvl="1" marL="1231900" rtl="0" algn="l">
                <a:spcBef>
                  <a:spcPts val="0"/>
                </a:spcBef>
                <a:spcAft>
                  <a:spcPts val="0"/>
                </a:spcAft>
                <a:buSzPts val="1700"/>
                <a:buFont typeface="Cabin"/>
                <a:buChar char="◆"/>
              </a:pPr>
              <a:r>
                <a:rPr lang="ar" sz="1700">
                  <a:latin typeface="Cabin"/>
                  <a:ea typeface="Cabin"/>
                  <a:cs typeface="Cabin"/>
                  <a:sym typeface="Cabin"/>
                </a:rPr>
                <a:t>Describe lines of management for each of these conditions.</a:t>
              </a:r>
              <a:endParaRPr sz="1700">
                <a:latin typeface="Cabin"/>
                <a:ea typeface="Cabin"/>
                <a:cs typeface="Cabin"/>
                <a:sym typeface="Cabin"/>
              </a:endParaRPr>
            </a:p>
          </p:txBody>
        </p:sp>
      </p:grpSp>
      <p:pic>
        <p:nvPicPr>
          <p:cNvPr id="63" name="Google Shape;63;p13"/>
          <p:cNvPicPr preferRelativeResize="0"/>
          <p:nvPr/>
        </p:nvPicPr>
        <p:blipFill>
          <a:blip r:embed="rId4">
            <a:alphaModFix/>
          </a:blip>
          <a:stretch>
            <a:fillRect/>
          </a:stretch>
        </p:blipFill>
        <p:spPr>
          <a:xfrm>
            <a:off x="280035" y="284654"/>
            <a:ext cx="1349609" cy="884863"/>
          </a:xfrm>
          <a:prstGeom prst="rect">
            <a:avLst/>
          </a:prstGeom>
          <a:noFill/>
          <a:ln>
            <a:noFill/>
          </a:ln>
        </p:spPr>
      </p:pic>
      <p:pic>
        <p:nvPicPr>
          <p:cNvPr id="64" name="Google Shape;64;p13"/>
          <p:cNvPicPr preferRelativeResize="0"/>
          <p:nvPr/>
        </p:nvPicPr>
        <p:blipFill>
          <a:blip r:embed="rId5">
            <a:alphaModFix/>
          </a:blip>
          <a:stretch>
            <a:fillRect/>
          </a:stretch>
        </p:blipFill>
        <p:spPr>
          <a:xfrm>
            <a:off x="1843734" y="172938"/>
            <a:ext cx="996572" cy="996572"/>
          </a:xfrm>
          <a:prstGeom prst="rect">
            <a:avLst/>
          </a:prstGeom>
          <a:noFill/>
          <a:ln>
            <a:noFill/>
          </a:ln>
        </p:spPr>
      </p:pic>
      <p:sp>
        <p:nvSpPr>
          <p:cNvPr id="65" name="Google Shape;65;p13"/>
          <p:cNvSpPr txBox="1"/>
          <p:nvPr/>
        </p:nvSpPr>
        <p:spPr>
          <a:xfrm>
            <a:off x="419429" y="8791471"/>
            <a:ext cx="2817000" cy="1263600"/>
          </a:xfrm>
          <a:prstGeom prst="rect">
            <a:avLst/>
          </a:prstGeom>
          <a:noFill/>
          <a:ln>
            <a:noFill/>
          </a:ln>
        </p:spPr>
        <p:txBody>
          <a:bodyPr anchorCtr="0" anchor="t" bIns="92250" lIns="92250" spcFirstLastPara="1" rIns="92250" wrap="square" tIns="92250">
            <a:noAutofit/>
          </a:bodyPr>
          <a:lstStyle/>
          <a:p>
            <a:pPr indent="-317500" lvl="0" marL="457200" rtl="0" algn="l">
              <a:spcBef>
                <a:spcPts val="0"/>
              </a:spcBef>
              <a:spcAft>
                <a:spcPts val="0"/>
              </a:spcAft>
              <a:buClr>
                <a:srgbClr val="FF0000"/>
              </a:buClr>
              <a:buSzPts val="1600"/>
              <a:buFont typeface="Cabin"/>
              <a:buChar char="❏"/>
            </a:pPr>
            <a:r>
              <a:rPr lang="ar" sz="1600">
                <a:solidFill>
                  <a:srgbClr val="FF0000"/>
                </a:solidFill>
                <a:latin typeface="Cabin"/>
                <a:ea typeface="Cabin"/>
                <a:cs typeface="Cabin"/>
                <a:sym typeface="Cabin"/>
              </a:rPr>
              <a:t>Important</a:t>
            </a:r>
            <a:endParaRPr sz="1600">
              <a:solidFill>
                <a:srgbClr val="FF0000"/>
              </a:solidFill>
              <a:latin typeface="Cabin"/>
              <a:ea typeface="Cabin"/>
              <a:cs typeface="Cabin"/>
              <a:sym typeface="Cabin"/>
            </a:endParaRPr>
          </a:p>
          <a:p>
            <a:pPr indent="-317500" lvl="0" marL="457200" rtl="0" algn="l">
              <a:spcBef>
                <a:spcPts val="0"/>
              </a:spcBef>
              <a:spcAft>
                <a:spcPts val="0"/>
              </a:spcAft>
              <a:buSzPts val="1600"/>
              <a:buFont typeface="Cabin"/>
              <a:buChar char="❏"/>
            </a:pPr>
            <a:r>
              <a:rPr lang="ar" sz="1600">
                <a:latin typeface="Cabin"/>
                <a:ea typeface="Cabin"/>
                <a:cs typeface="Cabin"/>
                <a:sym typeface="Cabin"/>
              </a:rPr>
              <a:t>Original content</a:t>
            </a:r>
            <a:endParaRPr sz="1600">
              <a:latin typeface="Cabin"/>
              <a:ea typeface="Cabin"/>
              <a:cs typeface="Cabin"/>
              <a:sym typeface="Cabin"/>
            </a:endParaRPr>
          </a:p>
          <a:p>
            <a:pPr indent="-317500" lvl="0" marL="457200" rtl="0" algn="l">
              <a:spcBef>
                <a:spcPts val="0"/>
              </a:spcBef>
              <a:spcAft>
                <a:spcPts val="0"/>
              </a:spcAft>
              <a:buClr>
                <a:srgbClr val="C27BA0"/>
              </a:buClr>
              <a:buSzPts val="1600"/>
              <a:buFont typeface="Cabin"/>
              <a:buChar char="❏"/>
            </a:pPr>
            <a:r>
              <a:rPr lang="ar" sz="1600">
                <a:solidFill>
                  <a:srgbClr val="C27BA0"/>
                </a:solidFill>
                <a:latin typeface="Cabin"/>
                <a:ea typeface="Cabin"/>
                <a:cs typeface="Cabin"/>
                <a:sym typeface="Cabin"/>
              </a:rPr>
              <a:t>Only in girls slides </a:t>
            </a:r>
            <a:endParaRPr sz="1600">
              <a:solidFill>
                <a:srgbClr val="C27BA0"/>
              </a:solidFill>
              <a:latin typeface="Cabin"/>
              <a:ea typeface="Cabin"/>
              <a:cs typeface="Cabin"/>
              <a:sym typeface="Cabin"/>
            </a:endParaRPr>
          </a:p>
          <a:p>
            <a:pPr indent="-317500" lvl="0" marL="457200" rtl="0" algn="l">
              <a:spcBef>
                <a:spcPts val="0"/>
              </a:spcBef>
              <a:spcAft>
                <a:spcPts val="0"/>
              </a:spcAft>
              <a:buClr>
                <a:srgbClr val="3D85C6"/>
              </a:buClr>
              <a:buSzPts val="1600"/>
              <a:buFont typeface="Cabin"/>
              <a:buChar char="❏"/>
            </a:pPr>
            <a:r>
              <a:rPr lang="ar" sz="1600">
                <a:solidFill>
                  <a:srgbClr val="3D85C6"/>
                </a:solidFill>
                <a:latin typeface="Cabin"/>
                <a:ea typeface="Cabin"/>
                <a:cs typeface="Cabin"/>
                <a:sym typeface="Cabin"/>
              </a:rPr>
              <a:t>Only in boys slides</a:t>
            </a:r>
            <a:endParaRPr sz="1600">
              <a:solidFill>
                <a:srgbClr val="3D85C6"/>
              </a:solidFill>
              <a:latin typeface="Cabin"/>
              <a:ea typeface="Cabin"/>
              <a:cs typeface="Cabin"/>
              <a:sym typeface="Cabin"/>
            </a:endParaRPr>
          </a:p>
          <a:p>
            <a:pPr indent="-317500" lvl="0" marL="457200" rtl="0" algn="l">
              <a:spcBef>
                <a:spcPts val="0"/>
              </a:spcBef>
              <a:spcAft>
                <a:spcPts val="0"/>
              </a:spcAft>
              <a:buClr>
                <a:srgbClr val="6AA84F"/>
              </a:buClr>
              <a:buSzPts val="1600"/>
              <a:buFont typeface="Cabin"/>
              <a:buChar char="❏"/>
            </a:pPr>
            <a:r>
              <a:rPr lang="ar" sz="1600">
                <a:solidFill>
                  <a:srgbClr val="6AA84F"/>
                </a:solidFill>
                <a:latin typeface="Cabin"/>
                <a:ea typeface="Cabin"/>
                <a:cs typeface="Cabin"/>
                <a:sym typeface="Cabin"/>
              </a:rPr>
              <a:t>Doctor’s notes</a:t>
            </a:r>
            <a:endParaRPr sz="1600">
              <a:solidFill>
                <a:srgbClr val="6AA84F"/>
              </a:solidFill>
              <a:latin typeface="Cabin"/>
              <a:ea typeface="Cabin"/>
              <a:cs typeface="Cabin"/>
              <a:sym typeface="Cabin"/>
            </a:endParaRPr>
          </a:p>
        </p:txBody>
      </p:sp>
      <p:pic>
        <p:nvPicPr>
          <p:cNvPr id="66" name="Google Shape;66;p13"/>
          <p:cNvPicPr preferRelativeResize="0"/>
          <p:nvPr/>
        </p:nvPicPr>
        <p:blipFill>
          <a:blip r:embed="rId6">
            <a:alphaModFix/>
          </a:blip>
          <a:stretch>
            <a:fillRect/>
          </a:stretch>
        </p:blipFill>
        <p:spPr>
          <a:xfrm>
            <a:off x="3105865" y="260638"/>
            <a:ext cx="867157" cy="88486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0" name="Shape 300"/>
        <p:cNvGrpSpPr/>
        <p:nvPr/>
      </p:nvGrpSpPr>
      <p:grpSpPr>
        <a:xfrm>
          <a:off x="0" y="0"/>
          <a:ext cx="0" cy="0"/>
          <a:chOff x="0" y="0"/>
          <a:chExt cx="0" cy="0"/>
        </a:xfrm>
      </p:grpSpPr>
      <p:sp>
        <p:nvSpPr>
          <p:cNvPr id="301" name="Google Shape;301;p22"/>
          <p:cNvSpPr txBox="1"/>
          <p:nvPr/>
        </p:nvSpPr>
        <p:spPr>
          <a:xfrm>
            <a:off x="757312" y="3406716"/>
            <a:ext cx="6048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Gonadotroph</a:t>
            </a:r>
            <a:r>
              <a:rPr b="1" lang="ar" sz="3200">
                <a:solidFill>
                  <a:srgbClr val="0B5394"/>
                </a:solidFill>
                <a:latin typeface="Cabin"/>
                <a:ea typeface="Cabin"/>
                <a:cs typeface="Cabin"/>
                <a:sym typeface="Cabin"/>
              </a:rPr>
              <a:t> adenoma </a:t>
            </a:r>
            <a:r>
              <a:rPr b="1" lang="ar" sz="800">
                <a:solidFill>
                  <a:srgbClr val="666666"/>
                </a:solidFill>
                <a:latin typeface="Cabin"/>
                <a:ea typeface="Cabin"/>
                <a:cs typeface="Cabin"/>
                <a:sym typeface="Cabin"/>
              </a:rPr>
              <a:t>Not Important</a:t>
            </a:r>
            <a:endParaRPr sz="1900">
              <a:solidFill>
                <a:srgbClr val="666666"/>
              </a:solidFill>
            </a:endParaRPr>
          </a:p>
          <a:p>
            <a:pPr indent="0" lvl="0" marL="0" rtl="0" algn="ctr">
              <a:spcBef>
                <a:spcPts val="0"/>
              </a:spcBef>
              <a:spcAft>
                <a:spcPts val="0"/>
              </a:spcAft>
              <a:buNone/>
            </a:pPr>
            <a:r>
              <a:t/>
            </a:r>
            <a:endParaRPr b="1" sz="3200">
              <a:solidFill>
                <a:srgbClr val="0B5394"/>
              </a:solidFill>
              <a:latin typeface="Cabin"/>
              <a:ea typeface="Cabin"/>
              <a:cs typeface="Cabin"/>
              <a:sym typeface="Cabin"/>
            </a:endParaRPr>
          </a:p>
        </p:txBody>
      </p:sp>
      <p:cxnSp>
        <p:nvCxnSpPr>
          <p:cNvPr id="302" name="Google Shape;302;p22"/>
          <p:cNvCxnSpPr/>
          <p:nvPr/>
        </p:nvCxnSpPr>
        <p:spPr>
          <a:xfrm flipH="1" rot="10800000">
            <a:off x="754672" y="4072961"/>
            <a:ext cx="5847900" cy="7800"/>
          </a:xfrm>
          <a:prstGeom prst="straightConnector1">
            <a:avLst/>
          </a:prstGeom>
          <a:noFill/>
          <a:ln cap="flat" cmpd="sng" w="28575">
            <a:solidFill>
              <a:srgbClr val="0B5394"/>
            </a:solidFill>
            <a:prstDash val="solid"/>
            <a:round/>
            <a:headEnd len="med" w="med" type="diamond"/>
            <a:tailEnd len="med" w="med" type="diamond"/>
          </a:ln>
        </p:spPr>
      </p:cxnSp>
      <p:grpSp>
        <p:nvGrpSpPr>
          <p:cNvPr id="303" name="Google Shape;303;p22"/>
          <p:cNvGrpSpPr/>
          <p:nvPr/>
        </p:nvGrpSpPr>
        <p:grpSpPr>
          <a:xfrm>
            <a:off x="3745396" y="4959853"/>
            <a:ext cx="837316" cy="1462601"/>
            <a:chOff x="4630955" y="3880561"/>
            <a:chExt cx="914400" cy="1945207"/>
          </a:xfrm>
        </p:grpSpPr>
        <p:sp>
          <p:nvSpPr>
            <p:cNvPr id="304" name="Google Shape;304;p22"/>
            <p:cNvSpPr/>
            <p:nvPr/>
          </p:nvSpPr>
          <p:spPr>
            <a:xfrm>
              <a:off x="4630955" y="3880561"/>
              <a:ext cx="914400" cy="914400"/>
            </a:xfrm>
            <a:prstGeom prst="rtTriangle">
              <a:avLst/>
            </a:prstGeom>
            <a:solidFill>
              <a:srgbClr val="3D85C6"/>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Exo"/>
                <a:ea typeface="Exo"/>
                <a:cs typeface="Exo"/>
                <a:sym typeface="Exo"/>
              </a:endParaRPr>
            </a:p>
          </p:txBody>
        </p:sp>
        <p:sp>
          <p:nvSpPr>
            <p:cNvPr id="305" name="Google Shape;305;p22"/>
            <p:cNvSpPr/>
            <p:nvPr/>
          </p:nvSpPr>
          <p:spPr>
            <a:xfrm rot="5400000">
              <a:off x="4630955" y="4911368"/>
              <a:ext cx="914400" cy="914400"/>
            </a:xfrm>
            <a:prstGeom prst="rtTriangle">
              <a:avLst/>
            </a:prstGeom>
            <a:solidFill>
              <a:srgbClr val="9FC5E8"/>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Exo"/>
                <a:ea typeface="Exo"/>
                <a:cs typeface="Exo"/>
                <a:sym typeface="Exo"/>
              </a:endParaRPr>
            </a:p>
          </p:txBody>
        </p:sp>
      </p:grpSp>
      <p:grpSp>
        <p:nvGrpSpPr>
          <p:cNvPr id="306" name="Google Shape;306;p22"/>
          <p:cNvGrpSpPr/>
          <p:nvPr/>
        </p:nvGrpSpPr>
        <p:grpSpPr>
          <a:xfrm rot="10800000">
            <a:off x="2787306" y="4960651"/>
            <a:ext cx="837316" cy="1462601"/>
            <a:chOff x="4630955" y="3880561"/>
            <a:chExt cx="914400" cy="1945207"/>
          </a:xfrm>
        </p:grpSpPr>
        <p:sp>
          <p:nvSpPr>
            <p:cNvPr id="307" name="Google Shape;307;p22"/>
            <p:cNvSpPr/>
            <p:nvPr/>
          </p:nvSpPr>
          <p:spPr>
            <a:xfrm>
              <a:off x="4630955" y="3880561"/>
              <a:ext cx="914400" cy="9144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Exo"/>
                <a:ea typeface="Exo"/>
                <a:cs typeface="Exo"/>
                <a:sym typeface="Exo"/>
              </a:endParaRPr>
            </a:p>
          </p:txBody>
        </p:sp>
        <p:sp>
          <p:nvSpPr>
            <p:cNvPr id="308" name="Google Shape;308;p22"/>
            <p:cNvSpPr/>
            <p:nvPr/>
          </p:nvSpPr>
          <p:spPr>
            <a:xfrm rot="5400000">
              <a:off x="4630955" y="4911368"/>
              <a:ext cx="914400" cy="914400"/>
            </a:xfrm>
            <a:prstGeom prst="rtTriangle">
              <a:avLst/>
            </a:prstGeom>
            <a:solidFill>
              <a:srgbClr val="0B5394"/>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Exo"/>
                <a:ea typeface="Exo"/>
                <a:cs typeface="Exo"/>
                <a:sym typeface="Exo"/>
              </a:endParaRPr>
            </a:p>
          </p:txBody>
        </p:sp>
      </p:grpSp>
      <p:sp>
        <p:nvSpPr>
          <p:cNvPr id="309" name="Google Shape;309;p22"/>
          <p:cNvSpPr txBox="1"/>
          <p:nvPr/>
        </p:nvSpPr>
        <p:spPr>
          <a:xfrm>
            <a:off x="3187120" y="5737517"/>
            <a:ext cx="437100" cy="417900"/>
          </a:xfrm>
          <a:prstGeom prst="rect">
            <a:avLst/>
          </a:prstGeom>
          <a:no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rPr b="1" lang="ar" sz="3200">
                <a:solidFill>
                  <a:srgbClr val="FFFFFF"/>
                </a:solidFill>
                <a:latin typeface="Exo"/>
                <a:ea typeface="Exo"/>
                <a:cs typeface="Exo"/>
                <a:sym typeface="Exo"/>
              </a:rPr>
              <a:t>D</a:t>
            </a:r>
            <a:endParaRPr b="1" sz="3200">
              <a:solidFill>
                <a:srgbClr val="FFFFFF"/>
              </a:solidFill>
              <a:latin typeface="Exo"/>
              <a:ea typeface="Exo"/>
              <a:cs typeface="Exo"/>
              <a:sym typeface="Exo"/>
            </a:endParaRPr>
          </a:p>
        </p:txBody>
      </p:sp>
      <p:sp>
        <p:nvSpPr>
          <p:cNvPr id="310" name="Google Shape;310;p22"/>
          <p:cNvSpPr txBox="1"/>
          <p:nvPr/>
        </p:nvSpPr>
        <p:spPr>
          <a:xfrm>
            <a:off x="3745596" y="5737531"/>
            <a:ext cx="437100" cy="417900"/>
          </a:xfrm>
          <a:prstGeom prst="rect">
            <a:avLst/>
          </a:prstGeom>
          <a:no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rPr b="1" lang="ar" sz="3200">
                <a:solidFill>
                  <a:srgbClr val="FFFFFF"/>
                </a:solidFill>
                <a:latin typeface="Exo"/>
                <a:ea typeface="Exo"/>
                <a:cs typeface="Exo"/>
                <a:sym typeface="Exo"/>
              </a:rPr>
              <a:t>C</a:t>
            </a:r>
            <a:endParaRPr b="1" sz="3200">
              <a:solidFill>
                <a:srgbClr val="FFFFFF"/>
              </a:solidFill>
              <a:latin typeface="Exo"/>
              <a:ea typeface="Exo"/>
              <a:cs typeface="Exo"/>
              <a:sym typeface="Exo"/>
            </a:endParaRPr>
          </a:p>
        </p:txBody>
      </p:sp>
      <p:sp>
        <p:nvSpPr>
          <p:cNvPr id="311" name="Google Shape;311;p22"/>
          <p:cNvSpPr txBox="1"/>
          <p:nvPr/>
        </p:nvSpPr>
        <p:spPr>
          <a:xfrm>
            <a:off x="3764986" y="5155079"/>
            <a:ext cx="437100" cy="417900"/>
          </a:xfrm>
          <a:prstGeom prst="rect">
            <a:avLst/>
          </a:prstGeom>
          <a:noFill/>
          <a:ln>
            <a:noFill/>
          </a:ln>
        </p:spPr>
        <p:txBody>
          <a:bodyPr anchorCtr="0" anchor="t" bIns="61500" lIns="123025" spcFirstLastPara="1" rIns="123025" wrap="square" tIns="61500">
            <a:noAutofit/>
          </a:bodyPr>
          <a:lstStyle/>
          <a:p>
            <a:pPr indent="0" lvl="0" marL="0" marR="0" rtl="0" algn="ctr">
              <a:spcBef>
                <a:spcPts val="0"/>
              </a:spcBef>
              <a:spcAft>
                <a:spcPts val="0"/>
              </a:spcAft>
              <a:buNone/>
            </a:pPr>
            <a:r>
              <a:rPr b="1" lang="ar" sz="3200">
                <a:solidFill>
                  <a:srgbClr val="FFFFFF"/>
                </a:solidFill>
                <a:latin typeface="Exo"/>
                <a:ea typeface="Exo"/>
                <a:cs typeface="Exo"/>
                <a:sym typeface="Exo"/>
              </a:rPr>
              <a:t>B</a:t>
            </a:r>
            <a:endParaRPr b="1" sz="3200">
              <a:solidFill>
                <a:srgbClr val="FFFFFF"/>
              </a:solidFill>
              <a:latin typeface="Exo"/>
              <a:ea typeface="Exo"/>
              <a:cs typeface="Exo"/>
              <a:sym typeface="Exo"/>
            </a:endParaRPr>
          </a:p>
        </p:txBody>
      </p:sp>
      <p:sp>
        <p:nvSpPr>
          <p:cNvPr id="312" name="Google Shape;312;p22"/>
          <p:cNvSpPr txBox="1"/>
          <p:nvPr/>
        </p:nvSpPr>
        <p:spPr>
          <a:xfrm>
            <a:off x="3109349" y="5128473"/>
            <a:ext cx="437100" cy="417900"/>
          </a:xfrm>
          <a:prstGeom prst="rect">
            <a:avLst/>
          </a:prstGeom>
          <a:noFill/>
          <a:ln>
            <a:noFill/>
          </a:ln>
        </p:spPr>
        <p:txBody>
          <a:bodyPr anchorCtr="0" anchor="t" bIns="61500" lIns="123025" spcFirstLastPara="1" rIns="123025" wrap="square" tIns="61500">
            <a:noAutofit/>
          </a:bodyPr>
          <a:lstStyle/>
          <a:p>
            <a:pPr indent="0" lvl="0" marL="0" marR="0" rtl="0" algn="ctr">
              <a:spcBef>
                <a:spcPts val="0"/>
              </a:spcBef>
              <a:spcAft>
                <a:spcPts val="0"/>
              </a:spcAft>
              <a:buNone/>
            </a:pPr>
            <a:r>
              <a:rPr b="1" lang="ar" sz="3200">
                <a:solidFill>
                  <a:srgbClr val="FFFFFF"/>
                </a:solidFill>
                <a:latin typeface="Exo"/>
                <a:ea typeface="Exo"/>
                <a:cs typeface="Exo"/>
                <a:sym typeface="Exo"/>
              </a:rPr>
              <a:t>A</a:t>
            </a:r>
            <a:endParaRPr b="1" sz="3200">
              <a:solidFill>
                <a:srgbClr val="FFFFFF"/>
              </a:solidFill>
              <a:latin typeface="Exo"/>
              <a:ea typeface="Exo"/>
              <a:cs typeface="Exo"/>
              <a:sym typeface="Exo"/>
            </a:endParaRPr>
          </a:p>
        </p:txBody>
      </p:sp>
      <p:sp>
        <p:nvSpPr>
          <p:cNvPr id="313" name="Google Shape;313;p22"/>
          <p:cNvSpPr txBox="1"/>
          <p:nvPr/>
        </p:nvSpPr>
        <p:spPr>
          <a:xfrm>
            <a:off x="693420" y="4396581"/>
            <a:ext cx="6348600" cy="4179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Clr>
                <a:schemeClr val="dk1"/>
              </a:buClr>
              <a:buSzPts val="1500"/>
              <a:buFont typeface="Arial"/>
              <a:buNone/>
            </a:pPr>
            <a:r>
              <a:rPr b="1" lang="ar" sz="1900">
                <a:solidFill>
                  <a:srgbClr val="60B5CC"/>
                </a:solidFill>
                <a:latin typeface="Cabin"/>
                <a:ea typeface="Cabin"/>
                <a:cs typeface="Cabin"/>
                <a:sym typeface="Cabin"/>
              </a:rPr>
              <a:t>Gonadotroph adenoma VS menopause &amp; ovarian failure</a:t>
            </a:r>
            <a:endParaRPr b="1" sz="1900">
              <a:solidFill>
                <a:srgbClr val="60B5CC"/>
              </a:solidFill>
              <a:latin typeface="Cabin"/>
              <a:ea typeface="Cabin"/>
              <a:cs typeface="Cabin"/>
              <a:sym typeface="Cabin"/>
            </a:endParaRPr>
          </a:p>
          <a:p>
            <a:pPr indent="0" lvl="0" marL="0" rtl="0" algn="l">
              <a:spcBef>
                <a:spcPts val="0"/>
              </a:spcBef>
              <a:spcAft>
                <a:spcPts val="0"/>
              </a:spcAft>
              <a:buNone/>
            </a:pPr>
            <a:r>
              <a:t/>
            </a:r>
            <a:endParaRPr sz="1900">
              <a:solidFill>
                <a:srgbClr val="60B5CC"/>
              </a:solidFill>
              <a:latin typeface="Cabin"/>
              <a:ea typeface="Cabin"/>
              <a:cs typeface="Cabin"/>
              <a:sym typeface="Cabin"/>
            </a:endParaRPr>
          </a:p>
        </p:txBody>
      </p:sp>
      <p:sp>
        <p:nvSpPr>
          <p:cNvPr id="314" name="Google Shape;314;p22"/>
          <p:cNvSpPr txBox="1"/>
          <p:nvPr/>
        </p:nvSpPr>
        <p:spPr>
          <a:xfrm>
            <a:off x="4067175" y="4960541"/>
            <a:ext cx="2747100" cy="493800"/>
          </a:xfrm>
          <a:prstGeom prst="rect">
            <a:avLst/>
          </a:prstGeom>
          <a:noFill/>
          <a:ln>
            <a:noFill/>
          </a:ln>
        </p:spPr>
        <p:txBody>
          <a:bodyPr anchorCtr="0" anchor="t" bIns="123025" lIns="123025" spcFirstLastPara="1" rIns="123025" wrap="square" tIns="123025">
            <a:noAutofit/>
          </a:bodyPr>
          <a:lstStyle/>
          <a:p>
            <a:pPr indent="-381000" lvl="0" marL="609600" rtl="0" algn="l">
              <a:spcBef>
                <a:spcPts val="0"/>
              </a:spcBef>
              <a:spcAft>
                <a:spcPts val="0"/>
              </a:spcAft>
              <a:buSzPts val="1200"/>
              <a:buFont typeface="Cabin"/>
              <a:buChar char="●"/>
            </a:pPr>
            <a:r>
              <a:rPr lang="ar" sz="1200">
                <a:latin typeface="Cabin"/>
                <a:ea typeface="Cabin"/>
                <a:cs typeface="Cabin"/>
                <a:sym typeface="Cabin"/>
              </a:rPr>
              <a:t>High FSH</a:t>
            </a:r>
            <a:endParaRPr sz="1200">
              <a:latin typeface="Cabin"/>
              <a:ea typeface="Cabin"/>
              <a:cs typeface="Cabin"/>
              <a:sym typeface="Cabin"/>
            </a:endParaRPr>
          </a:p>
          <a:p>
            <a:pPr indent="-381000" lvl="0" marL="609600" rtl="0" algn="l">
              <a:spcBef>
                <a:spcPts val="0"/>
              </a:spcBef>
              <a:spcAft>
                <a:spcPts val="0"/>
              </a:spcAft>
              <a:buSzPts val="1200"/>
              <a:buFont typeface="Cabin"/>
              <a:buChar char="●"/>
            </a:pPr>
            <a:r>
              <a:rPr lang="ar" sz="1200">
                <a:latin typeface="Cabin"/>
                <a:ea typeface="Cabin"/>
                <a:cs typeface="Cabin"/>
                <a:sym typeface="Cabin"/>
              </a:rPr>
              <a:t>Low LH</a:t>
            </a:r>
            <a:endParaRPr sz="1200">
              <a:latin typeface="Cabin"/>
              <a:ea typeface="Cabin"/>
              <a:cs typeface="Cabin"/>
              <a:sym typeface="Cabin"/>
            </a:endParaRPr>
          </a:p>
        </p:txBody>
      </p:sp>
      <p:sp>
        <p:nvSpPr>
          <p:cNvPr id="315" name="Google Shape;315;p22"/>
          <p:cNvSpPr txBox="1"/>
          <p:nvPr/>
        </p:nvSpPr>
        <p:spPr>
          <a:xfrm>
            <a:off x="1186815" y="4983559"/>
            <a:ext cx="2133600" cy="506400"/>
          </a:xfrm>
          <a:prstGeom prst="rect">
            <a:avLst/>
          </a:prstGeom>
          <a:noFill/>
          <a:ln>
            <a:noFill/>
          </a:ln>
        </p:spPr>
        <p:txBody>
          <a:bodyPr anchorCtr="0" anchor="t" bIns="123025" lIns="123025" spcFirstLastPara="1" rIns="123025" wrap="square" tIns="123025">
            <a:noAutofit/>
          </a:bodyPr>
          <a:lstStyle/>
          <a:p>
            <a:pPr indent="-381000" lvl="0" marL="609600" rtl="0" algn="l">
              <a:spcBef>
                <a:spcPts val="0"/>
              </a:spcBef>
              <a:spcAft>
                <a:spcPts val="0"/>
              </a:spcAft>
              <a:buSzPts val="1200"/>
              <a:buFont typeface="Cabin"/>
              <a:buChar char="●"/>
            </a:pPr>
            <a:r>
              <a:rPr lang="ar" sz="1200">
                <a:latin typeface="Cabin"/>
                <a:ea typeface="Cabin"/>
                <a:cs typeface="Cabin"/>
                <a:sym typeface="Cabin"/>
              </a:rPr>
              <a:t>High serum alpha subunit</a:t>
            </a:r>
            <a:endParaRPr sz="1200">
              <a:latin typeface="Cabin"/>
              <a:ea typeface="Cabin"/>
              <a:cs typeface="Cabin"/>
              <a:sym typeface="Cabin"/>
            </a:endParaRPr>
          </a:p>
        </p:txBody>
      </p:sp>
      <p:sp>
        <p:nvSpPr>
          <p:cNvPr id="316" name="Google Shape;316;p22"/>
          <p:cNvSpPr txBox="1"/>
          <p:nvPr/>
        </p:nvSpPr>
        <p:spPr>
          <a:xfrm>
            <a:off x="4076135" y="5792146"/>
            <a:ext cx="3305100" cy="1043700"/>
          </a:xfrm>
          <a:prstGeom prst="rect">
            <a:avLst/>
          </a:prstGeom>
          <a:noFill/>
          <a:ln>
            <a:noFill/>
          </a:ln>
        </p:spPr>
        <p:txBody>
          <a:bodyPr anchorCtr="0" anchor="t" bIns="123025" lIns="123025" spcFirstLastPara="1" rIns="123025" wrap="square" tIns="123025">
            <a:noAutofit/>
          </a:bodyPr>
          <a:lstStyle/>
          <a:p>
            <a:pPr indent="-203200" lvl="0" marL="431800" rtl="0" algn="l">
              <a:spcBef>
                <a:spcPts val="0"/>
              </a:spcBef>
              <a:spcAft>
                <a:spcPts val="0"/>
              </a:spcAft>
              <a:buSzPts val="1200"/>
              <a:buFont typeface="Cabin"/>
              <a:buChar char="●"/>
            </a:pPr>
            <a:r>
              <a:rPr b="1" lang="ar" sz="1200">
                <a:latin typeface="Cabin"/>
                <a:ea typeface="Cabin"/>
                <a:cs typeface="Cabin"/>
                <a:sym typeface="Cabin"/>
              </a:rPr>
              <a:t>High:</a:t>
            </a:r>
            <a:endParaRPr b="1" sz="1200">
              <a:latin typeface="Cabin"/>
              <a:ea typeface="Cabin"/>
              <a:cs typeface="Cabin"/>
              <a:sym typeface="Cabin"/>
            </a:endParaRPr>
          </a:p>
          <a:p>
            <a:pPr indent="-139700" lvl="1" marL="647700" rtl="0" algn="l">
              <a:spcBef>
                <a:spcPts val="0"/>
              </a:spcBef>
              <a:spcAft>
                <a:spcPts val="0"/>
              </a:spcAft>
              <a:buSzPts val="1200"/>
              <a:buFont typeface="Cabin"/>
              <a:buChar char="○"/>
            </a:pPr>
            <a:r>
              <a:rPr lang="ar" sz="1200">
                <a:latin typeface="Cabin"/>
                <a:ea typeface="Cabin"/>
                <a:cs typeface="Cabin"/>
                <a:sym typeface="Cabin"/>
              </a:rPr>
              <a:t>Estradiol</a:t>
            </a:r>
            <a:endParaRPr sz="1200">
              <a:latin typeface="Cabin"/>
              <a:ea typeface="Cabin"/>
              <a:cs typeface="Cabin"/>
              <a:sym typeface="Cabin"/>
            </a:endParaRPr>
          </a:p>
          <a:p>
            <a:pPr indent="-139700" lvl="1" marL="647700" rtl="0" algn="l">
              <a:spcBef>
                <a:spcPts val="0"/>
              </a:spcBef>
              <a:spcAft>
                <a:spcPts val="0"/>
              </a:spcAft>
              <a:buSzPts val="1200"/>
              <a:buFont typeface="Cabin"/>
              <a:buChar char="○"/>
            </a:pPr>
            <a:r>
              <a:rPr lang="ar" sz="1200">
                <a:latin typeface="Cabin"/>
                <a:ea typeface="Cabin"/>
                <a:cs typeface="Cabin"/>
                <a:sym typeface="Cabin"/>
              </a:rPr>
              <a:t>FSH</a:t>
            </a:r>
            <a:endParaRPr sz="1200">
              <a:latin typeface="Cabin"/>
              <a:ea typeface="Cabin"/>
              <a:cs typeface="Cabin"/>
              <a:sym typeface="Cabin"/>
            </a:endParaRPr>
          </a:p>
          <a:p>
            <a:pPr indent="-203200" lvl="0" marL="431800" rtl="0" algn="l">
              <a:spcBef>
                <a:spcPts val="0"/>
              </a:spcBef>
              <a:spcAft>
                <a:spcPts val="0"/>
              </a:spcAft>
              <a:buSzPts val="1200"/>
              <a:buFont typeface="Cabin"/>
              <a:buChar char="●"/>
            </a:pPr>
            <a:r>
              <a:rPr lang="ar" sz="1200">
                <a:latin typeface="Cabin"/>
                <a:ea typeface="Cabin"/>
                <a:cs typeface="Cabin"/>
                <a:sym typeface="Cabin"/>
              </a:rPr>
              <a:t>Thickened endometrium and polycystic ovaries</a:t>
            </a:r>
            <a:endParaRPr sz="1200">
              <a:latin typeface="Cabin"/>
              <a:ea typeface="Cabin"/>
              <a:cs typeface="Cabin"/>
              <a:sym typeface="Cabin"/>
            </a:endParaRPr>
          </a:p>
        </p:txBody>
      </p:sp>
      <p:graphicFrame>
        <p:nvGraphicFramePr>
          <p:cNvPr id="317" name="Google Shape;317;p22"/>
          <p:cNvGraphicFramePr/>
          <p:nvPr/>
        </p:nvGraphicFramePr>
        <p:xfrm>
          <a:off x="267225" y="7638660"/>
          <a:ext cx="3000000" cy="3000000"/>
        </p:xfrm>
        <a:graphic>
          <a:graphicData uri="http://schemas.openxmlformats.org/drawingml/2006/table">
            <a:tbl>
              <a:tblPr>
                <a:noFill/>
                <a:tableStyleId>{21759768-966E-4154-A013-915C62D76B14}</a:tableStyleId>
              </a:tblPr>
              <a:tblGrid>
                <a:gridCol w="3598375"/>
                <a:gridCol w="3429750"/>
              </a:tblGrid>
              <a:tr h="756050">
                <a:tc rowSpan="2">
                  <a:txBody>
                    <a:bodyPr/>
                    <a:lstStyle/>
                    <a:p>
                      <a:pPr indent="-139700" lvl="0" marL="165100" rtl="0" algn="l">
                        <a:lnSpc>
                          <a:spcPct val="115000"/>
                        </a:lnSpc>
                        <a:spcBef>
                          <a:spcPts val="0"/>
                        </a:spcBef>
                        <a:spcAft>
                          <a:spcPts val="0"/>
                        </a:spcAft>
                        <a:buSzPts val="1200"/>
                        <a:buFont typeface="Cabin"/>
                        <a:buAutoNum type="arabicPeriod"/>
                      </a:pPr>
                      <a:r>
                        <a:rPr lang="ar" sz="1200">
                          <a:latin typeface="Cabin"/>
                          <a:ea typeface="Cabin"/>
                          <a:cs typeface="Cabin"/>
                          <a:sym typeface="Cabin"/>
                        </a:rPr>
                        <a:t>Baseline: TSH, FT4, FT3, LH, FSH, Prolactin, GH, IGFI,Testosterone, Estradiol</a:t>
                      </a:r>
                      <a:endParaRPr sz="1200">
                        <a:latin typeface="Cabin"/>
                        <a:ea typeface="Cabin"/>
                        <a:cs typeface="Cabin"/>
                        <a:sym typeface="Cabin"/>
                      </a:endParaRPr>
                    </a:p>
                    <a:p>
                      <a:pPr indent="-139700" lvl="0" marL="165100" rtl="0" algn="l">
                        <a:lnSpc>
                          <a:spcPct val="115000"/>
                        </a:lnSpc>
                        <a:spcBef>
                          <a:spcPts val="0"/>
                        </a:spcBef>
                        <a:spcAft>
                          <a:spcPts val="0"/>
                        </a:spcAft>
                        <a:buSzPts val="1200"/>
                        <a:buFont typeface="Cabin"/>
                        <a:buAutoNum type="arabicPeriod"/>
                      </a:pPr>
                      <a:r>
                        <a:rPr lang="ar" sz="1200">
                          <a:latin typeface="Cabin"/>
                          <a:ea typeface="Cabin"/>
                          <a:cs typeface="Cabin"/>
                          <a:sym typeface="Cabin"/>
                        </a:rPr>
                        <a:t>MRI brain</a:t>
                      </a:r>
                      <a:endParaRPr sz="1200">
                        <a:latin typeface="Cabin"/>
                        <a:ea typeface="Cabin"/>
                        <a:cs typeface="Cabin"/>
                        <a:sym typeface="Cabin"/>
                      </a:endParaRPr>
                    </a:p>
                    <a:p>
                      <a:pPr indent="-139700" lvl="0" marL="165100" rtl="0" algn="l">
                        <a:lnSpc>
                          <a:spcPct val="115000"/>
                        </a:lnSpc>
                        <a:spcBef>
                          <a:spcPts val="0"/>
                        </a:spcBef>
                        <a:spcAft>
                          <a:spcPts val="0"/>
                        </a:spcAft>
                        <a:buSzPts val="1200"/>
                        <a:buFont typeface="Cabin"/>
                        <a:buAutoNum type="arabicPeriod"/>
                      </a:pPr>
                      <a:r>
                        <a:rPr lang="ar" sz="1200">
                          <a:latin typeface="Cabin"/>
                          <a:ea typeface="Cabin"/>
                          <a:cs typeface="Cabin"/>
                          <a:sym typeface="Cabin"/>
                        </a:rPr>
                        <a:t>Neuropthalmic</a:t>
                      </a:r>
                      <a:r>
                        <a:rPr lang="ar" sz="1200">
                          <a:latin typeface="Cabin"/>
                          <a:ea typeface="Cabin"/>
                          <a:cs typeface="Cabin"/>
                          <a:sym typeface="Cabin"/>
                        </a:rPr>
                        <a:t> evaluation of visual field</a:t>
                      </a:r>
                      <a:endParaRPr sz="1200">
                        <a:latin typeface="Cabin"/>
                        <a:ea typeface="Cabin"/>
                        <a:cs typeface="Cabin"/>
                        <a:sym typeface="Cabin"/>
                      </a:endParaRPr>
                    </a:p>
                    <a:p>
                      <a:pPr indent="-139700" lvl="0" marL="165100" rtl="0" algn="l">
                        <a:lnSpc>
                          <a:spcPct val="115000"/>
                        </a:lnSpc>
                        <a:spcBef>
                          <a:spcPts val="0"/>
                        </a:spcBef>
                        <a:spcAft>
                          <a:spcPts val="0"/>
                        </a:spcAft>
                        <a:buSzPts val="1200"/>
                        <a:buFont typeface="Cabin"/>
                        <a:buAutoNum type="arabicPeriod"/>
                      </a:pPr>
                      <a:r>
                        <a:rPr lang="ar" sz="1200">
                          <a:latin typeface="Cabin"/>
                          <a:ea typeface="Cabin"/>
                          <a:cs typeface="Cabin"/>
                          <a:sym typeface="Cabin"/>
                        </a:rPr>
                        <a:t>Cardiac and respiratory assessment</a:t>
                      </a:r>
                      <a:endParaRPr sz="1200">
                        <a:latin typeface="Cabin"/>
                        <a:ea typeface="Cabin"/>
                        <a:cs typeface="Cabin"/>
                        <a:sym typeface="Cabin"/>
                      </a:endParaRPr>
                    </a:p>
                    <a:p>
                      <a:pPr indent="-139700" lvl="0" marL="165100" rtl="0" algn="l">
                        <a:lnSpc>
                          <a:spcPct val="115000"/>
                        </a:lnSpc>
                        <a:spcBef>
                          <a:spcPts val="0"/>
                        </a:spcBef>
                        <a:spcAft>
                          <a:spcPts val="0"/>
                        </a:spcAft>
                        <a:buSzPts val="1200"/>
                        <a:buFont typeface="Cabin"/>
                        <a:buAutoNum type="arabicPeriod"/>
                      </a:pPr>
                      <a:r>
                        <a:rPr lang="ar" sz="1200">
                          <a:latin typeface="Cabin"/>
                          <a:ea typeface="Cabin"/>
                          <a:cs typeface="Cabin"/>
                          <a:sym typeface="Cabin"/>
                        </a:rPr>
                        <a:t>Anesthesiologist for airway and perioperative monitoring</a:t>
                      </a:r>
                      <a:endParaRPr sz="1200">
                        <a:latin typeface="Cabin"/>
                        <a:ea typeface="Cabin"/>
                        <a:cs typeface="Cabin"/>
                        <a:sym typeface="Cabin"/>
                      </a:endParaRPr>
                    </a:p>
                  </a:txBody>
                  <a:tcPr marT="110475" marB="110475" marR="128000" marL="128000">
                    <a:lnL cap="flat" cmpd="sng" w="9525">
                      <a:solidFill>
                        <a:srgbClr val="C9E2F8"/>
                      </a:solidFill>
                      <a:prstDash val="solid"/>
                      <a:round/>
                      <a:headEnd len="sm" w="sm" type="none"/>
                      <a:tailEnd len="sm" w="sm" type="none"/>
                    </a:lnL>
                    <a:lnR cap="flat" cmpd="sng" w="9525">
                      <a:solidFill>
                        <a:srgbClr val="C9E2F8"/>
                      </a:solidFill>
                      <a:prstDash val="solid"/>
                      <a:round/>
                      <a:headEnd len="sm" w="sm" type="none"/>
                      <a:tailEnd len="sm" w="sm" type="none"/>
                    </a:lnR>
                    <a:lnT cap="flat" cmpd="sng" w="9525">
                      <a:solidFill>
                        <a:srgbClr val="C9E2F8"/>
                      </a:solidFill>
                      <a:prstDash val="solid"/>
                      <a:round/>
                      <a:headEnd len="sm" w="sm" type="none"/>
                      <a:tailEnd len="sm" w="sm" type="none"/>
                    </a:lnT>
                    <a:lnB cap="flat" cmpd="sng" w="9525">
                      <a:solidFill>
                        <a:srgbClr val="C9E2F8"/>
                      </a:solidFill>
                      <a:prstDash val="solid"/>
                      <a:round/>
                      <a:headEnd len="sm" w="sm" type="none"/>
                      <a:tailEnd len="sm" w="sm" type="none"/>
                    </a:lnB>
                  </a:tcPr>
                </a:tc>
                <a:tc rowSpan="2">
                  <a:txBody>
                    <a:bodyPr/>
                    <a:lstStyle/>
                    <a:p>
                      <a:pPr indent="-139700" lvl="0" marL="165100" rtl="0" algn="l">
                        <a:lnSpc>
                          <a:spcPct val="115000"/>
                        </a:lnSpc>
                        <a:spcBef>
                          <a:spcPts val="0"/>
                        </a:spcBef>
                        <a:spcAft>
                          <a:spcPts val="0"/>
                        </a:spcAft>
                        <a:buClr>
                          <a:schemeClr val="dk1"/>
                        </a:buClr>
                        <a:buSzPts val="1200"/>
                        <a:buFont typeface="Cabin"/>
                        <a:buAutoNum type="arabicPeriod" startAt="6"/>
                      </a:pPr>
                      <a:r>
                        <a:rPr lang="ar" sz="1200">
                          <a:solidFill>
                            <a:schemeClr val="dk1"/>
                          </a:solidFill>
                          <a:latin typeface="Cabin"/>
                          <a:ea typeface="Cabin"/>
                          <a:cs typeface="Cabin"/>
                          <a:sym typeface="Cabin"/>
                        </a:rPr>
                        <a:t>Neurosurgeon</a:t>
                      </a:r>
                      <a:endParaRPr sz="1200">
                        <a:solidFill>
                          <a:schemeClr val="dk1"/>
                        </a:solidFill>
                        <a:latin typeface="Cabin"/>
                        <a:ea typeface="Cabin"/>
                        <a:cs typeface="Cabin"/>
                        <a:sym typeface="Cabin"/>
                      </a:endParaRPr>
                    </a:p>
                    <a:p>
                      <a:pPr indent="-139700" lvl="0" marL="165100" rtl="0" algn="l">
                        <a:lnSpc>
                          <a:spcPct val="115000"/>
                        </a:lnSpc>
                        <a:spcBef>
                          <a:spcPts val="0"/>
                        </a:spcBef>
                        <a:spcAft>
                          <a:spcPts val="0"/>
                        </a:spcAft>
                        <a:buClr>
                          <a:schemeClr val="dk1"/>
                        </a:buClr>
                        <a:buSzPts val="1200"/>
                        <a:buFont typeface="Cabin"/>
                        <a:buAutoNum type="arabicPeriod" startAt="6"/>
                      </a:pPr>
                      <a:r>
                        <a:rPr lang="ar" sz="1200">
                          <a:solidFill>
                            <a:schemeClr val="dk1"/>
                          </a:solidFill>
                          <a:latin typeface="Cabin"/>
                          <a:ea typeface="Cabin"/>
                          <a:cs typeface="Cabin"/>
                          <a:sym typeface="Cabin"/>
                        </a:rPr>
                        <a:t>ENT for Endonasal evaluation for surgical approach</a:t>
                      </a:r>
                      <a:endParaRPr sz="1200">
                        <a:solidFill>
                          <a:schemeClr val="dk1"/>
                        </a:solidFill>
                        <a:latin typeface="Cabin"/>
                        <a:ea typeface="Cabin"/>
                        <a:cs typeface="Cabin"/>
                        <a:sym typeface="Cabin"/>
                      </a:endParaRPr>
                    </a:p>
                    <a:p>
                      <a:pPr indent="-139700" lvl="0" marL="165100" rtl="0" algn="l">
                        <a:lnSpc>
                          <a:spcPct val="115000"/>
                        </a:lnSpc>
                        <a:spcBef>
                          <a:spcPts val="0"/>
                        </a:spcBef>
                        <a:spcAft>
                          <a:spcPts val="0"/>
                        </a:spcAft>
                        <a:buClr>
                          <a:schemeClr val="dk1"/>
                        </a:buClr>
                        <a:buSzPts val="1200"/>
                        <a:buFont typeface="Cabin"/>
                        <a:buAutoNum type="arabicPeriod" startAt="6"/>
                      </a:pPr>
                      <a:r>
                        <a:rPr lang="ar" sz="1200">
                          <a:solidFill>
                            <a:schemeClr val="dk1"/>
                          </a:solidFill>
                          <a:latin typeface="Cabin"/>
                          <a:ea typeface="Cabin"/>
                          <a:cs typeface="Cabin"/>
                          <a:sym typeface="Cabin"/>
                        </a:rPr>
                        <a:t>Preop hormonal replacement: all pituitary adenoma should be covered with stress dose of HC</a:t>
                      </a:r>
                      <a:endParaRPr sz="1200">
                        <a:solidFill>
                          <a:schemeClr val="dk1"/>
                        </a:solidFill>
                        <a:latin typeface="Cabin"/>
                        <a:ea typeface="Cabin"/>
                        <a:cs typeface="Cabin"/>
                        <a:sym typeface="Cabin"/>
                      </a:endParaRPr>
                    </a:p>
                  </a:txBody>
                  <a:tcPr marT="110475" marB="110475" marR="128000" marL="128000">
                    <a:lnL cap="flat" cmpd="sng" w="9525">
                      <a:solidFill>
                        <a:srgbClr val="C9E2F8"/>
                      </a:solidFill>
                      <a:prstDash val="solid"/>
                      <a:round/>
                      <a:headEnd len="sm" w="sm" type="none"/>
                      <a:tailEnd len="sm" w="sm" type="none"/>
                    </a:lnL>
                    <a:lnR cap="flat" cmpd="sng" w="9525">
                      <a:solidFill>
                        <a:srgbClr val="C9E2F8"/>
                      </a:solidFill>
                      <a:prstDash val="solid"/>
                      <a:round/>
                      <a:headEnd len="sm" w="sm" type="none"/>
                      <a:tailEnd len="sm" w="sm" type="none"/>
                    </a:lnR>
                    <a:lnT cap="flat" cmpd="sng" w="9525">
                      <a:solidFill>
                        <a:srgbClr val="C9E2F8"/>
                      </a:solidFill>
                      <a:prstDash val="solid"/>
                      <a:round/>
                      <a:headEnd len="sm" w="sm" type="none"/>
                      <a:tailEnd len="sm" w="sm" type="none"/>
                    </a:lnT>
                    <a:lnB cap="flat" cmpd="sng" w="9525">
                      <a:solidFill>
                        <a:srgbClr val="C9E2F8"/>
                      </a:solidFill>
                      <a:prstDash val="solid"/>
                      <a:round/>
                      <a:headEnd len="sm" w="sm" type="none"/>
                      <a:tailEnd len="sm" w="sm" type="none"/>
                    </a:lnB>
                  </a:tcPr>
                </a:tc>
              </a:tr>
              <a:tr h="756050">
                <a:tc vMerge="1"/>
                <a:tc vMerge="1"/>
              </a:tr>
            </a:tbl>
          </a:graphicData>
        </a:graphic>
      </p:graphicFrame>
      <p:sp>
        <p:nvSpPr>
          <p:cNvPr id="318" name="Google Shape;318;p22"/>
          <p:cNvSpPr txBox="1"/>
          <p:nvPr/>
        </p:nvSpPr>
        <p:spPr>
          <a:xfrm>
            <a:off x="666750" y="5824600"/>
            <a:ext cx="2747100" cy="506400"/>
          </a:xfrm>
          <a:prstGeom prst="rect">
            <a:avLst/>
          </a:prstGeom>
          <a:noFill/>
          <a:ln>
            <a:noFill/>
          </a:ln>
        </p:spPr>
        <p:txBody>
          <a:bodyPr anchorCtr="0" anchor="t" bIns="123025" lIns="123025" spcFirstLastPara="1" rIns="123025" wrap="square" tIns="123025">
            <a:noAutofit/>
          </a:bodyPr>
          <a:lstStyle/>
          <a:p>
            <a:pPr indent="-203200" lvl="0" marL="431800" rtl="0" algn="l">
              <a:spcBef>
                <a:spcPts val="0"/>
              </a:spcBef>
              <a:spcAft>
                <a:spcPts val="0"/>
              </a:spcAft>
              <a:buSzPts val="1200"/>
              <a:buFont typeface="Cabin"/>
              <a:buChar char="●"/>
            </a:pPr>
            <a:r>
              <a:rPr b="1" lang="ar" sz="1200">
                <a:latin typeface="Cabin"/>
                <a:ea typeface="Cabin"/>
                <a:cs typeface="Cabin"/>
                <a:sym typeface="Cabin"/>
              </a:rPr>
              <a:t>Gonadotroph adenoma: </a:t>
            </a:r>
            <a:endParaRPr b="1" sz="1200">
              <a:latin typeface="Cabin"/>
              <a:ea typeface="Cabin"/>
              <a:cs typeface="Cabin"/>
              <a:sym typeface="Cabin"/>
            </a:endParaRPr>
          </a:p>
          <a:p>
            <a:pPr indent="-190500" lvl="1" marL="647700" rtl="0" algn="l">
              <a:spcBef>
                <a:spcPts val="0"/>
              </a:spcBef>
              <a:spcAft>
                <a:spcPts val="0"/>
              </a:spcAft>
              <a:buSzPts val="1200"/>
              <a:buFont typeface="Cabin"/>
              <a:buChar char="○"/>
            </a:pPr>
            <a:r>
              <a:rPr lang="ar" sz="1200">
                <a:latin typeface="Cabin"/>
                <a:ea typeface="Cabin"/>
                <a:cs typeface="Cabin"/>
                <a:sym typeface="Cabin"/>
              </a:rPr>
              <a:t>Surgical resection if large</a:t>
            </a:r>
            <a:endParaRPr sz="1200">
              <a:latin typeface="Cabin"/>
              <a:ea typeface="Cabin"/>
              <a:cs typeface="Cabin"/>
              <a:sym typeface="Cabin"/>
            </a:endParaRPr>
          </a:p>
          <a:p>
            <a:pPr indent="-190500" lvl="1" marL="647700" rtl="0" algn="l">
              <a:spcBef>
                <a:spcPts val="0"/>
              </a:spcBef>
              <a:spcAft>
                <a:spcPts val="0"/>
              </a:spcAft>
              <a:buSzPts val="1200"/>
              <a:buFont typeface="Cabin"/>
              <a:buChar char="○"/>
            </a:pPr>
            <a:r>
              <a:rPr lang="ar" sz="1200">
                <a:latin typeface="Cabin"/>
                <a:ea typeface="Cabin"/>
                <a:cs typeface="Cabin"/>
                <a:sym typeface="Cabin"/>
              </a:rPr>
              <a:t>Radiation therapy</a:t>
            </a:r>
            <a:endParaRPr sz="1200">
              <a:latin typeface="Cabin"/>
              <a:ea typeface="Cabin"/>
              <a:cs typeface="Cabin"/>
              <a:sym typeface="Cabin"/>
            </a:endParaRPr>
          </a:p>
        </p:txBody>
      </p:sp>
      <p:sp>
        <p:nvSpPr>
          <p:cNvPr id="319" name="Google Shape;319;p22"/>
          <p:cNvSpPr txBox="1"/>
          <p:nvPr/>
        </p:nvSpPr>
        <p:spPr>
          <a:xfrm>
            <a:off x="253365" y="6721415"/>
            <a:ext cx="68943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Assessment</a:t>
            </a:r>
            <a:r>
              <a:rPr b="1" lang="ar" sz="3200">
                <a:solidFill>
                  <a:srgbClr val="0B5394"/>
                </a:solidFill>
                <a:latin typeface="Cabin"/>
                <a:ea typeface="Cabin"/>
                <a:cs typeface="Cabin"/>
                <a:sym typeface="Cabin"/>
              </a:rPr>
              <a:t> of </a:t>
            </a:r>
            <a:r>
              <a:rPr b="1" lang="ar" sz="3200">
                <a:solidFill>
                  <a:srgbClr val="0B5394"/>
                </a:solidFill>
                <a:latin typeface="Cabin"/>
                <a:ea typeface="Cabin"/>
                <a:cs typeface="Cabin"/>
                <a:sym typeface="Cabin"/>
              </a:rPr>
              <a:t>pituitary</a:t>
            </a:r>
            <a:r>
              <a:rPr b="1" lang="ar" sz="3200">
                <a:solidFill>
                  <a:srgbClr val="0B5394"/>
                </a:solidFill>
                <a:latin typeface="Cabin"/>
                <a:ea typeface="Cabin"/>
                <a:cs typeface="Cabin"/>
                <a:sym typeface="Cabin"/>
              </a:rPr>
              <a:t> function</a:t>
            </a:r>
            <a:endParaRPr b="1" sz="3200">
              <a:solidFill>
                <a:srgbClr val="0B5394"/>
              </a:solidFill>
              <a:latin typeface="Cabin"/>
              <a:ea typeface="Cabin"/>
              <a:cs typeface="Cabin"/>
              <a:sym typeface="Cabin"/>
            </a:endParaRPr>
          </a:p>
        </p:txBody>
      </p:sp>
      <p:cxnSp>
        <p:nvCxnSpPr>
          <p:cNvPr id="320" name="Google Shape;320;p22"/>
          <p:cNvCxnSpPr/>
          <p:nvPr/>
        </p:nvCxnSpPr>
        <p:spPr>
          <a:xfrm>
            <a:off x="754672" y="7395461"/>
            <a:ext cx="5860800" cy="10500"/>
          </a:xfrm>
          <a:prstGeom prst="straightConnector1">
            <a:avLst/>
          </a:prstGeom>
          <a:noFill/>
          <a:ln cap="flat" cmpd="sng" w="28575">
            <a:solidFill>
              <a:srgbClr val="0B5394"/>
            </a:solidFill>
            <a:prstDash val="solid"/>
            <a:round/>
            <a:headEnd len="med" w="med" type="diamond"/>
            <a:tailEnd len="med" w="med" type="diamond"/>
          </a:ln>
        </p:spPr>
      </p:cxnSp>
      <p:sp>
        <p:nvSpPr>
          <p:cNvPr id="321" name="Google Shape;321;p22"/>
          <p:cNvSpPr txBox="1"/>
          <p:nvPr/>
        </p:nvSpPr>
        <p:spPr>
          <a:xfrm>
            <a:off x="941535" y="415004"/>
            <a:ext cx="6048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Low cortisol (</a:t>
            </a:r>
            <a:r>
              <a:rPr b="1" lang="ar" sz="3200">
                <a:solidFill>
                  <a:srgbClr val="0B5394"/>
                </a:solidFill>
                <a:latin typeface="Cabin"/>
                <a:ea typeface="Cabin"/>
                <a:cs typeface="Cabin"/>
                <a:sym typeface="Cabin"/>
              </a:rPr>
              <a:t>Hypoadrenalism</a:t>
            </a:r>
            <a:r>
              <a:rPr b="1" lang="ar" sz="3200">
                <a:solidFill>
                  <a:srgbClr val="0B5394"/>
                </a:solidFill>
                <a:latin typeface="Cabin"/>
                <a:ea typeface="Cabin"/>
                <a:cs typeface="Cabin"/>
                <a:sym typeface="Cabin"/>
              </a:rPr>
              <a:t>)</a:t>
            </a:r>
            <a:endParaRPr b="1" sz="3200">
              <a:solidFill>
                <a:srgbClr val="0B5394"/>
              </a:solidFill>
              <a:latin typeface="Cabin"/>
              <a:ea typeface="Cabin"/>
              <a:cs typeface="Cabin"/>
              <a:sym typeface="Cabin"/>
            </a:endParaRPr>
          </a:p>
        </p:txBody>
      </p:sp>
      <p:cxnSp>
        <p:nvCxnSpPr>
          <p:cNvPr id="322" name="Google Shape;322;p22"/>
          <p:cNvCxnSpPr/>
          <p:nvPr/>
        </p:nvCxnSpPr>
        <p:spPr>
          <a:xfrm>
            <a:off x="938894" y="1089048"/>
            <a:ext cx="5860800" cy="10500"/>
          </a:xfrm>
          <a:prstGeom prst="straightConnector1">
            <a:avLst/>
          </a:prstGeom>
          <a:noFill/>
          <a:ln cap="flat" cmpd="sng" w="28575">
            <a:solidFill>
              <a:srgbClr val="0B5394"/>
            </a:solidFill>
            <a:prstDash val="solid"/>
            <a:round/>
            <a:headEnd len="med" w="med" type="diamond"/>
            <a:tailEnd len="med" w="med" type="diamond"/>
          </a:ln>
        </p:spPr>
      </p:cxnSp>
      <p:pic>
        <p:nvPicPr>
          <p:cNvPr id="323" name="Google Shape;323;p22"/>
          <p:cNvPicPr preferRelativeResize="0"/>
          <p:nvPr/>
        </p:nvPicPr>
        <p:blipFill rotWithShape="1">
          <a:blip r:embed="rId3">
            <a:alphaModFix/>
          </a:blip>
          <a:srcRect b="-9" l="0" r="6924" t="8901"/>
          <a:stretch/>
        </p:blipFill>
        <p:spPr>
          <a:xfrm>
            <a:off x="5416145" y="1351068"/>
            <a:ext cx="1985900" cy="1671124"/>
          </a:xfrm>
          <a:prstGeom prst="rect">
            <a:avLst/>
          </a:prstGeom>
          <a:noFill/>
          <a:ln cap="flat" cmpd="sng" w="9525">
            <a:solidFill>
              <a:srgbClr val="1155CC"/>
            </a:solidFill>
            <a:prstDash val="dash"/>
            <a:round/>
            <a:headEnd len="sm" w="sm" type="none"/>
            <a:tailEnd len="sm" w="sm" type="none"/>
          </a:ln>
        </p:spPr>
      </p:pic>
      <p:graphicFrame>
        <p:nvGraphicFramePr>
          <p:cNvPr id="324" name="Google Shape;324;p22"/>
          <p:cNvGraphicFramePr/>
          <p:nvPr/>
        </p:nvGraphicFramePr>
        <p:xfrm>
          <a:off x="76142" y="1373210"/>
          <a:ext cx="3000000" cy="3000000"/>
        </p:xfrm>
        <a:graphic>
          <a:graphicData uri="http://schemas.openxmlformats.org/drawingml/2006/table">
            <a:tbl>
              <a:tblPr>
                <a:noFill/>
                <a:tableStyleId>{21759768-966E-4154-A013-915C62D76B14}</a:tableStyleId>
              </a:tblPr>
              <a:tblGrid>
                <a:gridCol w="1547075"/>
                <a:gridCol w="3600025"/>
              </a:tblGrid>
              <a:tr h="1043650">
                <a:tc>
                  <a:txBody>
                    <a:bodyPr/>
                    <a:lstStyle/>
                    <a:p>
                      <a:pPr indent="0" lvl="0" marL="0" rtl="0" algn="ctr">
                        <a:spcBef>
                          <a:spcPts val="0"/>
                        </a:spcBef>
                        <a:spcAft>
                          <a:spcPts val="0"/>
                        </a:spcAft>
                        <a:buNone/>
                      </a:pPr>
                      <a:r>
                        <a:rPr b="1" lang="ar" sz="1400">
                          <a:solidFill>
                            <a:srgbClr val="FFFFFF"/>
                          </a:solidFill>
                          <a:latin typeface="Cabin"/>
                          <a:ea typeface="Cabin"/>
                          <a:cs typeface="Cabin"/>
                          <a:sym typeface="Cabin"/>
                        </a:rPr>
                        <a:t>Clinical features</a:t>
                      </a:r>
                      <a:endParaRPr b="1" sz="1400">
                        <a:solidFill>
                          <a:srgbClr val="FFFFFF"/>
                        </a:solidFill>
                        <a:latin typeface="Cabin"/>
                        <a:ea typeface="Cabin"/>
                        <a:cs typeface="Cabin"/>
                        <a:sym typeface="Cabin"/>
                      </a:endParaRPr>
                    </a:p>
                  </a:txBody>
                  <a:tcPr marT="110475" marB="110475" marR="128000" marL="128000"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1155CC">
                        <a:alpha val="57540"/>
                      </a:srgbClr>
                    </a:solidFill>
                  </a:tcPr>
                </a:tc>
                <a:tc>
                  <a:txBody>
                    <a:bodyPr/>
                    <a:lstStyle/>
                    <a:p>
                      <a:pPr indent="0" lvl="0" marL="0" rtl="0" algn="l">
                        <a:spcBef>
                          <a:spcPts val="0"/>
                        </a:spcBef>
                        <a:spcAft>
                          <a:spcPts val="0"/>
                        </a:spcAft>
                        <a:buClr>
                          <a:schemeClr val="dk1"/>
                        </a:buClr>
                        <a:buSzPts val="1400"/>
                        <a:buFont typeface="Arial"/>
                        <a:buNone/>
                      </a:pPr>
                      <a:r>
                        <a:rPr b="1" lang="ar" sz="1400">
                          <a:solidFill>
                            <a:srgbClr val="74A9FD"/>
                          </a:solidFill>
                          <a:latin typeface="Cabin"/>
                          <a:ea typeface="Cabin"/>
                          <a:cs typeface="Cabin"/>
                          <a:sym typeface="Cabin"/>
                        </a:rPr>
                        <a:t>1- </a:t>
                      </a:r>
                      <a:r>
                        <a:rPr b="1" lang="ar" sz="1400">
                          <a:solidFill>
                            <a:srgbClr val="CC0000"/>
                          </a:solidFill>
                          <a:latin typeface="Cabin"/>
                          <a:ea typeface="Cabin"/>
                          <a:cs typeface="Cabin"/>
                          <a:sym typeface="Cabin"/>
                        </a:rPr>
                        <a:t>Nausea, Vomiting, abdominal pain, </a:t>
                      </a:r>
                      <a:r>
                        <a:rPr lang="ar" sz="1400">
                          <a:latin typeface="Cabin"/>
                          <a:ea typeface="Cabin"/>
                          <a:cs typeface="Cabin"/>
                          <a:sym typeface="Cabin"/>
                        </a:rPr>
                        <a:t>Diarrhea</a:t>
                      </a:r>
                      <a:r>
                        <a:rPr b="1" lang="ar" sz="1400">
                          <a:solidFill>
                            <a:schemeClr val="dk1"/>
                          </a:solidFill>
                          <a:latin typeface="Cabin"/>
                          <a:ea typeface="Cabin"/>
                          <a:cs typeface="Cabin"/>
                          <a:sym typeface="Cabin"/>
                        </a:rPr>
                        <a:t>.</a:t>
                      </a:r>
                      <a:endParaRPr b="1" sz="1400">
                        <a:solidFill>
                          <a:schemeClr val="dk1"/>
                        </a:solidFill>
                        <a:latin typeface="Cabin"/>
                        <a:ea typeface="Cabin"/>
                        <a:cs typeface="Cabin"/>
                        <a:sym typeface="Cabin"/>
                      </a:endParaRPr>
                    </a:p>
                    <a:p>
                      <a:pPr indent="0" lvl="0" marL="0" rtl="0" algn="l">
                        <a:spcBef>
                          <a:spcPts val="0"/>
                        </a:spcBef>
                        <a:spcAft>
                          <a:spcPts val="0"/>
                        </a:spcAft>
                        <a:buClr>
                          <a:schemeClr val="dk1"/>
                        </a:buClr>
                        <a:buSzPts val="1400"/>
                        <a:buFont typeface="Arial"/>
                        <a:buNone/>
                      </a:pPr>
                      <a:r>
                        <a:rPr b="1" lang="ar" sz="1400">
                          <a:solidFill>
                            <a:srgbClr val="74A9FD"/>
                          </a:solidFill>
                          <a:latin typeface="Cabin"/>
                          <a:ea typeface="Cabin"/>
                          <a:cs typeface="Cabin"/>
                          <a:sym typeface="Cabin"/>
                        </a:rPr>
                        <a:t>2- </a:t>
                      </a:r>
                      <a:r>
                        <a:rPr lang="ar" sz="1400">
                          <a:solidFill>
                            <a:schemeClr val="dk1"/>
                          </a:solidFill>
                          <a:latin typeface="Cabin"/>
                          <a:ea typeface="Cabin"/>
                          <a:cs typeface="Cabin"/>
                          <a:sym typeface="Cabin"/>
                        </a:rPr>
                        <a:t>Dizziness and weakness, Tiredness, Muscle ache.</a:t>
                      </a:r>
                      <a:endParaRPr sz="1400">
                        <a:solidFill>
                          <a:schemeClr val="dk1"/>
                        </a:solidFill>
                        <a:latin typeface="Cabin"/>
                        <a:ea typeface="Cabin"/>
                        <a:cs typeface="Cabin"/>
                        <a:sym typeface="Cabin"/>
                      </a:endParaRPr>
                    </a:p>
                    <a:p>
                      <a:pPr indent="0" lvl="0" marL="0" marR="0" rtl="0" algn="l">
                        <a:lnSpc>
                          <a:spcPct val="100000"/>
                        </a:lnSpc>
                        <a:spcBef>
                          <a:spcPts val="0"/>
                        </a:spcBef>
                        <a:spcAft>
                          <a:spcPts val="0"/>
                        </a:spcAft>
                        <a:buNone/>
                      </a:pPr>
                      <a:r>
                        <a:rPr b="1" lang="ar" sz="1400">
                          <a:solidFill>
                            <a:srgbClr val="74A9FD"/>
                          </a:solidFill>
                          <a:latin typeface="Cabin"/>
                          <a:ea typeface="Cabin"/>
                          <a:cs typeface="Cabin"/>
                          <a:sym typeface="Cabin"/>
                        </a:rPr>
                        <a:t>3- </a:t>
                      </a:r>
                      <a:r>
                        <a:rPr b="1" lang="ar" sz="1400">
                          <a:solidFill>
                            <a:srgbClr val="CC0000"/>
                          </a:solidFill>
                          <a:latin typeface="Cabin"/>
                          <a:ea typeface="Cabin"/>
                          <a:cs typeface="Cabin"/>
                          <a:sym typeface="Cabin"/>
                        </a:rPr>
                        <a:t>Hypotension</a:t>
                      </a:r>
                      <a:r>
                        <a:rPr lang="ar" sz="1400">
                          <a:solidFill>
                            <a:schemeClr val="dk1"/>
                          </a:solidFill>
                          <a:latin typeface="Cabin"/>
                          <a:ea typeface="Cabin"/>
                          <a:cs typeface="Cabin"/>
                          <a:sym typeface="Cabin"/>
                        </a:rPr>
                        <a:t> and Weight loss.</a:t>
                      </a:r>
                      <a:endParaRPr sz="1400">
                        <a:solidFill>
                          <a:schemeClr val="dk1"/>
                        </a:solidFill>
                        <a:latin typeface="Cabin"/>
                        <a:ea typeface="Cabin"/>
                        <a:cs typeface="Cabin"/>
                        <a:sym typeface="Cabin"/>
                      </a:endParaRPr>
                    </a:p>
                    <a:p>
                      <a:pPr indent="0" lvl="0" marL="0" rtl="0" algn="l">
                        <a:spcBef>
                          <a:spcPts val="0"/>
                        </a:spcBef>
                        <a:spcAft>
                          <a:spcPts val="0"/>
                        </a:spcAft>
                        <a:buClr>
                          <a:schemeClr val="dk1"/>
                        </a:buClr>
                        <a:buSzPts val="1400"/>
                        <a:buFont typeface="Arial"/>
                        <a:buNone/>
                      </a:pPr>
                      <a:r>
                        <a:rPr b="1" lang="ar" sz="1400">
                          <a:solidFill>
                            <a:srgbClr val="74A9FD"/>
                          </a:solidFill>
                          <a:latin typeface="Cabin"/>
                          <a:ea typeface="Cabin"/>
                          <a:cs typeface="Cabin"/>
                          <a:sym typeface="Cabin"/>
                        </a:rPr>
                        <a:t>4- </a:t>
                      </a:r>
                      <a:r>
                        <a:rPr b="1" lang="ar" sz="1400">
                          <a:solidFill>
                            <a:srgbClr val="CC0000"/>
                          </a:solidFill>
                          <a:latin typeface="Cabin"/>
                          <a:ea typeface="Cabin"/>
                          <a:cs typeface="Cabin"/>
                          <a:sym typeface="Cabin"/>
                        </a:rPr>
                        <a:t>Very dark skin</a:t>
                      </a:r>
                      <a:r>
                        <a:rPr baseline="30000" lang="ar" sz="1400">
                          <a:solidFill>
                            <a:srgbClr val="6AA84F"/>
                          </a:solidFill>
                          <a:latin typeface="Cabin"/>
                          <a:ea typeface="Cabin"/>
                          <a:cs typeface="Cabin"/>
                          <a:sym typeface="Cabin"/>
                        </a:rPr>
                        <a:t>1</a:t>
                      </a:r>
                      <a:endParaRPr baseline="30000" sz="1400">
                        <a:solidFill>
                          <a:srgbClr val="6AA84F"/>
                        </a:solidFill>
                        <a:latin typeface="Cabin"/>
                        <a:ea typeface="Cabin"/>
                        <a:cs typeface="Cabin"/>
                        <a:sym typeface="Cabin"/>
                      </a:endParaRPr>
                    </a:p>
                  </a:txBody>
                  <a:tcPr marT="110475" marB="110475" marR="128000" marL="128000">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419050">
                <a:tc>
                  <a:txBody>
                    <a:bodyPr/>
                    <a:lstStyle/>
                    <a:p>
                      <a:pPr indent="0" lvl="0" marL="0" rtl="0" algn="ctr">
                        <a:spcBef>
                          <a:spcPts val="0"/>
                        </a:spcBef>
                        <a:spcAft>
                          <a:spcPts val="0"/>
                        </a:spcAft>
                        <a:buNone/>
                      </a:pPr>
                      <a:r>
                        <a:rPr b="1" lang="ar" sz="1400">
                          <a:solidFill>
                            <a:srgbClr val="FFFFFF"/>
                          </a:solidFill>
                          <a:latin typeface="Cabin"/>
                          <a:ea typeface="Cabin"/>
                          <a:cs typeface="Cabin"/>
                          <a:sym typeface="Cabin"/>
                        </a:rPr>
                        <a:t>Management </a:t>
                      </a:r>
                      <a:endParaRPr b="1" sz="1400">
                        <a:solidFill>
                          <a:srgbClr val="FFFFFF"/>
                        </a:solidFill>
                        <a:latin typeface="Cabin"/>
                        <a:ea typeface="Cabin"/>
                        <a:cs typeface="Cabin"/>
                        <a:sym typeface="Cabin"/>
                      </a:endParaRPr>
                    </a:p>
                  </a:txBody>
                  <a:tcPr marT="110475" marB="110475" marR="128000" marL="128000"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1155CC">
                        <a:alpha val="57540"/>
                      </a:srgbClr>
                    </a:solidFill>
                  </a:tcPr>
                </a:tc>
                <a:tc>
                  <a:txBody>
                    <a:bodyPr/>
                    <a:lstStyle/>
                    <a:p>
                      <a:pPr indent="-190500" lvl="0" marL="215900" rtl="0" algn="l">
                        <a:spcBef>
                          <a:spcPts val="0"/>
                        </a:spcBef>
                        <a:spcAft>
                          <a:spcPts val="0"/>
                        </a:spcAft>
                        <a:buClr>
                          <a:schemeClr val="dk1"/>
                        </a:buClr>
                        <a:buSzPts val="1200"/>
                        <a:buFont typeface="Cabin"/>
                        <a:buChar char="●"/>
                      </a:pPr>
                      <a:r>
                        <a:rPr lang="ar" sz="1400">
                          <a:solidFill>
                            <a:schemeClr val="dk1"/>
                          </a:solidFill>
                          <a:latin typeface="Cabin"/>
                          <a:ea typeface="Cabin"/>
                          <a:cs typeface="Cabin"/>
                          <a:sym typeface="Cabin"/>
                        </a:rPr>
                        <a:t>Cortisol replacement</a:t>
                      </a:r>
                      <a:endParaRPr sz="1700"/>
                    </a:p>
                  </a:txBody>
                  <a:tcPr marT="110475" marB="110475" marR="128000" marL="128000">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bl>
          </a:graphicData>
        </a:graphic>
      </p:graphicFrame>
      <p:sp>
        <p:nvSpPr>
          <p:cNvPr id="325" name="Google Shape;325;p22"/>
          <p:cNvSpPr txBox="1"/>
          <p:nvPr/>
        </p:nvSpPr>
        <p:spPr>
          <a:xfrm>
            <a:off x="-66675" y="9563566"/>
            <a:ext cx="7680900" cy="771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800">
                <a:solidFill>
                  <a:srgbClr val="999999"/>
                </a:solidFill>
                <a:latin typeface="Cabin"/>
                <a:ea typeface="Cabin"/>
                <a:cs typeface="Cabin"/>
                <a:sym typeface="Cabin"/>
              </a:rPr>
              <a:t>1:</a:t>
            </a:r>
            <a:r>
              <a:rPr lang="ar" sz="800">
                <a:solidFill>
                  <a:srgbClr val="999999"/>
                </a:solidFill>
                <a:latin typeface="Cabin"/>
                <a:ea typeface="Cabin"/>
                <a:cs typeface="Cabin"/>
                <a:sym typeface="Cabin"/>
              </a:rPr>
              <a:t> </a:t>
            </a:r>
            <a:r>
              <a:rPr lang="ar" sz="800">
                <a:solidFill>
                  <a:srgbClr val="6AA84F"/>
                </a:solidFill>
                <a:latin typeface="Cabin"/>
                <a:ea typeface="Cabin"/>
                <a:cs typeface="Cabin"/>
                <a:sym typeface="Cabin"/>
              </a:rPr>
              <a:t>Hyperpigmentation occurs because MSH</a:t>
            </a:r>
            <a:r>
              <a:rPr lang="ar" sz="800">
                <a:solidFill>
                  <a:srgbClr val="999999"/>
                </a:solidFill>
                <a:latin typeface="Cabin"/>
                <a:ea typeface="Cabin"/>
                <a:cs typeface="Cabin"/>
                <a:sym typeface="Cabin"/>
              </a:rPr>
              <a:t>(Melanocyte stimulating hormone) and ACTH share the same precursor molecule(POMC). POMC is cleaved into ACTH, gamma-MSH and beta-lipotropin. The subunit ACTH undergoes further cleavage to produce alpha-MSH, the most important MSH for skin pigmentation.</a:t>
            </a:r>
            <a:endParaRPr sz="800">
              <a:solidFill>
                <a:srgbClr val="999999"/>
              </a:solidFill>
              <a:latin typeface="Cabin"/>
              <a:ea typeface="Cabin"/>
              <a:cs typeface="Cabin"/>
              <a:sym typeface="Cabin"/>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9" name="Shape 329"/>
        <p:cNvGrpSpPr/>
        <p:nvPr/>
      </p:nvGrpSpPr>
      <p:grpSpPr>
        <a:xfrm>
          <a:off x="0" y="0"/>
          <a:ext cx="0" cy="0"/>
          <a:chOff x="0" y="0"/>
          <a:chExt cx="0" cy="0"/>
        </a:xfrm>
      </p:grpSpPr>
      <p:sp>
        <p:nvSpPr>
          <p:cNvPr id="330" name="Google Shape;330;p23"/>
          <p:cNvSpPr txBox="1"/>
          <p:nvPr/>
        </p:nvSpPr>
        <p:spPr>
          <a:xfrm>
            <a:off x="489650" y="6140950"/>
            <a:ext cx="6485100" cy="1176000"/>
          </a:xfrm>
          <a:prstGeom prst="rect">
            <a:avLst/>
          </a:prstGeom>
          <a:noFill/>
          <a:ln cap="flat" cmpd="sng" w="9525">
            <a:solidFill>
              <a:srgbClr val="1155CC"/>
            </a:solidFill>
            <a:prstDash val="dash"/>
            <a:round/>
            <a:headEnd len="sm" w="sm" type="none"/>
            <a:tailEnd len="sm" w="sm" type="none"/>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a:solidFill>
                  <a:srgbClr val="74A9FD"/>
                </a:solidFill>
                <a:latin typeface="Cabin"/>
                <a:ea typeface="Cabin"/>
                <a:cs typeface="Cabin"/>
                <a:sym typeface="Cabin"/>
              </a:rPr>
              <a:t>Definition: </a:t>
            </a:r>
            <a:r>
              <a:rPr lang="ar" sz="1500">
                <a:solidFill>
                  <a:srgbClr val="222222"/>
                </a:solidFill>
                <a:latin typeface="Cabin"/>
                <a:ea typeface="Cabin"/>
                <a:cs typeface="Cabin"/>
                <a:sym typeface="Cabin"/>
              </a:rPr>
              <a:t>TSH-secreting pituitary adenomas are benign tumours of the pituitary gland. They produce too much thyroid stimulating hormone (TSH), which causes the thyroid gland to enlarge and produce thyroid hormone in excess, leading to an overactive thyroid (hyperthyroidism).</a:t>
            </a:r>
            <a:endParaRPr sz="1500">
              <a:solidFill>
                <a:srgbClr val="B7B7B7"/>
              </a:solidFill>
              <a:latin typeface="Cabin"/>
              <a:ea typeface="Cabin"/>
              <a:cs typeface="Cabin"/>
              <a:sym typeface="Cabin"/>
            </a:endParaRPr>
          </a:p>
        </p:txBody>
      </p:sp>
      <p:sp>
        <p:nvSpPr>
          <p:cNvPr id="331" name="Google Shape;331;p23"/>
          <p:cNvSpPr txBox="1"/>
          <p:nvPr/>
        </p:nvSpPr>
        <p:spPr>
          <a:xfrm>
            <a:off x="210" y="276165"/>
            <a:ext cx="7560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Central</a:t>
            </a:r>
            <a:r>
              <a:rPr b="1" baseline="30000" lang="ar" sz="3200">
                <a:solidFill>
                  <a:srgbClr val="0B5394"/>
                </a:solidFill>
                <a:latin typeface="Cabin"/>
                <a:ea typeface="Cabin"/>
                <a:cs typeface="Cabin"/>
                <a:sym typeface="Cabin"/>
              </a:rPr>
              <a:t>1</a:t>
            </a:r>
            <a:r>
              <a:rPr b="1" lang="ar" sz="3200">
                <a:solidFill>
                  <a:srgbClr val="0B5394"/>
                </a:solidFill>
                <a:latin typeface="Cabin"/>
                <a:ea typeface="Cabin"/>
                <a:cs typeface="Cabin"/>
                <a:sym typeface="Cabin"/>
              </a:rPr>
              <a:t> Hypothyroidism</a:t>
            </a:r>
            <a:endParaRPr b="1" sz="4600">
              <a:solidFill>
                <a:srgbClr val="0B5394"/>
              </a:solidFill>
              <a:latin typeface="Cabin"/>
              <a:ea typeface="Cabin"/>
              <a:cs typeface="Cabin"/>
              <a:sym typeface="Cabin"/>
            </a:endParaRPr>
          </a:p>
        </p:txBody>
      </p:sp>
      <p:cxnSp>
        <p:nvCxnSpPr>
          <p:cNvPr id="332" name="Google Shape;332;p23"/>
          <p:cNvCxnSpPr/>
          <p:nvPr/>
        </p:nvCxnSpPr>
        <p:spPr>
          <a:xfrm>
            <a:off x="647992" y="950211"/>
            <a:ext cx="5860800" cy="10500"/>
          </a:xfrm>
          <a:prstGeom prst="straightConnector1">
            <a:avLst/>
          </a:prstGeom>
          <a:noFill/>
          <a:ln cap="flat" cmpd="sng" w="28575">
            <a:solidFill>
              <a:srgbClr val="0B5394"/>
            </a:solidFill>
            <a:prstDash val="solid"/>
            <a:round/>
            <a:headEnd len="med" w="med" type="diamond"/>
            <a:tailEnd len="med" w="med" type="diamond"/>
          </a:ln>
        </p:spPr>
      </p:cxnSp>
      <p:pic>
        <p:nvPicPr>
          <p:cNvPr id="333" name="Google Shape;333;p23"/>
          <p:cNvPicPr preferRelativeResize="0"/>
          <p:nvPr/>
        </p:nvPicPr>
        <p:blipFill>
          <a:blip r:embed="rId3">
            <a:alphaModFix/>
          </a:blip>
          <a:stretch>
            <a:fillRect/>
          </a:stretch>
        </p:blipFill>
        <p:spPr>
          <a:xfrm>
            <a:off x="1087205" y="4155911"/>
            <a:ext cx="1573146" cy="688750"/>
          </a:xfrm>
          <a:prstGeom prst="rect">
            <a:avLst/>
          </a:prstGeom>
          <a:noFill/>
          <a:ln cap="flat" cmpd="sng" w="9525">
            <a:solidFill>
              <a:srgbClr val="1155CC"/>
            </a:solidFill>
            <a:prstDash val="dash"/>
            <a:round/>
            <a:headEnd len="sm" w="sm" type="none"/>
            <a:tailEnd len="sm" w="sm" type="none"/>
          </a:ln>
        </p:spPr>
      </p:pic>
      <p:pic>
        <p:nvPicPr>
          <p:cNvPr id="334" name="Google Shape;334;p23"/>
          <p:cNvPicPr preferRelativeResize="0"/>
          <p:nvPr/>
        </p:nvPicPr>
        <p:blipFill>
          <a:blip r:embed="rId4">
            <a:alphaModFix/>
          </a:blip>
          <a:stretch>
            <a:fillRect/>
          </a:stretch>
        </p:blipFill>
        <p:spPr>
          <a:xfrm>
            <a:off x="3246600" y="4155911"/>
            <a:ext cx="1124901" cy="688750"/>
          </a:xfrm>
          <a:prstGeom prst="rect">
            <a:avLst/>
          </a:prstGeom>
          <a:noFill/>
          <a:ln cap="flat" cmpd="sng" w="9525">
            <a:solidFill>
              <a:srgbClr val="1155CC"/>
            </a:solidFill>
            <a:prstDash val="dash"/>
            <a:round/>
            <a:headEnd len="sm" w="sm" type="none"/>
            <a:tailEnd len="sm" w="sm" type="none"/>
          </a:ln>
        </p:spPr>
      </p:pic>
      <p:pic>
        <p:nvPicPr>
          <p:cNvPr id="335" name="Google Shape;335;p23"/>
          <p:cNvPicPr preferRelativeResize="0"/>
          <p:nvPr/>
        </p:nvPicPr>
        <p:blipFill>
          <a:blip r:embed="rId5">
            <a:alphaModFix/>
          </a:blip>
          <a:stretch>
            <a:fillRect/>
          </a:stretch>
        </p:blipFill>
        <p:spPr>
          <a:xfrm>
            <a:off x="5160645" y="4155911"/>
            <a:ext cx="1433984" cy="688752"/>
          </a:xfrm>
          <a:prstGeom prst="rect">
            <a:avLst/>
          </a:prstGeom>
          <a:noFill/>
          <a:ln cap="flat" cmpd="sng" w="9525">
            <a:solidFill>
              <a:srgbClr val="1155CC"/>
            </a:solidFill>
            <a:prstDash val="dash"/>
            <a:round/>
            <a:headEnd len="sm" w="sm" type="none"/>
            <a:tailEnd len="sm" w="sm" type="none"/>
          </a:ln>
        </p:spPr>
      </p:pic>
      <p:graphicFrame>
        <p:nvGraphicFramePr>
          <p:cNvPr id="336" name="Google Shape;336;p23"/>
          <p:cNvGraphicFramePr/>
          <p:nvPr/>
        </p:nvGraphicFramePr>
        <p:xfrm>
          <a:off x="106680" y="2209800"/>
          <a:ext cx="3000000" cy="3000000"/>
        </p:xfrm>
        <a:graphic>
          <a:graphicData uri="http://schemas.openxmlformats.org/drawingml/2006/table">
            <a:tbl>
              <a:tblPr>
                <a:noFill/>
                <a:tableStyleId>{F0FBFA56-9E35-4279-84E4-433C1D5455CF}</a:tableStyleId>
              </a:tblPr>
              <a:tblGrid>
                <a:gridCol w="1453525"/>
                <a:gridCol w="5907400"/>
              </a:tblGrid>
              <a:tr h="388150">
                <a:tc>
                  <a:txBody>
                    <a:bodyPr/>
                    <a:lstStyle/>
                    <a:p>
                      <a:pPr indent="0" lvl="0" marL="0" rtl="0" algn="ctr">
                        <a:lnSpc>
                          <a:spcPct val="115000"/>
                        </a:lnSpc>
                        <a:spcBef>
                          <a:spcPts val="0"/>
                        </a:spcBef>
                        <a:spcAft>
                          <a:spcPts val="0"/>
                        </a:spcAft>
                        <a:buNone/>
                      </a:pPr>
                      <a:r>
                        <a:rPr b="1" lang="ar" sz="1200">
                          <a:solidFill>
                            <a:srgbClr val="FFFFFF"/>
                          </a:solidFill>
                          <a:latin typeface="Cabin"/>
                          <a:ea typeface="Cabin"/>
                          <a:cs typeface="Cabin"/>
                          <a:sym typeface="Cabin"/>
                        </a:rPr>
                        <a:t>C: Clinical</a:t>
                      </a:r>
                      <a:endParaRPr b="1" sz="12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Function : fatigue, weight gain, irregular menses, dry skin, depression, cold intolerance, increase sleep, slow thinking</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O/E: obesity,  Depressed face, eye brow.</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181200">
                <a:tc>
                  <a:txBody>
                    <a:bodyPr/>
                    <a:lstStyle/>
                    <a:p>
                      <a:pPr indent="0" lvl="0" marL="0" rtl="0" algn="ctr">
                        <a:lnSpc>
                          <a:spcPct val="115000"/>
                        </a:lnSpc>
                        <a:spcBef>
                          <a:spcPts val="0"/>
                        </a:spcBef>
                        <a:spcAft>
                          <a:spcPts val="0"/>
                        </a:spcAft>
                        <a:buNone/>
                      </a:pPr>
                      <a:r>
                        <a:rPr b="1" lang="ar" sz="1200">
                          <a:solidFill>
                            <a:srgbClr val="FFFFFF"/>
                          </a:solidFill>
                          <a:latin typeface="Cabin"/>
                          <a:ea typeface="Cabin"/>
                          <a:cs typeface="Cabin"/>
                          <a:sym typeface="Cabin"/>
                        </a:rPr>
                        <a:t>B: Biochemical</a:t>
                      </a:r>
                      <a:endParaRPr b="1" sz="12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Low T4 , Low TSH</a:t>
                      </a:r>
                      <a:endParaRPr b="1" sz="11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170375">
                <a:tc>
                  <a:txBody>
                    <a:bodyPr/>
                    <a:lstStyle/>
                    <a:p>
                      <a:pPr indent="0" lvl="0" marL="0" rtl="0" algn="ctr">
                        <a:lnSpc>
                          <a:spcPct val="115000"/>
                        </a:lnSpc>
                        <a:spcBef>
                          <a:spcPts val="0"/>
                        </a:spcBef>
                        <a:spcAft>
                          <a:spcPts val="0"/>
                        </a:spcAft>
                        <a:buNone/>
                      </a:pPr>
                      <a:r>
                        <a:rPr b="1" lang="ar" sz="1200">
                          <a:solidFill>
                            <a:srgbClr val="FFFFFF"/>
                          </a:solidFill>
                          <a:latin typeface="Cabin"/>
                          <a:ea typeface="Cabin"/>
                          <a:cs typeface="Cabin"/>
                          <a:sym typeface="Cabin"/>
                        </a:rPr>
                        <a:t>A: Anatomical</a:t>
                      </a:r>
                      <a:endParaRPr b="1" sz="12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MRI</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279250">
                <a:tc>
                  <a:txBody>
                    <a:bodyPr/>
                    <a:lstStyle/>
                    <a:p>
                      <a:pPr indent="0" lvl="0" marL="0" rtl="0" algn="ctr">
                        <a:lnSpc>
                          <a:spcPct val="115000"/>
                        </a:lnSpc>
                        <a:spcBef>
                          <a:spcPts val="0"/>
                        </a:spcBef>
                        <a:spcAft>
                          <a:spcPts val="0"/>
                        </a:spcAft>
                        <a:buNone/>
                      </a:pPr>
                      <a:r>
                        <a:rPr b="1" lang="ar" sz="1200">
                          <a:solidFill>
                            <a:srgbClr val="FFFFFF"/>
                          </a:solidFill>
                          <a:latin typeface="Cabin"/>
                          <a:ea typeface="Cabin"/>
                          <a:cs typeface="Cabin"/>
                          <a:sym typeface="Cabin"/>
                        </a:rPr>
                        <a:t>Treatment</a:t>
                      </a:r>
                      <a:endParaRPr b="1" sz="12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Thyroxine replacement</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Surgical removal of pituitary adenoma if large</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bl>
          </a:graphicData>
        </a:graphic>
      </p:graphicFrame>
      <p:sp>
        <p:nvSpPr>
          <p:cNvPr id="337" name="Google Shape;337;p23"/>
          <p:cNvSpPr txBox="1"/>
          <p:nvPr/>
        </p:nvSpPr>
        <p:spPr>
          <a:xfrm>
            <a:off x="210" y="4879915"/>
            <a:ext cx="7560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TSH-Producing adenoma </a:t>
            </a:r>
            <a:r>
              <a:rPr b="1" lang="ar" sz="3000">
                <a:solidFill>
                  <a:srgbClr val="0B5394"/>
                </a:solidFill>
                <a:latin typeface="Cabin"/>
                <a:ea typeface="Cabin"/>
                <a:cs typeface="Cabin"/>
                <a:sym typeface="Cabin"/>
              </a:rPr>
              <a:t>(</a:t>
            </a:r>
            <a:r>
              <a:rPr b="1" lang="ar" sz="3000">
                <a:solidFill>
                  <a:srgbClr val="0B5394"/>
                </a:solidFill>
                <a:latin typeface="Cabin"/>
                <a:ea typeface="Cabin"/>
                <a:cs typeface="Cabin"/>
                <a:sym typeface="Cabin"/>
              </a:rPr>
              <a:t>Hyperthyroidism</a:t>
            </a:r>
            <a:r>
              <a:rPr b="1" lang="ar" sz="3000">
                <a:solidFill>
                  <a:srgbClr val="0B5394"/>
                </a:solidFill>
                <a:latin typeface="Cabin"/>
                <a:ea typeface="Cabin"/>
                <a:cs typeface="Cabin"/>
                <a:sym typeface="Cabin"/>
              </a:rPr>
              <a:t>)</a:t>
            </a:r>
            <a:endParaRPr b="1" sz="3000">
              <a:solidFill>
                <a:srgbClr val="0B5394"/>
              </a:solidFill>
              <a:latin typeface="Cabin"/>
              <a:ea typeface="Cabin"/>
              <a:cs typeface="Cabin"/>
              <a:sym typeface="Cabin"/>
            </a:endParaRPr>
          </a:p>
        </p:txBody>
      </p:sp>
      <p:cxnSp>
        <p:nvCxnSpPr>
          <p:cNvPr id="338" name="Google Shape;338;p23"/>
          <p:cNvCxnSpPr/>
          <p:nvPr/>
        </p:nvCxnSpPr>
        <p:spPr>
          <a:xfrm>
            <a:off x="647992" y="6014336"/>
            <a:ext cx="5860800" cy="10500"/>
          </a:xfrm>
          <a:prstGeom prst="straightConnector1">
            <a:avLst/>
          </a:prstGeom>
          <a:noFill/>
          <a:ln cap="flat" cmpd="sng" w="28575">
            <a:solidFill>
              <a:srgbClr val="0B5394"/>
            </a:solidFill>
            <a:prstDash val="solid"/>
            <a:round/>
            <a:headEnd len="med" w="med" type="diamond"/>
            <a:tailEnd len="med" w="med" type="diamond"/>
          </a:ln>
        </p:spPr>
      </p:cxnSp>
      <p:pic>
        <p:nvPicPr>
          <p:cNvPr id="339" name="Google Shape;339;p23"/>
          <p:cNvPicPr preferRelativeResize="0"/>
          <p:nvPr/>
        </p:nvPicPr>
        <p:blipFill>
          <a:blip r:embed="rId6">
            <a:alphaModFix/>
          </a:blip>
          <a:stretch>
            <a:fillRect/>
          </a:stretch>
        </p:blipFill>
        <p:spPr>
          <a:xfrm>
            <a:off x="5707310" y="8966317"/>
            <a:ext cx="1674925" cy="586555"/>
          </a:xfrm>
          <a:prstGeom prst="rect">
            <a:avLst/>
          </a:prstGeom>
          <a:noFill/>
          <a:ln cap="flat" cmpd="sng" w="9525">
            <a:solidFill>
              <a:srgbClr val="1155CC"/>
            </a:solidFill>
            <a:prstDash val="dash"/>
            <a:round/>
            <a:headEnd len="sm" w="sm" type="none"/>
            <a:tailEnd len="sm" w="sm" type="none"/>
          </a:ln>
        </p:spPr>
      </p:pic>
      <p:pic>
        <p:nvPicPr>
          <p:cNvPr id="340" name="Google Shape;340;p23"/>
          <p:cNvPicPr preferRelativeResize="0"/>
          <p:nvPr/>
        </p:nvPicPr>
        <p:blipFill>
          <a:blip r:embed="rId7">
            <a:alphaModFix/>
          </a:blip>
          <a:stretch>
            <a:fillRect/>
          </a:stretch>
        </p:blipFill>
        <p:spPr>
          <a:xfrm>
            <a:off x="5707310" y="7451882"/>
            <a:ext cx="1674924" cy="1444048"/>
          </a:xfrm>
          <a:prstGeom prst="rect">
            <a:avLst/>
          </a:prstGeom>
          <a:noFill/>
          <a:ln cap="flat" cmpd="sng" w="9525">
            <a:solidFill>
              <a:srgbClr val="1155CC"/>
            </a:solidFill>
            <a:prstDash val="dash"/>
            <a:round/>
            <a:headEnd len="sm" w="sm" type="none"/>
            <a:tailEnd len="sm" w="sm" type="none"/>
          </a:ln>
        </p:spPr>
      </p:pic>
      <p:grpSp>
        <p:nvGrpSpPr>
          <p:cNvPr id="341" name="Google Shape;341;p23"/>
          <p:cNvGrpSpPr/>
          <p:nvPr/>
        </p:nvGrpSpPr>
        <p:grpSpPr>
          <a:xfrm>
            <a:off x="106694" y="7439526"/>
            <a:ext cx="2047014" cy="482579"/>
            <a:chOff x="720400" y="490250"/>
            <a:chExt cx="2706617" cy="796204"/>
          </a:xfrm>
        </p:grpSpPr>
        <p:cxnSp>
          <p:nvCxnSpPr>
            <p:cNvPr id="342" name="Google Shape;342;p23"/>
            <p:cNvCxnSpPr>
              <a:stCxn id="343" idx="3"/>
            </p:cNvCxnSpPr>
            <p:nvPr/>
          </p:nvCxnSpPr>
          <p:spPr>
            <a:xfrm flipH="1" rot="10800000">
              <a:off x="937917" y="1284354"/>
              <a:ext cx="2489100" cy="2100"/>
            </a:xfrm>
            <a:prstGeom prst="straightConnector1">
              <a:avLst/>
            </a:prstGeom>
            <a:noFill/>
            <a:ln cap="flat" cmpd="sng" w="9525">
              <a:solidFill>
                <a:srgbClr val="0B5394"/>
              </a:solidFill>
              <a:prstDash val="solid"/>
              <a:round/>
              <a:headEnd len="med" w="med" type="none"/>
              <a:tailEnd len="med" w="med" type="none"/>
            </a:ln>
          </p:spPr>
        </p:cxnSp>
        <p:sp>
          <p:nvSpPr>
            <p:cNvPr id="343" name="Google Shape;343;p23"/>
            <p:cNvSpPr/>
            <p:nvPr/>
          </p:nvSpPr>
          <p:spPr>
            <a:xfrm>
              <a:off x="720400" y="490250"/>
              <a:ext cx="783900" cy="796200"/>
            </a:xfrm>
            <a:prstGeom prst="heptagon">
              <a:avLst>
                <a:gd fmla="val 102572" name="hf"/>
                <a:gd fmla="val 105210" name="vf"/>
              </a:avLst>
            </a:prstGeom>
            <a:solidFill>
              <a:srgbClr val="3D85C6"/>
            </a:solidFill>
            <a:ln cap="flat" cmpd="sng" w="9525">
              <a:solidFill>
                <a:srgbClr val="0B5394"/>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500">
                  <a:solidFill>
                    <a:srgbClr val="FFFFFF"/>
                  </a:solidFill>
                  <a:latin typeface="Trebuchet MS"/>
                  <a:ea typeface="Trebuchet MS"/>
                  <a:cs typeface="Trebuchet MS"/>
                  <a:sym typeface="Trebuchet MS"/>
                </a:rPr>
                <a:t>1</a:t>
              </a:r>
              <a:endParaRPr b="1" sz="3500">
                <a:solidFill>
                  <a:srgbClr val="FFFFFF"/>
                </a:solidFill>
                <a:latin typeface="Trebuchet MS"/>
                <a:ea typeface="Trebuchet MS"/>
                <a:cs typeface="Trebuchet MS"/>
                <a:sym typeface="Trebuchet MS"/>
              </a:endParaRPr>
            </a:p>
          </p:txBody>
        </p:sp>
      </p:grpSp>
      <p:grpSp>
        <p:nvGrpSpPr>
          <p:cNvPr id="344" name="Google Shape;344;p23"/>
          <p:cNvGrpSpPr/>
          <p:nvPr/>
        </p:nvGrpSpPr>
        <p:grpSpPr>
          <a:xfrm>
            <a:off x="106703" y="8194410"/>
            <a:ext cx="2047014" cy="482579"/>
            <a:chOff x="720400" y="490250"/>
            <a:chExt cx="2706617" cy="796204"/>
          </a:xfrm>
        </p:grpSpPr>
        <p:cxnSp>
          <p:nvCxnSpPr>
            <p:cNvPr id="345" name="Google Shape;345;p23"/>
            <p:cNvCxnSpPr>
              <a:stCxn id="346" idx="3"/>
            </p:cNvCxnSpPr>
            <p:nvPr/>
          </p:nvCxnSpPr>
          <p:spPr>
            <a:xfrm flipH="1" rot="10800000">
              <a:off x="937917" y="1284354"/>
              <a:ext cx="2489100" cy="2100"/>
            </a:xfrm>
            <a:prstGeom prst="straightConnector1">
              <a:avLst/>
            </a:prstGeom>
            <a:noFill/>
            <a:ln cap="flat" cmpd="sng" w="9525">
              <a:solidFill>
                <a:srgbClr val="0B5394"/>
              </a:solidFill>
              <a:prstDash val="solid"/>
              <a:round/>
              <a:headEnd len="med" w="med" type="none"/>
              <a:tailEnd len="med" w="med" type="none"/>
            </a:ln>
          </p:spPr>
        </p:cxnSp>
        <p:sp>
          <p:nvSpPr>
            <p:cNvPr id="346" name="Google Shape;346;p23"/>
            <p:cNvSpPr/>
            <p:nvPr/>
          </p:nvSpPr>
          <p:spPr>
            <a:xfrm>
              <a:off x="720400" y="490250"/>
              <a:ext cx="783900" cy="796200"/>
            </a:xfrm>
            <a:prstGeom prst="heptagon">
              <a:avLst>
                <a:gd fmla="val 102572" name="hf"/>
                <a:gd fmla="val 105210" name="vf"/>
              </a:avLst>
            </a:prstGeom>
            <a:solidFill>
              <a:srgbClr val="3D85C6"/>
            </a:solidFill>
            <a:ln cap="flat" cmpd="sng" w="9525">
              <a:solidFill>
                <a:srgbClr val="0B5394"/>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500">
                  <a:solidFill>
                    <a:srgbClr val="FFFFFF"/>
                  </a:solidFill>
                  <a:latin typeface="Trebuchet MS"/>
                  <a:ea typeface="Trebuchet MS"/>
                  <a:cs typeface="Trebuchet MS"/>
                  <a:sym typeface="Trebuchet MS"/>
                </a:rPr>
                <a:t>3</a:t>
              </a:r>
              <a:endParaRPr b="1" sz="3500">
                <a:solidFill>
                  <a:srgbClr val="FFFFFF"/>
                </a:solidFill>
                <a:latin typeface="Trebuchet MS"/>
                <a:ea typeface="Trebuchet MS"/>
                <a:cs typeface="Trebuchet MS"/>
                <a:sym typeface="Trebuchet MS"/>
              </a:endParaRPr>
            </a:p>
          </p:txBody>
        </p:sp>
      </p:grpSp>
      <p:grpSp>
        <p:nvGrpSpPr>
          <p:cNvPr id="347" name="Google Shape;347;p23"/>
          <p:cNvGrpSpPr/>
          <p:nvPr/>
        </p:nvGrpSpPr>
        <p:grpSpPr>
          <a:xfrm>
            <a:off x="2766412" y="7439528"/>
            <a:ext cx="2047014" cy="482579"/>
            <a:chOff x="720400" y="490250"/>
            <a:chExt cx="2706617" cy="796204"/>
          </a:xfrm>
        </p:grpSpPr>
        <p:cxnSp>
          <p:nvCxnSpPr>
            <p:cNvPr id="348" name="Google Shape;348;p23"/>
            <p:cNvCxnSpPr>
              <a:stCxn id="349" idx="3"/>
            </p:cNvCxnSpPr>
            <p:nvPr/>
          </p:nvCxnSpPr>
          <p:spPr>
            <a:xfrm flipH="1" rot="10800000">
              <a:off x="937917" y="1284354"/>
              <a:ext cx="2489100" cy="2100"/>
            </a:xfrm>
            <a:prstGeom prst="straightConnector1">
              <a:avLst/>
            </a:prstGeom>
            <a:noFill/>
            <a:ln cap="flat" cmpd="sng" w="9525">
              <a:solidFill>
                <a:srgbClr val="0B5394"/>
              </a:solidFill>
              <a:prstDash val="solid"/>
              <a:round/>
              <a:headEnd len="med" w="med" type="none"/>
              <a:tailEnd len="med" w="med" type="none"/>
            </a:ln>
          </p:spPr>
        </p:cxnSp>
        <p:sp>
          <p:nvSpPr>
            <p:cNvPr id="349" name="Google Shape;349;p23"/>
            <p:cNvSpPr/>
            <p:nvPr/>
          </p:nvSpPr>
          <p:spPr>
            <a:xfrm>
              <a:off x="720400" y="490250"/>
              <a:ext cx="783900" cy="796200"/>
            </a:xfrm>
            <a:prstGeom prst="heptagon">
              <a:avLst>
                <a:gd fmla="val 102572" name="hf"/>
                <a:gd fmla="val 105210" name="vf"/>
              </a:avLst>
            </a:prstGeom>
            <a:solidFill>
              <a:srgbClr val="3D85C6"/>
            </a:solidFill>
            <a:ln cap="flat" cmpd="sng" w="9525">
              <a:solidFill>
                <a:srgbClr val="0B5394"/>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500">
                  <a:solidFill>
                    <a:srgbClr val="FFFFFF"/>
                  </a:solidFill>
                  <a:latin typeface="Trebuchet MS"/>
                  <a:ea typeface="Trebuchet MS"/>
                  <a:cs typeface="Trebuchet MS"/>
                  <a:sym typeface="Trebuchet MS"/>
                </a:rPr>
                <a:t>2</a:t>
              </a:r>
              <a:endParaRPr b="1" sz="3500">
                <a:solidFill>
                  <a:srgbClr val="FFFFFF"/>
                </a:solidFill>
                <a:latin typeface="Trebuchet MS"/>
                <a:ea typeface="Trebuchet MS"/>
                <a:cs typeface="Trebuchet MS"/>
                <a:sym typeface="Trebuchet MS"/>
              </a:endParaRPr>
            </a:p>
          </p:txBody>
        </p:sp>
      </p:grpSp>
      <p:grpSp>
        <p:nvGrpSpPr>
          <p:cNvPr id="350" name="Google Shape;350;p23"/>
          <p:cNvGrpSpPr/>
          <p:nvPr/>
        </p:nvGrpSpPr>
        <p:grpSpPr>
          <a:xfrm>
            <a:off x="2708787" y="8194417"/>
            <a:ext cx="2047014" cy="482579"/>
            <a:chOff x="720400" y="490250"/>
            <a:chExt cx="2706617" cy="796204"/>
          </a:xfrm>
        </p:grpSpPr>
        <p:cxnSp>
          <p:nvCxnSpPr>
            <p:cNvPr id="351" name="Google Shape;351;p23"/>
            <p:cNvCxnSpPr>
              <a:stCxn id="352" idx="3"/>
            </p:cNvCxnSpPr>
            <p:nvPr/>
          </p:nvCxnSpPr>
          <p:spPr>
            <a:xfrm flipH="1" rot="10800000">
              <a:off x="937917" y="1284354"/>
              <a:ext cx="2489100" cy="2100"/>
            </a:xfrm>
            <a:prstGeom prst="straightConnector1">
              <a:avLst/>
            </a:prstGeom>
            <a:noFill/>
            <a:ln cap="flat" cmpd="sng" w="9525">
              <a:solidFill>
                <a:srgbClr val="0B5394"/>
              </a:solidFill>
              <a:prstDash val="solid"/>
              <a:round/>
              <a:headEnd len="med" w="med" type="none"/>
              <a:tailEnd len="med" w="med" type="none"/>
            </a:ln>
          </p:spPr>
        </p:cxnSp>
        <p:sp>
          <p:nvSpPr>
            <p:cNvPr id="352" name="Google Shape;352;p23"/>
            <p:cNvSpPr/>
            <p:nvPr/>
          </p:nvSpPr>
          <p:spPr>
            <a:xfrm>
              <a:off x="720400" y="490250"/>
              <a:ext cx="783900" cy="796200"/>
            </a:xfrm>
            <a:prstGeom prst="heptagon">
              <a:avLst>
                <a:gd fmla="val 102572" name="hf"/>
                <a:gd fmla="val 105210" name="vf"/>
              </a:avLst>
            </a:prstGeom>
            <a:solidFill>
              <a:srgbClr val="3D85C6"/>
            </a:solidFill>
            <a:ln cap="flat" cmpd="sng" w="9525">
              <a:solidFill>
                <a:srgbClr val="0B5394"/>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500">
                  <a:solidFill>
                    <a:srgbClr val="FFFFFF"/>
                  </a:solidFill>
                  <a:latin typeface="Trebuchet MS"/>
                  <a:ea typeface="Trebuchet MS"/>
                  <a:cs typeface="Trebuchet MS"/>
                  <a:sym typeface="Trebuchet MS"/>
                </a:rPr>
                <a:t>4</a:t>
              </a:r>
              <a:endParaRPr b="1" sz="3500">
                <a:solidFill>
                  <a:srgbClr val="FFFFFF"/>
                </a:solidFill>
                <a:latin typeface="Trebuchet MS"/>
                <a:ea typeface="Trebuchet MS"/>
                <a:cs typeface="Trebuchet MS"/>
                <a:sym typeface="Trebuchet MS"/>
              </a:endParaRPr>
            </a:p>
          </p:txBody>
        </p:sp>
      </p:grpSp>
      <p:sp>
        <p:nvSpPr>
          <p:cNvPr id="353" name="Google Shape;353;p23"/>
          <p:cNvSpPr txBox="1"/>
          <p:nvPr/>
        </p:nvSpPr>
        <p:spPr>
          <a:xfrm>
            <a:off x="697376" y="7675938"/>
            <a:ext cx="1927800" cy="247200"/>
          </a:xfrm>
          <a:prstGeom prst="rect">
            <a:avLst/>
          </a:prstGeom>
          <a:noFill/>
          <a:ln>
            <a:noFill/>
          </a:ln>
        </p:spPr>
        <p:txBody>
          <a:bodyPr anchorCtr="0" anchor="b" bIns="123025" lIns="123025" spcFirstLastPara="1" rIns="123025" wrap="square" tIns="123025">
            <a:noAutofit/>
          </a:bodyPr>
          <a:lstStyle/>
          <a:p>
            <a:pPr indent="0" lvl="0" marL="0" rtl="0" algn="l">
              <a:spcBef>
                <a:spcPts val="0"/>
              </a:spcBef>
              <a:spcAft>
                <a:spcPts val="0"/>
              </a:spcAft>
              <a:buClr>
                <a:schemeClr val="dk1"/>
              </a:buClr>
              <a:buSzPts val="1500"/>
              <a:buFont typeface="Arial"/>
              <a:buNone/>
            </a:pPr>
            <a:r>
              <a:rPr lang="ar" sz="1500">
                <a:solidFill>
                  <a:schemeClr val="dk1"/>
                </a:solidFill>
                <a:latin typeface="Cabin"/>
                <a:ea typeface="Cabin"/>
                <a:cs typeface="Cabin"/>
                <a:sym typeface="Cabin"/>
              </a:rPr>
              <a:t>Very rare &lt; 2.8%</a:t>
            </a:r>
            <a:endParaRPr sz="1200">
              <a:latin typeface="Cabin"/>
              <a:ea typeface="Cabin"/>
              <a:cs typeface="Cabin"/>
              <a:sym typeface="Cabin"/>
            </a:endParaRPr>
          </a:p>
        </p:txBody>
      </p:sp>
      <p:sp>
        <p:nvSpPr>
          <p:cNvPr id="354" name="Google Shape;354;p23"/>
          <p:cNvSpPr txBox="1"/>
          <p:nvPr/>
        </p:nvSpPr>
        <p:spPr>
          <a:xfrm>
            <a:off x="3300710" y="7491788"/>
            <a:ext cx="2406600" cy="247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Clr>
                <a:schemeClr val="dk1"/>
              </a:buClr>
              <a:buSzPts val="1500"/>
              <a:buFont typeface="Arial"/>
              <a:buNone/>
            </a:pPr>
            <a:r>
              <a:rPr lang="ar" sz="1500">
                <a:solidFill>
                  <a:schemeClr val="dk1"/>
                </a:solidFill>
                <a:latin typeface="Cabin"/>
                <a:ea typeface="Cabin"/>
                <a:cs typeface="Cabin"/>
                <a:sym typeface="Cabin"/>
              </a:rPr>
              <a:t>Signs of hyperthyroidism</a:t>
            </a:r>
            <a:endParaRPr sz="1900">
              <a:latin typeface="Cabin"/>
              <a:ea typeface="Cabin"/>
              <a:cs typeface="Cabin"/>
              <a:sym typeface="Cabin"/>
            </a:endParaRPr>
          </a:p>
        </p:txBody>
      </p:sp>
      <p:sp>
        <p:nvSpPr>
          <p:cNvPr id="355" name="Google Shape;355;p23"/>
          <p:cNvSpPr txBox="1"/>
          <p:nvPr/>
        </p:nvSpPr>
        <p:spPr>
          <a:xfrm>
            <a:off x="3282790" y="8534338"/>
            <a:ext cx="2891400" cy="247200"/>
          </a:xfrm>
          <a:prstGeom prst="rect">
            <a:avLst/>
          </a:prstGeom>
          <a:noFill/>
          <a:ln>
            <a:noFill/>
          </a:ln>
        </p:spPr>
        <p:txBody>
          <a:bodyPr anchorCtr="0" anchor="b" bIns="123025" lIns="123025" spcFirstLastPara="1" rIns="123025" wrap="square" tIns="123025">
            <a:noAutofit/>
          </a:bodyPr>
          <a:lstStyle/>
          <a:p>
            <a:pPr indent="0" lvl="0" marL="0" rtl="0" algn="l">
              <a:spcBef>
                <a:spcPts val="0"/>
              </a:spcBef>
              <a:spcAft>
                <a:spcPts val="0"/>
              </a:spcAft>
              <a:buNone/>
            </a:pPr>
            <a:r>
              <a:rPr b="1" lang="ar" sz="1500">
                <a:solidFill>
                  <a:schemeClr val="dk1"/>
                </a:solidFill>
                <a:latin typeface="Cabin"/>
                <a:ea typeface="Cabin"/>
                <a:cs typeface="Cabin"/>
                <a:sym typeface="Cabin"/>
              </a:rPr>
              <a:t>Treatment preoperative</a:t>
            </a:r>
            <a:endParaRPr b="1" sz="1500">
              <a:solidFill>
                <a:schemeClr val="dk1"/>
              </a:solidFill>
              <a:latin typeface="Cabin"/>
              <a:ea typeface="Cabin"/>
              <a:cs typeface="Cabin"/>
              <a:sym typeface="Cabin"/>
            </a:endParaRPr>
          </a:p>
          <a:p>
            <a:pPr indent="0" lvl="0" marL="0" rtl="0" algn="l">
              <a:spcBef>
                <a:spcPts val="0"/>
              </a:spcBef>
              <a:spcAft>
                <a:spcPts val="0"/>
              </a:spcAft>
              <a:buClr>
                <a:schemeClr val="dk1"/>
              </a:buClr>
              <a:buSzPts val="1500"/>
              <a:buFont typeface="Arial"/>
              <a:buNone/>
            </a:pPr>
            <a:r>
              <a:rPr b="1" lang="ar" sz="1500">
                <a:solidFill>
                  <a:schemeClr val="dk1"/>
                </a:solidFill>
                <a:latin typeface="Cabin"/>
                <a:ea typeface="Cabin"/>
                <a:cs typeface="Cabin"/>
                <a:sym typeface="Cabin"/>
              </a:rPr>
              <a:t>with</a:t>
            </a:r>
            <a:r>
              <a:rPr lang="ar" sz="1500">
                <a:solidFill>
                  <a:schemeClr val="dk1"/>
                </a:solidFill>
                <a:latin typeface="Cabin"/>
                <a:ea typeface="Cabin"/>
                <a:cs typeface="Cabin"/>
                <a:sym typeface="Cabin"/>
              </a:rPr>
              <a:t> anti-thyroid meds</a:t>
            </a:r>
            <a:endParaRPr sz="1900">
              <a:latin typeface="Cabin"/>
              <a:ea typeface="Cabin"/>
              <a:cs typeface="Cabin"/>
              <a:sym typeface="Cabin"/>
            </a:endParaRPr>
          </a:p>
        </p:txBody>
      </p:sp>
      <p:sp>
        <p:nvSpPr>
          <p:cNvPr id="356" name="Google Shape;356;p23"/>
          <p:cNvSpPr txBox="1"/>
          <p:nvPr/>
        </p:nvSpPr>
        <p:spPr>
          <a:xfrm>
            <a:off x="635671" y="8307805"/>
            <a:ext cx="2047200" cy="247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Clr>
                <a:schemeClr val="dk1"/>
              </a:buClr>
              <a:buSzPts val="1500"/>
              <a:buFont typeface="Arial"/>
              <a:buNone/>
            </a:pPr>
            <a:r>
              <a:rPr b="1" lang="ar" sz="1500">
                <a:solidFill>
                  <a:srgbClr val="CC0000"/>
                </a:solidFill>
                <a:latin typeface="Cabin"/>
                <a:ea typeface="Cabin"/>
                <a:cs typeface="Cabin"/>
                <a:sym typeface="Cabin"/>
              </a:rPr>
              <a:t>High TSH, FT4, FT3</a:t>
            </a:r>
            <a:endParaRPr b="1" sz="1900">
              <a:solidFill>
                <a:srgbClr val="CC0000"/>
              </a:solidFill>
              <a:latin typeface="Cabin"/>
              <a:ea typeface="Cabin"/>
              <a:cs typeface="Cabin"/>
              <a:sym typeface="Cabin"/>
            </a:endParaRPr>
          </a:p>
        </p:txBody>
      </p:sp>
      <p:grpSp>
        <p:nvGrpSpPr>
          <p:cNvPr id="357" name="Google Shape;357;p23"/>
          <p:cNvGrpSpPr/>
          <p:nvPr/>
        </p:nvGrpSpPr>
        <p:grpSpPr>
          <a:xfrm>
            <a:off x="106703" y="8931010"/>
            <a:ext cx="2047014" cy="482579"/>
            <a:chOff x="720400" y="490250"/>
            <a:chExt cx="2706617" cy="796204"/>
          </a:xfrm>
        </p:grpSpPr>
        <p:cxnSp>
          <p:nvCxnSpPr>
            <p:cNvPr id="358" name="Google Shape;358;p23"/>
            <p:cNvCxnSpPr>
              <a:stCxn id="359" idx="3"/>
            </p:cNvCxnSpPr>
            <p:nvPr/>
          </p:nvCxnSpPr>
          <p:spPr>
            <a:xfrm flipH="1" rot="10800000">
              <a:off x="937917" y="1284354"/>
              <a:ext cx="2489100" cy="2100"/>
            </a:xfrm>
            <a:prstGeom prst="straightConnector1">
              <a:avLst/>
            </a:prstGeom>
            <a:noFill/>
            <a:ln cap="flat" cmpd="sng" w="9525">
              <a:solidFill>
                <a:srgbClr val="0B5394"/>
              </a:solidFill>
              <a:prstDash val="solid"/>
              <a:round/>
              <a:headEnd len="med" w="med" type="none"/>
              <a:tailEnd len="med" w="med" type="none"/>
            </a:ln>
          </p:spPr>
        </p:cxnSp>
        <p:sp>
          <p:nvSpPr>
            <p:cNvPr id="359" name="Google Shape;359;p23"/>
            <p:cNvSpPr/>
            <p:nvPr/>
          </p:nvSpPr>
          <p:spPr>
            <a:xfrm>
              <a:off x="720400" y="490250"/>
              <a:ext cx="783900" cy="796200"/>
            </a:xfrm>
            <a:prstGeom prst="heptagon">
              <a:avLst>
                <a:gd fmla="val 102572" name="hf"/>
                <a:gd fmla="val 105210" name="vf"/>
              </a:avLst>
            </a:prstGeom>
            <a:solidFill>
              <a:srgbClr val="3D85C6"/>
            </a:solidFill>
            <a:ln cap="flat" cmpd="sng" w="9525">
              <a:solidFill>
                <a:srgbClr val="0B5394"/>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500">
                  <a:solidFill>
                    <a:srgbClr val="FFFFFF"/>
                  </a:solidFill>
                  <a:latin typeface="Trebuchet MS"/>
                  <a:ea typeface="Trebuchet MS"/>
                  <a:cs typeface="Trebuchet MS"/>
                  <a:sym typeface="Trebuchet MS"/>
                </a:rPr>
                <a:t>5</a:t>
              </a:r>
              <a:endParaRPr b="1" sz="3500">
                <a:solidFill>
                  <a:srgbClr val="FFFFFF"/>
                </a:solidFill>
                <a:latin typeface="Trebuchet MS"/>
                <a:ea typeface="Trebuchet MS"/>
                <a:cs typeface="Trebuchet MS"/>
                <a:sym typeface="Trebuchet MS"/>
              </a:endParaRPr>
            </a:p>
          </p:txBody>
        </p:sp>
      </p:grpSp>
      <p:sp>
        <p:nvSpPr>
          <p:cNvPr id="360" name="Google Shape;360;p23"/>
          <p:cNvSpPr txBox="1"/>
          <p:nvPr/>
        </p:nvSpPr>
        <p:spPr>
          <a:xfrm>
            <a:off x="635671" y="8860255"/>
            <a:ext cx="2047200" cy="247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1500">
                <a:solidFill>
                  <a:schemeClr val="dk1"/>
                </a:solidFill>
                <a:latin typeface="Cabin"/>
                <a:ea typeface="Cabin"/>
                <a:cs typeface="Cabin"/>
                <a:sym typeface="Cabin"/>
              </a:rPr>
              <a:t>Surgical resection of adenoma</a:t>
            </a:r>
            <a:endParaRPr sz="1900">
              <a:latin typeface="Cabin"/>
              <a:ea typeface="Cabin"/>
              <a:cs typeface="Cabin"/>
              <a:sym typeface="Cabin"/>
            </a:endParaRPr>
          </a:p>
        </p:txBody>
      </p:sp>
      <p:grpSp>
        <p:nvGrpSpPr>
          <p:cNvPr id="361" name="Google Shape;361;p23"/>
          <p:cNvGrpSpPr/>
          <p:nvPr/>
        </p:nvGrpSpPr>
        <p:grpSpPr>
          <a:xfrm>
            <a:off x="2667023" y="8931010"/>
            <a:ext cx="2047014" cy="482579"/>
            <a:chOff x="720400" y="490250"/>
            <a:chExt cx="2706617" cy="796204"/>
          </a:xfrm>
        </p:grpSpPr>
        <p:cxnSp>
          <p:nvCxnSpPr>
            <p:cNvPr id="362" name="Google Shape;362;p23"/>
            <p:cNvCxnSpPr>
              <a:stCxn id="363" idx="3"/>
            </p:cNvCxnSpPr>
            <p:nvPr/>
          </p:nvCxnSpPr>
          <p:spPr>
            <a:xfrm flipH="1" rot="10800000">
              <a:off x="937917" y="1284354"/>
              <a:ext cx="2489100" cy="2100"/>
            </a:xfrm>
            <a:prstGeom prst="straightConnector1">
              <a:avLst/>
            </a:prstGeom>
            <a:noFill/>
            <a:ln cap="flat" cmpd="sng" w="9525">
              <a:solidFill>
                <a:srgbClr val="0B5394"/>
              </a:solidFill>
              <a:prstDash val="solid"/>
              <a:round/>
              <a:headEnd len="med" w="med" type="none"/>
              <a:tailEnd len="med" w="med" type="none"/>
            </a:ln>
          </p:spPr>
        </p:cxnSp>
        <p:sp>
          <p:nvSpPr>
            <p:cNvPr id="363" name="Google Shape;363;p23"/>
            <p:cNvSpPr/>
            <p:nvPr/>
          </p:nvSpPr>
          <p:spPr>
            <a:xfrm>
              <a:off x="720400" y="490250"/>
              <a:ext cx="783900" cy="796200"/>
            </a:xfrm>
            <a:prstGeom prst="heptagon">
              <a:avLst>
                <a:gd fmla="val 102572" name="hf"/>
                <a:gd fmla="val 105210" name="vf"/>
              </a:avLst>
            </a:prstGeom>
            <a:solidFill>
              <a:srgbClr val="3D85C6"/>
            </a:solidFill>
            <a:ln cap="flat" cmpd="sng" w="9525">
              <a:solidFill>
                <a:srgbClr val="0B5394"/>
              </a:solidFill>
              <a:prstDash val="solid"/>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500">
                  <a:solidFill>
                    <a:srgbClr val="FFFFFF"/>
                  </a:solidFill>
                  <a:latin typeface="Trebuchet MS"/>
                  <a:ea typeface="Trebuchet MS"/>
                  <a:cs typeface="Trebuchet MS"/>
                  <a:sym typeface="Trebuchet MS"/>
                </a:rPr>
                <a:t>6</a:t>
              </a:r>
              <a:endParaRPr b="1" sz="3500">
                <a:solidFill>
                  <a:srgbClr val="FFFFFF"/>
                </a:solidFill>
                <a:latin typeface="Trebuchet MS"/>
                <a:ea typeface="Trebuchet MS"/>
                <a:cs typeface="Trebuchet MS"/>
                <a:sym typeface="Trebuchet MS"/>
              </a:endParaRPr>
            </a:p>
          </p:txBody>
        </p:sp>
      </p:grpSp>
      <p:sp>
        <p:nvSpPr>
          <p:cNvPr id="364" name="Google Shape;364;p23"/>
          <p:cNvSpPr txBox="1"/>
          <p:nvPr/>
        </p:nvSpPr>
        <p:spPr>
          <a:xfrm>
            <a:off x="3195990" y="8860255"/>
            <a:ext cx="2511300" cy="247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500">
                <a:solidFill>
                  <a:schemeClr val="dk1"/>
                </a:solidFill>
                <a:latin typeface="Cabin"/>
                <a:ea typeface="Cabin"/>
                <a:cs typeface="Cabin"/>
                <a:sym typeface="Cabin"/>
              </a:rPr>
              <a:t>Medical therapy:</a:t>
            </a:r>
            <a:r>
              <a:rPr lang="ar" sz="1500">
                <a:solidFill>
                  <a:schemeClr val="dk1"/>
                </a:solidFill>
                <a:latin typeface="Cabin"/>
                <a:ea typeface="Cabin"/>
                <a:cs typeface="Cabin"/>
                <a:sym typeface="Cabin"/>
              </a:rPr>
              <a:t> Somatostatin Analogue</a:t>
            </a:r>
            <a:endParaRPr sz="1900">
              <a:latin typeface="Cabin"/>
              <a:ea typeface="Cabin"/>
              <a:cs typeface="Cabin"/>
              <a:sym typeface="Cabin"/>
            </a:endParaRPr>
          </a:p>
        </p:txBody>
      </p:sp>
      <p:sp>
        <p:nvSpPr>
          <p:cNvPr id="365" name="Google Shape;365;p23"/>
          <p:cNvSpPr txBox="1"/>
          <p:nvPr/>
        </p:nvSpPr>
        <p:spPr>
          <a:xfrm>
            <a:off x="467575" y="1162575"/>
            <a:ext cx="6485100" cy="962100"/>
          </a:xfrm>
          <a:prstGeom prst="rect">
            <a:avLst/>
          </a:prstGeom>
          <a:noFill/>
          <a:ln cap="flat" cmpd="sng" w="9525">
            <a:solidFill>
              <a:srgbClr val="1155CC"/>
            </a:solidFill>
            <a:prstDash val="dash"/>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rPr b="1" lang="ar" sz="1900">
                <a:solidFill>
                  <a:srgbClr val="74A9FD"/>
                </a:solidFill>
                <a:latin typeface="Cabin"/>
                <a:ea typeface="Cabin"/>
                <a:cs typeface="Cabin"/>
                <a:sym typeface="Cabin"/>
              </a:rPr>
              <a:t>Definition: </a:t>
            </a:r>
            <a:r>
              <a:rPr b="1" lang="ar" sz="1300">
                <a:solidFill>
                  <a:srgbClr val="222222"/>
                </a:solidFill>
                <a:highlight>
                  <a:srgbClr val="FFFFFF"/>
                </a:highlight>
                <a:latin typeface="Cabin"/>
                <a:ea typeface="Cabin"/>
                <a:cs typeface="Cabin"/>
                <a:sym typeface="Cabin"/>
              </a:rPr>
              <a:t>Central hypothyroidism</a:t>
            </a:r>
            <a:r>
              <a:rPr lang="ar" sz="1300">
                <a:solidFill>
                  <a:srgbClr val="222222"/>
                </a:solidFill>
                <a:highlight>
                  <a:srgbClr val="FFFFFF"/>
                </a:highlight>
                <a:latin typeface="Cabin"/>
                <a:ea typeface="Cabin"/>
                <a:cs typeface="Cabin"/>
                <a:sym typeface="Cabin"/>
              </a:rPr>
              <a:t> refers to thyroid hormone deficiency due to a disorder of the pituitary, hypothalamus, or hypothalamic-pituitary portal circulation, resulting in diminished thyroid-stimulating hormone (TSH), thyrotropin-releasing hormone (TRH), or both.</a:t>
            </a:r>
            <a:endParaRPr sz="1300">
              <a:solidFill>
                <a:srgbClr val="222222"/>
              </a:solidFill>
              <a:latin typeface="Cabin"/>
              <a:ea typeface="Cabin"/>
              <a:cs typeface="Cabin"/>
              <a:sym typeface="Cabin"/>
            </a:endParaRPr>
          </a:p>
        </p:txBody>
      </p:sp>
      <p:sp>
        <p:nvSpPr>
          <p:cNvPr id="366" name="Google Shape;366;p23"/>
          <p:cNvSpPr txBox="1"/>
          <p:nvPr/>
        </p:nvSpPr>
        <p:spPr>
          <a:xfrm>
            <a:off x="-20335" y="9632864"/>
            <a:ext cx="7580700" cy="6885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800">
                <a:solidFill>
                  <a:srgbClr val="999999"/>
                </a:solidFill>
                <a:latin typeface="Cabin"/>
                <a:ea typeface="Cabin"/>
                <a:cs typeface="Cabin"/>
                <a:sym typeface="Cabin"/>
              </a:rPr>
              <a:t>1- </a:t>
            </a:r>
            <a:r>
              <a:rPr b="1" lang="ar" sz="800">
                <a:solidFill>
                  <a:srgbClr val="999999"/>
                </a:solidFill>
                <a:latin typeface="Cabin"/>
                <a:ea typeface="Cabin"/>
                <a:cs typeface="Cabin"/>
                <a:sym typeface="Cabin"/>
              </a:rPr>
              <a:t>What’s the difference between central hypothyroidism and primary hypothyroidism?</a:t>
            </a:r>
            <a:r>
              <a:rPr lang="ar" sz="800">
                <a:solidFill>
                  <a:srgbClr val="999999"/>
                </a:solidFill>
                <a:latin typeface="Cabin"/>
                <a:ea typeface="Cabin"/>
                <a:cs typeface="Cabin"/>
                <a:sym typeface="Cabin"/>
              </a:rPr>
              <a:t> </a:t>
            </a:r>
            <a:r>
              <a:rPr b="1" lang="ar" sz="800">
                <a:solidFill>
                  <a:srgbClr val="999999"/>
                </a:solidFill>
                <a:latin typeface="Cabin"/>
                <a:ea typeface="Cabin"/>
                <a:cs typeface="Cabin"/>
                <a:sym typeface="Cabin"/>
              </a:rPr>
              <a:t>Central hypothyroidism</a:t>
            </a:r>
            <a:r>
              <a:rPr lang="ar" sz="800">
                <a:solidFill>
                  <a:srgbClr val="999999"/>
                </a:solidFill>
                <a:latin typeface="Cabin"/>
                <a:ea typeface="Cabin"/>
                <a:cs typeface="Cabin"/>
                <a:sym typeface="Cabin"/>
              </a:rPr>
              <a:t> is due to disease in the </a:t>
            </a:r>
            <a:r>
              <a:rPr b="1" lang="ar" sz="800">
                <a:solidFill>
                  <a:srgbClr val="999999"/>
                </a:solidFill>
                <a:latin typeface="Cabin"/>
                <a:ea typeface="Cabin"/>
                <a:cs typeface="Cabin"/>
                <a:sym typeface="Cabin"/>
              </a:rPr>
              <a:t>pituitary</a:t>
            </a:r>
            <a:r>
              <a:rPr lang="ar" sz="800">
                <a:solidFill>
                  <a:srgbClr val="999999"/>
                </a:solidFill>
                <a:latin typeface="Cabin"/>
                <a:ea typeface="Cabin"/>
                <a:cs typeface="Cabin"/>
                <a:sym typeface="Cabin"/>
              </a:rPr>
              <a:t> gland while </a:t>
            </a:r>
            <a:r>
              <a:rPr b="1" lang="ar" sz="800">
                <a:solidFill>
                  <a:srgbClr val="999999"/>
                </a:solidFill>
                <a:latin typeface="Cabin"/>
                <a:ea typeface="Cabin"/>
                <a:cs typeface="Cabin"/>
                <a:sym typeface="Cabin"/>
              </a:rPr>
              <a:t>Primary hypothyroidism</a:t>
            </a:r>
            <a:r>
              <a:rPr lang="ar" sz="800">
                <a:solidFill>
                  <a:srgbClr val="999999"/>
                </a:solidFill>
                <a:latin typeface="Cabin"/>
                <a:ea typeface="Cabin"/>
                <a:cs typeface="Cabin"/>
                <a:sym typeface="Cabin"/>
              </a:rPr>
              <a:t> is due to disease in the </a:t>
            </a:r>
            <a:r>
              <a:rPr b="1" lang="ar" sz="800">
                <a:solidFill>
                  <a:srgbClr val="999999"/>
                </a:solidFill>
                <a:latin typeface="Cabin"/>
                <a:ea typeface="Cabin"/>
                <a:cs typeface="Cabin"/>
                <a:sym typeface="Cabin"/>
              </a:rPr>
              <a:t>thyroid</a:t>
            </a:r>
            <a:r>
              <a:rPr lang="ar" sz="800">
                <a:solidFill>
                  <a:srgbClr val="999999"/>
                </a:solidFill>
                <a:latin typeface="Cabin"/>
                <a:ea typeface="Cabin"/>
                <a:cs typeface="Cabin"/>
                <a:sym typeface="Cabin"/>
              </a:rPr>
              <a:t> gland. so we can conclude that both will have low T3,T4 but only central hypothyroidism will have low TSH.</a:t>
            </a:r>
            <a:endParaRPr sz="800">
              <a:solidFill>
                <a:srgbClr val="999999"/>
              </a:solidFill>
              <a:latin typeface="Cabin"/>
              <a:ea typeface="Cabin"/>
              <a:cs typeface="Cabin"/>
              <a:sym typeface="Cabin"/>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24"/>
          <p:cNvSpPr txBox="1"/>
          <p:nvPr/>
        </p:nvSpPr>
        <p:spPr>
          <a:xfrm>
            <a:off x="874405" y="1861589"/>
            <a:ext cx="5829600" cy="70686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
        <p:nvSpPr>
          <p:cNvPr id="372" name="Google Shape;372;p24"/>
          <p:cNvSpPr/>
          <p:nvPr/>
        </p:nvSpPr>
        <p:spPr>
          <a:xfrm flipH="1" rot="5403158">
            <a:off x="-786832" y="2070878"/>
            <a:ext cx="9143704" cy="6622500"/>
          </a:xfrm>
          <a:prstGeom prst="rect">
            <a:avLst/>
          </a:prstGeom>
          <a:solidFill>
            <a:srgbClr val="EEF7FF"/>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373" name="Google Shape;373;p24"/>
          <p:cNvSpPr/>
          <p:nvPr/>
        </p:nvSpPr>
        <p:spPr>
          <a:xfrm>
            <a:off x="-17" y="8402014"/>
            <a:ext cx="2424600" cy="2037900"/>
          </a:xfrm>
          <a:prstGeom prst="rtTriangle">
            <a:avLst/>
          </a:prstGeom>
          <a:solidFill>
            <a:srgbClr val="9FC5E8"/>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b="1" sz="3600">
              <a:latin typeface="Cabin"/>
              <a:ea typeface="Cabin"/>
              <a:cs typeface="Cabin"/>
              <a:sym typeface="Cabin"/>
            </a:endParaRPr>
          </a:p>
        </p:txBody>
      </p:sp>
      <p:sp>
        <p:nvSpPr>
          <p:cNvPr id="374" name="Google Shape;374;p24"/>
          <p:cNvSpPr/>
          <p:nvPr/>
        </p:nvSpPr>
        <p:spPr>
          <a:xfrm rot="10800000">
            <a:off x="5166980" y="75"/>
            <a:ext cx="2387700" cy="2037900"/>
          </a:xfrm>
          <a:prstGeom prst="rtTriangle">
            <a:avLst/>
          </a:prstGeom>
          <a:solidFill>
            <a:srgbClr val="3D85C6"/>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375" name="Google Shape;375;p24"/>
          <p:cNvSpPr txBox="1"/>
          <p:nvPr/>
        </p:nvSpPr>
        <p:spPr>
          <a:xfrm>
            <a:off x="0" y="9630438"/>
            <a:ext cx="1688700" cy="6789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2400">
                <a:latin typeface="Chelsea Market"/>
                <a:ea typeface="Chelsea Market"/>
                <a:cs typeface="Chelsea Market"/>
                <a:sym typeface="Chelsea Market"/>
              </a:rPr>
              <a:t>Answers</a:t>
            </a:r>
            <a:endParaRPr b="1" sz="2400">
              <a:latin typeface="Chelsea Market"/>
              <a:ea typeface="Chelsea Market"/>
              <a:cs typeface="Chelsea Market"/>
              <a:sym typeface="Chelsea Market"/>
            </a:endParaRPr>
          </a:p>
        </p:txBody>
      </p:sp>
      <p:sp>
        <p:nvSpPr>
          <p:cNvPr id="376" name="Google Shape;376;p24"/>
          <p:cNvSpPr txBox="1"/>
          <p:nvPr/>
        </p:nvSpPr>
        <p:spPr>
          <a:xfrm>
            <a:off x="2424660" y="9953978"/>
            <a:ext cx="4675800" cy="487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2000">
                <a:solidFill>
                  <a:srgbClr val="CCCCCC"/>
                </a:solidFill>
                <a:latin typeface="Cabin"/>
                <a:ea typeface="Cabin"/>
                <a:cs typeface="Cabin"/>
                <a:sym typeface="Cabin"/>
              </a:rPr>
              <a:t>1. A, 2. C, 3. B, 4. D, 5. D</a:t>
            </a:r>
            <a:endParaRPr b="1" sz="2000">
              <a:solidFill>
                <a:srgbClr val="CCCCCC"/>
              </a:solidFill>
              <a:latin typeface="Cabin"/>
              <a:ea typeface="Cabin"/>
              <a:cs typeface="Cabin"/>
              <a:sym typeface="Cabin"/>
            </a:endParaRPr>
          </a:p>
        </p:txBody>
      </p:sp>
      <p:grpSp>
        <p:nvGrpSpPr>
          <p:cNvPr id="377" name="Google Shape;377;p24"/>
          <p:cNvGrpSpPr/>
          <p:nvPr/>
        </p:nvGrpSpPr>
        <p:grpSpPr>
          <a:xfrm>
            <a:off x="-692935" y="-439942"/>
            <a:ext cx="9138924" cy="9198676"/>
            <a:chOff x="90420" y="-364106"/>
            <a:chExt cx="6142163" cy="7612907"/>
          </a:xfrm>
        </p:grpSpPr>
        <p:sp>
          <p:nvSpPr>
            <p:cNvPr id="378" name="Google Shape;378;p24"/>
            <p:cNvSpPr/>
            <p:nvPr/>
          </p:nvSpPr>
          <p:spPr>
            <a:xfrm>
              <a:off x="5086963" y="2354300"/>
              <a:ext cx="542100" cy="542100"/>
            </a:xfrm>
            <a:prstGeom prst="ellipse">
              <a:avLst/>
            </a:prstGeom>
            <a:solidFill>
              <a:srgbClr val="BFD8FF">
                <a:alpha val="5475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79" name="Google Shape;379;p24"/>
            <p:cNvSpPr/>
            <p:nvPr/>
          </p:nvSpPr>
          <p:spPr>
            <a:xfrm rot="-899646">
              <a:off x="776862" y="-262199"/>
              <a:ext cx="900976" cy="856085"/>
            </a:xfrm>
            <a:prstGeom prst="pentagon">
              <a:avLst>
                <a:gd fmla="val 105146" name="hf"/>
                <a:gd fmla="val 110557" name="vf"/>
              </a:avLst>
            </a:prstGeom>
            <a:solidFill>
              <a:srgbClr val="6D9AE8">
                <a:alpha val="5307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0" name="Google Shape;380;p24"/>
            <p:cNvSpPr/>
            <p:nvPr/>
          </p:nvSpPr>
          <p:spPr>
            <a:xfrm rot="1763">
              <a:off x="5263896" y="4722048"/>
              <a:ext cx="585000" cy="556500"/>
            </a:xfrm>
            <a:prstGeom prst="pentagon">
              <a:avLst>
                <a:gd fmla="val 105146" name="hf"/>
                <a:gd fmla="val 110557" name="vf"/>
              </a:avLst>
            </a:prstGeom>
            <a:solidFill>
              <a:srgbClr val="B1CDFF">
                <a:alpha val="5922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1" name="Google Shape;381;p24"/>
            <p:cNvSpPr/>
            <p:nvPr/>
          </p:nvSpPr>
          <p:spPr>
            <a:xfrm rot="10800000">
              <a:off x="90420" y="4650313"/>
              <a:ext cx="983100" cy="850500"/>
            </a:xfrm>
            <a:prstGeom prst="triangle">
              <a:avLst>
                <a:gd fmla="val 50000" name="adj"/>
              </a:avLst>
            </a:prstGeom>
            <a:solidFill>
              <a:srgbClr val="C8DBF9">
                <a:alpha val="5531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2" name="Google Shape;382;p24"/>
            <p:cNvSpPr/>
            <p:nvPr/>
          </p:nvSpPr>
          <p:spPr>
            <a:xfrm>
              <a:off x="4997943" y="1821999"/>
              <a:ext cx="836762" cy="836762"/>
            </a:xfrm>
            <a:custGeom>
              <a:rect b="b" l="l" r="r" t="t"/>
              <a:pathLst>
                <a:path extrusionOk="0" h="73610" w="73610">
                  <a:moveTo>
                    <a:pt x="43502" y="603"/>
                  </a:moveTo>
                  <a:lnTo>
                    <a:pt x="64801" y="12851"/>
                  </a:lnTo>
                  <a:lnTo>
                    <a:pt x="63775" y="11705"/>
                  </a:lnTo>
                  <a:lnTo>
                    <a:pt x="62689" y="10619"/>
                  </a:lnTo>
                  <a:lnTo>
                    <a:pt x="61542" y="9533"/>
                  </a:lnTo>
                  <a:lnTo>
                    <a:pt x="60396" y="8507"/>
                  </a:lnTo>
                  <a:lnTo>
                    <a:pt x="59189" y="7542"/>
                  </a:lnTo>
                  <a:lnTo>
                    <a:pt x="57922" y="6637"/>
                  </a:lnTo>
                  <a:lnTo>
                    <a:pt x="56655" y="5792"/>
                  </a:lnTo>
                  <a:lnTo>
                    <a:pt x="55328" y="4948"/>
                  </a:lnTo>
                  <a:lnTo>
                    <a:pt x="53940" y="4223"/>
                  </a:lnTo>
                  <a:lnTo>
                    <a:pt x="52552" y="3499"/>
                  </a:lnTo>
                  <a:lnTo>
                    <a:pt x="51104" y="2896"/>
                  </a:lnTo>
                  <a:lnTo>
                    <a:pt x="49656" y="2293"/>
                  </a:lnTo>
                  <a:lnTo>
                    <a:pt x="48148" y="1750"/>
                  </a:lnTo>
                  <a:lnTo>
                    <a:pt x="46640" y="1327"/>
                  </a:lnTo>
                  <a:lnTo>
                    <a:pt x="45131" y="905"/>
                  </a:lnTo>
                  <a:lnTo>
                    <a:pt x="43502" y="603"/>
                  </a:lnTo>
                  <a:close/>
                  <a:moveTo>
                    <a:pt x="36805" y="0"/>
                  </a:moveTo>
                  <a:lnTo>
                    <a:pt x="34693" y="60"/>
                  </a:lnTo>
                  <a:lnTo>
                    <a:pt x="32642" y="241"/>
                  </a:lnTo>
                  <a:lnTo>
                    <a:pt x="70593" y="22143"/>
                  </a:lnTo>
                  <a:lnTo>
                    <a:pt x="70593" y="22143"/>
                  </a:lnTo>
                  <a:lnTo>
                    <a:pt x="69688" y="20212"/>
                  </a:lnTo>
                  <a:lnTo>
                    <a:pt x="68662" y="18342"/>
                  </a:lnTo>
                  <a:lnTo>
                    <a:pt x="36865" y="0"/>
                  </a:lnTo>
                  <a:close/>
                  <a:moveTo>
                    <a:pt x="28358" y="965"/>
                  </a:moveTo>
                  <a:lnTo>
                    <a:pt x="26789" y="1388"/>
                  </a:lnTo>
                  <a:lnTo>
                    <a:pt x="25220" y="1870"/>
                  </a:lnTo>
                  <a:lnTo>
                    <a:pt x="72886" y="29383"/>
                  </a:lnTo>
                  <a:lnTo>
                    <a:pt x="72524" y="27754"/>
                  </a:lnTo>
                  <a:lnTo>
                    <a:pt x="72101" y="26186"/>
                  </a:lnTo>
                  <a:lnTo>
                    <a:pt x="28358" y="965"/>
                  </a:lnTo>
                  <a:close/>
                  <a:moveTo>
                    <a:pt x="21842" y="3137"/>
                  </a:moveTo>
                  <a:lnTo>
                    <a:pt x="20574" y="3741"/>
                  </a:lnTo>
                  <a:lnTo>
                    <a:pt x="19368" y="4344"/>
                  </a:lnTo>
                  <a:lnTo>
                    <a:pt x="73610" y="35719"/>
                  </a:lnTo>
                  <a:lnTo>
                    <a:pt x="73549" y="34271"/>
                  </a:lnTo>
                  <a:lnTo>
                    <a:pt x="73429" y="32883"/>
                  </a:lnTo>
                  <a:lnTo>
                    <a:pt x="21842" y="3137"/>
                  </a:lnTo>
                  <a:close/>
                  <a:moveTo>
                    <a:pt x="16592" y="6034"/>
                  </a:moveTo>
                  <a:lnTo>
                    <a:pt x="15567" y="6758"/>
                  </a:lnTo>
                  <a:lnTo>
                    <a:pt x="14541" y="7482"/>
                  </a:lnTo>
                  <a:lnTo>
                    <a:pt x="73308" y="41451"/>
                  </a:lnTo>
                  <a:lnTo>
                    <a:pt x="73489" y="40184"/>
                  </a:lnTo>
                  <a:lnTo>
                    <a:pt x="73549" y="38916"/>
                  </a:lnTo>
                  <a:lnTo>
                    <a:pt x="16592" y="6034"/>
                  </a:lnTo>
                  <a:close/>
                  <a:moveTo>
                    <a:pt x="12188" y="9412"/>
                  </a:moveTo>
                  <a:lnTo>
                    <a:pt x="11343" y="10197"/>
                  </a:lnTo>
                  <a:lnTo>
                    <a:pt x="10438" y="11041"/>
                  </a:lnTo>
                  <a:lnTo>
                    <a:pt x="72282" y="46760"/>
                  </a:lnTo>
                  <a:lnTo>
                    <a:pt x="72584" y="45553"/>
                  </a:lnTo>
                  <a:lnTo>
                    <a:pt x="72825" y="44407"/>
                  </a:lnTo>
                  <a:lnTo>
                    <a:pt x="12188" y="9412"/>
                  </a:lnTo>
                  <a:close/>
                  <a:moveTo>
                    <a:pt x="8568" y="13214"/>
                  </a:moveTo>
                  <a:lnTo>
                    <a:pt x="7783" y="14119"/>
                  </a:lnTo>
                  <a:lnTo>
                    <a:pt x="7120" y="15024"/>
                  </a:lnTo>
                  <a:lnTo>
                    <a:pt x="70532" y="51647"/>
                  </a:lnTo>
                  <a:lnTo>
                    <a:pt x="70955" y="50561"/>
                  </a:lnTo>
                  <a:lnTo>
                    <a:pt x="71377" y="49475"/>
                  </a:lnTo>
                  <a:lnTo>
                    <a:pt x="8568" y="13214"/>
                  </a:lnTo>
                  <a:close/>
                  <a:moveTo>
                    <a:pt x="5551" y="17377"/>
                  </a:moveTo>
                  <a:lnTo>
                    <a:pt x="4948" y="18342"/>
                  </a:lnTo>
                  <a:lnTo>
                    <a:pt x="4344" y="19368"/>
                  </a:lnTo>
                  <a:lnTo>
                    <a:pt x="68119" y="56172"/>
                  </a:lnTo>
                  <a:lnTo>
                    <a:pt x="68722" y="55207"/>
                  </a:lnTo>
                  <a:lnTo>
                    <a:pt x="69265" y="54181"/>
                  </a:lnTo>
                  <a:lnTo>
                    <a:pt x="5551" y="17377"/>
                  </a:lnTo>
                  <a:close/>
                  <a:moveTo>
                    <a:pt x="3137" y="21902"/>
                  </a:moveTo>
                  <a:lnTo>
                    <a:pt x="2655" y="22988"/>
                  </a:lnTo>
                  <a:lnTo>
                    <a:pt x="2232" y="24074"/>
                  </a:lnTo>
                  <a:lnTo>
                    <a:pt x="65102" y="60336"/>
                  </a:lnTo>
                  <a:lnTo>
                    <a:pt x="65826" y="59431"/>
                  </a:lnTo>
                  <a:lnTo>
                    <a:pt x="66550" y="58526"/>
                  </a:lnTo>
                  <a:lnTo>
                    <a:pt x="3137" y="21902"/>
                  </a:lnTo>
                  <a:close/>
                  <a:moveTo>
                    <a:pt x="1388" y="26789"/>
                  </a:moveTo>
                  <a:lnTo>
                    <a:pt x="1026" y="27935"/>
                  </a:lnTo>
                  <a:lnTo>
                    <a:pt x="784" y="29142"/>
                  </a:lnTo>
                  <a:lnTo>
                    <a:pt x="61422" y="64137"/>
                  </a:lnTo>
                  <a:lnTo>
                    <a:pt x="62327" y="63352"/>
                  </a:lnTo>
                  <a:lnTo>
                    <a:pt x="63172" y="62447"/>
                  </a:lnTo>
                  <a:lnTo>
                    <a:pt x="1388" y="26789"/>
                  </a:lnTo>
                  <a:close/>
                  <a:moveTo>
                    <a:pt x="302" y="32038"/>
                  </a:moveTo>
                  <a:lnTo>
                    <a:pt x="121" y="33366"/>
                  </a:lnTo>
                  <a:lnTo>
                    <a:pt x="60" y="34633"/>
                  </a:lnTo>
                  <a:lnTo>
                    <a:pt x="57078" y="67516"/>
                  </a:lnTo>
                  <a:lnTo>
                    <a:pt x="58103" y="66792"/>
                  </a:lnTo>
                  <a:lnTo>
                    <a:pt x="59189" y="66068"/>
                  </a:lnTo>
                  <a:lnTo>
                    <a:pt x="302" y="32038"/>
                  </a:lnTo>
                  <a:close/>
                  <a:moveTo>
                    <a:pt x="0" y="37830"/>
                  </a:moveTo>
                  <a:lnTo>
                    <a:pt x="60" y="39218"/>
                  </a:lnTo>
                  <a:lnTo>
                    <a:pt x="181" y="40606"/>
                  </a:lnTo>
                  <a:lnTo>
                    <a:pt x="51828" y="70412"/>
                  </a:lnTo>
                  <a:lnTo>
                    <a:pt x="53095" y="69808"/>
                  </a:lnTo>
                  <a:lnTo>
                    <a:pt x="54362" y="69205"/>
                  </a:lnTo>
                  <a:lnTo>
                    <a:pt x="0" y="37830"/>
                  </a:lnTo>
                  <a:close/>
                  <a:moveTo>
                    <a:pt x="724" y="44166"/>
                  </a:moveTo>
                  <a:lnTo>
                    <a:pt x="1086" y="45734"/>
                  </a:lnTo>
                  <a:lnTo>
                    <a:pt x="1508" y="47303"/>
                  </a:lnTo>
                  <a:lnTo>
                    <a:pt x="45372" y="72644"/>
                  </a:lnTo>
                  <a:lnTo>
                    <a:pt x="46941" y="72222"/>
                  </a:lnTo>
                  <a:lnTo>
                    <a:pt x="48510" y="71739"/>
                  </a:lnTo>
                  <a:lnTo>
                    <a:pt x="724" y="44166"/>
                  </a:lnTo>
                  <a:close/>
                  <a:moveTo>
                    <a:pt x="8688" y="60577"/>
                  </a:moveTo>
                  <a:lnTo>
                    <a:pt x="9714" y="61723"/>
                  </a:lnTo>
                  <a:lnTo>
                    <a:pt x="10800" y="62870"/>
                  </a:lnTo>
                  <a:lnTo>
                    <a:pt x="11946" y="63956"/>
                  </a:lnTo>
                  <a:lnTo>
                    <a:pt x="13153" y="64981"/>
                  </a:lnTo>
                  <a:lnTo>
                    <a:pt x="14360" y="66007"/>
                  </a:lnTo>
                  <a:lnTo>
                    <a:pt x="15627" y="66912"/>
                  </a:lnTo>
                  <a:lnTo>
                    <a:pt x="16954" y="67817"/>
                  </a:lnTo>
                  <a:lnTo>
                    <a:pt x="18282" y="68662"/>
                  </a:lnTo>
                  <a:lnTo>
                    <a:pt x="19669" y="69386"/>
                  </a:lnTo>
                  <a:lnTo>
                    <a:pt x="21118" y="70110"/>
                  </a:lnTo>
                  <a:lnTo>
                    <a:pt x="22566" y="70774"/>
                  </a:lnTo>
                  <a:lnTo>
                    <a:pt x="24074" y="71377"/>
                  </a:lnTo>
                  <a:lnTo>
                    <a:pt x="25582" y="71860"/>
                  </a:lnTo>
                  <a:lnTo>
                    <a:pt x="27151" y="72342"/>
                  </a:lnTo>
                  <a:lnTo>
                    <a:pt x="28720" y="72704"/>
                  </a:lnTo>
                  <a:lnTo>
                    <a:pt x="30289" y="73066"/>
                  </a:lnTo>
                  <a:lnTo>
                    <a:pt x="8688" y="60577"/>
                  </a:lnTo>
                  <a:close/>
                  <a:moveTo>
                    <a:pt x="2956" y="51346"/>
                  </a:moveTo>
                  <a:lnTo>
                    <a:pt x="3861" y="53276"/>
                  </a:lnTo>
                  <a:lnTo>
                    <a:pt x="4887" y="55147"/>
                  </a:lnTo>
                  <a:lnTo>
                    <a:pt x="36865" y="73609"/>
                  </a:lnTo>
                  <a:lnTo>
                    <a:pt x="38977" y="73549"/>
                  </a:lnTo>
                  <a:lnTo>
                    <a:pt x="41089" y="73368"/>
                  </a:lnTo>
                  <a:lnTo>
                    <a:pt x="2956" y="51346"/>
                  </a:lnTo>
                  <a:close/>
                </a:path>
              </a:pathLst>
            </a:custGeom>
            <a:solidFill>
              <a:srgbClr val="F7A8E6">
                <a:alpha val="5028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3" name="Google Shape;383;p24"/>
            <p:cNvSpPr/>
            <p:nvPr/>
          </p:nvSpPr>
          <p:spPr>
            <a:xfrm>
              <a:off x="588219" y="-85402"/>
              <a:ext cx="421500" cy="421500"/>
            </a:xfrm>
            <a:prstGeom prst="ellipse">
              <a:avLst/>
            </a:prstGeom>
            <a:noFill/>
            <a:ln cap="flat" cmpd="sng" w="9525">
              <a:solidFill>
                <a:srgbClr val="FF9900"/>
              </a:solidFill>
              <a:prstDash val="dash"/>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4" name="Google Shape;384;p24"/>
            <p:cNvSpPr/>
            <p:nvPr/>
          </p:nvSpPr>
          <p:spPr>
            <a:xfrm>
              <a:off x="5205591" y="2133802"/>
              <a:ext cx="983100" cy="983100"/>
            </a:xfrm>
            <a:prstGeom prst="ellipse">
              <a:avLst/>
            </a:prstGeom>
            <a:noFill/>
            <a:ln cap="flat" cmpd="sng" w="9525">
              <a:solidFill>
                <a:srgbClr val="FF9900"/>
              </a:solidFill>
              <a:prstDash val="dash"/>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5" name="Google Shape;385;p24"/>
            <p:cNvSpPr/>
            <p:nvPr/>
          </p:nvSpPr>
          <p:spPr>
            <a:xfrm>
              <a:off x="100477" y="456711"/>
              <a:ext cx="885029" cy="885029"/>
            </a:xfrm>
            <a:custGeom>
              <a:rect b="b" l="l" r="r" t="t"/>
              <a:pathLst>
                <a:path extrusionOk="0" h="75903" w="75903">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C6B2FF"/>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6" name="Google Shape;386;p24"/>
            <p:cNvSpPr/>
            <p:nvPr/>
          </p:nvSpPr>
          <p:spPr>
            <a:xfrm rot="10800000">
              <a:off x="343825" y="4290619"/>
              <a:ext cx="333300" cy="288300"/>
            </a:xfrm>
            <a:prstGeom prst="triangle">
              <a:avLst>
                <a:gd fmla="val 50000" name="adj"/>
              </a:avLst>
            </a:prstGeom>
            <a:solidFill>
              <a:srgbClr val="E15DC4">
                <a:alpha val="5028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7" name="Google Shape;387;p24"/>
            <p:cNvSpPr/>
            <p:nvPr/>
          </p:nvSpPr>
          <p:spPr>
            <a:xfrm rot="10800000">
              <a:off x="5205588" y="6883701"/>
              <a:ext cx="421500" cy="365100"/>
            </a:xfrm>
            <a:prstGeom prst="triangle">
              <a:avLst>
                <a:gd fmla="val 50000" name="adj"/>
              </a:avLst>
            </a:prstGeom>
            <a:noFill/>
            <a:ln cap="flat" cmpd="sng" w="9525">
              <a:solidFill>
                <a:srgbClr val="FF9900"/>
              </a:solidFill>
              <a:prstDash val="dash"/>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8" name="Google Shape;388;p24"/>
            <p:cNvSpPr/>
            <p:nvPr/>
          </p:nvSpPr>
          <p:spPr>
            <a:xfrm>
              <a:off x="5147267" y="4650325"/>
              <a:ext cx="421500" cy="421500"/>
            </a:xfrm>
            <a:prstGeom prst="donut">
              <a:avLst>
                <a:gd fmla="val 19671" name="adj"/>
              </a:avLst>
            </a:prstGeom>
            <a:solidFill>
              <a:srgbClr val="FFBBF0">
                <a:alpha val="5531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89" name="Google Shape;389;p24"/>
            <p:cNvSpPr/>
            <p:nvPr/>
          </p:nvSpPr>
          <p:spPr>
            <a:xfrm>
              <a:off x="888873" y="4577655"/>
              <a:ext cx="456600" cy="456600"/>
            </a:xfrm>
            <a:prstGeom prst="ellipse">
              <a:avLst/>
            </a:prstGeom>
            <a:noFill/>
            <a:ln cap="flat" cmpd="sng" w="9525">
              <a:solidFill>
                <a:srgbClr val="6D9EEB"/>
              </a:solidFill>
              <a:prstDash val="dash"/>
              <a:round/>
              <a:headEnd len="sm" w="sm" type="none"/>
              <a:tailEnd len="sm" w="sm" type="none"/>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90" name="Google Shape;390;p24"/>
            <p:cNvSpPr/>
            <p:nvPr/>
          </p:nvSpPr>
          <p:spPr>
            <a:xfrm rot="10800000">
              <a:off x="488410" y="4837950"/>
              <a:ext cx="621103" cy="475235"/>
            </a:xfrm>
            <a:custGeom>
              <a:rect b="b" l="l" r="r" t="t"/>
              <a:pathLst>
                <a:path extrusionOk="0" h="67818" w="88634">
                  <a:moveTo>
                    <a:pt x="0" y="0"/>
                  </a:moveTo>
                  <a:lnTo>
                    <a:pt x="4284" y="6637"/>
                  </a:lnTo>
                  <a:lnTo>
                    <a:pt x="4284" y="0"/>
                  </a:lnTo>
                  <a:close/>
                  <a:moveTo>
                    <a:pt x="84289" y="0"/>
                  </a:moveTo>
                  <a:lnTo>
                    <a:pt x="84289" y="6637"/>
                  </a:lnTo>
                  <a:lnTo>
                    <a:pt x="88633" y="0"/>
                  </a:lnTo>
                  <a:close/>
                  <a:moveTo>
                    <a:pt x="7844" y="0"/>
                  </a:moveTo>
                  <a:lnTo>
                    <a:pt x="7844" y="12007"/>
                  </a:lnTo>
                  <a:lnTo>
                    <a:pt x="12791" y="19609"/>
                  </a:lnTo>
                  <a:lnTo>
                    <a:pt x="12791" y="0"/>
                  </a:lnTo>
                  <a:close/>
                  <a:moveTo>
                    <a:pt x="75842" y="0"/>
                  </a:moveTo>
                  <a:lnTo>
                    <a:pt x="75842" y="19609"/>
                  </a:lnTo>
                  <a:lnTo>
                    <a:pt x="80790" y="12007"/>
                  </a:lnTo>
                  <a:lnTo>
                    <a:pt x="80790" y="0"/>
                  </a:lnTo>
                  <a:close/>
                  <a:moveTo>
                    <a:pt x="16351" y="0"/>
                  </a:moveTo>
                  <a:lnTo>
                    <a:pt x="16351" y="25039"/>
                  </a:lnTo>
                  <a:lnTo>
                    <a:pt x="21299" y="32581"/>
                  </a:lnTo>
                  <a:lnTo>
                    <a:pt x="21299" y="0"/>
                  </a:lnTo>
                  <a:close/>
                  <a:moveTo>
                    <a:pt x="67335" y="0"/>
                  </a:moveTo>
                  <a:lnTo>
                    <a:pt x="67335" y="32581"/>
                  </a:lnTo>
                  <a:lnTo>
                    <a:pt x="72282" y="25039"/>
                  </a:lnTo>
                  <a:lnTo>
                    <a:pt x="72282" y="0"/>
                  </a:lnTo>
                  <a:close/>
                  <a:moveTo>
                    <a:pt x="24859" y="0"/>
                  </a:moveTo>
                  <a:lnTo>
                    <a:pt x="24859" y="38012"/>
                  </a:lnTo>
                  <a:lnTo>
                    <a:pt x="29806" y="45614"/>
                  </a:lnTo>
                  <a:lnTo>
                    <a:pt x="29806" y="0"/>
                  </a:lnTo>
                  <a:close/>
                  <a:moveTo>
                    <a:pt x="58828" y="0"/>
                  </a:moveTo>
                  <a:lnTo>
                    <a:pt x="58828" y="45614"/>
                  </a:lnTo>
                  <a:lnTo>
                    <a:pt x="63775" y="38012"/>
                  </a:lnTo>
                  <a:lnTo>
                    <a:pt x="63775" y="0"/>
                  </a:lnTo>
                  <a:close/>
                  <a:moveTo>
                    <a:pt x="33306" y="0"/>
                  </a:moveTo>
                  <a:lnTo>
                    <a:pt x="33306" y="51044"/>
                  </a:lnTo>
                  <a:lnTo>
                    <a:pt x="38313" y="58586"/>
                  </a:lnTo>
                  <a:lnTo>
                    <a:pt x="38313" y="0"/>
                  </a:lnTo>
                  <a:close/>
                  <a:moveTo>
                    <a:pt x="50320" y="0"/>
                  </a:moveTo>
                  <a:lnTo>
                    <a:pt x="50320" y="58586"/>
                  </a:lnTo>
                  <a:lnTo>
                    <a:pt x="55268" y="51044"/>
                  </a:lnTo>
                  <a:lnTo>
                    <a:pt x="55268" y="0"/>
                  </a:lnTo>
                  <a:close/>
                  <a:moveTo>
                    <a:pt x="41813" y="0"/>
                  </a:moveTo>
                  <a:lnTo>
                    <a:pt x="41813" y="64016"/>
                  </a:lnTo>
                  <a:lnTo>
                    <a:pt x="44287" y="67817"/>
                  </a:lnTo>
                  <a:lnTo>
                    <a:pt x="46760" y="64016"/>
                  </a:lnTo>
                  <a:lnTo>
                    <a:pt x="46760" y="0"/>
                  </a:lnTo>
                  <a:close/>
                </a:path>
              </a:pathLst>
            </a:custGeom>
            <a:solidFill>
              <a:srgbClr val="FFDAA1"/>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391" name="Google Shape;391;p24"/>
            <p:cNvSpPr/>
            <p:nvPr/>
          </p:nvSpPr>
          <p:spPr>
            <a:xfrm>
              <a:off x="5347554" y="6224499"/>
              <a:ext cx="885029" cy="885029"/>
            </a:xfrm>
            <a:custGeom>
              <a:rect b="b" l="l" r="r" t="t"/>
              <a:pathLst>
                <a:path extrusionOk="0" h="75903" w="75903">
                  <a:moveTo>
                    <a:pt x="30349" y="724"/>
                  </a:moveTo>
                  <a:lnTo>
                    <a:pt x="28479" y="1147"/>
                  </a:lnTo>
                  <a:lnTo>
                    <a:pt x="28599" y="1267"/>
                  </a:lnTo>
                  <a:lnTo>
                    <a:pt x="28841" y="1388"/>
                  </a:lnTo>
                  <a:lnTo>
                    <a:pt x="29022" y="1448"/>
                  </a:lnTo>
                  <a:lnTo>
                    <a:pt x="29263" y="1448"/>
                  </a:lnTo>
                  <a:lnTo>
                    <a:pt x="29625" y="1388"/>
                  </a:lnTo>
                  <a:lnTo>
                    <a:pt x="29927" y="1267"/>
                  </a:lnTo>
                  <a:lnTo>
                    <a:pt x="30168" y="1026"/>
                  </a:lnTo>
                  <a:lnTo>
                    <a:pt x="30349" y="724"/>
                  </a:lnTo>
                  <a:close/>
                  <a:moveTo>
                    <a:pt x="36141" y="0"/>
                  </a:moveTo>
                  <a:lnTo>
                    <a:pt x="33909" y="181"/>
                  </a:lnTo>
                  <a:lnTo>
                    <a:pt x="33909" y="302"/>
                  </a:lnTo>
                  <a:lnTo>
                    <a:pt x="33909" y="543"/>
                  </a:lnTo>
                  <a:lnTo>
                    <a:pt x="33969" y="724"/>
                  </a:lnTo>
                  <a:lnTo>
                    <a:pt x="34090" y="966"/>
                  </a:lnTo>
                  <a:lnTo>
                    <a:pt x="34211" y="1147"/>
                  </a:lnTo>
                  <a:lnTo>
                    <a:pt x="34392" y="1267"/>
                  </a:lnTo>
                  <a:lnTo>
                    <a:pt x="34633" y="1388"/>
                  </a:lnTo>
                  <a:lnTo>
                    <a:pt x="34814" y="1448"/>
                  </a:lnTo>
                  <a:lnTo>
                    <a:pt x="35297" y="1448"/>
                  </a:lnTo>
                  <a:lnTo>
                    <a:pt x="35478" y="1388"/>
                  </a:lnTo>
                  <a:lnTo>
                    <a:pt x="35719" y="1267"/>
                  </a:lnTo>
                  <a:lnTo>
                    <a:pt x="35900" y="1147"/>
                  </a:lnTo>
                  <a:lnTo>
                    <a:pt x="36021" y="966"/>
                  </a:lnTo>
                  <a:lnTo>
                    <a:pt x="36141" y="724"/>
                  </a:lnTo>
                  <a:lnTo>
                    <a:pt x="36202" y="543"/>
                  </a:lnTo>
                  <a:lnTo>
                    <a:pt x="36202" y="302"/>
                  </a:lnTo>
                  <a:lnTo>
                    <a:pt x="36141" y="0"/>
                  </a:lnTo>
                  <a:close/>
                  <a:moveTo>
                    <a:pt x="39762" y="0"/>
                  </a:moveTo>
                  <a:lnTo>
                    <a:pt x="39701" y="302"/>
                  </a:lnTo>
                  <a:lnTo>
                    <a:pt x="39701" y="543"/>
                  </a:lnTo>
                  <a:lnTo>
                    <a:pt x="39762" y="724"/>
                  </a:lnTo>
                  <a:lnTo>
                    <a:pt x="39882" y="966"/>
                  </a:lnTo>
                  <a:lnTo>
                    <a:pt x="40003" y="1147"/>
                  </a:lnTo>
                  <a:lnTo>
                    <a:pt x="40184" y="1267"/>
                  </a:lnTo>
                  <a:lnTo>
                    <a:pt x="40425" y="1388"/>
                  </a:lnTo>
                  <a:lnTo>
                    <a:pt x="40606" y="1448"/>
                  </a:lnTo>
                  <a:lnTo>
                    <a:pt x="41089" y="1448"/>
                  </a:lnTo>
                  <a:lnTo>
                    <a:pt x="41270" y="1388"/>
                  </a:lnTo>
                  <a:lnTo>
                    <a:pt x="41511" y="1267"/>
                  </a:lnTo>
                  <a:lnTo>
                    <a:pt x="41692" y="1147"/>
                  </a:lnTo>
                  <a:lnTo>
                    <a:pt x="41813" y="966"/>
                  </a:lnTo>
                  <a:lnTo>
                    <a:pt x="41934" y="724"/>
                  </a:lnTo>
                  <a:lnTo>
                    <a:pt x="41994" y="543"/>
                  </a:lnTo>
                  <a:lnTo>
                    <a:pt x="41994" y="302"/>
                  </a:lnTo>
                  <a:lnTo>
                    <a:pt x="41994" y="181"/>
                  </a:lnTo>
                  <a:lnTo>
                    <a:pt x="39762" y="0"/>
                  </a:lnTo>
                  <a:close/>
                  <a:moveTo>
                    <a:pt x="45554" y="724"/>
                  </a:moveTo>
                  <a:lnTo>
                    <a:pt x="45735" y="1026"/>
                  </a:lnTo>
                  <a:lnTo>
                    <a:pt x="45976" y="1267"/>
                  </a:lnTo>
                  <a:lnTo>
                    <a:pt x="46278" y="1388"/>
                  </a:lnTo>
                  <a:lnTo>
                    <a:pt x="46640" y="1448"/>
                  </a:lnTo>
                  <a:lnTo>
                    <a:pt x="46881" y="1448"/>
                  </a:lnTo>
                  <a:lnTo>
                    <a:pt x="47062" y="1388"/>
                  </a:lnTo>
                  <a:lnTo>
                    <a:pt x="47243" y="1267"/>
                  </a:lnTo>
                  <a:lnTo>
                    <a:pt x="47424" y="1147"/>
                  </a:lnTo>
                  <a:lnTo>
                    <a:pt x="45554" y="724"/>
                  </a:lnTo>
                  <a:close/>
                  <a:moveTo>
                    <a:pt x="21661" y="3620"/>
                  </a:moveTo>
                  <a:lnTo>
                    <a:pt x="20273" y="4284"/>
                  </a:lnTo>
                  <a:lnTo>
                    <a:pt x="20575" y="4344"/>
                  </a:lnTo>
                  <a:lnTo>
                    <a:pt x="20937" y="4284"/>
                  </a:lnTo>
                  <a:lnTo>
                    <a:pt x="21239" y="4163"/>
                  </a:lnTo>
                  <a:lnTo>
                    <a:pt x="21480" y="3922"/>
                  </a:lnTo>
                  <a:lnTo>
                    <a:pt x="21661" y="3620"/>
                  </a:lnTo>
                  <a:close/>
                  <a:moveTo>
                    <a:pt x="26065" y="2052"/>
                  </a:moveTo>
                  <a:lnTo>
                    <a:pt x="25824" y="2172"/>
                  </a:lnTo>
                  <a:lnTo>
                    <a:pt x="25583" y="2353"/>
                  </a:lnTo>
                  <a:lnTo>
                    <a:pt x="25402" y="2534"/>
                  </a:lnTo>
                  <a:lnTo>
                    <a:pt x="25281" y="2836"/>
                  </a:lnTo>
                  <a:lnTo>
                    <a:pt x="25221" y="3198"/>
                  </a:lnTo>
                  <a:lnTo>
                    <a:pt x="25221" y="3439"/>
                  </a:lnTo>
                  <a:lnTo>
                    <a:pt x="25281" y="3620"/>
                  </a:lnTo>
                  <a:lnTo>
                    <a:pt x="25402" y="3862"/>
                  </a:lnTo>
                  <a:lnTo>
                    <a:pt x="25522" y="4043"/>
                  </a:lnTo>
                  <a:lnTo>
                    <a:pt x="25703" y="4163"/>
                  </a:lnTo>
                  <a:lnTo>
                    <a:pt x="25945" y="4284"/>
                  </a:lnTo>
                  <a:lnTo>
                    <a:pt x="26126" y="4344"/>
                  </a:lnTo>
                  <a:lnTo>
                    <a:pt x="26608" y="4344"/>
                  </a:lnTo>
                  <a:lnTo>
                    <a:pt x="26789" y="4284"/>
                  </a:lnTo>
                  <a:lnTo>
                    <a:pt x="27031" y="4163"/>
                  </a:lnTo>
                  <a:lnTo>
                    <a:pt x="27212" y="4043"/>
                  </a:lnTo>
                  <a:lnTo>
                    <a:pt x="27332" y="3862"/>
                  </a:lnTo>
                  <a:lnTo>
                    <a:pt x="27453" y="3620"/>
                  </a:lnTo>
                  <a:lnTo>
                    <a:pt x="27513" y="3439"/>
                  </a:lnTo>
                  <a:lnTo>
                    <a:pt x="27513" y="3198"/>
                  </a:lnTo>
                  <a:lnTo>
                    <a:pt x="27453" y="2836"/>
                  </a:lnTo>
                  <a:lnTo>
                    <a:pt x="27332" y="2534"/>
                  </a:lnTo>
                  <a:lnTo>
                    <a:pt x="27151" y="2353"/>
                  </a:lnTo>
                  <a:lnTo>
                    <a:pt x="26910" y="2172"/>
                  </a:lnTo>
                  <a:lnTo>
                    <a:pt x="26669" y="2052"/>
                  </a:lnTo>
                  <a:close/>
                  <a:moveTo>
                    <a:pt x="31858" y="2052"/>
                  </a:moveTo>
                  <a:lnTo>
                    <a:pt x="31616" y="2172"/>
                  </a:lnTo>
                  <a:lnTo>
                    <a:pt x="31375" y="2353"/>
                  </a:lnTo>
                  <a:lnTo>
                    <a:pt x="31194" y="2534"/>
                  </a:lnTo>
                  <a:lnTo>
                    <a:pt x="31073" y="2836"/>
                  </a:lnTo>
                  <a:lnTo>
                    <a:pt x="31013" y="3198"/>
                  </a:lnTo>
                  <a:lnTo>
                    <a:pt x="31013" y="3439"/>
                  </a:lnTo>
                  <a:lnTo>
                    <a:pt x="31073" y="3620"/>
                  </a:lnTo>
                  <a:lnTo>
                    <a:pt x="31194" y="3862"/>
                  </a:lnTo>
                  <a:lnTo>
                    <a:pt x="31315" y="4043"/>
                  </a:lnTo>
                  <a:lnTo>
                    <a:pt x="31496" y="4163"/>
                  </a:lnTo>
                  <a:lnTo>
                    <a:pt x="31737" y="4284"/>
                  </a:lnTo>
                  <a:lnTo>
                    <a:pt x="31918" y="4344"/>
                  </a:lnTo>
                  <a:lnTo>
                    <a:pt x="32401" y="4344"/>
                  </a:lnTo>
                  <a:lnTo>
                    <a:pt x="32582" y="4284"/>
                  </a:lnTo>
                  <a:lnTo>
                    <a:pt x="32823" y="4163"/>
                  </a:lnTo>
                  <a:lnTo>
                    <a:pt x="33004" y="4043"/>
                  </a:lnTo>
                  <a:lnTo>
                    <a:pt x="33125" y="3862"/>
                  </a:lnTo>
                  <a:lnTo>
                    <a:pt x="33245" y="3620"/>
                  </a:lnTo>
                  <a:lnTo>
                    <a:pt x="33306" y="3439"/>
                  </a:lnTo>
                  <a:lnTo>
                    <a:pt x="33306" y="3198"/>
                  </a:lnTo>
                  <a:lnTo>
                    <a:pt x="33245" y="2836"/>
                  </a:lnTo>
                  <a:lnTo>
                    <a:pt x="33125" y="2534"/>
                  </a:lnTo>
                  <a:lnTo>
                    <a:pt x="32944" y="2353"/>
                  </a:lnTo>
                  <a:lnTo>
                    <a:pt x="32702" y="2172"/>
                  </a:lnTo>
                  <a:lnTo>
                    <a:pt x="32461" y="2052"/>
                  </a:lnTo>
                  <a:close/>
                  <a:moveTo>
                    <a:pt x="37650" y="2052"/>
                  </a:moveTo>
                  <a:lnTo>
                    <a:pt x="37408" y="2172"/>
                  </a:lnTo>
                  <a:lnTo>
                    <a:pt x="37167" y="2353"/>
                  </a:lnTo>
                  <a:lnTo>
                    <a:pt x="36986" y="2534"/>
                  </a:lnTo>
                  <a:lnTo>
                    <a:pt x="36865" y="2836"/>
                  </a:lnTo>
                  <a:lnTo>
                    <a:pt x="36805" y="3198"/>
                  </a:lnTo>
                  <a:lnTo>
                    <a:pt x="36805" y="3439"/>
                  </a:lnTo>
                  <a:lnTo>
                    <a:pt x="36865" y="3620"/>
                  </a:lnTo>
                  <a:lnTo>
                    <a:pt x="36986" y="3862"/>
                  </a:lnTo>
                  <a:lnTo>
                    <a:pt x="37107" y="4043"/>
                  </a:lnTo>
                  <a:lnTo>
                    <a:pt x="37288" y="4163"/>
                  </a:lnTo>
                  <a:lnTo>
                    <a:pt x="37529" y="4284"/>
                  </a:lnTo>
                  <a:lnTo>
                    <a:pt x="37710" y="4344"/>
                  </a:lnTo>
                  <a:lnTo>
                    <a:pt x="38193" y="4344"/>
                  </a:lnTo>
                  <a:lnTo>
                    <a:pt x="38374" y="4284"/>
                  </a:lnTo>
                  <a:lnTo>
                    <a:pt x="38615" y="4163"/>
                  </a:lnTo>
                  <a:lnTo>
                    <a:pt x="38796" y="4043"/>
                  </a:lnTo>
                  <a:lnTo>
                    <a:pt x="38917" y="3862"/>
                  </a:lnTo>
                  <a:lnTo>
                    <a:pt x="39038" y="3620"/>
                  </a:lnTo>
                  <a:lnTo>
                    <a:pt x="39098" y="3439"/>
                  </a:lnTo>
                  <a:lnTo>
                    <a:pt x="39098" y="3198"/>
                  </a:lnTo>
                  <a:lnTo>
                    <a:pt x="39038" y="2836"/>
                  </a:lnTo>
                  <a:lnTo>
                    <a:pt x="38917" y="2534"/>
                  </a:lnTo>
                  <a:lnTo>
                    <a:pt x="38736" y="2353"/>
                  </a:lnTo>
                  <a:lnTo>
                    <a:pt x="38495" y="2172"/>
                  </a:lnTo>
                  <a:lnTo>
                    <a:pt x="38253" y="2052"/>
                  </a:lnTo>
                  <a:close/>
                  <a:moveTo>
                    <a:pt x="43442" y="2052"/>
                  </a:moveTo>
                  <a:lnTo>
                    <a:pt x="43201" y="2172"/>
                  </a:lnTo>
                  <a:lnTo>
                    <a:pt x="42959" y="2353"/>
                  </a:lnTo>
                  <a:lnTo>
                    <a:pt x="42778" y="2534"/>
                  </a:lnTo>
                  <a:lnTo>
                    <a:pt x="42658" y="2836"/>
                  </a:lnTo>
                  <a:lnTo>
                    <a:pt x="42597" y="3198"/>
                  </a:lnTo>
                  <a:lnTo>
                    <a:pt x="42597" y="3439"/>
                  </a:lnTo>
                  <a:lnTo>
                    <a:pt x="42658" y="3620"/>
                  </a:lnTo>
                  <a:lnTo>
                    <a:pt x="42778" y="3862"/>
                  </a:lnTo>
                  <a:lnTo>
                    <a:pt x="42899" y="4043"/>
                  </a:lnTo>
                  <a:lnTo>
                    <a:pt x="43080" y="4163"/>
                  </a:lnTo>
                  <a:lnTo>
                    <a:pt x="43321" y="4284"/>
                  </a:lnTo>
                  <a:lnTo>
                    <a:pt x="43502" y="4344"/>
                  </a:lnTo>
                  <a:lnTo>
                    <a:pt x="43985" y="4344"/>
                  </a:lnTo>
                  <a:lnTo>
                    <a:pt x="44166" y="4284"/>
                  </a:lnTo>
                  <a:lnTo>
                    <a:pt x="44407" y="4163"/>
                  </a:lnTo>
                  <a:lnTo>
                    <a:pt x="44588" y="4043"/>
                  </a:lnTo>
                  <a:lnTo>
                    <a:pt x="44709" y="3862"/>
                  </a:lnTo>
                  <a:lnTo>
                    <a:pt x="44830" y="3620"/>
                  </a:lnTo>
                  <a:lnTo>
                    <a:pt x="44890" y="3439"/>
                  </a:lnTo>
                  <a:lnTo>
                    <a:pt x="44890" y="3198"/>
                  </a:lnTo>
                  <a:lnTo>
                    <a:pt x="44830" y="2836"/>
                  </a:lnTo>
                  <a:lnTo>
                    <a:pt x="44709" y="2534"/>
                  </a:lnTo>
                  <a:lnTo>
                    <a:pt x="44528" y="2353"/>
                  </a:lnTo>
                  <a:lnTo>
                    <a:pt x="44287" y="2172"/>
                  </a:lnTo>
                  <a:lnTo>
                    <a:pt x="44045" y="2052"/>
                  </a:lnTo>
                  <a:close/>
                  <a:moveTo>
                    <a:pt x="49234" y="2052"/>
                  </a:moveTo>
                  <a:lnTo>
                    <a:pt x="48993" y="2172"/>
                  </a:lnTo>
                  <a:lnTo>
                    <a:pt x="48752" y="2353"/>
                  </a:lnTo>
                  <a:lnTo>
                    <a:pt x="48571" y="2534"/>
                  </a:lnTo>
                  <a:lnTo>
                    <a:pt x="48450" y="2836"/>
                  </a:lnTo>
                  <a:lnTo>
                    <a:pt x="48390" y="3198"/>
                  </a:lnTo>
                  <a:lnTo>
                    <a:pt x="48390" y="3439"/>
                  </a:lnTo>
                  <a:lnTo>
                    <a:pt x="48450" y="3620"/>
                  </a:lnTo>
                  <a:lnTo>
                    <a:pt x="48571" y="3862"/>
                  </a:lnTo>
                  <a:lnTo>
                    <a:pt x="48691" y="4043"/>
                  </a:lnTo>
                  <a:lnTo>
                    <a:pt x="48872" y="4163"/>
                  </a:lnTo>
                  <a:lnTo>
                    <a:pt x="49114" y="4284"/>
                  </a:lnTo>
                  <a:lnTo>
                    <a:pt x="49295" y="4344"/>
                  </a:lnTo>
                  <a:lnTo>
                    <a:pt x="49777" y="4344"/>
                  </a:lnTo>
                  <a:lnTo>
                    <a:pt x="49958" y="4284"/>
                  </a:lnTo>
                  <a:lnTo>
                    <a:pt x="50200" y="4163"/>
                  </a:lnTo>
                  <a:lnTo>
                    <a:pt x="50381" y="4043"/>
                  </a:lnTo>
                  <a:lnTo>
                    <a:pt x="50501" y="3862"/>
                  </a:lnTo>
                  <a:lnTo>
                    <a:pt x="50622" y="3620"/>
                  </a:lnTo>
                  <a:lnTo>
                    <a:pt x="50682" y="3439"/>
                  </a:lnTo>
                  <a:lnTo>
                    <a:pt x="50682" y="3198"/>
                  </a:lnTo>
                  <a:lnTo>
                    <a:pt x="50622" y="2836"/>
                  </a:lnTo>
                  <a:lnTo>
                    <a:pt x="50501" y="2534"/>
                  </a:lnTo>
                  <a:lnTo>
                    <a:pt x="50320" y="2353"/>
                  </a:lnTo>
                  <a:lnTo>
                    <a:pt x="50079" y="2172"/>
                  </a:lnTo>
                  <a:lnTo>
                    <a:pt x="49838" y="2052"/>
                  </a:lnTo>
                  <a:close/>
                  <a:moveTo>
                    <a:pt x="54242" y="3620"/>
                  </a:moveTo>
                  <a:lnTo>
                    <a:pt x="54423" y="3922"/>
                  </a:lnTo>
                  <a:lnTo>
                    <a:pt x="54665" y="4163"/>
                  </a:lnTo>
                  <a:lnTo>
                    <a:pt x="54966" y="4284"/>
                  </a:lnTo>
                  <a:lnTo>
                    <a:pt x="55328" y="4344"/>
                  </a:lnTo>
                  <a:lnTo>
                    <a:pt x="55630" y="4284"/>
                  </a:lnTo>
                  <a:lnTo>
                    <a:pt x="54242" y="3620"/>
                  </a:lnTo>
                  <a:close/>
                  <a:moveTo>
                    <a:pt x="18523" y="5310"/>
                  </a:moveTo>
                  <a:lnTo>
                    <a:pt x="16593" y="6517"/>
                  </a:lnTo>
                  <a:lnTo>
                    <a:pt x="16774" y="6818"/>
                  </a:lnTo>
                  <a:lnTo>
                    <a:pt x="17015" y="7060"/>
                  </a:lnTo>
                  <a:lnTo>
                    <a:pt x="17317" y="7180"/>
                  </a:lnTo>
                  <a:lnTo>
                    <a:pt x="17679" y="7241"/>
                  </a:lnTo>
                  <a:lnTo>
                    <a:pt x="17920" y="7241"/>
                  </a:lnTo>
                  <a:lnTo>
                    <a:pt x="18101" y="7180"/>
                  </a:lnTo>
                  <a:lnTo>
                    <a:pt x="18342" y="7060"/>
                  </a:lnTo>
                  <a:lnTo>
                    <a:pt x="18523" y="6939"/>
                  </a:lnTo>
                  <a:lnTo>
                    <a:pt x="18644" y="6758"/>
                  </a:lnTo>
                  <a:lnTo>
                    <a:pt x="18765" y="6517"/>
                  </a:lnTo>
                  <a:lnTo>
                    <a:pt x="18825" y="6336"/>
                  </a:lnTo>
                  <a:lnTo>
                    <a:pt x="18825" y="6094"/>
                  </a:lnTo>
                  <a:lnTo>
                    <a:pt x="18825" y="5853"/>
                  </a:lnTo>
                  <a:lnTo>
                    <a:pt x="18765" y="5672"/>
                  </a:lnTo>
                  <a:lnTo>
                    <a:pt x="18644" y="5430"/>
                  </a:lnTo>
                  <a:lnTo>
                    <a:pt x="18523" y="5310"/>
                  </a:lnTo>
                  <a:close/>
                  <a:moveTo>
                    <a:pt x="23230" y="4948"/>
                  </a:moveTo>
                  <a:lnTo>
                    <a:pt x="23049" y="5008"/>
                  </a:lnTo>
                  <a:lnTo>
                    <a:pt x="22807" y="5129"/>
                  </a:lnTo>
                  <a:lnTo>
                    <a:pt x="22626" y="5249"/>
                  </a:lnTo>
                  <a:lnTo>
                    <a:pt x="22506" y="5430"/>
                  </a:lnTo>
                  <a:lnTo>
                    <a:pt x="22385" y="5672"/>
                  </a:lnTo>
                  <a:lnTo>
                    <a:pt x="22325" y="5853"/>
                  </a:lnTo>
                  <a:lnTo>
                    <a:pt x="22325" y="6094"/>
                  </a:lnTo>
                  <a:lnTo>
                    <a:pt x="22325" y="6336"/>
                  </a:lnTo>
                  <a:lnTo>
                    <a:pt x="22385" y="6517"/>
                  </a:lnTo>
                  <a:lnTo>
                    <a:pt x="22506" y="6758"/>
                  </a:lnTo>
                  <a:lnTo>
                    <a:pt x="22626" y="6939"/>
                  </a:lnTo>
                  <a:lnTo>
                    <a:pt x="22807" y="7060"/>
                  </a:lnTo>
                  <a:lnTo>
                    <a:pt x="23049" y="7180"/>
                  </a:lnTo>
                  <a:lnTo>
                    <a:pt x="23230" y="7241"/>
                  </a:lnTo>
                  <a:lnTo>
                    <a:pt x="23712" y="7241"/>
                  </a:lnTo>
                  <a:lnTo>
                    <a:pt x="23893" y="7180"/>
                  </a:lnTo>
                  <a:lnTo>
                    <a:pt x="24135" y="7060"/>
                  </a:lnTo>
                  <a:lnTo>
                    <a:pt x="24316" y="6939"/>
                  </a:lnTo>
                  <a:lnTo>
                    <a:pt x="24436" y="6758"/>
                  </a:lnTo>
                  <a:lnTo>
                    <a:pt x="24557" y="6517"/>
                  </a:lnTo>
                  <a:lnTo>
                    <a:pt x="24617" y="6336"/>
                  </a:lnTo>
                  <a:lnTo>
                    <a:pt x="24617" y="6094"/>
                  </a:lnTo>
                  <a:lnTo>
                    <a:pt x="24617" y="5853"/>
                  </a:lnTo>
                  <a:lnTo>
                    <a:pt x="24557" y="5672"/>
                  </a:lnTo>
                  <a:lnTo>
                    <a:pt x="24436" y="5430"/>
                  </a:lnTo>
                  <a:lnTo>
                    <a:pt x="24316" y="5249"/>
                  </a:lnTo>
                  <a:lnTo>
                    <a:pt x="24135" y="5129"/>
                  </a:lnTo>
                  <a:lnTo>
                    <a:pt x="23893" y="5008"/>
                  </a:lnTo>
                  <a:lnTo>
                    <a:pt x="23712" y="4948"/>
                  </a:lnTo>
                  <a:close/>
                  <a:moveTo>
                    <a:pt x="29022" y="4948"/>
                  </a:moveTo>
                  <a:lnTo>
                    <a:pt x="28841" y="5008"/>
                  </a:lnTo>
                  <a:lnTo>
                    <a:pt x="28599" y="5129"/>
                  </a:lnTo>
                  <a:lnTo>
                    <a:pt x="28418" y="5249"/>
                  </a:lnTo>
                  <a:lnTo>
                    <a:pt x="28298" y="5430"/>
                  </a:lnTo>
                  <a:lnTo>
                    <a:pt x="28177" y="5672"/>
                  </a:lnTo>
                  <a:lnTo>
                    <a:pt x="28117" y="5853"/>
                  </a:lnTo>
                  <a:lnTo>
                    <a:pt x="28117" y="6094"/>
                  </a:lnTo>
                  <a:lnTo>
                    <a:pt x="28117" y="6336"/>
                  </a:lnTo>
                  <a:lnTo>
                    <a:pt x="28177" y="6517"/>
                  </a:lnTo>
                  <a:lnTo>
                    <a:pt x="28298" y="6758"/>
                  </a:lnTo>
                  <a:lnTo>
                    <a:pt x="28418" y="6939"/>
                  </a:lnTo>
                  <a:lnTo>
                    <a:pt x="28599" y="7060"/>
                  </a:lnTo>
                  <a:lnTo>
                    <a:pt x="28841" y="7180"/>
                  </a:lnTo>
                  <a:lnTo>
                    <a:pt x="29022" y="7241"/>
                  </a:lnTo>
                  <a:lnTo>
                    <a:pt x="29505" y="7241"/>
                  </a:lnTo>
                  <a:lnTo>
                    <a:pt x="29686" y="7180"/>
                  </a:lnTo>
                  <a:lnTo>
                    <a:pt x="29927" y="7060"/>
                  </a:lnTo>
                  <a:lnTo>
                    <a:pt x="30108" y="6939"/>
                  </a:lnTo>
                  <a:lnTo>
                    <a:pt x="30229" y="6758"/>
                  </a:lnTo>
                  <a:lnTo>
                    <a:pt x="30349" y="6517"/>
                  </a:lnTo>
                  <a:lnTo>
                    <a:pt x="30410" y="6336"/>
                  </a:lnTo>
                  <a:lnTo>
                    <a:pt x="30410" y="6094"/>
                  </a:lnTo>
                  <a:lnTo>
                    <a:pt x="30410" y="5853"/>
                  </a:lnTo>
                  <a:lnTo>
                    <a:pt x="30349" y="5672"/>
                  </a:lnTo>
                  <a:lnTo>
                    <a:pt x="30229" y="5430"/>
                  </a:lnTo>
                  <a:lnTo>
                    <a:pt x="30108" y="5249"/>
                  </a:lnTo>
                  <a:lnTo>
                    <a:pt x="29927" y="5129"/>
                  </a:lnTo>
                  <a:lnTo>
                    <a:pt x="29686" y="5008"/>
                  </a:lnTo>
                  <a:lnTo>
                    <a:pt x="29505" y="4948"/>
                  </a:lnTo>
                  <a:close/>
                  <a:moveTo>
                    <a:pt x="34814" y="4948"/>
                  </a:moveTo>
                  <a:lnTo>
                    <a:pt x="34633" y="5008"/>
                  </a:lnTo>
                  <a:lnTo>
                    <a:pt x="34392" y="5129"/>
                  </a:lnTo>
                  <a:lnTo>
                    <a:pt x="34211" y="5249"/>
                  </a:lnTo>
                  <a:lnTo>
                    <a:pt x="34090" y="5430"/>
                  </a:lnTo>
                  <a:lnTo>
                    <a:pt x="33969" y="5672"/>
                  </a:lnTo>
                  <a:lnTo>
                    <a:pt x="33909" y="5853"/>
                  </a:lnTo>
                  <a:lnTo>
                    <a:pt x="33909" y="6094"/>
                  </a:lnTo>
                  <a:lnTo>
                    <a:pt x="33909" y="6336"/>
                  </a:lnTo>
                  <a:lnTo>
                    <a:pt x="33969" y="6517"/>
                  </a:lnTo>
                  <a:lnTo>
                    <a:pt x="34090" y="6758"/>
                  </a:lnTo>
                  <a:lnTo>
                    <a:pt x="34211" y="6939"/>
                  </a:lnTo>
                  <a:lnTo>
                    <a:pt x="34392" y="7060"/>
                  </a:lnTo>
                  <a:lnTo>
                    <a:pt x="34633" y="7180"/>
                  </a:lnTo>
                  <a:lnTo>
                    <a:pt x="34814" y="7241"/>
                  </a:lnTo>
                  <a:lnTo>
                    <a:pt x="35297" y="7241"/>
                  </a:lnTo>
                  <a:lnTo>
                    <a:pt x="35478" y="7180"/>
                  </a:lnTo>
                  <a:lnTo>
                    <a:pt x="35719" y="7060"/>
                  </a:lnTo>
                  <a:lnTo>
                    <a:pt x="35900" y="6939"/>
                  </a:lnTo>
                  <a:lnTo>
                    <a:pt x="36021" y="6758"/>
                  </a:lnTo>
                  <a:lnTo>
                    <a:pt x="36141" y="6517"/>
                  </a:lnTo>
                  <a:lnTo>
                    <a:pt x="36202" y="6336"/>
                  </a:lnTo>
                  <a:lnTo>
                    <a:pt x="36202" y="6094"/>
                  </a:lnTo>
                  <a:lnTo>
                    <a:pt x="36202" y="5853"/>
                  </a:lnTo>
                  <a:lnTo>
                    <a:pt x="36141" y="5672"/>
                  </a:lnTo>
                  <a:lnTo>
                    <a:pt x="36021" y="5430"/>
                  </a:lnTo>
                  <a:lnTo>
                    <a:pt x="35900" y="5249"/>
                  </a:lnTo>
                  <a:lnTo>
                    <a:pt x="35719" y="5129"/>
                  </a:lnTo>
                  <a:lnTo>
                    <a:pt x="35478" y="5008"/>
                  </a:lnTo>
                  <a:lnTo>
                    <a:pt x="35297" y="4948"/>
                  </a:lnTo>
                  <a:close/>
                  <a:moveTo>
                    <a:pt x="40606" y="4948"/>
                  </a:moveTo>
                  <a:lnTo>
                    <a:pt x="40425" y="5008"/>
                  </a:lnTo>
                  <a:lnTo>
                    <a:pt x="40184" y="5129"/>
                  </a:lnTo>
                  <a:lnTo>
                    <a:pt x="40003" y="5249"/>
                  </a:lnTo>
                  <a:lnTo>
                    <a:pt x="39882" y="5430"/>
                  </a:lnTo>
                  <a:lnTo>
                    <a:pt x="39762" y="5672"/>
                  </a:lnTo>
                  <a:lnTo>
                    <a:pt x="39701" y="5853"/>
                  </a:lnTo>
                  <a:lnTo>
                    <a:pt x="39701" y="6094"/>
                  </a:lnTo>
                  <a:lnTo>
                    <a:pt x="39701" y="6336"/>
                  </a:lnTo>
                  <a:lnTo>
                    <a:pt x="39762" y="6517"/>
                  </a:lnTo>
                  <a:lnTo>
                    <a:pt x="39882" y="6758"/>
                  </a:lnTo>
                  <a:lnTo>
                    <a:pt x="40003" y="6939"/>
                  </a:lnTo>
                  <a:lnTo>
                    <a:pt x="40184" y="7060"/>
                  </a:lnTo>
                  <a:lnTo>
                    <a:pt x="40425" y="7180"/>
                  </a:lnTo>
                  <a:lnTo>
                    <a:pt x="40606" y="7241"/>
                  </a:lnTo>
                  <a:lnTo>
                    <a:pt x="41089" y="7241"/>
                  </a:lnTo>
                  <a:lnTo>
                    <a:pt x="41270" y="7180"/>
                  </a:lnTo>
                  <a:lnTo>
                    <a:pt x="41511" y="7060"/>
                  </a:lnTo>
                  <a:lnTo>
                    <a:pt x="41692" y="6939"/>
                  </a:lnTo>
                  <a:lnTo>
                    <a:pt x="41813" y="6758"/>
                  </a:lnTo>
                  <a:lnTo>
                    <a:pt x="41934" y="6517"/>
                  </a:lnTo>
                  <a:lnTo>
                    <a:pt x="41994" y="6336"/>
                  </a:lnTo>
                  <a:lnTo>
                    <a:pt x="41994" y="6094"/>
                  </a:lnTo>
                  <a:lnTo>
                    <a:pt x="41994" y="5853"/>
                  </a:lnTo>
                  <a:lnTo>
                    <a:pt x="41934" y="5672"/>
                  </a:lnTo>
                  <a:lnTo>
                    <a:pt x="41813" y="5430"/>
                  </a:lnTo>
                  <a:lnTo>
                    <a:pt x="41692" y="5249"/>
                  </a:lnTo>
                  <a:lnTo>
                    <a:pt x="41511" y="5129"/>
                  </a:lnTo>
                  <a:lnTo>
                    <a:pt x="41270" y="5008"/>
                  </a:lnTo>
                  <a:lnTo>
                    <a:pt x="41089" y="4948"/>
                  </a:lnTo>
                  <a:close/>
                  <a:moveTo>
                    <a:pt x="46399" y="4948"/>
                  </a:moveTo>
                  <a:lnTo>
                    <a:pt x="46218" y="5008"/>
                  </a:lnTo>
                  <a:lnTo>
                    <a:pt x="45976" y="5129"/>
                  </a:lnTo>
                  <a:lnTo>
                    <a:pt x="45795" y="5249"/>
                  </a:lnTo>
                  <a:lnTo>
                    <a:pt x="45674" y="5430"/>
                  </a:lnTo>
                  <a:lnTo>
                    <a:pt x="45554" y="5672"/>
                  </a:lnTo>
                  <a:lnTo>
                    <a:pt x="45493" y="5853"/>
                  </a:lnTo>
                  <a:lnTo>
                    <a:pt x="45493" y="6094"/>
                  </a:lnTo>
                  <a:lnTo>
                    <a:pt x="45493" y="6336"/>
                  </a:lnTo>
                  <a:lnTo>
                    <a:pt x="45554" y="6517"/>
                  </a:lnTo>
                  <a:lnTo>
                    <a:pt x="45674" y="6758"/>
                  </a:lnTo>
                  <a:lnTo>
                    <a:pt x="45795" y="6939"/>
                  </a:lnTo>
                  <a:lnTo>
                    <a:pt x="45976" y="7060"/>
                  </a:lnTo>
                  <a:lnTo>
                    <a:pt x="46218" y="7180"/>
                  </a:lnTo>
                  <a:lnTo>
                    <a:pt x="46399" y="7241"/>
                  </a:lnTo>
                  <a:lnTo>
                    <a:pt x="46881" y="7241"/>
                  </a:lnTo>
                  <a:lnTo>
                    <a:pt x="47062" y="7180"/>
                  </a:lnTo>
                  <a:lnTo>
                    <a:pt x="47304" y="7060"/>
                  </a:lnTo>
                  <a:lnTo>
                    <a:pt x="47485" y="6939"/>
                  </a:lnTo>
                  <a:lnTo>
                    <a:pt x="47605" y="6758"/>
                  </a:lnTo>
                  <a:lnTo>
                    <a:pt x="47726" y="6517"/>
                  </a:lnTo>
                  <a:lnTo>
                    <a:pt x="47786" y="6336"/>
                  </a:lnTo>
                  <a:lnTo>
                    <a:pt x="47786" y="6094"/>
                  </a:lnTo>
                  <a:lnTo>
                    <a:pt x="47786" y="5853"/>
                  </a:lnTo>
                  <a:lnTo>
                    <a:pt x="47726" y="5672"/>
                  </a:lnTo>
                  <a:lnTo>
                    <a:pt x="47605" y="5430"/>
                  </a:lnTo>
                  <a:lnTo>
                    <a:pt x="47485" y="5249"/>
                  </a:lnTo>
                  <a:lnTo>
                    <a:pt x="47304" y="5129"/>
                  </a:lnTo>
                  <a:lnTo>
                    <a:pt x="47062" y="5008"/>
                  </a:lnTo>
                  <a:lnTo>
                    <a:pt x="46881" y="4948"/>
                  </a:lnTo>
                  <a:close/>
                  <a:moveTo>
                    <a:pt x="52191" y="4948"/>
                  </a:moveTo>
                  <a:lnTo>
                    <a:pt x="52010" y="5008"/>
                  </a:lnTo>
                  <a:lnTo>
                    <a:pt x="51768" y="5129"/>
                  </a:lnTo>
                  <a:lnTo>
                    <a:pt x="51587" y="5249"/>
                  </a:lnTo>
                  <a:lnTo>
                    <a:pt x="51467" y="5430"/>
                  </a:lnTo>
                  <a:lnTo>
                    <a:pt x="51346" y="5672"/>
                  </a:lnTo>
                  <a:lnTo>
                    <a:pt x="51286" y="5853"/>
                  </a:lnTo>
                  <a:lnTo>
                    <a:pt x="51286" y="6094"/>
                  </a:lnTo>
                  <a:lnTo>
                    <a:pt x="51286" y="6336"/>
                  </a:lnTo>
                  <a:lnTo>
                    <a:pt x="51346" y="6517"/>
                  </a:lnTo>
                  <a:lnTo>
                    <a:pt x="51467" y="6758"/>
                  </a:lnTo>
                  <a:lnTo>
                    <a:pt x="51587" y="6939"/>
                  </a:lnTo>
                  <a:lnTo>
                    <a:pt x="51768" y="7060"/>
                  </a:lnTo>
                  <a:lnTo>
                    <a:pt x="52010" y="7180"/>
                  </a:lnTo>
                  <a:lnTo>
                    <a:pt x="52191" y="7241"/>
                  </a:lnTo>
                  <a:lnTo>
                    <a:pt x="52673" y="7241"/>
                  </a:lnTo>
                  <a:lnTo>
                    <a:pt x="52854" y="7180"/>
                  </a:lnTo>
                  <a:lnTo>
                    <a:pt x="53096" y="7060"/>
                  </a:lnTo>
                  <a:lnTo>
                    <a:pt x="53277" y="6939"/>
                  </a:lnTo>
                  <a:lnTo>
                    <a:pt x="53397" y="6758"/>
                  </a:lnTo>
                  <a:lnTo>
                    <a:pt x="53518" y="6517"/>
                  </a:lnTo>
                  <a:lnTo>
                    <a:pt x="53578" y="6336"/>
                  </a:lnTo>
                  <a:lnTo>
                    <a:pt x="53578" y="6094"/>
                  </a:lnTo>
                  <a:lnTo>
                    <a:pt x="53578" y="5853"/>
                  </a:lnTo>
                  <a:lnTo>
                    <a:pt x="53518" y="5672"/>
                  </a:lnTo>
                  <a:lnTo>
                    <a:pt x="53397" y="5430"/>
                  </a:lnTo>
                  <a:lnTo>
                    <a:pt x="53277" y="5249"/>
                  </a:lnTo>
                  <a:lnTo>
                    <a:pt x="53096" y="5129"/>
                  </a:lnTo>
                  <a:lnTo>
                    <a:pt x="52854" y="5008"/>
                  </a:lnTo>
                  <a:lnTo>
                    <a:pt x="52673" y="4948"/>
                  </a:lnTo>
                  <a:close/>
                  <a:moveTo>
                    <a:pt x="57380" y="5310"/>
                  </a:moveTo>
                  <a:lnTo>
                    <a:pt x="57259" y="5430"/>
                  </a:lnTo>
                  <a:lnTo>
                    <a:pt x="57138" y="5672"/>
                  </a:lnTo>
                  <a:lnTo>
                    <a:pt x="57078" y="5853"/>
                  </a:lnTo>
                  <a:lnTo>
                    <a:pt x="57078" y="6094"/>
                  </a:lnTo>
                  <a:lnTo>
                    <a:pt x="57078" y="6336"/>
                  </a:lnTo>
                  <a:lnTo>
                    <a:pt x="57138" y="6517"/>
                  </a:lnTo>
                  <a:lnTo>
                    <a:pt x="57259" y="6758"/>
                  </a:lnTo>
                  <a:lnTo>
                    <a:pt x="57380" y="6939"/>
                  </a:lnTo>
                  <a:lnTo>
                    <a:pt x="57561" y="7060"/>
                  </a:lnTo>
                  <a:lnTo>
                    <a:pt x="57802" y="7180"/>
                  </a:lnTo>
                  <a:lnTo>
                    <a:pt x="57983" y="7241"/>
                  </a:lnTo>
                  <a:lnTo>
                    <a:pt x="58224" y="7241"/>
                  </a:lnTo>
                  <a:lnTo>
                    <a:pt x="58586" y="7180"/>
                  </a:lnTo>
                  <a:lnTo>
                    <a:pt x="58888" y="7060"/>
                  </a:lnTo>
                  <a:lnTo>
                    <a:pt x="59129" y="6818"/>
                  </a:lnTo>
                  <a:lnTo>
                    <a:pt x="59310" y="6517"/>
                  </a:lnTo>
                  <a:lnTo>
                    <a:pt x="57380" y="5310"/>
                  </a:lnTo>
                  <a:close/>
                  <a:moveTo>
                    <a:pt x="14783" y="7844"/>
                  </a:moveTo>
                  <a:lnTo>
                    <a:pt x="13636" y="8689"/>
                  </a:lnTo>
                  <a:lnTo>
                    <a:pt x="13636" y="8990"/>
                  </a:lnTo>
                  <a:lnTo>
                    <a:pt x="13636" y="9232"/>
                  </a:lnTo>
                  <a:lnTo>
                    <a:pt x="13697" y="9413"/>
                  </a:lnTo>
                  <a:lnTo>
                    <a:pt x="13817" y="9654"/>
                  </a:lnTo>
                  <a:lnTo>
                    <a:pt x="13938" y="9835"/>
                  </a:lnTo>
                  <a:lnTo>
                    <a:pt x="14119" y="9956"/>
                  </a:lnTo>
                  <a:lnTo>
                    <a:pt x="14360" y="10076"/>
                  </a:lnTo>
                  <a:lnTo>
                    <a:pt x="14541" y="10137"/>
                  </a:lnTo>
                  <a:lnTo>
                    <a:pt x="15024" y="10137"/>
                  </a:lnTo>
                  <a:lnTo>
                    <a:pt x="15205" y="10076"/>
                  </a:lnTo>
                  <a:lnTo>
                    <a:pt x="15446" y="9956"/>
                  </a:lnTo>
                  <a:lnTo>
                    <a:pt x="15627" y="9835"/>
                  </a:lnTo>
                  <a:lnTo>
                    <a:pt x="15748" y="9654"/>
                  </a:lnTo>
                  <a:lnTo>
                    <a:pt x="15869" y="9413"/>
                  </a:lnTo>
                  <a:lnTo>
                    <a:pt x="15929" y="9232"/>
                  </a:lnTo>
                  <a:lnTo>
                    <a:pt x="15929" y="8990"/>
                  </a:lnTo>
                  <a:lnTo>
                    <a:pt x="15929" y="8749"/>
                  </a:lnTo>
                  <a:lnTo>
                    <a:pt x="15869" y="8568"/>
                  </a:lnTo>
                  <a:lnTo>
                    <a:pt x="15748" y="8327"/>
                  </a:lnTo>
                  <a:lnTo>
                    <a:pt x="15627" y="8146"/>
                  </a:lnTo>
                  <a:lnTo>
                    <a:pt x="15446" y="8025"/>
                  </a:lnTo>
                  <a:lnTo>
                    <a:pt x="15205" y="7904"/>
                  </a:lnTo>
                  <a:lnTo>
                    <a:pt x="15024" y="7844"/>
                  </a:lnTo>
                  <a:close/>
                  <a:moveTo>
                    <a:pt x="20333" y="7844"/>
                  </a:moveTo>
                  <a:lnTo>
                    <a:pt x="20152" y="7904"/>
                  </a:lnTo>
                  <a:lnTo>
                    <a:pt x="19911" y="8025"/>
                  </a:lnTo>
                  <a:lnTo>
                    <a:pt x="19730" y="8146"/>
                  </a:lnTo>
                  <a:lnTo>
                    <a:pt x="19609" y="8327"/>
                  </a:lnTo>
                  <a:lnTo>
                    <a:pt x="19489" y="8568"/>
                  </a:lnTo>
                  <a:lnTo>
                    <a:pt x="19428" y="8749"/>
                  </a:lnTo>
                  <a:lnTo>
                    <a:pt x="19428" y="8990"/>
                  </a:lnTo>
                  <a:lnTo>
                    <a:pt x="19428" y="9232"/>
                  </a:lnTo>
                  <a:lnTo>
                    <a:pt x="19489" y="9413"/>
                  </a:lnTo>
                  <a:lnTo>
                    <a:pt x="19609" y="9654"/>
                  </a:lnTo>
                  <a:lnTo>
                    <a:pt x="19730" y="9835"/>
                  </a:lnTo>
                  <a:lnTo>
                    <a:pt x="19911" y="9956"/>
                  </a:lnTo>
                  <a:lnTo>
                    <a:pt x="20152" y="10076"/>
                  </a:lnTo>
                  <a:lnTo>
                    <a:pt x="20333" y="10137"/>
                  </a:lnTo>
                  <a:lnTo>
                    <a:pt x="20816" y="10137"/>
                  </a:lnTo>
                  <a:lnTo>
                    <a:pt x="20997" y="10076"/>
                  </a:lnTo>
                  <a:lnTo>
                    <a:pt x="21239" y="9956"/>
                  </a:lnTo>
                  <a:lnTo>
                    <a:pt x="21420" y="9835"/>
                  </a:lnTo>
                  <a:lnTo>
                    <a:pt x="21540" y="9654"/>
                  </a:lnTo>
                  <a:lnTo>
                    <a:pt x="21661" y="9413"/>
                  </a:lnTo>
                  <a:lnTo>
                    <a:pt x="21721" y="9232"/>
                  </a:lnTo>
                  <a:lnTo>
                    <a:pt x="21721" y="8990"/>
                  </a:lnTo>
                  <a:lnTo>
                    <a:pt x="21721" y="8749"/>
                  </a:lnTo>
                  <a:lnTo>
                    <a:pt x="21661" y="8568"/>
                  </a:lnTo>
                  <a:lnTo>
                    <a:pt x="21540" y="8327"/>
                  </a:lnTo>
                  <a:lnTo>
                    <a:pt x="21420" y="8146"/>
                  </a:lnTo>
                  <a:lnTo>
                    <a:pt x="21239" y="8025"/>
                  </a:lnTo>
                  <a:lnTo>
                    <a:pt x="20997" y="7904"/>
                  </a:lnTo>
                  <a:lnTo>
                    <a:pt x="20816" y="7844"/>
                  </a:lnTo>
                  <a:close/>
                  <a:moveTo>
                    <a:pt x="26126" y="7844"/>
                  </a:moveTo>
                  <a:lnTo>
                    <a:pt x="25945" y="7904"/>
                  </a:lnTo>
                  <a:lnTo>
                    <a:pt x="25703" y="8025"/>
                  </a:lnTo>
                  <a:lnTo>
                    <a:pt x="25522" y="8146"/>
                  </a:lnTo>
                  <a:lnTo>
                    <a:pt x="25402" y="8327"/>
                  </a:lnTo>
                  <a:lnTo>
                    <a:pt x="25281" y="8568"/>
                  </a:lnTo>
                  <a:lnTo>
                    <a:pt x="25221" y="8749"/>
                  </a:lnTo>
                  <a:lnTo>
                    <a:pt x="25221" y="8990"/>
                  </a:lnTo>
                  <a:lnTo>
                    <a:pt x="25221" y="9232"/>
                  </a:lnTo>
                  <a:lnTo>
                    <a:pt x="25281" y="9413"/>
                  </a:lnTo>
                  <a:lnTo>
                    <a:pt x="25402" y="9654"/>
                  </a:lnTo>
                  <a:lnTo>
                    <a:pt x="25522" y="9835"/>
                  </a:lnTo>
                  <a:lnTo>
                    <a:pt x="25703" y="9956"/>
                  </a:lnTo>
                  <a:lnTo>
                    <a:pt x="25945" y="10076"/>
                  </a:lnTo>
                  <a:lnTo>
                    <a:pt x="26126" y="10137"/>
                  </a:lnTo>
                  <a:lnTo>
                    <a:pt x="26608" y="10137"/>
                  </a:lnTo>
                  <a:lnTo>
                    <a:pt x="26789" y="10076"/>
                  </a:lnTo>
                  <a:lnTo>
                    <a:pt x="27031" y="9956"/>
                  </a:lnTo>
                  <a:lnTo>
                    <a:pt x="27212" y="9835"/>
                  </a:lnTo>
                  <a:lnTo>
                    <a:pt x="27332" y="9654"/>
                  </a:lnTo>
                  <a:lnTo>
                    <a:pt x="27453" y="9413"/>
                  </a:lnTo>
                  <a:lnTo>
                    <a:pt x="27513" y="9232"/>
                  </a:lnTo>
                  <a:lnTo>
                    <a:pt x="27513" y="8990"/>
                  </a:lnTo>
                  <a:lnTo>
                    <a:pt x="27513" y="8749"/>
                  </a:lnTo>
                  <a:lnTo>
                    <a:pt x="27453" y="8568"/>
                  </a:lnTo>
                  <a:lnTo>
                    <a:pt x="27332" y="8327"/>
                  </a:lnTo>
                  <a:lnTo>
                    <a:pt x="27212" y="8146"/>
                  </a:lnTo>
                  <a:lnTo>
                    <a:pt x="27031" y="8025"/>
                  </a:lnTo>
                  <a:lnTo>
                    <a:pt x="26789" y="7904"/>
                  </a:lnTo>
                  <a:lnTo>
                    <a:pt x="26608" y="7844"/>
                  </a:lnTo>
                  <a:close/>
                  <a:moveTo>
                    <a:pt x="31918" y="7844"/>
                  </a:moveTo>
                  <a:lnTo>
                    <a:pt x="31737" y="7904"/>
                  </a:lnTo>
                  <a:lnTo>
                    <a:pt x="31496" y="8025"/>
                  </a:lnTo>
                  <a:lnTo>
                    <a:pt x="31315" y="8146"/>
                  </a:lnTo>
                  <a:lnTo>
                    <a:pt x="31194" y="8327"/>
                  </a:lnTo>
                  <a:lnTo>
                    <a:pt x="31073" y="8568"/>
                  </a:lnTo>
                  <a:lnTo>
                    <a:pt x="31013" y="8749"/>
                  </a:lnTo>
                  <a:lnTo>
                    <a:pt x="31013" y="8990"/>
                  </a:lnTo>
                  <a:lnTo>
                    <a:pt x="31013" y="9232"/>
                  </a:lnTo>
                  <a:lnTo>
                    <a:pt x="31073" y="9413"/>
                  </a:lnTo>
                  <a:lnTo>
                    <a:pt x="31194" y="9654"/>
                  </a:lnTo>
                  <a:lnTo>
                    <a:pt x="31315" y="9835"/>
                  </a:lnTo>
                  <a:lnTo>
                    <a:pt x="31496" y="9956"/>
                  </a:lnTo>
                  <a:lnTo>
                    <a:pt x="31737" y="10076"/>
                  </a:lnTo>
                  <a:lnTo>
                    <a:pt x="31918" y="10137"/>
                  </a:lnTo>
                  <a:lnTo>
                    <a:pt x="32401" y="10137"/>
                  </a:lnTo>
                  <a:lnTo>
                    <a:pt x="32582" y="10076"/>
                  </a:lnTo>
                  <a:lnTo>
                    <a:pt x="32823" y="9956"/>
                  </a:lnTo>
                  <a:lnTo>
                    <a:pt x="33004" y="9835"/>
                  </a:lnTo>
                  <a:lnTo>
                    <a:pt x="33125" y="9654"/>
                  </a:lnTo>
                  <a:lnTo>
                    <a:pt x="33245" y="9413"/>
                  </a:lnTo>
                  <a:lnTo>
                    <a:pt x="33306" y="9232"/>
                  </a:lnTo>
                  <a:lnTo>
                    <a:pt x="33306" y="8990"/>
                  </a:lnTo>
                  <a:lnTo>
                    <a:pt x="33306" y="8749"/>
                  </a:lnTo>
                  <a:lnTo>
                    <a:pt x="33245" y="8568"/>
                  </a:lnTo>
                  <a:lnTo>
                    <a:pt x="33125" y="8327"/>
                  </a:lnTo>
                  <a:lnTo>
                    <a:pt x="33004" y="8146"/>
                  </a:lnTo>
                  <a:lnTo>
                    <a:pt x="32823" y="8025"/>
                  </a:lnTo>
                  <a:lnTo>
                    <a:pt x="32582" y="7904"/>
                  </a:lnTo>
                  <a:lnTo>
                    <a:pt x="32401" y="7844"/>
                  </a:lnTo>
                  <a:close/>
                  <a:moveTo>
                    <a:pt x="37710" y="7844"/>
                  </a:moveTo>
                  <a:lnTo>
                    <a:pt x="37529" y="7904"/>
                  </a:lnTo>
                  <a:lnTo>
                    <a:pt x="37288" y="8025"/>
                  </a:lnTo>
                  <a:lnTo>
                    <a:pt x="37107" y="8146"/>
                  </a:lnTo>
                  <a:lnTo>
                    <a:pt x="36986" y="8327"/>
                  </a:lnTo>
                  <a:lnTo>
                    <a:pt x="36865" y="8568"/>
                  </a:lnTo>
                  <a:lnTo>
                    <a:pt x="36805" y="8749"/>
                  </a:lnTo>
                  <a:lnTo>
                    <a:pt x="36805" y="8990"/>
                  </a:lnTo>
                  <a:lnTo>
                    <a:pt x="36805" y="9232"/>
                  </a:lnTo>
                  <a:lnTo>
                    <a:pt x="36865" y="9413"/>
                  </a:lnTo>
                  <a:lnTo>
                    <a:pt x="36986" y="9654"/>
                  </a:lnTo>
                  <a:lnTo>
                    <a:pt x="37107" y="9835"/>
                  </a:lnTo>
                  <a:lnTo>
                    <a:pt x="37288" y="9956"/>
                  </a:lnTo>
                  <a:lnTo>
                    <a:pt x="37529" y="10076"/>
                  </a:lnTo>
                  <a:lnTo>
                    <a:pt x="37710" y="10137"/>
                  </a:lnTo>
                  <a:lnTo>
                    <a:pt x="38193" y="10137"/>
                  </a:lnTo>
                  <a:lnTo>
                    <a:pt x="38374" y="10076"/>
                  </a:lnTo>
                  <a:lnTo>
                    <a:pt x="38615" y="9956"/>
                  </a:lnTo>
                  <a:lnTo>
                    <a:pt x="38796" y="9835"/>
                  </a:lnTo>
                  <a:lnTo>
                    <a:pt x="38917" y="9654"/>
                  </a:lnTo>
                  <a:lnTo>
                    <a:pt x="39038" y="9413"/>
                  </a:lnTo>
                  <a:lnTo>
                    <a:pt x="39098" y="9232"/>
                  </a:lnTo>
                  <a:lnTo>
                    <a:pt x="39098" y="8990"/>
                  </a:lnTo>
                  <a:lnTo>
                    <a:pt x="39098" y="8749"/>
                  </a:lnTo>
                  <a:lnTo>
                    <a:pt x="39038" y="8568"/>
                  </a:lnTo>
                  <a:lnTo>
                    <a:pt x="38917" y="8327"/>
                  </a:lnTo>
                  <a:lnTo>
                    <a:pt x="38796" y="8146"/>
                  </a:lnTo>
                  <a:lnTo>
                    <a:pt x="38615" y="8025"/>
                  </a:lnTo>
                  <a:lnTo>
                    <a:pt x="38374" y="7904"/>
                  </a:lnTo>
                  <a:lnTo>
                    <a:pt x="38193" y="7844"/>
                  </a:lnTo>
                  <a:close/>
                  <a:moveTo>
                    <a:pt x="43502" y="7844"/>
                  </a:moveTo>
                  <a:lnTo>
                    <a:pt x="43321" y="7904"/>
                  </a:lnTo>
                  <a:lnTo>
                    <a:pt x="43080" y="8025"/>
                  </a:lnTo>
                  <a:lnTo>
                    <a:pt x="42899" y="8146"/>
                  </a:lnTo>
                  <a:lnTo>
                    <a:pt x="42778" y="8327"/>
                  </a:lnTo>
                  <a:lnTo>
                    <a:pt x="42658" y="8568"/>
                  </a:lnTo>
                  <a:lnTo>
                    <a:pt x="42597" y="8749"/>
                  </a:lnTo>
                  <a:lnTo>
                    <a:pt x="42597" y="8990"/>
                  </a:lnTo>
                  <a:lnTo>
                    <a:pt x="42597" y="9232"/>
                  </a:lnTo>
                  <a:lnTo>
                    <a:pt x="42658" y="9413"/>
                  </a:lnTo>
                  <a:lnTo>
                    <a:pt x="42778" y="9654"/>
                  </a:lnTo>
                  <a:lnTo>
                    <a:pt x="42899" y="9835"/>
                  </a:lnTo>
                  <a:lnTo>
                    <a:pt x="43080" y="9956"/>
                  </a:lnTo>
                  <a:lnTo>
                    <a:pt x="43321" y="10076"/>
                  </a:lnTo>
                  <a:lnTo>
                    <a:pt x="43502" y="10137"/>
                  </a:lnTo>
                  <a:lnTo>
                    <a:pt x="43985" y="10137"/>
                  </a:lnTo>
                  <a:lnTo>
                    <a:pt x="44166" y="10076"/>
                  </a:lnTo>
                  <a:lnTo>
                    <a:pt x="44407" y="9956"/>
                  </a:lnTo>
                  <a:lnTo>
                    <a:pt x="44588" y="9835"/>
                  </a:lnTo>
                  <a:lnTo>
                    <a:pt x="44709" y="9654"/>
                  </a:lnTo>
                  <a:lnTo>
                    <a:pt x="44830" y="9413"/>
                  </a:lnTo>
                  <a:lnTo>
                    <a:pt x="44890" y="9232"/>
                  </a:lnTo>
                  <a:lnTo>
                    <a:pt x="44890" y="8990"/>
                  </a:lnTo>
                  <a:lnTo>
                    <a:pt x="44890" y="8749"/>
                  </a:lnTo>
                  <a:lnTo>
                    <a:pt x="44830" y="8568"/>
                  </a:lnTo>
                  <a:lnTo>
                    <a:pt x="44709" y="8327"/>
                  </a:lnTo>
                  <a:lnTo>
                    <a:pt x="44588" y="8146"/>
                  </a:lnTo>
                  <a:lnTo>
                    <a:pt x="44407" y="8025"/>
                  </a:lnTo>
                  <a:lnTo>
                    <a:pt x="44166" y="7904"/>
                  </a:lnTo>
                  <a:lnTo>
                    <a:pt x="43985" y="7844"/>
                  </a:lnTo>
                  <a:close/>
                  <a:moveTo>
                    <a:pt x="49295" y="7844"/>
                  </a:moveTo>
                  <a:lnTo>
                    <a:pt x="49114" y="7904"/>
                  </a:lnTo>
                  <a:lnTo>
                    <a:pt x="48872" y="8025"/>
                  </a:lnTo>
                  <a:lnTo>
                    <a:pt x="48691" y="8146"/>
                  </a:lnTo>
                  <a:lnTo>
                    <a:pt x="48571" y="8327"/>
                  </a:lnTo>
                  <a:lnTo>
                    <a:pt x="48450" y="8568"/>
                  </a:lnTo>
                  <a:lnTo>
                    <a:pt x="48390" y="8749"/>
                  </a:lnTo>
                  <a:lnTo>
                    <a:pt x="48390" y="8990"/>
                  </a:lnTo>
                  <a:lnTo>
                    <a:pt x="48390" y="9232"/>
                  </a:lnTo>
                  <a:lnTo>
                    <a:pt x="48450" y="9413"/>
                  </a:lnTo>
                  <a:lnTo>
                    <a:pt x="48571" y="9654"/>
                  </a:lnTo>
                  <a:lnTo>
                    <a:pt x="48691" y="9835"/>
                  </a:lnTo>
                  <a:lnTo>
                    <a:pt x="48872" y="9956"/>
                  </a:lnTo>
                  <a:lnTo>
                    <a:pt x="49114" y="10076"/>
                  </a:lnTo>
                  <a:lnTo>
                    <a:pt x="49295" y="10137"/>
                  </a:lnTo>
                  <a:lnTo>
                    <a:pt x="49777" y="10137"/>
                  </a:lnTo>
                  <a:lnTo>
                    <a:pt x="49958" y="10076"/>
                  </a:lnTo>
                  <a:lnTo>
                    <a:pt x="50200" y="9956"/>
                  </a:lnTo>
                  <a:lnTo>
                    <a:pt x="50381" y="9835"/>
                  </a:lnTo>
                  <a:lnTo>
                    <a:pt x="50501" y="9654"/>
                  </a:lnTo>
                  <a:lnTo>
                    <a:pt x="50622" y="9413"/>
                  </a:lnTo>
                  <a:lnTo>
                    <a:pt x="50682" y="9232"/>
                  </a:lnTo>
                  <a:lnTo>
                    <a:pt x="50682" y="8990"/>
                  </a:lnTo>
                  <a:lnTo>
                    <a:pt x="50682" y="8749"/>
                  </a:lnTo>
                  <a:lnTo>
                    <a:pt x="50622" y="8568"/>
                  </a:lnTo>
                  <a:lnTo>
                    <a:pt x="50501" y="8327"/>
                  </a:lnTo>
                  <a:lnTo>
                    <a:pt x="50381" y="8146"/>
                  </a:lnTo>
                  <a:lnTo>
                    <a:pt x="50200" y="8025"/>
                  </a:lnTo>
                  <a:lnTo>
                    <a:pt x="49958" y="7904"/>
                  </a:lnTo>
                  <a:lnTo>
                    <a:pt x="49777" y="7844"/>
                  </a:lnTo>
                  <a:close/>
                  <a:moveTo>
                    <a:pt x="55087" y="7844"/>
                  </a:moveTo>
                  <a:lnTo>
                    <a:pt x="54906" y="7904"/>
                  </a:lnTo>
                  <a:lnTo>
                    <a:pt x="54665" y="8025"/>
                  </a:lnTo>
                  <a:lnTo>
                    <a:pt x="54483" y="8146"/>
                  </a:lnTo>
                  <a:lnTo>
                    <a:pt x="54363" y="8327"/>
                  </a:lnTo>
                  <a:lnTo>
                    <a:pt x="54242" y="8568"/>
                  </a:lnTo>
                  <a:lnTo>
                    <a:pt x="54182" y="8749"/>
                  </a:lnTo>
                  <a:lnTo>
                    <a:pt x="54182" y="8990"/>
                  </a:lnTo>
                  <a:lnTo>
                    <a:pt x="54182" y="9232"/>
                  </a:lnTo>
                  <a:lnTo>
                    <a:pt x="54242" y="9413"/>
                  </a:lnTo>
                  <a:lnTo>
                    <a:pt x="54363" y="9654"/>
                  </a:lnTo>
                  <a:lnTo>
                    <a:pt x="54483" y="9835"/>
                  </a:lnTo>
                  <a:lnTo>
                    <a:pt x="54665" y="9956"/>
                  </a:lnTo>
                  <a:lnTo>
                    <a:pt x="54906" y="10076"/>
                  </a:lnTo>
                  <a:lnTo>
                    <a:pt x="55087" y="10137"/>
                  </a:lnTo>
                  <a:lnTo>
                    <a:pt x="55570" y="10137"/>
                  </a:lnTo>
                  <a:lnTo>
                    <a:pt x="55751" y="10076"/>
                  </a:lnTo>
                  <a:lnTo>
                    <a:pt x="55992" y="9956"/>
                  </a:lnTo>
                  <a:lnTo>
                    <a:pt x="56173" y="9835"/>
                  </a:lnTo>
                  <a:lnTo>
                    <a:pt x="56294" y="9654"/>
                  </a:lnTo>
                  <a:lnTo>
                    <a:pt x="56414" y="9413"/>
                  </a:lnTo>
                  <a:lnTo>
                    <a:pt x="56475" y="9232"/>
                  </a:lnTo>
                  <a:lnTo>
                    <a:pt x="56475" y="8990"/>
                  </a:lnTo>
                  <a:lnTo>
                    <a:pt x="56475" y="8749"/>
                  </a:lnTo>
                  <a:lnTo>
                    <a:pt x="56414" y="8568"/>
                  </a:lnTo>
                  <a:lnTo>
                    <a:pt x="56294" y="8327"/>
                  </a:lnTo>
                  <a:lnTo>
                    <a:pt x="56173" y="8146"/>
                  </a:lnTo>
                  <a:lnTo>
                    <a:pt x="55992" y="8025"/>
                  </a:lnTo>
                  <a:lnTo>
                    <a:pt x="55751" y="7904"/>
                  </a:lnTo>
                  <a:lnTo>
                    <a:pt x="55570" y="7844"/>
                  </a:lnTo>
                  <a:close/>
                  <a:moveTo>
                    <a:pt x="60879" y="7844"/>
                  </a:moveTo>
                  <a:lnTo>
                    <a:pt x="60698" y="7904"/>
                  </a:lnTo>
                  <a:lnTo>
                    <a:pt x="60457" y="8025"/>
                  </a:lnTo>
                  <a:lnTo>
                    <a:pt x="60276" y="8146"/>
                  </a:lnTo>
                  <a:lnTo>
                    <a:pt x="60155" y="8327"/>
                  </a:lnTo>
                  <a:lnTo>
                    <a:pt x="60034" y="8568"/>
                  </a:lnTo>
                  <a:lnTo>
                    <a:pt x="59974" y="8749"/>
                  </a:lnTo>
                  <a:lnTo>
                    <a:pt x="59974" y="8990"/>
                  </a:lnTo>
                  <a:lnTo>
                    <a:pt x="59974" y="9232"/>
                  </a:lnTo>
                  <a:lnTo>
                    <a:pt x="60034" y="9413"/>
                  </a:lnTo>
                  <a:lnTo>
                    <a:pt x="60155" y="9654"/>
                  </a:lnTo>
                  <a:lnTo>
                    <a:pt x="60276" y="9835"/>
                  </a:lnTo>
                  <a:lnTo>
                    <a:pt x="60457" y="9956"/>
                  </a:lnTo>
                  <a:lnTo>
                    <a:pt x="60698" y="10076"/>
                  </a:lnTo>
                  <a:lnTo>
                    <a:pt x="60879" y="10137"/>
                  </a:lnTo>
                  <a:lnTo>
                    <a:pt x="61362" y="10137"/>
                  </a:lnTo>
                  <a:lnTo>
                    <a:pt x="61543" y="10076"/>
                  </a:lnTo>
                  <a:lnTo>
                    <a:pt x="61784" y="9956"/>
                  </a:lnTo>
                  <a:lnTo>
                    <a:pt x="61965" y="9835"/>
                  </a:lnTo>
                  <a:lnTo>
                    <a:pt x="62086" y="9654"/>
                  </a:lnTo>
                  <a:lnTo>
                    <a:pt x="62206" y="9413"/>
                  </a:lnTo>
                  <a:lnTo>
                    <a:pt x="62267" y="9232"/>
                  </a:lnTo>
                  <a:lnTo>
                    <a:pt x="62267" y="8990"/>
                  </a:lnTo>
                  <a:lnTo>
                    <a:pt x="62267" y="8689"/>
                  </a:lnTo>
                  <a:lnTo>
                    <a:pt x="61120" y="7844"/>
                  </a:lnTo>
                  <a:close/>
                  <a:moveTo>
                    <a:pt x="11705" y="10740"/>
                  </a:moveTo>
                  <a:lnTo>
                    <a:pt x="11464" y="10800"/>
                  </a:lnTo>
                  <a:lnTo>
                    <a:pt x="11162" y="10981"/>
                  </a:lnTo>
                  <a:lnTo>
                    <a:pt x="10981" y="11162"/>
                  </a:lnTo>
                  <a:lnTo>
                    <a:pt x="10800" y="11464"/>
                  </a:lnTo>
                  <a:lnTo>
                    <a:pt x="10740" y="11705"/>
                  </a:lnTo>
                  <a:lnTo>
                    <a:pt x="10740" y="11886"/>
                  </a:lnTo>
                  <a:lnTo>
                    <a:pt x="10740" y="12128"/>
                  </a:lnTo>
                  <a:lnTo>
                    <a:pt x="10800" y="12309"/>
                  </a:lnTo>
                  <a:lnTo>
                    <a:pt x="10921" y="12550"/>
                  </a:lnTo>
                  <a:lnTo>
                    <a:pt x="11042" y="12731"/>
                  </a:lnTo>
                  <a:lnTo>
                    <a:pt x="11223" y="12852"/>
                  </a:lnTo>
                  <a:lnTo>
                    <a:pt x="11464" y="12972"/>
                  </a:lnTo>
                  <a:lnTo>
                    <a:pt x="11645" y="13033"/>
                  </a:lnTo>
                  <a:lnTo>
                    <a:pt x="12128" y="13033"/>
                  </a:lnTo>
                  <a:lnTo>
                    <a:pt x="12309" y="12972"/>
                  </a:lnTo>
                  <a:lnTo>
                    <a:pt x="12550" y="12852"/>
                  </a:lnTo>
                  <a:lnTo>
                    <a:pt x="12731" y="12731"/>
                  </a:lnTo>
                  <a:lnTo>
                    <a:pt x="12852" y="12550"/>
                  </a:lnTo>
                  <a:lnTo>
                    <a:pt x="12973" y="12309"/>
                  </a:lnTo>
                  <a:lnTo>
                    <a:pt x="13033" y="12128"/>
                  </a:lnTo>
                  <a:lnTo>
                    <a:pt x="13033" y="11886"/>
                  </a:lnTo>
                  <a:lnTo>
                    <a:pt x="13033" y="11645"/>
                  </a:lnTo>
                  <a:lnTo>
                    <a:pt x="12973" y="11464"/>
                  </a:lnTo>
                  <a:lnTo>
                    <a:pt x="12852" y="11223"/>
                  </a:lnTo>
                  <a:lnTo>
                    <a:pt x="12731" y="11042"/>
                  </a:lnTo>
                  <a:lnTo>
                    <a:pt x="12550" y="10921"/>
                  </a:lnTo>
                  <a:lnTo>
                    <a:pt x="12309" y="10800"/>
                  </a:lnTo>
                  <a:lnTo>
                    <a:pt x="12128" y="10740"/>
                  </a:lnTo>
                  <a:close/>
                  <a:moveTo>
                    <a:pt x="17437" y="10740"/>
                  </a:moveTo>
                  <a:lnTo>
                    <a:pt x="17256" y="10800"/>
                  </a:lnTo>
                  <a:lnTo>
                    <a:pt x="17015" y="10921"/>
                  </a:lnTo>
                  <a:lnTo>
                    <a:pt x="16834" y="11042"/>
                  </a:lnTo>
                  <a:lnTo>
                    <a:pt x="16713" y="11223"/>
                  </a:lnTo>
                  <a:lnTo>
                    <a:pt x="16593" y="11464"/>
                  </a:lnTo>
                  <a:lnTo>
                    <a:pt x="16532" y="11645"/>
                  </a:lnTo>
                  <a:lnTo>
                    <a:pt x="16532" y="11886"/>
                  </a:lnTo>
                  <a:lnTo>
                    <a:pt x="16532" y="12128"/>
                  </a:lnTo>
                  <a:lnTo>
                    <a:pt x="16593" y="12309"/>
                  </a:lnTo>
                  <a:lnTo>
                    <a:pt x="16713" y="12550"/>
                  </a:lnTo>
                  <a:lnTo>
                    <a:pt x="16834" y="12731"/>
                  </a:lnTo>
                  <a:lnTo>
                    <a:pt x="17015" y="12852"/>
                  </a:lnTo>
                  <a:lnTo>
                    <a:pt x="17256" y="12972"/>
                  </a:lnTo>
                  <a:lnTo>
                    <a:pt x="17437" y="13033"/>
                  </a:lnTo>
                  <a:lnTo>
                    <a:pt x="17920" y="13033"/>
                  </a:lnTo>
                  <a:lnTo>
                    <a:pt x="18101" y="12972"/>
                  </a:lnTo>
                  <a:lnTo>
                    <a:pt x="18342" y="12852"/>
                  </a:lnTo>
                  <a:lnTo>
                    <a:pt x="18523" y="12731"/>
                  </a:lnTo>
                  <a:lnTo>
                    <a:pt x="18644" y="12550"/>
                  </a:lnTo>
                  <a:lnTo>
                    <a:pt x="18765" y="12309"/>
                  </a:lnTo>
                  <a:lnTo>
                    <a:pt x="18825" y="12128"/>
                  </a:lnTo>
                  <a:lnTo>
                    <a:pt x="18825" y="11886"/>
                  </a:lnTo>
                  <a:lnTo>
                    <a:pt x="18825" y="11645"/>
                  </a:lnTo>
                  <a:lnTo>
                    <a:pt x="18765" y="11464"/>
                  </a:lnTo>
                  <a:lnTo>
                    <a:pt x="18644" y="11223"/>
                  </a:lnTo>
                  <a:lnTo>
                    <a:pt x="18523" y="11042"/>
                  </a:lnTo>
                  <a:lnTo>
                    <a:pt x="18342" y="10921"/>
                  </a:lnTo>
                  <a:lnTo>
                    <a:pt x="18101" y="10800"/>
                  </a:lnTo>
                  <a:lnTo>
                    <a:pt x="17920" y="10740"/>
                  </a:lnTo>
                  <a:close/>
                  <a:moveTo>
                    <a:pt x="23230" y="10740"/>
                  </a:moveTo>
                  <a:lnTo>
                    <a:pt x="23049" y="10800"/>
                  </a:lnTo>
                  <a:lnTo>
                    <a:pt x="22807" y="10921"/>
                  </a:lnTo>
                  <a:lnTo>
                    <a:pt x="22626" y="11042"/>
                  </a:lnTo>
                  <a:lnTo>
                    <a:pt x="22506" y="11223"/>
                  </a:lnTo>
                  <a:lnTo>
                    <a:pt x="22385" y="11464"/>
                  </a:lnTo>
                  <a:lnTo>
                    <a:pt x="22325" y="11645"/>
                  </a:lnTo>
                  <a:lnTo>
                    <a:pt x="22325" y="11886"/>
                  </a:lnTo>
                  <a:lnTo>
                    <a:pt x="22325" y="12128"/>
                  </a:lnTo>
                  <a:lnTo>
                    <a:pt x="22385" y="12309"/>
                  </a:lnTo>
                  <a:lnTo>
                    <a:pt x="22506" y="12550"/>
                  </a:lnTo>
                  <a:lnTo>
                    <a:pt x="22626" y="12731"/>
                  </a:lnTo>
                  <a:lnTo>
                    <a:pt x="22807" y="12852"/>
                  </a:lnTo>
                  <a:lnTo>
                    <a:pt x="23049" y="12972"/>
                  </a:lnTo>
                  <a:lnTo>
                    <a:pt x="23230" y="13033"/>
                  </a:lnTo>
                  <a:lnTo>
                    <a:pt x="23712" y="13033"/>
                  </a:lnTo>
                  <a:lnTo>
                    <a:pt x="23893" y="12972"/>
                  </a:lnTo>
                  <a:lnTo>
                    <a:pt x="24135" y="12852"/>
                  </a:lnTo>
                  <a:lnTo>
                    <a:pt x="24316" y="12731"/>
                  </a:lnTo>
                  <a:lnTo>
                    <a:pt x="24436" y="12550"/>
                  </a:lnTo>
                  <a:lnTo>
                    <a:pt x="24557" y="12309"/>
                  </a:lnTo>
                  <a:lnTo>
                    <a:pt x="24617" y="12128"/>
                  </a:lnTo>
                  <a:lnTo>
                    <a:pt x="24617" y="11886"/>
                  </a:lnTo>
                  <a:lnTo>
                    <a:pt x="24617" y="11645"/>
                  </a:lnTo>
                  <a:lnTo>
                    <a:pt x="24557" y="11464"/>
                  </a:lnTo>
                  <a:lnTo>
                    <a:pt x="24436" y="11223"/>
                  </a:lnTo>
                  <a:lnTo>
                    <a:pt x="24316" y="11042"/>
                  </a:lnTo>
                  <a:lnTo>
                    <a:pt x="24135" y="10921"/>
                  </a:lnTo>
                  <a:lnTo>
                    <a:pt x="23893" y="10800"/>
                  </a:lnTo>
                  <a:lnTo>
                    <a:pt x="23712" y="10740"/>
                  </a:lnTo>
                  <a:close/>
                  <a:moveTo>
                    <a:pt x="29022" y="10740"/>
                  </a:moveTo>
                  <a:lnTo>
                    <a:pt x="28841" y="10800"/>
                  </a:lnTo>
                  <a:lnTo>
                    <a:pt x="28599" y="10921"/>
                  </a:lnTo>
                  <a:lnTo>
                    <a:pt x="28418" y="11042"/>
                  </a:lnTo>
                  <a:lnTo>
                    <a:pt x="28298" y="11223"/>
                  </a:lnTo>
                  <a:lnTo>
                    <a:pt x="28177" y="11464"/>
                  </a:lnTo>
                  <a:lnTo>
                    <a:pt x="28117" y="11645"/>
                  </a:lnTo>
                  <a:lnTo>
                    <a:pt x="28117" y="11886"/>
                  </a:lnTo>
                  <a:lnTo>
                    <a:pt x="28117" y="12128"/>
                  </a:lnTo>
                  <a:lnTo>
                    <a:pt x="28177" y="12309"/>
                  </a:lnTo>
                  <a:lnTo>
                    <a:pt x="28298" y="12550"/>
                  </a:lnTo>
                  <a:lnTo>
                    <a:pt x="28418" y="12731"/>
                  </a:lnTo>
                  <a:lnTo>
                    <a:pt x="28599" y="12852"/>
                  </a:lnTo>
                  <a:lnTo>
                    <a:pt x="28841" y="12972"/>
                  </a:lnTo>
                  <a:lnTo>
                    <a:pt x="29022" y="13033"/>
                  </a:lnTo>
                  <a:lnTo>
                    <a:pt x="29505" y="13033"/>
                  </a:lnTo>
                  <a:lnTo>
                    <a:pt x="29686" y="12972"/>
                  </a:lnTo>
                  <a:lnTo>
                    <a:pt x="29927" y="12852"/>
                  </a:lnTo>
                  <a:lnTo>
                    <a:pt x="30108" y="12731"/>
                  </a:lnTo>
                  <a:lnTo>
                    <a:pt x="30229" y="12550"/>
                  </a:lnTo>
                  <a:lnTo>
                    <a:pt x="30349" y="12309"/>
                  </a:lnTo>
                  <a:lnTo>
                    <a:pt x="30410" y="12128"/>
                  </a:lnTo>
                  <a:lnTo>
                    <a:pt x="30410" y="11886"/>
                  </a:lnTo>
                  <a:lnTo>
                    <a:pt x="30410" y="11645"/>
                  </a:lnTo>
                  <a:lnTo>
                    <a:pt x="30349" y="11464"/>
                  </a:lnTo>
                  <a:lnTo>
                    <a:pt x="30229" y="11223"/>
                  </a:lnTo>
                  <a:lnTo>
                    <a:pt x="30108" y="11042"/>
                  </a:lnTo>
                  <a:lnTo>
                    <a:pt x="29927" y="10921"/>
                  </a:lnTo>
                  <a:lnTo>
                    <a:pt x="29686" y="10800"/>
                  </a:lnTo>
                  <a:lnTo>
                    <a:pt x="29505" y="10740"/>
                  </a:lnTo>
                  <a:close/>
                  <a:moveTo>
                    <a:pt x="34814" y="10740"/>
                  </a:moveTo>
                  <a:lnTo>
                    <a:pt x="34633" y="10800"/>
                  </a:lnTo>
                  <a:lnTo>
                    <a:pt x="34392" y="10921"/>
                  </a:lnTo>
                  <a:lnTo>
                    <a:pt x="34211" y="11042"/>
                  </a:lnTo>
                  <a:lnTo>
                    <a:pt x="34090" y="11223"/>
                  </a:lnTo>
                  <a:lnTo>
                    <a:pt x="33969" y="11464"/>
                  </a:lnTo>
                  <a:lnTo>
                    <a:pt x="33909" y="11645"/>
                  </a:lnTo>
                  <a:lnTo>
                    <a:pt x="33909" y="11886"/>
                  </a:lnTo>
                  <a:lnTo>
                    <a:pt x="33909" y="12128"/>
                  </a:lnTo>
                  <a:lnTo>
                    <a:pt x="33969" y="12309"/>
                  </a:lnTo>
                  <a:lnTo>
                    <a:pt x="34090" y="12550"/>
                  </a:lnTo>
                  <a:lnTo>
                    <a:pt x="34211" y="12731"/>
                  </a:lnTo>
                  <a:lnTo>
                    <a:pt x="34392" y="12852"/>
                  </a:lnTo>
                  <a:lnTo>
                    <a:pt x="34633" y="12972"/>
                  </a:lnTo>
                  <a:lnTo>
                    <a:pt x="34814" y="13033"/>
                  </a:lnTo>
                  <a:lnTo>
                    <a:pt x="35297" y="13033"/>
                  </a:lnTo>
                  <a:lnTo>
                    <a:pt x="35478" y="12972"/>
                  </a:lnTo>
                  <a:lnTo>
                    <a:pt x="35719" y="12852"/>
                  </a:lnTo>
                  <a:lnTo>
                    <a:pt x="35900" y="12731"/>
                  </a:lnTo>
                  <a:lnTo>
                    <a:pt x="36021" y="12550"/>
                  </a:lnTo>
                  <a:lnTo>
                    <a:pt x="36141" y="12309"/>
                  </a:lnTo>
                  <a:lnTo>
                    <a:pt x="36202" y="12128"/>
                  </a:lnTo>
                  <a:lnTo>
                    <a:pt x="36202" y="11886"/>
                  </a:lnTo>
                  <a:lnTo>
                    <a:pt x="36202" y="11645"/>
                  </a:lnTo>
                  <a:lnTo>
                    <a:pt x="36141" y="11464"/>
                  </a:lnTo>
                  <a:lnTo>
                    <a:pt x="36021" y="11223"/>
                  </a:lnTo>
                  <a:lnTo>
                    <a:pt x="35900" y="11042"/>
                  </a:lnTo>
                  <a:lnTo>
                    <a:pt x="35719" y="10921"/>
                  </a:lnTo>
                  <a:lnTo>
                    <a:pt x="35478" y="10800"/>
                  </a:lnTo>
                  <a:lnTo>
                    <a:pt x="35297" y="10740"/>
                  </a:lnTo>
                  <a:close/>
                  <a:moveTo>
                    <a:pt x="40606" y="10740"/>
                  </a:moveTo>
                  <a:lnTo>
                    <a:pt x="40425" y="10800"/>
                  </a:lnTo>
                  <a:lnTo>
                    <a:pt x="40184" y="10921"/>
                  </a:lnTo>
                  <a:lnTo>
                    <a:pt x="40003" y="11042"/>
                  </a:lnTo>
                  <a:lnTo>
                    <a:pt x="39882" y="11223"/>
                  </a:lnTo>
                  <a:lnTo>
                    <a:pt x="39762" y="11464"/>
                  </a:lnTo>
                  <a:lnTo>
                    <a:pt x="39701" y="11645"/>
                  </a:lnTo>
                  <a:lnTo>
                    <a:pt x="39701" y="11886"/>
                  </a:lnTo>
                  <a:lnTo>
                    <a:pt x="39701" y="12128"/>
                  </a:lnTo>
                  <a:lnTo>
                    <a:pt x="39762" y="12309"/>
                  </a:lnTo>
                  <a:lnTo>
                    <a:pt x="39882" y="12550"/>
                  </a:lnTo>
                  <a:lnTo>
                    <a:pt x="40003" y="12731"/>
                  </a:lnTo>
                  <a:lnTo>
                    <a:pt x="40184" y="12852"/>
                  </a:lnTo>
                  <a:lnTo>
                    <a:pt x="40425" y="12972"/>
                  </a:lnTo>
                  <a:lnTo>
                    <a:pt x="40606" y="13033"/>
                  </a:lnTo>
                  <a:lnTo>
                    <a:pt x="41089" y="13033"/>
                  </a:lnTo>
                  <a:lnTo>
                    <a:pt x="41270" y="12972"/>
                  </a:lnTo>
                  <a:lnTo>
                    <a:pt x="41511" y="12852"/>
                  </a:lnTo>
                  <a:lnTo>
                    <a:pt x="41692" y="12731"/>
                  </a:lnTo>
                  <a:lnTo>
                    <a:pt x="41813" y="12550"/>
                  </a:lnTo>
                  <a:lnTo>
                    <a:pt x="41934" y="12309"/>
                  </a:lnTo>
                  <a:lnTo>
                    <a:pt x="41994" y="12128"/>
                  </a:lnTo>
                  <a:lnTo>
                    <a:pt x="41994" y="11886"/>
                  </a:lnTo>
                  <a:lnTo>
                    <a:pt x="41994" y="11645"/>
                  </a:lnTo>
                  <a:lnTo>
                    <a:pt x="41934" y="11464"/>
                  </a:lnTo>
                  <a:lnTo>
                    <a:pt x="41813" y="11223"/>
                  </a:lnTo>
                  <a:lnTo>
                    <a:pt x="41692" y="11042"/>
                  </a:lnTo>
                  <a:lnTo>
                    <a:pt x="41511" y="10921"/>
                  </a:lnTo>
                  <a:lnTo>
                    <a:pt x="41270" y="10800"/>
                  </a:lnTo>
                  <a:lnTo>
                    <a:pt x="41089" y="10740"/>
                  </a:lnTo>
                  <a:close/>
                  <a:moveTo>
                    <a:pt x="46399" y="10740"/>
                  </a:moveTo>
                  <a:lnTo>
                    <a:pt x="46218" y="10800"/>
                  </a:lnTo>
                  <a:lnTo>
                    <a:pt x="45976" y="10921"/>
                  </a:lnTo>
                  <a:lnTo>
                    <a:pt x="45795" y="11042"/>
                  </a:lnTo>
                  <a:lnTo>
                    <a:pt x="45674" y="11223"/>
                  </a:lnTo>
                  <a:lnTo>
                    <a:pt x="45554" y="11464"/>
                  </a:lnTo>
                  <a:lnTo>
                    <a:pt x="45493" y="11645"/>
                  </a:lnTo>
                  <a:lnTo>
                    <a:pt x="45493" y="11886"/>
                  </a:lnTo>
                  <a:lnTo>
                    <a:pt x="45493" y="12128"/>
                  </a:lnTo>
                  <a:lnTo>
                    <a:pt x="45554" y="12309"/>
                  </a:lnTo>
                  <a:lnTo>
                    <a:pt x="45674" y="12550"/>
                  </a:lnTo>
                  <a:lnTo>
                    <a:pt x="45795" y="12731"/>
                  </a:lnTo>
                  <a:lnTo>
                    <a:pt x="45976" y="12852"/>
                  </a:lnTo>
                  <a:lnTo>
                    <a:pt x="46218" y="12972"/>
                  </a:lnTo>
                  <a:lnTo>
                    <a:pt x="46399" y="13033"/>
                  </a:lnTo>
                  <a:lnTo>
                    <a:pt x="46881" y="13033"/>
                  </a:lnTo>
                  <a:lnTo>
                    <a:pt x="47062" y="12972"/>
                  </a:lnTo>
                  <a:lnTo>
                    <a:pt x="47304" y="12852"/>
                  </a:lnTo>
                  <a:lnTo>
                    <a:pt x="47485" y="12731"/>
                  </a:lnTo>
                  <a:lnTo>
                    <a:pt x="47605" y="12550"/>
                  </a:lnTo>
                  <a:lnTo>
                    <a:pt x="47726" y="12309"/>
                  </a:lnTo>
                  <a:lnTo>
                    <a:pt x="47786" y="12128"/>
                  </a:lnTo>
                  <a:lnTo>
                    <a:pt x="47786" y="11886"/>
                  </a:lnTo>
                  <a:lnTo>
                    <a:pt x="47786" y="11645"/>
                  </a:lnTo>
                  <a:lnTo>
                    <a:pt x="47726" y="11464"/>
                  </a:lnTo>
                  <a:lnTo>
                    <a:pt x="47605" y="11223"/>
                  </a:lnTo>
                  <a:lnTo>
                    <a:pt x="47485" y="11042"/>
                  </a:lnTo>
                  <a:lnTo>
                    <a:pt x="47304" y="10921"/>
                  </a:lnTo>
                  <a:lnTo>
                    <a:pt x="47062" y="10800"/>
                  </a:lnTo>
                  <a:lnTo>
                    <a:pt x="46881" y="10740"/>
                  </a:lnTo>
                  <a:close/>
                  <a:moveTo>
                    <a:pt x="52191" y="10740"/>
                  </a:moveTo>
                  <a:lnTo>
                    <a:pt x="52010" y="10800"/>
                  </a:lnTo>
                  <a:lnTo>
                    <a:pt x="51768" y="10921"/>
                  </a:lnTo>
                  <a:lnTo>
                    <a:pt x="51587" y="11042"/>
                  </a:lnTo>
                  <a:lnTo>
                    <a:pt x="51467" y="11223"/>
                  </a:lnTo>
                  <a:lnTo>
                    <a:pt x="51346" y="11464"/>
                  </a:lnTo>
                  <a:lnTo>
                    <a:pt x="51286" y="11645"/>
                  </a:lnTo>
                  <a:lnTo>
                    <a:pt x="51286" y="11886"/>
                  </a:lnTo>
                  <a:lnTo>
                    <a:pt x="51286" y="12128"/>
                  </a:lnTo>
                  <a:lnTo>
                    <a:pt x="51346" y="12309"/>
                  </a:lnTo>
                  <a:lnTo>
                    <a:pt x="51467" y="12550"/>
                  </a:lnTo>
                  <a:lnTo>
                    <a:pt x="51587" y="12731"/>
                  </a:lnTo>
                  <a:lnTo>
                    <a:pt x="51768" y="12852"/>
                  </a:lnTo>
                  <a:lnTo>
                    <a:pt x="52010" y="12972"/>
                  </a:lnTo>
                  <a:lnTo>
                    <a:pt x="52191" y="13033"/>
                  </a:lnTo>
                  <a:lnTo>
                    <a:pt x="52673" y="13033"/>
                  </a:lnTo>
                  <a:lnTo>
                    <a:pt x="52854" y="12972"/>
                  </a:lnTo>
                  <a:lnTo>
                    <a:pt x="53096" y="12852"/>
                  </a:lnTo>
                  <a:lnTo>
                    <a:pt x="53277" y="12731"/>
                  </a:lnTo>
                  <a:lnTo>
                    <a:pt x="53397" y="12550"/>
                  </a:lnTo>
                  <a:lnTo>
                    <a:pt x="53518" y="12309"/>
                  </a:lnTo>
                  <a:lnTo>
                    <a:pt x="53578" y="12128"/>
                  </a:lnTo>
                  <a:lnTo>
                    <a:pt x="53578" y="11886"/>
                  </a:lnTo>
                  <a:lnTo>
                    <a:pt x="53578" y="11645"/>
                  </a:lnTo>
                  <a:lnTo>
                    <a:pt x="53518" y="11464"/>
                  </a:lnTo>
                  <a:lnTo>
                    <a:pt x="53397" y="11223"/>
                  </a:lnTo>
                  <a:lnTo>
                    <a:pt x="53277" y="11042"/>
                  </a:lnTo>
                  <a:lnTo>
                    <a:pt x="53096" y="10921"/>
                  </a:lnTo>
                  <a:lnTo>
                    <a:pt x="52854" y="10800"/>
                  </a:lnTo>
                  <a:lnTo>
                    <a:pt x="52673" y="10740"/>
                  </a:lnTo>
                  <a:close/>
                  <a:moveTo>
                    <a:pt x="57983" y="10740"/>
                  </a:moveTo>
                  <a:lnTo>
                    <a:pt x="57802" y="10800"/>
                  </a:lnTo>
                  <a:lnTo>
                    <a:pt x="57561" y="10921"/>
                  </a:lnTo>
                  <a:lnTo>
                    <a:pt x="57380" y="11042"/>
                  </a:lnTo>
                  <a:lnTo>
                    <a:pt x="57259" y="11223"/>
                  </a:lnTo>
                  <a:lnTo>
                    <a:pt x="57138" y="11464"/>
                  </a:lnTo>
                  <a:lnTo>
                    <a:pt x="57078" y="11645"/>
                  </a:lnTo>
                  <a:lnTo>
                    <a:pt x="57078" y="11886"/>
                  </a:lnTo>
                  <a:lnTo>
                    <a:pt x="57078" y="12128"/>
                  </a:lnTo>
                  <a:lnTo>
                    <a:pt x="57138" y="12309"/>
                  </a:lnTo>
                  <a:lnTo>
                    <a:pt x="57259" y="12550"/>
                  </a:lnTo>
                  <a:lnTo>
                    <a:pt x="57380" y="12731"/>
                  </a:lnTo>
                  <a:lnTo>
                    <a:pt x="57561" y="12852"/>
                  </a:lnTo>
                  <a:lnTo>
                    <a:pt x="57802" y="12972"/>
                  </a:lnTo>
                  <a:lnTo>
                    <a:pt x="57983" y="13033"/>
                  </a:lnTo>
                  <a:lnTo>
                    <a:pt x="58466" y="13033"/>
                  </a:lnTo>
                  <a:lnTo>
                    <a:pt x="58647" y="12972"/>
                  </a:lnTo>
                  <a:lnTo>
                    <a:pt x="58888" y="12852"/>
                  </a:lnTo>
                  <a:lnTo>
                    <a:pt x="59069" y="12731"/>
                  </a:lnTo>
                  <a:lnTo>
                    <a:pt x="59190" y="12550"/>
                  </a:lnTo>
                  <a:lnTo>
                    <a:pt x="59310" y="12309"/>
                  </a:lnTo>
                  <a:lnTo>
                    <a:pt x="59371" y="12128"/>
                  </a:lnTo>
                  <a:lnTo>
                    <a:pt x="59371" y="11886"/>
                  </a:lnTo>
                  <a:lnTo>
                    <a:pt x="59371" y="11645"/>
                  </a:lnTo>
                  <a:lnTo>
                    <a:pt x="59310" y="11464"/>
                  </a:lnTo>
                  <a:lnTo>
                    <a:pt x="59190" y="11223"/>
                  </a:lnTo>
                  <a:lnTo>
                    <a:pt x="59069" y="11042"/>
                  </a:lnTo>
                  <a:lnTo>
                    <a:pt x="58888" y="10921"/>
                  </a:lnTo>
                  <a:lnTo>
                    <a:pt x="58647" y="10800"/>
                  </a:lnTo>
                  <a:lnTo>
                    <a:pt x="58466" y="10740"/>
                  </a:lnTo>
                  <a:close/>
                  <a:moveTo>
                    <a:pt x="63775" y="10740"/>
                  </a:moveTo>
                  <a:lnTo>
                    <a:pt x="63594" y="10800"/>
                  </a:lnTo>
                  <a:lnTo>
                    <a:pt x="63353" y="10921"/>
                  </a:lnTo>
                  <a:lnTo>
                    <a:pt x="63172" y="11042"/>
                  </a:lnTo>
                  <a:lnTo>
                    <a:pt x="63051" y="11223"/>
                  </a:lnTo>
                  <a:lnTo>
                    <a:pt x="62931" y="11464"/>
                  </a:lnTo>
                  <a:lnTo>
                    <a:pt x="62870" y="11645"/>
                  </a:lnTo>
                  <a:lnTo>
                    <a:pt x="62870" y="11886"/>
                  </a:lnTo>
                  <a:lnTo>
                    <a:pt x="62870" y="12128"/>
                  </a:lnTo>
                  <a:lnTo>
                    <a:pt x="62931" y="12309"/>
                  </a:lnTo>
                  <a:lnTo>
                    <a:pt x="63051" y="12550"/>
                  </a:lnTo>
                  <a:lnTo>
                    <a:pt x="63172" y="12731"/>
                  </a:lnTo>
                  <a:lnTo>
                    <a:pt x="63353" y="12852"/>
                  </a:lnTo>
                  <a:lnTo>
                    <a:pt x="63594" y="12972"/>
                  </a:lnTo>
                  <a:lnTo>
                    <a:pt x="63775" y="13033"/>
                  </a:lnTo>
                  <a:lnTo>
                    <a:pt x="64258" y="13033"/>
                  </a:lnTo>
                  <a:lnTo>
                    <a:pt x="64439" y="12972"/>
                  </a:lnTo>
                  <a:lnTo>
                    <a:pt x="64680" y="12852"/>
                  </a:lnTo>
                  <a:lnTo>
                    <a:pt x="64861" y="12731"/>
                  </a:lnTo>
                  <a:lnTo>
                    <a:pt x="64982" y="12550"/>
                  </a:lnTo>
                  <a:lnTo>
                    <a:pt x="65103" y="12309"/>
                  </a:lnTo>
                  <a:lnTo>
                    <a:pt x="65163" y="12128"/>
                  </a:lnTo>
                  <a:lnTo>
                    <a:pt x="65163" y="11886"/>
                  </a:lnTo>
                  <a:lnTo>
                    <a:pt x="65163" y="11705"/>
                  </a:lnTo>
                  <a:lnTo>
                    <a:pt x="65103" y="11464"/>
                  </a:lnTo>
                  <a:lnTo>
                    <a:pt x="64922" y="11162"/>
                  </a:lnTo>
                  <a:lnTo>
                    <a:pt x="64741" y="10981"/>
                  </a:lnTo>
                  <a:lnTo>
                    <a:pt x="64439" y="10800"/>
                  </a:lnTo>
                  <a:lnTo>
                    <a:pt x="64198" y="10740"/>
                  </a:lnTo>
                  <a:close/>
                  <a:moveTo>
                    <a:pt x="8689" y="13636"/>
                  </a:moveTo>
                  <a:lnTo>
                    <a:pt x="7844" y="14783"/>
                  </a:lnTo>
                  <a:lnTo>
                    <a:pt x="7844" y="15024"/>
                  </a:lnTo>
                  <a:lnTo>
                    <a:pt x="7904" y="15205"/>
                  </a:lnTo>
                  <a:lnTo>
                    <a:pt x="8025" y="15446"/>
                  </a:lnTo>
                  <a:lnTo>
                    <a:pt x="8146" y="15627"/>
                  </a:lnTo>
                  <a:lnTo>
                    <a:pt x="8327" y="15748"/>
                  </a:lnTo>
                  <a:lnTo>
                    <a:pt x="8568" y="15869"/>
                  </a:lnTo>
                  <a:lnTo>
                    <a:pt x="8749" y="15929"/>
                  </a:lnTo>
                  <a:lnTo>
                    <a:pt x="9232" y="15929"/>
                  </a:lnTo>
                  <a:lnTo>
                    <a:pt x="9413" y="15869"/>
                  </a:lnTo>
                  <a:lnTo>
                    <a:pt x="9654" y="15748"/>
                  </a:lnTo>
                  <a:lnTo>
                    <a:pt x="9835" y="15627"/>
                  </a:lnTo>
                  <a:lnTo>
                    <a:pt x="9956" y="15446"/>
                  </a:lnTo>
                  <a:lnTo>
                    <a:pt x="10076" y="15205"/>
                  </a:lnTo>
                  <a:lnTo>
                    <a:pt x="10137" y="15024"/>
                  </a:lnTo>
                  <a:lnTo>
                    <a:pt x="10137" y="14783"/>
                  </a:lnTo>
                  <a:lnTo>
                    <a:pt x="10076" y="14420"/>
                  </a:lnTo>
                  <a:lnTo>
                    <a:pt x="9956" y="14119"/>
                  </a:lnTo>
                  <a:lnTo>
                    <a:pt x="9775" y="13938"/>
                  </a:lnTo>
                  <a:lnTo>
                    <a:pt x="9533" y="13757"/>
                  </a:lnTo>
                  <a:lnTo>
                    <a:pt x="9292" y="13636"/>
                  </a:lnTo>
                  <a:close/>
                  <a:moveTo>
                    <a:pt x="14481" y="13636"/>
                  </a:moveTo>
                  <a:lnTo>
                    <a:pt x="14240" y="13757"/>
                  </a:lnTo>
                  <a:lnTo>
                    <a:pt x="13998" y="13938"/>
                  </a:lnTo>
                  <a:lnTo>
                    <a:pt x="13817" y="14119"/>
                  </a:lnTo>
                  <a:lnTo>
                    <a:pt x="13697" y="14420"/>
                  </a:lnTo>
                  <a:lnTo>
                    <a:pt x="13636" y="14783"/>
                  </a:lnTo>
                  <a:lnTo>
                    <a:pt x="13636" y="15024"/>
                  </a:lnTo>
                  <a:lnTo>
                    <a:pt x="13697" y="15205"/>
                  </a:lnTo>
                  <a:lnTo>
                    <a:pt x="13817" y="15446"/>
                  </a:lnTo>
                  <a:lnTo>
                    <a:pt x="13938" y="15627"/>
                  </a:lnTo>
                  <a:lnTo>
                    <a:pt x="14119" y="15748"/>
                  </a:lnTo>
                  <a:lnTo>
                    <a:pt x="14360" y="15869"/>
                  </a:lnTo>
                  <a:lnTo>
                    <a:pt x="14541" y="15929"/>
                  </a:lnTo>
                  <a:lnTo>
                    <a:pt x="15024" y="15929"/>
                  </a:lnTo>
                  <a:lnTo>
                    <a:pt x="15205" y="15869"/>
                  </a:lnTo>
                  <a:lnTo>
                    <a:pt x="15446" y="15748"/>
                  </a:lnTo>
                  <a:lnTo>
                    <a:pt x="15627" y="15627"/>
                  </a:lnTo>
                  <a:lnTo>
                    <a:pt x="15748" y="15446"/>
                  </a:lnTo>
                  <a:lnTo>
                    <a:pt x="15869" y="15205"/>
                  </a:lnTo>
                  <a:lnTo>
                    <a:pt x="15929" y="15024"/>
                  </a:lnTo>
                  <a:lnTo>
                    <a:pt x="15929" y="14783"/>
                  </a:lnTo>
                  <a:lnTo>
                    <a:pt x="15869" y="14420"/>
                  </a:lnTo>
                  <a:lnTo>
                    <a:pt x="15748" y="14119"/>
                  </a:lnTo>
                  <a:lnTo>
                    <a:pt x="15567" y="13938"/>
                  </a:lnTo>
                  <a:lnTo>
                    <a:pt x="15326" y="13757"/>
                  </a:lnTo>
                  <a:lnTo>
                    <a:pt x="15084" y="13636"/>
                  </a:lnTo>
                  <a:close/>
                  <a:moveTo>
                    <a:pt x="20273" y="13636"/>
                  </a:moveTo>
                  <a:lnTo>
                    <a:pt x="20032" y="13757"/>
                  </a:lnTo>
                  <a:lnTo>
                    <a:pt x="19790" y="13938"/>
                  </a:lnTo>
                  <a:lnTo>
                    <a:pt x="19609" y="14119"/>
                  </a:lnTo>
                  <a:lnTo>
                    <a:pt x="19489" y="14420"/>
                  </a:lnTo>
                  <a:lnTo>
                    <a:pt x="19428" y="14783"/>
                  </a:lnTo>
                  <a:lnTo>
                    <a:pt x="19428" y="15024"/>
                  </a:lnTo>
                  <a:lnTo>
                    <a:pt x="19489" y="15205"/>
                  </a:lnTo>
                  <a:lnTo>
                    <a:pt x="19609" y="15446"/>
                  </a:lnTo>
                  <a:lnTo>
                    <a:pt x="19730" y="15627"/>
                  </a:lnTo>
                  <a:lnTo>
                    <a:pt x="19911" y="15748"/>
                  </a:lnTo>
                  <a:lnTo>
                    <a:pt x="20152" y="15869"/>
                  </a:lnTo>
                  <a:lnTo>
                    <a:pt x="20333" y="15929"/>
                  </a:lnTo>
                  <a:lnTo>
                    <a:pt x="20816" y="15929"/>
                  </a:lnTo>
                  <a:lnTo>
                    <a:pt x="20997" y="15869"/>
                  </a:lnTo>
                  <a:lnTo>
                    <a:pt x="21239" y="15748"/>
                  </a:lnTo>
                  <a:lnTo>
                    <a:pt x="21420" y="15627"/>
                  </a:lnTo>
                  <a:lnTo>
                    <a:pt x="21540" y="15446"/>
                  </a:lnTo>
                  <a:lnTo>
                    <a:pt x="21661" y="15205"/>
                  </a:lnTo>
                  <a:lnTo>
                    <a:pt x="21721" y="15024"/>
                  </a:lnTo>
                  <a:lnTo>
                    <a:pt x="21721" y="14783"/>
                  </a:lnTo>
                  <a:lnTo>
                    <a:pt x="21661" y="14420"/>
                  </a:lnTo>
                  <a:lnTo>
                    <a:pt x="21540" y="14119"/>
                  </a:lnTo>
                  <a:lnTo>
                    <a:pt x="21359" y="13938"/>
                  </a:lnTo>
                  <a:lnTo>
                    <a:pt x="21118" y="13757"/>
                  </a:lnTo>
                  <a:lnTo>
                    <a:pt x="20876" y="13636"/>
                  </a:lnTo>
                  <a:close/>
                  <a:moveTo>
                    <a:pt x="26065" y="13636"/>
                  </a:moveTo>
                  <a:lnTo>
                    <a:pt x="25824" y="13757"/>
                  </a:lnTo>
                  <a:lnTo>
                    <a:pt x="25583" y="13938"/>
                  </a:lnTo>
                  <a:lnTo>
                    <a:pt x="25402" y="14119"/>
                  </a:lnTo>
                  <a:lnTo>
                    <a:pt x="25281" y="14420"/>
                  </a:lnTo>
                  <a:lnTo>
                    <a:pt x="25221" y="14783"/>
                  </a:lnTo>
                  <a:lnTo>
                    <a:pt x="25221" y="15024"/>
                  </a:lnTo>
                  <a:lnTo>
                    <a:pt x="25281" y="15205"/>
                  </a:lnTo>
                  <a:lnTo>
                    <a:pt x="25402" y="15446"/>
                  </a:lnTo>
                  <a:lnTo>
                    <a:pt x="25522" y="15627"/>
                  </a:lnTo>
                  <a:lnTo>
                    <a:pt x="25703" y="15748"/>
                  </a:lnTo>
                  <a:lnTo>
                    <a:pt x="25945" y="15869"/>
                  </a:lnTo>
                  <a:lnTo>
                    <a:pt x="26126" y="15929"/>
                  </a:lnTo>
                  <a:lnTo>
                    <a:pt x="26608" y="15929"/>
                  </a:lnTo>
                  <a:lnTo>
                    <a:pt x="26789" y="15869"/>
                  </a:lnTo>
                  <a:lnTo>
                    <a:pt x="27031" y="15748"/>
                  </a:lnTo>
                  <a:lnTo>
                    <a:pt x="27212" y="15627"/>
                  </a:lnTo>
                  <a:lnTo>
                    <a:pt x="27332" y="15446"/>
                  </a:lnTo>
                  <a:lnTo>
                    <a:pt x="27453" y="15205"/>
                  </a:lnTo>
                  <a:lnTo>
                    <a:pt x="27513" y="15024"/>
                  </a:lnTo>
                  <a:lnTo>
                    <a:pt x="27513" y="14783"/>
                  </a:lnTo>
                  <a:lnTo>
                    <a:pt x="27453" y="14420"/>
                  </a:lnTo>
                  <a:lnTo>
                    <a:pt x="27332" y="14119"/>
                  </a:lnTo>
                  <a:lnTo>
                    <a:pt x="27151" y="13938"/>
                  </a:lnTo>
                  <a:lnTo>
                    <a:pt x="26910" y="13757"/>
                  </a:lnTo>
                  <a:lnTo>
                    <a:pt x="26669" y="13636"/>
                  </a:lnTo>
                  <a:close/>
                  <a:moveTo>
                    <a:pt x="31858" y="13636"/>
                  </a:moveTo>
                  <a:lnTo>
                    <a:pt x="31616" y="13757"/>
                  </a:lnTo>
                  <a:lnTo>
                    <a:pt x="31375" y="13938"/>
                  </a:lnTo>
                  <a:lnTo>
                    <a:pt x="31194" y="14119"/>
                  </a:lnTo>
                  <a:lnTo>
                    <a:pt x="31073" y="14420"/>
                  </a:lnTo>
                  <a:lnTo>
                    <a:pt x="31013" y="14783"/>
                  </a:lnTo>
                  <a:lnTo>
                    <a:pt x="31013" y="15024"/>
                  </a:lnTo>
                  <a:lnTo>
                    <a:pt x="31073" y="15205"/>
                  </a:lnTo>
                  <a:lnTo>
                    <a:pt x="31194" y="15446"/>
                  </a:lnTo>
                  <a:lnTo>
                    <a:pt x="31315" y="15627"/>
                  </a:lnTo>
                  <a:lnTo>
                    <a:pt x="31496" y="15748"/>
                  </a:lnTo>
                  <a:lnTo>
                    <a:pt x="31737" y="15869"/>
                  </a:lnTo>
                  <a:lnTo>
                    <a:pt x="31918" y="15929"/>
                  </a:lnTo>
                  <a:lnTo>
                    <a:pt x="32401" y="15929"/>
                  </a:lnTo>
                  <a:lnTo>
                    <a:pt x="32582" y="15869"/>
                  </a:lnTo>
                  <a:lnTo>
                    <a:pt x="32823" y="15748"/>
                  </a:lnTo>
                  <a:lnTo>
                    <a:pt x="33004" y="15627"/>
                  </a:lnTo>
                  <a:lnTo>
                    <a:pt x="33125" y="15446"/>
                  </a:lnTo>
                  <a:lnTo>
                    <a:pt x="33245" y="15205"/>
                  </a:lnTo>
                  <a:lnTo>
                    <a:pt x="33306" y="15024"/>
                  </a:lnTo>
                  <a:lnTo>
                    <a:pt x="33306" y="14783"/>
                  </a:lnTo>
                  <a:lnTo>
                    <a:pt x="33245" y="14420"/>
                  </a:lnTo>
                  <a:lnTo>
                    <a:pt x="33125" y="14119"/>
                  </a:lnTo>
                  <a:lnTo>
                    <a:pt x="32944" y="13938"/>
                  </a:lnTo>
                  <a:lnTo>
                    <a:pt x="32702" y="13757"/>
                  </a:lnTo>
                  <a:lnTo>
                    <a:pt x="32461" y="13636"/>
                  </a:lnTo>
                  <a:close/>
                  <a:moveTo>
                    <a:pt x="37650" y="13636"/>
                  </a:moveTo>
                  <a:lnTo>
                    <a:pt x="37408" y="13757"/>
                  </a:lnTo>
                  <a:lnTo>
                    <a:pt x="37167" y="13938"/>
                  </a:lnTo>
                  <a:lnTo>
                    <a:pt x="36986" y="14119"/>
                  </a:lnTo>
                  <a:lnTo>
                    <a:pt x="36865" y="14420"/>
                  </a:lnTo>
                  <a:lnTo>
                    <a:pt x="36805" y="14783"/>
                  </a:lnTo>
                  <a:lnTo>
                    <a:pt x="36805" y="15024"/>
                  </a:lnTo>
                  <a:lnTo>
                    <a:pt x="36865" y="15205"/>
                  </a:lnTo>
                  <a:lnTo>
                    <a:pt x="36986" y="15446"/>
                  </a:lnTo>
                  <a:lnTo>
                    <a:pt x="37107" y="15627"/>
                  </a:lnTo>
                  <a:lnTo>
                    <a:pt x="37288" y="15748"/>
                  </a:lnTo>
                  <a:lnTo>
                    <a:pt x="37529" y="15869"/>
                  </a:lnTo>
                  <a:lnTo>
                    <a:pt x="37710" y="15929"/>
                  </a:lnTo>
                  <a:lnTo>
                    <a:pt x="38193" y="15929"/>
                  </a:lnTo>
                  <a:lnTo>
                    <a:pt x="38374" y="15869"/>
                  </a:lnTo>
                  <a:lnTo>
                    <a:pt x="38615" y="15748"/>
                  </a:lnTo>
                  <a:lnTo>
                    <a:pt x="38796" y="15627"/>
                  </a:lnTo>
                  <a:lnTo>
                    <a:pt x="38917" y="15446"/>
                  </a:lnTo>
                  <a:lnTo>
                    <a:pt x="39038" y="15205"/>
                  </a:lnTo>
                  <a:lnTo>
                    <a:pt x="39098" y="15024"/>
                  </a:lnTo>
                  <a:lnTo>
                    <a:pt x="39098" y="14783"/>
                  </a:lnTo>
                  <a:lnTo>
                    <a:pt x="39038" y="14420"/>
                  </a:lnTo>
                  <a:lnTo>
                    <a:pt x="38917" y="14119"/>
                  </a:lnTo>
                  <a:lnTo>
                    <a:pt x="38736" y="13938"/>
                  </a:lnTo>
                  <a:lnTo>
                    <a:pt x="38495" y="13757"/>
                  </a:lnTo>
                  <a:lnTo>
                    <a:pt x="38253" y="13636"/>
                  </a:lnTo>
                  <a:close/>
                  <a:moveTo>
                    <a:pt x="43442" y="13636"/>
                  </a:moveTo>
                  <a:lnTo>
                    <a:pt x="43201" y="13757"/>
                  </a:lnTo>
                  <a:lnTo>
                    <a:pt x="42959" y="13938"/>
                  </a:lnTo>
                  <a:lnTo>
                    <a:pt x="42778" y="14119"/>
                  </a:lnTo>
                  <a:lnTo>
                    <a:pt x="42658" y="14420"/>
                  </a:lnTo>
                  <a:lnTo>
                    <a:pt x="42597" y="14783"/>
                  </a:lnTo>
                  <a:lnTo>
                    <a:pt x="42597" y="15024"/>
                  </a:lnTo>
                  <a:lnTo>
                    <a:pt x="42658" y="15205"/>
                  </a:lnTo>
                  <a:lnTo>
                    <a:pt x="42778" y="15446"/>
                  </a:lnTo>
                  <a:lnTo>
                    <a:pt x="42899" y="15627"/>
                  </a:lnTo>
                  <a:lnTo>
                    <a:pt x="43080" y="15748"/>
                  </a:lnTo>
                  <a:lnTo>
                    <a:pt x="43321" y="15869"/>
                  </a:lnTo>
                  <a:lnTo>
                    <a:pt x="43502" y="15929"/>
                  </a:lnTo>
                  <a:lnTo>
                    <a:pt x="43985" y="15929"/>
                  </a:lnTo>
                  <a:lnTo>
                    <a:pt x="44166" y="15869"/>
                  </a:lnTo>
                  <a:lnTo>
                    <a:pt x="44407" y="15748"/>
                  </a:lnTo>
                  <a:lnTo>
                    <a:pt x="44588" y="15627"/>
                  </a:lnTo>
                  <a:lnTo>
                    <a:pt x="44709" y="15446"/>
                  </a:lnTo>
                  <a:lnTo>
                    <a:pt x="44830" y="15205"/>
                  </a:lnTo>
                  <a:lnTo>
                    <a:pt x="44890" y="15024"/>
                  </a:lnTo>
                  <a:lnTo>
                    <a:pt x="44890" y="14783"/>
                  </a:lnTo>
                  <a:lnTo>
                    <a:pt x="44830" y="14420"/>
                  </a:lnTo>
                  <a:lnTo>
                    <a:pt x="44709" y="14119"/>
                  </a:lnTo>
                  <a:lnTo>
                    <a:pt x="44528" y="13938"/>
                  </a:lnTo>
                  <a:lnTo>
                    <a:pt x="44287" y="13757"/>
                  </a:lnTo>
                  <a:lnTo>
                    <a:pt x="44045" y="13636"/>
                  </a:lnTo>
                  <a:close/>
                  <a:moveTo>
                    <a:pt x="49234" y="13636"/>
                  </a:moveTo>
                  <a:lnTo>
                    <a:pt x="48993" y="13757"/>
                  </a:lnTo>
                  <a:lnTo>
                    <a:pt x="48752" y="13938"/>
                  </a:lnTo>
                  <a:lnTo>
                    <a:pt x="48571" y="14119"/>
                  </a:lnTo>
                  <a:lnTo>
                    <a:pt x="48450" y="14420"/>
                  </a:lnTo>
                  <a:lnTo>
                    <a:pt x="48390" y="14783"/>
                  </a:lnTo>
                  <a:lnTo>
                    <a:pt x="48390" y="15024"/>
                  </a:lnTo>
                  <a:lnTo>
                    <a:pt x="48450" y="15205"/>
                  </a:lnTo>
                  <a:lnTo>
                    <a:pt x="48571" y="15446"/>
                  </a:lnTo>
                  <a:lnTo>
                    <a:pt x="48691" y="15627"/>
                  </a:lnTo>
                  <a:lnTo>
                    <a:pt x="48872" y="15748"/>
                  </a:lnTo>
                  <a:lnTo>
                    <a:pt x="49114" y="15869"/>
                  </a:lnTo>
                  <a:lnTo>
                    <a:pt x="49295" y="15929"/>
                  </a:lnTo>
                  <a:lnTo>
                    <a:pt x="49777" y="15929"/>
                  </a:lnTo>
                  <a:lnTo>
                    <a:pt x="49958" y="15869"/>
                  </a:lnTo>
                  <a:lnTo>
                    <a:pt x="50200" y="15748"/>
                  </a:lnTo>
                  <a:lnTo>
                    <a:pt x="50381" y="15627"/>
                  </a:lnTo>
                  <a:lnTo>
                    <a:pt x="50501" y="15446"/>
                  </a:lnTo>
                  <a:lnTo>
                    <a:pt x="50622" y="15205"/>
                  </a:lnTo>
                  <a:lnTo>
                    <a:pt x="50682" y="15024"/>
                  </a:lnTo>
                  <a:lnTo>
                    <a:pt x="50682" y="14783"/>
                  </a:lnTo>
                  <a:lnTo>
                    <a:pt x="50622" y="14420"/>
                  </a:lnTo>
                  <a:lnTo>
                    <a:pt x="50501" y="14119"/>
                  </a:lnTo>
                  <a:lnTo>
                    <a:pt x="50320" y="13938"/>
                  </a:lnTo>
                  <a:lnTo>
                    <a:pt x="50079" y="13757"/>
                  </a:lnTo>
                  <a:lnTo>
                    <a:pt x="49838" y="13636"/>
                  </a:lnTo>
                  <a:close/>
                  <a:moveTo>
                    <a:pt x="55027" y="13636"/>
                  </a:moveTo>
                  <a:lnTo>
                    <a:pt x="54785" y="13757"/>
                  </a:lnTo>
                  <a:lnTo>
                    <a:pt x="54544" y="13938"/>
                  </a:lnTo>
                  <a:lnTo>
                    <a:pt x="54363" y="14119"/>
                  </a:lnTo>
                  <a:lnTo>
                    <a:pt x="54242" y="14420"/>
                  </a:lnTo>
                  <a:lnTo>
                    <a:pt x="54182" y="14783"/>
                  </a:lnTo>
                  <a:lnTo>
                    <a:pt x="54182" y="15024"/>
                  </a:lnTo>
                  <a:lnTo>
                    <a:pt x="54242" y="15205"/>
                  </a:lnTo>
                  <a:lnTo>
                    <a:pt x="54363" y="15446"/>
                  </a:lnTo>
                  <a:lnTo>
                    <a:pt x="54483" y="15627"/>
                  </a:lnTo>
                  <a:lnTo>
                    <a:pt x="54665" y="15748"/>
                  </a:lnTo>
                  <a:lnTo>
                    <a:pt x="54906" y="15869"/>
                  </a:lnTo>
                  <a:lnTo>
                    <a:pt x="55087" y="15929"/>
                  </a:lnTo>
                  <a:lnTo>
                    <a:pt x="55570" y="15929"/>
                  </a:lnTo>
                  <a:lnTo>
                    <a:pt x="55751" y="15869"/>
                  </a:lnTo>
                  <a:lnTo>
                    <a:pt x="55992" y="15748"/>
                  </a:lnTo>
                  <a:lnTo>
                    <a:pt x="56173" y="15627"/>
                  </a:lnTo>
                  <a:lnTo>
                    <a:pt x="56294" y="15446"/>
                  </a:lnTo>
                  <a:lnTo>
                    <a:pt x="56414" y="15205"/>
                  </a:lnTo>
                  <a:lnTo>
                    <a:pt x="56475" y="15024"/>
                  </a:lnTo>
                  <a:lnTo>
                    <a:pt x="56475" y="14783"/>
                  </a:lnTo>
                  <a:lnTo>
                    <a:pt x="56414" y="14420"/>
                  </a:lnTo>
                  <a:lnTo>
                    <a:pt x="56294" y="14119"/>
                  </a:lnTo>
                  <a:lnTo>
                    <a:pt x="56113" y="13938"/>
                  </a:lnTo>
                  <a:lnTo>
                    <a:pt x="55871" y="13757"/>
                  </a:lnTo>
                  <a:lnTo>
                    <a:pt x="55630" y="13636"/>
                  </a:lnTo>
                  <a:close/>
                  <a:moveTo>
                    <a:pt x="60819" y="13636"/>
                  </a:moveTo>
                  <a:lnTo>
                    <a:pt x="60577" y="13757"/>
                  </a:lnTo>
                  <a:lnTo>
                    <a:pt x="60336" y="13938"/>
                  </a:lnTo>
                  <a:lnTo>
                    <a:pt x="60155" y="14119"/>
                  </a:lnTo>
                  <a:lnTo>
                    <a:pt x="60034" y="14420"/>
                  </a:lnTo>
                  <a:lnTo>
                    <a:pt x="59974" y="14783"/>
                  </a:lnTo>
                  <a:lnTo>
                    <a:pt x="59974" y="15024"/>
                  </a:lnTo>
                  <a:lnTo>
                    <a:pt x="60034" y="15205"/>
                  </a:lnTo>
                  <a:lnTo>
                    <a:pt x="60155" y="15446"/>
                  </a:lnTo>
                  <a:lnTo>
                    <a:pt x="60276" y="15627"/>
                  </a:lnTo>
                  <a:lnTo>
                    <a:pt x="60457" y="15748"/>
                  </a:lnTo>
                  <a:lnTo>
                    <a:pt x="60698" y="15869"/>
                  </a:lnTo>
                  <a:lnTo>
                    <a:pt x="60879" y="15929"/>
                  </a:lnTo>
                  <a:lnTo>
                    <a:pt x="61362" y="15929"/>
                  </a:lnTo>
                  <a:lnTo>
                    <a:pt x="61543" y="15869"/>
                  </a:lnTo>
                  <a:lnTo>
                    <a:pt x="61784" y="15748"/>
                  </a:lnTo>
                  <a:lnTo>
                    <a:pt x="61965" y="15627"/>
                  </a:lnTo>
                  <a:lnTo>
                    <a:pt x="62086" y="15446"/>
                  </a:lnTo>
                  <a:lnTo>
                    <a:pt x="62206" y="15205"/>
                  </a:lnTo>
                  <a:lnTo>
                    <a:pt x="62267" y="15024"/>
                  </a:lnTo>
                  <a:lnTo>
                    <a:pt x="62267" y="14783"/>
                  </a:lnTo>
                  <a:lnTo>
                    <a:pt x="62206" y="14420"/>
                  </a:lnTo>
                  <a:lnTo>
                    <a:pt x="62086" y="14119"/>
                  </a:lnTo>
                  <a:lnTo>
                    <a:pt x="61905" y="13938"/>
                  </a:lnTo>
                  <a:lnTo>
                    <a:pt x="61663" y="13757"/>
                  </a:lnTo>
                  <a:lnTo>
                    <a:pt x="61422" y="13636"/>
                  </a:lnTo>
                  <a:close/>
                  <a:moveTo>
                    <a:pt x="66611" y="13636"/>
                  </a:moveTo>
                  <a:lnTo>
                    <a:pt x="66370" y="13757"/>
                  </a:lnTo>
                  <a:lnTo>
                    <a:pt x="66128" y="13938"/>
                  </a:lnTo>
                  <a:lnTo>
                    <a:pt x="65947" y="14119"/>
                  </a:lnTo>
                  <a:lnTo>
                    <a:pt x="65827" y="14420"/>
                  </a:lnTo>
                  <a:lnTo>
                    <a:pt x="65766" y="14783"/>
                  </a:lnTo>
                  <a:lnTo>
                    <a:pt x="65766" y="15024"/>
                  </a:lnTo>
                  <a:lnTo>
                    <a:pt x="65827" y="15205"/>
                  </a:lnTo>
                  <a:lnTo>
                    <a:pt x="65947" y="15446"/>
                  </a:lnTo>
                  <a:lnTo>
                    <a:pt x="66068" y="15627"/>
                  </a:lnTo>
                  <a:lnTo>
                    <a:pt x="66249" y="15748"/>
                  </a:lnTo>
                  <a:lnTo>
                    <a:pt x="66490" y="15869"/>
                  </a:lnTo>
                  <a:lnTo>
                    <a:pt x="66671" y="15929"/>
                  </a:lnTo>
                  <a:lnTo>
                    <a:pt x="67154" y="15929"/>
                  </a:lnTo>
                  <a:lnTo>
                    <a:pt x="67335" y="15869"/>
                  </a:lnTo>
                  <a:lnTo>
                    <a:pt x="67576" y="15748"/>
                  </a:lnTo>
                  <a:lnTo>
                    <a:pt x="67757" y="15627"/>
                  </a:lnTo>
                  <a:lnTo>
                    <a:pt x="67878" y="15446"/>
                  </a:lnTo>
                  <a:lnTo>
                    <a:pt x="67999" y="15205"/>
                  </a:lnTo>
                  <a:lnTo>
                    <a:pt x="68059" y="15024"/>
                  </a:lnTo>
                  <a:lnTo>
                    <a:pt x="68059" y="14783"/>
                  </a:lnTo>
                  <a:lnTo>
                    <a:pt x="67214" y="13636"/>
                  </a:lnTo>
                  <a:close/>
                  <a:moveTo>
                    <a:pt x="6517" y="16593"/>
                  </a:moveTo>
                  <a:lnTo>
                    <a:pt x="5310" y="18523"/>
                  </a:lnTo>
                  <a:lnTo>
                    <a:pt x="5431" y="18644"/>
                  </a:lnTo>
                  <a:lnTo>
                    <a:pt x="5672" y="18765"/>
                  </a:lnTo>
                  <a:lnTo>
                    <a:pt x="5853" y="18825"/>
                  </a:lnTo>
                  <a:lnTo>
                    <a:pt x="6336" y="18825"/>
                  </a:lnTo>
                  <a:lnTo>
                    <a:pt x="6517" y="18765"/>
                  </a:lnTo>
                  <a:lnTo>
                    <a:pt x="6758" y="18644"/>
                  </a:lnTo>
                  <a:lnTo>
                    <a:pt x="6939" y="18523"/>
                  </a:lnTo>
                  <a:lnTo>
                    <a:pt x="7060" y="18342"/>
                  </a:lnTo>
                  <a:lnTo>
                    <a:pt x="7180" y="18101"/>
                  </a:lnTo>
                  <a:lnTo>
                    <a:pt x="7241" y="17920"/>
                  </a:lnTo>
                  <a:lnTo>
                    <a:pt x="7241" y="17679"/>
                  </a:lnTo>
                  <a:lnTo>
                    <a:pt x="7180" y="17317"/>
                  </a:lnTo>
                  <a:lnTo>
                    <a:pt x="7060" y="17015"/>
                  </a:lnTo>
                  <a:lnTo>
                    <a:pt x="6818" y="16774"/>
                  </a:lnTo>
                  <a:lnTo>
                    <a:pt x="6517" y="16593"/>
                  </a:lnTo>
                  <a:close/>
                  <a:moveTo>
                    <a:pt x="11645" y="16532"/>
                  </a:moveTo>
                  <a:lnTo>
                    <a:pt x="11464" y="16593"/>
                  </a:lnTo>
                  <a:lnTo>
                    <a:pt x="11223" y="16713"/>
                  </a:lnTo>
                  <a:lnTo>
                    <a:pt x="11042" y="16834"/>
                  </a:lnTo>
                  <a:lnTo>
                    <a:pt x="10921" y="17015"/>
                  </a:lnTo>
                  <a:lnTo>
                    <a:pt x="10800" y="17256"/>
                  </a:lnTo>
                  <a:lnTo>
                    <a:pt x="10740" y="17437"/>
                  </a:lnTo>
                  <a:lnTo>
                    <a:pt x="10740" y="17679"/>
                  </a:lnTo>
                  <a:lnTo>
                    <a:pt x="10740" y="17920"/>
                  </a:lnTo>
                  <a:lnTo>
                    <a:pt x="10800" y="18101"/>
                  </a:lnTo>
                  <a:lnTo>
                    <a:pt x="10921" y="18342"/>
                  </a:lnTo>
                  <a:lnTo>
                    <a:pt x="11042" y="18523"/>
                  </a:lnTo>
                  <a:lnTo>
                    <a:pt x="11223" y="18644"/>
                  </a:lnTo>
                  <a:lnTo>
                    <a:pt x="11464" y="18765"/>
                  </a:lnTo>
                  <a:lnTo>
                    <a:pt x="11645" y="18825"/>
                  </a:lnTo>
                  <a:lnTo>
                    <a:pt x="12128" y="18825"/>
                  </a:lnTo>
                  <a:lnTo>
                    <a:pt x="12309" y="18765"/>
                  </a:lnTo>
                  <a:lnTo>
                    <a:pt x="12550" y="18644"/>
                  </a:lnTo>
                  <a:lnTo>
                    <a:pt x="12731" y="18523"/>
                  </a:lnTo>
                  <a:lnTo>
                    <a:pt x="12852" y="18342"/>
                  </a:lnTo>
                  <a:lnTo>
                    <a:pt x="12973" y="18101"/>
                  </a:lnTo>
                  <a:lnTo>
                    <a:pt x="13033" y="17920"/>
                  </a:lnTo>
                  <a:lnTo>
                    <a:pt x="13033" y="17679"/>
                  </a:lnTo>
                  <a:lnTo>
                    <a:pt x="13033" y="17437"/>
                  </a:lnTo>
                  <a:lnTo>
                    <a:pt x="12973" y="17256"/>
                  </a:lnTo>
                  <a:lnTo>
                    <a:pt x="12852" y="17015"/>
                  </a:lnTo>
                  <a:lnTo>
                    <a:pt x="12731" y="16834"/>
                  </a:lnTo>
                  <a:lnTo>
                    <a:pt x="12550" y="16713"/>
                  </a:lnTo>
                  <a:lnTo>
                    <a:pt x="12309" y="16593"/>
                  </a:lnTo>
                  <a:lnTo>
                    <a:pt x="12128" y="16532"/>
                  </a:lnTo>
                  <a:close/>
                  <a:moveTo>
                    <a:pt x="17437" y="16532"/>
                  </a:moveTo>
                  <a:lnTo>
                    <a:pt x="17256" y="16593"/>
                  </a:lnTo>
                  <a:lnTo>
                    <a:pt x="17015" y="16713"/>
                  </a:lnTo>
                  <a:lnTo>
                    <a:pt x="16834" y="16834"/>
                  </a:lnTo>
                  <a:lnTo>
                    <a:pt x="16713" y="17015"/>
                  </a:lnTo>
                  <a:lnTo>
                    <a:pt x="16593" y="17256"/>
                  </a:lnTo>
                  <a:lnTo>
                    <a:pt x="16532" y="17437"/>
                  </a:lnTo>
                  <a:lnTo>
                    <a:pt x="16532" y="17679"/>
                  </a:lnTo>
                  <a:lnTo>
                    <a:pt x="16532" y="17920"/>
                  </a:lnTo>
                  <a:lnTo>
                    <a:pt x="16593" y="18101"/>
                  </a:lnTo>
                  <a:lnTo>
                    <a:pt x="16713" y="18342"/>
                  </a:lnTo>
                  <a:lnTo>
                    <a:pt x="16834" y="18523"/>
                  </a:lnTo>
                  <a:lnTo>
                    <a:pt x="17015" y="18644"/>
                  </a:lnTo>
                  <a:lnTo>
                    <a:pt x="17256" y="18765"/>
                  </a:lnTo>
                  <a:lnTo>
                    <a:pt x="17437" y="18825"/>
                  </a:lnTo>
                  <a:lnTo>
                    <a:pt x="17920" y="18825"/>
                  </a:lnTo>
                  <a:lnTo>
                    <a:pt x="18101" y="18765"/>
                  </a:lnTo>
                  <a:lnTo>
                    <a:pt x="18342" y="18644"/>
                  </a:lnTo>
                  <a:lnTo>
                    <a:pt x="18523" y="18523"/>
                  </a:lnTo>
                  <a:lnTo>
                    <a:pt x="18644" y="18342"/>
                  </a:lnTo>
                  <a:lnTo>
                    <a:pt x="18765" y="18101"/>
                  </a:lnTo>
                  <a:lnTo>
                    <a:pt x="18825" y="17920"/>
                  </a:lnTo>
                  <a:lnTo>
                    <a:pt x="18825" y="17679"/>
                  </a:lnTo>
                  <a:lnTo>
                    <a:pt x="18825" y="17437"/>
                  </a:lnTo>
                  <a:lnTo>
                    <a:pt x="18765" y="17256"/>
                  </a:lnTo>
                  <a:lnTo>
                    <a:pt x="18644" y="17015"/>
                  </a:lnTo>
                  <a:lnTo>
                    <a:pt x="18523" y="16834"/>
                  </a:lnTo>
                  <a:lnTo>
                    <a:pt x="18342" y="16713"/>
                  </a:lnTo>
                  <a:lnTo>
                    <a:pt x="18101" y="16593"/>
                  </a:lnTo>
                  <a:lnTo>
                    <a:pt x="17920" y="16532"/>
                  </a:lnTo>
                  <a:close/>
                  <a:moveTo>
                    <a:pt x="23230" y="16532"/>
                  </a:moveTo>
                  <a:lnTo>
                    <a:pt x="23049" y="16593"/>
                  </a:lnTo>
                  <a:lnTo>
                    <a:pt x="22807" y="16713"/>
                  </a:lnTo>
                  <a:lnTo>
                    <a:pt x="22626" y="16834"/>
                  </a:lnTo>
                  <a:lnTo>
                    <a:pt x="22506" y="17015"/>
                  </a:lnTo>
                  <a:lnTo>
                    <a:pt x="22385" y="17256"/>
                  </a:lnTo>
                  <a:lnTo>
                    <a:pt x="22325" y="17437"/>
                  </a:lnTo>
                  <a:lnTo>
                    <a:pt x="22325" y="17679"/>
                  </a:lnTo>
                  <a:lnTo>
                    <a:pt x="22325" y="17920"/>
                  </a:lnTo>
                  <a:lnTo>
                    <a:pt x="22385" y="18101"/>
                  </a:lnTo>
                  <a:lnTo>
                    <a:pt x="22506" y="18342"/>
                  </a:lnTo>
                  <a:lnTo>
                    <a:pt x="22626" y="18523"/>
                  </a:lnTo>
                  <a:lnTo>
                    <a:pt x="22807" y="18644"/>
                  </a:lnTo>
                  <a:lnTo>
                    <a:pt x="23049" y="18765"/>
                  </a:lnTo>
                  <a:lnTo>
                    <a:pt x="23230" y="18825"/>
                  </a:lnTo>
                  <a:lnTo>
                    <a:pt x="23712" y="18825"/>
                  </a:lnTo>
                  <a:lnTo>
                    <a:pt x="23893" y="18765"/>
                  </a:lnTo>
                  <a:lnTo>
                    <a:pt x="24135" y="18644"/>
                  </a:lnTo>
                  <a:lnTo>
                    <a:pt x="24316" y="18523"/>
                  </a:lnTo>
                  <a:lnTo>
                    <a:pt x="24436" y="18342"/>
                  </a:lnTo>
                  <a:lnTo>
                    <a:pt x="24557" y="18101"/>
                  </a:lnTo>
                  <a:lnTo>
                    <a:pt x="24617" y="17920"/>
                  </a:lnTo>
                  <a:lnTo>
                    <a:pt x="24617" y="17679"/>
                  </a:lnTo>
                  <a:lnTo>
                    <a:pt x="24617" y="17437"/>
                  </a:lnTo>
                  <a:lnTo>
                    <a:pt x="24557" y="17256"/>
                  </a:lnTo>
                  <a:lnTo>
                    <a:pt x="24436" y="17015"/>
                  </a:lnTo>
                  <a:lnTo>
                    <a:pt x="24316" y="16834"/>
                  </a:lnTo>
                  <a:lnTo>
                    <a:pt x="24135" y="16713"/>
                  </a:lnTo>
                  <a:lnTo>
                    <a:pt x="23893" y="16593"/>
                  </a:lnTo>
                  <a:lnTo>
                    <a:pt x="23712" y="16532"/>
                  </a:lnTo>
                  <a:close/>
                  <a:moveTo>
                    <a:pt x="29022" y="16532"/>
                  </a:moveTo>
                  <a:lnTo>
                    <a:pt x="28841" y="16593"/>
                  </a:lnTo>
                  <a:lnTo>
                    <a:pt x="28599" y="16713"/>
                  </a:lnTo>
                  <a:lnTo>
                    <a:pt x="28418" y="16834"/>
                  </a:lnTo>
                  <a:lnTo>
                    <a:pt x="28298" y="17015"/>
                  </a:lnTo>
                  <a:lnTo>
                    <a:pt x="28177" y="17256"/>
                  </a:lnTo>
                  <a:lnTo>
                    <a:pt x="28117" y="17437"/>
                  </a:lnTo>
                  <a:lnTo>
                    <a:pt x="28117" y="17679"/>
                  </a:lnTo>
                  <a:lnTo>
                    <a:pt x="28117" y="17920"/>
                  </a:lnTo>
                  <a:lnTo>
                    <a:pt x="28177" y="18101"/>
                  </a:lnTo>
                  <a:lnTo>
                    <a:pt x="28298" y="18342"/>
                  </a:lnTo>
                  <a:lnTo>
                    <a:pt x="28418" y="18523"/>
                  </a:lnTo>
                  <a:lnTo>
                    <a:pt x="28599" y="18644"/>
                  </a:lnTo>
                  <a:lnTo>
                    <a:pt x="28841" y="18765"/>
                  </a:lnTo>
                  <a:lnTo>
                    <a:pt x="29022" y="18825"/>
                  </a:lnTo>
                  <a:lnTo>
                    <a:pt x="29505" y="18825"/>
                  </a:lnTo>
                  <a:lnTo>
                    <a:pt x="29686" y="18765"/>
                  </a:lnTo>
                  <a:lnTo>
                    <a:pt x="29927" y="18644"/>
                  </a:lnTo>
                  <a:lnTo>
                    <a:pt x="30108" y="18523"/>
                  </a:lnTo>
                  <a:lnTo>
                    <a:pt x="30229" y="18342"/>
                  </a:lnTo>
                  <a:lnTo>
                    <a:pt x="30349" y="18101"/>
                  </a:lnTo>
                  <a:lnTo>
                    <a:pt x="30410" y="17920"/>
                  </a:lnTo>
                  <a:lnTo>
                    <a:pt x="30410" y="17679"/>
                  </a:lnTo>
                  <a:lnTo>
                    <a:pt x="30410" y="17437"/>
                  </a:lnTo>
                  <a:lnTo>
                    <a:pt x="30349" y="17256"/>
                  </a:lnTo>
                  <a:lnTo>
                    <a:pt x="30229" y="17015"/>
                  </a:lnTo>
                  <a:lnTo>
                    <a:pt x="30108" y="16834"/>
                  </a:lnTo>
                  <a:lnTo>
                    <a:pt x="29927" y="16713"/>
                  </a:lnTo>
                  <a:lnTo>
                    <a:pt x="29686" y="16593"/>
                  </a:lnTo>
                  <a:lnTo>
                    <a:pt x="29505" y="16532"/>
                  </a:lnTo>
                  <a:close/>
                  <a:moveTo>
                    <a:pt x="34814" y="16532"/>
                  </a:moveTo>
                  <a:lnTo>
                    <a:pt x="34633" y="16593"/>
                  </a:lnTo>
                  <a:lnTo>
                    <a:pt x="34392" y="16713"/>
                  </a:lnTo>
                  <a:lnTo>
                    <a:pt x="34211" y="16834"/>
                  </a:lnTo>
                  <a:lnTo>
                    <a:pt x="34090" y="17015"/>
                  </a:lnTo>
                  <a:lnTo>
                    <a:pt x="33969" y="17256"/>
                  </a:lnTo>
                  <a:lnTo>
                    <a:pt x="33909" y="17437"/>
                  </a:lnTo>
                  <a:lnTo>
                    <a:pt x="33909" y="17679"/>
                  </a:lnTo>
                  <a:lnTo>
                    <a:pt x="33909" y="17920"/>
                  </a:lnTo>
                  <a:lnTo>
                    <a:pt x="33969" y="18101"/>
                  </a:lnTo>
                  <a:lnTo>
                    <a:pt x="34090" y="18342"/>
                  </a:lnTo>
                  <a:lnTo>
                    <a:pt x="34211" y="18523"/>
                  </a:lnTo>
                  <a:lnTo>
                    <a:pt x="34392" y="18644"/>
                  </a:lnTo>
                  <a:lnTo>
                    <a:pt x="34633" y="18765"/>
                  </a:lnTo>
                  <a:lnTo>
                    <a:pt x="34814" y="18825"/>
                  </a:lnTo>
                  <a:lnTo>
                    <a:pt x="35297" y="18825"/>
                  </a:lnTo>
                  <a:lnTo>
                    <a:pt x="35478" y="18765"/>
                  </a:lnTo>
                  <a:lnTo>
                    <a:pt x="35719" y="18644"/>
                  </a:lnTo>
                  <a:lnTo>
                    <a:pt x="35900" y="18523"/>
                  </a:lnTo>
                  <a:lnTo>
                    <a:pt x="36021" y="18342"/>
                  </a:lnTo>
                  <a:lnTo>
                    <a:pt x="36141" y="18101"/>
                  </a:lnTo>
                  <a:lnTo>
                    <a:pt x="36202" y="17920"/>
                  </a:lnTo>
                  <a:lnTo>
                    <a:pt x="36202" y="17679"/>
                  </a:lnTo>
                  <a:lnTo>
                    <a:pt x="36202" y="17437"/>
                  </a:lnTo>
                  <a:lnTo>
                    <a:pt x="36141" y="17256"/>
                  </a:lnTo>
                  <a:lnTo>
                    <a:pt x="36021" y="17015"/>
                  </a:lnTo>
                  <a:lnTo>
                    <a:pt x="35900" y="16834"/>
                  </a:lnTo>
                  <a:lnTo>
                    <a:pt x="35719" y="16713"/>
                  </a:lnTo>
                  <a:lnTo>
                    <a:pt x="35478" y="16593"/>
                  </a:lnTo>
                  <a:lnTo>
                    <a:pt x="35297" y="16532"/>
                  </a:lnTo>
                  <a:close/>
                  <a:moveTo>
                    <a:pt x="40606" y="16532"/>
                  </a:moveTo>
                  <a:lnTo>
                    <a:pt x="40425" y="16593"/>
                  </a:lnTo>
                  <a:lnTo>
                    <a:pt x="40184" y="16713"/>
                  </a:lnTo>
                  <a:lnTo>
                    <a:pt x="40003" y="16834"/>
                  </a:lnTo>
                  <a:lnTo>
                    <a:pt x="39882" y="17015"/>
                  </a:lnTo>
                  <a:lnTo>
                    <a:pt x="39762" y="17256"/>
                  </a:lnTo>
                  <a:lnTo>
                    <a:pt x="39701" y="17437"/>
                  </a:lnTo>
                  <a:lnTo>
                    <a:pt x="39701" y="17679"/>
                  </a:lnTo>
                  <a:lnTo>
                    <a:pt x="39701" y="17920"/>
                  </a:lnTo>
                  <a:lnTo>
                    <a:pt x="39762" y="18101"/>
                  </a:lnTo>
                  <a:lnTo>
                    <a:pt x="39882" y="18342"/>
                  </a:lnTo>
                  <a:lnTo>
                    <a:pt x="40003" y="18523"/>
                  </a:lnTo>
                  <a:lnTo>
                    <a:pt x="40184" y="18644"/>
                  </a:lnTo>
                  <a:lnTo>
                    <a:pt x="40425" y="18765"/>
                  </a:lnTo>
                  <a:lnTo>
                    <a:pt x="40606" y="18825"/>
                  </a:lnTo>
                  <a:lnTo>
                    <a:pt x="41089" y="18825"/>
                  </a:lnTo>
                  <a:lnTo>
                    <a:pt x="41270" y="18765"/>
                  </a:lnTo>
                  <a:lnTo>
                    <a:pt x="41511" y="18644"/>
                  </a:lnTo>
                  <a:lnTo>
                    <a:pt x="41692" y="18523"/>
                  </a:lnTo>
                  <a:lnTo>
                    <a:pt x="41813" y="18342"/>
                  </a:lnTo>
                  <a:lnTo>
                    <a:pt x="41934" y="18101"/>
                  </a:lnTo>
                  <a:lnTo>
                    <a:pt x="41994" y="17920"/>
                  </a:lnTo>
                  <a:lnTo>
                    <a:pt x="41994" y="17679"/>
                  </a:lnTo>
                  <a:lnTo>
                    <a:pt x="41994" y="17437"/>
                  </a:lnTo>
                  <a:lnTo>
                    <a:pt x="41934" y="17256"/>
                  </a:lnTo>
                  <a:lnTo>
                    <a:pt x="41813" y="17015"/>
                  </a:lnTo>
                  <a:lnTo>
                    <a:pt x="41692" y="16834"/>
                  </a:lnTo>
                  <a:lnTo>
                    <a:pt x="41511" y="16713"/>
                  </a:lnTo>
                  <a:lnTo>
                    <a:pt x="41270" y="16593"/>
                  </a:lnTo>
                  <a:lnTo>
                    <a:pt x="41089" y="16532"/>
                  </a:lnTo>
                  <a:close/>
                  <a:moveTo>
                    <a:pt x="46399" y="16532"/>
                  </a:moveTo>
                  <a:lnTo>
                    <a:pt x="46218" y="16593"/>
                  </a:lnTo>
                  <a:lnTo>
                    <a:pt x="45976" y="16713"/>
                  </a:lnTo>
                  <a:lnTo>
                    <a:pt x="45795" y="16834"/>
                  </a:lnTo>
                  <a:lnTo>
                    <a:pt x="45674" y="17015"/>
                  </a:lnTo>
                  <a:lnTo>
                    <a:pt x="45554" y="17256"/>
                  </a:lnTo>
                  <a:lnTo>
                    <a:pt x="45493" y="17437"/>
                  </a:lnTo>
                  <a:lnTo>
                    <a:pt x="45493" y="17679"/>
                  </a:lnTo>
                  <a:lnTo>
                    <a:pt x="45493" y="17920"/>
                  </a:lnTo>
                  <a:lnTo>
                    <a:pt x="45554" y="18101"/>
                  </a:lnTo>
                  <a:lnTo>
                    <a:pt x="45674" y="18342"/>
                  </a:lnTo>
                  <a:lnTo>
                    <a:pt x="45795" y="18523"/>
                  </a:lnTo>
                  <a:lnTo>
                    <a:pt x="45976" y="18644"/>
                  </a:lnTo>
                  <a:lnTo>
                    <a:pt x="46218" y="18765"/>
                  </a:lnTo>
                  <a:lnTo>
                    <a:pt x="46399" y="18825"/>
                  </a:lnTo>
                  <a:lnTo>
                    <a:pt x="46881" y="18825"/>
                  </a:lnTo>
                  <a:lnTo>
                    <a:pt x="47062" y="18765"/>
                  </a:lnTo>
                  <a:lnTo>
                    <a:pt x="47304" y="18644"/>
                  </a:lnTo>
                  <a:lnTo>
                    <a:pt x="47485" y="18523"/>
                  </a:lnTo>
                  <a:lnTo>
                    <a:pt x="47605" y="18342"/>
                  </a:lnTo>
                  <a:lnTo>
                    <a:pt x="47726" y="18101"/>
                  </a:lnTo>
                  <a:lnTo>
                    <a:pt x="47786" y="17920"/>
                  </a:lnTo>
                  <a:lnTo>
                    <a:pt x="47786" y="17679"/>
                  </a:lnTo>
                  <a:lnTo>
                    <a:pt x="47786" y="17437"/>
                  </a:lnTo>
                  <a:lnTo>
                    <a:pt x="47726" y="17256"/>
                  </a:lnTo>
                  <a:lnTo>
                    <a:pt x="47605" y="17015"/>
                  </a:lnTo>
                  <a:lnTo>
                    <a:pt x="47485" y="16834"/>
                  </a:lnTo>
                  <a:lnTo>
                    <a:pt x="47304" y="16713"/>
                  </a:lnTo>
                  <a:lnTo>
                    <a:pt x="47062" y="16593"/>
                  </a:lnTo>
                  <a:lnTo>
                    <a:pt x="46881" y="16532"/>
                  </a:lnTo>
                  <a:close/>
                  <a:moveTo>
                    <a:pt x="52191" y="16532"/>
                  </a:moveTo>
                  <a:lnTo>
                    <a:pt x="52010" y="16593"/>
                  </a:lnTo>
                  <a:lnTo>
                    <a:pt x="51768" y="16713"/>
                  </a:lnTo>
                  <a:lnTo>
                    <a:pt x="51587" y="16834"/>
                  </a:lnTo>
                  <a:lnTo>
                    <a:pt x="51467" y="17015"/>
                  </a:lnTo>
                  <a:lnTo>
                    <a:pt x="51346" y="17256"/>
                  </a:lnTo>
                  <a:lnTo>
                    <a:pt x="51286" y="17437"/>
                  </a:lnTo>
                  <a:lnTo>
                    <a:pt x="51286" y="17679"/>
                  </a:lnTo>
                  <a:lnTo>
                    <a:pt x="51286" y="17920"/>
                  </a:lnTo>
                  <a:lnTo>
                    <a:pt x="51346" y="18101"/>
                  </a:lnTo>
                  <a:lnTo>
                    <a:pt x="51467" y="18342"/>
                  </a:lnTo>
                  <a:lnTo>
                    <a:pt x="51587" y="18523"/>
                  </a:lnTo>
                  <a:lnTo>
                    <a:pt x="51768" y="18644"/>
                  </a:lnTo>
                  <a:lnTo>
                    <a:pt x="52010" y="18765"/>
                  </a:lnTo>
                  <a:lnTo>
                    <a:pt x="52191" y="18825"/>
                  </a:lnTo>
                  <a:lnTo>
                    <a:pt x="52673" y="18825"/>
                  </a:lnTo>
                  <a:lnTo>
                    <a:pt x="52854" y="18765"/>
                  </a:lnTo>
                  <a:lnTo>
                    <a:pt x="53096" y="18644"/>
                  </a:lnTo>
                  <a:lnTo>
                    <a:pt x="53277" y="18523"/>
                  </a:lnTo>
                  <a:lnTo>
                    <a:pt x="53397" y="18342"/>
                  </a:lnTo>
                  <a:lnTo>
                    <a:pt x="53518" y="18101"/>
                  </a:lnTo>
                  <a:lnTo>
                    <a:pt x="53578" y="17920"/>
                  </a:lnTo>
                  <a:lnTo>
                    <a:pt x="53578" y="17679"/>
                  </a:lnTo>
                  <a:lnTo>
                    <a:pt x="53578" y="17437"/>
                  </a:lnTo>
                  <a:lnTo>
                    <a:pt x="53518" y="17256"/>
                  </a:lnTo>
                  <a:lnTo>
                    <a:pt x="53397" y="17015"/>
                  </a:lnTo>
                  <a:lnTo>
                    <a:pt x="53277" y="16834"/>
                  </a:lnTo>
                  <a:lnTo>
                    <a:pt x="53096" y="16713"/>
                  </a:lnTo>
                  <a:lnTo>
                    <a:pt x="52854" y="16593"/>
                  </a:lnTo>
                  <a:lnTo>
                    <a:pt x="52673" y="16532"/>
                  </a:lnTo>
                  <a:close/>
                  <a:moveTo>
                    <a:pt x="57983" y="16532"/>
                  </a:moveTo>
                  <a:lnTo>
                    <a:pt x="57802" y="16593"/>
                  </a:lnTo>
                  <a:lnTo>
                    <a:pt x="57561" y="16713"/>
                  </a:lnTo>
                  <a:lnTo>
                    <a:pt x="57380" y="16834"/>
                  </a:lnTo>
                  <a:lnTo>
                    <a:pt x="57259" y="17015"/>
                  </a:lnTo>
                  <a:lnTo>
                    <a:pt x="57138" y="17256"/>
                  </a:lnTo>
                  <a:lnTo>
                    <a:pt x="57078" y="17437"/>
                  </a:lnTo>
                  <a:lnTo>
                    <a:pt x="57078" y="17679"/>
                  </a:lnTo>
                  <a:lnTo>
                    <a:pt x="57078" y="17920"/>
                  </a:lnTo>
                  <a:lnTo>
                    <a:pt x="57138" y="18101"/>
                  </a:lnTo>
                  <a:lnTo>
                    <a:pt x="57259" y="18342"/>
                  </a:lnTo>
                  <a:lnTo>
                    <a:pt x="57380" y="18523"/>
                  </a:lnTo>
                  <a:lnTo>
                    <a:pt x="57561" y="18644"/>
                  </a:lnTo>
                  <a:lnTo>
                    <a:pt x="57802" y="18765"/>
                  </a:lnTo>
                  <a:lnTo>
                    <a:pt x="57983" y="18825"/>
                  </a:lnTo>
                  <a:lnTo>
                    <a:pt x="58466" y="18825"/>
                  </a:lnTo>
                  <a:lnTo>
                    <a:pt x="58647" y="18765"/>
                  </a:lnTo>
                  <a:lnTo>
                    <a:pt x="58888" y="18644"/>
                  </a:lnTo>
                  <a:lnTo>
                    <a:pt x="59069" y="18523"/>
                  </a:lnTo>
                  <a:lnTo>
                    <a:pt x="59190" y="18342"/>
                  </a:lnTo>
                  <a:lnTo>
                    <a:pt x="59310" y="18101"/>
                  </a:lnTo>
                  <a:lnTo>
                    <a:pt x="59371" y="17920"/>
                  </a:lnTo>
                  <a:lnTo>
                    <a:pt x="59371" y="17679"/>
                  </a:lnTo>
                  <a:lnTo>
                    <a:pt x="59371" y="17437"/>
                  </a:lnTo>
                  <a:lnTo>
                    <a:pt x="59310" y="17256"/>
                  </a:lnTo>
                  <a:lnTo>
                    <a:pt x="59190" y="17015"/>
                  </a:lnTo>
                  <a:lnTo>
                    <a:pt x="59069" y="16834"/>
                  </a:lnTo>
                  <a:lnTo>
                    <a:pt x="58888" y="16713"/>
                  </a:lnTo>
                  <a:lnTo>
                    <a:pt x="58647" y="16593"/>
                  </a:lnTo>
                  <a:lnTo>
                    <a:pt x="58466" y="16532"/>
                  </a:lnTo>
                  <a:close/>
                  <a:moveTo>
                    <a:pt x="63775" y="16532"/>
                  </a:moveTo>
                  <a:lnTo>
                    <a:pt x="63594" y="16593"/>
                  </a:lnTo>
                  <a:lnTo>
                    <a:pt x="63353" y="16713"/>
                  </a:lnTo>
                  <a:lnTo>
                    <a:pt x="63172" y="16834"/>
                  </a:lnTo>
                  <a:lnTo>
                    <a:pt x="63051" y="17015"/>
                  </a:lnTo>
                  <a:lnTo>
                    <a:pt x="62931" y="17256"/>
                  </a:lnTo>
                  <a:lnTo>
                    <a:pt x="62870" y="17437"/>
                  </a:lnTo>
                  <a:lnTo>
                    <a:pt x="62870" y="17679"/>
                  </a:lnTo>
                  <a:lnTo>
                    <a:pt x="62870" y="17920"/>
                  </a:lnTo>
                  <a:lnTo>
                    <a:pt x="62931" y="18101"/>
                  </a:lnTo>
                  <a:lnTo>
                    <a:pt x="63051" y="18342"/>
                  </a:lnTo>
                  <a:lnTo>
                    <a:pt x="63172" y="18523"/>
                  </a:lnTo>
                  <a:lnTo>
                    <a:pt x="63353" y="18644"/>
                  </a:lnTo>
                  <a:lnTo>
                    <a:pt x="63594" y="18765"/>
                  </a:lnTo>
                  <a:lnTo>
                    <a:pt x="63775" y="18825"/>
                  </a:lnTo>
                  <a:lnTo>
                    <a:pt x="64258" y="18825"/>
                  </a:lnTo>
                  <a:lnTo>
                    <a:pt x="64439" y="18765"/>
                  </a:lnTo>
                  <a:lnTo>
                    <a:pt x="64680" y="18644"/>
                  </a:lnTo>
                  <a:lnTo>
                    <a:pt x="64861" y="18523"/>
                  </a:lnTo>
                  <a:lnTo>
                    <a:pt x="64982" y="18342"/>
                  </a:lnTo>
                  <a:lnTo>
                    <a:pt x="65103" y="18101"/>
                  </a:lnTo>
                  <a:lnTo>
                    <a:pt x="65163" y="17920"/>
                  </a:lnTo>
                  <a:lnTo>
                    <a:pt x="65163" y="17679"/>
                  </a:lnTo>
                  <a:lnTo>
                    <a:pt x="65163" y="17437"/>
                  </a:lnTo>
                  <a:lnTo>
                    <a:pt x="65103" y="17256"/>
                  </a:lnTo>
                  <a:lnTo>
                    <a:pt x="64982" y="17015"/>
                  </a:lnTo>
                  <a:lnTo>
                    <a:pt x="64861" y="16834"/>
                  </a:lnTo>
                  <a:lnTo>
                    <a:pt x="64680" y="16713"/>
                  </a:lnTo>
                  <a:lnTo>
                    <a:pt x="64439" y="16593"/>
                  </a:lnTo>
                  <a:lnTo>
                    <a:pt x="64258" y="16532"/>
                  </a:lnTo>
                  <a:close/>
                  <a:moveTo>
                    <a:pt x="69386" y="16593"/>
                  </a:moveTo>
                  <a:lnTo>
                    <a:pt x="69085" y="16774"/>
                  </a:lnTo>
                  <a:lnTo>
                    <a:pt x="68843" y="17015"/>
                  </a:lnTo>
                  <a:lnTo>
                    <a:pt x="68723" y="17317"/>
                  </a:lnTo>
                  <a:lnTo>
                    <a:pt x="68662" y="17679"/>
                  </a:lnTo>
                  <a:lnTo>
                    <a:pt x="68662" y="17920"/>
                  </a:lnTo>
                  <a:lnTo>
                    <a:pt x="68723" y="18101"/>
                  </a:lnTo>
                  <a:lnTo>
                    <a:pt x="68843" y="18342"/>
                  </a:lnTo>
                  <a:lnTo>
                    <a:pt x="68964" y="18523"/>
                  </a:lnTo>
                  <a:lnTo>
                    <a:pt x="69145" y="18644"/>
                  </a:lnTo>
                  <a:lnTo>
                    <a:pt x="69386" y="18765"/>
                  </a:lnTo>
                  <a:lnTo>
                    <a:pt x="69567" y="18825"/>
                  </a:lnTo>
                  <a:lnTo>
                    <a:pt x="70050" y="18825"/>
                  </a:lnTo>
                  <a:lnTo>
                    <a:pt x="70231" y="18765"/>
                  </a:lnTo>
                  <a:lnTo>
                    <a:pt x="70472" y="18644"/>
                  </a:lnTo>
                  <a:lnTo>
                    <a:pt x="70593" y="18523"/>
                  </a:lnTo>
                  <a:lnTo>
                    <a:pt x="69386" y="16593"/>
                  </a:lnTo>
                  <a:close/>
                  <a:moveTo>
                    <a:pt x="4284" y="20273"/>
                  </a:moveTo>
                  <a:lnTo>
                    <a:pt x="3620" y="21661"/>
                  </a:lnTo>
                  <a:lnTo>
                    <a:pt x="3922" y="21480"/>
                  </a:lnTo>
                  <a:lnTo>
                    <a:pt x="4164" y="21238"/>
                  </a:lnTo>
                  <a:lnTo>
                    <a:pt x="4284" y="20937"/>
                  </a:lnTo>
                  <a:lnTo>
                    <a:pt x="4345" y="20575"/>
                  </a:lnTo>
                  <a:lnTo>
                    <a:pt x="4284" y="20273"/>
                  </a:lnTo>
                  <a:close/>
                  <a:moveTo>
                    <a:pt x="71619" y="20273"/>
                  </a:moveTo>
                  <a:lnTo>
                    <a:pt x="71559" y="20575"/>
                  </a:lnTo>
                  <a:lnTo>
                    <a:pt x="71619" y="20937"/>
                  </a:lnTo>
                  <a:lnTo>
                    <a:pt x="71740" y="21238"/>
                  </a:lnTo>
                  <a:lnTo>
                    <a:pt x="71981" y="21480"/>
                  </a:lnTo>
                  <a:lnTo>
                    <a:pt x="72283" y="21661"/>
                  </a:lnTo>
                  <a:lnTo>
                    <a:pt x="71619" y="20273"/>
                  </a:lnTo>
                  <a:close/>
                  <a:moveTo>
                    <a:pt x="8749" y="19428"/>
                  </a:moveTo>
                  <a:lnTo>
                    <a:pt x="8568" y="19489"/>
                  </a:lnTo>
                  <a:lnTo>
                    <a:pt x="8327" y="19609"/>
                  </a:lnTo>
                  <a:lnTo>
                    <a:pt x="8146" y="19730"/>
                  </a:lnTo>
                  <a:lnTo>
                    <a:pt x="8025" y="19911"/>
                  </a:lnTo>
                  <a:lnTo>
                    <a:pt x="7904" y="20152"/>
                  </a:lnTo>
                  <a:lnTo>
                    <a:pt x="7844" y="20333"/>
                  </a:lnTo>
                  <a:lnTo>
                    <a:pt x="7844" y="20575"/>
                  </a:lnTo>
                  <a:lnTo>
                    <a:pt x="7844" y="20816"/>
                  </a:lnTo>
                  <a:lnTo>
                    <a:pt x="7904" y="20997"/>
                  </a:lnTo>
                  <a:lnTo>
                    <a:pt x="8025" y="21238"/>
                  </a:lnTo>
                  <a:lnTo>
                    <a:pt x="8146" y="21419"/>
                  </a:lnTo>
                  <a:lnTo>
                    <a:pt x="8327" y="21540"/>
                  </a:lnTo>
                  <a:lnTo>
                    <a:pt x="8568" y="21661"/>
                  </a:lnTo>
                  <a:lnTo>
                    <a:pt x="8749" y="21721"/>
                  </a:lnTo>
                  <a:lnTo>
                    <a:pt x="9232" y="21721"/>
                  </a:lnTo>
                  <a:lnTo>
                    <a:pt x="9413" y="21661"/>
                  </a:lnTo>
                  <a:lnTo>
                    <a:pt x="9654" y="21540"/>
                  </a:lnTo>
                  <a:lnTo>
                    <a:pt x="9835" y="21419"/>
                  </a:lnTo>
                  <a:lnTo>
                    <a:pt x="9956" y="21238"/>
                  </a:lnTo>
                  <a:lnTo>
                    <a:pt x="10076" y="20997"/>
                  </a:lnTo>
                  <a:lnTo>
                    <a:pt x="10137" y="20816"/>
                  </a:lnTo>
                  <a:lnTo>
                    <a:pt x="10137" y="20575"/>
                  </a:lnTo>
                  <a:lnTo>
                    <a:pt x="10137" y="20333"/>
                  </a:lnTo>
                  <a:lnTo>
                    <a:pt x="10076" y="20152"/>
                  </a:lnTo>
                  <a:lnTo>
                    <a:pt x="9956" y="19911"/>
                  </a:lnTo>
                  <a:lnTo>
                    <a:pt x="9835" y="19730"/>
                  </a:lnTo>
                  <a:lnTo>
                    <a:pt x="9654" y="19609"/>
                  </a:lnTo>
                  <a:lnTo>
                    <a:pt x="9413" y="19489"/>
                  </a:lnTo>
                  <a:lnTo>
                    <a:pt x="9232" y="19428"/>
                  </a:lnTo>
                  <a:close/>
                  <a:moveTo>
                    <a:pt x="14541" y="19428"/>
                  </a:moveTo>
                  <a:lnTo>
                    <a:pt x="14360" y="19489"/>
                  </a:lnTo>
                  <a:lnTo>
                    <a:pt x="14119" y="19609"/>
                  </a:lnTo>
                  <a:lnTo>
                    <a:pt x="13938" y="19730"/>
                  </a:lnTo>
                  <a:lnTo>
                    <a:pt x="13817" y="19911"/>
                  </a:lnTo>
                  <a:lnTo>
                    <a:pt x="13697" y="20152"/>
                  </a:lnTo>
                  <a:lnTo>
                    <a:pt x="13636" y="20333"/>
                  </a:lnTo>
                  <a:lnTo>
                    <a:pt x="13636" y="20575"/>
                  </a:lnTo>
                  <a:lnTo>
                    <a:pt x="13636" y="20816"/>
                  </a:lnTo>
                  <a:lnTo>
                    <a:pt x="13697" y="20997"/>
                  </a:lnTo>
                  <a:lnTo>
                    <a:pt x="13817" y="21238"/>
                  </a:lnTo>
                  <a:lnTo>
                    <a:pt x="13938" y="21419"/>
                  </a:lnTo>
                  <a:lnTo>
                    <a:pt x="14119" y="21540"/>
                  </a:lnTo>
                  <a:lnTo>
                    <a:pt x="14360" y="21661"/>
                  </a:lnTo>
                  <a:lnTo>
                    <a:pt x="14541" y="21721"/>
                  </a:lnTo>
                  <a:lnTo>
                    <a:pt x="15024" y="21721"/>
                  </a:lnTo>
                  <a:lnTo>
                    <a:pt x="15205" y="21661"/>
                  </a:lnTo>
                  <a:lnTo>
                    <a:pt x="15446" y="21540"/>
                  </a:lnTo>
                  <a:lnTo>
                    <a:pt x="15627" y="21419"/>
                  </a:lnTo>
                  <a:lnTo>
                    <a:pt x="15748" y="21238"/>
                  </a:lnTo>
                  <a:lnTo>
                    <a:pt x="15869" y="20997"/>
                  </a:lnTo>
                  <a:lnTo>
                    <a:pt x="15929" y="20816"/>
                  </a:lnTo>
                  <a:lnTo>
                    <a:pt x="15929" y="20575"/>
                  </a:lnTo>
                  <a:lnTo>
                    <a:pt x="15929" y="20333"/>
                  </a:lnTo>
                  <a:lnTo>
                    <a:pt x="15869" y="20152"/>
                  </a:lnTo>
                  <a:lnTo>
                    <a:pt x="15748" y="19911"/>
                  </a:lnTo>
                  <a:lnTo>
                    <a:pt x="15627" y="19730"/>
                  </a:lnTo>
                  <a:lnTo>
                    <a:pt x="15446" y="19609"/>
                  </a:lnTo>
                  <a:lnTo>
                    <a:pt x="15205" y="19489"/>
                  </a:lnTo>
                  <a:lnTo>
                    <a:pt x="15024" y="19428"/>
                  </a:lnTo>
                  <a:close/>
                  <a:moveTo>
                    <a:pt x="20333" y="19428"/>
                  </a:moveTo>
                  <a:lnTo>
                    <a:pt x="20152" y="19489"/>
                  </a:lnTo>
                  <a:lnTo>
                    <a:pt x="19911" y="19609"/>
                  </a:lnTo>
                  <a:lnTo>
                    <a:pt x="19730" y="19730"/>
                  </a:lnTo>
                  <a:lnTo>
                    <a:pt x="19609" y="19911"/>
                  </a:lnTo>
                  <a:lnTo>
                    <a:pt x="19489" y="20152"/>
                  </a:lnTo>
                  <a:lnTo>
                    <a:pt x="19428" y="20333"/>
                  </a:lnTo>
                  <a:lnTo>
                    <a:pt x="19428" y="20575"/>
                  </a:lnTo>
                  <a:lnTo>
                    <a:pt x="19428" y="20816"/>
                  </a:lnTo>
                  <a:lnTo>
                    <a:pt x="19489" y="20997"/>
                  </a:lnTo>
                  <a:lnTo>
                    <a:pt x="19609" y="21238"/>
                  </a:lnTo>
                  <a:lnTo>
                    <a:pt x="19730" y="21419"/>
                  </a:lnTo>
                  <a:lnTo>
                    <a:pt x="19911" y="21540"/>
                  </a:lnTo>
                  <a:lnTo>
                    <a:pt x="20152" y="21661"/>
                  </a:lnTo>
                  <a:lnTo>
                    <a:pt x="20333" y="21721"/>
                  </a:lnTo>
                  <a:lnTo>
                    <a:pt x="20816" y="21721"/>
                  </a:lnTo>
                  <a:lnTo>
                    <a:pt x="20997" y="21661"/>
                  </a:lnTo>
                  <a:lnTo>
                    <a:pt x="21239" y="21540"/>
                  </a:lnTo>
                  <a:lnTo>
                    <a:pt x="21420" y="21419"/>
                  </a:lnTo>
                  <a:lnTo>
                    <a:pt x="21540" y="21238"/>
                  </a:lnTo>
                  <a:lnTo>
                    <a:pt x="21661" y="20997"/>
                  </a:lnTo>
                  <a:lnTo>
                    <a:pt x="21721" y="20816"/>
                  </a:lnTo>
                  <a:lnTo>
                    <a:pt x="21721" y="20575"/>
                  </a:lnTo>
                  <a:lnTo>
                    <a:pt x="21721" y="20333"/>
                  </a:lnTo>
                  <a:lnTo>
                    <a:pt x="21661" y="20152"/>
                  </a:lnTo>
                  <a:lnTo>
                    <a:pt x="21540" y="19911"/>
                  </a:lnTo>
                  <a:lnTo>
                    <a:pt x="21420" y="19730"/>
                  </a:lnTo>
                  <a:lnTo>
                    <a:pt x="21239" y="19609"/>
                  </a:lnTo>
                  <a:lnTo>
                    <a:pt x="20997" y="19489"/>
                  </a:lnTo>
                  <a:lnTo>
                    <a:pt x="20816" y="19428"/>
                  </a:lnTo>
                  <a:close/>
                  <a:moveTo>
                    <a:pt x="26126" y="19428"/>
                  </a:moveTo>
                  <a:lnTo>
                    <a:pt x="25945" y="19489"/>
                  </a:lnTo>
                  <a:lnTo>
                    <a:pt x="25703" y="19609"/>
                  </a:lnTo>
                  <a:lnTo>
                    <a:pt x="25522" y="19730"/>
                  </a:lnTo>
                  <a:lnTo>
                    <a:pt x="25402" y="19911"/>
                  </a:lnTo>
                  <a:lnTo>
                    <a:pt x="25281" y="20152"/>
                  </a:lnTo>
                  <a:lnTo>
                    <a:pt x="25221" y="20333"/>
                  </a:lnTo>
                  <a:lnTo>
                    <a:pt x="25221" y="20575"/>
                  </a:lnTo>
                  <a:lnTo>
                    <a:pt x="25221" y="20816"/>
                  </a:lnTo>
                  <a:lnTo>
                    <a:pt x="25281" y="20997"/>
                  </a:lnTo>
                  <a:lnTo>
                    <a:pt x="25402" y="21238"/>
                  </a:lnTo>
                  <a:lnTo>
                    <a:pt x="25522" y="21419"/>
                  </a:lnTo>
                  <a:lnTo>
                    <a:pt x="25703" y="21540"/>
                  </a:lnTo>
                  <a:lnTo>
                    <a:pt x="25945" y="21661"/>
                  </a:lnTo>
                  <a:lnTo>
                    <a:pt x="26126" y="21721"/>
                  </a:lnTo>
                  <a:lnTo>
                    <a:pt x="26608" y="21721"/>
                  </a:lnTo>
                  <a:lnTo>
                    <a:pt x="26789" y="21661"/>
                  </a:lnTo>
                  <a:lnTo>
                    <a:pt x="27031" y="21540"/>
                  </a:lnTo>
                  <a:lnTo>
                    <a:pt x="27212" y="21419"/>
                  </a:lnTo>
                  <a:lnTo>
                    <a:pt x="27332" y="21238"/>
                  </a:lnTo>
                  <a:lnTo>
                    <a:pt x="27453" y="20997"/>
                  </a:lnTo>
                  <a:lnTo>
                    <a:pt x="27513" y="20816"/>
                  </a:lnTo>
                  <a:lnTo>
                    <a:pt x="27513" y="20575"/>
                  </a:lnTo>
                  <a:lnTo>
                    <a:pt x="27513" y="20333"/>
                  </a:lnTo>
                  <a:lnTo>
                    <a:pt x="27453" y="20152"/>
                  </a:lnTo>
                  <a:lnTo>
                    <a:pt x="27332" y="19911"/>
                  </a:lnTo>
                  <a:lnTo>
                    <a:pt x="27212" y="19730"/>
                  </a:lnTo>
                  <a:lnTo>
                    <a:pt x="27031" y="19609"/>
                  </a:lnTo>
                  <a:lnTo>
                    <a:pt x="26789" y="19489"/>
                  </a:lnTo>
                  <a:lnTo>
                    <a:pt x="26608" y="19428"/>
                  </a:lnTo>
                  <a:close/>
                  <a:moveTo>
                    <a:pt x="31918" y="19428"/>
                  </a:moveTo>
                  <a:lnTo>
                    <a:pt x="31737" y="19489"/>
                  </a:lnTo>
                  <a:lnTo>
                    <a:pt x="31496" y="19609"/>
                  </a:lnTo>
                  <a:lnTo>
                    <a:pt x="31315" y="19730"/>
                  </a:lnTo>
                  <a:lnTo>
                    <a:pt x="31194" y="19911"/>
                  </a:lnTo>
                  <a:lnTo>
                    <a:pt x="31073" y="20152"/>
                  </a:lnTo>
                  <a:lnTo>
                    <a:pt x="31013" y="20333"/>
                  </a:lnTo>
                  <a:lnTo>
                    <a:pt x="31013" y="20575"/>
                  </a:lnTo>
                  <a:lnTo>
                    <a:pt x="31013" y="20816"/>
                  </a:lnTo>
                  <a:lnTo>
                    <a:pt x="31073" y="20997"/>
                  </a:lnTo>
                  <a:lnTo>
                    <a:pt x="31194" y="21238"/>
                  </a:lnTo>
                  <a:lnTo>
                    <a:pt x="31315" y="21419"/>
                  </a:lnTo>
                  <a:lnTo>
                    <a:pt x="31496" y="21540"/>
                  </a:lnTo>
                  <a:lnTo>
                    <a:pt x="31737" y="21661"/>
                  </a:lnTo>
                  <a:lnTo>
                    <a:pt x="31918" y="21721"/>
                  </a:lnTo>
                  <a:lnTo>
                    <a:pt x="32401" y="21721"/>
                  </a:lnTo>
                  <a:lnTo>
                    <a:pt x="32582" y="21661"/>
                  </a:lnTo>
                  <a:lnTo>
                    <a:pt x="32823" y="21540"/>
                  </a:lnTo>
                  <a:lnTo>
                    <a:pt x="33004" y="21419"/>
                  </a:lnTo>
                  <a:lnTo>
                    <a:pt x="33125" y="21238"/>
                  </a:lnTo>
                  <a:lnTo>
                    <a:pt x="33245" y="20997"/>
                  </a:lnTo>
                  <a:lnTo>
                    <a:pt x="33306" y="20816"/>
                  </a:lnTo>
                  <a:lnTo>
                    <a:pt x="33306" y="20575"/>
                  </a:lnTo>
                  <a:lnTo>
                    <a:pt x="33306" y="20333"/>
                  </a:lnTo>
                  <a:lnTo>
                    <a:pt x="33245" y="20152"/>
                  </a:lnTo>
                  <a:lnTo>
                    <a:pt x="33125" y="19911"/>
                  </a:lnTo>
                  <a:lnTo>
                    <a:pt x="33004" y="19730"/>
                  </a:lnTo>
                  <a:lnTo>
                    <a:pt x="32823" y="19609"/>
                  </a:lnTo>
                  <a:lnTo>
                    <a:pt x="32582" y="19489"/>
                  </a:lnTo>
                  <a:lnTo>
                    <a:pt x="32401" y="19428"/>
                  </a:lnTo>
                  <a:close/>
                  <a:moveTo>
                    <a:pt x="37710" y="19428"/>
                  </a:moveTo>
                  <a:lnTo>
                    <a:pt x="37529" y="19489"/>
                  </a:lnTo>
                  <a:lnTo>
                    <a:pt x="37288" y="19609"/>
                  </a:lnTo>
                  <a:lnTo>
                    <a:pt x="37107" y="19730"/>
                  </a:lnTo>
                  <a:lnTo>
                    <a:pt x="36986" y="19911"/>
                  </a:lnTo>
                  <a:lnTo>
                    <a:pt x="36865" y="20152"/>
                  </a:lnTo>
                  <a:lnTo>
                    <a:pt x="36805" y="20333"/>
                  </a:lnTo>
                  <a:lnTo>
                    <a:pt x="36805" y="20575"/>
                  </a:lnTo>
                  <a:lnTo>
                    <a:pt x="36805" y="20816"/>
                  </a:lnTo>
                  <a:lnTo>
                    <a:pt x="36865" y="20997"/>
                  </a:lnTo>
                  <a:lnTo>
                    <a:pt x="36986" y="21238"/>
                  </a:lnTo>
                  <a:lnTo>
                    <a:pt x="37107" y="21419"/>
                  </a:lnTo>
                  <a:lnTo>
                    <a:pt x="37288" y="21540"/>
                  </a:lnTo>
                  <a:lnTo>
                    <a:pt x="37529" y="21661"/>
                  </a:lnTo>
                  <a:lnTo>
                    <a:pt x="37710" y="21721"/>
                  </a:lnTo>
                  <a:lnTo>
                    <a:pt x="38193" y="21721"/>
                  </a:lnTo>
                  <a:lnTo>
                    <a:pt x="38374" y="21661"/>
                  </a:lnTo>
                  <a:lnTo>
                    <a:pt x="38615" y="21540"/>
                  </a:lnTo>
                  <a:lnTo>
                    <a:pt x="38796" y="21419"/>
                  </a:lnTo>
                  <a:lnTo>
                    <a:pt x="38917" y="21238"/>
                  </a:lnTo>
                  <a:lnTo>
                    <a:pt x="39038" y="20997"/>
                  </a:lnTo>
                  <a:lnTo>
                    <a:pt x="39098" y="20816"/>
                  </a:lnTo>
                  <a:lnTo>
                    <a:pt x="39098" y="20575"/>
                  </a:lnTo>
                  <a:lnTo>
                    <a:pt x="39098" y="20333"/>
                  </a:lnTo>
                  <a:lnTo>
                    <a:pt x="39038" y="20152"/>
                  </a:lnTo>
                  <a:lnTo>
                    <a:pt x="38917" y="19911"/>
                  </a:lnTo>
                  <a:lnTo>
                    <a:pt x="38796" y="19730"/>
                  </a:lnTo>
                  <a:lnTo>
                    <a:pt x="38615" y="19609"/>
                  </a:lnTo>
                  <a:lnTo>
                    <a:pt x="38374" y="19489"/>
                  </a:lnTo>
                  <a:lnTo>
                    <a:pt x="38193" y="19428"/>
                  </a:lnTo>
                  <a:close/>
                  <a:moveTo>
                    <a:pt x="43502" y="19428"/>
                  </a:moveTo>
                  <a:lnTo>
                    <a:pt x="43321" y="19489"/>
                  </a:lnTo>
                  <a:lnTo>
                    <a:pt x="43080" y="19609"/>
                  </a:lnTo>
                  <a:lnTo>
                    <a:pt x="42899" y="19730"/>
                  </a:lnTo>
                  <a:lnTo>
                    <a:pt x="42778" y="19911"/>
                  </a:lnTo>
                  <a:lnTo>
                    <a:pt x="42658" y="20152"/>
                  </a:lnTo>
                  <a:lnTo>
                    <a:pt x="42597" y="20333"/>
                  </a:lnTo>
                  <a:lnTo>
                    <a:pt x="42597" y="20575"/>
                  </a:lnTo>
                  <a:lnTo>
                    <a:pt x="42597" y="20816"/>
                  </a:lnTo>
                  <a:lnTo>
                    <a:pt x="42658" y="20997"/>
                  </a:lnTo>
                  <a:lnTo>
                    <a:pt x="42778" y="21238"/>
                  </a:lnTo>
                  <a:lnTo>
                    <a:pt x="42899" y="21419"/>
                  </a:lnTo>
                  <a:lnTo>
                    <a:pt x="43080" y="21540"/>
                  </a:lnTo>
                  <a:lnTo>
                    <a:pt x="43321" y="21661"/>
                  </a:lnTo>
                  <a:lnTo>
                    <a:pt x="43502" y="21721"/>
                  </a:lnTo>
                  <a:lnTo>
                    <a:pt x="43985" y="21721"/>
                  </a:lnTo>
                  <a:lnTo>
                    <a:pt x="44166" y="21661"/>
                  </a:lnTo>
                  <a:lnTo>
                    <a:pt x="44407" y="21540"/>
                  </a:lnTo>
                  <a:lnTo>
                    <a:pt x="44588" y="21419"/>
                  </a:lnTo>
                  <a:lnTo>
                    <a:pt x="44709" y="21238"/>
                  </a:lnTo>
                  <a:lnTo>
                    <a:pt x="44830" y="20997"/>
                  </a:lnTo>
                  <a:lnTo>
                    <a:pt x="44890" y="20816"/>
                  </a:lnTo>
                  <a:lnTo>
                    <a:pt x="44890" y="20575"/>
                  </a:lnTo>
                  <a:lnTo>
                    <a:pt x="44890" y="20333"/>
                  </a:lnTo>
                  <a:lnTo>
                    <a:pt x="44830" y="20152"/>
                  </a:lnTo>
                  <a:lnTo>
                    <a:pt x="44709" y="19911"/>
                  </a:lnTo>
                  <a:lnTo>
                    <a:pt x="44588" y="19730"/>
                  </a:lnTo>
                  <a:lnTo>
                    <a:pt x="44407" y="19609"/>
                  </a:lnTo>
                  <a:lnTo>
                    <a:pt x="44166" y="19489"/>
                  </a:lnTo>
                  <a:lnTo>
                    <a:pt x="43985" y="19428"/>
                  </a:lnTo>
                  <a:close/>
                  <a:moveTo>
                    <a:pt x="49295" y="19428"/>
                  </a:moveTo>
                  <a:lnTo>
                    <a:pt x="49114" y="19489"/>
                  </a:lnTo>
                  <a:lnTo>
                    <a:pt x="48872" y="19609"/>
                  </a:lnTo>
                  <a:lnTo>
                    <a:pt x="48691" y="19730"/>
                  </a:lnTo>
                  <a:lnTo>
                    <a:pt x="48571" y="19911"/>
                  </a:lnTo>
                  <a:lnTo>
                    <a:pt x="48450" y="20152"/>
                  </a:lnTo>
                  <a:lnTo>
                    <a:pt x="48390" y="20333"/>
                  </a:lnTo>
                  <a:lnTo>
                    <a:pt x="48390" y="20575"/>
                  </a:lnTo>
                  <a:lnTo>
                    <a:pt x="48390" y="20816"/>
                  </a:lnTo>
                  <a:lnTo>
                    <a:pt x="48450" y="20997"/>
                  </a:lnTo>
                  <a:lnTo>
                    <a:pt x="48571" y="21238"/>
                  </a:lnTo>
                  <a:lnTo>
                    <a:pt x="48691" y="21419"/>
                  </a:lnTo>
                  <a:lnTo>
                    <a:pt x="48872" y="21540"/>
                  </a:lnTo>
                  <a:lnTo>
                    <a:pt x="49114" y="21661"/>
                  </a:lnTo>
                  <a:lnTo>
                    <a:pt x="49295" y="21721"/>
                  </a:lnTo>
                  <a:lnTo>
                    <a:pt x="49777" y="21721"/>
                  </a:lnTo>
                  <a:lnTo>
                    <a:pt x="49958" y="21661"/>
                  </a:lnTo>
                  <a:lnTo>
                    <a:pt x="50200" y="21540"/>
                  </a:lnTo>
                  <a:lnTo>
                    <a:pt x="50381" y="21419"/>
                  </a:lnTo>
                  <a:lnTo>
                    <a:pt x="50501" y="21238"/>
                  </a:lnTo>
                  <a:lnTo>
                    <a:pt x="50622" y="20997"/>
                  </a:lnTo>
                  <a:lnTo>
                    <a:pt x="50682" y="20816"/>
                  </a:lnTo>
                  <a:lnTo>
                    <a:pt x="50682" y="20575"/>
                  </a:lnTo>
                  <a:lnTo>
                    <a:pt x="50682" y="20333"/>
                  </a:lnTo>
                  <a:lnTo>
                    <a:pt x="50622" y="20152"/>
                  </a:lnTo>
                  <a:lnTo>
                    <a:pt x="50501" y="19911"/>
                  </a:lnTo>
                  <a:lnTo>
                    <a:pt x="50381" y="19730"/>
                  </a:lnTo>
                  <a:lnTo>
                    <a:pt x="50200" y="19609"/>
                  </a:lnTo>
                  <a:lnTo>
                    <a:pt x="49958" y="19489"/>
                  </a:lnTo>
                  <a:lnTo>
                    <a:pt x="49777" y="19428"/>
                  </a:lnTo>
                  <a:close/>
                  <a:moveTo>
                    <a:pt x="55087" y="19428"/>
                  </a:moveTo>
                  <a:lnTo>
                    <a:pt x="54906" y="19489"/>
                  </a:lnTo>
                  <a:lnTo>
                    <a:pt x="54665" y="19609"/>
                  </a:lnTo>
                  <a:lnTo>
                    <a:pt x="54483" y="19730"/>
                  </a:lnTo>
                  <a:lnTo>
                    <a:pt x="54363" y="19911"/>
                  </a:lnTo>
                  <a:lnTo>
                    <a:pt x="54242" y="20152"/>
                  </a:lnTo>
                  <a:lnTo>
                    <a:pt x="54182" y="20333"/>
                  </a:lnTo>
                  <a:lnTo>
                    <a:pt x="54182" y="20575"/>
                  </a:lnTo>
                  <a:lnTo>
                    <a:pt x="54182" y="20816"/>
                  </a:lnTo>
                  <a:lnTo>
                    <a:pt x="54242" y="20997"/>
                  </a:lnTo>
                  <a:lnTo>
                    <a:pt x="54363" y="21238"/>
                  </a:lnTo>
                  <a:lnTo>
                    <a:pt x="54483" y="21419"/>
                  </a:lnTo>
                  <a:lnTo>
                    <a:pt x="54665" y="21540"/>
                  </a:lnTo>
                  <a:lnTo>
                    <a:pt x="54906" y="21661"/>
                  </a:lnTo>
                  <a:lnTo>
                    <a:pt x="55087" y="21721"/>
                  </a:lnTo>
                  <a:lnTo>
                    <a:pt x="55570" y="21721"/>
                  </a:lnTo>
                  <a:lnTo>
                    <a:pt x="55751" y="21661"/>
                  </a:lnTo>
                  <a:lnTo>
                    <a:pt x="55992" y="21540"/>
                  </a:lnTo>
                  <a:lnTo>
                    <a:pt x="56173" y="21419"/>
                  </a:lnTo>
                  <a:lnTo>
                    <a:pt x="56294" y="21238"/>
                  </a:lnTo>
                  <a:lnTo>
                    <a:pt x="56414" y="20997"/>
                  </a:lnTo>
                  <a:lnTo>
                    <a:pt x="56475" y="20816"/>
                  </a:lnTo>
                  <a:lnTo>
                    <a:pt x="56475" y="20575"/>
                  </a:lnTo>
                  <a:lnTo>
                    <a:pt x="56475" y="20333"/>
                  </a:lnTo>
                  <a:lnTo>
                    <a:pt x="56414" y="20152"/>
                  </a:lnTo>
                  <a:lnTo>
                    <a:pt x="56294" y="19911"/>
                  </a:lnTo>
                  <a:lnTo>
                    <a:pt x="56173" y="19730"/>
                  </a:lnTo>
                  <a:lnTo>
                    <a:pt x="55992" y="19609"/>
                  </a:lnTo>
                  <a:lnTo>
                    <a:pt x="55751" y="19489"/>
                  </a:lnTo>
                  <a:lnTo>
                    <a:pt x="55570" y="19428"/>
                  </a:lnTo>
                  <a:close/>
                  <a:moveTo>
                    <a:pt x="60879" y="19428"/>
                  </a:moveTo>
                  <a:lnTo>
                    <a:pt x="60698" y="19489"/>
                  </a:lnTo>
                  <a:lnTo>
                    <a:pt x="60457" y="19609"/>
                  </a:lnTo>
                  <a:lnTo>
                    <a:pt x="60276" y="19730"/>
                  </a:lnTo>
                  <a:lnTo>
                    <a:pt x="60155" y="19911"/>
                  </a:lnTo>
                  <a:lnTo>
                    <a:pt x="60034" y="20152"/>
                  </a:lnTo>
                  <a:lnTo>
                    <a:pt x="59974" y="20333"/>
                  </a:lnTo>
                  <a:lnTo>
                    <a:pt x="59974" y="20575"/>
                  </a:lnTo>
                  <a:lnTo>
                    <a:pt x="59974" y="20816"/>
                  </a:lnTo>
                  <a:lnTo>
                    <a:pt x="60034" y="20997"/>
                  </a:lnTo>
                  <a:lnTo>
                    <a:pt x="60155" y="21238"/>
                  </a:lnTo>
                  <a:lnTo>
                    <a:pt x="60276" y="21419"/>
                  </a:lnTo>
                  <a:lnTo>
                    <a:pt x="60457" y="21540"/>
                  </a:lnTo>
                  <a:lnTo>
                    <a:pt x="60698" y="21661"/>
                  </a:lnTo>
                  <a:lnTo>
                    <a:pt x="60879" y="21721"/>
                  </a:lnTo>
                  <a:lnTo>
                    <a:pt x="61362" y="21721"/>
                  </a:lnTo>
                  <a:lnTo>
                    <a:pt x="61543" y="21661"/>
                  </a:lnTo>
                  <a:lnTo>
                    <a:pt x="61784" y="21540"/>
                  </a:lnTo>
                  <a:lnTo>
                    <a:pt x="61965" y="21419"/>
                  </a:lnTo>
                  <a:lnTo>
                    <a:pt x="62086" y="21238"/>
                  </a:lnTo>
                  <a:lnTo>
                    <a:pt x="62206" y="20997"/>
                  </a:lnTo>
                  <a:lnTo>
                    <a:pt x="62267" y="20816"/>
                  </a:lnTo>
                  <a:lnTo>
                    <a:pt x="62267" y="20575"/>
                  </a:lnTo>
                  <a:lnTo>
                    <a:pt x="62267" y="20333"/>
                  </a:lnTo>
                  <a:lnTo>
                    <a:pt x="62206" y="20152"/>
                  </a:lnTo>
                  <a:lnTo>
                    <a:pt x="62086" y="19911"/>
                  </a:lnTo>
                  <a:lnTo>
                    <a:pt x="61965" y="19730"/>
                  </a:lnTo>
                  <a:lnTo>
                    <a:pt x="61784" y="19609"/>
                  </a:lnTo>
                  <a:lnTo>
                    <a:pt x="61543" y="19489"/>
                  </a:lnTo>
                  <a:lnTo>
                    <a:pt x="61362" y="19428"/>
                  </a:lnTo>
                  <a:close/>
                  <a:moveTo>
                    <a:pt x="66671" y="19428"/>
                  </a:moveTo>
                  <a:lnTo>
                    <a:pt x="66490" y="19489"/>
                  </a:lnTo>
                  <a:lnTo>
                    <a:pt x="66249" y="19609"/>
                  </a:lnTo>
                  <a:lnTo>
                    <a:pt x="66068" y="19730"/>
                  </a:lnTo>
                  <a:lnTo>
                    <a:pt x="65947" y="19911"/>
                  </a:lnTo>
                  <a:lnTo>
                    <a:pt x="65827" y="20152"/>
                  </a:lnTo>
                  <a:lnTo>
                    <a:pt x="65766" y="20333"/>
                  </a:lnTo>
                  <a:lnTo>
                    <a:pt x="65766" y="20575"/>
                  </a:lnTo>
                  <a:lnTo>
                    <a:pt x="65766" y="20816"/>
                  </a:lnTo>
                  <a:lnTo>
                    <a:pt x="65827" y="20997"/>
                  </a:lnTo>
                  <a:lnTo>
                    <a:pt x="65947" y="21238"/>
                  </a:lnTo>
                  <a:lnTo>
                    <a:pt x="66068" y="21419"/>
                  </a:lnTo>
                  <a:lnTo>
                    <a:pt x="66249" y="21540"/>
                  </a:lnTo>
                  <a:lnTo>
                    <a:pt x="66490" y="21661"/>
                  </a:lnTo>
                  <a:lnTo>
                    <a:pt x="66671" y="21721"/>
                  </a:lnTo>
                  <a:lnTo>
                    <a:pt x="67154" y="21721"/>
                  </a:lnTo>
                  <a:lnTo>
                    <a:pt x="67335" y="21661"/>
                  </a:lnTo>
                  <a:lnTo>
                    <a:pt x="67576" y="21540"/>
                  </a:lnTo>
                  <a:lnTo>
                    <a:pt x="67757" y="21419"/>
                  </a:lnTo>
                  <a:lnTo>
                    <a:pt x="67878" y="21238"/>
                  </a:lnTo>
                  <a:lnTo>
                    <a:pt x="67999" y="20997"/>
                  </a:lnTo>
                  <a:lnTo>
                    <a:pt x="68059" y="20816"/>
                  </a:lnTo>
                  <a:lnTo>
                    <a:pt x="68059" y="20575"/>
                  </a:lnTo>
                  <a:lnTo>
                    <a:pt x="68059" y="20333"/>
                  </a:lnTo>
                  <a:lnTo>
                    <a:pt x="67999" y="20152"/>
                  </a:lnTo>
                  <a:lnTo>
                    <a:pt x="67878" y="19911"/>
                  </a:lnTo>
                  <a:lnTo>
                    <a:pt x="67757" y="19730"/>
                  </a:lnTo>
                  <a:lnTo>
                    <a:pt x="67576" y="19609"/>
                  </a:lnTo>
                  <a:lnTo>
                    <a:pt x="67335" y="19489"/>
                  </a:lnTo>
                  <a:lnTo>
                    <a:pt x="67154" y="19428"/>
                  </a:lnTo>
                  <a:close/>
                  <a:moveTo>
                    <a:pt x="5853" y="22324"/>
                  </a:moveTo>
                  <a:lnTo>
                    <a:pt x="5672" y="22385"/>
                  </a:lnTo>
                  <a:lnTo>
                    <a:pt x="5431" y="22505"/>
                  </a:lnTo>
                  <a:lnTo>
                    <a:pt x="5250" y="22626"/>
                  </a:lnTo>
                  <a:lnTo>
                    <a:pt x="5129" y="22807"/>
                  </a:lnTo>
                  <a:lnTo>
                    <a:pt x="5008" y="23048"/>
                  </a:lnTo>
                  <a:lnTo>
                    <a:pt x="4948" y="23229"/>
                  </a:lnTo>
                  <a:lnTo>
                    <a:pt x="4948" y="23471"/>
                  </a:lnTo>
                  <a:lnTo>
                    <a:pt x="4948" y="23712"/>
                  </a:lnTo>
                  <a:lnTo>
                    <a:pt x="5008" y="23893"/>
                  </a:lnTo>
                  <a:lnTo>
                    <a:pt x="5129" y="24135"/>
                  </a:lnTo>
                  <a:lnTo>
                    <a:pt x="5250" y="24316"/>
                  </a:lnTo>
                  <a:lnTo>
                    <a:pt x="5431" y="24436"/>
                  </a:lnTo>
                  <a:lnTo>
                    <a:pt x="5672" y="24557"/>
                  </a:lnTo>
                  <a:lnTo>
                    <a:pt x="5853" y="24617"/>
                  </a:lnTo>
                  <a:lnTo>
                    <a:pt x="6336" y="24617"/>
                  </a:lnTo>
                  <a:lnTo>
                    <a:pt x="6517" y="24557"/>
                  </a:lnTo>
                  <a:lnTo>
                    <a:pt x="6758" y="24436"/>
                  </a:lnTo>
                  <a:lnTo>
                    <a:pt x="6939" y="24316"/>
                  </a:lnTo>
                  <a:lnTo>
                    <a:pt x="7060" y="24135"/>
                  </a:lnTo>
                  <a:lnTo>
                    <a:pt x="7180" y="23893"/>
                  </a:lnTo>
                  <a:lnTo>
                    <a:pt x="7241" y="23712"/>
                  </a:lnTo>
                  <a:lnTo>
                    <a:pt x="7241" y="23471"/>
                  </a:lnTo>
                  <a:lnTo>
                    <a:pt x="7241" y="23229"/>
                  </a:lnTo>
                  <a:lnTo>
                    <a:pt x="7180" y="23048"/>
                  </a:lnTo>
                  <a:lnTo>
                    <a:pt x="7060" y="22807"/>
                  </a:lnTo>
                  <a:lnTo>
                    <a:pt x="6939" y="22626"/>
                  </a:lnTo>
                  <a:lnTo>
                    <a:pt x="6758" y="22505"/>
                  </a:lnTo>
                  <a:lnTo>
                    <a:pt x="6517" y="22385"/>
                  </a:lnTo>
                  <a:lnTo>
                    <a:pt x="6336" y="22324"/>
                  </a:lnTo>
                  <a:close/>
                  <a:moveTo>
                    <a:pt x="11645" y="22324"/>
                  </a:moveTo>
                  <a:lnTo>
                    <a:pt x="11464" y="22385"/>
                  </a:lnTo>
                  <a:lnTo>
                    <a:pt x="11223" y="22505"/>
                  </a:lnTo>
                  <a:lnTo>
                    <a:pt x="11042" y="22626"/>
                  </a:lnTo>
                  <a:lnTo>
                    <a:pt x="10921" y="22807"/>
                  </a:lnTo>
                  <a:lnTo>
                    <a:pt x="10800" y="23048"/>
                  </a:lnTo>
                  <a:lnTo>
                    <a:pt x="10740" y="23229"/>
                  </a:lnTo>
                  <a:lnTo>
                    <a:pt x="10740" y="23471"/>
                  </a:lnTo>
                  <a:lnTo>
                    <a:pt x="10740" y="23712"/>
                  </a:lnTo>
                  <a:lnTo>
                    <a:pt x="10800" y="23893"/>
                  </a:lnTo>
                  <a:lnTo>
                    <a:pt x="10921" y="24135"/>
                  </a:lnTo>
                  <a:lnTo>
                    <a:pt x="11042" y="24316"/>
                  </a:lnTo>
                  <a:lnTo>
                    <a:pt x="11223" y="24436"/>
                  </a:lnTo>
                  <a:lnTo>
                    <a:pt x="11464" y="24557"/>
                  </a:lnTo>
                  <a:lnTo>
                    <a:pt x="11645" y="24617"/>
                  </a:lnTo>
                  <a:lnTo>
                    <a:pt x="12128" y="24617"/>
                  </a:lnTo>
                  <a:lnTo>
                    <a:pt x="12309" y="24557"/>
                  </a:lnTo>
                  <a:lnTo>
                    <a:pt x="12550" y="24436"/>
                  </a:lnTo>
                  <a:lnTo>
                    <a:pt x="12731" y="24316"/>
                  </a:lnTo>
                  <a:lnTo>
                    <a:pt x="12852" y="24135"/>
                  </a:lnTo>
                  <a:lnTo>
                    <a:pt x="12973" y="23893"/>
                  </a:lnTo>
                  <a:lnTo>
                    <a:pt x="13033" y="23712"/>
                  </a:lnTo>
                  <a:lnTo>
                    <a:pt x="13033" y="23471"/>
                  </a:lnTo>
                  <a:lnTo>
                    <a:pt x="13033" y="23229"/>
                  </a:lnTo>
                  <a:lnTo>
                    <a:pt x="12973" y="23048"/>
                  </a:lnTo>
                  <a:lnTo>
                    <a:pt x="12852" y="22807"/>
                  </a:lnTo>
                  <a:lnTo>
                    <a:pt x="12731" y="22626"/>
                  </a:lnTo>
                  <a:lnTo>
                    <a:pt x="12550" y="22505"/>
                  </a:lnTo>
                  <a:lnTo>
                    <a:pt x="12309" y="22385"/>
                  </a:lnTo>
                  <a:lnTo>
                    <a:pt x="12128" y="22324"/>
                  </a:lnTo>
                  <a:close/>
                  <a:moveTo>
                    <a:pt x="17437" y="22324"/>
                  </a:moveTo>
                  <a:lnTo>
                    <a:pt x="17256" y="22385"/>
                  </a:lnTo>
                  <a:lnTo>
                    <a:pt x="17015" y="22505"/>
                  </a:lnTo>
                  <a:lnTo>
                    <a:pt x="16834" y="22626"/>
                  </a:lnTo>
                  <a:lnTo>
                    <a:pt x="16713" y="22807"/>
                  </a:lnTo>
                  <a:lnTo>
                    <a:pt x="16593" y="23048"/>
                  </a:lnTo>
                  <a:lnTo>
                    <a:pt x="16532" y="23229"/>
                  </a:lnTo>
                  <a:lnTo>
                    <a:pt x="16532" y="23471"/>
                  </a:lnTo>
                  <a:lnTo>
                    <a:pt x="16532" y="23712"/>
                  </a:lnTo>
                  <a:lnTo>
                    <a:pt x="16593" y="23893"/>
                  </a:lnTo>
                  <a:lnTo>
                    <a:pt x="16713" y="24135"/>
                  </a:lnTo>
                  <a:lnTo>
                    <a:pt x="16834" y="24316"/>
                  </a:lnTo>
                  <a:lnTo>
                    <a:pt x="17015" y="24436"/>
                  </a:lnTo>
                  <a:lnTo>
                    <a:pt x="17256" y="24557"/>
                  </a:lnTo>
                  <a:lnTo>
                    <a:pt x="17437" y="24617"/>
                  </a:lnTo>
                  <a:lnTo>
                    <a:pt x="17920" y="24617"/>
                  </a:lnTo>
                  <a:lnTo>
                    <a:pt x="18101" y="24557"/>
                  </a:lnTo>
                  <a:lnTo>
                    <a:pt x="18342" y="24436"/>
                  </a:lnTo>
                  <a:lnTo>
                    <a:pt x="18523" y="24316"/>
                  </a:lnTo>
                  <a:lnTo>
                    <a:pt x="18644" y="24135"/>
                  </a:lnTo>
                  <a:lnTo>
                    <a:pt x="18765" y="23893"/>
                  </a:lnTo>
                  <a:lnTo>
                    <a:pt x="18825" y="23712"/>
                  </a:lnTo>
                  <a:lnTo>
                    <a:pt x="18825" y="23471"/>
                  </a:lnTo>
                  <a:lnTo>
                    <a:pt x="18825" y="23229"/>
                  </a:lnTo>
                  <a:lnTo>
                    <a:pt x="18765" y="23048"/>
                  </a:lnTo>
                  <a:lnTo>
                    <a:pt x="18644" y="22807"/>
                  </a:lnTo>
                  <a:lnTo>
                    <a:pt x="18523" y="22626"/>
                  </a:lnTo>
                  <a:lnTo>
                    <a:pt x="18342" y="22505"/>
                  </a:lnTo>
                  <a:lnTo>
                    <a:pt x="18101" y="22385"/>
                  </a:lnTo>
                  <a:lnTo>
                    <a:pt x="17920" y="22324"/>
                  </a:lnTo>
                  <a:close/>
                  <a:moveTo>
                    <a:pt x="23230" y="22324"/>
                  </a:moveTo>
                  <a:lnTo>
                    <a:pt x="23049" y="22385"/>
                  </a:lnTo>
                  <a:lnTo>
                    <a:pt x="22807" y="22505"/>
                  </a:lnTo>
                  <a:lnTo>
                    <a:pt x="22626" y="22626"/>
                  </a:lnTo>
                  <a:lnTo>
                    <a:pt x="22506" y="22807"/>
                  </a:lnTo>
                  <a:lnTo>
                    <a:pt x="22385" y="23048"/>
                  </a:lnTo>
                  <a:lnTo>
                    <a:pt x="22325" y="23229"/>
                  </a:lnTo>
                  <a:lnTo>
                    <a:pt x="22325" y="23471"/>
                  </a:lnTo>
                  <a:lnTo>
                    <a:pt x="22325" y="23712"/>
                  </a:lnTo>
                  <a:lnTo>
                    <a:pt x="22385" y="23893"/>
                  </a:lnTo>
                  <a:lnTo>
                    <a:pt x="22506" y="24135"/>
                  </a:lnTo>
                  <a:lnTo>
                    <a:pt x="22626" y="24316"/>
                  </a:lnTo>
                  <a:lnTo>
                    <a:pt x="22807" y="24436"/>
                  </a:lnTo>
                  <a:lnTo>
                    <a:pt x="23049" y="24557"/>
                  </a:lnTo>
                  <a:lnTo>
                    <a:pt x="23230" y="24617"/>
                  </a:lnTo>
                  <a:lnTo>
                    <a:pt x="23712" y="24617"/>
                  </a:lnTo>
                  <a:lnTo>
                    <a:pt x="23893" y="24557"/>
                  </a:lnTo>
                  <a:lnTo>
                    <a:pt x="24135" y="24436"/>
                  </a:lnTo>
                  <a:lnTo>
                    <a:pt x="24316" y="24316"/>
                  </a:lnTo>
                  <a:lnTo>
                    <a:pt x="24436" y="24135"/>
                  </a:lnTo>
                  <a:lnTo>
                    <a:pt x="24557" y="23893"/>
                  </a:lnTo>
                  <a:lnTo>
                    <a:pt x="24617" y="23712"/>
                  </a:lnTo>
                  <a:lnTo>
                    <a:pt x="24617" y="23471"/>
                  </a:lnTo>
                  <a:lnTo>
                    <a:pt x="24617" y="23229"/>
                  </a:lnTo>
                  <a:lnTo>
                    <a:pt x="24557" y="23048"/>
                  </a:lnTo>
                  <a:lnTo>
                    <a:pt x="24436" y="22807"/>
                  </a:lnTo>
                  <a:lnTo>
                    <a:pt x="24316" y="22626"/>
                  </a:lnTo>
                  <a:lnTo>
                    <a:pt x="24135" y="22505"/>
                  </a:lnTo>
                  <a:lnTo>
                    <a:pt x="23893" y="22385"/>
                  </a:lnTo>
                  <a:lnTo>
                    <a:pt x="23712" y="22324"/>
                  </a:lnTo>
                  <a:close/>
                  <a:moveTo>
                    <a:pt x="29022" y="22324"/>
                  </a:moveTo>
                  <a:lnTo>
                    <a:pt x="28841" y="22385"/>
                  </a:lnTo>
                  <a:lnTo>
                    <a:pt x="28599" y="22505"/>
                  </a:lnTo>
                  <a:lnTo>
                    <a:pt x="28418" y="22626"/>
                  </a:lnTo>
                  <a:lnTo>
                    <a:pt x="28298" y="22807"/>
                  </a:lnTo>
                  <a:lnTo>
                    <a:pt x="28177" y="23048"/>
                  </a:lnTo>
                  <a:lnTo>
                    <a:pt x="28117" y="23229"/>
                  </a:lnTo>
                  <a:lnTo>
                    <a:pt x="28117" y="23471"/>
                  </a:lnTo>
                  <a:lnTo>
                    <a:pt x="28117" y="23712"/>
                  </a:lnTo>
                  <a:lnTo>
                    <a:pt x="28177" y="23893"/>
                  </a:lnTo>
                  <a:lnTo>
                    <a:pt x="28298" y="24135"/>
                  </a:lnTo>
                  <a:lnTo>
                    <a:pt x="28418" y="24316"/>
                  </a:lnTo>
                  <a:lnTo>
                    <a:pt x="28599" y="24436"/>
                  </a:lnTo>
                  <a:lnTo>
                    <a:pt x="28841" y="24557"/>
                  </a:lnTo>
                  <a:lnTo>
                    <a:pt x="29022" y="24617"/>
                  </a:lnTo>
                  <a:lnTo>
                    <a:pt x="29505" y="24617"/>
                  </a:lnTo>
                  <a:lnTo>
                    <a:pt x="29686" y="24557"/>
                  </a:lnTo>
                  <a:lnTo>
                    <a:pt x="29927" y="24436"/>
                  </a:lnTo>
                  <a:lnTo>
                    <a:pt x="30108" y="24316"/>
                  </a:lnTo>
                  <a:lnTo>
                    <a:pt x="30229" y="24135"/>
                  </a:lnTo>
                  <a:lnTo>
                    <a:pt x="30349" y="23893"/>
                  </a:lnTo>
                  <a:lnTo>
                    <a:pt x="30410" y="23712"/>
                  </a:lnTo>
                  <a:lnTo>
                    <a:pt x="30410" y="23471"/>
                  </a:lnTo>
                  <a:lnTo>
                    <a:pt x="30410" y="23229"/>
                  </a:lnTo>
                  <a:lnTo>
                    <a:pt x="30349" y="23048"/>
                  </a:lnTo>
                  <a:lnTo>
                    <a:pt x="30229" y="22807"/>
                  </a:lnTo>
                  <a:lnTo>
                    <a:pt x="30108" y="22626"/>
                  </a:lnTo>
                  <a:lnTo>
                    <a:pt x="29927" y="22505"/>
                  </a:lnTo>
                  <a:lnTo>
                    <a:pt x="29686" y="22385"/>
                  </a:lnTo>
                  <a:lnTo>
                    <a:pt x="29505" y="22324"/>
                  </a:lnTo>
                  <a:close/>
                  <a:moveTo>
                    <a:pt x="34814" y="22324"/>
                  </a:moveTo>
                  <a:lnTo>
                    <a:pt x="34633" y="22385"/>
                  </a:lnTo>
                  <a:lnTo>
                    <a:pt x="34392" y="22505"/>
                  </a:lnTo>
                  <a:lnTo>
                    <a:pt x="34211" y="22626"/>
                  </a:lnTo>
                  <a:lnTo>
                    <a:pt x="34090" y="22807"/>
                  </a:lnTo>
                  <a:lnTo>
                    <a:pt x="33969" y="23048"/>
                  </a:lnTo>
                  <a:lnTo>
                    <a:pt x="33909" y="23229"/>
                  </a:lnTo>
                  <a:lnTo>
                    <a:pt x="33909" y="23471"/>
                  </a:lnTo>
                  <a:lnTo>
                    <a:pt x="33909" y="23712"/>
                  </a:lnTo>
                  <a:lnTo>
                    <a:pt x="33969" y="23893"/>
                  </a:lnTo>
                  <a:lnTo>
                    <a:pt x="34090" y="24135"/>
                  </a:lnTo>
                  <a:lnTo>
                    <a:pt x="34211" y="24316"/>
                  </a:lnTo>
                  <a:lnTo>
                    <a:pt x="34392" y="24436"/>
                  </a:lnTo>
                  <a:lnTo>
                    <a:pt x="34633" y="24557"/>
                  </a:lnTo>
                  <a:lnTo>
                    <a:pt x="34814" y="24617"/>
                  </a:lnTo>
                  <a:lnTo>
                    <a:pt x="35297" y="24617"/>
                  </a:lnTo>
                  <a:lnTo>
                    <a:pt x="35478" y="24557"/>
                  </a:lnTo>
                  <a:lnTo>
                    <a:pt x="35719" y="24436"/>
                  </a:lnTo>
                  <a:lnTo>
                    <a:pt x="35900" y="24316"/>
                  </a:lnTo>
                  <a:lnTo>
                    <a:pt x="36021" y="24135"/>
                  </a:lnTo>
                  <a:lnTo>
                    <a:pt x="36141" y="23893"/>
                  </a:lnTo>
                  <a:lnTo>
                    <a:pt x="36202" y="23712"/>
                  </a:lnTo>
                  <a:lnTo>
                    <a:pt x="36202" y="23471"/>
                  </a:lnTo>
                  <a:lnTo>
                    <a:pt x="36202" y="23229"/>
                  </a:lnTo>
                  <a:lnTo>
                    <a:pt x="36141" y="23048"/>
                  </a:lnTo>
                  <a:lnTo>
                    <a:pt x="36021" y="22807"/>
                  </a:lnTo>
                  <a:lnTo>
                    <a:pt x="35900" y="22626"/>
                  </a:lnTo>
                  <a:lnTo>
                    <a:pt x="35719" y="22505"/>
                  </a:lnTo>
                  <a:lnTo>
                    <a:pt x="35478" y="22385"/>
                  </a:lnTo>
                  <a:lnTo>
                    <a:pt x="35297" y="22324"/>
                  </a:lnTo>
                  <a:close/>
                  <a:moveTo>
                    <a:pt x="40606" y="22324"/>
                  </a:moveTo>
                  <a:lnTo>
                    <a:pt x="40425" y="22385"/>
                  </a:lnTo>
                  <a:lnTo>
                    <a:pt x="40184" y="22505"/>
                  </a:lnTo>
                  <a:lnTo>
                    <a:pt x="40003" y="22626"/>
                  </a:lnTo>
                  <a:lnTo>
                    <a:pt x="39882" y="22807"/>
                  </a:lnTo>
                  <a:lnTo>
                    <a:pt x="39762" y="23048"/>
                  </a:lnTo>
                  <a:lnTo>
                    <a:pt x="39701" y="23229"/>
                  </a:lnTo>
                  <a:lnTo>
                    <a:pt x="39701" y="23471"/>
                  </a:lnTo>
                  <a:lnTo>
                    <a:pt x="39701" y="23712"/>
                  </a:lnTo>
                  <a:lnTo>
                    <a:pt x="39762" y="23893"/>
                  </a:lnTo>
                  <a:lnTo>
                    <a:pt x="39882" y="24135"/>
                  </a:lnTo>
                  <a:lnTo>
                    <a:pt x="40003" y="24316"/>
                  </a:lnTo>
                  <a:lnTo>
                    <a:pt x="40184" y="24436"/>
                  </a:lnTo>
                  <a:lnTo>
                    <a:pt x="40425" y="24557"/>
                  </a:lnTo>
                  <a:lnTo>
                    <a:pt x="40606" y="24617"/>
                  </a:lnTo>
                  <a:lnTo>
                    <a:pt x="41089" y="24617"/>
                  </a:lnTo>
                  <a:lnTo>
                    <a:pt x="41270" y="24557"/>
                  </a:lnTo>
                  <a:lnTo>
                    <a:pt x="41511" y="24436"/>
                  </a:lnTo>
                  <a:lnTo>
                    <a:pt x="41692" y="24316"/>
                  </a:lnTo>
                  <a:lnTo>
                    <a:pt x="41813" y="24135"/>
                  </a:lnTo>
                  <a:lnTo>
                    <a:pt x="41934" y="23893"/>
                  </a:lnTo>
                  <a:lnTo>
                    <a:pt x="41994" y="23712"/>
                  </a:lnTo>
                  <a:lnTo>
                    <a:pt x="41994" y="23471"/>
                  </a:lnTo>
                  <a:lnTo>
                    <a:pt x="41994" y="23229"/>
                  </a:lnTo>
                  <a:lnTo>
                    <a:pt x="41934" y="23048"/>
                  </a:lnTo>
                  <a:lnTo>
                    <a:pt x="41813" y="22807"/>
                  </a:lnTo>
                  <a:lnTo>
                    <a:pt x="41692" y="22626"/>
                  </a:lnTo>
                  <a:lnTo>
                    <a:pt x="41511" y="22505"/>
                  </a:lnTo>
                  <a:lnTo>
                    <a:pt x="41270" y="22385"/>
                  </a:lnTo>
                  <a:lnTo>
                    <a:pt x="41089" y="22324"/>
                  </a:lnTo>
                  <a:close/>
                  <a:moveTo>
                    <a:pt x="46399" y="22324"/>
                  </a:moveTo>
                  <a:lnTo>
                    <a:pt x="46218" y="22385"/>
                  </a:lnTo>
                  <a:lnTo>
                    <a:pt x="45976" y="22505"/>
                  </a:lnTo>
                  <a:lnTo>
                    <a:pt x="45795" y="22626"/>
                  </a:lnTo>
                  <a:lnTo>
                    <a:pt x="45674" y="22807"/>
                  </a:lnTo>
                  <a:lnTo>
                    <a:pt x="45554" y="23048"/>
                  </a:lnTo>
                  <a:lnTo>
                    <a:pt x="45493" y="23229"/>
                  </a:lnTo>
                  <a:lnTo>
                    <a:pt x="45493" y="23471"/>
                  </a:lnTo>
                  <a:lnTo>
                    <a:pt x="45493" y="23712"/>
                  </a:lnTo>
                  <a:lnTo>
                    <a:pt x="45554" y="23893"/>
                  </a:lnTo>
                  <a:lnTo>
                    <a:pt x="45674" y="24135"/>
                  </a:lnTo>
                  <a:lnTo>
                    <a:pt x="45795" y="24316"/>
                  </a:lnTo>
                  <a:lnTo>
                    <a:pt x="45976" y="24436"/>
                  </a:lnTo>
                  <a:lnTo>
                    <a:pt x="46218" y="24557"/>
                  </a:lnTo>
                  <a:lnTo>
                    <a:pt x="46399" y="24617"/>
                  </a:lnTo>
                  <a:lnTo>
                    <a:pt x="46881" y="24617"/>
                  </a:lnTo>
                  <a:lnTo>
                    <a:pt x="47062" y="24557"/>
                  </a:lnTo>
                  <a:lnTo>
                    <a:pt x="47304" y="24436"/>
                  </a:lnTo>
                  <a:lnTo>
                    <a:pt x="47485" y="24316"/>
                  </a:lnTo>
                  <a:lnTo>
                    <a:pt x="47605" y="24135"/>
                  </a:lnTo>
                  <a:lnTo>
                    <a:pt x="47726" y="23893"/>
                  </a:lnTo>
                  <a:lnTo>
                    <a:pt x="47786" y="23712"/>
                  </a:lnTo>
                  <a:lnTo>
                    <a:pt x="47786" y="23471"/>
                  </a:lnTo>
                  <a:lnTo>
                    <a:pt x="47786" y="23229"/>
                  </a:lnTo>
                  <a:lnTo>
                    <a:pt x="47726" y="23048"/>
                  </a:lnTo>
                  <a:lnTo>
                    <a:pt x="47605" y="22807"/>
                  </a:lnTo>
                  <a:lnTo>
                    <a:pt x="47485" y="22626"/>
                  </a:lnTo>
                  <a:lnTo>
                    <a:pt x="47304" y="22505"/>
                  </a:lnTo>
                  <a:lnTo>
                    <a:pt x="47062" y="22385"/>
                  </a:lnTo>
                  <a:lnTo>
                    <a:pt x="46881" y="22324"/>
                  </a:lnTo>
                  <a:close/>
                  <a:moveTo>
                    <a:pt x="52191" y="22324"/>
                  </a:moveTo>
                  <a:lnTo>
                    <a:pt x="52010" y="22385"/>
                  </a:lnTo>
                  <a:lnTo>
                    <a:pt x="51768" y="22505"/>
                  </a:lnTo>
                  <a:lnTo>
                    <a:pt x="51587" y="22626"/>
                  </a:lnTo>
                  <a:lnTo>
                    <a:pt x="51467" y="22807"/>
                  </a:lnTo>
                  <a:lnTo>
                    <a:pt x="51346" y="23048"/>
                  </a:lnTo>
                  <a:lnTo>
                    <a:pt x="51286" y="23229"/>
                  </a:lnTo>
                  <a:lnTo>
                    <a:pt x="51286" y="23471"/>
                  </a:lnTo>
                  <a:lnTo>
                    <a:pt x="51286" y="23712"/>
                  </a:lnTo>
                  <a:lnTo>
                    <a:pt x="51346" y="23893"/>
                  </a:lnTo>
                  <a:lnTo>
                    <a:pt x="51467" y="24135"/>
                  </a:lnTo>
                  <a:lnTo>
                    <a:pt x="51587" y="24316"/>
                  </a:lnTo>
                  <a:lnTo>
                    <a:pt x="51768" y="24436"/>
                  </a:lnTo>
                  <a:lnTo>
                    <a:pt x="52010" y="24557"/>
                  </a:lnTo>
                  <a:lnTo>
                    <a:pt x="52191" y="24617"/>
                  </a:lnTo>
                  <a:lnTo>
                    <a:pt x="52673" y="24617"/>
                  </a:lnTo>
                  <a:lnTo>
                    <a:pt x="52854" y="24557"/>
                  </a:lnTo>
                  <a:lnTo>
                    <a:pt x="53096" y="24436"/>
                  </a:lnTo>
                  <a:lnTo>
                    <a:pt x="53277" y="24316"/>
                  </a:lnTo>
                  <a:lnTo>
                    <a:pt x="53397" y="24135"/>
                  </a:lnTo>
                  <a:lnTo>
                    <a:pt x="53518" y="23893"/>
                  </a:lnTo>
                  <a:lnTo>
                    <a:pt x="53578" y="23712"/>
                  </a:lnTo>
                  <a:lnTo>
                    <a:pt x="53578" y="23471"/>
                  </a:lnTo>
                  <a:lnTo>
                    <a:pt x="53578" y="23229"/>
                  </a:lnTo>
                  <a:lnTo>
                    <a:pt x="53518" y="23048"/>
                  </a:lnTo>
                  <a:lnTo>
                    <a:pt x="53397" y="22807"/>
                  </a:lnTo>
                  <a:lnTo>
                    <a:pt x="53277" y="22626"/>
                  </a:lnTo>
                  <a:lnTo>
                    <a:pt x="53096" y="22505"/>
                  </a:lnTo>
                  <a:lnTo>
                    <a:pt x="52854" y="22385"/>
                  </a:lnTo>
                  <a:lnTo>
                    <a:pt x="52673" y="22324"/>
                  </a:lnTo>
                  <a:close/>
                  <a:moveTo>
                    <a:pt x="57983" y="22324"/>
                  </a:moveTo>
                  <a:lnTo>
                    <a:pt x="57802" y="22385"/>
                  </a:lnTo>
                  <a:lnTo>
                    <a:pt x="57561" y="22505"/>
                  </a:lnTo>
                  <a:lnTo>
                    <a:pt x="57380" y="22626"/>
                  </a:lnTo>
                  <a:lnTo>
                    <a:pt x="57259" y="22807"/>
                  </a:lnTo>
                  <a:lnTo>
                    <a:pt x="57138" y="23048"/>
                  </a:lnTo>
                  <a:lnTo>
                    <a:pt x="57078" y="23229"/>
                  </a:lnTo>
                  <a:lnTo>
                    <a:pt x="57078" y="23471"/>
                  </a:lnTo>
                  <a:lnTo>
                    <a:pt x="57078" y="23712"/>
                  </a:lnTo>
                  <a:lnTo>
                    <a:pt x="57138" y="23893"/>
                  </a:lnTo>
                  <a:lnTo>
                    <a:pt x="57259" y="24135"/>
                  </a:lnTo>
                  <a:lnTo>
                    <a:pt x="57380" y="24316"/>
                  </a:lnTo>
                  <a:lnTo>
                    <a:pt x="57561" y="24436"/>
                  </a:lnTo>
                  <a:lnTo>
                    <a:pt x="57802" y="24557"/>
                  </a:lnTo>
                  <a:lnTo>
                    <a:pt x="57983" y="24617"/>
                  </a:lnTo>
                  <a:lnTo>
                    <a:pt x="58466" y="24617"/>
                  </a:lnTo>
                  <a:lnTo>
                    <a:pt x="58647" y="24557"/>
                  </a:lnTo>
                  <a:lnTo>
                    <a:pt x="58888" y="24436"/>
                  </a:lnTo>
                  <a:lnTo>
                    <a:pt x="59069" y="24316"/>
                  </a:lnTo>
                  <a:lnTo>
                    <a:pt x="59190" y="24135"/>
                  </a:lnTo>
                  <a:lnTo>
                    <a:pt x="59310" y="23893"/>
                  </a:lnTo>
                  <a:lnTo>
                    <a:pt x="59371" y="23712"/>
                  </a:lnTo>
                  <a:lnTo>
                    <a:pt x="59371" y="23471"/>
                  </a:lnTo>
                  <a:lnTo>
                    <a:pt x="59371" y="23229"/>
                  </a:lnTo>
                  <a:lnTo>
                    <a:pt x="59310" y="23048"/>
                  </a:lnTo>
                  <a:lnTo>
                    <a:pt x="59190" y="22807"/>
                  </a:lnTo>
                  <a:lnTo>
                    <a:pt x="59069" y="22626"/>
                  </a:lnTo>
                  <a:lnTo>
                    <a:pt x="58888" y="22505"/>
                  </a:lnTo>
                  <a:lnTo>
                    <a:pt x="58647" y="22385"/>
                  </a:lnTo>
                  <a:lnTo>
                    <a:pt x="58466" y="22324"/>
                  </a:lnTo>
                  <a:close/>
                  <a:moveTo>
                    <a:pt x="63775" y="22324"/>
                  </a:moveTo>
                  <a:lnTo>
                    <a:pt x="63594" y="22385"/>
                  </a:lnTo>
                  <a:lnTo>
                    <a:pt x="63353" y="22505"/>
                  </a:lnTo>
                  <a:lnTo>
                    <a:pt x="63172" y="22626"/>
                  </a:lnTo>
                  <a:lnTo>
                    <a:pt x="63051" y="22807"/>
                  </a:lnTo>
                  <a:lnTo>
                    <a:pt x="62931" y="23048"/>
                  </a:lnTo>
                  <a:lnTo>
                    <a:pt x="62870" y="23229"/>
                  </a:lnTo>
                  <a:lnTo>
                    <a:pt x="62870" y="23471"/>
                  </a:lnTo>
                  <a:lnTo>
                    <a:pt x="62870" y="23712"/>
                  </a:lnTo>
                  <a:lnTo>
                    <a:pt x="62931" y="23893"/>
                  </a:lnTo>
                  <a:lnTo>
                    <a:pt x="63051" y="24135"/>
                  </a:lnTo>
                  <a:lnTo>
                    <a:pt x="63172" y="24316"/>
                  </a:lnTo>
                  <a:lnTo>
                    <a:pt x="63353" y="24436"/>
                  </a:lnTo>
                  <a:lnTo>
                    <a:pt x="63594" y="24557"/>
                  </a:lnTo>
                  <a:lnTo>
                    <a:pt x="63775" y="24617"/>
                  </a:lnTo>
                  <a:lnTo>
                    <a:pt x="64258" y="24617"/>
                  </a:lnTo>
                  <a:lnTo>
                    <a:pt x="64439" y="24557"/>
                  </a:lnTo>
                  <a:lnTo>
                    <a:pt x="64680" y="24436"/>
                  </a:lnTo>
                  <a:lnTo>
                    <a:pt x="64861" y="24316"/>
                  </a:lnTo>
                  <a:lnTo>
                    <a:pt x="64982" y="24135"/>
                  </a:lnTo>
                  <a:lnTo>
                    <a:pt x="65103" y="23893"/>
                  </a:lnTo>
                  <a:lnTo>
                    <a:pt x="65163" y="23712"/>
                  </a:lnTo>
                  <a:lnTo>
                    <a:pt x="65163" y="23471"/>
                  </a:lnTo>
                  <a:lnTo>
                    <a:pt x="65163" y="23229"/>
                  </a:lnTo>
                  <a:lnTo>
                    <a:pt x="65103" y="23048"/>
                  </a:lnTo>
                  <a:lnTo>
                    <a:pt x="64982" y="22807"/>
                  </a:lnTo>
                  <a:lnTo>
                    <a:pt x="64861" y="22626"/>
                  </a:lnTo>
                  <a:lnTo>
                    <a:pt x="64680" y="22505"/>
                  </a:lnTo>
                  <a:lnTo>
                    <a:pt x="64439" y="22385"/>
                  </a:lnTo>
                  <a:lnTo>
                    <a:pt x="64258" y="22324"/>
                  </a:lnTo>
                  <a:close/>
                  <a:moveTo>
                    <a:pt x="69567" y="22324"/>
                  </a:moveTo>
                  <a:lnTo>
                    <a:pt x="69386" y="22385"/>
                  </a:lnTo>
                  <a:lnTo>
                    <a:pt x="69145" y="22505"/>
                  </a:lnTo>
                  <a:lnTo>
                    <a:pt x="68964" y="22626"/>
                  </a:lnTo>
                  <a:lnTo>
                    <a:pt x="68843" y="22807"/>
                  </a:lnTo>
                  <a:lnTo>
                    <a:pt x="68723" y="23048"/>
                  </a:lnTo>
                  <a:lnTo>
                    <a:pt x="68662" y="23229"/>
                  </a:lnTo>
                  <a:lnTo>
                    <a:pt x="68662" y="23471"/>
                  </a:lnTo>
                  <a:lnTo>
                    <a:pt x="68662" y="23712"/>
                  </a:lnTo>
                  <a:lnTo>
                    <a:pt x="68723" y="23893"/>
                  </a:lnTo>
                  <a:lnTo>
                    <a:pt x="68843" y="24135"/>
                  </a:lnTo>
                  <a:lnTo>
                    <a:pt x="68964" y="24316"/>
                  </a:lnTo>
                  <a:lnTo>
                    <a:pt x="69145" y="24436"/>
                  </a:lnTo>
                  <a:lnTo>
                    <a:pt x="69386" y="24557"/>
                  </a:lnTo>
                  <a:lnTo>
                    <a:pt x="69567" y="24617"/>
                  </a:lnTo>
                  <a:lnTo>
                    <a:pt x="70050" y="24617"/>
                  </a:lnTo>
                  <a:lnTo>
                    <a:pt x="70231" y="24557"/>
                  </a:lnTo>
                  <a:lnTo>
                    <a:pt x="70472" y="24436"/>
                  </a:lnTo>
                  <a:lnTo>
                    <a:pt x="70653" y="24316"/>
                  </a:lnTo>
                  <a:lnTo>
                    <a:pt x="70774" y="24135"/>
                  </a:lnTo>
                  <a:lnTo>
                    <a:pt x="70895" y="23893"/>
                  </a:lnTo>
                  <a:lnTo>
                    <a:pt x="70955" y="23712"/>
                  </a:lnTo>
                  <a:lnTo>
                    <a:pt x="70955" y="23471"/>
                  </a:lnTo>
                  <a:lnTo>
                    <a:pt x="70955" y="23229"/>
                  </a:lnTo>
                  <a:lnTo>
                    <a:pt x="70895" y="23048"/>
                  </a:lnTo>
                  <a:lnTo>
                    <a:pt x="70774" y="22807"/>
                  </a:lnTo>
                  <a:lnTo>
                    <a:pt x="70653" y="22626"/>
                  </a:lnTo>
                  <a:lnTo>
                    <a:pt x="70472" y="22505"/>
                  </a:lnTo>
                  <a:lnTo>
                    <a:pt x="70231" y="22385"/>
                  </a:lnTo>
                  <a:lnTo>
                    <a:pt x="70050" y="22324"/>
                  </a:lnTo>
                  <a:close/>
                  <a:moveTo>
                    <a:pt x="2896" y="25221"/>
                  </a:moveTo>
                  <a:lnTo>
                    <a:pt x="2655" y="25341"/>
                  </a:lnTo>
                  <a:lnTo>
                    <a:pt x="2414" y="25522"/>
                  </a:lnTo>
                  <a:lnTo>
                    <a:pt x="2233" y="25703"/>
                  </a:lnTo>
                  <a:lnTo>
                    <a:pt x="2112" y="26005"/>
                  </a:lnTo>
                  <a:lnTo>
                    <a:pt x="2052" y="26367"/>
                  </a:lnTo>
                  <a:lnTo>
                    <a:pt x="2052" y="26608"/>
                  </a:lnTo>
                  <a:lnTo>
                    <a:pt x="2112" y="26789"/>
                  </a:lnTo>
                  <a:lnTo>
                    <a:pt x="2233" y="27031"/>
                  </a:lnTo>
                  <a:lnTo>
                    <a:pt x="2353" y="27212"/>
                  </a:lnTo>
                  <a:lnTo>
                    <a:pt x="2534" y="27332"/>
                  </a:lnTo>
                  <a:lnTo>
                    <a:pt x="2776" y="27453"/>
                  </a:lnTo>
                  <a:lnTo>
                    <a:pt x="2957" y="27513"/>
                  </a:lnTo>
                  <a:lnTo>
                    <a:pt x="3439" y="27513"/>
                  </a:lnTo>
                  <a:lnTo>
                    <a:pt x="3620" y="27453"/>
                  </a:lnTo>
                  <a:lnTo>
                    <a:pt x="3862" y="27332"/>
                  </a:lnTo>
                  <a:lnTo>
                    <a:pt x="4043" y="27212"/>
                  </a:lnTo>
                  <a:lnTo>
                    <a:pt x="4164" y="27031"/>
                  </a:lnTo>
                  <a:lnTo>
                    <a:pt x="4284" y="26789"/>
                  </a:lnTo>
                  <a:lnTo>
                    <a:pt x="4345" y="26608"/>
                  </a:lnTo>
                  <a:lnTo>
                    <a:pt x="4345" y="26367"/>
                  </a:lnTo>
                  <a:lnTo>
                    <a:pt x="4284" y="26005"/>
                  </a:lnTo>
                  <a:lnTo>
                    <a:pt x="4164" y="25703"/>
                  </a:lnTo>
                  <a:lnTo>
                    <a:pt x="3982" y="25522"/>
                  </a:lnTo>
                  <a:lnTo>
                    <a:pt x="3741" y="25341"/>
                  </a:lnTo>
                  <a:lnTo>
                    <a:pt x="3500" y="25221"/>
                  </a:lnTo>
                  <a:close/>
                  <a:moveTo>
                    <a:pt x="8689" y="25221"/>
                  </a:moveTo>
                  <a:lnTo>
                    <a:pt x="8447" y="25341"/>
                  </a:lnTo>
                  <a:lnTo>
                    <a:pt x="8206" y="25522"/>
                  </a:lnTo>
                  <a:lnTo>
                    <a:pt x="8025" y="25703"/>
                  </a:lnTo>
                  <a:lnTo>
                    <a:pt x="7904" y="26005"/>
                  </a:lnTo>
                  <a:lnTo>
                    <a:pt x="7844" y="26367"/>
                  </a:lnTo>
                  <a:lnTo>
                    <a:pt x="7844" y="26608"/>
                  </a:lnTo>
                  <a:lnTo>
                    <a:pt x="7904" y="26789"/>
                  </a:lnTo>
                  <a:lnTo>
                    <a:pt x="8025" y="27031"/>
                  </a:lnTo>
                  <a:lnTo>
                    <a:pt x="8146" y="27212"/>
                  </a:lnTo>
                  <a:lnTo>
                    <a:pt x="8327" y="27332"/>
                  </a:lnTo>
                  <a:lnTo>
                    <a:pt x="8568" y="27453"/>
                  </a:lnTo>
                  <a:lnTo>
                    <a:pt x="8749" y="27513"/>
                  </a:lnTo>
                  <a:lnTo>
                    <a:pt x="9232" y="27513"/>
                  </a:lnTo>
                  <a:lnTo>
                    <a:pt x="9413" y="27453"/>
                  </a:lnTo>
                  <a:lnTo>
                    <a:pt x="9654" y="27332"/>
                  </a:lnTo>
                  <a:lnTo>
                    <a:pt x="9835" y="27212"/>
                  </a:lnTo>
                  <a:lnTo>
                    <a:pt x="9956" y="27031"/>
                  </a:lnTo>
                  <a:lnTo>
                    <a:pt x="10076" y="26789"/>
                  </a:lnTo>
                  <a:lnTo>
                    <a:pt x="10137" y="26608"/>
                  </a:lnTo>
                  <a:lnTo>
                    <a:pt x="10137" y="26367"/>
                  </a:lnTo>
                  <a:lnTo>
                    <a:pt x="10076" y="26005"/>
                  </a:lnTo>
                  <a:lnTo>
                    <a:pt x="9956" y="25703"/>
                  </a:lnTo>
                  <a:lnTo>
                    <a:pt x="9775" y="25522"/>
                  </a:lnTo>
                  <a:lnTo>
                    <a:pt x="9533" y="25341"/>
                  </a:lnTo>
                  <a:lnTo>
                    <a:pt x="9292" y="25221"/>
                  </a:lnTo>
                  <a:close/>
                  <a:moveTo>
                    <a:pt x="14481" y="25221"/>
                  </a:moveTo>
                  <a:lnTo>
                    <a:pt x="14240" y="25341"/>
                  </a:lnTo>
                  <a:lnTo>
                    <a:pt x="13998" y="25522"/>
                  </a:lnTo>
                  <a:lnTo>
                    <a:pt x="13817" y="25703"/>
                  </a:lnTo>
                  <a:lnTo>
                    <a:pt x="13697" y="26005"/>
                  </a:lnTo>
                  <a:lnTo>
                    <a:pt x="13636" y="26367"/>
                  </a:lnTo>
                  <a:lnTo>
                    <a:pt x="13636" y="26608"/>
                  </a:lnTo>
                  <a:lnTo>
                    <a:pt x="13697" y="26789"/>
                  </a:lnTo>
                  <a:lnTo>
                    <a:pt x="13817" y="27031"/>
                  </a:lnTo>
                  <a:lnTo>
                    <a:pt x="13938" y="27212"/>
                  </a:lnTo>
                  <a:lnTo>
                    <a:pt x="14119" y="27332"/>
                  </a:lnTo>
                  <a:lnTo>
                    <a:pt x="14360" y="27453"/>
                  </a:lnTo>
                  <a:lnTo>
                    <a:pt x="14541" y="27513"/>
                  </a:lnTo>
                  <a:lnTo>
                    <a:pt x="15024" y="27513"/>
                  </a:lnTo>
                  <a:lnTo>
                    <a:pt x="15205" y="27453"/>
                  </a:lnTo>
                  <a:lnTo>
                    <a:pt x="15446" y="27332"/>
                  </a:lnTo>
                  <a:lnTo>
                    <a:pt x="15627" y="27212"/>
                  </a:lnTo>
                  <a:lnTo>
                    <a:pt x="15748" y="27031"/>
                  </a:lnTo>
                  <a:lnTo>
                    <a:pt x="15869" y="26789"/>
                  </a:lnTo>
                  <a:lnTo>
                    <a:pt x="15929" y="26608"/>
                  </a:lnTo>
                  <a:lnTo>
                    <a:pt x="15929" y="26367"/>
                  </a:lnTo>
                  <a:lnTo>
                    <a:pt x="15869" y="26005"/>
                  </a:lnTo>
                  <a:lnTo>
                    <a:pt x="15748" y="25703"/>
                  </a:lnTo>
                  <a:lnTo>
                    <a:pt x="15567" y="25522"/>
                  </a:lnTo>
                  <a:lnTo>
                    <a:pt x="15326" y="25341"/>
                  </a:lnTo>
                  <a:lnTo>
                    <a:pt x="15084" y="25221"/>
                  </a:lnTo>
                  <a:close/>
                  <a:moveTo>
                    <a:pt x="20273" y="25221"/>
                  </a:moveTo>
                  <a:lnTo>
                    <a:pt x="20032" y="25341"/>
                  </a:lnTo>
                  <a:lnTo>
                    <a:pt x="19790" y="25522"/>
                  </a:lnTo>
                  <a:lnTo>
                    <a:pt x="19609" y="25703"/>
                  </a:lnTo>
                  <a:lnTo>
                    <a:pt x="19489" y="26005"/>
                  </a:lnTo>
                  <a:lnTo>
                    <a:pt x="19428" y="26367"/>
                  </a:lnTo>
                  <a:lnTo>
                    <a:pt x="19428" y="26608"/>
                  </a:lnTo>
                  <a:lnTo>
                    <a:pt x="19489" y="26789"/>
                  </a:lnTo>
                  <a:lnTo>
                    <a:pt x="19609" y="27031"/>
                  </a:lnTo>
                  <a:lnTo>
                    <a:pt x="19730" y="27212"/>
                  </a:lnTo>
                  <a:lnTo>
                    <a:pt x="19911" y="27332"/>
                  </a:lnTo>
                  <a:lnTo>
                    <a:pt x="20152" y="27453"/>
                  </a:lnTo>
                  <a:lnTo>
                    <a:pt x="20333" y="27513"/>
                  </a:lnTo>
                  <a:lnTo>
                    <a:pt x="20816" y="27513"/>
                  </a:lnTo>
                  <a:lnTo>
                    <a:pt x="20997" y="27453"/>
                  </a:lnTo>
                  <a:lnTo>
                    <a:pt x="21239" y="27332"/>
                  </a:lnTo>
                  <a:lnTo>
                    <a:pt x="21420" y="27212"/>
                  </a:lnTo>
                  <a:lnTo>
                    <a:pt x="21540" y="27031"/>
                  </a:lnTo>
                  <a:lnTo>
                    <a:pt x="21661" y="26789"/>
                  </a:lnTo>
                  <a:lnTo>
                    <a:pt x="21721" y="26608"/>
                  </a:lnTo>
                  <a:lnTo>
                    <a:pt x="21721" y="26367"/>
                  </a:lnTo>
                  <a:lnTo>
                    <a:pt x="21661" y="26005"/>
                  </a:lnTo>
                  <a:lnTo>
                    <a:pt x="21540" y="25703"/>
                  </a:lnTo>
                  <a:lnTo>
                    <a:pt x="21359" y="25522"/>
                  </a:lnTo>
                  <a:lnTo>
                    <a:pt x="21118" y="25341"/>
                  </a:lnTo>
                  <a:lnTo>
                    <a:pt x="20876" y="25221"/>
                  </a:lnTo>
                  <a:close/>
                  <a:moveTo>
                    <a:pt x="26065" y="25221"/>
                  </a:moveTo>
                  <a:lnTo>
                    <a:pt x="25824" y="25341"/>
                  </a:lnTo>
                  <a:lnTo>
                    <a:pt x="25583" y="25522"/>
                  </a:lnTo>
                  <a:lnTo>
                    <a:pt x="25402" y="25703"/>
                  </a:lnTo>
                  <a:lnTo>
                    <a:pt x="25281" y="26005"/>
                  </a:lnTo>
                  <a:lnTo>
                    <a:pt x="25221" y="26367"/>
                  </a:lnTo>
                  <a:lnTo>
                    <a:pt x="25221" y="26608"/>
                  </a:lnTo>
                  <a:lnTo>
                    <a:pt x="25281" y="26789"/>
                  </a:lnTo>
                  <a:lnTo>
                    <a:pt x="25402" y="27031"/>
                  </a:lnTo>
                  <a:lnTo>
                    <a:pt x="25522" y="27212"/>
                  </a:lnTo>
                  <a:lnTo>
                    <a:pt x="25703" y="27332"/>
                  </a:lnTo>
                  <a:lnTo>
                    <a:pt x="25945" y="27453"/>
                  </a:lnTo>
                  <a:lnTo>
                    <a:pt x="26126" y="27513"/>
                  </a:lnTo>
                  <a:lnTo>
                    <a:pt x="26608" y="27513"/>
                  </a:lnTo>
                  <a:lnTo>
                    <a:pt x="26789" y="27453"/>
                  </a:lnTo>
                  <a:lnTo>
                    <a:pt x="27031" y="27332"/>
                  </a:lnTo>
                  <a:lnTo>
                    <a:pt x="27212" y="27212"/>
                  </a:lnTo>
                  <a:lnTo>
                    <a:pt x="27332" y="27031"/>
                  </a:lnTo>
                  <a:lnTo>
                    <a:pt x="27453" y="26789"/>
                  </a:lnTo>
                  <a:lnTo>
                    <a:pt x="27513" y="26608"/>
                  </a:lnTo>
                  <a:lnTo>
                    <a:pt x="27513" y="26367"/>
                  </a:lnTo>
                  <a:lnTo>
                    <a:pt x="27453" y="26005"/>
                  </a:lnTo>
                  <a:lnTo>
                    <a:pt x="27332" y="25703"/>
                  </a:lnTo>
                  <a:lnTo>
                    <a:pt x="27151" y="25522"/>
                  </a:lnTo>
                  <a:lnTo>
                    <a:pt x="26910" y="25341"/>
                  </a:lnTo>
                  <a:lnTo>
                    <a:pt x="26669" y="25221"/>
                  </a:lnTo>
                  <a:close/>
                  <a:moveTo>
                    <a:pt x="31858" y="25221"/>
                  </a:moveTo>
                  <a:lnTo>
                    <a:pt x="31616" y="25341"/>
                  </a:lnTo>
                  <a:lnTo>
                    <a:pt x="31375" y="25522"/>
                  </a:lnTo>
                  <a:lnTo>
                    <a:pt x="31194" y="25703"/>
                  </a:lnTo>
                  <a:lnTo>
                    <a:pt x="31073" y="26005"/>
                  </a:lnTo>
                  <a:lnTo>
                    <a:pt x="31013" y="26367"/>
                  </a:lnTo>
                  <a:lnTo>
                    <a:pt x="31013" y="26608"/>
                  </a:lnTo>
                  <a:lnTo>
                    <a:pt x="31073" y="26789"/>
                  </a:lnTo>
                  <a:lnTo>
                    <a:pt x="31194" y="27031"/>
                  </a:lnTo>
                  <a:lnTo>
                    <a:pt x="31315" y="27212"/>
                  </a:lnTo>
                  <a:lnTo>
                    <a:pt x="31496" y="27332"/>
                  </a:lnTo>
                  <a:lnTo>
                    <a:pt x="31737" y="27453"/>
                  </a:lnTo>
                  <a:lnTo>
                    <a:pt x="31918" y="27513"/>
                  </a:lnTo>
                  <a:lnTo>
                    <a:pt x="32401" y="27513"/>
                  </a:lnTo>
                  <a:lnTo>
                    <a:pt x="32582" y="27453"/>
                  </a:lnTo>
                  <a:lnTo>
                    <a:pt x="32823" y="27332"/>
                  </a:lnTo>
                  <a:lnTo>
                    <a:pt x="33004" y="27212"/>
                  </a:lnTo>
                  <a:lnTo>
                    <a:pt x="33125" y="27031"/>
                  </a:lnTo>
                  <a:lnTo>
                    <a:pt x="33245" y="26789"/>
                  </a:lnTo>
                  <a:lnTo>
                    <a:pt x="33306" y="26608"/>
                  </a:lnTo>
                  <a:lnTo>
                    <a:pt x="33306" y="26367"/>
                  </a:lnTo>
                  <a:lnTo>
                    <a:pt x="33245" y="26005"/>
                  </a:lnTo>
                  <a:lnTo>
                    <a:pt x="33125" y="25703"/>
                  </a:lnTo>
                  <a:lnTo>
                    <a:pt x="32944" y="25522"/>
                  </a:lnTo>
                  <a:lnTo>
                    <a:pt x="32702" y="25341"/>
                  </a:lnTo>
                  <a:lnTo>
                    <a:pt x="32461" y="25221"/>
                  </a:lnTo>
                  <a:close/>
                  <a:moveTo>
                    <a:pt x="37650" y="25221"/>
                  </a:moveTo>
                  <a:lnTo>
                    <a:pt x="37408" y="25341"/>
                  </a:lnTo>
                  <a:lnTo>
                    <a:pt x="37167" y="25522"/>
                  </a:lnTo>
                  <a:lnTo>
                    <a:pt x="36986" y="25703"/>
                  </a:lnTo>
                  <a:lnTo>
                    <a:pt x="36865" y="26005"/>
                  </a:lnTo>
                  <a:lnTo>
                    <a:pt x="36805" y="26367"/>
                  </a:lnTo>
                  <a:lnTo>
                    <a:pt x="36805" y="26608"/>
                  </a:lnTo>
                  <a:lnTo>
                    <a:pt x="36865" y="26789"/>
                  </a:lnTo>
                  <a:lnTo>
                    <a:pt x="36986" y="27031"/>
                  </a:lnTo>
                  <a:lnTo>
                    <a:pt x="37107" y="27212"/>
                  </a:lnTo>
                  <a:lnTo>
                    <a:pt x="37288" y="27332"/>
                  </a:lnTo>
                  <a:lnTo>
                    <a:pt x="37529" y="27453"/>
                  </a:lnTo>
                  <a:lnTo>
                    <a:pt x="37710" y="27513"/>
                  </a:lnTo>
                  <a:lnTo>
                    <a:pt x="38193" y="27513"/>
                  </a:lnTo>
                  <a:lnTo>
                    <a:pt x="38374" y="27453"/>
                  </a:lnTo>
                  <a:lnTo>
                    <a:pt x="38615" y="27332"/>
                  </a:lnTo>
                  <a:lnTo>
                    <a:pt x="38796" y="27212"/>
                  </a:lnTo>
                  <a:lnTo>
                    <a:pt x="38917" y="27031"/>
                  </a:lnTo>
                  <a:lnTo>
                    <a:pt x="39038" y="26789"/>
                  </a:lnTo>
                  <a:lnTo>
                    <a:pt x="39098" y="26608"/>
                  </a:lnTo>
                  <a:lnTo>
                    <a:pt x="39098" y="26367"/>
                  </a:lnTo>
                  <a:lnTo>
                    <a:pt x="39038" y="26005"/>
                  </a:lnTo>
                  <a:lnTo>
                    <a:pt x="38917" y="25703"/>
                  </a:lnTo>
                  <a:lnTo>
                    <a:pt x="38736" y="25522"/>
                  </a:lnTo>
                  <a:lnTo>
                    <a:pt x="38495" y="25341"/>
                  </a:lnTo>
                  <a:lnTo>
                    <a:pt x="38253" y="25221"/>
                  </a:lnTo>
                  <a:close/>
                  <a:moveTo>
                    <a:pt x="43442" y="25221"/>
                  </a:moveTo>
                  <a:lnTo>
                    <a:pt x="43201" y="25341"/>
                  </a:lnTo>
                  <a:lnTo>
                    <a:pt x="42959" y="25522"/>
                  </a:lnTo>
                  <a:lnTo>
                    <a:pt x="42778" y="25703"/>
                  </a:lnTo>
                  <a:lnTo>
                    <a:pt x="42658" y="26005"/>
                  </a:lnTo>
                  <a:lnTo>
                    <a:pt x="42597" y="26367"/>
                  </a:lnTo>
                  <a:lnTo>
                    <a:pt x="42597" y="26608"/>
                  </a:lnTo>
                  <a:lnTo>
                    <a:pt x="42658" y="26789"/>
                  </a:lnTo>
                  <a:lnTo>
                    <a:pt x="42778" y="27031"/>
                  </a:lnTo>
                  <a:lnTo>
                    <a:pt x="42899" y="27212"/>
                  </a:lnTo>
                  <a:lnTo>
                    <a:pt x="43080" y="27332"/>
                  </a:lnTo>
                  <a:lnTo>
                    <a:pt x="43321" y="27453"/>
                  </a:lnTo>
                  <a:lnTo>
                    <a:pt x="43502" y="27513"/>
                  </a:lnTo>
                  <a:lnTo>
                    <a:pt x="43985" y="27513"/>
                  </a:lnTo>
                  <a:lnTo>
                    <a:pt x="44166" y="27453"/>
                  </a:lnTo>
                  <a:lnTo>
                    <a:pt x="44407" y="27332"/>
                  </a:lnTo>
                  <a:lnTo>
                    <a:pt x="44588" y="27212"/>
                  </a:lnTo>
                  <a:lnTo>
                    <a:pt x="44709" y="27031"/>
                  </a:lnTo>
                  <a:lnTo>
                    <a:pt x="44830" y="26789"/>
                  </a:lnTo>
                  <a:lnTo>
                    <a:pt x="44890" y="26608"/>
                  </a:lnTo>
                  <a:lnTo>
                    <a:pt x="44890" y="26367"/>
                  </a:lnTo>
                  <a:lnTo>
                    <a:pt x="44830" y="26005"/>
                  </a:lnTo>
                  <a:lnTo>
                    <a:pt x="44709" y="25703"/>
                  </a:lnTo>
                  <a:lnTo>
                    <a:pt x="44528" y="25522"/>
                  </a:lnTo>
                  <a:lnTo>
                    <a:pt x="44287" y="25341"/>
                  </a:lnTo>
                  <a:lnTo>
                    <a:pt x="44045" y="25221"/>
                  </a:lnTo>
                  <a:close/>
                  <a:moveTo>
                    <a:pt x="49234" y="25221"/>
                  </a:moveTo>
                  <a:lnTo>
                    <a:pt x="48993" y="25341"/>
                  </a:lnTo>
                  <a:lnTo>
                    <a:pt x="48752" y="25522"/>
                  </a:lnTo>
                  <a:lnTo>
                    <a:pt x="48571" y="25703"/>
                  </a:lnTo>
                  <a:lnTo>
                    <a:pt x="48450" y="26005"/>
                  </a:lnTo>
                  <a:lnTo>
                    <a:pt x="48390" y="26367"/>
                  </a:lnTo>
                  <a:lnTo>
                    <a:pt x="48390" y="26608"/>
                  </a:lnTo>
                  <a:lnTo>
                    <a:pt x="48450" y="26789"/>
                  </a:lnTo>
                  <a:lnTo>
                    <a:pt x="48571" y="27031"/>
                  </a:lnTo>
                  <a:lnTo>
                    <a:pt x="48691" y="27212"/>
                  </a:lnTo>
                  <a:lnTo>
                    <a:pt x="48872" y="27332"/>
                  </a:lnTo>
                  <a:lnTo>
                    <a:pt x="49114" y="27453"/>
                  </a:lnTo>
                  <a:lnTo>
                    <a:pt x="49295" y="27513"/>
                  </a:lnTo>
                  <a:lnTo>
                    <a:pt x="49777" y="27513"/>
                  </a:lnTo>
                  <a:lnTo>
                    <a:pt x="49958" y="27453"/>
                  </a:lnTo>
                  <a:lnTo>
                    <a:pt x="50200" y="27332"/>
                  </a:lnTo>
                  <a:lnTo>
                    <a:pt x="50381" y="27212"/>
                  </a:lnTo>
                  <a:lnTo>
                    <a:pt x="50501" y="27031"/>
                  </a:lnTo>
                  <a:lnTo>
                    <a:pt x="50622" y="26789"/>
                  </a:lnTo>
                  <a:lnTo>
                    <a:pt x="50682" y="26608"/>
                  </a:lnTo>
                  <a:lnTo>
                    <a:pt x="50682" y="26367"/>
                  </a:lnTo>
                  <a:lnTo>
                    <a:pt x="50622" y="26005"/>
                  </a:lnTo>
                  <a:lnTo>
                    <a:pt x="50501" y="25703"/>
                  </a:lnTo>
                  <a:lnTo>
                    <a:pt x="50320" y="25522"/>
                  </a:lnTo>
                  <a:lnTo>
                    <a:pt x="50079" y="25341"/>
                  </a:lnTo>
                  <a:lnTo>
                    <a:pt x="49838" y="25221"/>
                  </a:lnTo>
                  <a:close/>
                  <a:moveTo>
                    <a:pt x="55027" y="25221"/>
                  </a:moveTo>
                  <a:lnTo>
                    <a:pt x="54785" y="25341"/>
                  </a:lnTo>
                  <a:lnTo>
                    <a:pt x="54544" y="25522"/>
                  </a:lnTo>
                  <a:lnTo>
                    <a:pt x="54363" y="25703"/>
                  </a:lnTo>
                  <a:lnTo>
                    <a:pt x="54242" y="26005"/>
                  </a:lnTo>
                  <a:lnTo>
                    <a:pt x="54182" y="26367"/>
                  </a:lnTo>
                  <a:lnTo>
                    <a:pt x="54182" y="26608"/>
                  </a:lnTo>
                  <a:lnTo>
                    <a:pt x="54242" y="26789"/>
                  </a:lnTo>
                  <a:lnTo>
                    <a:pt x="54363" y="27031"/>
                  </a:lnTo>
                  <a:lnTo>
                    <a:pt x="54483" y="27212"/>
                  </a:lnTo>
                  <a:lnTo>
                    <a:pt x="54665" y="27332"/>
                  </a:lnTo>
                  <a:lnTo>
                    <a:pt x="54906" y="27453"/>
                  </a:lnTo>
                  <a:lnTo>
                    <a:pt x="55087" y="27513"/>
                  </a:lnTo>
                  <a:lnTo>
                    <a:pt x="55570" y="27513"/>
                  </a:lnTo>
                  <a:lnTo>
                    <a:pt x="55751" y="27453"/>
                  </a:lnTo>
                  <a:lnTo>
                    <a:pt x="55992" y="27332"/>
                  </a:lnTo>
                  <a:lnTo>
                    <a:pt x="56173" y="27212"/>
                  </a:lnTo>
                  <a:lnTo>
                    <a:pt x="56294" y="27031"/>
                  </a:lnTo>
                  <a:lnTo>
                    <a:pt x="56414" y="26789"/>
                  </a:lnTo>
                  <a:lnTo>
                    <a:pt x="56475" y="26608"/>
                  </a:lnTo>
                  <a:lnTo>
                    <a:pt x="56475" y="26367"/>
                  </a:lnTo>
                  <a:lnTo>
                    <a:pt x="56414" y="26005"/>
                  </a:lnTo>
                  <a:lnTo>
                    <a:pt x="56294" y="25703"/>
                  </a:lnTo>
                  <a:lnTo>
                    <a:pt x="56113" y="25522"/>
                  </a:lnTo>
                  <a:lnTo>
                    <a:pt x="55871" y="25341"/>
                  </a:lnTo>
                  <a:lnTo>
                    <a:pt x="55630" y="25221"/>
                  </a:lnTo>
                  <a:close/>
                  <a:moveTo>
                    <a:pt x="60819" y="25221"/>
                  </a:moveTo>
                  <a:lnTo>
                    <a:pt x="60577" y="25341"/>
                  </a:lnTo>
                  <a:lnTo>
                    <a:pt x="60336" y="25522"/>
                  </a:lnTo>
                  <a:lnTo>
                    <a:pt x="60155" y="25703"/>
                  </a:lnTo>
                  <a:lnTo>
                    <a:pt x="60034" y="26005"/>
                  </a:lnTo>
                  <a:lnTo>
                    <a:pt x="59974" y="26367"/>
                  </a:lnTo>
                  <a:lnTo>
                    <a:pt x="59974" y="26608"/>
                  </a:lnTo>
                  <a:lnTo>
                    <a:pt x="60034" y="26789"/>
                  </a:lnTo>
                  <a:lnTo>
                    <a:pt x="60155" y="27031"/>
                  </a:lnTo>
                  <a:lnTo>
                    <a:pt x="60276" y="27212"/>
                  </a:lnTo>
                  <a:lnTo>
                    <a:pt x="60457" y="27332"/>
                  </a:lnTo>
                  <a:lnTo>
                    <a:pt x="60698" y="27453"/>
                  </a:lnTo>
                  <a:lnTo>
                    <a:pt x="60879" y="27513"/>
                  </a:lnTo>
                  <a:lnTo>
                    <a:pt x="61362" y="27513"/>
                  </a:lnTo>
                  <a:lnTo>
                    <a:pt x="61543" y="27453"/>
                  </a:lnTo>
                  <a:lnTo>
                    <a:pt x="61784" y="27332"/>
                  </a:lnTo>
                  <a:lnTo>
                    <a:pt x="61965" y="27212"/>
                  </a:lnTo>
                  <a:lnTo>
                    <a:pt x="62086" y="27031"/>
                  </a:lnTo>
                  <a:lnTo>
                    <a:pt x="62206" y="26789"/>
                  </a:lnTo>
                  <a:lnTo>
                    <a:pt x="62267" y="26608"/>
                  </a:lnTo>
                  <a:lnTo>
                    <a:pt x="62267" y="26367"/>
                  </a:lnTo>
                  <a:lnTo>
                    <a:pt x="62206" y="26005"/>
                  </a:lnTo>
                  <a:lnTo>
                    <a:pt x="62086" y="25703"/>
                  </a:lnTo>
                  <a:lnTo>
                    <a:pt x="61905" y="25522"/>
                  </a:lnTo>
                  <a:lnTo>
                    <a:pt x="61663" y="25341"/>
                  </a:lnTo>
                  <a:lnTo>
                    <a:pt x="61422" y="25221"/>
                  </a:lnTo>
                  <a:close/>
                  <a:moveTo>
                    <a:pt x="66611" y="25221"/>
                  </a:moveTo>
                  <a:lnTo>
                    <a:pt x="66370" y="25341"/>
                  </a:lnTo>
                  <a:lnTo>
                    <a:pt x="66128" y="25522"/>
                  </a:lnTo>
                  <a:lnTo>
                    <a:pt x="65947" y="25703"/>
                  </a:lnTo>
                  <a:lnTo>
                    <a:pt x="65827" y="26005"/>
                  </a:lnTo>
                  <a:lnTo>
                    <a:pt x="65766" y="26367"/>
                  </a:lnTo>
                  <a:lnTo>
                    <a:pt x="65766" y="26608"/>
                  </a:lnTo>
                  <a:lnTo>
                    <a:pt x="65827" y="26789"/>
                  </a:lnTo>
                  <a:lnTo>
                    <a:pt x="65947" y="27031"/>
                  </a:lnTo>
                  <a:lnTo>
                    <a:pt x="66068" y="27212"/>
                  </a:lnTo>
                  <a:lnTo>
                    <a:pt x="66249" y="27332"/>
                  </a:lnTo>
                  <a:lnTo>
                    <a:pt x="66490" y="27453"/>
                  </a:lnTo>
                  <a:lnTo>
                    <a:pt x="66671" y="27513"/>
                  </a:lnTo>
                  <a:lnTo>
                    <a:pt x="67154" y="27513"/>
                  </a:lnTo>
                  <a:lnTo>
                    <a:pt x="67335" y="27453"/>
                  </a:lnTo>
                  <a:lnTo>
                    <a:pt x="67576" y="27332"/>
                  </a:lnTo>
                  <a:lnTo>
                    <a:pt x="67757" y="27212"/>
                  </a:lnTo>
                  <a:lnTo>
                    <a:pt x="67878" y="27031"/>
                  </a:lnTo>
                  <a:lnTo>
                    <a:pt x="67999" y="26789"/>
                  </a:lnTo>
                  <a:lnTo>
                    <a:pt x="68059" y="26608"/>
                  </a:lnTo>
                  <a:lnTo>
                    <a:pt x="68059" y="26367"/>
                  </a:lnTo>
                  <a:lnTo>
                    <a:pt x="67999" y="26005"/>
                  </a:lnTo>
                  <a:lnTo>
                    <a:pt x="67878" y="25703"/>
                  </a:lnTo>
                  <a:lnTo>
                    <a:pt x="67697" y="25522"/>
                  </a:lnTo>
                  <a:lnTo>
                    <a:pt x="67456" y="25341"/>
                  </a:lnTo>
                  <a:lnTo>
                    <a:pt x="67214" y="25221"/>
                  </a:lnTo>
                  <a:close/>
                  <a:moveTo>
                    <a:pt x="72403" y="25221"/>
                  </a:moveTo>
                  <a:lnTo>
                    <a:pt x="72162" y="25341"/>
                  </a:lnTo>
                  <a:lnTo>
                    <a:pt x="71921" y="25522"/>
                  </a:lnTo>
                  <a:lnTo>
                    <a:pt x="71740" y="25703"/>
                  </a:lnTo>
                  <a:lnTo>
                    <a:pt x="71619" y="26005"/>
                  </a:lnTo>
                  <a:lnTo>
                    <a:pt x="71559" y="26367"/>
                  </a:lnTo>
                  <a:lnTo>
                    <a:pt x="71559" y="26608"/>
                  </a:lnTo>
                  <a:lnTo>
                    <a:pt x="71619" y="26789"/>
                  </a:lnTo>
                  <a:lnTo>
                    <a:pt x="71740" y="27031"/>
                  </a:lnTo>
                  <a:lnTo>
                    <a:pt x="71860" y="27212"/>
                  </a:lnTo>
                  <a:lnTo>
                    <a:pt x="72041" y="27332"/>
                  </a:lnTo>
                  <a:lnTo>
                    <a:pt x="72283" y="27453"/>
                  </a:lnTo>
                  <a:lnTo>
                    <a:pt x="72464" y="27513"/>
                  </a:lnTo>
                  <a:lnTo>
                    <a:pt x="72946" y="27513"/>
                  </a:lnTo>
                  <a:lnTo>
                    <a:pt x="73127" y="27453"/>
                  </a:lnTo>
                  <a:lnTo>
                    <a:pt x="73369" y="27332"/>
                  </a:lnTo>
                  <a:lnTo>
                    <a:pt x="73550" y="27212"/>
                  </a:lnTo>
                  <a:lnTo>
                    <a:pt x="73670" y="27031"/>
                  </a:lnTo>
                  <a:lnTo>
                    <a:pt x="73791" y="26789"/>
                  </a:lnTo>
                  <a:lnTo>
                    <a:pt x="73851" y="26608"/>
                  </a:lnTo>
                  <a:lnTo>
                    <a:pt x="73851" y="26367"/>
                  </a:lnTo>
                  <a:lnTo>
                    <a:pt x="73791" y="26005"/>
                  </a:lnTo>
                  <a:lnTo>
                    <a:pt x="73670" y="25703"/>
                  </a:lnTo>
                  <a:lnTo>
                    <a:pt x="73489" y="25522"/>
                  </a:lnTo>
                  <a:lnTo>
                    <a:pt x="73248" y="25341"/>
                  </a:lnTo>
                  <a:lnTo>
                    <a:pt x="73007" y="25221"/>
                  </a:lnTo>
                  <a:close/>
                  <a:moveTo>
                    <a:pt x="1147" y="28479"/>
                  </a:moveTo>
                  <a:lnTo>
                    <a:pt x="724" y="30349"/>
                  </a:lnTo>
                  <a:lnTo>
                    <a:pt x="724" y="30349"/>
                  </a:lnTo>
                  <a:lnTo>
                    <a:pt x="1026" y="30168"/>
                  </a:lnTo>
                  <a:lnTo>
                    <a:pt x="1267" y="29927"/>
                  </a:lnTo>
                  <a:lnTo>
                    <a:pt x="1388" y="29625"/>
                  </a:lnTo>
                  <a:lnTo>
                    <a:pt x="1448" y="29263"/>
                  </a:lnTo>
                  <a:lnTo>
                    <a:pt x="1448" y="29022"/>
                  </a:lnTo>
                  <a:lnTo>
                    <a:pt x="1388" y="28841"/>
                  </a:lnTo>
                  <a:lnTo>
                    <a:pt x="1267" y="28660"/>
                  </a:lnTo>
                  <a:lnTo>
                    <a:pt x="1147" y="28479"/>
                  </a:lnTo>
                  <a:close/>
                  <a:moveTo>
                    <a:pt x="74756" y="28479"/>
                  </a:moveTo>
                  <a:lnTo>
                    <a:pt x="74636" y="28660"/>
                  </a:lnTo>
                  <a:lnTo>
                    <a:pt x="74515" y="28841"/>
                  </a:lnTo>
                  <a:lnTo>
                    <a:pt x="74455" y="29022"/>
                  </a:lnTo>
                  <a:lnTo>
                    <a:pt x="74455" y="29263"/>
                  </a:lnTo>
                  <a:lnTo>
                    <a:pt x="74515" y="29625"/>
                  </a:lnTo>
                  <a:lnTo>
                    <a:pt x="74636" y="29927"/>
                  </a:lnTo>
                  <a:lnTo>
                    <a:pt x="74877" y="30168"/>
                  </a:lnTo>
                  <a:lnTo>
                    <a:pt x="75179" y="30349"/>
                  </a:lnTo>
                  <a:lnTo>
                    <a:pt x="74756" y="28479"/>
                  </a:lnTo>
                  <a:close/>
                  <a:moveTo>
                    <a:pt x="5853" y="28117"/>
                  </a:moveTo>
                  <a:lnTo>
                    <a:pt x="5672" y="28177"/>
                  </a:lnTo>
                  <a:lnTo>
                    <a:pt x="5431" y="28298"/>
                  </a:lnTo>
                  <a:lnTo>
                    <a:pt x="5250" y="28418"/>
                  </a:lnTo>
                  <a:lnTo>
                    <a:pt x="5129" y="28599"/>
                  </a:lnTo>
                  <a:lnTo>
                    <a:pt x="5008" y="28841"/>
                  </a:lnTo>
                  <a:lnTo>
                    <a:pt x="4948" y="29022"/>
                  </a:lnTo>
                  <a:lnTo>
                    <a:pt x="4948" y="29263"/>
                  </a:lnTo>
                  <a:lnTo>
                    <a:pt x="4948" y="29504"/>
                  </a:lnTo>
                  <a:lnTo>
                    <a:pt x="5008" y="29685"/>
                  </a:lnTo>
                  <a:lnTo>
                    <a:pt x="5129" y="29927"/>
                  </a:lnTo>
                  <a:lnTo>
                    <a:pt x="5250" y="30108"/>
                  </a:lnTo>
                  <a:lnTo>
                    <a:pt x="5431" y="30228"/>
                  </a:lnTo>
                  <a:lnTo>
                    <a:pt x="5672" y="30349"/>
                  </a:lnTo>
                  <a:lnTo>
                    <a:pt x="5853" y="30409"/>
                  </a:lnTo>
                  <a:lnTo>
                    <a:pt x="6336" y="30409"/>
                  </a:lnTo>
                  <a:lnTo>
                    <a:pt x="6517" y="30349"/>
                  </a:lnTo>
                  <a:lnTo>
                    <a:pt x="6758" y="30228"/>
                  </a:lnTo>
                  <a:lnTo>
                    <a:pt x="6939" y="30108"/>
                  </a:lnTo>
                  <a:lnTo>
                    <a:pt x="7060" y="29927"/>
                  </a:lnTo>
                  <a:lnTo>
                    <a:pt x="7180" y="29685"/>
                  </a:lnTo>
                  <a:lnTo>
                    <a:pt x="7241" y="29504"/>
                  </a:lnTo>
                  <a:lnTo>
                    <a:pt x="7241" y="29263"/>
                  </a:lnTo>
                  <a:lnTo>
                    <a:pt x="7241" y="29022"/>
                  </a:lnTo>
                  <a:lnTo>
                    <a:pt x="7180" y="28841"/>
                  </a:lnTo>
                  <a:lnTo>
                    <a:pt x="7060" y="28599"/>
                  </a:lnTo>
                  <a:lnTo>
                    <a:pt x="6939" y="28418"/>
                  </a:lnTo>
                  <a:lnTo>
                    <a:pt x="6758" y="28298"/>
                  </a:lnTo>
                  <a:lnTo>
                    <a:pt x="6517" y="28177"/>
                  </a:lnTo>
                  <a:lnTo>
                    <a:pt x="6336" y="28117"/>
                  </a:lnTo>
                  <a:close/>
                  <a:moveTo>
                    <a:pt x="11645" y="28117"/>
                  </a:moveTo>
                  <a:lnTo>
                    <a:pt x="11464" y="28177"/>
                  </a:lnTo>
                  <a:lnTo>
                    <a:pt x="11223" y="28298"/>
                  </a:lnTo>
                  <a:lnTo>
                    <a:pt x="11042" y="28418"/>
                  </a:lnTo>
                  <a:lnTo>
                    <a:pt x="10921" y="28599"/>
                  </a:lnTo>
                  <a:lnTo>
                    <a:pt x="10800" y="28841"/>
                  </a:lnTo>
                  <a:lnTo>
                    <a:pt x="10740" y="29022"/>
                  </a:lnTo>
                  <a:lnTo>
                    <a:pt x="10740" y="29263"/>
                  </a:lnTo>
                  <a:lnTo>
                    <a:pt x="10740" y="29504"/>
                  </a:lnTo>
                  <a:lnTo>
                    <a:pt x="10800" y="29685"/>
                  </a:lnTo>
                  <a:lnTo>
                    <a:pt x="10921" y="29927"/>
                  </a:lnTo>
                  <a:lnTo>
                    <a:pt x="11042" y="30108"/>
                  </a:lnTo>
                  <a:lnTo>
                    <a:pt x="11223" y="30228"/>
                  </a:lnTo>
                  <a:lnTo>
                    <a:pt x="11464" y="30349"/>
                  </a:lnTo>
                  <a:lnTo>
                    <a:pt x="11645" y="30409"/>
                  </a:lnTo>
                  <a:lnTo>
                    <a:pt x="12128" y="30409"/>
                  </a:lnTo>
                  <a:lnTo>
                    <a:pt x="12309" y="30349"/>
                  </a:lnTo>
                  <a:lnTo>
                    <a:pt x="12550" y="30228"/>
                  </a:lnTo>
                  <a:lnTo>
                    <a:pt x="12731" y="30108"/>
                  </a:lnTo>
                  <a:lnTo>
                    <a:pt x="12852" y="29927"/>
                  </a:lnTo>
                  <a:lnTo>
                    <a:pt x="12973" y="29685"/>
                  </a:lnTo>
                  <a:lnTo>
                    <a:pt x="13033" y="29504"/>
                  </a:lnTo>
                  <a:lnTo>
                    <a:pt x="13033" y="29263"/>
                  </a:lnTo>
                  <a:lnTo>
                    <a:pt x="13033" y="29022"/>
                  </a:lnTo>
                  <a:lnTo>
                    <a:pt x="12973" y="28841"/>
                  </a:lnTo>
                  <a:lnTo>
                    <a:pt x="12852" y="28599"/>
                  </a:lnTo>
                  <a:lnTo>
                    <a:pt x="12731" y="28418"/>
                  </a:lnTo>
                  <a:lnTo>
                    <a:pt x="12550" y="28298"/>
                  </a:lnTo>
                  <a:lnTo>
                    <a:pt x="12309" y="28177"/>
                  </a:lnTo>
                  <a:lnTo>
                    <a:pt x="12128" y="28117"/>
                  </a:lnTo>
                  <a:close/>
                  <a:moveTo>
                    <a:pt x="17437" y="28117"/>
                  </a:moveTo>
                  <a:lnTo>
                    <a:pt x="17256" y="28177"/>
                  </a:lnTo>
                  <a:lnTo>
                    <a:pt x="17015" y="28298"/>
                  </a:lnTo>
                  <a:lnTo>
                    <a:pt x="16834" y="28418"/>
                  </a:lnTo>
                  <a:lnTo>
                    <a:pt x="16713" y="28599"/>
                  </a:lnTo>
                  <a:lnTo>
                    <a:pt x="16593" y="28841"/>
                  </a:lnTo>
                  <a:lnTo>
                    <a:pt x="16532" y="29022"/>
                  </a:lnTo>
                  <a:lnTo>
                    <a:pt x="16532" y="29263"/>
                  </a:lnTo>
                  <a:lnTo>
                    <a:pt x="16532" y="29504"/>
                  </a:lnTo>
                  <a:lnTo>
                    <a:pt x="16593" y="29685"/>
                  </a:lnTo>
                  <a:lnTo>
                    <a:pt x="16713" y="29927"/>
                  </a:lnTo>
                  <a:lnTo>
                    <a:pt x="16834" y="30108"/>
                  </a:lnTo>
                  <a:lnTo>
                    <a:pt x="17015" y="30228"/>
                  </a:lnTo>
                  <a:lnTo>
                    <a:pt x="17256" y="30349"/>
                  </a:lnTo>
                  <a:lnTo>
                    <a:pt x="17437" y="30409"/>
                  </a:lnTo>
                  <a:lnTo>
                    <a:pt x="17920" y="30409"/>
                  </a:lnTo>
                  <a:lnTo>
                    <a:pt x="18101" y="30349"/>
                  </a:lnTo>
                  <a:lnTo>
                    <a:pt x="18342" y="30228"/>
                  </a:lnTo>
                  <a:lnTo>
                    <a:pt x="18523" y="30108"/>
                  </a:lnTo>
                  <a:lnTo>
                    <a:pt x="18644" y="29927"/>
                  </a:lnTo>
                  <a:lnTo>
                    <a:pt x="18765" y="29685"/>
                  </a:lnTo>
                  <a:lnTo>
                    <a:pt x="18825" y="29504"/>
                  </a:lnTo>
                  <a:lnTo>
                    <a:pt x="18825" y="29263"/>
                  </a:lnTo>
                  <a:lnTo>
                    <a:pt x="18825" y="29022"/>
                  </a:lnTo>
                  <a:lnTo>
                    <a:pt x="18765" y="28841"/>
                  </a:lnTo>
                  <a:lnTo>
                    <a:pt x="18644" y="28599"/>
                  </a:lnTo>
                  <a:lnTo>
                    <a:pt x="18523" y="28418"/>
                  </a:lnTo>
                  <a:lnTo>
                    <a:pt x="18342" y="28298"/>
                  </a:lnTo>
                  <a:lnTo>
                    <a:pt x="18101" y="28177"/>
                  </a:lnTo>
                  <a:lnTo>
                    <a:pt x="17920" y="28117"/>
                  </a:lnTo>
                  <a:close/>
                  <a:moveTo>
                    <a:pt x="23230" y="28117"/>
                  </a:moveTo>
                  <a:lnTo>
                    <a:pt x="23049" y="28177"/>
                  </a:lnTo>
                  <a:lnTo>
                    <a:pt x="22807" y="28298"/>
                  </a:lnTo>
                  <a:lnTo>
                    <a:pt x="22626" y="28418"/>
                  </a:lnTo>
                  <a:lnTo>
                    <a:pt x="22506" y="28599"/>
                  </a:lnTo>
                  <a:lnTo>
                    <a:pt x="22385" y="28841"/>
                  </a:lnTo>
                  <a:lnTo>
                    <a:pt x="22325" y="29022"/>
                  </a:lnTo>
                  <a:lnTo>
                    <a:pt x="22325" y="29263"/>
                  </a:lnTo>
                  <a:lnTo>
                    <a:pt x="22325" y="29504"/>
                  </a:lnTo>
                  <a:lnTo>
                    <a:pt x="22385" y="29685"/>
                  </a:lnTo>
                  <a:lnTo>
                    <a:pt x="22506" y="29927"/>
                  </a:lnTo>
                  <a:lnTo>
                    <a:pt x="22626" y="30108"/>
                  </a:lnTo>
                  <a:lnTo>
                    <a:pt x="22807" y="30228"/>
                  </a:lnTo>
                  <a:lnTo>
                    <a:pt x="23049" y="30349"/>
                  </a:lnTo>
                  <a:lnTo>
                    <a:pt x="23230" y="30409"/>
                  </a:lnTo>
                  <a:lnTo>
                    <a:pt x="23712" y="30409"/>
                  </a:lnTo>
                  <a:lnTo>
                    <a:pt x="23893" y="30349"/>
                  </a:lnTo>
                  <a:lnTo>
                    <a:pt x="24135" y="30228"/>
                  </a:lnTo>
                  <a:lnTo>
                    <a:pt x="24316" y="30108"/>
                  </a:lnTo>
                  <a:lnTo>
                    <a:pt x="24436" y="29927"/>
                  </a:lnTo>
                  <a:lnTo>
                    <a:pt x="24557" y="29685"/>
                  </a:lnTo>
                  <a:lnTo>
                    <a:pt x="24617" y="29504"/>
                  </a:lnTo>
                  <a:lnTo>
                    <a:pt x="24617" y="29263"/>
                  </a:lnTo>
                  <a:lnTo>
                    <a:pt x="24617" y="29022"/>
                  </a:lnTo>
                  <a:lnTo>
                    <a:pt x="24557" y="28841"/>
                  </a:lnTo>
                  <a:lnTo>
                    <a:pt x="24436" y="28599"/>
                  </a:lnTo>
                  <a:lnTo>
                    <a:pt x="24316" y="28418"/>
                  </a:lnTo>
                  <a:lnTo>
                    <a:pt x="24135" y="28298"/>
                  </a:lnTo>
                  <a:lnTo>
                    <a:pt x="23893" y="28177"/>
                  </a:lnTo>
                  <a:lnTo>
                    <a:pt x="23712" y="28117"/>
                  </a:lnTo>
                  <a:close/>
                  <a:moveTo>
                    <a:pt x="29022" y="28117"/>
                  </a:moveTo>
                  <a:lnTo>
                    <a:pt x="28841" y="28177"/>
                  </a:lnTo>
                  <a:lnTo>
                    <a:pt x="28599" y="28298"/>
                  </a:lnTo>
                  <a:lnTo>
                    <a:pt x="28418" y="28418"/>
                  </a:lnTo>
                  <a:lnTo>
                    <a:pt x="28298" y="28599"/>
                  </a:lnTo>
                  <a:lnTo>
                    <a:pt x="28177" y="28841"/>
                  </a:lnTo>
                  <a:lnTo>
                    <a:pt x="28117" y="29022"/>
                  </a:lnTo>
                  <a:lnTo>
                    <a:pt x="28117" y="29263"/>
                  </a:lnTo>
                  <a:lnTo>
                    <a:pt x="28117" y="29504"/>
                  </a:lnTo>
                  <a:lnTo>
                    <a:pt x="28177" y="29685"/>
                  </a:lnTo>
                  <a:lnTo>
                    <a:pt x="28298" y="29927"/>
                  </a:lnTo>
                  <a:lnTo>
                    <a:pt x="28418" y="30108"/>
                  </a:lnTo>
                  <a:lnTo>
                    <a:pt x="28599" y="30228"/>
                  </a:lnTo>
                  <a:lnTo>
                    <a:pt x="28841" y="30349"/>
                  </a:lnTo>
                  <a:lnTo>
                    <a:pt x="29022" y="30409"/>
                  </a:lnTo>
                  <a:lnTo>
                    <a:pt x="29505" y="30409"/>
                  </a:lnTo>
                  <a:lnTo>
                    <a:pt x="29686" y="30349"/>
                  </a:lnTo>
                  <a:lnTo>
                    <a:pt x="29927" y="30228"/>
                  </a:lnTo>
                  <a:lnTo>
                    <a:pt x="30108" y="30108"/>
                  </a:lnTo>
                  <a:lnTo>
                    <a:pt x="30229" y="29927"/>
                  </a:lnTo>
                  <a:lnTo>
                    <a:pt x="30349" y="29685"/>
                  </a:lnTo>
                  <a:lnTo>
                    <a:pt x="30410" y="29504"/>
                  </a:lnTo>
                  <a:lnTo>
                    <a:pt x="30410" y="29263"/>
                  </a:lnTo>
                  <a:lnTo>
                    <a:pt x="30410" y="29022"/>
                  </a:lnTo>
                  <a:lnTo>
                    <a:pt x="30349" y="28841"/>
                  </a:lnTo>
                  <a:lnTo>
                    <a:pt x="30229" y="28599"/>
                  </a:lnTo>
                  <a:lnTo>
                    <a:pt x="30108" y="28418"/>
                  </a:lnTo>
                  <a:lnTo>
                    <a:pt x="29927" y="28298"/>
                  </a:lnTo>
                  <a:lnTo>
                    <a:pt x="29686" y="28177"/>
                  </a:lnTo>
                  <a:lnTo>
                    <a:pt x="29505" y="28117"/>
                  </a:lnTo>
                  <a:close/>
                  <a:moveTo>
                    <a:pt x="34814" y="28117"/>
                  </a:moveTo>
                  <a:lnTo>
                    <a:pt x="34633" y="28177"/>
                  </a:lnTo>
                  <a:lnTo>
                    <a:pt x="34392" y="28298"/>
                  </a:lnTo>
                  <a:lnTo>
                    <a:pt x="34211" y="28418"/>
                  </a:lnTo>
                  <a:lnTo>
                    <a:pt x="34090" y="28599"/>
                  </a:lnTo>
                  <a:lnTo>
                    <a:pt x="33969" y="28841"/>
                  </a:lnTo>
                  <a:lnTo>
                    <a:pt x="33909" y="29022"/>
                  </a:lnTo>
                  <a:lnTo>
                    <a:pt x="33909" y="29263"/>
                  </a:lnTo>
                  <a:lnTo>
                    <a:pt x="33909" y="29504"/>
                  </a:lnTo>
                  <a:lnTo>
                    <a:pt x="33969" y="29685"/>
                  </a:lnTo>
                  <a:lnTo>
                    <a:pt x="34090" y="29927"/>
                  </a:lnTo>
                  <a:lnTo>
                    <a:pt x="34211" y="30108"/>
                  </a:lnTo>
                  <a:lnTo>
                    <a:pt x="34392" y="30228"/>
                  </a:lnTo>
                  <a:lnTo>
                    <a:pt x="34633" y="30349"/>
                  </a:lnTo>
                  <a:lnTo>
                    <a:pt x="34814" y="30409"/>
                  </a:lnTo>
                  <a:lnTo>
                    <a:pt x="35297" y="30409"/>
                  </a:lnTo>
                  <a:lnTo>
                    <a:pt x="35478" y="30349"/>
                  </a:lnTo>
                  <a:lnTo>
                    <a:pt x="35719" y="30228"/>
                  </a:lnTo>
                  <a:lnTo>
                    <a:pt x="35900" y="30108"/>
                  </a:lnTo>
                  <a:lnTo>
                    <a:pt x="36021" y="29927"/>
                  </a:lnTo>
                  <a:lnTo>
                    <a:pt x="36141" y="29685"/>
                  </a:lnTo>
                  <a:lnTo>
                    <a:pt x="36202" y="29504"/>
                  </a:lnTo>
                  <a:lnTo>
                    <a:pt x="36202" y="29263"/>
                  </a:lnTo>
                  <a:lnTo>
                    <a:pt x="36202" y="29022"/>
                  </a:lnTo>
                  <a:lnTo>
                    <a:pt x="36141" y="28841"/>
                  </a:lnTo>
                  <a:lnTo>
                    <a:pt x="36021" y="28599"/>
                  </a:lnTo>
                  <a:lnTo>
                    <a:pt x="35900" y="28418"/>
                  </a:lnTo>
                  <a:lnTo>
                    <a:pt x="35719" y="28298"/>
                  </a:lnTo>
                  <a:lnTo>
                    <a:pt x="35478" y="28177"/>
                  </a:lnTo>
                  <a:lnTo>
                    <a:pt x="35297" y="28117"/>
                  </a:lnTo>
                  <a:close/>
                  <a:moveTo>
                    <a:pt x="40606" y="28117"/>
                  </a:moveTo>
                  <a:lnTo>
                    <a:pt x="40425" y="28177"/>
                  </a:lnTo>
                  <a:lnTo>
                    <a:pt x="40184" y="28298"/>
                  </a:lnTo>
                  <a:lnTo>
                    <a:pt x="40003" y="28418"/>
                  </a:lnTo>
                  <a:lnTo>
                    <a:pt x="39882" y="28599"/>
                  </a:lnTo>
                  <a:lnTo>
                    <a:pt x="39762" y="28841"/>
                  </a:lnTo>
                  <a:lnTo>
                    <a:pt x="39701" y="29022"/>
                  </a:lnTo>
                  <a:lnTo>
                    <a:pt x="39701" y="29263"/>
                  </a:lnTo>
                  <a:lnTo>
                    <a:pt x="39701" y="29504"/>
                  </a:lnTo>
                  <a:lnTo>
                    <a:pt x="39762" y="29685"/>
                  </a:lnTo>
                  <a:lnTo>
                    <a:pt x="39882" y="29927"/>
                  </a:lnTo>
                  <a:lnTo>
                    <a:pt x="40003" y="30108"/>
                  </a:lnTo>
                  <a:lnTo>
                    <a:pt x="40184" y="30228"/>
                  </a:lnTo>
                  <a:lnTo>
                    <a:pt x="40425" y="30349"/>
                  </a:lnTo>
                  <a:lnTo>
                    <a:pt x="40606" y="30409"/>
                  </a:lnTo>
                  <a:lnTo>
                    <a:pt x="41089" y="30409"/>
                  </a:lnTo>
                  <a:lnTo>
                    <a:pt x="41270" y="30349"/>
                  </a:lnTo>
                  <a:lnTo>
                    <a:pt x="41511" y="30228"/>
                  </a:lnTo>
                  <a:lnTo>
                    <a:pt x="41692" y="30108"/>
                  </a:lnTo>
                  <a:lnTo>
                    <a:pt x="41813" y="29927"/>
                  </a:lnTo>
                  <a:lnTo>
                    <a:pt x="41934" y="29685"/>
                  </a:lnTo>
                  <a:lnTo>
                    <a:pt x="41994" y="29504"/>
                  </a:lnTo>
                  <a:lnTo>
                    <a:pt x="41994" y="29263"/>
                  </a:lnTo>
                  <a:lnTo>
                    <a:pt x="41994" y="29022"/>
                  </a:lnTo>
                  <a:lnTo>
                    <a:pt x="41934" y="28841"/>
                  </a:lnTo>
                  <a:lnTo>
                    <a:pt x="41813" y="28599"/>
                  </a:lnTo>
                  <a:lnTo>
                    <a:pt x="41692" y="28418"/>
                  </a:lnTo>
                  <a:lnTo>
                    <a:pt x="41511" y="28298"/>
                  </a:lnTo>
                  <a:lnTo>
                    <a:pt x="41270" y="28177"/>
                  </a:lnTo>
                  <a:lnTo>
                    <a:pt x="41089" y="28117"/>
                  </a:lnTo>
                  <a:close/>
                  <a:moveTo>
                    <a:pt x="46399" y="28117"/>
                  </a:moveTo>
                  <a:lnTo>
                    <a:pt x="46218" y="28177"/>
                  </a:lnTo>
                  <a:lnTo>
                    <a:pt x="45976" y="28298"/>
                  </a:lnTo>
                  <a:lnTo>
                    <a:pt x="45795" y="28418"/>
                  </a:lnTo>
                  <a:lnTo>
                    <a:pt x="45674" y="28599"/>
                  </a:lnTo>
                  <a:lnTo>
                    <a:pt x="45554" y="28841"/>
                  </a:lnTo>
                  <a:lnTo>
                    <a:pt x="45493" y="29022"/>
                  </a:lnTo>
                  <a:lnTo>
                    <a:pt x="45493" y="29263"/>
                  </a:lnTo>
                  <a:lnTo>
                    <a:pt x="45493" y="29504"/>
                  </a:lnTo>
                  <a:lnTo>
                    <a:pt x="45554" y="29685"/>
                  </a:lnTo>
                  <a:lnTo>
                    <a:pt x="45674" y="29927"/>
                  </a:lnTo>
                  <a:lnTo>
                    <a:pt x="45795" y="30108"/>
                  </a:lnTo>
                  <a:lnTo>
                    <a:pt x="45976" y="30228"/>
                  </a:lnTo>
                  <a:lnTo>
                    <a:pt x="46218" y="30349"/>
                  </a:lnTo>
                  <a:lnTo>
                    <a:pt x="46399" y="30409"/>
                  </a:lnTo>
                  <a:lnTo>
                    <a:pt x="46881" y="30409"/>
                  </a:lnTo>
                  <a:lnTo>
                    <a:pt x="47062" y="30349"/>
                  </a:lnTo>
                  <a:lnTo>
                    <a:pt x="47304" y="30228"/>
                  </a:lnTo>
                  <a:lnTo>
                    <a:pt x="47485" y="30108"/>
                  </a:lnTo>
                  <a:lnTo>
                    <a:pt x="47605" y="29927"/>
                  </a:lnTo>
                  <a:lnTo>
                    <a:pt x="47726" y="29685"/>
                  </a:lnTo>
                  <a:lnTo>
                    <a:pt x="47786" y="29504"/>
                  </a:lnTo>
                  <a:lnTo>
                    <a:pt x="47786" y="29263"/>
                  </a:lnTo>
                  <a:lnTo>
                    <a:pt x="47786" y="29022"/>
                  </a:lnTo>
                  <a:lnTo>
                    <a:pt x="47726" y="28841"/>
                  </a:lnTo>
                  <a:lnTo>
                    <a:pt x="47605" y="28599"/>
                  </a:lnTo>
                  <a:lnTo>
                    <a:pt x="47485" y="28418"/>
                  </a:lnTo>
                  <a:lnTo>
                    <a:pt x="47304" y="28298"/>
                  </a:lnTo>
                  <a:lnTo>
                    <a:pt x="47062" y="28177"/>
                  </a:lnTo>
                  <a:lnTo>
                    <a:pt x="46881" y="28117"/>
                  </a:lnTo>
                  <a:close/>
                  <a:moveTo>
                    <a:pt x="52191" y="28117"/>
                  </a:moveTo>
                  <a:lnTo>
                    <a:pt x="52010" y="28177"/>
                  </a:lnTo>
                  <a:lnTo>
                    <a:pt x="51768" y="28298"/>
                  </a:lnTo>
                  <a:lnTo>
                    <a:pt x="51587" y="28418"/>
                  </a:lnTo>
                  <a:lnTo>
                    <a:pt x="51467" y="28599"/>
                  </a:lnTo>
                  <a:lnTo>
                    <a:pt x="51346" y="28841"/>
                  </a:lnTo>
                  <a:lnTo>
                    <a:pt x="51286" y="29022"/>
                  </a:lnTo>
                  <a:lnTo>
                    <a:pt x="51286" y="29263"/>
                  </a:lnTo>
                  <a:lnTo>
                    <a:pt x="51286" y="29504"/>
                  </a:lnTo>
                  <a:lnTo>
                    <a:pt x="51346" y="29685"/>
                  </a:lnTo>
                  <a:lnTo>
                    <a:pt x="51467" y="29927"/>
                  </a:lnTo>
                  <a:lnTo>
                    <a:pt x="51587" y="30108"/>
                  </a:lnTo>
                  <a:lnTo>
                    <a:pt x="51768" y="30228"/>
                  </a:lnTo>
                  <a:lnTo>
                    <a:pt x="52010" y="30349"/>
                  </a:lnTo>
                  <a:lnTo>
                    <a:pt x="52191" y="30409"/>
                  </a:lnTo>
                  <a:lnTo>
                    <a:pt x="52673" y="30409"/>
                  </a:lnTo>
                  <a:lnTo>
                    <a:pt x="52854" y="30349"/>
                  </a:lnTo>
                  <a:lnTo>
                    <a:pt x="53096" y="30228"/>
                  </a:lnTo>
                  <a:lnTo>
                    <a:pt x="53277" y="30108"/>
                  </a:lnTo>
                  <a:lnTo>
                    <a:pt x="53397" y="29927"/>
                  </a:lnTo>
                  <a:lnTo>
                    <a:pt x="53518" y="29685"/>
                  </a:lnTo>
                  <a:lnTo>
                    <a:pt x="53578" y="29504"/>
                  </a:lnTo>
                  <a:lnTo>
                    <a:pt x="53578" y="29263"/>
                  </a:lnTo>
                  <a:lnTo>
                    <a:pt x="53578" y="29022"/>
                  </a:lnTo>
                  <a:lnTo>
                    <a:pt x="53518" y="28841"/>
                  </a:lnTo>
                  <a:lnTo>
                    <a:pt x="53397" y="28599"/>
                  </a:lnTo>
                  <a:lnTo>
                    <a:pt x="53277" y="28418"/>
                  </a:lnTo>
                  <a:lnTo>
                    <a:pt x="53096" y="28298"/>
                  </a:lnTo>
                  <a:lnTo>
                    <a:pt x="52854" y="28177"/>
                  </a:lnTo>
                  <a:lnTo>
                    <a:pt x="52673" y="28117"/>
                  </a:lnTo>
                  <a:close/>
                  <a:moveTo>
                    <a:pt x="57983" y="28117"/>
                  </a:moveTo>
                  <a:lnTo>
                    <a:pt x="57802" y="28177"/>
                  </a:lnTo>
                  <a:lnTo>
                    <a:pt x="57561" y="28298"/>
                  </a:lnTo>
                  <a:lnTo>
                    <a:pt x="57380" y="28418"/>
                  </a:lnTo>
                  <a:lnTo>
                    <a:pt x="57259" y="28599"/>
                  </a:lnTo>
                  <a:lnTo>
                    <a:pt x="57138" y="28841"/>
                  </a:lnTo>
                  <a:lnTo>
                    <a:pt x="57078" y="29022"/>
                  </a:lnTo>
                  <a:lnTo>
                    <a:pt x="57078" y="29263"/>
                  </a:lnTo>
                  <a:lnTo>
                    <a:pt x="57078" y="29504"/>
                  </a:lnTo>
                  <a:lnTo>
                    <a:pt x="57138" y="29685"/>
                  </a:lnTo>
                  <a:lnTo>
                    <a:pt x="57259" y="29927"/>
                  </a:lnTo>
                  <a:lnTo>
                    <a:pt x="57380" y="30108"/>
                  </a:lnTo>
                  <a:lnTo>
                    <a:pt x="57561" y="30228"/>
                  </a:lnTo>
                  <a:lnTo>
                    <a:pt x="57802" y="30349"/>
                  </a:lnTo>
                  <a:lnTo>
                    <a:pt x="57983" y="30409"/>
                  </a:lnTo>
                  <a:lnTo>
                    <a:pt x="58466" y="30409"/>
                  </a:lnTo>
                  <a:lnTo>
                    <a:pt x="58647" y="30349"/>
                  </a:lnTo>
                  <a:lnTo>
                    <a:pt x="58888" y="30228"/>
                  </a:lnTo>
                  <a:lnTo>
                    <a:pt x="59069" y="30108"/>
                  </a:lnTo>
                  <a:lnTo>
                    <a:pt x="59190" y="29927"/>
                  </a:lnTo>
                  <a:lnTo>
                    <a:pt x="59310" y="29685"/>
                  </a:lnTo>
                  <a:lnTo>
                    <a:pt x="59371" y="29504"/>
                  </a:lnTo>
                  <a:lnTo>
                    <a:pt x="59371" y="29263"/>
                  </a:lnTo>
                  <a:lnTo>
                    <a:pt x="59371" y="29022"/>
                  </a:lnTo>
                  <a:lnTo>
                    <a:pt x="59310" y="28841"/>
                  </a:lnTo>
                  <a:lnTo>
                    <a:pt x="59190" y="28599"/>
                  </a:lnTo>
                  <a:lnTo>
                    <a:pt x="59069" y="28418"/>
                  </a:lnTo>
                  <a:lnTo>
                    <a:pt x="58888" y="28298"/>
                  </a:lnTo>
                  <a:lnTo>
                    <a:pt x="58647" y="28177"/>
                  </a:lnTo>
                  <a:lnTo>
                    <a:pt x="58466" y="28117"/>
                  </a:lnTo>
                  <a:close/>
                  <a:moveTo>
                    <a:pt x="63775" y="28117"/>
                  </a:moveTo>
                  <a:lnTo>
                    <a:pt x="63594" y="28177"/>
                  </a:lnTo>
                  <a:lnTo>
                    <a:pt x="63353" y="28298"/>
                  </a:lnTo>
                  <a:lnTo>
                    <a:pt x="63172" y="28418"/>
                  </a:lnTo>
                  <a:lnTo>
                    <a:pt x="63051" y="28599"/>
                  </a:lnTo>
                  <a:lnTo>
                    <a:pt x="62931" y="28841"/>
                  </a:lnTo>
                  <a:lnTo>
                    <a:pt x="62870" y="29022"/>
                  </a:lnTo>
                  <a:lnTo>
                    <a:pt x="62870" y="29263"/>
                  </a:lnTo>
                  <a:lnTo>
                    <a:pt x="62870" y="29504"/>
                  </a:lnTo>
                  <a:lnTo>
                    <a:pt x="62931" y="29685"/>
                  </a:lnTo>
                  <a:lnTo>
                    <a:pt x="63051" y="29927"/>
                  </a:lnTo>
                  <a:lnTo>
                    <a:pt x="63172" y="30108"/>
                  </a:lnTo>
                  <a:lnTo>
                    <a:pt x="63353" y="30228"/>
                  </a:lnTo>
                  <a:lnTo>
                    <a:pt x="63594" y="30349"/>
                  </a:lnTo>
                  <a:lnTo>
                    <a:pt x="63775" y="30409"/>
                  </a:lnTo>
                  <a:lnTo>
                    <a:pt x="64258" y="30409"/>
                  </a:lnTo>
                  <a:lnTo>
                    <a:pt x="64439" y="30349"/>
                  </a:lnTo>
                  <a:lnTo>
                    <a:pt x="64680" y="30228"/>
                  </a:lnTo>
                  <a:lnTo>
                    <a:pt x="64861" y="30108"/>
                  </a:lnTo>
                  <a:lnTo>
                    <a:pt x="64982" y="29927"/>
                  </a:lnTo>
                  <a:lnTo>
                    <a:pt x="65103" y="29685"/>
                  </a:lnTo>
                  <a:lnTo>
                    <a:pt x="65163" y="29504"/>
                  </a:lnTo>
                  <a:lnTo>
                    <a:pt x="65163" y="29263"/>
                  </a:lnTo>
                  <a:lnTo>
                    <a:pt x="65163" y="29022"/>
                  </a:lnTo>
                  <a:lnTo>
                    <a:pt x="65103" y="28841"/>
                  </a:lnTo>
                  <a:lnTo>
                    <a:pt x="64982" y="28599"/>
                  </a:lnTo>
                  <a:lnTo>
                    <a:pt x="64861" y="28418"/>
                  </a:lnTo>
                  <a:lnTo>
                    <a:pt x="64680" y="28298"/>
                  </a:lnTo>
                  <a:lnTo>
                    <a:pt x="64439" y="28177"/>
                  </a:lnTo>
                  <a:lnTo>
                    <a:pt x="64258" y="28117"/>
                  </a:lnTo>
                  <a:close/>
                  <a:moveTo>
                    <a:pt x="69567" y="28117"/>
                  </a:moveTo>
                  <a:lnTo>
                    <a:pt x="69386" y="28177"/>
                  </a:lnTo>
                  <a:lnTo>
                    <a:pt x="69145" y="28298"/>
                  </a:lnTo>
                  <a:lnTo>
                    <a:pt x="68964" y="28418"/>
                  </a:lnTo>
                  <a:lnTo>
                    <a:pt x="68843" y="28599"/>
                  </a:lnTo>
                  <a:lnTo>
                    <a:pt x="68723" y="28841"/>
                  </a:lnTo>
                  <a:lnTo>
                    <a:pt x="68662" y="29022"/>
                  </a:lnTo>
                  <a:lnTo>
                    <a:pt x="68662" y="29263"/>
                  </a:lnTo>
                  <a:lnTo>
                    <a:pt x="68662" y="29504"/>
                  </a:lnTo>
                  <a:lnTo>
                    <a:pt x="68723" y="29685"/>
                  </a:lnTo>
                  <a:lnTo>
                    <a:pt x="68843" y="29927"/>
                  </a:lnTo>
                  <a:lnTo>
                    <a:pt x="68964" y="30108"/>
                  </a:lnTo>
                  <a:lnTo>
                    <a:pt x="69145" y="30228"/>
                  </a:lnTo>
                  <a:lnTo>
                    <a:pt x="69386" y="30349"/>
                  </a:lnTo>
                  <a:lnTo>
                    <a:pt x="69567" y="30409"/>
                  </a:lnTo>
                  <a:lnTo>
                    <a:pt x="70050" y="30409"/>
                  </a:lnTo>
                  <a:lnTo>
                    <a:pt x="70231" y="30349"/>
                  </a:lnTo>
                  <a:lnTo>
                    <a:pt x="70472" y="30228"/>
                  </a:lnTo>
                  <a:lnTo>
                    <a:pt x="70653" y="30108"/>
                  </a:lnTo>
                  <a:lnTo>
                    <a:pt x="70774" y="29927"/>
                  </a:lnTo>
                  <a:lnTo>
                    <a:pt x="70895" y="29685"/>
                  </a:lnTo>
                  <a:lnTo>
                    <a:pt x="70955" y="29504"/>
                  </a:lnTo>
                  <a:lnTo>
                    <a:pt x="70955" y="29263"/>
                  </a:lnTo>
                  <a:lnTo>
                    <a:pt x="70955" y="29022"/>
                  </a:lnTo>
                  <a:lnTo>
                    <a:pt x="70895" y="28841"/>
                  </a:lnTo>
                  <a:lnTo>
                    <a:pt x="70774" y="28599"/>
                  </a:lnTo>
                  <a:lnTo>
                    <a:pt x="70653" y="28418"/>
                  </a:lnTo>
                  <a:lnTo>
                    <a:pt x="70472" y="28298"/>
                  </a:lnTo>
                  <a:lnTo>
                    <a:pt x="70231" y="28177"/>
                  </a:lnTo>
                  <a:lnTo>
                    <a:pt x="70050" y="28117"/>
                  </a:lnTo>
                  <a:close/>
                  <a:moveTo>
                    <a:pt x="2957" y="31013"/>
                  </a:moveTo>
                  <a:lnTo>
                    <a:pt x="2776" y="31073"/>
                  </a:lnTo>
                  <a:lnTo>
                    <a:pt x="2534" y="31194"/>
                  </a:lnTo>
                  <a:lnTo>
                    <a:pt x="2353" y="31314"/>
                  </a:lnTo>
                  <a:lnTo>
                    <a:pt x="2233" y="31495"/>
                  </a:lnTo>
                  <a:lnTo>
                    <a:pt x="2112" y="31737"/>
                  </a:lnTo>
                  <a:lnTo>
                    <a:pt x="2052" y="31918"/>
                  </a:lnTo>
                  <a:lnTo>
                    <a:pt x="2052" y="32159"/>
                  </a:lnTo>
                  <a:lnTo>
                    <a:pt x="2052" y="32401"/>
                  </a:lnTo>
                  <a:lnTo>
                    <a:pt x="2112" y="32582"/>
                  </a:lnTo>
                  <a:lnTo>
                    <a:pt x="2233" y="32823"/>
                  </a:lnTo>
                  <a:lnTo>
                    <a:pt x="2353" y="33004"/>
                  </a:lnTo>
                  <a:lnTo>
                    <a:pt x="2534" y="33125"/>
                  </a:lnTo>
                  <a:lnTo>
                    <a:pt x="2776" y="33245"/>
                  </a:lnTo>
                  <a:lnTo>
                    <a:pt x="2957" y="33306"/>
                  </a:lnTo>
                  <a:lnTo>
                    <a:pt x="3439" y="33306"/>
                  </a:lnTo>
                  <a:lnTo>
                    <a:pt x="3620" y="33245"/>
                  </a:lnTo>
                  <a:lnTo>
                    <a:pt x="3862" y="33125"/>
                  </a:lnTo>
                  <a:lnTo>
                    <a:pt x="4043" y="33004"/>
                  </a:lnTo>
                  <a:lnTo>
                    <a:pt x="4164" y="32823"/>
                  </a:lnTo>
                  <a:lnTo>
                    <a:pt x="4284" y="32582"/>
                  </a:lnTo>
                  <a:lnTo>
                    <a:pt x="4345" y="32401"/>
                  </a:lnTo>
                  <a:lnTo>
                    <a:pt x="4345" y="32159"/>
                  </a:lnTo>
                  <a:lnTo>
                    <a:pt x="4345" y="31918"/>
                  </a:lnTo>
                  <a:lnTo>
                    <a:pt x="4284" y="31737"/>
                  </a:lnTo>
                  <a:lnTo>
                    <a:pt x="4164" y="31495"/>
                  </a:lnTo>
                  <a:lnTo>
                    <a:pt x="4043" y="31314"/>
                  </a:lnTo>
                  <a:lnTo>
                    <a:pt x="3862" y="31194"/>
                  </a:lnTo>
                  <a:lnTo>
                    <a:pt x="3620" y="31073"/>
                  </a:lnTo>
                  <a:lnTo>
                    <a:pt x="3439" y="31013"/>
                  </a:lnTo>
                  <a:close/>
                  <a:moveTo>
                    <a:pt x="8749" y="31013"/>
                  </a:moveTo>
                  <a:lnTo>
                    <a:pt x="8568" y="31073"/>
                  </a:lnTo>
                  <a:lnTo>
                    <a:pt x="8327" y="31194"/>
                  </a:lnTo>
                  <a:lnTo>
                    <a:pt x="8146" y="31314"/>
                  </a:lnTo>
                  <a:lnTo>
                    <a:pt x="8025" y="31495"/>
                  </a:lnTo>
                  <a:lnTo>
                    <a:pt x="7904" y="31737"/>
                  </a:lnTo>
                  <a:lnTo>
                    <a:pt x="7844" y="31918"/>
                  </a:lnTo>
                  <a:lnTo>
                    <a:pt x="7844" y="32159"/>
                  </a:lnTo>
                  <a:lnTo>
                    <a:pt x="7844" y="32401"/>
                  </a:lnTo>
                  <a:lnTo>
                    <a:pt x="7904" y="32582"/>
                  </a:lnTo>
                  <a:lnTo>
                    <a:pt x="8025" y="32823"/>
                  </a:lnTo>
                  <a:lnTo>
                    <a:pt x="8146" y="33004"/>
                  </a:lnTo>
                  <a:lnTo>
                    <a:pt x="8327" y="33125"/>
                  </a:lnTo>
                  <a:lnTo>
                    <a:pt x="8568" y="33245"/>
                  </a:lnTo>
                  <a:lnTo>
                    <a:pt x="8749" y="33306"/>
                  </a:lnTo>
                  <a:lnTo>
                    <a:pt x="9232" y="33306"/>
                  </a:lnTo>
                  <a:lnTo>
                    <a:pt x="9413" y="33245"/>
                  </a:lnTo>
                  <a:lnTo>
                    <a:pt x="9654" y="33125"/>
                  </a:lnTo>
                  <a:lnTo>
                    <a:pt x="9835" y="33004"/>
                  </a:lnTo>
                  <a:lnTo>
                    <a:pt x="9956" y="32823"/>
                  </a:lnTo>
                  <a:lnTo>
                    <a:pt x="10076" y="32582"/>
                  </a:lnTo>
                  <a:lnTo>
                    <a:pt x="10137" y="32401"/>
                  </a:lnTo>
                  <a:lnTo>
                    <a:pt x="10137" y="32159"/>
                  </a:lnTo>
                  <a:lnTo>
                    <a:pt x="10137" y="31918"/>
                  </a:lnTo>
                  <a:lnTo>
                    <a:pt x="10076" y="31737"/>
                  </a:lnTo>
                  <a:lnTo>
                    <a:pt x="9956" y="31495"/>
                  </a:lnTo>
                  <a:lnTo>
                    <a:pt x="9835" y="31314"/>
                  </a:lnTo>
                  <a:lnTo>
                    <a:pt x="9654" y="31194"/>
                  </a:lnTo>
                  <a:lnTo>
                    <a:pt x="9413" y="31073"/>
                  </a:lnTo>
                  <a:lnTo>
                    <a:pt x="9232" y="31013"/>
                  </a:lnTo>
                  <a:close/>
                  <a:moveTo>
                    <a:pt x="14541" y="31013"/>
                  </a:moveTo>
                  <a:lnTo>
                    <a:pt x="14360" y="31073"/>
                  </a:lnTo>
                  <a:lnTo>
                    <a:pt x="14119" y="31194"/>
                  </a:lnTo>
                  <a:lnTo>
                    <a:pt x="13938" y="31314"/>
                  </a:lnTo>
                  <a:lnTo>
                    <a:pt x="13817" y="31495"/>
                  </a:lnTo>
                  <a:lnTo>
                    <a:pt x="13697" y="31737"/>
                  </a:lnTo>
                  <a:lnTo>
                    <a:pt x="13636" y="31918"/>
                  </a:lnTo>
                  <a:lnTo>
                    <a:pt x="13636" y="32159"/>
                  </a:lnTo>
                  <a:lnTo>
                    <a:pt x="13636" y="32401"/>
                  </a:lnTo>
                  <a:lnTo>
                    <a:pt x="13697" y="32582"/>
                  </a:lnTo>
                  <a:lnTo>
                    <a:pt x="13817" y="32823"/>
                  </a:lnTo>
                  <a:lnTo>
                    <a:pt x="13938" y="33004"/>
                  </a:lnTo>
                  <a:lnTo>
                    <a:pt x="14119" y="33125"/>
                  </a:lnTo>
                  <a:lnTo>
                    <a:pt x="14360" y="33245"/>
                  </a:lnTo>
                  <a:lnTo>
                    <a:pt x="14541" y="33306"/>
                  </a:lnTo>
                  <a:lnTo>
                    <a:pt x="15024" y="33306"/>
                  </a:lnTo>
                  <a:lnTo>
                    <a:pt x="15205" y="33245"/>
                  </a:lnTo>
                  <a:lnTo>
                    <a:pt x="15446" y="33125"/>
                  </a:lnTo>
                  <a:lnTo>
                    <a:pt x="15627" y="33004"/>
                  </a:lnTo>
                  <a:lnTo>
                    <a:pt x="15748" y="32823"/>
                  </a:lnTo>
                  <a:lnTo>
                    <a:pt x="15869" y="32582"/>
                  </a:lnTo>
                  <a:lnTo>
                    <a:pt x="15929" y="32401"/>
                  </a:lnTo>
                  <a:lnTo>
                    <a:pt x="15929" y="32159"/>
                  </a:lnTo>
                  <a:lnTo>
                    <a:pt x="15929" y="31918"/>
                  </a:lnTo>
                  <a:lnTo>
                    <a:pt x="15869" y="31737"/>
                  </a:lnTo>
                  <a:lnTo>
                    <a:pt x="15748" y="31495"/>
                  </a:lnTo>
                  <a:lnTo>
                    <a:pt x="15627" y="31314"/>
                  </a:lnTo>
                  <a:lnTo>
                    <a:pt x="15446" y="31194"/>
                  </a:lnTo>
                  <a:lnTo>
                    <a:pt x="15205" y="31073"/>
                  </a:lnTo>
                  <a:lnTo>
                    <a:pt x="15024" y="31013"/>
                  </a:lnTo>
                  <a:close/>
                  <a:moveTo>
                    <a:pt x="20333" y="31013"/>
                  </a:moveTo>
                  <a:lnTo>
                    <a:pt x="20152" y="31073"/>
                  </a:lnTo>
                  <a:lnTo>
                    <a:pt x="19911" y="31194"/>
                  </a:lnTo>
                  <a:lnTo>
                    <a:pt x="19730" y="31314"/>
                  </a:lnTo>
                  <a:lnTo>
                    <a:pt x="19609" y="31495"/>
                  </a:lnTo>
                  <a:lnTo>
                    <a:pt x="19489" y="31737"/>
                  </a:lnTo>
                  <a:lnTo>
                    <a:pt x="19428" y="31918"/>
                  </a:lnTo>
                  <a:lnTo>
                    <a:pt x="19428" y="32159"/>
                  </a:lnTo>
                  <a:lnTo>
                    <a:pt x="19428" y="32401"/>
                  </a:lnTo>
                  <a:lnTo>
                    <a:pt x="19489" y="32582"/>
                  </a:lnTo>
                  <a:lnTo>
                    <a:pt x="19609" y="32823"/>
                  </a:lnTo>
                  <a:lnTo>
                    <a:pt x="19730" y="33004"/>
                  </a:lnTo>
                  <a:lnTo>
                    <a:pt x="19911" y="33125"/>
                  </a:lnTo>
                  <a:lnTo>
                    <a:pt x="20152" y="33245"/>
                  </a:lnTo>
                  <a:lnTo>
                    <a:pt x="20333" y="33306"/>
                  </a:lnTo>
                  <a:lnTo>
                    <a:pt x="20816" y="33306"/>
                  </a:lnTo>
                  <a:lnTo>
                    <a:pt x="20997" y="33245"/>
                  </a:lnTo>
                  <a:lnTo>
                    <a:pt x="21239" y="33125"/>
                  </a:lnTo>
                  <a:lnTo>
                    <a:pt x="21420" y="33004"/>
                  </a:lnTo>
                  <a:lnTo>
                    <a:pt x="21540" y="32823"/>
                  </a:lnTo>
                  <a:lnTo>
                    <a:pt x="21661" y="32582"/>
                  </a:lnTo>
                  <a:lnTo>
                    <a:pt x="21721" y="32401"/>
                  </a:lnTo>
                  <a:lnTo>
                    <a:pt x="21721" y="32159"/>
                  </a:lnTo>
                  <a:lnTo>
                    <a:pt x="21721" y="31918"/>
                  </a:lnTo>
                  <a:lnTo>
                    <a:pt x="21661" y="31737"/>
                  </a:lnTo>
                  <a:lnTo>
                    <a:pt x="21540" y="31495"/>
                  </a:lnTo>
                  <a:lnTo>
                    <a:pt x="21420" y="31314"/>
                  </a:lnTo>
                  <a:lnTo>
                    <a:pt x="21239" y="31194"/>
                  </a:lnTo>
                  <a:lnTo>
                    <a:pt x="20997" y="31073"/>
                  </a:lnTo>
                  <a:lnTo>
                    <a:pt x="20816" y="31013"/>
                  </a:lnTo>
                  <a:close/>
                  <a:moveTo>
                    <a:pt x="26126" y="31013"/>
                  </a:moveTo>
                  <a:lnTo>
                    <a:pt x="25945" y="31073"/>
                  </a:lnTo>
                  <a:lnTo>
                    <a:pt x="25703" y="31194"/>
                  </a:lnTo>
                  <a:lnTo>
                    <a:pt x="25522" y="31314"/>
                  </a:lnTo>
                  <a:lnTo>
                    <a:pt x="25402" y="31495"/>
                  </a:lnTo>
                  <a:lnTo>
                    <a:pt x="25281" y="31737"/>
                  </a:lnTo>
                  <a:lnTo>
                    <a:pt x="25221" y="31918"/>
                  </a:lnTo>
                  <a:lnTo>
                    <a:pt x="25221" y="32159"/>
                  </a:lnTo>
                  <a:lnTo>
                    <a:pt x="25221" y="32401"/>
                  </a:lnTo>
                  <a:lnTo>
                    <a:pt x="25281" y="32582"/>
                  </a:lnTo>
                  <a:lnTo>
                    <a:pt x="25402" y="32823"/>
                  </a:lnTo>
                  <a:lnTo>
                    <a:pt x="25522" y="33004"/>
                  </a:lnTo>
                  <a:lnTo>
                    <a:pt x="25703" y="33125"/>
                  </a:lnTo>
                  <a:lnTo>
                    <a:pt x="25945" y="33245"/>
                  </a:lnTo>
                  <a:lnTo>
                    <a:pt x="26126" y="33306"/>
                  </a:lnTo>
                  <a:lnTo>
                    <a:pt x="26608" y="33306"/>
                  </a:lnTo>
                  <a:lnTo>
                    <a:pt x="26789" y="33245"/>
                  </a:lnTo>
                  <a:lnTo>
                    <a:pt x="27031" y="33125"/>
                  </a:lnTo>
                  <a:lnTo>
                    <a:pt x="27212" y="33004"/>
                  </a:lnTo>
                  <a:lnTo>
                    <a:pt x="27332" y="32823"/>
                  </a:lnTo>
                  <a:lnTo>
                    <a:pt x="27453" y="32582"/>
                  </a:lnTo>
                  <a:lnTo>
                    <a:pt x="27513" y="32401"/>
                  </a:lnTo>
                  <a:lnTo>
                    <a:pt x="27513" y="32159"/>
                  </a:lnTo>
                  <a:lnTo>
                    <a:pt x="27513" y="31918"/>
                  </a:lnTo>
                  <a:lnTo>
                    <a:pt x="27453" y="31737"/>
                  </a:lnTo>
                  <a:lnTo>
                    <a:pt x="27332" y="31495"/>
                  </a:lnTo>
                  <a:lnTo>
                    <a:pt x="27212" y="31314"/>
                  </a:lnTo>
                  <a:lnTo>
                    <a:pt x="27031" y="31194"/>
                  </a:lnTo>
                  <a:lnTo>
                    <a:pt x="26789" y="31073"/>
                  </a:lnTo>
                  <a:lnTo>
                    <a:pt x="26608" y="31013"/>
                  </a:lnTo>
                  <a:close/>
                  <a:moveTo>
                    <a:pt x="31918" y="31013"/>
                  </a:moveTo>
                  <a:lnTo>
                    <a:pt x="31737" y="31073"/>
                  </a:lnTo>
                  <a:lnTo>
                    <a:pt x="31496" y="31194"/>
                  </a:lnTo>
                  <a:lnTo>
                    <a:pt x="31315" y="31314"/>
                  </a:lnTo>
                  <a:lnTo>
                    <a:pt x="31194" y="31495"/>
                  </a:lnTo>
                  <a:lnTo>
                    <a:pt x="31073" y="31737"/>
                  </a:lnTo>
                  <a:lnTo>
                    <a:pt x="31013" y="31918"/>
                  </a:lnTo>
                  <a:lnTo>
                    <a:pt x="31013" y="32159"/>
                  </a:lnTo>
                  <a:lnTo>
                    <a:pt x="31013" y="32401"/>
                  </a:lnTo>
                  <a:lnTo>
                    <a:pt x="31073" y="32582"/>
                  </a:lnTo>
                  <a:lnTo>
                    <a:pt x="31194" y="32823"/>
                  </a:lnTo>
                  <a:lnTo>
                    <a:pt x="31315" y="33004"/>
                  </a:lnTo>
                  <a:lnTo>
                    <a:pt x="31496" y="33125"/>
                  </a:lnTo>
                  <a:lnTo>
                    <a:pt x="31737" y="33245"/>
                  </a:lnTo>
                  <a:lnTo>
                    <a:pt x="31918" y="33306"/>
                  </a:lnTo>
                  <a:lnTo>
                    <a:pt x="32401" y="33306"/>
                  </a:lnTo>
                  <a:lnTo>
                    <a:pt x="32582" y="33245"/>
                  </a:lnTo>
                  <a:lnTo>
                    <a:pt x="32823" y="33125"/>
                  </a:lnTo>
                  <a:lnTo>
                    <a:pt x="33004" y="33004"/>
                  </a:lnTo>
                  <a:lnTo>
                    <a:pt x="33125" y="32823"/>
                  </a:lnTo>
                  <a:lnTo>
                    <a:pt x="33245" y="32582"/>
                  </a:lnTo>
                  <a:lnTo>
                    <a:pt x="33306" y="32401"/>
                  </a:lnTo>
                  <a:lnTo>
                    <a:pt x="33306" y="32159"/>
                  </a:lnTo>
                  <a:lnTo>
                    <a:pt x="33306" y="31918"/>
                  </a:lnTo>
                  <a:lnTo>
                    <a:pt x="33245" y="31737"/>
                  </a:lnTo>
                  <a:lnTo>
                    <a:pt x="33125" y="31495"/>
                  </a:lnTo>
                  <a:lnTo>
                    <a:pt x="33004" y="31314"/>
                  </a:lnTo>
                  <a:lnTo>
                    <a:pt x="32823" y="31194"/>
                  </a:lnTo>
                  <a:lnTo>
                    <a:pt x="32582" y="31073"/>
                  </a:lnTo>
                  <a:lnTo>
                    <a:pt x="32401" y="31013"/>
                  </a:lnTo>
                  <a:close/>
                  <a:moveTo>
                    <a:pt x="37710" y="31013"/>
                  </a:moveTo>
                  <a:lnTo>
                    <a:pt x="37529" y="31073"/>
                  </a:lnTo>
                  <a:lnTo>
                    <a:pt x="37288" y="31194"/>
                  </a:lnTo>
                  <a:lnTo>
                    <a:pt x="37107" y="31314"/>
                  </a:lnTo>
                  <a:lnTo>
                    <a:pt x="36986" y="31495"/>
                  </a:lnTo>
                  <a:lnTo>
                    <a:pt x="36865" y="31737"/>
                  </a:lnTo>
                  <a:lnTo>
                    <a:pt x="36805" y="31918"/>
                  </a:lnTo>
                  <a:lnTo>
                    <a:pt x="36805" y="32159"/>
                  </a:lnTo>
                  <a:lnTo>
                    <a:pt x="36805" y="32401"/>
                  </a:lnTo>
                  <a:lnTo>
                    <a:pt x="36865" y="32582"/>
                  </a:lnTo>
                  <a:lnTo>
                    <a:pt x="36986" y="32823"/>
                  </a:lnTo>
                  <a:lnTo>
                    <a:pt x="37107" y="33004"/>
                  </a:lnTo>
                  <a:lnTo>
                    <a:pt x="37288" y="33125"/>
                  </a:lnTo>
                  <a:lnTo>
                    <a:pt x="37529" y="33245"/>
                  </a:lnTo>
                  <a:lnTo>
                    <a:pt x="37710" y="33306"/>
                  </a:lnTo>
                  <a:lnTo>
                    <a:pt x="38193" y="33306"/>
                  </a:lnTo>
                  <a:lnTo>
                    <a:pt x="38374" y="33245"/>
                  </a:lnTo>
                  <a:lnTo>
                    <a:pt x="38615" y="33125"/>
                  </a:lnTo>
                  <a:lnTo>
                    <a:pt x="38796" y="33004"/>
                  </a:lnTo>
                  <a:lnTo>
                    <a:pt x="38917" y="32823"/>
                  </a:lnTo>
                  <a:lnTo>
                    <a:pt x="39038" y="32582"/>
                  </a:lnTo>
                  <a:lnTo>
                    <a:pt x="39098" y="32401"/>
                  </a:lnTo>
                  <a:lnTo>
                    <a:pt x="39098" y="32159"/>
                  </a:lnTo>
                  <a:lnTo>
                    <a:pt x="39098" y="31918"/>
                  </a:lnTo>
                  <a:lnTo>
                    <a:pt x="39038" y="31737"/>
                  </a:lnTo>
                  <a:lnTo>
                    <a:pt x="38917" y="31495"/>
                  </a:lnTo>
                  <a:lnTo>
                    <a:pt x="38796" y="31314"/>
                  </a:lnTo>
                  <a:lnTo>
                    <a:pt x="38615" y="31194"/>
                  </a:lnTo>
                  <a:lnTo>
                    <a:pt x="38374" y="31073"/>
                  </a:lnTo>
                  <a:lnTo>
                    <a:pt x="38193" y="31013"/>
                  </a:lnTo>
                  <a:close/>
                  <a:moveTo>
                    <a:pt x="43502" y="31013"/>
                  </a:moveTo>
                  <a:lnTo>
                    <a:pt x="43321" y="31073"/>
                  </a:lnTo>
                  <a:lnTo>
                    <a:pt x="43080" y="31194"/>
                  </a:lnTo>
                  <a:lnTo>
                    <a:pt x="42899" y="31314"/>
                  </a:lnTo>
                  <a:lnTo>
                    <a:pt x="42778" y="31495"/>
                  </a:lnTo>
                  <a:lnTo>
                    <a:pt x="42658" y="31737"/>
                  </a:lnTo>
                  <a:lnTo>
                    <a:pt x="42597" y="31918"/>
                  </a:lnTo>
                  <a:lnTo>
                    <a:pt x="42597" y="32159"/>
                  </a:lnTo>
                  <a:lnTo>
                    <a:pt x="42597" y="32401"/>
                  </a:lnTo>
                  <a:lnTo>
                    <a:pt x="42658" y="32582"/>
                  </a:lnTo>
                  <a:lnTo>
                    <a:pt x="42778" y="32823"/>
                  </a:lnTo>
                  <a:lnTo>
                    <a:pt x="42899" y="33004"/>
                  </a:lnTo>
                  <a:lnTo>
                    <a:pt x="43080" y="33125"/>
                  </a:lnTo>
                  <a:lnTo>
                    <a:pt x="43321" y="33245"/>
                  </a:lnTo>
                  <a:lnTo>
                    <a:pt x="43502" y="33306"/>
                  </a:lnTo>
                  <a:lnTo>
                    <a:pt x="43985" y="33306"/>
                  </a:lnTo>
                  <a:lnTo>
                    <a:pt x="44166" y="33245"/>
                  </a:lnTo>
                  <a:lnTo>
                    <a:pt x="44407" y="33125"/>
                  </a:lnTo>
                  <a:lnTo>
                    <a:pt x="44588" y="33004"/>
                  </a:lnTo>
                  <a:lnTo>
                    <a:pt x="44709" y="32823"/>
                  </a:lnTo>
                  <a:lnTo>
                    <a:pt x="44830" y="32582"/>
                  </a:lnTo>
                  <a:lnTo>
                    <a:pt x="44890" y="32401"/>
                  </a:lnTo>
                  <a:lnTo>
                    <a:pt x="44890" y="32159"/>
                  </a:lnTo>
                  <a:lnTo>
                    <a:pt x="44890" y="31918"/>
                  </a:lnTo>
                  <a:lnTo>
                    <a:pt x="44830" y="31737"/>
                  </a:lnTo>
                  <a:lnTo>
                    <a:pt x="44709" y="31495"/>
                  </a:lnTo>
                  <a:lnTo>
                    <a:pt x="44588" y="31314"/>
                  </a:lnTo>
                  <a:lnTo>
                    <a:pt x="44407" y="31194"/>
                  </a:lnTo>
                  <a:lnTo>
                    <a:pt x="44166" y="31073"/>
                  </a:lnTo>
                  <a:lnTo>
                    <a:pt x="43985" y="31013"/>
                  </a:lnTo>
                  <a:close/>
                  <a:moveTo>
                    <a:pt x="49295" y="31013"/>
                  </a:moveTo>
                  <a:lnTo>
                    <a:pt x="49114" y="31073"/>
                  </a:lnTo>
                  <a:lnTo>
                    <a:pt x="48872" y="31194"/>
                  </a:lnTo>
                  <a:lnTo>
                    <a:pt x="48691" y="31314"/>
                  </a:lnTo>
                  <a:lnTo>
                    <a:pt x="48571" y="31495"/>
                  </a:lnTo>
                  <a:lnTo>
                    <a:pt x="48450" y="31737"/>
                  </a:lnTo>
                  <a:lnTo>
                    <a:pt x="48390" y="31918"/>
                  </a:lnTo>
                  <a:lnTo>
                    <a:pt x="48390" y="32159"/>
                  </a:lnTo>
                  <a:lnTo>
                    <a:pt x="48390" y="32401"/>
                  </a:lnTo>
                  <a:lnTo>
                    <a:pt x="48450" y="32582"/>
                  </a:lnTo>
                  <a:lnTo>
                    <a:pt x="48571" y="32823"/>
                  </a:lnTo>
                  <a:lnTo>
                    <a:pt x="48691" y="33004"/>
                  </a:lnTo>
                  <a:lnTo>
                    <a:pt x="48872" y="33125"/>
                  </a:lnTo>
                  <a:lnTo>
                    <a:pt x="49114" y="33245"/>
                  </a:lnTo>
                  <a:lnTo>
                    <a:pt x="49295" y="33306"/>
                  </a:lnTo>
                  <a:lnTo>
                    <a:pt x="49777" y="33306"/>
                  </a:lnTo>
                  <a:lnTo>
                    <a:pt x="49958" y="33245"/>
                  </a:lnTo>
                  <a:lnTo>
                    <a:pt x="50200" y="33125"/>
                  </a:lnTo>
                  <a:lnTo>
                    <a:pt x="50381" y="33004"/>
                  </a:lnTo>
                  <a:lnTo>
                    <a:pt x="50501" y="32823"/>
                  </a:lnTo>
                  <a:lnTo>
                    <a:pt x="50622" y="32582"/>
                  </a:lnTo>
                  <a:lnTo>
                    <a:pt x="50682" y="32401"/>
                  </a:lnTo>
                  <a:lnTo>
                    <a:pt x="50682" y="32159"/>
                  </a:lnTo>
                  <a:lnTo>
                    <a:pt x="50682" y="31918"/>
                  </a:lnTo>
                  <a:lnTo>
                    <a:pt x="50622" y="31737"/>
                  </a:lnTo>
                  <a:lnTo>
                    <a:pt x="50501" y="31495"/>
                  </a:lnTo>
                  <a:lnTo>
                    <a:pt x="50381" y="31314"/>
                  </a:lnTo>
                  <a:lnTo>
                    <a:pt x="50200" y="31194"/>
                  </a:lnTo>
                  <a:lnTo>
                    <a:pt x="49958" y="31073"/>
                  </a:lnTo>
                  <a:lnTo>
                    <a:pt x="49777" y="31013"/>
                  </a:lnTo>
                  <a:close/>
                  <a:moveTo>
                    <a:pt x="55087" y="31013"/>
                  </a:moveTo>
                  <a:lnTo>
                    <a:pt x="54906" y="31073"/>
                  </a:lnTo>
                  <a:lnTo>
                    <a:pt x="54665" y="31194"/>
                  </a:lnTo>
                  <a:lnTo>
                    <a:pt x="54483" y="31314"/>
                  </a:lnTo>
                  <a:lnTo>
                    <a:pt x="54363" y="31495"/>
                  </a:lnTo>
                  <a:lnTo>
                    <a:pt x="54242" y="31737"/>
                  </a:lnTo>
                  <a:lnTo>
                    <a:pt x="54182" y="31918"/>
                  </a:lnTo>
                  <a:lnTo>
                    <a:pt x="54182" y="32159"/>
                  </a:lnTo>
                  <a:lnTo>
                    <a:pt x="54182" y="32401"/>
                  </a:lnTo>
                  <a:lnTo>
                    <a:pt x="54242" y="32582"/>
                  </a:lnTo>
                  <a:lnTo>
                    <a:pt x="54363" y="32823"/>
                  </a:lnTo>
                  <a:lnTo>
                    <a:pt x="54483" y="33004"/>
                  </a:lnTo>
                  <a:lnTo>
                    <a:pt x="54665" y="33125"/>
                  </a:lnTo>
                  <a:lnTo>
                    <a:pt x="54906" y="33245"/>
                  </a:lnTo>
                  <a:lnTo>
                    <a:pt x="55087" y="33306"/>
                  </a:lnTo>
                  <a:lnTo>
                    <a:pt x="55570" y="33306"/>
                  </a:lnTo>
                  <a:lnTo>
                    <a:pt x="55751" y="33245"/>
                  </a:lnTo>
                  <a:lnTo>
                    <a:pt x="55992" y="33125"/>
                  </a:lnTo>
                  <a:lnTo>
                    <a:pt x="56173" y="33004"/>
                  </a:lnTo>
                  <a:lnTo>
                    <a:pt x="56294" y="32823"/>
                  </a:lnTo>
                  <a:lnTo>
                    <a:pt x="56414" y="32582"/>
                  </a:lnTo>
                  <a:lnTo>
                    <a:pt x="56475" y="32401"/>
                  </a:lnTo>
                  <a:lnTo>
                    <a:pt x="56475" y="32159"/>
                  </a:lnTo>
                  <a:lnTo>
                    <a:pt x="56475" y="31918"/>
                  </a:lnTo>
                  <a:lnTo>
                    <a:pt x="56414" y="31737"/>
                  </a:lnTo>
                  <a:lnTo>
                    <a:pt x="56294" y="31495"/>
                  </a:lnTo>
                  <a:lnTo>
                    <a:pt x="56173" y="31314"/>
                  </a:lnTo>
                  <a:lnTo>
                    <a:pt x="55992" y="31194"/>
                  </a:lnTo>
                  <a:lnTo>
                    <a:pt x="55751" y="31073"/>
                  </a:lnTo>
                  <a:lnTo>
                    <a:pt x="55570" y="31013"/>
                  </a:lnTo>
                  <a:close/>
                  <a:moveTo>
                    <a:pt x="60879" y="31013"/>
                  </a:moveTo>
                  <a:lnTo>
                    <a:pt x="60698" y="31073"/>
                  </a:lnTo>
                  <a:lnTo>
                    <a:pt x="60457" y="31194"/>
                  </a:lnTo>
                  <a:lnTo>
                    <a:pt x="60276" y="31314"/>
                  </a:lnTo>
                  <a:lnTo>
                    <a:pt x="60155" y="31495"/>
                  </a:lnTo>
                  <a:lnTo>
                    <a:pt x="60034" y="31737"/>
                  </a:lnTo>
                  <a:lnTo>
                    <a:pt x="59974" y="31918"/>
                  </a:lnTo>
                  <a:lnTo>
                    <a:pt x="59974" y="32159"/>
                  </a:lnTo>
                  <a:lnTo>
                    <a:pt x="59974" y="32401"/>
                  </a:lnTo>
                  <a:lnTo>
                    <a:pt x="60034" y="32582"/>
                  </a:lnTo>
                  <a:lnTo>
                    <a:pt x="60155" y="32823"/>
                  </a:lnTo>
                  <a:lnTo>
                    <a:pt x="60276" y="33004"/>
                  </a:lnTo>
                  <a:lnTo>
                    <a:pt x="60457" y="33125"/>
                  </a:lnTo>
                  <a:lnTo>
                    <a:pt x="60698" y="33245"/>
                  </a:lnTo>
                  <a:lnTo>
                    <a:pt x="60879" y="33306"/>
                  </a:lnTo>
                  <a:lnTo>
                    <a:pt x="61362" y="33306"/>
                  </a:lnTo>
                  <a:lnTo>
                    <a:pt x="61543" y="33245"/>
                  </a:lnTo>
                  <a:lnTo>
                    <a:pt x="61784" y="33125"/>
                  </a:lnTo>
                  <a:lnTo>
                    <a:pt x="61965" y="33004"/>
                  </a:lnTo>
                  <a:lnTo>
                    <a:pt x="62086" y="32823"/>
                  </a:lnTo>
                  <a:lnTo>
                    <a:pt x="62206" y="32582"/>
                  </a:lnTo>
                  <a:lnTo>
                    <a:pt x="62267" y="32401"/>
                  </a:lnTo>
                  <a:lnTo>
                    <a:pt x="62267" y="32159"/>
                  </a:lnTo>
                  <a:lnTo>
                    <a:pt x="62267" y="31918"/>
                  </a:lnTo>
                  <a:lnTo>
                    <a:pt x="62206" y="31737"/>
                  </a:lnTo>
                  <a:lnTo>
                    <a:pt x="62086" y="31495"/>
                  </a:lnTo>
                  <a:lnTo>
                    <a:pt x="61965" y="31314"/>
                  </a:lnTo>
                  <a:lnTo>
                    <a:pt x="61784" y="31194"/>
                  </a:lnTo>
                  <a:lnTo>
                    <a:pt x="61543" y="31073"/>
                  </a:lnTo>
                  <a:lnTo>
                    <a:pt x="61362" y="31013"/>
                  </a:lnTo>
                  <a:close/>
                  <a:moveTo>
                    <a:pt x="66671" y="31013"/>
                  </a:moveTo>
                  <a:lnTo>
                    <a:pt x="66490" y="31073"/>
                  </a:lnTo>
                  <a:lnTo>
                    <a:pt x="66249" y="31194"/>
                  </a:lnTo>
                  <a:lnTo>
                    <a:pt x="66068" y="31314"/>
                  </a:lnTo>
                  <a:lnTo>
                    <a:pt x="65947" y="31495"/>
                  </a:lnTo>
                  <a:lnTo>
                    <a:pt x="65827" y="31737"/>
                  </a:lnTo>
                  <a:lnTo>
                    <a:pt x="65766" y="31918"/>
                  </a:lnTo>
                  <a:lnTo>
                    <a:pt x="65766" y="32159"/>
                  </a:lnTo>
                  <a:lnTo>
                    <a:pt x="65766" y="32401"/>
                  </a:lnTo>
                  <a:lnTo>
                    <a:pt x="65827" y="32582"/>
                  </a:lnTo>
                  <a:lnTo>
                    <a:pt x="65947" y="32823"/>
                  </a:lnTo>
                  <a:lnTo>
                    <a:pt x="66068" y="33004"/>
                  </a:lnTo>
                  <a:lnTo>
                    <a:pt x="66249" y="33125"/>
                  </a:lnTo>
                  <a:lnTo>
                    <a:pt x="66490" y="33245"/>
                  </a:lnTo>
                  <a:lnTo>
                    <a:pt x="66671" y="33306"/>
                  </a:lnTo>
                  <a:lnTo>
                    <a:pt x="67154" y="33306"/>
                  </a:lnTo>
                  <a:lnTo>
                    <a:pt x="67335" y="33245"/>
                  </a:lnTo>
                  <a:lnTo>
                    <a:pt x="67576" y="33125"/>
                  </a:lnTo>
                  <a:lnTo>
                    <a:pt x="67757" y="33004"/>
                  </a:lnTo>
                  <a:lnTo>
                    <a:pt x="67878" y="32823"/>
                  </a:lnTo>
                  <a:lnTo>
                    <a:pt x="67999" y="32582"/>
                  </a:lnTo>
                  <a:lnTo>
                    <a:pt x="68059" y="32401"/>
                  </a:lnTo>
                  <a:lnTo>
                    <a:pt x="68059" y="32159"/>
                  </a:lnTo>
                  <a:lnTo>
                    <a:pt x="68059" y="31918"/>
                  </a:lnTo>
                  <a:lnTo>
                    <a:pt x="67999" y="31737"/>
                  </a:lnTo>
                  <a:lnTo>
                    <a:pt x="67878" y="31495"/>
                  </a:lnTo>
                  <a:lnTo>
                    <a:pt x="67757" y="31314"/>
                  </a:lnTo>
                  <a:lnTo>
                    <a:pt x="67576" y="31194"/>
                  </a:lnTo>
                  <a:lnTo>
                    <a:pt x="67335" y="31073"/>
                  </a:lnTo>
                  <a:lnTo>
                    <a:pt x="67154" y="31013"/>
                  </a:lnTo>
                  <a:close/>
                  <a:moveTo>
                    <a:pt x="72464" y="31013"/>
                  </a:moveTo>
                  <a:lnTo>
                    <a:pt x="72283" y="31073"/>
                  </a:lnTo>
                  <a:lnTo>
                    <a:pt x="72041" y="31194"/>
                  </a:lnTo>
                  <a:lnTo>
                    <a:pt x="71860" y="31314"/>
                  </a:lnTo>
                  <a:lnTo>
                    <a:pt x="71740" y="31495"/>
                  </a:lnTo>
                  <a:lnTo>
                    <a:pt x="71619" y="31737"/>
                  </a:lnTo>
                  <a:lnTo>
                    <a:pt x="71559" y="31918"/>
                  </a:lnTo>
                  <a:lnTo>
                    <a:pt x="71559" y="32159"/>
                  </a:lnTo>
                  <a:lnTo>
                    <a:pt x="71559" y="32401"/>
                  </a:lnTo>
                  <a:lnTo>
                    <a:pt x="71619" y="32582"/>
                  </a:lnTo>
                  <a:lnTo>
                    <a:pt x="71740" y="32823"/>
                  </a:lnTo>
                  <a:lnTo>
                    <a:pt x="71860" y="33004"/>
                  </a:lnTo>
                  <a:lnTo>
                    <a:pt x="72041" y="33125"/>
                  </a:lnTo>
                  <a:lnTo>
                    <a:pt x="72283" y="33245"/>
                  </a:lnTo>
                  <a:lnTo>
                    <a:pt x="72464" y="33306"/>
                  </a:lnTo>
                  <a:lnTo>
                    <a:pt x="72946" y="33306"/>
                  </a:lnTo>
                  <a:lnTo>
                    <a:pt x="73127" y="33245"/>
                  </a:lnTo>
                  <a:lnTo>
                    <a:pt x="73369" y="33125"/>
                  </a:lnTo>
                  <a:lnTo>
                    <a:pt x="73550" y="33004"/>
                  </a:lnTo>
                  <a:lnTo>
                    <a:pt x="73670" y="32823"/>
                  </a:lnTo>
                  <a:lnTo>
                    <a:pt x="73791" y="32582"/>
                  </a:lnTo>
                  <a:lnTo>
                    <a:pt x="73851" y="32401"/>
                  </a:lnTo>
                  <a:lnTo>
                    <a:pt x="73851" y="32159"/>
                  </a:lnTo>
                  <a:lnTo>
                    <a:pt x="73851" y="31918"/>
                  </a:lnTo>
                  <a:lnTo>
                    <a:pt x="73791" y="31737"/>
                  </a:lnTo>
                  <a:lnTo>
                    <a:pt x="73670" y="31495"/>
                  </a:lnTo>
                  <a:lnTo>
                    <a:pt x="73550" y="31314"/>
                  </a:lnTo>
                  <a:lnTo>
                    <a:pt x="73369" y="31194"/>
                  </a:lnTo>
                  <a:lnTo>
                    <a:pt x="73127" y="31073"/>
                  </a:lnTo>
                  <a:lnTo>
                    <a:pt x="72946" y="31013"/>
                  </a:lnTo>
                  <a:close/>
                  <a:moveTo>
                    <a:pt x="181" y="33909"/>
                  </a:moveTo>
                  <a:lnTo>
                    <a:pt x="0" y="36141"/>
                  </a:lnTo>
                  <a:lnTo>
                    <a:pt x="302" y="36202"/>
                  </a:lnTo>
                  <a:lnTo>
                    <a:pt x="543" y="36202"/>
                  </a:lnTo>
                  <a:lnTo>
                    <a:pt x="724" y="36141"/>
                  </a:lnTo>
                  <a:lnTo>
                    <a:pt x="966" y="36021"/>
                  </a:lnTo>
                  <a:lnTo>
                    <a:pt x="1147" y="35900"/>
                  </a:lnTo>
                  <a:lnTo>
                    <a:pt x="1267" y="35719"/>
                  </a:lnTo>
                  <a:lnTo>
                    <a:pt x="1388" y="35478"/>
                  </a:lnTo>
                  <a:lnTo>
                    <a:pt x="1448" y="35297"/>
                  </a:lnTo>
                  <a:lnTo>
                    <a:pt x="1448" y="35055"/>
                  </a:lnTo>
                  <a:lnTo>
                    <a:pt x="1448" y="34814"/>
                  </a:lnTo>
                  <a:lnTo>
                    <a:pt x="1388" y="34633"/>
                  </a:lnTo>
                  <a:lnTo>
                    <a:pt x="1267" y="34392"/>
                  </a:lnTo>
                  <a:lnTo>
                    <a:pt x="1147" y="34211"/>
                  </a:lnTo>
                  <a:lnTo>
                    <a:pt x="966" y="34090"/>
                  </a:lnTo>
                  <a:lnTo>
                    <a:pt x="724" y="33969"/>
                  </a:lnTo>
                  <a:lnTo>
                    <a:pt x="543" y="33909"/>
                  </a:lnTo>
                  <a:close/>
                  <a:moveTo>
                    <a:pt x="5853" y="33909"/>
                  </a:moveTo>
                  <a:lnTo>
                    <a:pt x="5672" y="33969"/>
                  </a:lnTo>
                  <a:lnTo>
                    <a:pt x="5431" y="34090"/>
                  </a:lnTo>
                  <a:lnTo>
                    <a:pt x="5250" y="34211"/>
                  </a:lnTo>
                  <a:lnTo>
                    <a:pt x="5129" y="34392"/>
                  </a:lnTo>
                  <a:lnTo>
                    <a:pt x="5008" y="34633"/>
                  </a:lnTo>
                  <a:lnTo>
                    <a:pt x="4948" y="34814"/>
                  </a:lnTo>
                  <a:lnTo>
                    <a:pt x="4948" y="35055"/>
                  </a:lnTo>
                  <a:lnTo>
                    <a:pt x="4948" y="35297"/>
                  </a:lnTo>
                  <a:lnTo>
                    <a:pt x="5008" y="35478"/>
                  </a:lnTo>
                  <a:lnTo>
                    <a:pt x="5129" y="35719"/>
                  </a:lnTo>
                  <a:lnTo>
                    <a:pt x="5250" y="35900"/>
                  </a:lnTo>
                  <a:lnTo>
                    <a:pt x="5431" y="36021"/>
                  </a:lnTo>
                  <a:lnTo>
                    <a:pt x="5672" y="36141"/>
                  </a:lnTo>
                  <a:lnTo>
                    <a:pt x="5853" y="36202"/>
                  </a:lnTo>
                  <a:lnTo>
                    <a:pt x="6336" y="36202"/>
                  </a:lnTo>
                  <a:lnTo>
                    <a:pt x="6517" y="36141"/>
                  </a:lnTo>
                  <a:lnTo>
                    <a:pt x="6758" y="36021"/>
                  </a:lnTo>
                  <a:lnTo>
                    <a:pt x="6939" y="35900"/>
                  </a:lnTo>
                  <a:lnTo>
                    <a:pt x="7060" y="35719"/>
                  </a:lnTo>
                  <a:lnTo>
                    <a:pt x="7180" y="35478"/>
                  </a:lnTo>
                  <a:lnTo>
                    <a:pt x="7241" y="35297"/>
                  </a:lnTo>
                  <a:lnTo>
                    <a:pt x="7241" y="35055"/>
                  </a:lnTo>
                  <a:lnTo>
                    <a:pt x="7241" y="34814"/>
                  </a:lnTo>
                  <a:lnTo>
                    <a:pt x="7180" y="34633"/>
                  </a:lnTo>
                  <a:lnTo>
                    <a:pt x="7060" y="34392"/>
                  </a:lnTo>
                  <a:lnTo>
                    <a:pt x="6939" y="34211"/>
                  </a:lnTo>
                  <a:lnTo>
                    <a:pt x="6758" y="34090"/>
                  </a:lnTo>
                  <a:lnTo>
                    <a:pt x="6517" y="33969"/>
                  </a:lnTo>
                  <a:lnTo>
                    <a:pt x="6336" y="33909"/>
                  </a:lnTo>
                  <a:close/>
                  <a:moveTo>
                    <a:pt x="11645" y="33909"/>
                  </a:moveTo>
                  <a:lnTo>
                    <a:pt x="11464" y="33969"/>
                  </a:lnTo>
                  <a:lnTo>
                    <a:pt x="11223" y="34090"/>
                  </a:lnTo>
                  <a:lnTo>
                    <a:pt x="11042" y="34211"/>
                  </a:lnTo>
                  <a:lnTo>
                    <a:pt x="10921" y="34392"/>
                  </a:lnTo>
                  <a:lnTo>
                    <a:pt x="10800" y="34633"/>
                  </a:lnTo>
                  <a:lnTo>
                    <a:pt x="10740" y="34814"/>
                  </a:lnTo>
                  <a:lnTo>
                    <a:pt x="10740" y="35055"/>
                  </a:lnTo>
                  <a:lnTo>
                    <a:pt x="10740" y="35297"/>
                  </a:lnTo>
                  <a:lnTo>
                    <a:pt x="10800" y="35478"/>
                  </a:lnTo>
                  <a:lnTo>
                    <a:pt x="10921" y="35719"/>
                  </a:lnTo>
                  <a:lnTo>
                    <a:pt x="11042" y="35900"/>
                  </a:lnTo>
                  <a:lnTo>
                    <a:pt x="11223" y="36021"/>
                  </a:lnTo>
                  <a:lnTo>
                    <a:pt x="11464" y="36141"/>
                  </a:lnTo>
                  <a:lnTo>
                    <a:pt x="11645" y="36202"/>
                  </a:lnTo>
                  <a:lnTo>
                    <a:pt x="12128" y="36202"/>
                  </a:lnTo>
                  <a:lnTo>
                    <a:pt x="12309" y="36141"/>
                  </a:lnTo>
                  <a:lnTo>
                    <a:pt x="12550" y="36021"/>
                  </a:lnTo>
                  <a:lnTo>
                    <a:pt x="12731" y="35900"/>
                  </a:lnTo>
                  <a:lnTo>
                    <a:pt x="12852" y="35719"/>
                  </a:lnTo>
                  <a:lnTo>
                    <a:pt x="12973" y="35478"/>
                  </a:lnTo>
                  <a:lnTo>
                    <a:pt x="13033" y="35297"/>
                  </a:lnTo>
                  <a:lnTo>
                    <a:pt x="13033" y="35055"/>
                  </a:lnTo>
                  <a:lnTo>
                    <a:pt x="13033" y="34814"/>
                  </a:lnTo>
                  <a:lnTo>
                    <a:pt x="12973" y="34633"/>
                  </a:lnTo>
                  <a:lnTo>
                    <a:pt x="12852" y="34392"/>
                  </a:lnTo>
                  <a:lnTo>
                    <a:pt x="12731" y="34211"/>
                  </a:lnTo>
                  <a:lnTo>
                    <a:pt x="12550" y="34090"/>
                  </a:lnTo>
                  <a:lnTo>
                    <a:pt x="12309" y="33969"/>
                  </a:lnTo>
                  <a:lnTo>
                    <a:pt x="12128" y="33909"/>
                  </a:lnTo>
                  <a:close/>
                  <a:moveTo>
                    <a:pt x="17437" y="33909"/>
                  </a:moveTo>
                  <a:lnTo>
                    <a:pt x="17256" y="33969"/>
                  </a:lnTo>
                  <a:lnTo>
                    <a:pt x="17015" y="34090"/>
                  </a:lnTo>
                  <a:lnTo>
                    <a:pt x="16834" y="34211"/>
                  </a:lnTo>
                  <a:lnTo>
                    <a:pt x="16713" y="34392"/>
                  </a:lnTo>
                  <a:lnTo>
                    <a:pt x="16593" y="34633"/>
                  </a:lnTo>
                  <a:lnTo>
                    <a:pt x="16532" y="34814"/>
                  </a:lnTo>
                  <a:lnTo>
                    <a:pt x="16532" y="35055"/>
                  </a:lnTo>
                  <a:lnTo>
                    <a:pt x="16532" y="35297"/>
                  </a:lnTo>
                  <a:lnTo>
                    <a:pt x="16593" y="35478"/>
                  </a:lnTo>
                  <a:lnTo>
                    <a:pt x="16713" y="35719"/>
                  </a:lnTo>
                  <a:lnTo>
                    <a:pt x="16834" y="35900"/>
                  </a:lnTo>
                  <a:lnTo>
                    <a:pt x="17015" y="36021"/>
                  </a:lnTo>
                  <a:lnTo>
                    <a:pt x="17256" y="36141"/>
                  </a:lnTo>
                  <a:lnTo>
                    <a:pt x="17437" y="36202"/>
                  </a:lnTo>
                  <a:lnTo>
                    <a:pt x="17920" y="36202"/>
                  </a:lnTo>
                  <a:lnTo>
                    <a:pt x="18101" y="36141"/>
                  </a:lnTo>
                  <a:lnTo>
                    <a:pt x="18342" y="36021"/>
                  </a:lnTo>
                  <a:lnTo>
                    <a:pt x="18523" y="35900"/>
                  </a:lnTo>
                  <a:lnTo>
                    <a:pt x="18644" y="35719"/>
                  </a:lnTo>
                  <a:lnTo>
                    <a:pt x="18765" y="35478"/>
                  </a:lnTo>
                  <a:lnTo>
                    <a:pt x="18825" y="35297"/>
                  </a:lnTo>
                  <a:lnTo>
                    <a:pt x="18825" y="35055"/>
                  </a:lnTo>
                  <a:lnTo>
                    <a:pt x="18825" y="34814"/>
                  </a:lnTo>
                  <a:lnTo>
                    <a:pt x="18765" y="34633"/>
                  </a:lnTo>
                  <a:lnTo>
                    <a:pt x="18644" y="34392"/>
                  </a:lnTo>
                  <a:lnTo>
                    <a:pt x="18523" y="34211"/>
                  </a:lnTo>
                  <a:lnTo>
                    <a:pt x="18342" y="34090"/>
                  </a:lnTo>
                  <a:lnTo>
                    <a:pt x="18101" y="33969"/>
                  </a:lnTo>
                  <a:lnTo>
                    <a:pt x="17920" y="33909"/>
                  </a:lnTo>
                  <a:close/>
                  <a:moveTo>
                    <a:pt x="23230" y="33909"/>
                  </a:moveTo>
                  <a:lnTo>
                    <a:pt x="23049" y="33969"/>
                  </a:lnTo>
                  <a:lnTo>
                    <a:pt x="22807" y="34090"/>
                  </a:lnTo>
                  <a:lnTo>
                    <a:pt x="22626" y="34211"/>
                  </a:lnTo>
                  <a:lnTo>
                    <a:pt x="22506" y="34392"/>
                  </a:lnTo>
                  <a:lnTo>
                    <a:pt x="22385" y="34633"/>
                  </a:lnTo>
                  <a:lnTo>
                    <a:pt x="22325" y="34814"/>
                  </a:lnTo>
                  <a:lnTo>
                    <a:pt x="22325" y="35055"/>
                  </a:lnTo>
                  <a:lnTo>
                    <a:pt x="22325" y="35297"/>
                  </a:lnTo>
                  <a:lnTo>
                    <a:pt x="22385" y="35478"/>
                  </a:lnTo>
                  <a:lnTo>
                    <a:pt x="22506" y="35719"/>
                  </a:lnTo>
                  <a:lnTo>
                    <a:pt x="22626" y="35900"/>
                  </a:lnTo>
                  <a:lnTo>
                    <a:pt x="22807" y="36021"/>
                  </a:lnTo>
                  <a:lnTo>
                    <a:pt x="23049" y="36141"/>
                  </a:lnTo>
                  <a:lnTo>
                    <a:pt x="23230" y="36202"/>
                  </a:lnTo>
                  <a:lnTo>
                    <a:pt x="23712" y="36202"/>
                  </a:lnTo>
                  <a:lnTo>
                    <a:pt x="23893" y="36141"/>
                  </a:lnTo>
                  <a:lnTo>
                    <a:pt x="24135" y="36021"/>
                  </a:lnTo>
                  <a:lnTo>
                    <a:pt x="24316" y="35900"/>
                  </a:lnTo>
                  <a:lnTo>
                    <a:pt x="24436" y="35719"/>
                  </a:lnTo>
                  <a:lnTo>
                    <a:pt x="24557" y="35478"/>
                  </a:lnTo>
                  <a:lnTo>
                    <a:pt x="24617" y="35297"/>
                  </a:lnTo>
                  <a:lnTo>
                    <a:pt x="24617" y="35055"/>
                  </a:lnTo>
                  <a:lnTo>
                    <a:pt x="24617" y="34814"/>
                  </a:lnTo>
                  <a:lnTo>
                    <a:pt x="24557" y="34633"/>
                  </a:lnTo>
                  <a:lnTo>
                    <a:pt x="24436" y="34392"/>
                  </a:lnTo>
                  <a:lnTo>
                    <a:pt x="24316" y="34211"/>
                  </a:lnTo>
                  <a:lnTo>
                    <a:pt x="24135" y="34090"/>
                  </a:lnTo>
                  <a:lnTo>
                    <a:pt x="23893" y="33969"/>
                  </a:lnTo>
                  <a:lnTo>
                    <a:pt x="23712" y="33909"/>
                  </a:lnTo>
                  <a:close/>
                  <a:moveTo>
                    <a:pt x="29022" y="33909"/>
                  </a:moveTo>
                  <a:lnTo>
                    <a:pt x="28841" y="33969"/>
                  </a:lnTo>
                  <a:lnTo>
                    <a:pt x="28599" y="34090"/>
                  </a:lnTo>
                  <a:lnTo>
                    <a:pt x="28418" y="34211"/>
                  </a:lnTo>
                  <a:lnTo>
                    <a:pt x="28298" y="34392"/>
                  </a:lnTo>
                  <a:lnTo>
                    <a:pt x="28177" y="34633"/>
                  </a:lnTo>
                  <a:lnTo>
                    <a:pt x="28117" y="34814"/>
                  </a:lnTo>
                  <a:lnTo>
                    <a:pt x="28117" y="35055"/>
                  </a:lnTo>
                  <a:lnTo>
                    <a:pt x="28117" y="35297"/>
                  </a:lnTo>
                  <a:lnTo>
                    <a:pt x="28177" y="35478"/>
                  </a:lnTo>
                  <a:lnTo>
                    <a:pt x="28298" y="35719"/>
                  </a:lnTo>
                  <a:lnTo>
                    <a:pt x="28418" y="35900"/>
                  </a:lnTo>
                  <a:lnTo>
                    <a:pt x="28599" y="36021"/>
                  </a:lnTo>
                  <a:lnTo>
                    <a:pt x="28841" y="36141"/>
                  </a:lnTo>
                  <a:lnTo>
                    <a:pt x="29022" y="36202"/>
                  </a:lnTo>
                  <a:lnTo>
                    <a:pt x="29505" y="36202"/>
                  </a:lnTo>
                  <a:lnTo>
                    <a:pt x="29686" y="36141"/>
                  </a:lnTo>
                  <a:lnTo>
                    <a:pt x="29927" y="36021"/>
                  </a:lnTo>
                  <a:lnTo>
                    <a:pt x="30108" y="35900"/>
                  </a:lnTo>
                  <a:lnTo>
                    <a:pt x="30229" y="35719"/>
                  </a:lnTo>
                  <a:lnTo>
                    <a:pt x="30349" y="35478"/>
                  </a:lnTo>
                  <a:lnTo>
                    <a:pt x="30410" y="35297"/>
                  </a:lnTo>
                  <a:lnTo>
                    <a:pt x="30410" y="35055"/>
                  </a:lnTo>
                  <a:lnTo>
                    <a:pt x="30410" y="34814"/>
                  </a:lnTo>
                  <a:lnTo>
                    <a:pt x="30349" y="34633"/>
                  </a:lnTo>
                  <a:lnTo>
                    <a:pt x="30229" y="34392"/>
                  </a:lnTo>
                  <a:lnTo>
                    <a:pt x="30108" y="34211"/>
                  </a:lnTo>
                  <a:lnTo>
                    <a:pt x="29927" y="34090"/>
                  </a:lnTo>
                  <a:lnTo>
                    <a:pt x="29686" y="33969"/>
                  </a:lnTo>
                  <a:lnTo>
                    <a:pt x="29505" y="33909"/>
                  </a:lnTo>
                  <a:close/>
                  <a:moveTo>
                    <a:pt x="34814" y="33909"/>
                  </a:moveTo>
                  <a:lnTo>
                    <a:pt x="34633" y="33969"/>
                  </a:lnTo>
                  <a:lnTo>
                    <a:pt x="34392" y="34090"/>
                  </a:lnTo>
                  <a:lnTo>
                    <a:pt x="34211" y="34211"/>
                  </a:lnTo>
                  <a:lnTo>
                    <a:pt x="34090" y="34392"/>
                  </a:lnTo>
                  <a:lnTo>
                    <a:pt x="33969" y="34633"/>
                  </a:lnTo>
                  <a:lnTo>
                    <a:pt x="33909" y="34814"/>
                  </a:lnTo>
                  <a:lnTo>
                    <a:pt x="33909" y="35055"/>
                  </a:lnTo>
                  <a:lnTo>
                    <a:pt x="33909" y="35297"/>
                  </a:lnTo>
                  <a:lnTo>
                    <a:pt x="33969" y="35478"/>
                  </a:lnTo>
                  <a:lnTo>
                    <a:pt x="34090" y="35719"/>
                  </a:lnTo>
                  <a:lnTo>
                    <a:pt x="34211" y="35900"/>
                  </a:lnTo>
                  <a:lnTo>
                    <a:pt x="34392" y="36021"/>
                  </a:lnTo>
                  <a:lnTo>
                    <a:pt x="34633" y="36141"/>
                  </a:lnTo>
                  <a:lnTo>
                    <a:pt x="34814" y="36202"/>
                  </a:lnTo>
                  <a:lnTo>
                    <a:pt x="35297" y="36202"/>
                  </a:lnTo>
                  <a:lnTo>
                    <a:pt x="35478" y="36141"/>
                  </a:lnTo>
                  <a:lnTo>
                    <a:pt x="35719" y="36021"/>
                  </a:lnTo>
                  <a:lnTo>
                    <a:pt x="35900" y="35900"/>
                  </a:lnTo>
                  <a:lnTo>
                    <a:pt x="36021" y="35719"/>
                  </a:lnTo>
                  <a:lnTo>
                    <a:pt x="36141" y="35478"/>
                  </a:lnTo>
                  <a:lnTo>
                    <a:pt x="36202" y="35297"/>
                  </a:lnTo>
                  <a:lnTo>
                    <a:pt x="36202" y="35055"/>
                  </a:lnTo>
                  <a:lnTo>
                    <a:pt x="36202" y="34814"/>
                  </a:lnTo>
                  <a:lnTo>
                    <a:pt x="36141" y="34633"/>
                  </a:lnTo>
                  <a:lnTo>
                    <a:pt x="36021" y="34392"/>
                  </a:lnTo>
                  <a:lnTo>
                    <a:pt x="35900" y="34211"/>
                  </a:lnTo>
                  <a:lnTo>
                    <a:pt x="35719" y="34090"/>
                  </a:lnTo>
                  <a:lnTo>
                    <a:pt x="35478" y="33969"/>
                  </a:lnTo>
                  <a:lnTo>
                    <a:pt x="35297" y="33909"/>
                  </a:lnTo>
                  <a:close/>
                  <a:moveTo>
                    <a:pt x="40606" y="33909"/>
                  </a:moveTo>
                  <a:lnTo>
                    <a:pt x="40425" y="33969"/>
                  </a:lnTo>
                  <a:lnTo>
                    <a:pt x="40184" y="34090"/>
                  </a:lnTo>
                  <a:lnTo>
                    <a:pt x="40003" y="34211"/>
                  </a:lnTo>
                  <a:lnTo>
                    <a:pt x="39882" y="34392"/>
                  </a:lnTo>
                  <a:lnTo>
                    <a:pt x="39762" y="34633"/>
                  </a:lnTo>
                  <a:lnTo>
                    <a:pt x="39701" y="34814"/>
                  </a:lnTo>
                  <a:lnTo>
                    <a:pt x="39701" y="35055"/>
                  </a:lnTo>
                  <a:lnTo>
                    <a:pt x="39701" y="35297"/>
                  </a:lnTo>
                  <a:lnTo>
                    <a:pt x="39762" y="35478"/>
                  </a:lnTo>
                  <a:lnTo>
                    <a:pt x="39882" y="35719"/>
                  </a:lnTo>
                  <a:lnTo>
                    <a:pt x="40003" y="35900"/>
                  </a:lnTo>
                  <a:lnTo>
                    <a:pt x="40184" y="36021"/>
                  </a:lnTo>
                  <a:lnTo>
                    <a:pt x="40425" y="36141"/>
                  </a:lnTo>
                  <a:lnTo>
                    <a:pt x="40606" y="36202"/>
                  </a:lnTo>
                  <a:lnTo>
                    <a:pt x="41089" y="36202"/>
                  </a:lnTo>
                  <a:lnTo>
                    <a:pt x="41270" y="36141"/>
                  </a:lnTo>
                  <a:lnTo>
                    <a:pt x="41511" y="36021"/>
                  </a:lnTo>
                  <a:lnTo>
                    <a:pt x="41692" y="35900"/>
                  </a:lnTo>
                  <a:lnTo>
                    <a:pt x="41813" y="35719"/>
                  </a:lnTo>
                  <a:lnTo>
                    <a:pt x="41934" y="35478"/>
                  </a:lnTo>
                  <a:lnTo>
                    <a:pt x="41994" y="35297"/>
                  </a:lnTo>
                  <a:lnTo>
                    <a:pt x="41994" y="35055"/>
                  </a:lnTo>
                  <a:lnTo>
                    <a:pt x="41994" y="34814"/>
                  </a:lnTo>
                  <a:lnTo>
                    <a:pt x="41934" y="34633"/>
                  </a:lnTo>
                  <a:lnTo>
                    <a:pt x="41813" y="34392"/>
                  </a:lnTo>
                  <a:lnTo>
                    <a:pt x="41692" y="34211"/>
                  </a:lnTo>
                  <a:lnTo>
                    <a:pt x="41511" y="34090"/>
                  </a:lnTo>
                  <a:lnTo>
                    <a:pt x="41270" y="33969"/>
                  </a:lnTo>
                  <a:lnTo>
                    <a:pt x="41089" y="33909"/>
                  </a:lnTo>
                  <a:close/>
                  <a:moveTo>
                    <a:pt x="46399" y="33909"/>
                  </a:moveTo>
                  <a:lnTo>
                    <a:pt x="46218" y="33969"/>
                  </a:lnTo>
                  <a:lnTo>
                    <a:pt x="45976" y="34090"/>
                  </a:lnTo>
                  <a:lnTo>
                    <a:pt x="45795" y="34211"/>
                  </a:lnTo>
                  <a:lnTo>
                    <a:pt x="45674" y="34392"/>
                  </a:lnTo>
                  <a:lnTo>
                    <a:pt x="45554" y="34633"/>
                  </a:lnTo>
                  <a:lnTo>
                    <a:pt x="45493" y="34814"/>
                  </a:lnTo>
                  <a:lnTo>
                    <a:pt x="45493" y="35055"/>
                  </a:lnTo>
                  <a:lnTo>
                    <a:pt x="45493" y="35297"/>
                  </a:lnTo>
                  <a:lnTo>
                    <a:pt x="45554" y="35478"/>
                  </a:lnTo>
                  <a:lnTo>
                    <a:pt x="45674" y="35719"/>
                  </a:lnTo>
                  <a:lnTo>
                    <a:pt x="45795" y="35900"/>
                  </a:lnTo>
                  <a:lnTo>
                    <a:pt x="45976" y="36021"/>
                  </a:lnTo>
                  <a:lnTo>
                    <a:pt x="46218" y="36141"/>
                  </a:lnTo>
                  <a:lnTo>
                    <a:pt x="46399" y="36202"/>
                  </a:lnTo>
                  <a:lnTo>
                    <a:pt x="46881" y="36202"/>
                  </a:lnTo>
                  <a:lnTo>
                    <a:pt x="47062" y="36141"/>
                  </a:lnTo>
                  <a:lnTo>
                    <a:pt x="47304" y="36021"/>
                  </a:lnTo>
                  <a:lnTo>
                    <a:pt x="47485" y="35900"/>
                  </a:lnTo>
                  <a:lnTo>
                    <a:pt x="47605" y="35719"/>
                  </a:lnTo>
                  <a:lnTo>
                    <a:pt x="47726" y="35478"/>
                  </a:lnTo>
                  <a:lnTo>
                    <a:pt x="47786" y="35297"/>
                  </a:lnTo>
                  <a:lnTo>
                    <a:pt x="47786" y="35055"/>
                  </a:lnTo>
                  <a:lnTo>
                    <a:pt x="47786" y="34814"/>
                  </a:lnTo>
                  <a:lnTo>
                    <a:pt x="47726" y="34633"/>
                  </a:lnTo>
                  <a:lnTo>
                    <a:pt x="47605" y="34392"/>
                  </a:lnTo>
                  <a:lnTo>
                    <a:pt x="47485" y="34211"/>
                  </a:lnTo>
                  <a:lnTo>
                    <a:pt x="47304" y="34090"/>
                  </a:lnTo>
                  <a:lnTo>
                    <a:pt x="47062" y="33969"/>
                  </a:lnTo>
                  <a:lnTo>
                    <a:pt x="46881" y="33909"/>
                  </a:lnTo>
                  <a:close/>
                  <a:moveTo>
                    <a:pt x="52191" y="33909"/>
                  </a:moveTo>
                  <a:lnTo>
                    <a:pt x="52010" y="33969"/>
                  </a:lnTo>
                  <a:lnTo>
                    <a:pt x="51768" y="34090"/>
                  </a:lnTo>
                  <a:lnTo>
                    <a:pt x="51587" y="34211"/>
                  </a:lnTo>
                  <a:lnTo>
                    <a:pt x="51467" y="34392"/>
                  </a:lnTo>
                  <a:lnTo>
                    <a:pt x="51346" y="34633"/>
                  </a:lnTo>
                  <a:lnTo>
                    <a:pt x="51286" y="34814"/>
                  </a:lnTo>
                  <a:lnTo>
                    <a:pt x="51286" y="35055"/>
                  </a:lnTo>
                  <a:lnTo>
                    <a:pt x="51286" y="35297"/>
                  </a:lnTo>
                  <a:lnTo>
                    <a:pt x="51346" y="35478"/>
                  </a:lnTo>
                  <a:lnTo>
                    <a:pt x="51467" y="35719"/>
                  </a:lnTo>
                  <a:lnTo>
                    <a:pt x="51587" y="35900"/>
                  </a:lnTo>
                  <a:lnTo>
                    <a:pt x="51768" y="36021"/>
                  </a:lnTo>
                  <a:lnTo>
                    <a:pt x="52010" y="36141"/>
                  </a:lnTo>
                  <a:lnTo>
                    <a:pt x="52191" y="36202"/>
                  </a:lnTo>
                  <a:lnTo>
                    <a:pt x="52673" y="36202"/>
                  </a:lnTo>
                  <a:lnTo>
                    <a:pt x="52854" y="36141"/>
                  </a:lnTo>
                  <a:lnTo>
                    <a:pt x="53096" y="36021"/>
                  </a:lnTo>
                  <a:lnTo>
                    <a:pt x="53277" y="35900"/>
                  </a:lnTo>
                  <a:lnTo>
                    <a:pt x="53397" y="35719"/>
                  </a:lnTo>
                  <a:lnTo>
                    <a:pt x="53518" y="35478"/>
                  </a:lnTo>
                  <a:lnTo>
                    <a:pt x="53578" y="35297"/>
                  </a:lnTo>
                  <a:lnTo>
                    <a:pt x="53578" y="35055"/>
                  </a:lnTo>
                  <a:lnTo>
                    <a:pt x="53578" y="34814"/>
                  </a:lnTo>
                  <a:lnTo>
                    <a:pt x="53518" y="34633"/>
                  </a:lnTo>
                  <a:lnTo>
                    <a:pt x="53397" y="34392"/>
                  </a:lnTo>
                  <a:lnTo>
                    <a:pt x="53277" y="34211"/>
                  </a:lnTo>
                  <a:lnTo>
                    <a:pt x="53096" y="34090"/>
                  </a:lnTo>
                  <a:lnTo>
                    <a:pt x="52854" y="33969"/>
                  </a:lnTo>
                  <a:lnTo>
                    <a:pt x="52673" y="33909"/>
                  </a:lnTo>
                  <a:close/>
                  <a:moveTo>
                    <a:pt x="57983" y="33909"/>
                  </a:moveTo>
                  <a:lnTo>
                    <a:pt x="57802" y="33969"/>
                  </a:lnTo>
                  <a:lnTo>
                    <a:pt x="57561" y="34090"/>
                  </a:lnTo>
                  <a:lnTo>
                    <a:pt x="57380" y="34211"/>
                  </a:lnTo>
                  <a:lnTo>
                    <a:pt x="57259" y="34392"/>
                  </a:lnTo>
                  <a:lnTo>
                    <a:pt x="57138" y="34633"/>
                  </a:lnTo>
                  <a:lnTo>
                    <a:pt x="57078" y="34814"/>
                  </a:lnTo>
                  <a:lnTo>
                    <a:pt x="57078" y="35055"/>
                  </a:lnTo>
                  <a:lnTo>
                    <a:pt x="57078" y="35297"/>
                  </a:lnTo>
                  <a:lnTo>
                    <a:pt x="57138" y="35478"/>
                  </a:lnTo>
                  <a:lnTo>
                    <a:pt x="57259" y="35719"/>
                  </a:lnTo>
                  <a:lnTo>
                    <a:pt x="57380" y="35900"/>
                  </a:lnTo>
                  <a:lnTo>
                    <a:pt x="57561" y="36021"/>
                  </a:lnTo>
                  <a:lnTo>
                    <a:pt x="57802" y="36141"/>
                  </a:lnTo>
                  <a:lnTo>
                    <a:pt x="57983" y="36202"/>
                  </a:lnTo>
                  <a:lnTo>
                    <a:pt x="58466" y="36202"/>
                  </a:lnTo>
                  <a:lnTo>
                    <a:pt x="58647" y="36141"/>
                  </a:lnTo>
                  <a:lnTo>
                    <a:pt x="58888" y="36021"/>
                  </a:lnTo>
                  <a:lnTo>
                    <a:pt x="59069" y="35900"/>
                  </a:lnTo>
                  <a:lnTo>
                    <a:pt x="59190" y="35719"/>
                  </a:lnTo>
                  <a:lnTo>
                    <a:pt x="59310" y="35478"/>
                  </a:lnTo>
                  <a:lnTo>
                    <a:pt x="59371" y="35297"/>
                  </a:lnTo>
                  <a:lnTo>
                    <a:pt x="59371" y="35055"/>
                  </a:lnTo>
                  <a:lnTo>
                    <a:pt x="59371" y="34814"/>
                  </a:lnTo>
                  <a:lnTo>
                    <a:pt x="59310" y="34633"/>
                  </a:lnTo>
                  <a:lnTo>
                    <a:pt x="59190" y="34392"/>
                  </a:lnTo>
                  <a:lnTo>
                    <a:pt x="59069" y="34211"/>
                  </a:lnTo>
                  <a:lnTo>
                    <a:pt x="58888" y="34090"/>
                  </a:lnTo>
                  <a:lnTo>
                    <a:pt x="58647" y="33969"/>
                  </a:lnTo>
                  <a:lnTo>
                    <a:pt x="58466" y="33909"/>
                  </a:lnTo>
                  <a:close/>
                  <a:moveTo>
                    <a:pt x="63775" y="33909"/>
                  </a:moveTo>
                  <a:lnTo>
                    <a:pt x="63594" y="33969"/>
                  </a:lnTo>
                  <a:lnTo>
                    <a:pt x="63353" y="34090"/>
                  </a:lnTo>
                  <a:lnTo>
                    <a:pt x="63172" y="34211"/>
                  </a:lnTo>
                  <a:lnTo>
                    <a:pt x="63051" y="34392"/>
                  </a:lnTo>
                  <a:lnTo>
                    <a:pt x="62931" y="34633"/>
                  </a:lnTo>
                  <a:lnTo>
                    <a:pt x="62870" y="34814"/>
                  </a:lnTo>
                  <a:lnTo>
                    <a:pt x="62870" y="35055"/>
                  </a:lnTo>
                  <a:lnTo>
                    <a:pt x="62870" y="35297"/>
                  </a:lnTo>
                  <a:lnTo>
                    <a:pt x="62931" y="35478"/>
                  </a:lnTo>
                  <a:lnTo>
                    <a:pt x="63051" y="35719"/>
                  </a:lnTo>
                  <a:lnTo>
                    <a:pt x="63172" y="35900"/>
                  </a:lnTo>
                  <a:lnTo>
                    <a:pt x="63353" y="36021"/>
                  </a:lnTo>
                  <a:lnTo>
                    <a:pt x="63594" y="36141"/>
                  </a:lnTo>
                  <a:lnTo>
                    <a:pt x="63775" y="36202"/>
                  </a:lnTo>
                  <a:lnTo>
                    <a:pt x="64258" y="36202"/>
                  </a:lnTo>
                  <a:lnTo>
                    <a:pt x="64439" y="36141"/>
                  </a:lnTo>
                  <a:lnTo>
                    <a:pt x="64680" y="36021"/>
                  </a:lnTo>
                  <a:lnTo>
                    <a:pt x="64861" y="35900"/>
                  </a:lnTo>
                  <a:lnTo>
                    <a:pt x="64982" y="35719"/>
                  </a:lnTo>
                  <a:lnTo>
                    <a:pt x="65103" y="35478"/>
                  </a:lnTo>
                  <a:lnTo>
                    <a:pt x="65163" y="35297"/>
                  </a:lnTo>
                  <a:lnTo>
                    <a:pt x="65163" y="35055"/>
                  </a:lnTo>
                  <a:lnTo>
                    <a:pt x="65163" y="34814"/>
                  </a:lnTo>
                  <a:lnTo>
                    <a:pt x="65103" y="34633"/>
                  </a:lnTo>
                  <a:lnTo>
                    <a:pt x="64982" y="34392"/>
                  </a:lnTo>
                  <a:lnTo>
                    <a:pt x="64861" y="34211"/>
                  </a:lnTo>
                  <a:lnTo>
                    <a:pt x="64680" y="34090"/>
                  </a:lnTo>
                  <a:lnTo>
                    <a:pt x="64439" y="33969"/>
                  </a:lnTo>
                  <a:lnTo>
                    <a:pt x="64258" y="33909"/>
                  </a:lnTo>
                  <a:close/>
                  <a:moveTo>
                    <a:pt x="69567" y="33909"/>
                  </a:moveTo>
                  <a:lnTo>
                    <a:pt x="69386" y="33969"/>
                  </a:lnTo>
                  <a:lnTo>
                    <a:pt x="69145" y="34090"/>
                  </a:lnTo>
                  <a:lnTo>
                    <a:pt x="68964" y="34211"/>
                  </a:lnTo>
                  <a:lnTo>
                    <a:pt x="68843" y="34392"/>
                  </a:lnTo>
                  <a:lnTo>
                    <a:pt x="68723" y="34633"/>
                  </a:lnTo>
                  <a:lnTo>
                    <a:pt x="68662" y="34814"/>
                  </a:lnTo>
                  <a:lnTo>
                    <a:pt x="68662" y="35055"/>
                  </a:lnTo>
                  <a:lnTo>
                    <a:pt x="68662" y="35297"/>
                  </a:lnTo>
                  <a:lnTo>
                    <a:pt x="68723" y="35478"/>
                  </a:lnTo>
                  <a:lnTo>
                    <a:pt x="68843" y="35719"/>
                  </a:lnTo>
                  <a:lnTo>
                    <a:pt x="68964" y="35900"/>
                  </a:lnTo>
                  <a:lnTo>
                    <a:pt x="69145" y="36021"/>
                  </a:lnTo>
                  <a:lnTo>
                    <a:pt x="69386" y="36141"/>
                  </a:lnTo>
                  <a:lnTo>
                    <a:pt x="69567" y="36202"/>
                  </a:lnTo>
                  <a:lnTo>
                    <a:pt x="70050" y="36202"/>
                  </a:lnTo>
                  <a:lnTo>
                    <a:pt x="70231" y="36141"/>
                  </a:lnTo>
                  <a:lnTo>
                    <a:pt x="70472" y="36021"/>
                  </a:lnTo>
                  <a:lnTo>
                    <a:pt x="70653" y="35900"/>
                  </a:lnTo>
                  <a:lnTo>
                    <a:pt x="70774" y="35719"/>
                  </a:lnTo>
                  <a:lnTo>
                    <a:pt x="70895" y="35478"/>
                  </a:lnTo>
                  <a:lnTo>
                    <a:pt x="70955" y="35297"/>
                  </a:lnTo>
                  <a:lnTo>
                    <a:pt x="70955" y="35055"/>
                  </a:lnTo>
                  <a:lnTo>
                    <a:pt x="70955" y="34814"/>
                  </a:lnTo>
                  <a:lnTo>
                    <a:pt x="70895" y="34633"/>
                  </a:lnTo>
                  <a:lnTo>
                    <a:pt x="70774" y="34392"/>
                  </a:lnTo>
                  <a:lnTo>
                    <a:pt x="70653" y="34211"/>
                  </a:lnTo>
                  <a:lnTo>
                    <a:pt x="70472" y="34090"/>
                  </a:lnTo>
                  <a:lnTo>
                    <a:pt x="70231" y="33969"/>
                  </a:lnTo>
                  <a:lnTo>
                    <a:pt x="70050" y="33909"/>
                  </a:lnTo>
                  <a:close/>
                  <a:moveTo>
                    <a:pt x="75360" y="33909"/>
                  </a:moveTo>
                  <a:lnTo>
                    <a:pt x="75179" y="33969"/>
                  </a:lnTo>
                  <a:lnTo>
                    <a:pt x="74937" y="34090"/>
                  </a:lnTo>
                  <a:lnTo>
                    <a:pt x="74756" y="34211"/>
                  </a:lnTo>
                  <a:lnTo>
                    <a:pt x="74636" y="34392"/>
                  </a:lnTo>
                  <a:lnTo>
                    <a:pt x="74515" y="34633"/>
                  </a:lnTo>
                  <a:lnTo>
                    <a:pt x="74455" y="34814"/>
                  </a:lnTo>
                  <a:lnTo>
                    <a:pt x="74455" y="35055"/>
                  </a:lnTo>
                  <a:lnTo>
                    <a:pt x="74455" y="35297"/>
                  </a:lnTo>
                  <a:lnTo>
                    <a:pt x="74515" y="35478"/>
                  </a:lnTo>
                  <a:lnTo>
                    <a:pt x="74636" y="35719"/>
                  </a:lnTo>
                  <a:lnTo>
                    <a:pt x="74756" y="35900"/>
                  </a:lnTo>
                  <a:lnTo>
                    <a:pt x="74937" y="36021"/>
                  </a:lnTo>
                  <a:lnTo>
                    <a:pt x="75179" y="36141"/>
                  </a:lnTo>
                  <a:lnTo>
                    <a:pt x="75360" y="36202"/>
                  </a:lnTo>
                  <a:lnTo>
                    <a:pt x="75601" y="36202"/>
                  </a:lnTo>
                  <a:lnTo>
                    <a:pt x="75903" y="36141"/>
                  </a:lnTo>
                  <a:lnTo>
                    <a:pt x="75722" y="33909"/>
                  </a:lnTo>
                  <a:close/>
                  <a:moveTo>
                    <a:pt x="2896" y="36805"/>
                  </a:moveTo>
                  <a:lnTo>
                    <a:pt x="2655" y="36926"/>
                  </a:lnTo>
                  <a:lnTo>
                    <a:pt x="2414" y="37107"/>
                  </a:lnTo>
                  <a:lnTo>
                    <a:pt x="2233" y="37288"/>
                  </a:lnTo>
                  <a:lnTo>
                    <a:pt x="2112" y="37589"/>
                  </a:lnTo>
                  <a:lnTo>
                    <a:pt x="2052" y="37951"/>
                  </a:lnTo>
                  <a:lnTo>
                    <a:pt x="2052" y="38193"/>
                  </a:lnTo>
                  <a:lnTo>
                    <a:pt x="2112" y="38374"/>
                  </a:lnTo>
                  <a:lnTo>
                    <a:pt x="2233" y="38615"/>
                  </a:lnTo>
                  <a:lnTo>
                    <a:pt x="2353" y="38796"/>
                  </a:lnTo>
                  <a:lnTo>
                    <a:pt x="2534" y="38917"/>
                  </a:lnTo>
                  <a:lnTo>
                    <a:pt x="2776" y="39037"/>
                  </a:lnTo>
                  <a:lnTo>
                    <a:pt x="2957" y="39098"/>
                  </a:lnTo>
                  <a:lnTo>
                    <a:pt x="3439" y="39098"/>
                  </a:lnTo>
                  <a:lnTo>
                    <a:pt x="3620" y="39037"/>
                  </a:lnTo>
                  <a:lnTo>
                    <a:pt x="3862" y="38917"/>
                  </a:lnTo>
                  <a:lnTo>
                    <a:pt x="4043" y="38796"/>
                  </a:lnTo>
                  <a:lnTo>
                    <a:pt x="4164" y="38615"/>
                  </a:lnTo>
                  <a:lnTo>
                    <a:pt x="4284" y="38374"/>
                  </a:lnTo>
                  <a:lnTo>
                    <a:pt x="4345" y="38193"/>
                  </a:lnTo>
                  <a:lnTo>
                    <a:pt x="4345" y="37951"/>
                  </a:lnTo>
                  <a:lnTo>
                    <a:pt x="4284" y="37589"/>
                  </a:lnTo>
                  <a:lnTo>
                    <a:pt x="4164" y="37288"/>
                  </a:lnTo>
                  <a:lnTo>
                    <a:pt x="3982" y="37107"/>
                  </a:lnTo>
                  <a:lnTo>
                    <a:pt x="3741" y="36926"/>
                  </a:lnTo>
                  <a:lnTo>
                    <a:pt x="3500" y="36805"/>
                  </a:lnTo>
                  <a:close/>
                  <a:moveTo>
                    <a:pt x="8689" y="36805"/>
                  </a:moveTo>
                  <a:lnTo>
                    <a:pt x="8447" y="36926"/>
                  </a:lnTo>
                  <a:lnTo>
                    <a:pt x="8206" y="37107"/>
                  </a:lnTo>
                  <a:lnTo>
                    <a:pt x="8025" y="37288"/>
                  </a:lnTo>
                  <a:lnTo>
                    <a:pt x="7904" y="37589"/>
                  </a:lnTo>
                  <a:lnTo>
                    <a:pt x="7844" y="37951"/>
                  </a:lnTo>
                  <a:lnTo>
                    <a:pt x="7844" y="38193"/>
                  </a:lnTo>
                  <a:lnTo>
                    <a:pt x="7904" y="38374"/>
                  </a:lnTo>
                  <a:lnTo>
                    <a:pt x="8025" y="38615"/>
                  </a:lnTo>
                  <a:lnTo>
                    <a:pt x="8146" y="38796"/>
                  </a:lnTo>
                  <a:lnTo>
                    <a:pt x="8327" y="38917"/>
                  </a:lnTo>
                  <a:lnTo>
                    <a:pt x="8568" y="39037"/>
                  </a:lnTo>
                  <a:lnTo>
                    <a:pt x="8749" y="39098"/>
                  </a:lnTo>
                  <a:lnTo>
                    <a:pt x="9232" y="39098"/>
                  </a:lnTo>
                  <a:lnTo>
                    <a:pt x="9413" y="39037"/>
                  </a:lnTo>
                  <a:lnTo>
                    <a:pt x="9654" y="38917"/>
                  </a:lnTo>
                  <a:lnTo>
                    <a:pt x="9835" y="38796"/>
                  </a:lnTo>
                  <a:lnTo>
                    <a:pt x="9956" y="38615"/>
                  </a:lnTo>
                  <a:lnTo>
                    <a:pt x="10076" y="38374"/>
                  </a:lnTo>
                  <a:lnTo>
                    <a:pt x="10137" y="38193"/>
                  </a:lnTo>
                  <a:lnTo>
                    <a:pt x="10137" y="37951"/>
                  </a:lnTo>
                  <a:lnTo>
                    <a:pt x="10076" y="37589"/>
                  </a:lnTo>
                  <a:lnTo>
                    <a:pt x="9956" y="37288"/>
                  </a:lnTo>
                  <a:lnTo>
                    <a:pt x="9775" y="37107"/>
                  </a:lnTo>
                  <a:lnTo>
                    <a:pt x="9533" y="36926"/>
                  </a:lnTo>
                  <a:lnTo>
                    <a:pt x="9292" y="36805"/>
                  </a:lnTo>
                  <a:close/>
                  <a:moveTo>
                    <a:pt x="14481" y="36805"/>
                  </a:moveTo>
                  <a:lnTo>
                    <a:pt x="14240" y="36926"/>
                  </a:lnTo>
                  <a:lnTo>
                    <a:pt x="13998" y="37107"/>
                  </a:lnTo>
                  <a:lnTo>
                    <a:pt x="13817" y="37288"/>
                  </a:lnTo>
                  <a:lnTo>
                    <a:pt x="13697" y="37589"/>
                  </a:lnTo>
                  <a:lnTo>
                    <a:pt x="13636" y="37951"/>
                  </a:lnTo>
                  <a:lnTo>
                    <a:pt x="13636" y="38193"/>
                  </a:lnTo>
                  <a:lnTo>
                    <a:pt x="13697" y="38374"/>
                  </a:lnTo>
                  <a:lnTo>
                    <a:pt x="13817" y="38615"/>
                  </a:lnTo>
                  <a:lnTo>
                    <a:pt x="13938" y="38796"/>
                  </a:lnTo>
                  <a:lnTo>
                    <a:pt x="14119" y="38917"/>
                  </a:lnTo>
                  <a:lnTo>
                    <a:pt x="14360" y="39037"/>
                  </a:lnTo>
                  <a:lnTo>
                    <a:pt x="14541" y="39098"/>
                  </a:lnTo>
                  <a:lnTo>
                    <a:pt x="15024" y="39098"/>
                  </a:lnTo>
                  <a:lnTo>
                    <a:pt x="15205" y="39037"/>
                  </a:lnTo>
                  <a:lnTo>
                    <a:pt x="15446" y="38917"/>
                  </a:lnTo>
                  <a:lnTo>
                    <a:pt x="15627" y="38796"/>
                  </a:lnTo>
                  <a:lnTo>
                    <a:pt x="15748" y="38615"/>
                  </a:lnTo>
                  <a:lnTo>
                    <a:pt x="15869" y="38374"/>
                  </a:lnTo>
                  <a:lnTo>
                    <a:pt x="15929" y="38193"/>
                  </a:lnTo>
                  <a:lnTo>
                    <a:pt x="15929" y="37951"/>
                  </a:lnTo>
                  <a:lnTo>
                    <a:pt x="15869" y="37589"/>
                  </a:lnTo>
                  <a:lnTo>
                    <a:pt x="15748" y="37288"/>
                  </a:lnTo>
                  <a:lnTo>
                    <a:pt x="15567" y="37107"/>
                  </a:lnTo>
                  <a:lnTo>
                    <a:pt x="15326" y="36926"/>
                  </a:lnTo>
                  <a:lnTo>
                    <a:pt x="15084" y="36805"/>
                  </a:lnTo>
                  <a:close/>
                  <a:moveTo>
                    <a:pt x="20273" y="36805"/>
                  </a:moveTo>
                  <a:lnTo>
                    <a:pt x="20032" y="36926"/>
                  </a:lnTo>
                  <a:lnTo>
                    <a:pt x="19790" y="37107"/>
                  </a:lnTo>
                  <a:lnTo>
                    <a:pt x="19609" y="37288"/>
                  </a:lnTo>
                  <a:lnTo>
                    <a:pt x="19489" y="37589"/>
                  </a:lnTo>
                  <a:lnTo>
                    <a:pt x="19428" y="37951"/>
                  </a:lnTo>
                  <a:lnTo>
                    <a:pt x="19428" y="38193"/>
                  </a:lnTo>
                  <a:lnTo>
                    <a:pt x="19489" y="38374"/>
                  </a:lnTo>
                  <a:lnTo>
                    <a:pt x="19609" y="38615"/>
                  </a:lnTo>
                  <a:lnTo>
                    <a:pt x="19730" y="38796"/>
                  </a:lnTo>
                  <a:lnTo>
                    <a:pt x="19911" y="38917"/>
                  </a:lnTo>
                  <a:lnTo>
                    <a:pt x="20152" y="39037"/>
                  </a:lnTo>
                  <a:lnTo>
                    <a:pt x="20333" y="39098"/>
                  </a:lnTo>
                  <a:lnTo>
                    <a:pt x="20816" y="39098"/>
                  </a:lnTo>
                  <a:lnTo>
                    <a:pt x="20997" y="39037"/>
                  </a:lnTo>
                  <a:lnTo>
                    <a:pt x="21239" y="38917"/>
                  </a:lnTo>
                  <a:lnTo>
                    <a:pt x="21420" y="38796"/>
                  </a:lnTo>
                  <a:lnTo>
                    <a:pt x="21540" y="38615"/>
                  </a:lnTo>
                  <a:lnTo>
                    <a:pt x="21661" y="38374"/>
                  </a:lnTo>
                  <a:lnTo>
                    <a:pt x="21721" y="38193"/>
                  </a:lnTo>
                  <a:lnTo>
                    <a:pt x="21721" y="37951"/>
                  </a:lnTo>
                  <a:lnTo>
                    <a:pt x="21661" y="37589"/>
                  </a:lnTo>
                  <a:lnTo>
                    <a:pt x="21540" y="37288"/>
                  </a:lnTo>
                  <a:lnTo>
                    <a:pt x="21359" y="37107"/>
                  </a:lnTo>
                  <a:lnTo>
                    <a:pt x="21118" y="36926"/>
                  </a:lnTo>
                  <a:lnTo>
                    <a:pt x="20876" y="36805"/>
                  </a:lnTo>
                  <a:close/>
                  <a:moveTo>
                    <a:pt x="26065" y="36805"/>
                  </a:moveTo>
                  <a:lnTo>
                    <a:pt x="25824" y="36926"/>
                  </a:lnTo>
                  <a:lnTo>
                    <a:pt x="25583" y="37107"/>
                  </a:lnTo>
                  <a:lnTo>
                    <a:pt x="25402" y="37288"/>
                  </a:lnTo>
                  <a:lnTo>
                    <a:pt x="25281" y="37589"/>
                  </a:lnTo>
                  <a:lnTo>
                    <a:pt x="25221" y="37951"/>
                  </a:lnTo>
                  <a:lnTo>
                    <a:pt x="25221" y="38193"/>
                  </a:lnTo>
                  <a:lnTo>
                    <a:pt x="25281" y="38374"/>
                  </a:lnTo>
                  <a:lnTo>
                    <a:pt x="25402" y="38615"/>
                  </a:lnTo>
                  <a:lnTo>
                    <a:pt x="25522" y="38796"/>
                  </a:lnTo>
                  <a:lnTo>
                    <a:pt x="25703" y="38917"/>
                  </a:lnTo>
                  <a:lnTo>
                    <a:pt x="25945" y="39037"/>
                  </a:lnTo>
                  <a:lnTo>
                    <a:pt x="26126" y="39098"/>
                  </a:lnTo>
                  <a:lnTo>
                    <a:pt x="26608" y="39098"/>
                  </a:lnTo>
                  <a:lnTo>
                    <a:pt x="26789" y="39037"/>
                  </a:lnTo>
                  <a:lnTo>
                    <a:pt x="27031" y="38917"/>
                  </a:lnTo>
                  <a:lnTo>
                    <a:pt x="27212" y="38796"/>
                  </a:lnTo>
                  <a:lnTo>
                    <a:pt x="27332" y="38615"/>
                  </a:lnTo>
                  <a:lnTo>
                    <a:pt x="27453" y="38374"/>
                  </a:lnTo>
                  <a:lnTo>
                    <a:pt x="27513" y="38193"/>
                  </a:lnTo>
                  <a:lnTo>
                    <a:pt x="27513" y="37951"/>
                  </a:lnTo>
                  <a:lnTo>
                    <a:pt x="27453" y="37589"/>
                  </a:lnTo>
                  <a:lnTo>
                    <a:pt x="27332" y="37288"/>
                  </a:lnTo>
                  <a:lnTo>
                    <a:pt x="27151" y="37107"/>
                  </a:lnTo>
                  <a:lnTo>
                    <a:pt x="26910" y="36926"/>
                  </a:lnTo>
                  <a:lnTo>
                    <a:pt x="26669" y="36805"/>
                  </a:lnTo>
                  <a:close/>
                  <a:moveTo>
                    <a:pt x="31858" y="36805"/>
                  </a:moveTo>
                  <a:lnTo>
                    <a:pt x="31616" y="36926"/>
                  </a:lnTo>
                  <a:lnTo>
                    <a:pt x="31375" y="37107"/>
                  </a:lnTo>
                  <a:lnTo>
                    <a:pt x="31194" y="37288"/>
                  </a:lnTo>
                  <a:lnTo>
                    <a:pt x="31073" y="37589"/>
                  </a:lnTo>
                  <a:lnTo>
                    <a:pt x="31013" y="37951"/>
                  </a:lnTo>
                  <a:lnTo>
                    <a:pt x="31013" y="38193"/>
                  </a:lnTo>
                  <a:lnTo>
                    <a:pt x="31073" y="38374"/>
                  </a:lnTo>
                  <a:lnTo>
                    <a:pt x="31194" y="38615"/>
                  </a:lnTo>
                  <a:lnTo>
                    <a:pt x="31315" y="38796"/>
                  </a:lnTo>
                  <a:lnTo>
                    <a:pt x="31496" y="38917"/>
                  </a:lnTo>
                  <a:lnTo>
                    <a:pt x="31737" y="39037"/>
                  </a:lnTo>
                  <a:lnTo>
                    <a:pt x="31918" y="39098"/>
                  </a:lnTo>
                  <a:lnTo>
                    <a:pt x="32401" y="39098"/>
                  </a:lnTo>
                  <a:lnTo>
                    <a:pt x="32582" y="39037"/>
                  </a:lnTo>
                  <a:lnTo>
                    <a:pt x="32823" y="38917"/>
                  </a:lnTo>
                  <a:lnTo>
                    <a:pt x="33004" y="38796"/>
                  </a:lnTo>
                  <a:lnTo>
                    <a:pt x="33125" y="38615"/>
                  </a:lnTo>
                  <a:lnTo>
                    <a:pt x="33245" y="38374"/>
                  </a:lnTo>
                  <a:lnTo>
                    <a:pt x="33306" y="38193"/>
                  </a:lnTo>
                  <a:lnTo>
                    <a:pt x="33306" y="37951"/>
                  </a:lnTo>
                  <a:lnTo>
                    <a:pt x="33245" y="37589"/>
                  </a:lnTo>
                  <a:lnTo>
                    <a:pt x="33125" y="37288"/>
                  </a:lnTo>
                  <a:lnTo>
                    <a:pt x="32944" y="37107"/>
                  </a:lnTo>
                  <a:lnTo>
                    <a:pt x="32702" y="36926"/>
                  </a:lnTo>
                  <a:lnTo>
                    <a:pt x="32461" y="36805"/>
                  </a:lnTo>
                  <a:close/>
                  <a:moveTo>
                    <a:pt x="37650" y="36805"/>
                  </a:moveTo>
                  <a:lnTo>
                    <a:pt x="37408" y="36926"/>
                  </a:lnTo>
                  <a:lnTo>
                    <a:pt x="37167" y="37107"/>
                  </a:lnTo>
                  <a:lnTo>
                    <a:pt x="36986" y="37288"/>
                  </a:lnTo>
                  <a:lnTo>
                    <a:pt x="36865" y="37589"/>
                  </a:lnTo>
                  <a:lnTo>
                    <a:pt x="36805" y="37951"/>
                  </a:lnTo>
                  <a:lnTo>
                    <a:pt x="36805" y="38193"/>
                  </a:lnTo>
                  <a:lnTo>
                    <a:pt x="36865" y="38374"/>
                  </a:lnTo>
                  <a:lnTo>
                    <a:pt x="36986" y="38615"/>
                  </a:lnTo>
                  <a:lnTo>
                    <a:pt x="37107" y="38796"/>
                  </a:lnTo>
                  <a:lnTo>
                    <a:pt x="37288" y="38917"/>
                  </a:lnTo>
                  <a:lnTo>
                    <a:pt x="37529" y="39037"/>
                  </a:lnTo>
                  <a:lnTo>
                    <a:pt x="37710" y="39098"/>
                  </a:lnTo>
                  <a:lnTo>
                    <a:pt x="38193" y="39098"/>
                  </a:lnTo>
                  <a:lnTo>
                    <a:pt x="38374" y="39037"/>
                  </a:lnTo>
                  <a:lnTo>
                    <a:pt x="38615" y="38917"/>
                  </a:lnTo>
                  <a:lnTo>
                    <a:pt x="38796" y="38796"/>
                  </a:lnTo>
                  <a:lnTo>
                    <a:pt x="38917" y="38615"/>
                  </a:lnTo>
                  <a:lnTo>
                    <a:pt x="39038" y="38374"/>
                  </a:lnTo>
                  <a:lnTo>
                    <a:pt x="39098" y="38193"/>
                  </a:lnTo>
                  <a:lnTo>
                    <a:pt x="39098" y="37951"/>
                  </a:lnTo>
                  <a:lnTo>
                    <a:pt x="39038" y="37589"/>
                  </a:lnTo>
                  <a:lnTo>
                    <a:pt x="38917" y="37288"/>
                  </a:lnTo>
                  <a:lnTo>
                    <a:pt x="38736" y="37107"/>
                  </a:lnTo>
                  <a:lnTo>
                    <a:pt x="38495" y="36926"/>
                  </a:lnTo>
                  <a:lnTo>
                    <a:pt x="38253" y="36805"/>
                  </a:lnTo>
                  <a:close/>
                  <a:moveTo>
                    <a:pt x="43442" y="36805"/>
                  </a:moveTo>
                  <a:lnTo>
                    <a:pt x="43201" y="36926"/>
                  </a:lnTo>
                  <a:lnTo>
                    <a:pt x="42959" y="37107"/>
                  </a:lnTo>
                  <a:lnTo>
                    <a:pt x="42778" y="37288"/>
                  </a:lnTo>
                  <a:lnTo>
                    <a:pt x="42658" y="37589"/>
                  </a:lnTo>
                  <a:lnTo>
                    <a:pt x="42597" y="37951"/>
                  </a:lnTo>
                  <a:lnTo>
                    <a:pt x="42597" y="38193"/>
                  </a:lnTo>
                  <a:lnTo>
                    <a:pt x="42658" y="38374"/>
                  </a:lnTo>
                  <a:lnTo>
                    <a:pt x="42778" y="38615"/>
                  </a:lnTo>
                  <a:lnTo>
                    <a:pt x="42899" y="38796"/>
                  </a:lnTo>
                  <a:lnTo>
                    <a:pt x="43080" y="38917"/>
                  </a:lnTo>
                  <a:lnTo>
                    <a:pt x="43321" y="39037"/>
                  </a:lnTo>
                  <a:lnTo>
                    <a:pt x="43502" y="39098"/>
                  </a:lnTo>
                  <a:lnTo>
                    <a:pt x="43985" y="39098"/>
                  </a:lnTo>
                  <a:lnTo>
                    <a:pt x="44166" y="39037"/>
                  </a:lnTo>
                  <a:lnTo>
                    <a:pt x="44407" y="38917"/>
                  </a:lnTo>
                  <a:lnTo>
                    <a:pt x="44588" y="38796"/>
                  </a:lnTo>
                  <a:lnTo>
                    <a:pt x="44709" y="38615"/>
                  </a:lnTo>
                  <a:lnTo>
                    <a:pt x="44830" y="38374"/>
                  </a:lnTo>
                  <a:lnTo>
                    <a:pt x="44890" y="38193"/>
                  </a:lnTo>
                  <a:lnTo>
                    <a:pt x="44890" y="37951"/>
                  </a:lnTo>
                  <a:lnTo>
                    <a:pt x="44830" y="37589"/>
                  </a:lnTo>
                  <a:lnTo>
                    <a:pt x="44709" y="37288"/>
                  </a:lnTo>
                  <a:lnTo>
                    <a:pt x="44528" y="37107"/>
                  </a:lnTo>
                  <a:lnTo>
                    <a:pt x="44287" y="36926"/>
                  </a:lnTo>
                  <a:lnTo>
                    <a:pt x="44045" y="36805"/>
                  </a:lnTo>
                  <a:close/>
                  <a:moveTo>
                    <a:pt x="49234" y="36805"/>
                  </a:moveTo>
                  <a:lnTo>
                    <a:pt x="48993" y="36926"/>
                  </a:lnTo>
                  <a:lnTo>
                    <a:pt x="48752" y="37107"/>
                  </a:lnTo>
                  <a:lnTo>
                    <a:pt x="48571" y="37288"/>
                  </a:lnTo>
                  <a:lnTo>
                    <a:pt x="48450" y="37589"/>
                  </a:lnTo>
                  <a:lnTo>
                    <a:pt x="48390" y="37951"/>
                  </a:lnTo>
                  <a:lnTo>
                    <a:pt x="48390" y="38193"/>
                  </a:lnTo>
                  <a:lnTo>
                    <a:pt x="48450" y="38374"/>
                  </a:lnTo>
                  <a:lnTo>
                    <a:pt x="48571" y="38615"/>
                  </a:lnTo>
                  <a:lnTo>
                    <a:pt x="48691" y="38796"/>
                  </a:lnTo>
                  <a:lnTo>
                    <a:pt x="48872" y="38917"/>
                  </a:lnTo>
                  <a:lnTo>
                    <a:pt x="49114" y="39037"/>
                  </a:lnTo>
                  <a:lnTo>
                    <a:pt x="49295" y="39098"/>
                  </a:lnTo>
                  <a:lnTo>
                    <a:pt x="49777" y="39098"/>
                  </a:lnTo>
                  <a:lnTo>
                    <a:pt x="49958" y="39037"/>
                  </a:lnTo>
                  <a:lnTo>
                    <a:pt x="50200" y="38917"/>
                  </a:lnTo>
                  <a:lnTo>
                    <a:pt x="50381" y="38796"/>
                  </a:lnTo>
                  <a:lnTo>
                    <a:pt x="50501" y="38615"/>
                  </a:lnTo>
                  <a:lnTo>
                    <a:pt x="50622" y="38374"/>
                  </a:lnTo>
                  <a:lnTo>
                    <a:pt x="50682" y="38193"/>
                  </a:lnTo>
                  <a:lnTo>
                    <a:pt x="50682" y="37951"/>
                  </a:lnTo>
                  <a:lnTo>
                    <a:pt x="50622" y="37589"/>
                  </a:lnTo>
                  <a:lnTo>
                    <a:pt x="50501" y="37288"/>
                  </a:lnTo>
                  <a:lnTo>
                    <a:pt x="50320" y="37107"/>
                  </a:lnTo>
                  <a:lnTo>
                    <a:pt x="50079" y="36926"/>
                  </a:lnTo>
                  <a:lnTo>
                    <a:pt x="49838" y="36805"/>
                  </a:lnTo>
                  <a:close/>
                  <a:moveTo>
                    <a:pt x="55027" y="36805"/>
                  </a:moveTo>
                  <a:lnTo>
                    <a:pt x="54785" y="36926"/>
                  </a:lnTo>
                  <a:lnTo>
                    <a:pt x="54544" y="37107"/>
                  </a:lnTo>
                  <a:lnTo>
                    <a:pt x="54363" y="37288"/>
                  </a:lnTo>
                  <a:lnTo>
                    <a:pt x="54242" y="37589"/>
                  </a:lnTo>
                  <a:lnTo>
                    <a:pt x="54182" y="37951"/>
                  </a:lnTo>
                  <a:lnTo>
                    <a:pt x="54182" y="38193"/>
                  </a:lnTo>
                  <a:lnTo>
                    <a:pt x="54242" y="38374"/>
                  </a:lnTo>
                  <a:lnTo>
                    <a:pt x="54363" y="38615"/>
                  </a:lnTo>
                  <a:lnTo>
                    <a:pt x="54483" y="38796"/>
                  </a:lnTo>
                  <a:lnTo>
                    <a:pt x="54665" y="38917"/>
                  </a:lnTo>
                  <a:lnTo>
                    <a:pt x="54906" y="39037"/>
                  </a:lnTo>
                  <a:lnTo>
                    <a:pt x="55087" y="39098"/>
                  </a:lnTo>
                  <a:lnTo>
                    <a:pt x="55570" y="39098"/>
                  </a:lnTo>
                  <a:lnTo>
                    <a:pt x="55751" y="39037"/>
                  </a:lnTo>
                  <a:lnTo>
                    <a:pt x="55992" y="38917"/>
                  </a:lnTo>
                  <a:lnTo>
                    <a:pt x="56173" y="38796"/>
                  </a:lnTo>
                  <a:lnTo>
                    <a:pt x="56294" y="38615"/>
                  </a:lnTo>
                  <a:lnTo>
                    <a:pt x="56414" y="38374"/>
                  </a:lnTo>
                  <a:lnTo>
                    <a:pt x="56475" y="38193"/>
                  </a:lnTo>
                  <a:lnTo>
                    <a:pt x="56475" y="37951"/>
                  </a:lnTo>
                  <a:lnTo>
                    <a:pt x="56414" y="37589"/>
                  </a:lnTo>
                  <a:lnTo>
                    <a:pt x="56294" y="37288"/>
                  </a:lnTo>
                  <a:lnTo>
                    <a:pt x="56113" y="37107"/>
                  </a:lnTo>
                  <a:lnTo>
                    <a:pt x="55871" y="36926"/>
                  </a:lnTo>
                  <a:lnTo>
                    <a:pt x="55630" y="36805"/>
                  </a:lnTo>
                  <a:close/>
                  <a:moveTo>
                    <a:pt x="60819" y="36805"/>
                  </a:moveTo>
                  <a:lnTo>
                    <a:pt x="60577" y="36926"/>
                  </a:lnTo>
                  <a:lnTo>
                    <a:pt x="60336" y="37107"/>
                  </a:lnTo>
                  <a:lnTo>
                    <a:pt x="60155" y="37288"/>
                  </a:lnTo>
                  <a:lnTo>
                    <a:pt x="60034" y="37589"/>
                  </a:lnTo>
                  <a:lnTo>
                    <a:pt x="59974" y="37951"/>
                  </a:lnTo>
                  <a:lnTo>
                    <a:pt x="59974" y="38193"/>
                  </a:lnTo>
                  <a:lnTo>
                    <a:pt x="60034" y="38374"/>
                  </a:lnTo>
                  <a:lnTo>
                    <a:pt x="60155" y="38615"/>
                  </a:lnTo>
                  <a:lnTo>
                    <a:pt x="60276" y="38796"/>
                  </a:lnTo>
                  <a:lnTo>
                    <a:pt x="60457" y="38917"/>
                  </a:lnTo>
                  <a:lnTo>
                    <a:pt x="60698" y="39037"/>
                  </a:lnTo>
                  <a:lnTo>
                    <a:pt x="60879" y="39098"/>
                  </a:lnTo>
                  <a:lnTo>
                    <a:pt x="61362" y="39098"/>
                  </a:lnTo>
                  <a:lnTo>
                    <a:pt x="61543" y="39037"/>
                  </a:lnTo>
                  <a:lnTo>
                    <a:pt x="61784" y="38917"/>
                  </a:lnTo>
                  <a:lnTo>
                    <a:pt x="61965" y="38796"/>
                  </a:lnTo>
                  <a:lnTo>
                    <a:pt x="62086" y="38615"/>
                  </a:lnTo>
                  <a:lnTo>
                    <a:pt x="62206" y="38374"/>
                  </a:lnTo>
                  <a:lnTo>
                    <a:pt x="62267" y="38193"/>
                  </a:lnTo>
                  <a:lnTo>
                    <a:pt x="62267" y="37951"/>
                  </a:lnTo>
                  <a:lnTo>
                    <a:pt x="62206" y="37589"/>
                  </a:lnTo>
                  <a:lnTo>
                    <a:pt x="62086" y="37288"/>
                  </a:lnTo>
                  <a:lnTo>
                    <a:pt x="61905" y="37107"/>
                  </a:lnTo>
                  <a:lnTo>
                    <a:pt x="61663" y="36926"/>
                  </a:lnTo>
                  <a:lnTo>
                    <a:pt x="61422" y="36805"/>
                  </a:lnTo>
                  <a:close/>
                  <a:moveTo>
                    <a:pt x="66611" y="36805"/>
                  </a:moveTo>
                  <a:lnTo>
                    <a:pt x="66370" y="36926"/>
                  </a:lnTo>
                  <a:lnTo>
                    <a:pt x="66128" y="37107"/>
                  </a:lnTo>
                  <a:lnTo>
                    <a:pt x="65947" y="37288"/>
                  </a:lnTo>
                  <a:lnTo>
                    <a:pt x="65827" y="37589"/>
                  </a:lnTo>
                  <a:lnTo>
                    <a:pt x="65766" y="37951"/>
                  </a:lnTo>
                  <a:lnTo>
                    <a:pt x="65766" y="38193"/>
                  </a:lnTo>
                  <a:lnTo>
                    <a:pt x="65827" y="38374"/>
                  </a:lnTo>
                  <a:lnTo>
                    <a:pt x="65947" y="38615"/>
                  </a:lnTo>
                  <a:lnTo>
                    <a:pt x="66068" y="38796"/>
                  </a:lnTo>
                  <a:lnTo>
                    <a:pt x="66249" y="38917"/>
                  </a:lnTo>
                  <a:lnTo>
                    <a:pt x="66490" y="39037"/>
                  </a:lnTo>
                  <a:lnTo>
                    <a:pt x="66671" y="39098"/>
                  </a:lnTo>
                  <a:lnTo>
                    <a:pt x="67154" y="39098"/>
                  </a:lnTo>
                  <a:lnTo>
                    <a:pt x="67335" y="39037"/>
                  </a:lnTo>
                  <a:lnTo>
                    <a:pt x="67576" y="38917"/>
                  </a:lnTo>
                  <a:lnTo>
                    <a:pt x="67757" y="38796"/>
                  </a:lnTo>
                  <a:lnTo>
                    <a:pt x="67878" y="38615"/>
                  </a:lnTo>
                  <a:lnTo>
                    <a:pt x="67999" y="38374"/>
                  </a:lnTo>
                  <a:lnTo>
                    <a:pt x="68059" y="38193"/>
                  </a:lnTo>
                  <a:lnTo>
                    <a:pt x="68059" y="37951"/>
                  </a:lnTo>
                  <a:lnTo>
                    <a:pt x="67999" y="37589"/>
                  </a:lnTo>
                  <a:lnTo>
                    <a:pt x="67878" y="37288"/>
                  </a:lnTo>
                  <a:lnTo>
                    <a:pt x="67697" y="37107"/>
                  </a:lnTo>
                  <a:lnTo>
                    <a:pt x="67456" y="36926"/>
                  </a:lnTo>
                  <a:lnTo>
                    <a:pt x="67214" y="36805"/>
                  </a:lnTo>
                  <a:close/>
                  <a:moveTo>
                    <a:pt x="72403" y="36805"/>
                  </a:moveTo>
                  <a:lnTo>
                    <a:pt x="72162" y="36926"/>
                  </a:lnTo>
                  <a:lnTo>
                    <a:pt x="71921" y="37107"/>
                  </a:lnTo>
                  <a:lnTo>
                    <a:pt x="71740" y="37288"/>
                  </a:lnTo>
                  <a:lnTo>
                    <a:pt x="71619" y="37589"/>
                  </a:lnTo>
                  <a:lnTo>
                    <a:pt x="71559" y="37951"/>
                  </a:lnTo>
                  <a:lnTo>
                    <a:pt x="71559" y="38193"/>
                  </a:lnTo>
                  <a:lnTo>
                    <a:pt x="71619" y="38374"/>
                  </a:lnTo>
                  <a:lnTo>
                    <a:pt x="71740" y="38615"/>
                  </a:lnTo>
                  <a:lnTo>
                    <a:pt x="71860" y="38796"/>
                  </a:lnTo>
                  <a:lnTo>
                    <a:pt x="72041" y="38917"/>
                  </a:lnTo>
                  <a:lnTo>
                    <a:pt x="72283" y="39037"/>
                  </a:lnTo>
                  <a:lnTo>
                    <a:pt x="72464" y="39098"/>
                  </a:lnTo>
                  <a:lnTo>
                    <a:pt x="72946" y="39098"/>
                  </a:lnTo>
                  <a:lnTo>
                    <a:pt x="73127" y="39037"/>
                  </a:lnTo>
                  <a:lnTo>
                    <a:pt x="73369" y="38917"/>
                  </a:lnTo>
                  <a:lnTo>
                    <a:pt x="73550" y="38796"/>
                  </a:lnTo>
                  <a:lnTo>
                    <a:pt x="73670" y="38615"/>
                  </a:lnTo>
                  <a:lnTo>
                    <a:pt x="73791" y="38374"/>
                  </a:lnTo>
                  <a:lnTo>
                    <a:pt x="73851" y="38193"/>
                  </a:lnTo>
                  <a:lnTo>
                    <a:pt x="73851" y="37951"/>
                  </a:lnTo>
                  <a:lnTo>
                    <a:pt x="73791" y="37589"/>
                  </a:lnTo>
                  <a:lnTo>
                    <a:pt x="73670" y="37288"/>
                  </a:lnTo>
                  <a:lnTo>
                    <a:pt x="73489" y="37107"/>
                  </a:lnTo>
                  <a:lnTo>
                    <a:pt x="73248" y="36926"/>
                  </a:lnTo>
                  <a:lnTo>
                    <a:pt x="73007" y="36805"/>
                  </a:lnTo>
                  <a:close/>
                  <a:moveTo>
                    <a:pt x="302" y="39701"/>
                  </a:moveTo>
                  <a:lnTo>
                    <a:pt x="0" y="39761"/>
                  </a:lnTo>
                  <a:lnTo>
                    <a:pt x="181" y="41994"/>
                  </a:lnTo>
                  <a:lnTo>
                    <a:pt x="543" y="41994"/>
                  </a:lnTo>
                  <a:lnTo>
                    <a:pt x="724" y="41934"/>
                  </a:lnTo>
                  <a:lnTo>
                    <a:pt x="966" y="41813"/>
                  </a:lnTo>
                  <a:lnTo>
                    <a:pt x="1147" y="41692"/>
                  </a:lnTo>
                  <a:lnTo>
                    <a:pt x="1267" y="41511"/>
                  </a:lnTo>
                  <a:lnTo>
                    <a:pt x="1388" y="41270"/>
                  </a:lnTo>
                  <a:lnTo>
                    <a:pt x="1448" y="41089"/>
                  </a:lnTo>
                  <a:lnTo>
                    <a:pt x="1448" y="40847"/>
                  </a:lnTo>
                  <a:lnTo>
                    <a:pt x="1448" y="40606"/>
                  </a:lnTo>
                  <a:lnTo>
                    <a:pt x="1388" y="40425"/>
                  </a:lnTo>
                  <a:lnTo>
                    <a:pt x="1267" y="40184"/>
                  </a:lnTo>
                  <a:lnTo>
                    <a:pt x="1147" y="40003"/>
                  </a:lnTo>
                  <a:lnTo>
                    <a:pt x="966" y="39882"/>
                  </a:lnTo>
                  <a:lnTo>
                    <a:pt x="724" y="39761"/>
                  </a:lnTo>
                  <a:lnTo>
                    <a:pt x="543" y="39701"/>
                  </a:lnTo>
                  <a:close/>
                  <a:moveTo>
                    <a:pt x="5853" y="39701"/>
                  </a:moveTo>
                  <a:lnTo>
                    <a:pt x="5672" y="39761"/>
                  </a:lnTo>
                  <a:lnTo>
                    <a:pt x="5431" y="39882"/>
                  </a:lnTo>
                  <a:lnTo>
                    <a:pt x="5250" y="40003"/>
                  </a:lnTo>
                  <a:lnTo>
                    <a:pt x="5129" y="40184"/>
                  </a:lnTo>
                  <a:lnTo>
                    <a:pt x="5008" y="40425"/>
                  </a:lnTo>
                  <a:lnTo>
                    <a:pt x="4948" y="40606"/>
                  </a:lnTo>
                  <a:lnTo>
                    <a:pt x="4948" y="40847"/>
                  </a:lnTo>
                  <a:lnTo>
                    <a:pt x="4948" y="41089"/>
                  </a:lnTo>
                  <a:lnTo>
                    <a:pt x="5008" y="41270"/>
                  </a:lnTo>
                  <a:lnTo>
                    <a:pt x="5129" y="41511"/>
                  </a:lnTo>
                  <a:lnTo>
                    <a:pt x="5250" y="41692"/>
                  </a:lnTo>
                  <a:lnTo>
                    <a:pt x="5431" y="41813"/>
                  </a:lnTo>
                  <a:lnTo>
                    <a:pt x="5672" y="41934"/>
                  </a:lnTo>
                  <a:lnTo>
                    <a:pt x="5853" y="41994"/>
                  </a:lnTo>
                  <a:lnTo>
                    <a:pt x="6336" y="41994"/>
                  </a:lnTo>
                  <a:lnTo>
                    <a:pt x="6517" y="41934"/>
                  </a:lnTo>
                  <a:lnTo>
                    <a:pt x="6758" y="41813"/>
                  </a:lnTo>
                  <a:lnTo>
                    <a:pt x="6939" y="41692"/>
                  </a:lnTo>
                  <a:lnTo>
                    <a:pt x="7060" y="41511"/>
                  </a:lnTo>
                  <a:lnTo>
                    <a:pt x="7180" y="41270"/>
                  </a:lnTo>
                  <a:lnTo>
                    <a:pt x="7241" y="41089"/>
                  </a:lnTo>
                  <a:lnTo>
                    <a:pt x="7241" y="40847"/>
                  </a:lnTo>
                  <a:lnTo>
                    <a:pt x="7241" y="40606"/>
                  </a:lnTo>
                  <a:lnTo>
                    <a:pt x="7180" y="40425"/>
                  </a:lnTo>
                  <a:lnTo>
                    <a:pt x="7060" y="40184"/>
                  </a:lnTo>
                  <a:lnTo>
                    <a:pt x="6939" y="40003"/>
                  </a:lnTo>
                  <a:lnTo>
                    <a:pt x="6758" y="39882"/>
                  </a:lnTo>
                  <a:lnTo>
                    <a:pt x="6517" y="39761"/>
                  </a:lnTo>
                  <a:lnTo>
                    <a:pt x="6336" y="39701"/>
                  </a:lnTo>
                  <a:close/>
                  <a:moveTo>
                    <a:pt x="11645" y="39701"/>
                  </a:moveTo>
                  <a:lnTo>
                    <a:pt x="11464" y="39761"/>
                  </a:lnTo>
                  <a:lnTo>
                    <a:pt x="11223" y="39882"/>
                  </a:lnTo>
                  <a:lnTo>
                    <a:pt x="11042" y="40003"/>
                  </a:lnTo>
                  <a:lnTo>
                    <a:pt x="10921" y="40184"/>
                  </a:lnTo>
                  <a:lnTo>
                    <a:pt x="10800" y="40425"/>
                  </a:lnTo>
                  <a:lnTo>
                    <a:pt x="10740" y="40606"/>
                  </a:lnTo>
                  <a:lnTo>
                    <a:pt x="10740" y="40847"/>
                  </a:lnTo>
                  <a:lnTo>
                    <a:pt x="10740" y="41089"/>
                  </a:lnTo>
                  <a:lnTo>
                    <a:pt x="10800" y="41270"/>
                  </a:lnTo>
                  <a:lnTo>
                    <a:pt x="10921" y="41511"/>
                  </a:lnTo>
                  <a:lnTo>
                    <a:pt x="11042" y="41692"/>
                  </a:lnTo>
                  <a:lnTo>
                    <a:pt x="11223" y="41813"/>
                  </a:lnTo>
                  <a:lnTo>
                    <a:pt x="11464" y="41934"/>
                  </a:lnTo>
                  <a:lnTo>
                    <a:pt x="11645" y="41994"/>
                  </a:lnTo>
                  <a:lnTo>
                    <a:pt x="12128" y="41994"/>
                  </a:lnTo>
                  <a:lnTo>
                    <a:pt x="12309" y="41934"/>
                  </a:lnTo>
                  <a:lnTo>
                    <a:pt x="12550" y="41813"/>
                  </a:lnTo>
                  <a:lnTo>
                    <a:pt x="12731" y="41692"/>
                  </a:lnTo>
                  <a:lnTo>
                    <a:pt x="12852" y="41511"/>
                  </a:lnTo>
                  <a:lnTo>
                    <a:pt x="12973" y="41270"/>
                  </a:lnTo>
                  <a:lnTo>
                    <a:pt x="13033" y="41089"/>
                  </a:lnTo>
                  <a:lnTo>
                    <a:pt x="13033" y="40847"/>
                  </a:lnTo>
                  <a:lnTo>
                    <a:pt x="13033" y="40606"/>
                  </a:lnTo>
                  <a:lnTo>
                    <a:pt x="12973" y="40425"/>
                  </a:lnTo>
                  <a:lnTo>
                    <a:pt x="12852" y="40184"/>
                  </a:lnTo>
                  <a:lnTo>
                    <a:pt x="12731" y="40003"/>
                  </a:lnTo>
                  <a:lnTo>
                    <a:pt x="12550" y="39882"/>
                  </a:lnTo>
                  <a:lnTo>
                    <a:pt x="12309" y="39761"/>
                  </a:lnTo>
                  <a:lnTo>
                    <a:pt x="12128" y="39701"/>
                  </a:lnTo>
                  <a:close/>
                  <a:moveTo>
                    <a:pt x="17437" y="39701"/>
                  </a:moveTo>
                  <a:lnTo>
                    <a:pt x="17256" y="39761"/>
                  </a:lnTo>
                  <a:lnTo>
                    <a:pt x="17015" y="39882"/>
                  </a:lnTo>
                  <a:lnTo>
                    <a:pt x="16834" y="40003"/>
                  </a:lnTo>
                  <a:lnTo>
                    <a:pt x="16713" y="40184"/>
                  </a:lnTo>
                  <a:lnTo>
                    <a:pt x="16593" y="40425"/>
                  </a:lnTo>
                  <a:lnTo>
                    <a:pt x="16532" y="40606"/>
                  </a:lnTo>
                  <a:lnTo>
                    <a:pt x="16532" y="40847"/>
                  </a:lnTo>
                  <a:lnTo>
                    <a:pt x="16532" y="41089"/>
                  </a:lnTo>
                  <a:lnTo>
                    <a:pt x="16593" y="41270"/>
                  </a:lnTo>
                  <a:lnTo>
                    <a:pt x="16713" y="41511"/>
                  </a:lnTo>
                  <a:lnTo>
                    <a:pt x="16834" y="41692"/>
                  </a:lnTo>
                  <a:lnTo>
                    <a:pt x="17015" y="41813"/>
                  </a:lnTo>
                  <a:lnTo>
                    <a:pt x="17256" y="41934"/>
                  </a:lnTo>
                  <a:lnTo>
                    <a:pt x="17437" y="41994"/>
                  </a:lnTo>
                  <a:lnTo>
                    <a:pt x="17920" y="41994"/>
                  </a:lnTo>
                  <a:lnTo>
                    <a:pt x="18101" y="41934"/>
                  </a:lnTo>
                  <a:lnTo>
                    <a:pt x="18342" y="41813"/>
                  </a:lnTo>
                  <a:lnTo>
                    <a:pt x="18523" y="41692"/>
                  </a:lnTo>
                  <a:lnTo>
                    <a:pt x="18644" y="41511"/>
                  </a:lnTo>
                  <a:lnTo>
                    <a:pt x="18765" y="41270"/>
                  </a:lnTo>
                  <a:lnTo>
                    <a:pt x="18825" y="41089"/>
                  </a:lnTo>
                  <a:lnTo>
                    <a:pt x="18825" y="40847"/>
                  </a:lnTo>
                  <a:lnTo>
                    <a:pt x="18825" y="40606"/>
                  </a:lnTo>
                  <a:lnTo>
                    <a:pt x="18765" y="40425"/>
                  </a:lnTo>
                  <a:lnTo>
                    <a:pt x="18644" y="40184"/>
                  </a:lnTo>
                  <a:lnTo>
                    <a:pt x="18523" y="40003"/>
                  </a:lnTo>
                  <a:lnTo>
                    <a:pt x="18342" y="39882"/>
                  </a:lnTo>
                  <a:lnTo>
                    <a:pt x="18101" y="39761"/>
                  </a:lnTo>
                  <a:lnTo>
                    <a:pt x="17920" y="39701"/>
                  </a:lnTo>
                  <a:close/>
                  <a:moveTo>
                    <a:pt x="23230" y="39701"/>
                  </a:moveTo>
                  <a:lnTo>
                    <a:pt x="23049" y="39761"/>
                  </a:lnTo>
                  <a:lnTo>
                    <a:pt x="22807" y="39882"/>
                  </a:lnTo>
                  <a:lnTo>
                    <a:pt x="22626" y="40003"/>
                  </a:lnTo>
                  <a:lnTo>
                    <a:pt x="22506" y="40184"/>
                  </a:lnTo>
                  <a:lnTo>
                    <a:pt x="22385" y="40425"/>
                  </a:lnTo>
                  <a:lnTo>
                    <a:pt x="22325" y="40606"/>
                  </a:lnTo>
                  <a:lnTo>
                    <a:pt x="22325" y="40847"/>
                  </a:lnTo>
                  <a:lnTo>
                    <a:pt x="22325" y="41089"/>
                  </a:lnTo>
                  <a:lnTo>
                    <a:pt x="22385" y="41270"/>
                  </a:lnTo>
                  <a:lnTo>
                    <a:pt x="22506" y="41511"/>
                  </a:lnTo>
                  <a:lnTo>
                    <a:pt x="22626" y="41692"/>
                  </a:lnTo>
                  <a:lnTo>
                    <a:pt x="22807" y="41813"/>
                  </a:lnTo>
                  <a:lnTo>
                    <a:pt x="23049" y="41934"/>
                  </a:lnTo>
                  <a:lnTo>
                    <a:pt x="23230" y="41994"/>
                  </a:lnTo>
                  <a:lnTo>
                    <a:pt x="23712" y="41994"/>
                  </a:lnTo>
                  <a:lnTo>
                    <a:pt x="23893" y="41934"/>
                  </a:lnTo>
                  <a:lnTo>
                    <a:pt x="24135" y="41813"/>
                  </a:lnTo>
                  <a:lnTo>
                    <a:pt x="24316" y="41692"/>
                  </a:lnTo>
                  <a:lnTo>
                    <a:pt x="24436" y="41511"/>
                  </a:lnTo>
                  <a:lnTo>
                    <a:pt x="24557" y="41270"/>
                  </a:lnTo>
                  <a:lnTo>
                    <a:pt x="24617" y="41089"/>
                  </a:lnTo>
                  <a:lnTo>
                    <a:pt x="24617" y="40847"/>
                  </a:lnTo>
                  <a:lnTo>
                    <a:pt x="24617" y="40606"/>
                  </a:lnTo>
                  <a:lnTo>
                    <a:pt x="24557" y="40425"/>
                  </a:lnTo>
                  <a:lnTo>
                    <a:pt x="24436" y="40184"/>
                  </a:lnTo>
                  <a:lnTo>
                    <a:pt x="24316" y="40003"/>
                  </a:lnTo>
                  <a:lnTo>
                    <a:pt x="24135" y="39882"/>
                  </a:lnTo>
                  <a:lnTo>
                    <a:pt x="23893" y="39761"/>
                  </a:lnTo>
                  <a:lnTo>
                    <a:pt x="23712" y="39701"/>
                  </a:lnTo>
                  <a:close/>
                  <a:moveTo>
                    <a:pt x="29022" y="39701"/>
                  </a:moveTo>
                  <a:lnTo>
                    <a:pt x="28841" y="39761"/>
                  </a:lnTo>
                  <a:lnTo>
                    <a:pt x="28599" y="39882"/>
                  </a:lnTo>
                  <a:lnTo>
                    <a:pt x="28418" y="40003"/>
                  </a:lnTo>
                  <a:lnTo>
                    <a:pt x="28298" y="40184"/>
                  </a:lnTo>
                  <a:lnTo>
                    <a:pt x="28177" y="40425"/>
                  </a:lnTo>
                  <a:lnTo>
                    <a:pt x="28117" y="40606"/>
                  </a:lnTo>
                  <a:lnTo>
                    <a:pt x="28117" y="40847"/>
                  </a:lnTo>
                  <a:lnTo>
                    <a:pt x="28117" y="41089"/>
                  </a:lnTo>
                  <a:lnTo>
                    <a:pt x="28177" y="41270"/>
                  </a:lnTo>
                  <a:lnTo>
                    <a:pt x="28298" y="41511"/>
                  </a:lnTo>
                  <a:lnTo>
                    <a:pt x="28418" y="41692"/>
                  </a:lnTo>
                  <a:lnTo>
                    <a:pt x="28599" y="41813"/>
                  </a:lnTo>
                  <a:lnTo>
                    <a:pt x="28841" y="41934"/>
                  </a:lnTo>
                  <a:lnTo>
                    <a:pt x="29022" y="41994"/>
                  </a:lnTo>
                  <a:lnTo>
                    <a:pt x="29505" y="41994"/>
                  </a:lnTo>
                  <a:lnTo>
                    <a:pt x="29686" y="41934"/>
                  </a:lnTo>
                  <a:lnTo>
                    <a:pt x="29927" y="41813"/>
                  </a:lnTo>
                  <a:lnTo>
                    <a:pt x="30108" y="41692"/>
                  </a:lnTo>
                  <a:lnTo>
                    <a:pt x="30229" y="41511"/>
                  </a:lnTo>
                  <a:lnTo>
                    <a:pt x="30349" y="41270"/>
                  </a:lnTo>
                  <a:lnTo>
                    <a:pt x="30410" y="41089"/>
                  </a:lnTo>
                  <a:lnTo>
                    <a:pt x="30410" y="40847"/>
                  </a:lnTo>
                  <a:lnTo>
                    <a:pt x="30410" y="40606"/>
                  </a:lnTo>
                  <a:lnTo>
                    <a:pt x="30349" y="40425"/>
                  </a:lnTo>
                  <a:lnTo>
                    <a:pt x="30229" y="40184"/>
                  </a:lnTo>
                  <a:lnTo>
                    <a:pt x="30108" y="40003"/>
                  </a:lnTo>
                  <a:lnTo>
                    <a:pt x="29927" y="39882"/>
                  </a:lnTo>
                  <a:lnTo>
                    <a:pt x="29686" y="39761"/>
                  </a:lnTo>
                  <a:lnTo>
                    <a:pt x="29505" y="39701"/>
                  </a:lnTo>
                  <a:close/>
                  <a:moveTo>
                    <a:pt x="34814" y="39701"/>
                  </a:moveTo>
                  <a:lnTo>
                    <a:pt x="34633" y="39761"/>
                  </a:lnTo>
                  <a:lnTo>
                    <a:pt x="34392" y="39882"/>
                  </a:lnTo>
                  <a:lnTo>
                    <a:pt x="34211" y="40003"/>
                  </a:lnTo>
                  <a:lnTo>
                    <a:pt x="34090" y="40184"/>
                  </a:lnTo>
                  <a:lnTo>
                    <a:pt x="33969" y="40425"/>
                  </a:lnTo>
                  <a:lnTo>
                    <a:pt x="33909" y="40606"/>
                  </a:lnTo>
                  <a:lnTo>
                    <a:pt x="33909" y="40847"/>
                  </a:lnTo>
                  <a:lnTo>
                    <a:pt x="33909" y="41089"/>
                  </a:lnTo>
                  <a:lnTo>
                    <a:pt x="33969" y="41270"/>
                  </a:lnTo>
                  <a:lnTo>
                    <a:pt x="34090" y="41511"/>
                  </a:lnTo>
                  <a:lnTo>
                    <a:pt x="34211" y="41692"/>
                  </a:lnTo>
                  <a:lnTo>
                    <a:pt x="34392" y="41813"/>
                  </a:lnTo>
                  <a:lnTo>
                    <a:pt x="34633" y="41934"/>
                  </a:lnTo>
                  <a:lnTo>
                    <a:pt x="34814" y="41994"/>
                  </a:lnTo>
                  <a:lnTo>
                    <a:pt x="35297" y="41994"/>
                  </a:lnTo>
                  <a:lnTo>
                    <a:pt x="35478" y="41934"/>
                  </a:lnTo>
                  <a:lnTo>
                    <a:pt x="35719" y="41813"/>
                  </a:lnTo>
                  <a:lnTo>
                    <a:pt x="35900" y="41692"/>
                  </a:lnTo>
                  <a:lnTo>
                    <a:pt x="36021" y="41511"/>
                  </a:lnTo>
                  <a:lnTo>
                    <a:pt x="36141" y="41270"/>
                  </a:lnTo>
                  <a:lnTo>
                    <a:pt x="36202" y="41089"/>
                  </a:lnTo>
                  <a:lnTo>
                    <a:pt x="36202" y="40847"/>
                  </a:lnTo>
                  <a:lnTo>
                    <a:pt x="36202" y="40606"/>
                  </a:lnTo>
                  <a:lnTo>
                    <a:pt x="36141" y="40425"/>
                  </a:lnTo>
                  <a:lnTo>
                    <a:pt x="36021" y="40184"/>
                  </a:lnTo>
                  <a:lnTo>
                    <a:pt x="35900" y="40003"/>
                  </a:lnTo>
                  <a:lnTo>
                    <a:pt x="35719" y="39882"/>
                  </a:lnTo>
                  <a:lnTo>
                    <a:pt x="35478" y="39761"/>
                  </a:lnTo>
                  <a:lnTo>
                    <a:pt x="35297" y="39701"/>
                  </a:lnTo>
                  <a:close/>
                  <a:moveTo>
                    <a:pt x="40606" y="39701"/>
                  </a:moveTo>
                  <a:lnTo>
                    <a:pt x="40425" y="39761"/>
                  </a:lnTo>
                  <a:lnTo>
                    <a:pt x="40184" y="39882"/>
                  </a:lnTo>
                  <a:lnTo>
                    <a:pt x="40003" y="40003"/>
                  </a:lnTo>
                  <a:lnTo>
                    <a:pt x="39882" y="40184"/>
                  </a:lnTo>
                  <a:lnTo>
                    <a:pt x="39762" y="40425"/>
                  </a:lnTo>
                  <a:lnTo>
                    <a:pt x="39701" y="40606"/>
                  </a:lnTo>
                  <a:lnTo>
                    <a:pt x="39701" y="40847"/>
                  </a:lnTo>
                  <a:lnTo>
                    <a:pt x="39701" y="41089"/>
                  </a:lnTo>
                  <a:lnTo>
                    <a:pt x="39762" y="41270"/>
                  </a:lnTo>
                  <a:lnTo>
                    <a:pt x="39882" y="41511"/>
                  </a:lnTo>
                  <a:lnTo>
                    <a:pt x="40003" y="41692"/>
                  </a:lnTo>
                  <a:lnTo>
                    <a:pt x="40184" y="41813"/>
                  </a:lnTo>
                  <a:lnTo>
                    <a:pt x="40425" y="41934"/>
                  </a:lnTo>
                  <a:lnTo>
                    <a:pt x="40606" y="41994"/>
                  </a:lnTo>
                  <a:lnTo>
                    <a:pt x="41089" y="41994"/>
                  </a:lnTo>
                  <a:lnTo>
                    <a:pt x="41270" y="41934"/>
                  </a:lnTo>
                  <a:lnTo>
                    <a:pt x="41511" y="41813"/>
                  </a:lnTo>
                  <a:lnTo>
                    <a:pt x="41692" y="41692"/>
                  </a:lnTo>
                  <a:lnTo>
                    <a:pt x="41813" y="41511"/>
                  </a:lnTo>
                  <a:lnTo>
                    <a:pt x="41934" y="41270"/>
                  </a:lnTo>
                  <a:lnTo>
                    <a:pt x="41994" y="41089"/>
                  </a:lnTo>
                  <a:lnTo>
                    <a:pt x="41994" y="40847"/>
                  </a:lnTo>
                  <a:lnTo>
                    <a:pt x="41994" y="40606"/>
                  </a:lnTo>
                  <a:lnTo>
                    <a:pt x="41934" y="40425"/>
                  </a:lnTo>
                  <a:lnTo>
                    <a:pt x="41813" y="40184"/>
                  </a:lnTo>
                  <a:lnTo>
                    <a:pt x="41692" y="40003"/>
                  </a:lnTo>
                  <a:lnTo>
                    <a:pt x="41511" y="39882"/>
                  </a:lnTo>
                  <a:lnTo>
                    <a:pt x="41270" y="39761"/>
                  </a:lnTo>
                  <a:lnTo>
                    <a:pt x="41089" y="39701"/>
                  </a:lnTo>
                  <a:close/>
                  <a:moveTo>
                    <a:pt x="46399" y="39701"/>
                  </a:moveTo>
                  <a:lnTo>
                    <a:pt x="46218" y="39761"/>
                  </a:lnTo>
                  <a:lnTo>
                    <a:pt x="45976" y="39882"/>
                  </a:lnTo>
                  <a:lnTo>
                    <a:pt x="45795" y="40003"/>
                  </a:lnTo>
                  <a:lnTo>
                    <a:pt x="45674" y="40184"/>
                  </a:lnTo>
                  <a:lnTo>
                    <a:pt x="45554" y="40425"/>
                  </a:lnTo>
                  <a:lnTo>
                    <a:pt x="45493" y="40606"/>
                  </a:lnTo>
                  <a:lnTo>
                    <a:pt x="45493" y="40847"/>
                  </a:lnTo>
                  <a:lnTo>
                    <a:pt x="45493" y="41089"/>
                  </a:lnTo>
                  <a:lnTo>
                    <a:pt x="45554" y="41270"/>
                  </a:lnTo>
                  <a:lnTo>
                    <a:pt x="45674" y="41511"/>
                  </a:lnTo>
                  <a:lnTo>
                    <a:pt x="45795" y="41692"/>
                  </a:lnTo>
                  <a:lnTo>
                    <a:pt x="45976" y="41813"/>
                  </a:lnTo>
                  <a:lnTo>
                    <a:pt x="46218" y="41934"/>
                  </a:lnTo>
                  <a:lnTo>
                    <a:pt x="46399" y="41994"/>
                  </a:lnTo>
                  <a:lnTo>
                    <a:pt x="46881" y="41994"/>
                  </a:lnTo>
                  <a:lnTo>
                    <a:pt x="47062" y="41934"/>
                  </a:lnTo>
                  <a:lnTo>
                    <a:pt x="47304" y="41813"/>
                  </a:lnTo>
                  <a:lnTo>
                    <a:pt x="47485" y="41692"/>
                  </a:lnTo>
                  <a:lnTo>
                    <a:pt x="47605" y="41511"/>
                  </a:lnTo>
                  <a:lnTo>
                    <a:pt x="47726" y="41270"/>
                  </a:lnTo>
                  <a:lnTo>
                    <a:pt x="47786" y="41089"/>
                  </a:lnTo>
                  <a:lnTo>
                    <a:pt x="47786" y="40847"/>
                  </a:lnTo>
                  <a:lnTo>
                    <a:pt x="47786" y="40606"/>
                  </a:lnTo>
                  <a:lnTo>
                    <a:pt x="47726" y="40425"/>
                  </a:lnTo>
                  <a:lnTo>
                    <a:pt x="47605" y="40184"/>
                  </a:lnTo>
                  <a:lnTo>
                    <a:pt x="47485" y="40003"/>
                  </a:lnTo>
                  <a:lnTo>
                    <a:pt x="47304" y="39882"/>
                  </a:lnTo>
                  <a:lnTo>
                    <a:pt x="47062" y="39761"/>
                  </a:lnTo>
                  <a:lnTo>
                    <a:pt x="46881" y="39701"/>
                  </a:lnTo>
                  <a:close/>
                  <a:moveTo>
                    <a:pt x="52191" y="39701"/>
                  </a:moveTo>
                  <a:lnTo>
                    <a:pt x="52010" y="39761"/>
                  </a:lnTo>
                  <a:lnTo>
                    <a:pt x="51768" y="39882"/>
                  </a:lnTo>
                  <a:lnTo>
                    <a:pt x="51587" y="40003"/>
                  </a:lnTo>
                  <a:lnTo>
                    <a:pt x="51467" y="40184"/>
                  </a:lnTo>
                  <a:lnTo>
                    <a:pt x="51346" y="40425"/>
                  </a:lnTo>
                  <a:lnTo>
                    <a:pt x="51286" y="40606"/>
                  </a:lnTo>
                  <a:lnTo>
                    <a:pt x="51286" y="40847"/>
                  </a:lnTo>
                  <a:lnTo>
                    <a:pt x="51286" y="41089"/>
                  </a:lnTo>
                  <a:lnTo>
                    <a:pt x="51346" y="41270"/>
                  </a:lnTo>
                  <a:lnTo>
                    <a:pt x="51467" y="41511"/>
                  </a:lnTo>
                  <a:lnTo>
                    <a:pt x="51587" y="41692"/>
                  </a:lnTo>
                  <a:lnTo>
                    <a:pt x="51768" y="41813"/>
                  </a:lnTo>
                  <a:lnTo>
                    <a:pt x="52010" y="41934"/>
                  </a:lnTo>
                  <a:lnTo>
                    <a:pt x="52191" y="41994"/>
                  </a:lnTo>
                  <a:lnTo>
                    <a:pt x="52673" y="41994"/>
                  </a:lnTo>
                  <a:lnTo>
                    <a:pt x="52854" y="41934"/>
                  </a:lnTo>
                  <a:lnTo>
                    <a:pt x="53096" y="41813"/>
                  </a:lnTo>
                  <a:lnTo>
                    <a:pt x="53277" y="41692"/>
                  </a:lnTo>
                  <a:lnTo>
                    <a:pt x="53397" y="41511"/>
                  </a:lnTo>
                  <a:lnTo>
                    <a:pt x="53518" y="41270"/>
                  </a:lnTo>
                  <a:lnTo>
                    <a:pt x="53578" y="41089"/>
                  </a:lnTo>
                  <a:lnTo>
                    <a:pt x="53578" y="40847"/>
                  </a:lnTo>
                  <a:lnTo>
                    <a:pt x="53578" y="40606"/>
                  </a:lnTo>
                  <a:lnTo>
                    <a:pt x="53518" y="40425"/>
                  </a:lnTo>
                  <a:lnTo>
                    <a:pt x="53397" y="40184"/>
                  </a:lnTo>
                  <a:lnTo>
                    <a:pt x="53277" y="40003"/>
                  </a:lnTo>
                  <a:lnTo>
                    <a:pt x="53096" y="39882"/>
                  </a:lnTo>
                  <a:lnTo>
                    <a:pt x="52854" y="39761"/>
                  </a:lnTo>
                  <a:lnTo>
                    <a:pt x="52673" y="39701"/>
                  </a:lnTo>
                  <a:close/>
                  <a:moveTo>
                    <a:pt x="57983" y="39701"/>
                  </a:moveTo>
                  <a:lnTo>
                    <a:pt x="57802" y="39761"/>
                  </a:lnTo>
                  <a:lnTo>
                    <a:pt x="57561" y="39882"/>
                  </a:lnTo>
                  <a:lnTo>
                    <a:pt x="57380" y="40003"/>
                  </a:lnTo>
                  <a:lnTo>
                    <a:pt x="57259" y="40184"/>
                  </a:lnTo>
                  <a:lnTo>
                    <a:pt x="57138" y="40425"/>
                  </a:lnTo>
                  <a:lnTo>
                    <a:pt x="57078" y="40606"/>
                  </a:lnTo>
                  <a:lnTo>
                    <a:pt x="57078" y="40847"/>
                  </a:lnTo>
                  <a:lnTo>
                    <a:pt x="57078" y="41089"/>
                  </a:lnTo>
                  <a:lnTo>
                    <a:pt x="57138" y="41270"/>
                  </a:lnTo>
                  <a:lnTo>
                    <a:pt x="57259" y="41511"/>
                  </a:lnTo>
                  <a:lnTo>
                    <a:pt x="57380" y="41692"/>
                  </a:lnTo>
                  <a:lnTo>
                    <a:pt x="57561" y="41813"/>
                  </a:lnTo>
                  <a:lnTo>
                    <a:pt x="57802" y="41934"/>
                  </a:lnTo>
                  <a:lnTo>
                    <a:pt x="57983" y="41994"/>
                  </a:lnTo>
                  <a:lnTo>
                    <a:pt x="58466" y="41994"/>
                  </a:lnTo>
                  <a:lnTo>
                    <a:pt x="58647" y="41934"/>
                  </a:lnTo>
                  <a:lnTo>
                    <a:pt x="58888" y="41813"/>
                  </a:lnTo>
                  <a:lnTo>
                    <a:pt x="59069" y="41692"/>
                  </a:lnTo>
                  <a:lnTo>
                    <a:pt x="59190" y="41511"/>
                  </a:lnTo>
                  <a:lnTo>
                    <a:pt x="59310" y="41270"/>
                  </a:lnTo>
                  <a:lnTo>
                    <a:pt x="59371" y="41089"/>
                  </a:lnTo>
                  <a:lnTo>
                    <a:pt x="59371" y="40847"/>
                  </a:lnTo>
                  <a:lnTo>
                    <a:pt x="59371" y="40606"/>
                  </a:lnTo>
                  <a:lnTo>
                    <a:pt x="59310" y="40425"/>
                  </a:lnTo>
                  <a:lnTo>
                    <a:pt x="59190" y="40184"/>
                  </a:lnTo>
                  <a:lnTo>
                    <a:pt x="59069" y="40003"/>
                  </a:lnTo>
                  <a:lnTo>
                    <a:pt x="58888" y="39882"/>
                  </a:lnTo>
                  <a:lnTo>
                    <a:pt x="58647" y="39761"/>
                  </a:lnTo>
                  <a:lnTo>
                    <a:pt x="58466" y="39701"/>
                  </a:lnTo>
                  <a:close/>
                  <a:moveTo>
                    <a:pt x="63775" y="39701"/>
                  </a:moveTo>
                  <a:lnTo>
                    <a:pt x="63594" y="39761"/>
                  </a:lnTo>
                  <a:lnTo>
                    <a:pt x="63353" y="39882"/>
                  </a:lnTo>
                  <a:lnTo>
                    <a:pt x="63172" y="40003"/>
                  </a:lnTo>
                  <a:lnTo>
                    <a:pt x="63051" y="40184"/>
                  </a:lnTo>
                  <a:lnTo>
                    <a:pt x="62931" y="40425"/>
                  </a:lnTo>
                  <a:lnTo>
                    <a:pt x="62870" y="40606"/>
                  </a:lnTo>
                  <a:lnTo>
                    <a:pt x="62870" y="40847"/>
                  </a:lnTo>
                  <a:lnTo>
                    <a:pt x="62870" y="41089"/>
                  </a:lnTo>
                  <a:lnTo>
                    <a:pt x="62931" y="41270"/>
                  </a:lnTo>
                  <a:lnTo>
                    <a:pt x="63051" y="41511"/>
                  </a:lnTo>
                  <a:lnTo>
                    <a:pt x="63172" y="41692"/>
                  </a:lnTo>
                  <a:lnTo>
                    <a:pt x="63353" y="41813"/>
                  </a:lnTo>
                  <a:lnTo>
                    <a:pt x="63594" y="41934"/>
                  </a:lnTo>
                  <a:lnTo>
                    <a:pt x="63775" y="41994"/>
                  </a:lnTo>
                  <a:lnTo>
                    <a:pt x="64258" y="41994"/>
                  </a:lnTo>
                  <a:lnTo>
                    <a:pt x="64439" y="41934"/>
                  </a:lnTo>
                  <a:lnTo>
                    <a:pt x="64680" y="41813"/>
                  </a:lnTo>
                  <a:lnTo>
                    <a:pt x="64861" y="41692"/>
                  </a:lnTo>
                  <a:lnTo>
                    <a:pt x="64982" y="41511"/>
                  </a:lnTo>
                  <a:lnTo>
                    <a:pt x="65103" y="41270"/>
                  </a:lnTo>
                  <a:lnTo>
                    <a:pt x="65163" y="41089"/>
                  </a:lnTo>
                  <a:lnTo>
                    <a:pt x="65163" y="40847"/>
                  </a:lnTo>
                  <a:lnTo>
                    <a:pt x="65163" y="40606"/>
                  </a:lnTo>
                  <a:lnTo>
                    <a:pt x="65103" y="40425"/>
                  </a:lnTo>
                  <a:lnTo>
                    <a:pt x="64982" y="40184"/>
                  </a:lnTo>
                  <a:lnTo>
                    <a:pt x="64861" y="40003"/>
                  </a:lnTo>
                  <a:lnTo>
                    <a:pt x="64680" y="39882"/>
                  </a:lnTo>
                  <a:lnTo>
                    <a:pt x="64439" y="39761"/>
                  </a:lnTo>
                  <a:lnTo>
                    <a:pt x="64258" y="39701"/>
                  </a:lnTo>
                  <a:close/>
                  <a:moveTo>
                    <a:pt x="69567" y="39701"/>
                  </a:moveTo>
                  <a:lnTo>
                    <a:pt x="69386" y="39761"/>
                  </a:lnTo>
                  <a:lnTo>
                    <a:pt x="69145" y="39882"/>
                  </a:lnTo>
                  <a:lnTo>
                    <a:pt x="68964" y="40003"/>
                  </a:lnTo>
                  <a:lnTo>
                    <a:pt x="68843" y="40184"/>
                  </a:lnTo>
                  <a:lnTo>
                    <a:pt x="68723" y="40425"/>
                  </a:lnTo>
                  <a:lnTo>
                    <a:pt x="68662" y="40606"/>
                  </a:lnTo>
                  <a:lnTo>
                    <a:pt x="68662" y="40847"/>
                  </a:lnTo>
                  <a:lnTo>
                    <a:pt x="68662" y="41089"/>
                  </a:lnTo>
                  <a:lnTo>
                    <a:pt x="68723" y="41270"/>
                  </a:lnTo>
                  <a:lnTo>
                    <a:pt x="68843" y="41511"/>
                  </a:lnTo>
                  <a:lnTo>
                    <a:pt x="68964" y="41692"/>
                  </a:lnTo>
                  <a:lnTo>
                    <a:pt x="69145" y="41813"/>
                  </a:lnTo>
                  <a:lnTo>
                    <a:pt x="69386" y="41934"/>
                  </a:lnTo>
                  <a:lnTo>
                    <a:pt x="69567" y="41994"/>
                  </a:lnTo>
                  <a:lnTo>
                    <a:pt x="70050" y="41994"/>
                  </a:lnTo>
                  <a:lnTo>
                    <a:pt x="70231" y="41934"/>
                  </a:lnTo>
                  <a:lnTo>
                    <a:pt x="70472" y="41813"/>
                  </a:lnTo>
                  <a:lnTo>
                    <a:pt x="70653" y="41692"/>
                  </a:lnTo>
                  <a:lnTo>
                    <a:pt x="70774" y="41511"/>
                  </a:lnTo>
                  <a:lnTo>
                    <a:pt x="70895" y="41270"/>
                  </a:lnTo>
                  <a:lnTo>
                    <a:pt x="70955" y="41089"/>
                  </a:lnTo>
                  <a:lnTo>
                    <a:pt x="70955" y="40847"/>
                  </a:lnTo>
                  <a:lnTo>
                    <a:pt x="70955" y="40606"/>
                  </a:lnTo>
                  <a:lnTo>
                    <a:pt x="70895" y="40425"/>
                  </a:lnTo>
                  <a:lnTo>
                    <a:pt x="70774" y="40184"/>
                  </a:lnTo>
                  <a:lnTo>
                    <a:pt x="70653" y="40003"/>
                  </a:lnTo>
                  <a:lnTo>
                    <a:pt x="70472" y="39882"/>
                  </a:lnTo>
                  <a:lnTo>
                    <a:pt x="70231" y="39761"/>
                  </a:lnTo>
                  <a:lnTo>
                    <a:pt x="70050" y="39701"/>
                  </a:lnTo>
                  <a:close/>
                  <a:moveTo>
                    <a:pt x="75360" y="39701"/>
                  </a:moveTo>
                  <a:lnTo>
                    <a:pt x="75179" y="39761"/>
                  </a:lnTo>
                  <a:lnTo>
                    <a:pt x="74937" y="39882"/>
                  </a:lnTo>
                  <a:lnTo>
                    <a:pt x="74756" y="40003"/>
                  </a:lnTo>
                  <a:lnTo>
                    <a:pt x="74636" y="40184"/>
                  </a:lnTo>
                  <a:lnTo>
                    <a:pt x="74515" y="40425"/>
                  </a:lnTo>
                  <a:lnTo>
                    <a:pt x="74455" y="40606"/>
                  </a:lnTo>
                  <a:lnTo>
                    <a:pt x="74455" y="40847"/>
                  </a:lnTo>
                  <a:lnTo>
                    <a:pt x="74455" y="41089"/>
                  </a:lnTo>
                  <a:lnTo>
                    <a:pt x="74515" y="41270"/>
                  </a:lnTo>
                  <a:lnTo>
                    <a:pt x="74636" y="41511"/>
                  </a:lnTo>
                  <a:lnTo>
                    <a:pt x="74756" y="41692"/>
                  </a:lnTo>
                  <a:lnTo>
                    <a:pt x="74937" y="41813"/>
                  </a:lnTo>
                  <a:lnTo>
                    <a:pt x="75179" y="41934"/>
                  </a:lnTo>
                  <a:lnTo>
                    <a:pt x="75360" y="41994"/>
                  </a:lnTo>
                  <a:lnTo>
                    <a:pt x="75722" y="41994"/>
                  </a:lnTo>
                  <a:lnTo>
                    <a:pt x="75903" y="39761"/>
                  </a:lnTo>
                  <a:lnTo>
                    <a:pt x="75601" y="39701"/>
                  </a:lnTo>
                  <a:close/>
                  <a:moveTo>
                    <a:pt x="2957" y="42597"/>
                  </a:moveTo>
                  <a:lnTo>
                    <a:pt x="2776" y="42658"/>
                  </a:lnTo>
                  <a:lnTo>
                    <a:pt x="2534" y="42778"/>
                  </a:lnTo>
                  <a:lnTo>
                    <a:pt x="2353" y="42899"/>
                  </a:lnTo>
                  <a:lnTo>
                    <a:pt x="2233" y="43080"/>
                  </a:lnTo>
                  <a:lnTo>
                    <a:pt x="2112" y="43321"/>
                  </a:lnTo>
                  <a:lnTo>
                    <a:pt x="2052" y="43502"/>
                  </a:lnTo>
                  <a:lnTo>
                    <a:pt x="2052" y="43744"/>
                  </a:lnTo>
                  <a:lnTo>
                    <a:pt x="2052" y="43985"/>
                  </a:lnTo>
                  <a:lnTo>
                    <a:pt x="2112" y="44166"/>
                  </a:lnTo>
                  <a:lnTo>
                    <a:pt x="2233" y="44407"/>
                  </a:lnTo>
                  <a:lnTo>
                    <a:pt x="2353" y="44588"/>
                  </a:lnTo>
                  <a:lnTo>
                    <a:pt x="2534" y="44709"/>
                  </a:lnTo>
                  <a:lnTo>
                    <a:pt x="2776" y="44830"/>
                  </a:lnTo>
                  <a:lnTo>
                    <a:pt x="2957" y="44890"/>
                  </a:lnTo>
                  <a:lnTo>
                    <a:pt x="3439" y="44890"/>
                  </a:lnTo>
                  <a:lnTo>
                    <a:pt x="3620" y="44830"/>
                  </a:lnTo>
                  <a:lnTo>
                    <a:pt x="3862" y="44709"/>
                  </a:lnTo>
                  <a:lnTo>
                    <a:pt x="4043" y="44588"/>
                  </a:lnTo>
                  <a:lnTo>
                    <a:pt x="4164" y="44407"/>
                  </a:lnTo>
                  <a:lnTo>
                    <a:pt x="4284" y="44166"/>
                  </a:lnTo>
                  <a:lnTo>
                    <a:pt x="4345" y="43985"/>
                  </a:lnTo>
                  <a:lnTo>
                    <a:pt x="4345" y="43744"/>
                  </a:lnTo>
                  <a:lnTo>
                    <a:pt x="4345" y="43502"/>
                  </a:lnTo>
                  <a:lnTo>
                    <a:pt x="4284" y="43321"/>
                  </a:lnTo>
                  <a:lnTo>
                    <a:pt x="4164" y="43080"/>
                  </a:lnTo>
                  <a:lnTo>
                    <a:pt x="4043" y="42899"/>
                  </a:lnTo>
                  <a:lnTo>
                    <a:pt x="3862" y="42778"/>
                  </a:lnTo>
                  <a:lnTo>
                    <a:pt x="3620" y="42658"/>
                  </a:lnTo>
                  <a:lnTo>
                    <a:pt x="3439" y="42597"/>
                  </a:lnTo>
                  <a:close/>
                  <a:moveTo>
                    <a:pt x="8749" y="42597"/>
                  </a:moveTo>
                  <a:lnTo>
                    <a:pt x="8568" y="42658"/>
                  </a:lnTo>
                  <a:lnTo>
                    <a:pt x="8327" y="42778"/>
                  </a:lnTo>
                  <a:lnTo>
                    <a:pt x="8146" y="42899"/>
                  </a:lnTo>
                  <a:lnTo>
                    <a:pt x="8025" y="43080"/>
                  </a:lnTo>
                  <a:lnTo>
                    <a:pt x="7904" y="43321"/>
                  </a:lnTo>
                  <a:lnTo>
                    <a:pt x="7844" y="43502"/>
                  </a:lnTo>
                  <a:lnTo>
                    <a:pt x="7844" y="43744"/>
                  </a:lnTo>
                  <a:lnTo>
                    <a:pt x="7844" y="43985"/>
                  </a:lnTo>
                  <a:lnTo>
                    <a:pt x="7904" y="44166"/>
                  </a:lnTo>
                  <a:lnTo>
                    <a:pt x="8025" y="44407"/>
                  </a:lnTo>
                  <a:lnTo>
                    <a:pt x="8146" y="44588"/>
                  </a:lnTo>
                  <a:lnTo>
                    <a:pt x="8327" y="44709"/>
                  </a:lnTo>
                  <a:lnTo>
                    <a:pt x="8568" y="44830"/>
                  </a:lnTo>
                  <a:lnTo>
                    <a:pt x="8749" y="44890"/>
                  </a:lnTo>
                  <a:lnTo>
                    <a:pt x="9232" y="44890"/>
                  </a:lnTo>
                  <a:lnTo>
                    <a:pt x="9413" y="44830"/>
                  </a:lnTo>
                  <a:lnTo>
                    <a:pt x="9654" y="44709"/>
                  </a:lnTo>
                  <a:lnTo>
                    <a:pt x="9835" y="44588"/>
                  </a:lnTo>
                  <a:lnTo>
                    <a:pt x="9956" y="44407"/>
                  </a:lnTo>
                  <a:lnTo>
                    <a:pt x="10076" y="44166"/>
                  </a:lnTo>
                  <a:lnTo>
                    <a:pt x="10137" y="43985"/>
                  </a:lnTo>
                  <a:lnTo>
                    <a:pt x="10137" y="43744"/>
                  </a:lnTo>
                  <a:lnTo>
                    <a:pt x="10137" y="43502"/>
                  </a:lnTo>
                  <a:lnTo>
                    <a:pt x="10076" y="43321"/>
                  </a:lnTo>
                  <a:lnTo>
                    <a:pt x="9956" y="43080"/>
                  </a:lnTo>
                  <a:lnTo>
                    <a:pt x="9835" y="42899"/>
                  </a:lnTo>
                  <a:lnTo>
                    <a:pt x="9654" y="42778"/>
                  </a:lnTo>
                  <a:lnTo>
                    <a:pt x="9413" y="42658"/>
                  </a:lnTo>
                  <a:lnTo>
                    <a:pt x="9232" y="42597"/>
                  </a:lnTo>
                  <a:close/>
                  <a:moveTo>
                    <a:pt x="14541" y="42597"/>
                  </a:moveTo>
                  <a:lnTo>
                    <a:pt x="14360" y="42658"/>
                  </a:lnTo>
                  <a:lnTo>
                    <a:pt x="14119" y="42778"/>
                  </a:lnTo>
                  <a:lnTo>
                    <a:pt x="13938" y="42899"/>
                  </a:lnTo>
                  <a:lnTo>
                    <a:pt x="13817" y="43080"/>
                  </a:lnTo>
                  <a:lnTo>
                    <a:pt x="13697" y="43321"/>
                  </a:lnTo>
                  <a:lnTo>
                    <a:pt x="13636" y="43502"/>
                  </a:lnTo>
                  <a:lnTo>
                    <a:pt x="13636" y="43744"/>
                  </a:lnTo>
                  <a:lnTo>
                    <a:pt x="13636" y="43985"/>
                  </a:lnTo>
                  <a:lnTo>
                    <a:pt x="13697" y="44166"/>
                  </a:lnTo>
                  <a:lnTo>
                    <a:pt x="13817" y="44407"/>
                  </a:lnTo>
                  <a:lnTo>
                    <a:pt x="13938" y="44588"/>
                  </a:lnTo>
                  <a:lnTo>
                    <a:pt x="14119" y="44709"/>
                  </a:lnTo>
                  <a:lnTo>
                    <a:pt x="14360" y="44830"/>
                  </a:lnTo>
                  <a:lnTo>
                    <a:pt x="14541" y="44890"/>
                  </a:lnTo>
                  <a:lnTo>
                    <a:pt x="15024" y="44890"/>
                  </a:lnTo>
                  <a:lnTo>
                    <a:pt x="15205" y="44830"/>
                  </a:lnTo>
                  <a:lnTo>
                    <a:pt x="15446" y="44709"/>
                  </a:lnTo>
                  <a:lnTo>
                    <a:pt x="15627" y="44588"/>
                  </a:lnTo>
                  <a:lnTo>
                    <a:pt x="15748" y="44407"/>
                  </a:lnTo>
                  <a:lnTo>
                    <a:pt x="15869" y="44166"/>
                  </a:lnTo>
                  <a:lnTo>
                    <a:pt x="15929" y="43985"/>
                  </a:lnTo>
                  <a:lnTo>
                    <a:pt x="15929" y="43744"/>
                  </a:lnTo>
                  <a:lnTo>
                    <a:pt x="15929" y="43502"/>
                  </a:lnTo>
                  <a:lnTo>
                    <a:pt x="15869" y="43321"/>
                  </a:lnTo>
                  <a:lnTo>
                    <a:pt x="15748" y="43080"/>
                  </a:lnTo>
                  <a:lnTo>
                    <a:pt x="15627" y="42899"/>
                  </a:lnTo>
                  <a:lnTo>
                    <a:pt x="15446" y="42778"/>
                  </a:lnTo>
                  <a:lnTo>
                    <a:pt x="15205" y="42658"/>
                  </a:lnTo>
                  <a:lnTo>
                    <a:pt x="15024" y="42597"/>
                  </a:lnTo>
                  <a:close/>
                  <a:moveTo>
                    <a:pt x="20333" y="42597"/>
                  </a:moveTo>
                  <a:lnTo>
                    <a:pt x="20152" y="42658"/>
                  </a:lnTo>
                  <a:lnTo>
                    <a:pt x="19911" y="42778"/>
                  </a:lnTo>
                  <a:lnTo>
                    <a:pt x="19730" y="42899"/>
                  </a:lnTo>
                  <a:lnTo>
                    <a:pt x="19609" y="43080"/>
                  </a:lnTo>
                  <a:lnTo>
                    <a:pt x="19489" y="43321"/>
                  </a:lnTo>
                  <a:lnTo>
                    <a:pt x="19428" y="43502"/>
                  </a:lnTo>
                  <a:lnTo>
                    <a:pt x="19428" y="43744"/>
                  </a:lnTo>
                  <a:lnTo>
                    <a:pt x="19428" y="43985"/>
                  </a:lnTo>
                  <a:lnTo>
                    <a:pt x="19489" y="44166"/>
                  </a:lnTo>
                  <a:lnTo>
                    <a:pt x="19609" y="44407"/>
                  </a:lnTo>
                  <a:lnTo>
                    <a:pt x="19730" y="44588"/>
                  </a:lnTo>
                  <a:lnTo>
                    <a:pt x="19911" y="44709"/>
                  </a:lnTo>
                  <a:lnTo>
                    <a:pt x="20152" y="44830"/>
                  </a:lnTo>
                  <a:lnTo>
                    <a:pt x="20333" y="44890"/>
                  </a:lnTo>
                  <a:lnTo>
                    <a:pt x="20816" y="44890"/>
                  </a:lnTo>
                  <a:lnTo>
                    <a:pt x="20997" y="44830"/>
                  </a:lnTo>
                  <a:lnTo>
                    <a:pt x="21239" y="44709"/>
                  </a:lnTo>
                  <a:lnTo>
                    <a:pt x="21420" y="44588"/>
                  </a:lnTo>
                  <a:lnTo>
                    <a:pt x="21540" y="44407"/>
                  </a:lnTo>
                  <a:lnTo>
                    <a:pt x="21661" y="44166"/>
                  </a:lnTo>
                  <a:lnTo>
                    <a:pt x="21721" y="43985"/>
                  </a:lnTo>
                  <a:lnTo>
                    <a:pt x="21721" y="43744"/>
                  </a:lnTo>
                  <a:lnTo>
                    <a:pt x="21721" y="43502"/>
                  </a:lnTo>
                  <a:lnTo>
                    <a:pt x="21661" y="43321"/>
                  </a:lnTo>
                  <a:lnTo>
                    <a:pt x="21540" y="43080"/>
                  </a:lnTo>
                  <a:lnTo>
                    <a:pt x="21420" y="42899"/>
                  </a:lnTo>
                  <a:lnTo>
                    <a:pt x="21239" y="42778"/>
                  </a:lnTo>
                  <a:lnTo>
                    <a:pt x="20997" y="42658"/>
                  </a:lnTo>
                  <a:lnTo>
                    <a:pt x="20816" y="42597"/>
                  </a:lnTo>
                  <a:close/>
                  <a:moveTo>
                    <a:pt x="26126" y="42597"/>
                  </a:moveTo>
                  <a:lnTo>
                    <a:pt x="25945" y="42658"/>
                  </a:lnTo>
                  <a:lnTo>
                    <a:pt x="25703" y="42778"/>
                  </a:lnTo>
                  <a:lnTo>
                    <a:pt x="25522" y="42899"/>
                  </a:lnTo>
                  <a:lnTo>
                    <a:pt x="25402" y="43080"/>
                  </a:lnTo>
                  <a:lnTo>
                    <a:pt x="25281" y="43321"/>
                  </a:lnTo>
                  <a:lnTo>
                    <a:pt x="25221" y="43502"/>
                  </a:lnTo>
                  <a:lnTo>
                    <a:pt x="25221" y="43744"/>
                  </a:lnTo>
                  <a:lnTo>
                    <a:pt x="25221" y="43985"/>
                  </a:lnTo>
                  <a:lnTo>
                    <a:pt x="25281" y="44166"/>
                  </a:lnTo>
                  <a:lnTo>
                    <a:pt x="25402" y="44407"/>
                  </a:lnTo>
                  <a:lnTo>
                    <a:pt x="25522" y="44588"/>
                  </a:lnTo>
                  <a:lnTo>
                    <a:pt x="25703" y="44709"/>
                  </a:lnTo>
                  <a:lnTo>
                    <a:pt x="25945" y="44830"/>
                  </a:lnTo>
                  <a:lnTo>
                    <a:pt x="26126" y="44890"/>
                  </a:lnTo>
                  <a:lnTo>
                    <a:pt x="26608" y="44890"/>
                  </a:lnTo>
                  <a:lnTo>
                    <a:pt x="26789" y="44830"/>
                  </a:lnTo>
                  <a:lnTo>
                    <a:pt x="27031" y="44709"/>
                  </a:lnTo>
                  <a:lnTo>
                    <a:pt x="27212" y="44588"/>
                  </a:lnTo>
                  <a:lnTo>
                    <a:pt x="27332" y="44407"/>
                  </a:lnTo>
                  <a:lnTo>
                    <a:pt x="27453" y="44166"/>
                  </a:lnTo>
                  <a:lnTo>
                    <a:pt x="27513" y="43985"/>
                  </a:lnTo>
                  <a:lnTo>
                    <a:pt x="27513" y="43744"/>
                  </a:lnTo>
                  <a:lnTo>
                    <a:pt x="27513" y="43502"/>
                  </a:lnTo>
                  <a:lnTo>
                    <a:pt x="27453" y="43321"/>
                  </a:lnTo>
                  <a:lnTo>
                    <a:pt x="27332" y="43080"/>
                  </a:lnTo>
                  <a:lnTo>
                    <a:pt x="27212" y="42899"/>
                  </a:lnTo>
                  <a:lnTo>
                    <a:pt x="27031" y="42778"/>
                  </a:lnTo>
                  <a:lnTo>
                    <a:pt x="26789" y="42658"/>
                  </a:lnTo>
                  <a:lnTo>
                    <a:pt x="26608" y="42597"/>
                  </a:lnTo>
                  <a:close/>
                  <a:moveTo>
                    <a:pt x="31918" y="42597"/>
                  </a:moveTo>
                  <a:lnTo>
                    <a:pt x="31737" y="42658"/>
                  </a:lnTo>
                  <a:lnTo>
                    <a:pt x="31496" y="42778"/>
                  </a:lnTo>
                  <a:lnTo>
                    <a:pt x="31315" y="42899"/>
                  </a:lnTo>
                  <a:lnTo>
                    <a:pt x="31194" y="43080"/>
                  </a:lnTo>
                  <a:lnTo>
                    <a:pt x="31073" y="43321"/>
                  </a:lnTo>
                  <a:lnTo>
                    <a:pt x="31013" y="43502"/>
                  </a:lnTo>
                  <a:lnTo>
                    <a:pt x="31013" y="43744"/>
                  </a:lnTo>
                  <a:lnTo>
                    <a:pt x="31013" y="43985"/>
                  </a:lnTo>
                  <a:lnTo>
                    <a:pt x="31073" y="44166"/>
                  </a:lnTo>
                  <a:lnTo>
                    <a:pt x="31194" y="44407"/>
                  </a:lnTo>
                  <a:lnTo>
                    <a:pt x="31315" y="44588"/>
                  </a:lnTo>
                  <a:lnTo>
                    <a:pt x="31496" y="44709"/>
                  </a:lnTo>
                  <a:lnTo>
                    <a:pt x="31737" y="44830"/>
                  </a:lnTo>
                  <a:lnTo>
                    <a:pt x="31918" y="44890"/>
                  </a:lnTo>
                  <a:lnTo>
                    <a:pt x="32401" y="44890"/>
                  </a:lnTo>
                  <a:lnTo>
                    <a:pt x="32582" y="44830"/>
                  </a:lnTo>
                  <a:lnTo>
                    <a:pt x="32823" y="44709"/>
                  </a:lnTo>
                  <a:lnTo>
                    <a:pt x="33004" y="44588"/>
                  </a:lnTo>
                  <a:lnTo>
                    <a:pt x="33125" y="44407"/>
                  </a:lnTo>
                  <a:lnTo>
                    <a:pt x="33245" y="44166"/>
                  </a:lnTo>
                  <a:lnTo>
                    <a:pt x="33306" y="43985"/>
                  </a:lnTo>
                  <a:lnTo>
                    <a:pt x="33306" y="43744"/>
                  </a:lnTo>
                  <a:lnTo>
                    <a:pt x="33306" y="43502"/>
                  </a:lnTo>
                  <a:lnTo>
                    <a:pt x="33245" y="43321"/>
                  </a:lnTo>
                  <a:lnTo>
                    <a:pt x="33125" y="43080"/>
                  </a:lnTo>
                  <a:lnTo>
                    <a:pt x="33004" y="42899"/>
                  </a:lnTo>
                  <a:lnTo>
                    <a:pt x="32823" y="42778"/>
                  </a:lnTo>
                  <a:lnTo>
                    <a:pt x="32582" y="42658"/>
                  </a:lnTo>
                  <a:lnTo>
                    <a:pt x="32401" y="42597"/>
                  </a:lnTo>
                  <a:close/>
                  <a:moveTo>
                    <a:pt x="37710" y="42597"/>
                  </a:moveTo>
                  <a:lnTo>
                    <a:pt x="37529" y="42658"/>
                  </a:lnTo>
                  <a:lnTo>
                    <a:pt x="37288" y="42778"/>
                  </a:lnTo>
                  <a:lnTo>
                    <a:pt x="37107" y="42899"/>
                  </a:lnTo>
                  <a:lnTo>
                    <a:pt x="36986" y="43080"/>
                  </a:lnTo>
                  <a:lnTo>
                    <a:pt x="36865" y="43321"/>
                  </a:lnTo>
                  <a:lnTo>
                    <a:pt x="36805" y="43502"/>
                  </a:lnTo>
                  <a:lnTo>
                    <a:pt x="36805" y="43744"/>
                  </a:lnTo>
                  <a:lnTo>
                    <a:pt x="36805" y="43985"/>
                  </a:lnTo>
                  <a:lnTo>
                    <a:pt x="36865" y="44166"/>
                  </a:lnTo>
                  <a:lnTo>
                    <a:pt x="36986" y="44407"/>
                  </a:lnTo>
                  <a:lnTo>
                    <a:pt x="37107" y="44588"/>
                  </a:lnTo>
                  <a:lnTo>
                    <a:pt x="37288" y="44709"/>
                  </a:lnTo>
                  <a:lnTo>
                    <a:pt x="37529" y="44830"/>
                  </a:lnTo>
                  <a:lnTo>
                    <a:pt x="37710" y="44890"/>
                  </a:lnTo>
                  <a:lnTo>
                    <a:pt x="38193" y="44890"/>
                  </a:lnTo>
                  <a:lnTo>
                    <a:pt x="38374" y="44830"/>
                  </a:lnTo>
                  <a:lnTo>
                    <a:pt x="38615" y="44709"/>
                  </a:lnTo>
                  <a:lnTo>
                    <a:pt x="38796" y="44588"/>
                  </a:lnTo>
                  <a:lnTo>
                    <a:pt x="38917" y="44407"/>
                  </a:lnTo>
                  <a:lnTo>
                    <a:pt x="39038" y="44166"/>
                  </a:lnTo>
                  <a:lnTo>
                    <a:pt x="39098" y="43985"/>
                  </a:lnTo>
                  <a:lnTo>
                    <a:pt x="39098" y="43744"/>
                  </a:lnTo>
                  <a:lnTo>
                    <a:pt x="39098" y="43502"/>
                  </a:lnTo>
                  <a:lnTo>
                    <a:pt x="39038" y="43321"/>
                  </a:lnTo>
                  <a:lnTo>
                    <a:pt x="38917" y="43080"/>
                  </a:lnTo>
                  <a:lnTo>
                    <a:pt x="38796" y="42899"/>
                  </a:lnTo>
                  <a:lnTo>
                    <a:pt x="38615" y="42778"/>
                  </a:lnTo>
                  <a:lnTo>
                    <a:pt x="38374" y="42658"/>
                  </a:lnTo>
                  <a:lnTo>
                    <a:pt x="38193" y="42597"/>
                  </a:lnTo>
                  <a:close/>
                  <a:moveTo>
                    <a:pt x="43502" y="42597"/>
                  </a:moveTo>
                  <a:lnTo>
                    <a:pt x="43321" y="42658"/>
                  </a:lnTo>
                  <a:lnTo>
                    <a:pt x="43080" y="42778"/>
                  </a:lnTo>
                  <a:lnTo>
                    <a:pt x="42899" y="42899"/>
                  </a:lnTo>
                  <a:lnTo>
                    <a:pt x="42778" y="43080"/>
                  </a:lnTo>
                  <a:lnTo>
                    <a:pt x="42658" y="43321"/>
                  </a:lnTo>
                  <a:lnTo>
                    <a:pt x="42597" y="43502"/>
                  </a:lnTo>
                  <a:lnTo>
                    <a:pt x="42597" y="43744"/>
                  </a:lnTo>
                  <a:lnTo>
                    <a:pt x="42597" y="43985"/>
                  </a:lnTo>
                  <a:lnTo>
                    <a:pt x="42658" y="44166"/>
                  </a:lnTo>
                  <a:lnTo>
                    <a:pt x="42778" y="44407"/>
                  </a:lnTo>
                  <a:lnTo>
                    <a:pt x="42899" y="44588"/>
                  </a:lnTo>
                  <a:lnTo>
                    <a:pt x="43080" y="44709"/>
                  </a:lnTo>
                  <a:lnTo>
                    <a:pt x="43321" y="44830"/>
                  </a:lnTo>
                  <a:lnTo>
                    <a:pt x="43502" y="44890"/>
                  </a:lnTo>
                  <a:lnTo>
                    <a:pt x="43985" y="44890"/>
                  </a:lnTo>
                  <a:lnTo>
                    <a:pt x="44166" y="44830"/>
                  </a:lnTo>
                  <a:lnTo>
                    <a:pt x="44407" y="44709"/>
                  </a:lnTo>
                  <a:lnTo>
                    <a:pt x="44588" y="44588"/>
                  </a:lnTo>
                  <a:lnTo>
                    <a:pt x="44709" y="44407"/>
                  </a:lnTo>
                  <a:lnTo>
                    <a:pt x="44830" y="44166"/>
                  </a:lnTo>
                  <a:lnTo>
                    <a:pt x="44890" y="43985"/>
                  </a:lnTo>
                  <a:lnTo>
                    <a:pt x="44890" y="43744"/>
                  </a:lnTo>
                  <a:lnTo>
                    <a:pt x="44890" y="43502"/>
                  </a:lnTo>
                  <a:lnTo>
                    <a:pt x="44830" y="43321"/>
                  </a:lnTo>
                  <a:lnTo>
                    <a:pt x="44709" y="43080"/>
                  </a:lnTo>
                  <a:lnTo>
                    <a:pt x="44588" y="42899"/>
                  </a:lnTo>
                  <a:lnTo>
                    <a:pt x="44407" y="42778"/>
                  </a:lnTo>
                  <a:lnTo>
                    <a:pt x="44166" y="42658"/>
                  </a:lnTo>
                  <a:lnTo>
                    <a:pt x="43985" y="42597"/>
                  </a:lnTo>
                  <a:close/>
                  <a:moveTo>
                    <a:pt x="49295" y="42597"/>
                  </a:moveTo>
                  <a:lnTo>
                    <a:pt x="49114" y="42658"/>
                  </a:lnTo>
                  <a:lnTo>
                    <a:pt x="48872" y="42778"/>
                  </a:lnTo>
                  <a:lnTo>
                    <a:pt x="48691" y="42899"/>
                  </a:lnTo>
                  <a:lnTo>
                    <a:pt x="48571" y="43080"/>
                  </a:lnTo>
                  <a:lnTo>
                    <a:pt x="48450" y="43321"/>
                  </a:lnTo>
                  <a:lnTo>
                    <a:pt x="48390" y="43502"/>
                  </a:lnTo>
                  <a:lnTo>
                    <a:pt x="48390" y="43744"/>
                  </a:lnTo>
                  <a:lnTo>
                    <a:pt x="48390" y="43985"/>
                  </a:lnTo>
                  <a:lnTo>
                    <a:pt x="48450" y="44166"/>
                  </a:lnTo>
                  <a:lnTo>
                    <a:pt x="48571" y="44407"/>
                  </a:lnTo>
                  <a:lnTo>
                    <a:pt x="48691" y="44588"/>
                  </a:lnTo>
                  <a:lnTo>
                    <a:pt x="48872" y="44709"/>
                  </a:lnTo>
                  <a:lnTo>
                    <a:pt x="49114" y="44830"/>
                  </a:lnTo>
                  <a:lnTo>
                    <a:pt x="49295" y="44890"/>
                  </a:lnTo>
                  <a:lnTo>
                    <a:pt x="49777" y="44890"/>
                  </a:lnTo>
                  <a:lnTo>
                    <a:pt x="49958" y="44830"/>
                  </a:lnTo>
                  <a:lnTo>
                    <a:pt x="50200" y="44709"/>
                  </a:lnTo>
                  <a:lnTo>
                    <a:pt x="50381" y="44588"/>
                  </a:lnTo>
                  <a:lnTo>
                    <a:pt x="50501" y="44407"/>
                  </a:lnTo>
                  <a:lnTo>
                    <a:pt x="50622" y="44166"/>
                  </a:lnTo>
                  <a:lnTo>
                    <a:pt x="50682" y="43985"/>
                  </a:lnTo>
                  <a:lnTo>
                    <a:pt x="50682" y="43744"/>
                  </a:lnTo>
                  <a:lnTo>
                    <a:pt x="50682" y="43502"/>
                  </a:lnTo>
                  <a:lnTo>
                    <a:pt x="50622" y="43321"/>
                  </a:lnTo>
                  <a:lnTo>
                    <a:pt x="50501" y="43080"/>
                  </a:lnTo>
                  <a:lnTo>
                    <a:pt x="50381" y="42899"/>
                  </a:lnTo>
                  <a:lnTo>
                    <a:pt x="50200" y="42778"/>
                  </a:lnTo>
                  <a:lnTo>
                    <a:pt x="49958" y="42658"/>
                  </a:lnTo>
                  <a:lnTo>
                    <a:pt x="49777" y="42597"/>
                  </a:lnTo>
                  <a:close/>
                  <a:moveTo>
                    <a:pt x="55087" y="42597"/>
                  </a:moveTo>
                  <a:lnTo>
                    <a:pt x="54906" y="42658"/>
                  </a:lnTo>
                  <a:lnTo>
                    <a:pt x="54665" y="42778"/>
                  </a:lnTo>
                  <a:lnTo>
                    <a:pt x="54483" y="42899"/>
                  </a:lnTo>
                  <a:lnTo>
                    <a:pt x="54363" y="43080"/>
                  </a:lnTo>
                  <a:lnTo>
                    <a:pt x="54242" y="43321"/>
                  </a:lnTo>
                  <a:lnTo>
                    <a:pt x="54182" y="43502"/>
                  </a:lnTo>
                  <a:lnTo>
                    <a:pt x="54182" y="43744"/>
                  </a:lnTo>
                  <a:lnTo>
                    <a:pt x="54182" y="43985"/>
                  </a:lnTo>
                  <a:lnTo>
                    <a:pt x="54242" y="44166"/>
                  </a:lnTo>
                  <a:lnTo>
                    <a:pt x="54363" y="44407"/>
                  </a:lnTo>
                  <a:lnTo>
                    <a:pt x="54483" y="44588"/>
                  </a:lnTo>
                  <a:lnTo>
                    <a:pt x="54665" y="44709"/>
                  </a:lnTo>
                  <a:lnTo>
                    <a:pt x="54906" y="44830"/>
                  </a:lnTo>
                  <a:lnTo>
                    <a:pt x="55087" y="44890"/>
                  </a:lnTo>
                  <a:lnTo>
                    <a:pt x="55570" y="44890"/>
                  </a:lnTo>
                  <a:lnTo>
                    <a:pt x="55751" y="44830"/>
                  </a:lnTo>
                  <a:lnTo>
                    <a:pt x="55992" y="44709"/>
                  </a:lnTo>
                  <a:lnTo>
                    <a:pt x="56173" y="44588"/>
                  </a:lnTo>
                  <a:lnTo>
                    <a:pt x="56294" y="44407"/>
                  </a:lnTo>
                  <a:lnTo>
                    <a:pt x="56414" y="44166"/>
                  </a:lnTo>
                  <a:lnTo>
                    <a:pt x="56475" y="43985"/>
                  </a:lnTo>
                  <a:lnTo>
                    <a:pt x="56475" y="43744"/>
                  </a:lnTo>
                  <a:lnTo>
                    <a:pt x="56475" y="43502"/>
                  </a:lnTo>
                  <a:lnTo>
                    <a:pt x="56414" y="43321"/>
                  </a:lnTo>
                  <a:lnTo>
                    <a:pt x="56294" y="43080"/>
                  </a:lnTo>
                  <a:lnTo>
                    <a:pt x="56173" y="42899"/>
                  </a:lnTo>
                  <a:lnTo>
                    <a:pt x="55992" y="42778"/>
                  </a:lnTo>
                  <a:lnTo>
                    <a:pt x="55751" y="42658"/>
                  </a:lnTo>
                  <a:lnTo>
                    <a:pt x="55570" y="42597"/>
                  </a:lnTo>
                  <a:close/>
                  <a:moveTo>
                    <a:pt x="60879" y="42597"/>
                  </a:moveTo>
                  <a:lnTo>
                    <a:pt x="60698" y="42658"/>
                  </a:lnTo>
                  <a:lnTo>
                    <a:pt x="60457" y="42778"/>
                  </a:lnTo>
                  <a:lnTo>
                    <a:pt x="60276" y="42899"/>
                  </a:lnTo>
                  <a:lnTo>
                    <a:pt x="60155" y="43080"/>
                  </a:lnTo>
                  <a:lnTo>
                    <a:pt x="60034" y="43321"/>
                  </a:lnTo>
                  <a:lnTo>
                    <a:pt x="59974" y="43502"/>
                  </a:lnTo>
                  <a:lnTo>
                    <a:pt x="59974" y="43744"/>
                  </a:lnTo>
                  <a:lnTo>
                    <a:pt x="59974" y="43985"/>
                  </a:lnTo>
                  <a:lnTo>
                    <a:pt x="60034" y="44166"/>
                  </a:lnTo>
                  <a:lnTo>
                    <a:pt x="60155" y="44407"/>
                  </a:lnTo>
                  <a:lnTo>
                    <a:pt x="60276" y="44588"/>
                  </a:lnTo>
                  <a:lnTo>
                    <a:pt x="60457" y="44709"/>
                  </a:lnTo>
                  <a:lnTo>
                    <a:pt x="60698" y="44830"/>
                  </a:lnTo>
                  <a:lnTo>
                    <a:pt x="60879" y="44890"/>
                  </a:lnTo>
                  <a:lnTo>
                    <a:pt x="61362" y="44890"/>
                  </a:lnTo>
                  <a:lnTo>
                    <a:pt x="61543" y="44830"/>
                  </a:lnTo>
                  <a:lnTo>
                    <a:pt x="61784" y="44709"/>
                  </a:lnTo>
                  <a:lnTo>
                    <a:pt x="61965" y="44588"/>
                  </a:lnTo>
                  <a:lnTo>
                    <a:pt x="62086" y="44407"/>
                  </a:lnTo>
                  <a:lnTo>
                    <a:pt x="62206" y="44166"/>
                  </a:lnTo>
                  <a:lnTo>
                    <a:pt x="62267" y="43985"/>
                  </a:lnTo>
                  <a:lnTo>
                    <a:pt x="62267" y="43744"/>
                  </a:lnTo>
                  <a:lnTo>
                    <a:pt x="62267" y="43502"/>
                  </a:lnTo>
                  <a:lnTo>
                    <a:pt x="62206" y="43321"/>
                  </a:lnTo>
                  <a:lnTo>
                    <a:pt x="62086" y="43080"/>
                  </a:lnTo>
                  <a:lnTo>
                    <a:pt x="61965" y="42899"/>
                  </a:lnTo>
                  <a:lnTo>
                    <a:pt x="61784" y="42778"/>
                  </a:lnTo>
                  <a:lnTo>
                    <a:pt x="61543" y="42658"/>
                  </a:lnTo>
                  <a:lnTo>
                    <a:pt x="61362" y="42597"/>
                  </a:lnTo>
                  <a:close/>
                  <a:moveTo>
                    <a:pt x="66671" y="42597"/>
                  </a:moveTo>
                  <a:lnTo>
                    <a:pt x="66490" y="42658"/>
                  </a:lnTo>
                  <a:lnTo>
                    <a:pt x="66249" y="42778"/>
                  </a:lnTo>
                  <a:lnTo>
                    <a:pt x="66068" y="42899"/>
                  </a:lnTo>
                  <a:lnTo>
                    <a:pt x="65947" y="43080"/>
                  </a:lnTo>
                  <a:lnTo>
                    <a:pt x="65827" y="43321"/>
                  </a:lnTo>
                  <a:lnTo>
                    <a:pt x="65766" y="43502"/>
                  </a:lnTo>
                  <a:lnTo>
                    <a:pt x="65766" y="43744"/>
                  </a:lnTo>
                  <a:lnTo>
                    <a:pt x="65766" y="43985"/>
                  </a:lnTo>
                  <a:lnTo>
                    <a:pt x="65827" y="44166"/>
                  </a:lnTo>
                  <a:lnTo>
                    <a:pt x="65947" y="44407"/>
                  </a:lnTo>
                  <a:lnTo>
                    <a:pt x="66068" y="44588"/>
                  </a:lnTo>
                  <a:lnTo>
                    <a:pt x="66249" y="44709"/>
                  </a:lnTo>
                  <a:lnTo>
                    <a:pt x="66490" y="44830"/>
                  </a:lnTo>
                  <a:lnTo>
                    <a:pt x="66671" y="44890"/>
                  </a:lnTo>
                  <a:lnTo>
                    <a:pt x="67154" y="44890"/>
                  </a:lnTo>
                  <a:lnTo>
                    <a:pt x="67335" y="44830"/>
                  </a:lnTo>
                  <a:lnTo>
                    <a:pt x="67576" y="44709"/>
                  </a:lnTo>
                  <a:lnTo>
                    <a:pt x="67757" y="44588"/>
                  </a:lnTo>
                  <a:lnTo>
                    <a:pt x="67878" y="44407"/>
                  </a:lnTo>
                  <a:lnTo>
                    <a:pt x="67999" y="44166"/>
                  </a:lnTo>
                  <a:lnTo>
                    <a:pt x="68059" y="43985"/>
                  </a:lnTo>
                  <a:lnTo>
                    <a:pt x="68059" y="43744"/>
                  </a:lnTo>
                  <a:lnTo>
                    <a:pt x="68059" y="43502"/>
                  </a:lnTo>
                  <a:lnTo>
                    <a:pt x="67999" y="43321"/>
                  </a:lnTo>
                  <a:lnTo>
                    <a:pt x="67878" y="43080"/>
                  </a:lnTo>
                  <a:lnTo>
                    <a:pt x="67757" y="42899"/>
                  </a:lnTo>
                  <a:lnTo>
                    <a:pt x="67576" y="42778"/>
                  </a:lnTo>
                  <a:lnTo>
                    <a:pt x="67335" y="42658"/>
                  </a:lnTo>
                  <a:lnTo>
                    <a:pt x="67154" y="42597"/>
                  </a:lnTo>
                  <a:close/>
                  <a:moveTo>
                    <a:pt x="72464" y="42597"/>
                  </a:moveTo>
                  <a:lnTo>
                    <a:pt x="72283" y="42658"/>
                  </a:lnTo>
                  <a:lnTo>
                    <a:pt x="72041" y="42778"/>
                  </a:lnTo>
                  <a:lnTo>
                    <a:pt x="71860" y="42899"/>
                  </a:lnTo>
                  <a:lnTo>
                    <a:pt x="71740" y="43080"/>
                  </a:lnTo>
                  <a:lnTo>
                    <a:pt x="71619" y="43321"/>
                  </a:lnTo>
                  <a:lnTo>
                    <a:pt x="71559" y="43502"/>
                  </a:lnTo>
                  <a:lnTo>
                    <a:pt x="71559" y="43744"/>
                  </a:lnTo>
                  <a:lnTo>
                    <a:pt x="71559" y="43985"/>
                  </a:lnTo>
                  <a:lnTo>
                    <a:pt x="71619" y="44166"/>
                  </a:lnTo>
                  <a:lnTo>
                    <a:pt x="71740" y="44407"/>
                  </a:lnTo>
                  <a:lnTo>
                    <a:pt x="71860" y="44588"/>
                  </a:lnTo>
                  <a:lnTo>
                    <a:pt x="72041" y="44709"/>
                  </a:lnTo>
                  <a:lnTo>
                    <a:pt x="72283" y="44830"/>
                  </a:lnTo>
                  <a:lnTo>
                    <a:pt x="72464" y="44890"/>
                  </a:lnTo>
                  <a:lnTo>
                    <a:pt x="72946" y="44890"/>
                  </a:lnTo>
                  <a:lnTo>
                    <a:pt x="73127" y="44830"/>
                  </a:lnTo>
                  <a:lnTo>
                    <a:pt x="73369" y="44709"/>
                  </a:lnTo>
                  <a:lnTo>
                    <a:pt x="73550" y="44588"/>
                  </a:lnTo>
                  <a:lnTo>
                    <a:pt x="73670" y="44407"/>
                  </a:lnTo>
                  <a:lnTo>
                    <a:pt x="73791" y="44166"/>
                  </a:lnTo>
                  <a:lnTo>
                    <a:pt x="73851" y="43985"/>
                  </a:lnTo>
                  <a:lnTo>
                    <a:pt x="73851" y="43744"/>
                  </a:lnTo>
                  <a:lnTo>
                    <a:pt x="73851" y="43502"/>
                  </a:lnTo>
                  <a:lnTo>
                    <a:pt x="73791" y="43321"/>
                  </a:lnTo>
                  <a:lnTo>
                    <a:pt x="73670" y="43080"/>
                  </a:lnTo>
                  <a:lnTo>
                    <a:pt x="73550" y="42899"/>
                  </a:lnTo>
                  <a:lnTo>
                    <a:pt x="73369" y="42778"/>
                  </a:lnTo>
                  <a:lnTo>
                    <a:pt x="73127" y="42658"/>
                  </a:lnTo>
                  <a:lnTo>
                    <a:pt x="72946" y="42597"/>
                  </a:lnTo>
                  <a:close/>
                  <a:moveTo>
                    <a:pt x="724" y="45554"/>
                  </a:moveTo>
                  <a:lnTo>
                    <a:pt x="1147" y="47424"/>
                  </a:lnTo>
                  <a:lnTo>
                    <a:pt x="1267" y="47243"/>
                  </a:lnTo>
                  <a:lnTo>
                    <a:pt x="1388" y="47062"/>
                  </a:lnTo>
                  <a:lnTo>
                    <a:pt x="1448" y="46881"/>
                  </a:lnTo>
                  <a:lnTo>
                    <a:pt x="1448" y="46640"/>
                  </a:lnTo>
                  <a:lnTo>
                    <a:pt x="1388" y="46278"/>
                  </a:lnTo>
                  <a:lnTo>
                    <a:pt x="1267" y="45976"/>
                  </a:lnTo>
                  <a:lnTo>
                    <a:pt x="1026" y="45735"/>
                  </a:lnTo>
                  <a:lnTo>
                    <a:pt x="724" y="45554"/>
                  </a:lnTo>
                  <a:close/>
                  <a:moveTo>
                    <a:pt x="75179" y="45554"/>
                  </a:moveTo>
                  <a:lnTo>
                    <a:pt x="74877" y="45735"/>
                  </a:lnTo>
                  <a:lnTo>
                    <a:pt x="74636" y="45976"/>
                  </a:lnTo>
                  <a:lnTo>
                    <a:pt x="74515" y="46278"/>
                  </a:lnTo>
                  <a:lnTo>
                    <a:pt x="74455" y="46640"/>
                  </a:lnTo>
                  <a:lnTo>
                    <a:pt x="74455" y="46881"/>
                  </a:lnTo>
                  <a:lnTo>
                    <a:pt x="74515" y="47062"/>
                  </a:lnTo>
                  <a:lnTo>
                    <a:pt x="74636" y="47303"/>
                  </a:lnTo>
                  <a:lnTo>
                    <a:pt x="74756" y="47424"/>
                  </a:lnTo>
                  <a:lnTo>
                    <a:pt x="75179" y="45554"/>
                  </a:lnTo>
                  <a:close/>
                  <a:moveTo>
                    <a:pt x="5853" y="45493"/>
                  </a:moveTo>
                  <a:lnTo>
                    <a:pt x="5672" y="45554"/>
                  </a:lnTo>
                  <a:lnTo>
                    <a:pt x="5431" y="45674"/>
                  </a:lnTo>
                  <a:lnTo>
                    <a:pt x="5250" y="45795"/>
                  </a:lnTo>
                  <a:lnTo>
                    <a:pt x="5129" y="45976"/>
                  </a:lnTo>
                  <a:lnTo>
                    <a:pt x="5008" y="46217"/>
                  </a:lnTo>
                  <a:lnTo>
                    <a:pt x="4948" y="46398"/>
                  </a:lnTo>
                  <a:lnTo>
                    <a:pt x="4948" y="46640"/>
                  </a:lnTo>
                  <a:lnTo>
                    <a:pt x="4948" y="46881"/>
                  </a:lnTo>
                  <a:lnTo>
                    <a:pt x="5008" y="47062"/>
                  </a:lnTo>
                  <a:lnTo>
                    <a:pt x="5129" y="47303"/>
                  </a:lnTo>
                  <a:lnTo>
                    <a:pt x="5250" y="47484"/>
                  </a:lnTo>
                  <a:lnTo>
                    <a:pt x="5431" y="47605"/>
                  </a:lnTo>
                  <a:lnTo>
                    <a:pt x="5672" y="47726"/>
                  </a:lnTo>
                  <a:lnTo>
                    <a:pt x="5853" y="47786"/>
                  </a:lnTo>
                  <a:lnTo>
                    <a:pt x="6336" y="47786"/>
                  </a:lnTo>
                  <a:lnTo>
                    <a:pt x="6517" y="47726"/>
                  </a:lnTo>
                  <a:lnTo>
                    <a:pt x="6758" y="47605"/>
                  </a:lnTo>
                  <a:lnTo>
                    <a:pt x="6939" y="47484"/>
                  </a:lnTo>
                  <a:lnTo>
                    <a:pt x="7060" y="47303"/>
                  </a:lnTo>
                  <a:lnTo>
                    <a:pt x="7180" y="47062"/>
                  </a:lnTo>
                  <a:lnTo>
                    <a:pt x="7241" y="46881"/>
                  </a:lnTo>
                  <a:lnTo>
                    <a:pt x="7241" y="46640"/>
                  </a:lnTo>
                  <a:lnTo>
                    <a:pt x="7241" y="46398"/>
                  </a:lnTo>
                  <a:lnTo>
                    <a:pt x="7180" y="46217"/>
                  </a:lnTo>
                  <a:lnTo>
                    <a:pt x="7060" y="45976"/>
                  </a:lnTo>
                  <a:lnTo>
                    <a:pt x="6939" y="45795"/>
                  </a:lnTo>
                  <a:lnTo>
                    <a:pt x="6758" y="45674"/>
                  </a:lnTo>
                  <a:lnTo>
                    <a:pt x="6517" y="45554"/>
                  </a:lnTo>
                  <a:lnTo>
                    <a:pt x="6336" y="45493"/>
                  </a:lnTo>
                  <a:close/>
                  <a:moveTo>
                    <a:pt x="11645" y="45493"/>
                  </a:moveTo>
                  <a:lnTo>
                    <a:pt x="11464" y="45554"/>
                  </a:lnTo>
                  <a:lnTo>
                    <a:pt x="11223" y="45674"/>
                  </a:lnTo>
                  <a:lnTo>
                    <a:pt x="11042" y="45795"/>
                  </a:lnTo>
                  <a:lnTo>
                    <a:pt x="10921" y="45976"/>
                  </a:lnTo>
                  <a:lnTo>
                    <a:pt x="10800" y="46217"/>
                  </a:lnTo>
                  <a:lnTo>
                    <a:pt x="10740" y="46398"/>
                  </a:lnTo>
                  <a:lnTo>
                    <a:pt x="10740" y="46640"/>
                  </a:lnTo>
                  <a:lnTo>
                    <a:pt x="10740" y="46881"/>
                  </a:lnTo>
                  <a:lnTo>
                    <a:pt x="10800" y="47062"/>
                  </a:lnTo>
                  <a:lnTo>
                    <a:pt x="10921" y="47303"/>
                  </a:lnTo>
                  <a:lnTo>
                    <a:pt x="11042" y="47484"/>
                  </a:lnTo>
                  <a:lnTo>
                    <a:pt x="11223" y="47605"/>
                  </a:lnTo>
                  <a:lnTo>
                    <a:pt x="11464" y="47726"/>
                  </a:lnTo>
                  <a:lnTo>
                    <a:pt x="11645" y="47786"/>
                  </a:lnTo>
                  <a:lnTo>
                    <a:pt x="12128" y="47786"/>
                  </a:lnTo>
                  <a:lnTo>
                    <a:pt x="12309" y="47726"/>
                  </a:lnTo>
                  <a:lnTo>
                    <a:pt x="12550" y="47605"/>
                  </a:lnTo>
                  <a:lnTo>
                    <a:pt x="12731" y="47484"/>
                  </a:lnTo>
                  <a:lnTo>
                    <a:pt x="12852" y="47303"/>
                  </a:lnTo>
                  <a:lnTo>
                    <a:pt x="12973" y="47062"/>
                  </a:lnTo>
                  <a:lnTo>
                    <a:pt x="13033" y="46881"/>
                  </a:lnTo>
                  <a:lnTo>
                    <a:pt x="13033" y="46640"/>
                  </a:lnTo>
                  <a:lnTo>
                    <a:pt x="13033" y="46398"/>
                  </a:lnTo>
                  <a:lnTo>
                    <a:pt x="12973" y="46217"/>
                  </a:lnTo>
                  <a:lnTo>
                    <a:pt x="12852" y="45976"/>
                  </a:lnTo>
                  <a:lnTo>
                    <a:pt x="12731" y="45795"/>
                  </a:lnTo>
                  <a:lnTo>
                    <a:pt x="12550" y="45674"/>
                  </a:lnTo>
                  <a:lnTo>
                    <a:pt x="12309" y="45554"/>
                  </a:lnTo>
                  <a:lnTo>
                    <a:pt x="12128" y="45493"/>
                  </a:lnTo>
                  <a:close/>
                  <a:moveTo>
                    <a:pt x="17437" y="45493"/>
                  </a:moveTo>
                  <a:lnTo>
                    <a:pt x="17256" y="45554"/>
                  </a:lnTo>
                  <a:lnTo>
                    <a:pt x="17015" y="45674"/>
                  </a:lnTo>
                  <a:lnTo>
                    <a:pt x="16834" y="45795"/>
                  </a:lnTo>
                  <a:lnTo>
                    <a:pt x="16713" y="45976"/>
                  </a:lnTo>
                  <a:lnTo>
                    <a:pt x="16593" y="46217"/>
                  </a:lnTo>
                  <a:lnTo>
                    <a:pt x="16532" y="46398"/>
                  </a:lnTo>
                  <a:lnTo>
                    <a:pt x="16532" y="46640"/>
                  </a:lnTo>
                  <a:lnTo>
                    <a:pt x="16532" y="46881"/>
                  </a:lnTo>
                  <a:lnTo>
                    <a:pt x="16593" y="47062"/>
                  </a:lnTo>
                  <a:lnTo>
                    <a:pt x="16713" y="47303"/>
                  </a:lnTo>
                  <a:lnTo>
                    <a:pt x="16834" y="47484"/>
                  </a:lnTo>
                  <a:lnTo>
                    <a:pt x="17015" y="47605"/>
                  </a:lnTo>
                  <a:lnTo>
                    <a:pt x="17256" y="47726"/>
                  </a:lnTo>
                  <a:lnTo>
                    <a:pt x="17437" y="47786"/>
                  </a:lnTo>
                  <a:lnTo>
                    <a:pt x="17920" y="47786"/>
                  </a:lnTo>
                  <a:lnTo>
                    <a:pt x="18101" y="47726"/>
                  </a:lnTo>
                  <a:lnTo>
                    <a:pt x="18342" y="47605"/>
                  </a:lnTo>
                  <a:lnTo>
                    <a:pt x="18523" y="47484"/>
                  </a:lnTo>
                  <a:lnTo>
                    <a:pt x="18644" y="47303"/>
                  </a:lnTo>
                  <a:lnTo>
                    <a:pt x="18765" y="47062"/>
                  </a:lnTo>
                  <a:lnTo>
                    <a:pt x="18825" y="46881"/>
                  </a:lnTo>
                  <a:lnTo>
                    <a:pt x="18825" y="46640"/>
                  </a:lnTo>
                  <a:lnTo>
                    <a:pt x="18825" y="46398"/>
                  </a:lnTo>
                  <a:lnTo>
                    <a:pt x="18765" y="46217"/>
                  </a:lnTo>
                  <a:lnTo>
                    <a:pt x="18644" y="45976"/>
                  </a:lnTo>
                  <a:lnTo>
                    <a:pt x="18523" y="45795"/>
                  </a:lnTo>
                  <a:lnTo>
                    <a:pt x="18342" y="45674"/>
                  </a:lnTo>
                  <a:lnTo>
                    <a:pt x="18101" y="45554"/>
                  </a:lnTo>
                  <a:lnTo>
                    <a:pt x="17920" y="45493"/>
                  </a:lnTo>
                  <a:close/>
                  <a:moveTo>
                    <a:pt x="23230" y="45493"/>
                  </a:moveTo>
                  <a:lnTo>
                    <a:pt x="23049" y="45554"/>
                  </a:lnTo>
                  <a:lnTo>
                    <a:pt x="22807" y="45674"/>
                  </a:lnTo>
                  <a:lnTo>
                    <a:pt x="22626" y="45795"/>
                  </a:lnTo>
                  <a:lnTo>
                    <a:pt x="22506" y="45976"/>
                  </a:lnTo>
                  <a:lnTo>
                    <a:pt x="22385" y="46217"/>
                  </a:lnTo>
                  <a:lnTo>
                    <a:pt x="22325" y="46398"/>
                  </a:lnTo>
                  <a:lnTo>
                    <a:pt x="22325" y="46640"/>
                  </a:lnTo>
                  <a:lnTo>
                    <a:pt x="22325" y="46881"/>
                  </a:lnTo>
                  <a:lnTo>
                    <a:pt x="22385" y="47062"/>
                  </a:lnTo>
                  <a:lnTo>
                    <a:pt x="22506" y="47303"/>
                  </a:lnTo>
                  <a:lnTo>
                    <a:pt x="22626" y="47484"/>
                  </a:lnTo>
                  <a:lnTo>
                    <a:pt x="22807" y="47605"/>
                  </a:lnTo>
                  <a:lnTo>
                    <a:pt x="23049" y="47726"/>
                  </a:lnTo>
                  <a:lnTo>
                    <a:pt x="23230" y="47786"/>
                  </a:lnTo>
                  <a:lnTo>
                    <a:pt x="23712" y="47786"/>
                  </a:lnTo>
                  <a:lnTo>
                    <a:pt x="23893" y="47726"/>
                  </a:lnTo>
                  <a:lnTo>
                    <a:pt x="24135" y="47605"/>
                  </a:lnTo>
                  <a:lnTo>
                    <a:pt x="24316" y="47484"/>
                  </a:lnTo>
                  <a:lnTo>
                    <a:pt x="24436" y="47303"/>
                  </a:lnTo>
                  <a:lnTo>
                    <a:pt x="24557" y="47062"/>
                  </a:lnTo>
                  <a:lnTo>
                    <a:pt x="24617" y="46881"/>
                  </a:lnTo>
                  <a:lnTo>
                    <a:pt x="24617" y="46640"/>
                  </a:lnTo>
                  <a:lnTo>
                    <a:pt x="24617" y="46398"/>
                  </a:lnTo>
                  <a:lnTo>
                    <a:pt x="24557" y="46217"/>
                  </a:lnTo>
                  <a:lnTo>
                    <a:pt x="24436" y="45976"/>
                  </a:lnTo>
                  <a:lnTo>
                    <a:pt x="24316" y="45795"/>
                  </a:lnTo>
                  <a:lnTo>
                    <a:pt x="24135" y="45674"/>
                  </a:lnTo>
                  <a:lnTo>
                    <a:pt x="23893" y="45554"/>
                  </a:lnTo>
                  <a:lnTo>
                    <a:pt x="23712" y="45493"/>
                  </a:lnTo>
                  <a:close/>
                  <a:moveTo>
                    <a:pt x="29022" y="45493"/>
                  </a:moveTo>
                  <a:lnTo>
                    <a:pt x="28841" y="45554"/>
                  </a:lnTo>
                  <a:lnTo>
                    <a:pt x="28599" y="45674"/>
                  </a:lnTo>
                  <a:lnTo>
                    <a:pt x="28418" y="45795"/>
                  </a:lnTo>
                  <a:lnTo>
                    <a:pt x="28298" y="45976"/>
                  </a:lnTo>
                  <a:lnTo>
                    <a:pt x="28177" y="46217"/>
                  </a:lnTo>
                  <a:lnTo>
                    <a:pt x="28117" y="46398"/>
                  </a:lnTo>
                  <a:lnTo>
                    <a:pt x="28117" y="46640"/>
                  </a:lnTo>
                  <a:lnTo>
                    <a:pt x="28117" y="46881"/>
                  </a:lnTo>
                  <a:lnTo>
                    <a:pt x="28177" y="47062"/>
                  </a:lnTo>
                  <a:lnTo>
                    <a:pt x="28298" y="47303"/>
                  </a:lnTo>
                  <a:lnTo>
                    <a:pt x="28418" y="47484"/>
                  </a:lnTo>
                  <a:lnTo>
                    <a:pt x="28599" y="47605"/>
                  </a:lnTo>
                  <a:lnTo>
                    <a:pt x="28841" y="47726"/>
                  </a:lnTo>
                  <a:lnTo>
                    <a:pt x="29022" y="47786"/>
                  </a:lnTo>
                  <a:lnTo>
                    <a:pt x="29505" y="47786"/>
                  </a:lnTo>
                  <a:lnTo>
                    <a:pt x="29686" y="47726"/>
                  </a:lnTo>
                  <a:lnTo>
                    <a:pt x="29927" y="47605"/>
                  </a:lnTo>
                  <a:lnTo>
                    <a:pt x="30108" y="47484"/>
                  </a:lnTo>
                  <a:lnTo>
                    <a:pt x="30229" y="47303"/>
                  </a:lnTo>
                  <a:lnTo>
                    <a:pt x="30349" y="47062"/>
                  </a:lnTo>
                  <a:lnTo>
                    <a:pt x="30410" y="46881"/>
                  </a:lnTo>
                  <a:lnTo>
                    <a:pt x="30410" y="46640"/>
                  </a:lnTo>
                  <a:lnTo>
                    <a:pt x="30410" y="46398"/>
                  </a:lnTo>
                  <a:lnTo>
                    <a:pt x="30349" y="46217"/>
                  </a:lnTo>
                  <a:lnTo>
                    <a:pt x="30229" y="45976"/>
                  </a:lnTo>
                  <a:lnTo>
                    <a:pt x="30108" y="45795"/>
                  </a:lnTo>
                  <a:lnTo>
                    <a:pt x="29927" y="45674"/>
                  </a:lnTo>
                  <a:lnTo>
                    <a:pt x="29686" y="45554"/>
                  </a:lnTo>
                  <a:lnTo>
                    <a:pt x="29505" y="45493"/>
                  </a:lnTo>
                  <a:close/>
                  <a:moveTo>
                    <a:pt x="34814" y="45493"/>
                  </a:moveTo>
                  <a:lnTo>
                    <a:pt x="34633" y="45554"/>
                  </a:lnTo>
                  <a:lnTo>
                    <a:pt x="34392" y="45674"/>
                  </a:lnTo>
                  <a:lnTo>
                    <a:pt x="34211" y="45795"/>
                  </a:lnTo>
                  <a:lnTo>
                    <a:pt x="34090" y="45976"/>
                  </a:lnTo>
                  <a:lnTo>
                    <a:pt x="33969" y="46217"/>
                  </a:lnTo>
                  <a:lnTo>
                    <a:pt x="33909" y="46398"/>
                  </a:lnTo>
                  <a:lnTo>
                    <a:pt x="33909" y="46640"/>
                  </a:lnTo>
                  <a:lnTo>
                    <a:pt x="33909" y="46881"/>
                  </a:lnTo>
                  <a:lnTo>
                    <a:pt x="33969" y="47062"/>
                  </a:lnTo>
                  <a:lnTo>
                    <a:pt x="34090" y="47303"/>
                  </a:lnTo>
                  <a:lnTo>
                    <a:pt x="34211" y="47484"/>
                  </a:lnTo>
                  <a:lnTo>
                    <a:pt x="34392" y="47605"/>
                  </a:lnTo>
                  <a:lnTo>
                    <a:pt x="34633" y="47726"/>
                  </a:lnTo>
                  <a:lnTo>
                    <a:pt x="34814" y="47786"/>
                  </a:lnTo>
                  <a:lnTo>
                    <a:pt x="35297" y="47786"/>
                  </a:lnTo>
                  <a:lnTo>
                    <a:pt x="35478" y="47726"/>
                  </a:lnTo>
                  <a:lnTo>
                    <a:pt x="35719" y="47605"/>
                  </a:lnTo>
                  <a:lnTo>
                    <a:pt x="35900" y="47484"/>
                  </a:lnTo>
                  <a:lnTo>
                    <a:pt x="36021" y="47303"/>
                  </a:lnTo>
                  <a:lnTo>
                    <a:pt x="36141" y="47062"/>
                  </a:lnTo>
                  <a:lnTo>
                    <a:pt x="36202" y="46881"/>
                  </a:lnTo>
                  <a:lnTo>
                    <a:pt x="36202" y="46640"/>
                  </a:lnTo>
                  <a:lnTo>
                    <a:pt x="36202" y="46398"/>
                  </a:lnTo>
                  <a:lnTo>
                    <a:pt x="36141" y="46217"/>
                  </a:lnTo>
                  <a:lnTo>
                    <a:pt x="36021" y="45976"/>
                  </a:lnTo>
                  <a:lnTo>
                    <a:pt x="35900" y="45795"/>
                  </a:lnTo>
                  <a:lnTo>
                    <a:pt x="35719" y="45674"/>
                  </a:lnTo>
                  <a:lnTo>
                    <a:pt x="35478" y="45554"/>
                  </a:lnTo>
                  <a:lnTo>
                    <a:pt x="35297" y="45493"/>
                  </a:lnTo>
                  <a:close/>
                  <a:moveTo>
                    <a:pt x="40606" y="45493"/>
                  </a:moveTo>
                  <a:lnTo>
                    <a:pt x="40425" y="45554"/>
                  </a:lnTo>
                  <a:lnTo>
                    <a:pt x="40184" y="45674"/>
                  </a:lnTo>
                  <a:lnTo>
                    <a:pt x="40003" y="45795"/>
                  </a:lnTo>
                  <a:lnTo>
                    <a:pt x="39882" y="45976"/>
                  </a:lnTo>
                  <a:lnTo>
                    <a:pt x="39762" y="46217"/>
                  </a:lnTo>
                  <a:lnTo>
                    <a:pt x="39701" y="46398"/>
                  </a:lnTo>
                  <a:lnTo>
                    <a:pt x="39701" y="46640"/>
                  </a:lnTo>
                  <a:lnTo>
                    <a:pt x="39701" y="46881"/>
                  </a:lnTo>
                  <a:lnTo>
                    <a:pt x="39762" y="47062"/>
                  </a:lnTo>
                  <a:lnTo>
                    <a:pt x="39882" y="47303"/>
                  </a:lnTo>
                  <a:lnTo>
                    <a:pt x="40003" y="47484"/>
                  </a:lnTo>
                  <a:lnTo>
                    <a:pt x="40184" y="47605"/>
                  </a:lnTo>
                  <a:lnTo>
                    <a:pt x="40425" y="47726"/>
                  </a:lnTo>
                  <a:lnTo>
                    <a:pt x="40606" y="47786"/>
                  </a:lnTo>
                  <a:lnTo>
                    <a:pt x="41089" y="47786"/>
                  </a:lnTo>
                  <a:lnTo>
                    <a:pt x="41270" y="47726"/>
                  </a:lnTo>
                  <a:lnTo>
                    <a:pt x="41511" y="47605"/>
                  </a:lnTo>
                  <a:lnTo>
                    <a:pt x="41692" y="47484"/>
                  </a:lnTo>
                  <a:lnTo>
                    <a:pt x="41813" y="47303"/>
                  </a:lnTo>
                  <a:lnTo>
                    <a:pt x="41934" y="47062"/>
                  </a:lnTo>
                  <a:lnTo>
                    <a:pt x="41994" y="46881"/>
                  </a:lnTo>
                  <a:lnTo>
                    <a:pt x="41994" y="46640"/>
                  </a:lnTo>
                  <a:lnTo>
                    <a:pt x="41994" y="46398"/>
                  </a:lnTo>
                  <a:lnTo>
                    <a:pt x="41934" y="46217"/>
                  </a:lnTo>
                  <a:lnTo>
                    <a:pt x="41813" y="45976"/>
                  </a:lnTo>
                  <a:lnTo>
                    <a:pt x="41692" y="45795"/>
                  </a:lnTo>
                  <a:lnTo>
                    <a:pt x="41511" y="45674"/>
                  </a:lnTo>
                  <a:lnTo>
                    <a:pt x="41270" y="45554"/>
                  </a:lnTo>
                  <a:lnTo>
                    <a:pt x="41089" y="45493"/>
                  </a:lnTo>
                  <a:close/>
                  <a:moveTo>
                    <a:pt x="46399" y="45493"/>
                  </a:moveTo>
                  <a:lnTo>
                    <a:pt x="46218" y="45554"/>
                  </a:lnTo>
                  <a:lnTo>
                    <a:pt x="45976" y="45674"/>
                  </a:lnTo>
                  <a:lnTo>
                    <a:pt x="45795" y="45795"/>
                  </a:lnTo>
                  <a:lnTo>
                    <a:pt x="45674" y="45976"/>
                  </a:lnTo>
                  <a:lnTo>
                    <a:pt x="45554" y="46217"/>
                  </a:lnTo>
                  <a:lnTo>
                    <a:pt x="45493" y="46398"/>
                  </a:lnTo>
                  <a:lnTo>
                    <a:pt x="45493" y="46640"/>
                  </a:lnTo>
                  <a:lnTo>
                    <a:pt x="45493" y="46881"/>
                  </a:lnTo>
                  <a:lnTo>
                    <a:pt x="45554" y="47062"/>
                  </a:lnTo>
                  <a:lnTo>
                    <a:pt x="45674" y="47303"/>
                  </a:lnTo>
                  <a:lnTo>
                    <a:pt x="45795" y="47484"/>
                  </a:lnTo>
                  <a:lnTo>
                    <a:pt x="45976" y="47605"/>
                  </a:lnTo>
                  <a:lnTo>
                    <a:pt x="46218" y="47726"/>
                  </a:lnTo>
                  <a:lnTo>
                    <a:pt x="46399" y="47786"/>
                  </a:lnTo>
                  <a:lnTo>
                    <a:pt x="46881" y="47786"/>
                  </a:lnTo>
                  <a:lnTo>
                    <a:pt x="47062" y="47726"/>
                  </a:lnTo>
                  <a:lnTo>
                    <a:pt x="47304" y="47605"/>
                  </a:lnTo>
                  <a:lnTo>
                    <a:pt x="47485" y="47484"/>
                  </a:lnTo>
                  <a:lnTo>
                    <a:pt x="47605" y="47303"/>
                  </a:lnTo>
                  <a:lnTo>
                    <a:pt x="47726" y="47062"/>
                  </a:lnTo>
                  <a:lnTo>
                    <a:pt x="47786" y="46881"/>
                  </a:lnTo>
                  <a:lnTo>
                    <a:pt x="47786" y="46640"/>
                  </a:lnTo>
                  <a:lnTo>
                    <a:pt x="47786" y="46398"/>
                  </a:lnTo>
                  <a:lnTo>
                    <a:pt x="47726" y="46217"/>
                  </a:lnTo>
                  <a:lnTo>
                    <a:pt x="47605" y="45976"/>
                  </a:lnTo>
                  <a:lnTo>
                    <a:pt x="47485" y="45795"/>
                  </a:lnTo>
                  <a:lnTo>
                    <a:pt x="47304" y="45674"/>
                  </a:lnTo>
                  <a:lnTo>
                    <a:pt x="47062" y="45554"/>
                  </a:lnTo>
                  <a:lnTo>
                    <a:pt x="46881" y="45493"/>
                  </a:lnTo>
                  <a:close/>
                  <a:moveTo>
                    <a:pt x="52191" y="45493"/>
                  </a:moveTo>
                  <a:lnTo>
                    <a:pt x="52010" y="45554"/>
                  </a:lnTo>
                  <a:lnTo>
                    <a:pt x="51768" y="45674"/>
                  </a:lnTo>
                  <a:lnTo>
                    <a:pt x="51587" y="45795"/>
                  </a:lnTo>
                  <a:lnTo>
                    <a:pt x="51467" y="45976"/>
                  </a:lnTo>
                  <a:lnTo>
                    <a:pt x="51346" y="46217"/>
                  </a:lnTo>
                  <a:lnTo>
                    <a:pt x="51286" y="46398"/>
                  </a:lnTo>
                  <a:lnTo>
                    <a:pt x="51286" y="46640"/>
                  </a:lnTo>
                  <a:lnTo>
                    <a:pt x="51286" y="46881"/>
                  </a:lnTo>
                  <a:lnTo>
                    <a:pt x="51346" y="47062"/>
                  </a:lnTo>
                  <a:lnTo>
                    <a:pt x="51467" y="47303"/>
                  </a:lnTo>
                  <a:lnTo>
                    <a:pt x="51587" y="47484"/>
                  </a:lnTo>
                  <a:lnTo>
                    <a:pt x="51768" y="47605"/>
                  </a:lnTo>
                  <a:lnTo>
                    <a:pt x="52010" y="47726"/>
                  </a:lnTo>
                  <a:lnTo>
                    <a:pt x="52191" y="47786"/>
                  </a:lnTo>
                  <a:lnTo>
                    <a:pt x="52673" y="47786"/>
                  </a:lnTo>
                  <a:lnTo>
                    <a:pt x="52854" y="47726"/>
                  </a:lnTo>
                  <a:lnTo>
                    <a:pt x="53096" y="47605"/>
                  </a:lnTo>
                  <a:lnTo>
                    <a:pt x="53277" y="47484"/>
                  </a:lnTo>
                  <a:lnTo>
                    <a:pt x="53397" y="47303"/>
                  </a:lnTo>
                  <a:lnTo>
                    <a:pt x="53518" y="47062"/>
                  </a:lnTo>
                  <a:lnTo>
                    <a:pt x="53578" y="46881"/>
                  </a:lnTo>
                  <a:lnTo>
                    <a:pt x="53578" y="46640"/>
                  </a:lnTo>
                  <a:lnTo>
                    <a:pt x="53578" y="46398"/>
                  </a:lnTo>
                  <a:lnTo>
                    <a:pt x="53518" y="46217"/>
                  </a:lnTo>
                  <a:lnTo>
                    <a:pt x="53397" y="45976"/>
                  </a:lnTo>
                  <a:lnTo>
                    <a:pt x="53277" y="45795"/>
                  </a:lnTo>
                  <a:lnTo>
                    <a:pt x="53096" y="45674"/>
                  </a:lnTo>
                  <a:lnTo>
                    <a:pt x="52854" y="45554"/>
                  </a:lnTo>
                  <a:lnTo>
                    <a:pt x="52673" y="45493"/>
                  </a:lnTo>
                  <a:close/>
                  <a:moveTo>
                    <a:pt x="57983" y="45493"/>
                  </a:moveTo>
                  <a:lnTo>
                    <a:pt x="57802" y="45554"/>
                  </a:lnTo>
                  <a:lnTo>
                    <a:pt x="57561" y="45674"/>
                  </a:lnTo>
                  <a:lnTo>
                    <a:pt x="57380" y="45795"/>
                  </a:lnTo>
                  <a:lnTo>
                    <a:pt x="57259" y="45976"/>
                  </a:lnTo>
                  <a:lnTo>
                    <a:pt x="57138" y="46217"/>
                  </a:lnTo>
                  <a:lnTo>
                    <a:pt x="57078" y="46398"/>
                  </a:lnTo>
                  <a:lnTo>
                    <a:pt x="57078" y="46640"/>
                  </a:lnTo>
                  <a:lnTo>
                    <a:pt x="57078" y="46881"/>
                  </a:lnTo>
                  <a:lnTo>
                    <a:pt x="57138" y="47062"/>
                  </a:lnTo>
                  <a:lnTo>
                    <a:pt x="57259" y="47303"/>
                  </a:lnTo>
                  <a:lnTo>
                    <a:pt x="57380" y="47484"/>
                  </a:lnTo>
                  <a:lnTo>
                    <a:pt x="57561" y="47605"/>
                  </a:lnTo>
                  <a:lnTo>
                    <a:pt x="57802" y="47726"/>
                  </a:lnTo>
                  <a:lnTo>
                    <a:pt x="57983" y="47786"/>
                  </a:lnTo>
                  <a:lnTo>
                    <a:pt x="58466" y="47786"/>
                  </a:lnTo>
                  <a:lnTo>
                    <a:pt x="58647" y="47726"/>
                  </a:lnTo>
                  <a:lnTo>
                    <a:pt x="58888" y="47605"/>
                  </a:lnTo>
                  <a:lnTo>
                    <a:pt x="59069" y="47484"/>
                  </a:lnTo>
                  <a:lnTo>
                    <a:pt x="59190" y="47303"/>
                  </a:lnTo>
                  <a:lnTo>
                    <a:pt x="59310" y="47062"/>
                  </a:lnTo>
                  <a:lnTo>
                    <a:pt x="59371" y="46881"/>
                  </a:lnTo>
                  <a:lnTo>
                    <a:pt x="59371" y="46640"/>
                  </a:lnTo>
                  <a:lnTo>
                    <a:pt x="59371" y="46398"/>
                  </a:lnTo>
                  <a:lnTo>
                    <a:pt x="59310" y="46217"/>
                  </a:lnTo>
                  <a:lnTo>
                    <a:pt x="59190" y="45976"/>
                  </a:lnTo>
                  <a:lnTo>
                    <a:pt x="59069" y="45795"/>
                  </a:lnTo>
                  <a:lnTo>
                    <a:pt x="58888" y="45674"/>
                  </a:lnTo>
                  <a:lnTo>
                    <a:pt x="58647" y="45554"/>
                  </a:lnTo>
                  <a:lnTo>
                    <a:pt x="58466" y="45493"/>
                  </a:lnTo>
                  <a:close/>
                  <a:moveTo>
                    <a:pt x="63775" y="45493"/>
                  </a:moveTo>
                  <a:lnTo>
                    <a:pt x="63594" y="45554"/>
                  </a:lnTo>
                  <a:lnTo>
                    <a:pt x="63353" y="45674"/>
                  </a:lnTo>
                  <a:lnTo>
                    <a:pt x="63172" y="45795"/>
                  </a:lnTo>
                  <a:lnTo>
                    <a:pt x="63051" y="45976"/>
                  </a:lnTo>
                  <a:lnTo>
                    <a:pt x="62931" y="46217"/>
                  </a:lnTo>
                  <a:lnTo>
                    <a:pt x="62870" y="46398"/>
                  </a:lnTo>
                  <a:lnTo>
                    <a:pt x="62870" y="46640"/>
                  </a:lnTo>
                  <a:lnTo>
                    <a:pt x="62870" y="46881"/>
                  </a:lnTo>
                  <a:lnTo>
                    <a:pt x="62931" y="47062"/>
                  </a:lnTo>
                  <a:lnTo>
                    <a:pt x="63051" y="47303"/>
                  </a:lnTo>
                  <a:lnTo>
                    <a:pt x="63172" y="47484"/>
                  </a:lnTo>
                  <a:lnTo>
                    <a:pt x="63353" y="47605"/>
                  </a:lnTo>
                  <a:lnTo>
                    <a:pt x="63594" y="47726"/>
                  </a:lnTo>
                  <a:lnTo>
                    <a:pt x="63775" y="47786"/>
                  </a:lnTo>
                  <a:lnTo>
                    <a:pt x="64258" y="47786"/>
                  </a:lnTo>
                  <a:lnTo>
                    <a:pt x="64439" y="47726"/>
                  </a:lnTo>
                  <a:lnTo>
                    <a:pt x="64680" y="47605"/>
                  </a:lnTo>
                  <a:lnTo>
                    <a:pt x="64861" y="47484"/>
                  </a:lnTo>
                  <a:lnTo>
                    <a:pt x="64982" y="47303"/>
                  </a:lnTo>
                  <a:lnTo>
                    <a:pt x="65103" y="47062"/>
                  </a:lnTo>
                  <a:lnTo>
                    <a:pt x="65163" y="46881"/>
                  </a:lnTo>
                  <a:lnTo>
                    <a:pt x="65163" y="46640"/>
                  </a:lnTo>
                  <a:lnTo>
                    <a:pt x="65163" y="46398"/>
                  </a:lnTo>
                  <a:lnTo>
                    <a:pt x="65103" y="46217"/>
                  </a:lnTo>
                  <a:lnTo>
                    <a:pt x="64982" y="45976"/>
                  </a:lnTo>
                  <a:lnTo>
                    <a:pt x="64861" y="45795"/>
                  </a:lnTo>
                  <a:lnTo>
                    <a:pt x="64680" y="45674"/>
                  </a:lnTo>
                  <a:lnTo>
                    <a:pt x="64439" y="45554"/>
                  </a:lnTo>
                  <a:lnTo>
                    <a:pt x="64258" y="45493"/>
                  </a:lnTo>
                  <a:close/>
                  <a:moveTo>
                    <a:pt x="69567" y="45493"/>
                  </a:moveTo>
                  <a:lnTo>
                    <a:pt x="69386" y="45554"/>
                  </a:lnTo>
                  <a:lnTo>
                    <a:pt x="69145" y="45674"/>
                  </a:lnTo>
                  <a:lnTo>
                    <a:pt x="68964" y="45795"/>
                  </a:lnTo>
                  <a:lnTo>
                    <a:pt x="68843" y="45976"/>
                  </a:lnTo>
                  <a:lnTo>
                    <a:pt x="68723" y="46217"/>
                  </a:lnTo>
                  <a:lnTo>
                    <a:pt x="68662" y="46398"/>
                  </a:lnTo>
                  <a:lnTo>
                    <a:pt x="68662" y="46640"/>
                  </a:lnTo>
                  <a:lnTo>
                    <a:pt x="68662" y="46881"/>
                  </a:lnTo>
                  <a:lnTo>
                    <a:pt x="68723" y="47062"/>
                  </a:lnTo>
                  <a:lnTo>
                    <a:pt x="68843" y="47303"/>
                  </a:lnTo>
                  <a:lnTo>
                    <a:pt x="68964" y="47484"/>
                  </a:lnTo>
                  <a:lnTo>
                    <a:pt x="69145" y="47605"/>
                  </a:lnTo>
                  <a:lnTo>
                    <a:pt x="69386" y="47726"/>
                  </a:lnTo>
                  <a:lnTo>
                    <a:pt x="69567" y="47786"/>
                  </a:lnTo>
                  <a:lnTo>
                    <a:pt x="70050" y="47786"/>
                  </a:lnTo>
                  <a:lnTo>
                    <a:pt x="70231" y="47726"/>
                  </a:lnTo>
                  <a:lnTo>
                    <a:pt x="70472" y="47605"/>
                  </a:lnTo>
                  <a:lnTo>
                    <a:pt x="70653" y="47484"/>
                  </a:lnTo>
                  <a:lnTo>
                    <a:pt x="70774" y="47303"/>
                  </a:lnTo>
                  <a:lnTo>
                    <a:pt x="70895" y="47062"/>
                  </a:lnTo>
                  <a:lnTo>
                    <a:pt x="70955" y="46881"/>
                  </a:lnTo>
                  <a:lnTo>
                    <a:pt x="70955" y="46640"/>
                  </a:lnTo>
                  <a:lnTo>
                    <a:pt x="70955" y="46398"/>
                  </a:lnTo>
                  <a:lnTo>
                    <a:pt x="70895" y="46217"/>
                  </a:lnTo>
                  <a:lnTo>
                    <a:pt x="70774" y="45976"/>
                  </a:lnTo>
                  <a:lnTo>
                    <a:pt x="70653" y="45795"/>
                  </a:lnTo>
                  <a:lnTo>
                    <a:pt x="70472" y="45674"/>
                  </a:lnTo>
                  <a:lnTo>
                    <a:pt x="70231" y="45554"/>
                  </a:lnTo>
                  <a:lnTo>
                    <a:pt x="70050" y="45493"/>
                  </a:lnTo>
                  <a:close/>
                  <a:moveTo>
                    <a:pt x="2896" y="48389"/>
                  </a:moveTo>
                  <a:lnTo>
                    <a:pt x="2655" y="48510"/>
                  </a:lnTo>
                  <a:lnTo>
                    <a:pt x="2414" y="48691"/>
                  </a:lnTo>
                  <a:lnTo>
                    <a:pt x="2233" y="48872"/>
                  </a:lnTo>
                  <a:lnTo>
                    <a:pt x="2112" y="49174"/>
                  </a:lnTo>
                  <a:lnTo>
                    <a:pt x="2052" y="49536"/>
                  </a:lnTo>
                  <a:lnTo>
                    <a:pt x="2052" y="49777"/>
                  </a:lnTo>
                  <a:lnTo>
                    <a:pt x="2112" y="49958"/>
                  </a:lnTo>
                  <a:lnTo>
                    <a:pt x="2233" y="50200"/>
                  </a:lnTo>
                  <a:lnTo>
                    <a:pt x="2353" y="50381"/>
                  </a:lnTo>
                  <a:lnTo>
                    <a:pt x="2534" y="50501"/>
                  </a:lnTo>
                  <a:lnTo>
                    <a:pt x="2776" y="50622"/>
                  </a:lnTo>
                  <a:lnTo>
                    <a:pt x="2957" y="50682"/>
                  </a:lnTo>
                  <a:lnTo>
                    <a:pt x="3439" y="50682"/>
                  </a:lnTo>
                  <a:lnTo>
                    <a:pt x="3620" y="50622"/>
                  </a:lnTo>
                  <a:lnTo>
                    <a:pt x="3862" y="50501"/>
                  </a:lnTo>
                  <a:lnTo>
                    <a:pt x="4043" y="50381"/>
                  </a:lnTo>
                  <a:lnTo>
                    <a:pt x="4164" y="50200"/>
                  </a:lnTo>
                  <a:lnTo>
                    <a:pt x="4284" y="49958"/>
                  </a:lnTo>
                  <a:lnTo>
                    <a:pt x="4345" y="49777"/>
                  </a:lnTo>
                  <a:lnTo>
                    <a:pt x="4345" y="49536"/>
                  </a:lnTo>
                  <a:lnTo>
                    <a:pt x="4284" y="49174"/>
                  </a:lnTo>
                  <a:lnTo>
                    <a:pt x="4164" y="48872"/>
                  </a:lnTo>
                  <a:lnTo>
                    <a:pt x="3982" y="48691"/>
                  </a:lnTo>
                  <a:lnTo>
                    <a:pt x="3741" y="48510"/>
                  </a:lnTo>
                  <a:lnTo>
                    <a:pt x="3500" y="48389"/>
                  </a:lnTo>
                  <a:close/>
                  <a:moveTo>
                    <a:pt x="8689" y="48389"/>
                  </a:moveTo>
                  <a:lnTo>
                    <a:pt x="8447" y="48510"/>
                  </a:lnTo>
                  <a:lnTo>
                    <a:pt x="8206" y="48691"/>
                  </a:lnTo>
                  <a:lnTo>
                    <a:pt x="8025" y="48872"/>
                  </a:lnTo>
                  <a:lnTo>
                    <a:pt x="7904" y="49174"/>
                  </a:lnTo>
                  <a:lnTo>
                    <a:pt x="7844" y="49536"/>
                  </a:lnTo>
                  <a:lnTo>
                    <a:pt x="7844" y="49777"/>
                  </a:lnTo>
                  <a:lnTo>
                    <a:pt x="7904" y="49958"/>
                  </a:lnTo>
                  <a:lnTo>
                    <a:pt x="8025" y="50200"/>
                  </a:lnTo>
                  <a:lnTo>
                    <a:pt x="8146" y="50381"/>
                  </a:lnTo>
                  <a:lnTo>
                    <a:pt x="8327" y="50501"/>
                  </a:lnTo>
                  <a:lnTo>
                    <a:pt x="8568" y="50622"/>
                  </a:lnTo>
                  <a:lnTo>
                    <a:pt x="8749" y="50682"/>
                  </a:lnTo>
                  <a:lnTo>
                    <a:pt x="9232" y="50682"/>
                  </a:lnTo>
                  <a:lnTo>
                    <a:pt x="9413" y="50622"/>
                  </a:lnTo>
                  <a:lnTo>
                    <a:pt x="9654" y="50501"/>
                  </a:lnTo>
                  <a:lnTo>
                    <a:pt x="9835" y="50381"/>
                  </a:lnTo>
                  <a:lnTo>
                    <a:pt x="9956" y="50200"/>
                  </a:lnTo>
                  <a:lnTo>
                    <a:pt x="10076" y="49958"/>
                  </a:lnTo>
                  <a:lnTo>
                    <a:pt x="10137" y="49777"/>
                  </a:lnTo>
                  <a:lnTo>
                    <a:pt x="10137" y="49536"/>
                  </a:lnTo>
                  <a:lnTo>
                    <a:pt x="10076" y="49174"/>
                  </a:lnTo>
                  <a:lnTo>
                    <a:pt x="9956" y="48872"/>
                  </a:lnTo>
                  <a:lnTo>
                    <a:pt x="9775" y="48691"/>
                  </a:lnTo>
                  <a:lnTo>
                    <a:pt x="9533" y="48510"/>
                  </a:lnTo>
                  <a:lnTo>
                    <a:pt x="9292" y="48389"/>
                  </a:lnTo>
                  <a:close/>
                  <a:moveTo>
                    <a:pt x="14481" y="48389"/>
                  </a:moveTo>
                  <a:lnTo>
                    <a:pt x="14240" y="48510"/>
                  </a:lnTo>
                  <a:lnTo>
                    <a:pt x="13998" y="48691"/>
                  </a:lnTo>
                  <a:lnTo>
                    <a:pt x="13817" y="48872"/>
                  </a:lnTo>
                  <a:lnTo>
                    <a:pt x="13697" y="49174"/>
                  </a:lnTo>
                  <a:lnTo>
                    <a:pt x="13636" y="49536"/>
                  </a:lnTo>
                  <a:lnTo>
                    <a:pt x="13636" y="49777"/>
                  </a:lnTo>
                  <a:lnTo>
                    <a:pt x="13697" y="49958"/>
                  </a:lnTo>
                  <a:lnTo>
                    <a:pt x="13817" y="50200"/>
                  </a:lnTo>
                  <a:lnTo>
                    <a:pt x="13938" y="50381"/>
                  </a:lnTo>
                  <a:lnTo>
                    <a:pt x="14119" y="50501"/>
                  </a:lnTo>
                  <a:lnTo>
                    <a:pt x="14360" y="50622"/>
                  </a:lnTo>
                  <a:lnTo>
                    <a:pt x="14541" y="50682"/>
                  </a:lnTo>
                  <a:lnTo>
                    <a:pt x="15024" y="50682"/>
                  </a:lnTo>
                  <a:lnTo>
                    <a:pt x="15205" y="50622"/>
                  </a:lnTo>
                  <a:lnTo>
                    <a:pt x="15446" y="50501"/>
                  </a:lnTo>
                  <a:lnTo>
                    <a:pt x="15627" y="50381"/>
                  </a:lnTo>
                  <a:lnTo>
                    <a:pt x="15748" y="50200"/>
                  </a:lnTo>
                  <a:lnTo>
                    <a:pt x="15869" y="49958"/>
                  </a:lnTo>
                  <a:lnTo>
                    <a:pt x="15929" y="49777"/>
                  </a:lnTo>
                  <a:lnTo>
                    <a:pt x="15929" y="49536"/>
                  </a:lnTo>
                  <a:lnTo>
                    <a:pt x="15869" y="49174"/>
                  </a:lnTo>
                  <a:lnTo>
                    <a:pt x="15748" y="48872"/>
                  </a:lnTo>
                  <a:lnTo>
                    <a:pt x="15567" y="48691"/>
                  </a:lnTo>
                  <a:lnTo>
                    <a:pt x="15326" y="48510"/>
                  </a:lnTo>
                  <a:lnTo>
                    <a:pt x="15084" y="48389"/>
                  </a:lnTo>
                  <a:close/>
                  <a:moveTo>
                    <a:pt x="20273" y="48389"/>
                  </a:moveTo>
                  <a:lnTo>
                    <a:pt x="20032" y="48510"/>
                  </a:lnTo>
                  <a:lnTo>
                    <a:pt x="19790" y="48691"/>
                  </a:lnTo>
                  <a:lnTo>
                    <a:pt x="19609" y="48872"/>
                  </a:lnTo>
                  <a:lnTo>
                    <a:pt x="19489" y="49174"/>
                  </a:lnTo>
                  <a:lnTo>
                    <a:pt x="19428" y="49536"/>
                  </a:lnTo>
                  <a:lnTo>
                    <a:pt x="19428" y="49777"/>
                  </a:lnTo>
                  <a:lnTo>
                    <a:pt x="19489" y="49958"/>
                  </a:lnTo>
                  <a:lnTo>
                    <a:pt x="19609" y="50200"/>
                  </a:lnTo>
                  <a:lnTo>
                    <a:pt x="19730" y="50381"/>
                  </a:lnTo>
                  <a:lnTo>
                    <a:pt x="19911" y="50501"/>
                  </a:lnTo>
                  <a:lnTo>
                    <a:pt x="20152" y="50622"/>
                  </a:lnTo>
                  <a:lnTo>
                    <a:pt x="20333" y="50682"/>
                  </a:lnTo>
                  <a:lnTo>
                    <a:pt x="20816" y="50682"/>
                  </a:lnTo>
                  <a:lnTo>
                    <a:pt x="20997" y="50622"/>
                  </a:lnTo>
                  <a:lnTo>
                    <a:pt x="21239" y="50501"/>
                  </a:lnTo>
                  <a:lnTo>
                    <a:pt x="21420" y="50381"/>
                  </a:lnTo>
                  <a:lnTo>
                    <a:pt x="21540" y="50200"/>
                  </a:lnTo>
                  <a:lnTo>
                    <a:pt x="21661" y="49958"/>
                  </a:lnTo>
                  <a:lnTo>
                    <a:pt x="21721" y="49777"/>
                  </a:lnTo>
                  <a:lnTo>
                    <a:pt x="21721" y="49536"/>
                  </a:lnTo>
                  <a:lnTo>
                    <a:pt x="21661" y="49174"/>
                  </a:lnTo>
                  <a:lnTo>
                    <a:pt x="21540" y="48872"/>
                  </a:lnTo>
                  <a:lnTo>
                    <a:pt x="21359" y="48691"/>
                  </a:lnTo>
                  <a:lnTo>
                    <a:pt x="21118" y="48510"/>
                  </a:lnTo>
                  <a:lnTo>
                    <a:pt x="20876" y="48389"/>
                  </a:lnTo>
                  <a:close/>
                  <a:moveTo>
                    <a:pt x="26065" y="48389"/>
                  </a:moveTo>
                  <a:lnTo>
                    <a:pt x="25824" y="48510"/>
                  </a:lnTo>
                  <a:lnTo>
                    <a:pt x="25583" y="48691"/>
                  </a:lnTo>
                  <a:lnTo>
                    <a:pt x="25402" y="48872"/>
                  </a:lnTo>
                  <a:lnTo>
                    <a:pt x="25281" y="49174"/>
                  </a:lnTo>
                  <a:lnTo>
                    <a:pt x="25221" y="49536"/>
                  </a:lnTo>
                  <a:lnTo>
                    <a:pt x="25221" y="49777"/>
                  </a:lnTo>
                  <a:lnTo>
                    <a:pt x="25281" y="49958"/>
                  </a:lnTo>
                  <a:lnTo>
                    <a:pt x="25402" y="50200"/>
                  </a:lnTo>
                  <a:lnTo>
                    <a:pt x="25522" y="50381"/>
                  </a:lnTo>
                  <a:lnTo>
                    <a:pt x="25703" y="50501"/>
                  </a:lnTo>
                  <a:lnTo>
                    <a:pt x="25945" y="50622"/>
                  </a:lnTo>
                  <a:lnTo>
                    <a:pt x="26126" y="50682"/>
                  </a:lnTo>
                  <a:lnTo>
                    <a:pt x="26608" y="50682"/>
                  </a:lnTo>
                  <a:lnTo>
                    <a:pt x="26789" y="50622"/>
                  </a:lnTo>
                  <a:lnTo>
                    <a:pt x="27031" y="50501"/>
                  </a:lnTo>
                  <a:lnTo>
                    <a:pt x="27212" y="50381"/>
                  </a:lnTo>
                  <a:lnTo>
                    <a:pt x="27332" y="50200"/>
                  </a:lnTo>
                  <a:lnTo>
                    <a:pt x="27453" y="49958"/>
                  </a:lnTo>
                  <a:lnTo>
                    <a:pt x="27513" y="49777"/>
                  </a:lnTo>
                  <a:lnTo>
                    <a:pt x="27513" y="49536"/>
                  </a:lnTo>
                  <a:lnTo>
                    <a:pt x="27453" y="49174"/>
                  </a:lnTo>
                  <a:lnTo>
                    <a:pt x="27332" y="48872"/>
                  </a:lnTo>
                  <a:lnTo>
                    <a:pt x="27151" y="48691"/>
                  </a:lnTo>
                  <a:lnTo>
                    <a:pt x="26910" y="48510"/>
                  </a:lnTo>
                  <a:lnTo>
                    <a:pt x="26669" y="48389"/>
                  </a:lnTo>
                  <a:close/>
                  <a:moveTo>
                    <a:pt x="31858" y="48389"/>
                  </a:moveTo>
                  <a:lnTo>
                    <a:pt x="31616" y="48510"/>
                  </a:lnTo>
                  <a:lnTo>
                    <a:pt x="31375" y="48691"/>
                  </a:lnTo>
                  <a:lnTo>
                    <a:pt x="31194" y="48872"/>
                  </a:lnTo>
                  <a:lnTo>
                    <a:pt x="31073" y="49174"/>
                  </a:lnTo>
                  <a:lnTo>
                    <a:pt x="31013" y="49536"/>
                  </a:lnTo>
                  <a:lnTo>
                    <a:pt x="31013" y="49777"/>
                  </a:lnTo>
                  <a:lnTo>
                    <a:pt x="31073" y="49958"/>
                  </a:lnTo>
                  <a:lnTo>
                    <a:pt x="31194" y="50200"/>
                  </a:lnTo>
                  <a:lnTo>
                    <a:pt x="31315" y="50381"/>
                  </a:lnTo>
                  <a:lnTo>
                    <a:pt x="31496" y="50501"/>
                  </a:lnTo>
                  <a:lnTo>
                    <a:pt x="31737" y="50622"/>
                  </a:lnTo>
                  <a:lnTo>
                    <a:pt x="31918" y="50682"/>
                  </a:lnTo>
                  <a:lnTo>
                    <a:pt x="32401" y="50682"/>
                  </a:lnTo>
                  <a:lnTo>
                    <a:pt x="32582" y="50622"/>
                  </a:lnTo>
                  <a:lnTo>
                    <a:pt x="32823" y="50501"/>
                  </a:lnTo>
                  <a:lnTo>
                    <a:pt x="33004" y="50381"/>
                  </a:lnTo>
                  <a:lnTo>
                    <a:pt x="33125" y="50200"/>
                  </a:lnTo>
                  <a:lnTo>
                    <a:pt x="33245" y="49958"/>
                  </a:lnTo>
                  <a:lnTo>
                    <a:pt x="33306" y="49777"/>
                  </a:lnTo>
                  <a:lnTo>
                    <a:pt x="33306" y="49536"/>
                  </a:lnTo>
                  <a:lnTo>
                    <a:pt x="33245" y="49174"/>
                  </a:lnTo>
                  <a:lnTo>
                    <a:pt x="33125" y="48872"/>
                  </a:lnTo>
                  <a:lnTo>
                    <a:pt x="32944" y="48691"/>
                  </a:lnTo>
                  <a:lnTo>
                    <a:pt x="32702" y="48510"/>
                  </a:lnTo>
                  <a:lnTo>
                    <a:pt x="32461" y="48389"/>
                  </a:lnTo>
                  <a:close/>
                  <a:moveTo>
                    <a:pt x="37650" y="48389"/>
                  </a:moveTo>
                  <a:lnTo>
                    <a:pt x="37408" y="48510"/>
                  </a:lnTo>
                  <a:lnTo>
                    <a:pt x="37167" y="48691"/>
                  </a:lnTo>
                  <a:lnTo>
                    <a:pt x="36986" y="48872"/>
                  </a:lnTo>
                  <a:lnTo>
                    <a:pt x="36865" y="49174"/>
                  </a:lnTo>
                  <a:lnTo>
                    <a:pt x="36805" y="49536"/>
                  </a:lnTo>
                  <a:lnTo>
                    <a:pt x="36805" y="49777"/>
                  </a:lnTo>
                  <a:lnTo>
                    <a:pt x="36865" y="49958"/>
                  </a:lnTo>
                  <a:lnTo>
                    <a:pt x="36986" y="50200"/>
                  </a:lnTo>
                  <a:lnTo>
                    <a:pt x="37107" y="50381"/>
                  </a:lnTo>
                  <a:lnTo>
                    <a:pt x="37288" y="50501"/>
                  </a:lnTo>
                  <a:lnTo>
                    <a:pt x="37529" y="50622"/>
                  </a:lnTo>
                  <a:lnTo>
                    <a:pt x="37710" y="50682"/>
                  </a:lnTo>
                  <a:lnTo>
                    <a:pt x="38193" y="50682"/>
                  </a:lnTo>
                  <a:lnTo>
                    <a:pt x="38374" y="50622"/>
                  </a:lnTo>
                  <a:lnTo>
                    <a:pt x="38615" y="50501"/>
                  </a:lnTo>
                  <a:lnTo>
                    <a:pt x="38796" y="50381"/>
                  </a:lnTo>
                  <a:lnTo>
                    <a:pt x="38917" y="50200"/>
                  </a:lnTo>
                  <a:lnTo>
                    <a:pt x="39038" y="49958"/>
                  </a:lnTo>
                  <a:lnTo>
                    <a:pt x="39098" y="49777"/>
                  </a:lnTo>
                  <a:lnTo>
                    <a:pt x="39098" y="49536"/>
                  </a:lnTo>
                  <a:lnTo>
                    <a:pt x="39038" y="49174"/>
                  </a:lnTo>
                  <a:lnTo>
                    <a:pt x="38917" y="48872"/>
                  </a:lnTo>
                  <a:lnTo>
                    <a:pt x="38736" y="48691"/>
                  </a:lnTo>
                  <a:lnTo>
                    <a:pt x="38495" y="48510"/>
                  </a:lnTo>
                  <a:lnTo>
                    <a:pt x="38253" y="48389"/>
                  </a:lnTo>
                  <a:close/>
                  <a:moveTo>
                    <a:pt x="43442" y="48389"/>
                  </a:moveTo>
                  <a:lnTo>
                    <a:pt x="43201" y="48510"/>
                  </a:lnTo>
                  <a:lnTo>
                    <a:pt x="42959" y="48691"/>
                  </a:lnTo>
                  <a:lnTo>
                    <a:pt x="42778" y="48872"/>
                  </a:lnTo>
                  <a:lnTo>
                    <a:pt x="42658" y="49174"/>
                  </a:lnTo>
                  <a:lnTo>
                    <a:pt x="42597" y="49536"/>
                  </a:lnTo>
                  <a:lnTo>
                    <a:pt x="42597" y="49777"/>
                  </a:lnTo>
                  <a:lnTo>
                    <a:pt x="42658" y="49958"/>
                  </a:lnTo>
                  <a:lnTo>
                    <a:pt x="42778" y="50200"/>
                  </a:lnTo>
                  <a:lnTo>
                    <a:pt x="42899" y="50381"/>
                  </a:lnTo>
                  <a:lnTo>
                    <a:pt x="43080" y="50501"/>
                  </a:lnTo>
                  <a:lnTo>
                    <a:pt x="43321" y="50622"/>
                  </a:lnTo>
                  <a:lnTo>
                    <a:pt x="43502" y="50682"/>
                  </a:lnTo>
                  <a:lnTo>
                    <a:pt x="43985" y="50682"/>
                  </a:lnTo>
                  <a:lnTo>
                    <a:pt x="44166" y="50622"/>
                  </a:lnTo>
                  <a:lnTo>
                    <a:pt x="44407" y="50501"/>
                  </a:lnTo>
                  <a:lnTo>
                    <a:pt x="44588" y="50381"/>
                  </a:lnTo>
                  <a:lnTo>
                    <a:pt x="44709" y="50200"/>
                  </a:lnTo>
                  <a:lnTo>
                    <a:pt x="44830" y="49958"/>
                  </a:lnTo>
                  <a:lnTo>
                    <a:pt x="44890" y="49777"/>
                  </a:lnTo>
                  <a:lnTo>
                    <a:pt x="44890" y="49536"/>
                  </a:lnTo>
                  <a:lnTo>
                    <a:pt x="44830" y="49174"/>
                  </a:lnTo>
                  <a:lnTo>
                    <a:pt x="44709" y="48872"/>
                  </a:lnTo>
                  <a:lnTo>
                    <a:pt x="44528" y="48691"/>
                  </a:lnTo>
                  <a:lnTo>
                    <a:pt x="44287" y="48510"/>
                  </a:lnTo>
                  <a:lnTo>
                    <a:pt x="44045" y="48389"/>
                  </a:lnTo>
                  <a:close/>
                  <a:moveTo>
                    <a:pt x="49234" y="48389"/>
                  </a:moveTo>
                  <a:lnTo>
                    <a:pt x="48993" y="48510"/>
                  </a:lnTo>
                  <a:lnTo>
                    <a:pt x="48752" y="48691"/>
                  </a:lnTo>
                  <a:lnTo>
                    <a:pt x="48571" y="48872"/>
                  </a:lnTo>
                  <a:lnTo>
                    <a:pt x="48450" y="49174"/>
                  </a:lnTo>
                  <a:lnTo>
                    <a:pt x="48390" y="49536"/>
                  </a:lnTo>
                  <a:lnTo>
                    <a:pt x="48390" y="49777"/>
                  </a:lnTo>
                  <a:lnTo>
                    <a:pt x="48450" y="49958"/>
                  </a:lnTo>
                  <a:lnTo>
                    <a:pt x="48571" y="50200"/>
                  </a:lnTo>
                  <a:lnTo>
                    <a:pt x="48691" y="50381"/>
                  </a:lnTo>
                  <a:lnTo>
                    <a:pt x="48872" y="50501"/>
                  </a:lnTo>
                  <a:lnTo>
                    <a:pt x="49114" y="50622"/>
                  </a:lnTo>
                  <a:lnTo>
                    <a:pt x="49295" y="50682"/>
                  </a:lnTo>
                  <a:lnTo>
                    <a:pt x="49777" y="50682"/>
                  </a:lnTo>
                  <a:lnTo>
                    <a:pt x="49958" y="50622"/>
                  </a:lnTo>
                  <a:lnTo>
                    <a:pt x="50200" y="50501"/>
                  </a:lnTo>
                  <a:lnTo>
                    <a:pt x="50381" y="50381"/>
                  </a:lnTo>
                  <a:lnTo>
                    <a:pt x="50501" y="50200"/>
                  </a:lnTo>
                  <a:lnTo>
                    <a:pt x="50622" y="49958"/>
                  </a:lnTo>
                  <a:lnTo>
                    <a:pt x="50682" y="49777"/>
                  </a:lnTo>
                  <a:lnTo>
                    <a:pt x="50682" y="49536"/>
                  </a:lnTo>
                  <a:lnTo>
                    <a:pt x="50622" y="49174"/>
                  </a:lnTo>
                  <a:lnTo>
                    <a:pt x="50501" y="48872"/>
                  </a:lnTo>
                  <a:lnTo>
                    <a:pt x="50320" y="48691"/>
                  </a:lnTo>
                  <a:lnTo>
                    <a:pt x="50079" y="48510"/>
                  </a:lnTo>
                  <a:lnTo>
                    <a:pt x="49838" y="48389"/>
                  </a:lnTo>
                  <a:close/>
                  <a:moveTo>
                    <a:pt x="55027" y="48389"/>
                  </a:moveTo>
                  <a:lnTo>
                    <a:pt x="54785" y="48510"/>
                  </a:lnTo>
                  <a:lnTo>
                    <a:pt x="54544" y="48691"/>
                  </a:lnTo>
                  <a:lnTo>
                    <a:pt x="54363" y="48872"/>
                  </a:lnTo>
                  <a:lnTo>
                    <a:pt x="54242" y="49174"/>
                  </a:lnTo>
                  <a:lnTo>
                    <a:pt x="54182" y="49536"/>
                  </a:lnTo>
                  <a:lnTo>
                    <a:pt x="54182" y="49777"/>
                  </a:lnTo>
                  <a:lnTo>
                    <a:pt x="54242" y="49958"/>
                  </a:lnTo>
                  <a:lnTo>
                    <a:pt x="54363" y="50200"/>
                  </a:lnTo>
                  <a:lnTo>
                    <a:pt x="54483" y="50381"/>
                  </a:lnTo>
                  <a:lnTo>
                    <a:pt x="54665" y="50501"/>
                  </a:lnTo>
                  <a:lnTo>
                    <a:pt x="54906" y="50622"/>
                  </a:lnTo>
                  <a:lnTo>
                    <a:pt x="55087" y="50682"/>
                  </a:lnTo>
                  <a:lnTo>
                    <a:pt x="55570" y="50682"/>
                  </a:lnTo>
                  <a:lnTo>
                    <a:pt x="55751" y="50622"/>
                  </a:lnTo>
                  <a:lnTo>
                    <a:pt x="55992" y="50501"/>
                  </a:lnTo>
                  <a:lnTo>
                    <a:pt x="56173" y="50381"/>
                  </a:lnTo>
                  <a:lnTo>
                    <a:pt x="56294" y="50200"/>
                  </a:lnTo>
                  <a:lnTo>
                    <a:pt x="56414" y="49958"/>
                  </a:lnTo>
                  <a:lnTo>
                    <a:pt x="56475" y="49777"/>
                  </a:lnTo>
                  <a:lnTo>
                    <a:pt x="56475" y="49536"/>
                  </a:lnTo>
                  <a:lnTo>
                    <a:pt x="56414" y="49174"/>
                  </a:lnTo>
                  <a:lnTo>
                    <a:pt x="56294" y="48872"/>
                  </a:lnTo>
                  <a:lnTo>
                    <a:pt x="56113" y="48691"/>
                  </a:lnTo>
                  <a:lnTo>
                    <a:pt x="55871" y="48510"/>
                  </a:lnTo>
                  <a:lnTo>
                    <a:pt x="55630" y="48389"/>
                  </a:lnTo>
                  <a:close/>
                  <a:moveTo>
                    <a:pt x="60819" y="48389"/>
                  </a:moveTo>
                  <a:lnTo>
                    <a:pt x="60577" y="48510"/>
                  </a:lnTo>
                  <a:lnTo>
                    <a:pt x="60336" y="48691"/>
                  </a:lnTo>
                  <a:lnTo>
                    <a:pt x="60155" y="48872"/>
                  </a:lnTo>
                  <a:lnTo>
                    <a:pt x="60034" y="49174"/>
                  </a:lnTo>
                  <a:lnTo>
                    <a:pt x="59974" y="49536"/>
                  </a:lnTo>
                  <a:lnTo>
                    <a:pt x="59974" y="49777"/>
                  </a:lnTo>
                  <a:lnTo>
                    <a:pt x="60034" y="49958"/>
                  </a:lnTo>
                  <a:lnTo>
                    <a:pt x="60155" y="50200"/>
                  </a:lnTo>
                  <a:lnTo>
                    <a:pt x="60276" y="50381"/>
                  </a:lnTo>
                  <a:lnTo>
                    <a:pt x="60457" y="50501"/>
                  </a:lnTo>
                  <a:lnTo>
                    <a:pt x="60698" y="50622"/>
                  </a:lnTo>
                  <a:lnTo>
                    <a:pt x="60879" y="50682"/>
                  </a:lnTo>
                  <a:lnTo>
                    <a:pt x="61362" y="50682"/>
                  </a:lnTo>
                  <a:lnTo>
                    <a:pt x="61543" y="50622"/>
                  </a:lnTo>
                  <a:lnTo>
                    <a:pt x="61784" y="50501"/>
                  </a:lnTo>
                  <a:lnTo>
                    <a:pt x="61965" y="50381"/>
                  </a:lnTo>
                  <a:lnTo>
                    <a:pt x="62086" y="50200"/>
                  </a:lnTo>
                  <a:lnTo>
                    <a:pt x="62206" y="49958"/>
                  </a:lnTo>
                  <a:lnTo>
                    <a:pt x="62267" y="49777"/>
                  </a:lnTo>
                  <a:lnTo>
                    <a:pt x="62267" y="49536"/>
                  </a:lnTo>
                  <a:lnTo>
                    <a:pt x="62206" y="49174"/>
                  </a:lnTo>
                  <a:lnTo>
                    <a:pt x="62086" y="48872"/>
                  </a:lnTo>
                  <a:lnTo>
                    <a:pt x="61905" y="48691"/>
                  </a:lnTo>
                  <a:lnTo>
                    <a:pt x="61663" y="48510"/>
                  </a:lnTo>
                  <a:lnTo>
                    <a:pt x="61422" y="48389"/>
                  </a:lnTo>
                  <a:close/>
                  <a:moveTo>
                    <a:pt x="66611" y="48389"/>
                  </a:moveTo>
                  <a:lnTo>
                    <a:pt x="66370" y="48510"/>
                  </a:lnTo>
                  <a:lnTo>
                    <a:pt x="66128" y="48691"/>
                  </a:lnTo>
                  <a:lnTo>
                    <a:pt x="65947" y="48872"/>
                  </a:lnTo>
                  <a:lnTo>
                    <a:pt x="65827" y="49174"/>
                  </a:lnTo>
                  <a:lnTo>
                    <a:pt x="65766" y="49536"/>
                  </a:lnTo>
                  <a:lnTo>
                    <a:pt x="65766" y="49777"/>
                  </a:lnTo>
                  <a:lnTo>
                    <a:pt x="65827" y="49958"/>
                  </a:lnTo>
                  <a:lnTo>
                    <a:pt x="65947" y="50200"/>
                  </a:lnTo>
                  <a:lnTo>
                    <a:pt x="66068" y="50381"/>
                  </a:lnTo>
                  <a:lnTo>
                    <a:pt x="66249" y="50501"/>
                  </a:lnTo>
                  <a:lnTo>
                    <a:pt x="66490" y="50622"/>
                  </a:lnTo>
                  <a:lnTo>
                    <a:pt x="66671" y="50682"/>
                  </a:lnTo>
                  <a:lnTo>
                    <a:pt x="67154" y="50682"/>
                  </a:lnTo>
                  <a:lnTo>
                    <a:pt x="67335" y="50622"/>
                  </a:lnTo>
                  <a:lnTo>
                    <a:pt x="67576" y="50501"/>
                  </a:lnTo>
                  <a:lnTo>
                    <a:pt x="67757" y="50381"/>
                  </a:lnTo>
                  <a:lnTo>
                    <a:pt x="67878" y="50200"/>
                  </a:lnTo>
                  <a:lnTo>
                    <a:pt x="67999" y="49958"/>
                  </a:lnTo>
                  <a:lnTo>
                    <a:pt x="68059" y="49777"/>
                  </a:lnTo>
                  <a:lnTo>
                    <a:pt x="68059" y="49536"/>
                  </a:lnTo>
                  <a:lnTo>
                    <a:pt x="67999" y="49174"/>
                  </a:lnTo>
                  <a:lnTo>
                    <a:pt x="67878" y="48872"/>
                  </a:lnTo>
                  <a:lnTo>
                    <a:pt x="67697" y="48691"/>
                  </a:lnTo>
                  <a:lnTo>
                    <a:pt x="67456" y="48510"/>
                  </a:lnTo>
                  <a:lnTo>
                    <a:pt x="67214" y="48389"/>
                  </a:lnTo>
                  <a:close/>
                  <a:moveTo>
                    <a:pt x="72403" y="48389"/>
                  </a:moveTo>
                  <a:lnTo>
                    <a:pt x="72162" y="48510"/>
                  </a:lnTo>
                  <a:lnTo>
                    <a:pt x="71921" y="48691"/>
                  </a:lnTo>
                  <a:lnTo>
                    <a:pt x="71740" y="48872"/>
                  </a:lnTo>
                  <a:lnTo>
                    <a:pt x="71619" y="49174"/>
                  </a:lnTo>
                  <a:lnTo>
                    <a:pt x="71559" y="49536"/>
                  </a:lnTo>
                  <a:lnTo>
                    <a:pt x="71559" y="49777"/>
                  </a:lnTo>
                  <a:lnTo>
                    <a:pt x="71619" y="49958"/>
                  </a:lnTo>
                  <a:lnTo>
                    <a:pt x="71740" y="50200"/>
                  </a:lnTo>
                  <a:lnTo>
                    <a:pt x="71860" y="50381"/>
                  </a:lnTo>
                  <a:lnTo>
                    <a:pt x="72041" y="50501"/>
                  </a:lnTo>
                  <a:lnTo>
                    <a:pt x="72283" y="50622"/>
                  </a:lnTo>
                  <a:lnTo>
                    <a:pt x="72464" y="50682"/>
                  </a:lnTo>
                  <a:lnTo>
                    <a:pt x="72946" y="50682"/>
                  </a:lnTo>
                  <a:lnTo>
                    <a:pt x="73127" y="50622"/>
                  </a:lnTo>
                  <a:lnTo>
                    <a:pt x="73369" y="50501"/>
                  </a:lnTo>
                  <a:lnTo>
                    <a:pt x="73550" y="50381"/>
                  </a:lnTo>
                  <a:lnTo>
                    <a:pt x="73670" y="50200"/>
                  </a:lnTo>
                  <a:lnTo>
                    <a:pt x="73791" y="49958"/>
                  </a:lnTo>
                  <a:lnTo>
                    <a:pt x="73851" y="49777"/>
                  </a:lnTo>
                  <a:lnTo>
                    <a:pt x="73851" y="49536"/>
                  </a:lnTo>
                  <a:lnTo>
                    <a:pt x="73791" y="49174"/>
                  </a:lnTo>
                  <a:lnTo>
                    <a:pt x="73670" y="48872"/>
                  </a:lnTo>
                  <a:lnTo>
                    <a:pt x="73489" y="48691"/>
                  </a:lnTo>
                  <a:lnTo>
                    <a:pt x="73248" y="48510"/>
                  </a:lnTo>
                  <a:lnTo>
                    <a:pt x="73007" y="48389"/>
                  </a:lnTo>
                  <a:close/>
                  <a:moveTo>
                    <a:pt x="5853" y="51286"/>
                  </a:moveTo>
                  <a:lnTo>
                    <a:pt x="5672" y="51346"/>
                  </a:lnTo>
                  <a:lnTo>
                    <a:pt x="5431" y="51467"/>
                  </a:lnTo>
                  <a:lnTo>
                    <a:pt x="5250" y="51587"/>
                  </a:lnTo>
                  <a:lnTo>
                    <a:pt x="5129" y="51768"/>
                  </a:lnTo>
                  <a:lnTo>
                    <a:pt x="5008" y="52010"/>
                  </a:lnTo>
                  <a:lnTo>
                    <a:pt x="4948" y="52191"/>
                  </a:lnTo>
                  <a:lnTo>
                    <a:pt x="4948" y="52432"/>
                  </a:lnTo>
                  <a:lnTo>
                    <a:pt x="4948" y="52673"/>
                  </a:lnTo>
                  <a:lnTo>
                    <a:pt x="5008" y="52854"/>
                  </a:lnTo>
                  <a:lnTo>
                    <a:pt x="5129" y="53096"/>
                  </a:lnTo>
                  <a:lnTo>
                    <a:pt x="5250" y="53277"/>
                  </a:lnTo>
                  <a:lnTo>
                    <a:pt x="5431" y="53397"/>
                  </a:lnTo>
                  <a:lnTo>
                    <a:pt x="5672" y="53518"/>
                  </a:lnTo>
                  <a:lnTo>
                    <a:pt x="5853" y="53578"/>
                  </a:lnTo>
                  <a:lnTo>
                    <a:pt x="6336" y="53578"/>
                  </a:lnTo>
                  <a:lnTo>
                    <a:pt x="6517" y="53518"/>
                  </a:lnTo>
                  <a:lnTo>
                    <a:pt x="6758" y="53397"/>
                  </a:lnTo>
                  <a:lnTo>
                    <a:pt x="6939" y="53277"/>
                  </a:lnTo>
                  <a:lnTo>
                    <a:pt x="7060" y="53096"/>
                  </a:lnTo>
                  <a:lnTo>
                    <a:pt x="7180" y="52854"/>
                  </a:lnTo>
                  <a:lnTo>
                    <a:pt x="7241" y="52673"/>
                  </a:lnTo>
                  <a:lnTo>
                    <a:pt x="7241" y="52432"/>
                  </a:lnTo>
                  <a:lnTo>
                    <a:pt x="7241" y="52191"/>
                  </a:lnTo>
                  <a:lnTo>
                    <a:pt x="7180" y="52010"/>
                  </a:lnTo>
                  <a:lnTo>
                    <a:pt x="7060" y="51768"/>
                  </a:lnTo>
                  <a:lnTo>
                    <a:pt x="6939" y="51587"/>
                  </a:lnTo>
                  <a:lnTo>
                    <a:pt x="6758" y="51467"/>
                  </a:lnTo>
                  <a:lnTo>
                    <a:pt x="6517" y="51346"/>
                  </a:lnTo>
                  <a:lnTo>
                    <a:pt x="6336" y="51286"/>
                  </a:lnTo>
                  <a:close/>
                  <a:moveTo>
                    <a:pt x="11645" y="51286"/>
                  </a:moveTo>
                  <a:lnTo>
                    <a:pt x="11464" y="51346"/>
                  </a:lnTo>
                  <a:lnTo>
                    <a:pt x="11223" y="51467"/>
                  </a:lnTo>
                  <a:lnTo>
                    <a:pt x="11042" y="51587"/>
                  </a:lnTo>
                  <a:lnTo>
                    <a:pt x="10921" y="51768"/>
                  </a:lnTo>
                  <a:lnTo>
                    <a:pt x="10800" y="52010"/>
                  </a:lnTo>
                  <a:lnTo>
                    <a:pt x="10740" y="52191"/>
                  </a:lnTo>
                  <a:lnTo>
                    <a:pt x="10740" y="52432"/>
                  </a:lnTo>
                  <a:lnTo>
                    <a:pt x="10740" y="52673"/>
                  </a:lnTo>
                  <a:lnTo>
                    <a:pt x="10800" y="52854"/>
                  </a:lnTo>
                  <a:lnTo>
                    <a:pt x="10921" y="53096"/>
                  </a:lnTo>
                  <a:lnTo>
                    <a:pt x="11042" y="53277"/>
                  </a:lnTo>
                  <a:lnTo>
                    <a:pt x="11223" y="53397"/>
                  </a:lnTo>
                  <a:lnTo>
                    <a:pt x="11464" y="53518"/>
                  </a:lnTo>
                  <a:lnTo>
                    <a:pt x="11645" y="53578"/>
                  </a:lnTo>
                  <a:lnTo>
                    <a:pt x="12128" y="53578"/>
                  </a:lnTo>
                  <a:lnTo>
                    <a:pt x="12309" y="53518"/>
                  </a:lnTo>
                  <a:lnTo>
                    <a:pt x="12550" y="53397"/>
                  </a:lnTo>
                  <a:lnTo>
                    <a:pt x="12731" y="53277"/>
                  </a:lnTo>
                  <a:lnTo>
                    <a:pt x="12852" y="53096"/>
                  </a:lnTo>
                  <a:lnTo>
                    <a:pt x="12973" y="52854"/>
                  </a:lnTo>
                  <a:lnTo>
                    <a:pt x="13033" y="52673"/>
                  </a:lnTo>
                  <a:lnTo>
                    <a:pt x="13033" y="52432"/>
                  </a:lnTo>
                  <a:lnTo>
                    <a:pt x="13033" y="52191"/>
                  </a:lnTo>
                  <a:lnTo>
                    <a:pt x="12973" y="52010"/>
                  </a:lnTo>
                  <a:lnTo>
                    <a:pt x="12852" y="51768"/>
                  </a:lnTo>
                  <a:lnTo>
                    <a:pt x="12731" y="51587"/>
                  </a:lnTo>
                  <a:lnTo>
                    <a:pt x="12550" y="51467"/>
                  </a:lnTo>
                  <a:lnTo>
                    <a:pt x="12309" y="51346"/>
                  </a:lnTo>
                  <a:lnTo>
                    <a:pt x="12128" y="51286"/>
                  </a:lnTo>
                  <a:close/>
                  <a:moveTo>
                    <a:pt x="17437" y="51286"/>
                  </a:moveTo>
                  <a:lnTo>
                    <a:pt x="17256" y="51346"/>
                  </a:lnTo>
                  <a:lnTo>
                    <a:pt x="17015" y="51467"/>
                  </a:lnTo>
                  <a:lnTo>
                    <a:pt x="16834" y="51587"/>
                  </a:lnTo>
                  <a:lnTo>
                    <a:pt x="16713" y="51768"/>
                  </a:lnTo>
                  <a:lnTo>
                    <a:pt x="16593" y="52010"/>
                  </a:lnTo>
                  <a:lnTo>
                    <a:pt x="16532" y="52191"/>
                  </a:lnTo>
                  <a:lnTo>
                    <a:pt x="16532" y="52432"/>
                  </a:lnTo>
                  <a:lnTo>
                    <a:pt x="16532" y="52673"/>
                  </a:lnTo>
                  <a:lnTo>
                    <a:pt x="16593" y="52854"/>
                  </a:lnTo>
                  <a:lnTo>
                    <a:pt x="16713" y="53096"/>
                  </a:lnTo>
                  <a:lnTo>
                    <a:pt x="16834" y="53277"/>
                  </a:lnTo>
                  <a:lnTo>
                    <a:pt x="17015" y="53397"/>
                  </a:lnTo>
                  <a:lnTo>
                    <a:pt x="17256" y="53518"/>
                  </a:lnTo>
                  <a:lnTo>
                    <a:pt x="17437" y="53578"/>
                  </a:lnTo>
                  <a:lnTo>
                    <a:pt x="17920" y="53578"/>
                  </a:lnTo>
                  <a:lnTo>
                    <a:pt x="18101" y="53518"/>
                  </a:lnTo>
                  <a:lnTo>
                    <a:pt x="18342" y="53397"/>
                  </a:lnTo>
                  <a:lnTo>
                    <a:pt x="18523" y="53277"/>
                  </a:lnTo>
                  <a:lnTo>
                    <a:pt x="18644" y="53096"/>
                  </a:lnTo>
                  <a:lnTo>
                    <a:pt x="18765" y="52854"/>
                  </a:lnTo>
                  <a:lnTo>
                    <a:pt x="18825" y="52673"/>
                  </a:lnTo>
                  <a:lnTo>
                    <a:pt x="18825" y="52432"/>
                  </a:lnTo>
                  <a:lnTo>
                    <a:pt x="18825" y="52191"/>
                  </a:lnTo>
                  <a:lnTo>
                    <a:pt x="18765" y="52010"/>
                  </a:lnTo>
                  <a:lnTo>
                    <a:pt x="18644" y="51768"/>
                  </a:lnTo>
                  <a:lnTo>
                    <a:pt x="18523" y="51587"/>
                  </a:lnTo>
                  <a:lnTo>
                    <a:pt x="18342" y="51467"/>
                  </a:lnTo>
                  <a:lnTo>
                    <a:pt x="18101" y="51346"/>
                  </a:lnTo>
                  <a:lnTo>
                    <a:pt x="17920" y="51286"/>
                  </a:lnTo>
                  <a:close/>
                  <a:moveTo>
                    <a:pt x="23230" y="51286"/>
                  </a:moveTo>
                  <a:lnTo>
                    <a:pt x="23049" y="51346"/>
                  </a:lnTo>
                  <a:lnTo>
                    <a:pt x="22807" y="51467"/>
                  </a:lnTo>
                  <a:lnTo>
                    <a:pt x="22626" y="51587"/>
                  </a:lnTo>
                  <a:lnTo>
                    <a:pt x="22506" y="51768"/>
                  </a:lnTo>
                  <a:lnTo>
                    <a:pt x="22385" y="52010"/>
                  </a:lnTo>
                  <a:lnTo>
                    <a:pt x="22325" y="52191"/>
                  </a:lnTo>
                  <a:lnTo>
                    <a:pt x="22325" y="52432"/>
                  </a:lnTo>
                  <a:lnTo>
                    <a:pt x="22325" y="52673"/>
                  </a:lnTo>
                  <a:lnTo>
                    <a:pt x="22385" y="52854"/>
                  </a:lnTo>
                  <a:lnTo>
                    <a:pt x="22506" y="53096"/>
                  </a:lnTo>
                  <a:lnTo>
                    <a:pt x="22626" y="53277"/>
                  </a:lnTo>
                  <a:lnTo>
                    <a:pt x="22807" y="53397"/>
                  </a:lnTo>
                  <a:lnTo>
                    <a:pt x="23049" y="53518"/>
                  </a:lnTo>
                  <a:lnTo>
                    <a:pt x="23230" y="53578"/>
                  </a:lnTo>
                  <a:lnTo>
                    <a:pt x="23712" y="53578"/>
                  </a:lnTo>
                  <a:lnTo>
                    <a:pt x="23893" y="53518"/>
                  </a:lnTo>
                  <a:lnTo>
                    <a:pt x="24135" y="53397"/>
                  </a:lnTo>
                  <a:lnTo>
                    <a:pt x="24316" y="53277"/>
                  </a:lnTo>
                  <a:lnTo>
                    <a:pt x="24436" y="53096"/>
                  </a:lnTo>
                  <a:lnTo>
                    <a:pt x="24557" y="52854"/>
                  </a:lnTo>
                  <a:lnTo>
                    <a:pt x="24617" y="52673"/>
                  </a:lnTo>
                  <a:lnTo>
                    <a:pt x="24617" y="52432"/>
                  </a:lnTo>
                  <a:lnTo>
                    <a:pt x="24617" y="52191"/>
                  </a:lnTo>
                  <a:lnTo>
                    <a:pt x="24557" y="52010"/>
                  </a:lnTo>
                  <a:lnTo>
                    <a:pt x="24436" y="51768"/>
                  </a:lnTo>
                  <a:lnTo>
                    <a:pt x="24316" y="51587"/>
                  </a:lnTo>
                  <a:lnTo>
                    <a:pt x="24135" y="51467"/>
                  </a:lnTo>
                  <a:lnTo>
                    <a:pt x="23893" y="51346"/>
                  </a:lnTo>
                  <a:lnTo>
                    <a:pt x="23712" y="51286"/>
                  </a:lnTo>
                  <a:close/>
                  <a:moveTo>
                    <a:pt x="29022" y="51286"/>
                  </a:moveTo>
                  <a:lnTo>
                    <a:pt x="28841" y="51346"/>
                  </a:lnTo>
                  <a:lnTo>
                    <a:pt x="28599" y="51467"/>
                  </a:lnTo>
                  <a:lnTo>
                    <a:pt x="28418" y="51587"/>
                  </a:lnTo>
                  <a:lnTo>
                    <a:pt x="28298" y="51768"/>
                  </a:lnTo>
                  <a:lnTo>
                    <a:pt x="28177" y="52010"/>
                  </a:lnTo>
                  <a:lnTo>
                    <a:pt x="28117" y="52191"/>
                  </a:lnTo>
                  <a:lnTo>
                    <a:pt x="28117" y="52432"/>
                  </a:lnTo>
                  <a:lnTo>
                    <a:pt x="28117" y="52673"/>
                  </a:lnTo>
                  <a:lnTo>
                    <a:pt x="28177" y="52854"/>
                  </a:lnTo>
                  <a:lnTo>
                    <a:pt x="28298" y="53096"/>
                  </a:lnTo>
                  <a:lnTo>
                    <a:pt x="28418" y="53277"/>
                  </a:lnTo>
                  <a:lnTo>
                    <a:pt x="28599" y="53397"/>
                  </a:lnTo>
                  <a:lnTo>
                    <a:pt x="28841" y="53518"/>
                  </a:lnTo>
                  <a:lnTo>
                    <a:pt x="29022" y="53578"/>
                  </a:lnTo>
                  <a:lnTo>
                    <a:pt x="29505" y="53578"/>
                  </a:lnTo>
                  <a:lnTo>
                    <a:pt x="29686" y="53518"/>
                  </a:lnTo>
                  <a:lnTo>
                    <a:pt x="29927" y="53397"/>
                  </a:lnTo>
                  <a:lnTo>
                    <a:pt x="30108" y="53277"/>
                  </a:lnTo>
                  <a:lnTo>
                    <a:pt x="30229" y="53096"/>
                  </a:lnTo>
                  <a:lnTo>
                    <a:pt x="30349" y="52854"/>
                  </a:lnTo>
                  <a:lnTo>
                    <a:pt x="30410" y="52673"/>
                  </a:lnTo>
                  <a:lnTo>
                    <a:pt x="30410" y="52432"/>
                  </a:lnTo>
                  <a:lnTo>
                    <a:pt x="30410" y="52191"/>
                  </a:lnTo>
                  <a:lnTo>
                    <a:pt x="30349" y="52010"/>
                  </a:lnTo>
                  <a:lnTo>
                    <a:pt x="30229" y="51768"/>
                  </a:lnTo>
                  <a:lnTo>
                    <a:pt x="30108" y="51587"/>
                  </a:lnTo>
                  <a:lnTo>
                    <a:pt x="29927" y="51467"/>
                  </a:lnTo>
                  <a:lnTo>
                    <a:pt x="29686" y="51346"/>
                  </a:lnTo>
                  <a:lnTo>
                    <a:pt x="29505" y="51286"/>
                  </a:lnTo>
                  <a:close/>
                  <a:moveTo>
                    <a:pt x="34814" y="51286"/>
                  </a:moveTo>
                  <a:lnTo>
                    <a:pt x="34633" y="51346"/>
                  </a:lnTo>
                  <a:lnTo>
                    <a:pt x="34392" y="51467"/>
                  </a:lnTo>
                  <a:lnTo>
                    <a:pt x="34211" y="51587"/>
                  </a:lnTo>
                  <a:lnTo>
                    <a:pt x="34090" y="51768"/>
                  </a:lnTo>
                  <a:lnTo>
                    <a:pt x="33969" y="52010"/>
                  </a:lnTo>
                  <a:lnTo>
                    <a:pt x="33909" y="52191"/>
                  </a:lnTo>
                  <a:lnTo>
                    <a:pt x="33909" y="52432"/>
                  </a:lnTo>
                  <a:lnTo>
                    <a:pt x="33909" y="52673"/>
                  </a:lnTo>
                  <a:lnTo>
                    <a:pt x="33969" y="52854"/>
                  </a:lnTo>
                  <a:lnTo>
                    <a:pt x="34090" y="53096"/>
                  </a:lnTo>
                  <a:lnTo>
                    <a:pt x="34211" y="53277"/>
                  </a:lnTo>
                  <a:lnTo>
                    <a:pt x="34392" y="53397"/>
                  </a:lnTo>
                  <a:lnTo>
                    <a:pt x="34633" y="53518"/>
                  </a:lnTo>
                  <a:lnTo>
                    <a:pt x="34814" y="53578"/>
                  </a:lnTo>
                  <a:lnTo>
                    <a:pt x="35297" y="53578"/>
                  </a:lnTo>
                  <a:lnTo>
                    <a:pt x="35478" y="53518"/>
                  </a:lnTo>
                  <a:lnTo>
                    <a:pt x="35719" y="53397"/>
                  </a:lnTo>
                  <a:lnTo>
                    <a:pt x="35900" y="53277"/>
                  </a:lnTo>
                  <a:lnTo>
                    <a:pt x="36021" y="53096"/>
                  </a:lnTo>
                  <a:lnTo>
                    <a:pt x="36141" y="52854"/>
                  </a:lnTo>
                  <a:lnTo>
                    <a:pt x="36202" y="52673"/>
                  </a:lnTo>
                  <a:lnTo>
                    <a:pt x="36202" y="52432"/>
                  </a:lnTo>
                  <a:lnTo>
                    <a:pt x="36202" y="52191"/>
                  </a:lnTo>
                  <a:lnTo>
                    <a:pt x="36141" y="52010"/>
                  </a:lnTo>
                  <a:lnTo>
                    <a:pt x="36021" y="51768"/>
                  </a:lnTo>
                  <a:lnTo>
                    <a:pt x="35900" y="51587"/>
                  </a:lnTo>
                  <a:lnTo>
                    <a:pt x="35719" y="51467"/>
                  </a:lnTo>
                  <a:lnTo>
                    <a:pt x="35478" y="51346"/>
                  </a:lnTo>
                  <a:lnTo>
                    <a:pt x="35297" y="51286"/>
                  </a:lnTo>
                  <a:close/>
                  <a:moveTo>
                    <a:pt x="40606" y="51286"/>
                  </a:moveTo>
                  <a:lnTo>
                    <a:pt x="40425" y="51346"/>
                  </a:lnTo>
                  <a:lnTo>
                    <a:pt x="40184" y="51467"/>
                  </a:lnTo>
                  <a:lnTo>
                    <a:pt x="40003" y="51587"/>
                  </a:lnTo>
                  <a:lnTo>
                    <a:pt x="39882" y="51768"/>
                  </a:lnTo>
                  <a:lnTo>
                    <a:pt x="39762" y="52010"/>
                  </a:lnTo>
                  <a:lnTo>
                    <a:pt x="39701" y="52191"/>
                  </a:lnTo>
                  <a:lnTo>
                    <a:pt x="39701" y="52432"/>
                  </a:lnTo>
                  <a:lnTo>
                    <a:pt x="39701" y="52673"/>
                  </a:lnTo>
                  <a:lnTo>
                    <a:pt x="39762" y="52854"/>
                  </a:lnTo>
                  <a:lnTo>
                    <a:pt x="39882" y="53096"/>
                  </a:lnTo>
                  <a:lnTo>
                    <a:pt x="40003" y="53277"/>
                  </a:lnTo>
                  <a:lnTo>
                    <a:pt x="40184" y="53397"/>
                  </a:lnTo>
                  <a:lnTo>
                    <a:pt x="40425" y="53518"/>
                  </a:lnTo>
                  <a:lnTo>
                    <a:pt x="40606" y="53578"/>
                  </a:lnTo>
                  <a:lnTo>
                    <a:pt x="41089" y="53578"/>
                  </a:lnTo>
                  <a:lnTo>
                    <a:pt x="41270" y="53518"/>
                  </a:lnTo>
                  <a:lnTo>
                    <a:pt x="41511" y="53397"/>
                  </a:lnTo>
                  <a:lnTo>
                    <a:pt x="41692" y="53277"/>
                  </a:lnTo>
                  <a:lnTo>
                    <a:pt x="41813" y="53096"/>
                  </a:lnTo>
                  <a:lnTo>
                    <a:pt x="41934" y="52854"/>
                  </a:lnTo>
                  <a:lnTo>
                    <a:pt x="41994" y="52673"/>
                  </a:lnTo>
                  <a:lnTo>
                    <a:pt x="41994" y="52432"/>
                  </a:lnTo>
                  <a:lnTo>
                    <a:pt x="41994" y="52191"/>
                  </a:lnTo>
                  <a:lnTo>
                    <a:pt x="41934" y="52010"/>
                  </a:lnTo>
                  <a:lnTo>
                    <a:pt x="41813" y="51768"/>
                  </a:lnTo>
                  <a:lnTo>
                    <a:pt x="41692" y="51587"/>
                  </a:lnTo>
                  <a:lnTo>
                    <a:pt x="41511" y="51467"/>
                  </a:lnTo>
                  <a:lnTo>
                    <a:pt x="41270" y="51346"/>
                  </a:lnTo>
                  <a:lnTo>
                    <a:pt x="41089" y="51286"/>
                  </a:lnTo>
                  <a:close/>
                  <a:moveTo>
                    <a:pt x="46399" y="51286"/>
                  </a:moveTo>
                  <a:lnTo>
                    <a:pt x="46218" y="51346"/>
                  </a:lnTo>
                  <a:lnTo>
                    <a:pt x="45976" y="51467"/>
                  </a:lnTo>
                  <a:lnTo>
                    <a:pt x="45795" y="51587"/>
                  </a:lnTo>
                  <a:lnTo>
                    <a:pt x="45674" y="51768"/>
                  </a:lnTo>
                  <a:lnTo>
                    <a:pt x="45554" y="52010"/>
                  </a:lnTo>
                  <a:lnTo>
                    <a:pt x="45493" y="52191"/>
                  </a:lnTo>
                  <a:lnTo>
                    <a:pt x="45493" y="52432"/>
                  </a:lnTo>
                  <a:lnTo>
                    <a:pt x="45493" y="52673"/>
                  </a:lnTo>
                  <a:lnTo>
                    <a:pt x="45554" y="52854"/>
                  </a:lnTo>
                  <a:lnTo>
                    <a:pt x="45674" y="53096"/>
                  </a:lnTo>
                  <a:lnTo>
                    <a:pt x="45795" y="53277"/>
                  </a:lnTo>
                  <a:lnTo>
                    <a:pt x="45976" y="53397"/>
                  </a:lnTo>
                  <a:lnTo>
                    <a:pt x="46218" y="53518"/>
                  </a:lnTo>
                  <a:lnTo>
                    <a:pt x="46399" y="53578"/>
                  </a:lnTo>
                  <a:lnTo>
                    <a:pt x="46881" y="53578"/>
                  </a:lnTo>
                  <a:lnTo>
                    <a:pt x="47062" y="53518"/>
                  </a:lnTo>
                  <a:lnTo>
                    <a:pt x="47304" y="53397"/>
                  </a:lnTo>
                  <a:lnTo>
                    <a:pt x="47485" y="53277"/>
                  </a:lnTo>
                  <a:lnTo>
                    <a:pt x="47605" y="53096"/>
                  </a:lnTo>
                  <a:lnTo>
                    <a:pt x="47726" y="52854"/>
                  </a:lnTo>
                  <a:lnTo>
                    <a:pt x="47786" y="52673"/>
                  </a:lnTo>
                  <a:lnTo>
                    <a:pt x="47786" y="52432"/>
                  </a:lnTo>
                  <a:lnTo>
                    <a:pt x="47786" y="52191"/>
                  </a:lnTo>
                  <a:lnTo>
                    <a:pt x="47726" y="52010"/>
                  </a:lnTo>
                  <a:lnTo>
                    <a:pt x="47605" y="51768"/>
                  </a:lnTo>
                  <a:lnTo>
                    <a:pt x="47485" y="51587"/>
                  </a:lnTo>
                  <a:lnTo>
                    <a:pt x="47304" y="51467"/>
                  </a:lnTo>
                  <a:lnTo>
                    <a:pt x="47062" y="51346"/>
                  </a:lnTo>
                  <a:lnTo>
                    <a:pt x="46881" y="51286"/>
                  </a:lnTo>
                  <a:close/>
                  <a:moveTo>
                    <a:pt x="52191" y="51286"/>
                  </a:moveTo>
                  <a:lnTo>
                    <a:pt x="52010" y="51346"/>
                  </a:lnTo>
                  <a:lnTo>
                    <a:pt x="51768" y="51467"/>
                  </a:lnTo>
                  <a:lnTo>
                    <a:pt x="51587" y="51587"/>
                  </a:lnTo>
                  <a:lnTo>
                    <a:pt x="51467" y="51768"/>
                  </a:lnTo>
                  <a:lnTo>
                    <a:pt x="51346" y="52010"/>
                  </a:lnTo>
                  <a:lnTo>
                    <a:pt x="51286" y="52191"/>
                  </a:lnTo>
                  <a:lnTo>
                    <a:pt x="51286" y="52432"/>
                  </a:lnTo>
                  <a:lnTo>
                    <a:pt x="51286" y="52673"/>
                  </a:lnTo>
                  <a:lnTo>
                    <a:pt x="51346" y="52854"/>
                  </a:lnTo>
                  <a:lnTo>
                    <a:pt x="51467" y="53096"/>
                  </a:lnTo>
                  <a:lnTo>
                    <a:pt x="51587" y="53277"/>
                  </a:lnTo>
                  <a:lnTo>
                    <a:pt x="51768" y="53397"/>
                  </a:lnTo>
                  <a:lnTo>
                    <a:pt x="52010" y="53518"/>
                  </a:lnTo>
                  <a:lnTo>
                    <a:pt x="52191" y="53578"/>
                  </a:lnTo>
                  <a:lnTo>
                    <a:pt x="52673" y="53578"/>
                  </a:lnTo>
                  <a:lnTo>
                    <a:pt x="52854" y="53518"/>
                  </a:lnTo>
                  <a:lnTo>
                    <a:pt x="53096" y="53397"/>
                  </a:lnTo>
                  <a:lnTo>
                    <a:pt x="53277" y="53277"/>
                  </a:lnTo>
                  <a:lnTo>
                    <a:pt x="53397" y="53096"/>
                  </a:lnTo>
                  <a:lnTo>
                    <a:pt x="53518" y="52854"/>
                  </a:lnTo>
                  <a:lnTo>
                    <a:pt x="53578" y="52673"/>
                  </a:lnTo>
                  <a:lnTo>
                    <a:pt x="53578" y="52432"/>
                  </a:lnTo>
                  <a:lnTo>
                    <a:pt x="53578" y="52191"/>
                  </a:lnTo>
                  <a:lnTo>
                    <a:pt x="53518" y="52010"/>
                  </a:lnTo>
                  <a:lnTo>
                    <a:pt x="53397" y="51768"/>
                  </a:lnTo>
                  <a:lnTo>
                    <a:pt x="53277" y="51587"/>
                  </a:lnTo>
                  <a:lnTo>
                    <a:pt x="53096" y="51467"/>
                  </a:lnTo>
                  <a:lnTo>
                    <a:pt x="52854" y="51346"/>
                  </a:lnTo>
                  <a:lnTo>
                    <a:pt x="52673" y="51286"/>
                  </a:lnTo>
                  <a:close/>
                  <a:moveTo>
                    <a:pt x="57983" y="51286"/>
                  </a:moveTo>
                  <a:lnTo>
                    <a:pt x="57802" y="51346"/>
                  </a:lnTo>
                  <a:lnTo>
                    <a:pt x="57561" y="51467"/>
                  </a:lnTo>
                  <a:lnTo>
                    <a:pt x="57380" y="51587"/>
                  </a:lnTo>
                  <a:lnTo>
                    <a:pt x="57259" y="51768"/>
                  </a:lnTo>
                  <a:lnTo>
                    <a:pt x="57138" y="52010"/>
                  </a:lnTo>
                  <a:lnTo>
                    <a:pt x="57078" y="52191"/>
                  </a:lnTo>
                  <a:lnTo>
                    <a:pt x="57078" y="52432"/>
                  </a:lnTo>
                  <a:lnTo>
                    <a:pt x="57078" y="52673"/>
                  </a:lnTo>
                  <a:lnTo>
                    <a:pt x="57138" y="52854"/>
                  </a:lnTo>
                  <a:lnTo>
                    <a:pt x="57259" y="53096"/>
                  </a:lnTo>
                  <a:lnTo>
                    <a:pt x="57380" y="53277"/>
                  </a:lnTo>
                  <a:lnTo>
                    <a:pt x="57561" y="53397"/>
                  </a:lnTo>
                  <a:lnTo>
                    <a:pt x="57802" y="53518"/>
                  </a:lnTo>
                  <a:lnTo>
                    <a:pt x="57983" y="53578"/>
                  </a:lnTo>
                  <a:lnTo>
                    <a:pt x="58466" y="53578"/>
                  </a:lnTo>
                  <a:lnTo>
                    <a:pt x="58647" y="53518"/>
                  </a:lnTo>
                  <a:lnTo>
                    <a:pt x="58888" y="53397"/>
                  </a:lnTo>
                  <a:lnTo>
                    <a:pt x="59069" y="53277"/>
                  </a:lnTo>
                  <a:lnTo>
                    <a:pt x="59190" y="53096"/>
                  </a:lnTo>
                  <a:lnTo>
                    <a:pt x="59310" y="52854"/>
                  </a:lnTo>
                  <a:lnTo>
                    <a:pt x="59371" y="52673"/>
                  </a:lnTo>
                  <a:lnTo>
                    <a:pt x="59371" y="52432"/>
                  </a:lnTo>
                  <a:lnTo>
                    <a:pt x="59371" y="52191"/>
                  </a:lnTo>
                  <a:lnTo>
                    <a:pt x="59310" y="52010"/>
                  </a:lnTo>
                  <a:lnTo>
                    <a:pt x="59190" y="51768"/>
                  </a:lnTo>
                  <a:lnTo>
                    <a:pt x="59069" y="51587"/>
                  </a:lnTo>
                  <a:lnTo>
                    <a:pt x="58888" y="51467"/>
                  </a:lnTo>
                  <a:lnTo>
                    <a:pt x="58647" y="51346"/>
                  </a:lnTo>
                  <a:lnTo>
                    <a:pt x="58466" y="51286"/>
                  </a:lnTo>
                  <a:close/>
                  <a:moveTo>
                    <a:pt x="63775" y="51286"/>
                  </a:moveTo>
                  <a:lnTo>
                    <a:pt x="63594" y="51346"/>
                  </a:lnTo>
                  <a:lnTo>
                    <a:pt x="63353" y="51467"/>
                  </a:lnTo>
                  <a:lnTo>
                    <a:pt x="63172" y="51587"/>
                  </a:lnTo>
                  <a:lnTo>
                    <a:pt x="63051" y="51768"/>
                  </a:lnTo>
                  <a:lnTo>
                    <a:pt x="62931" y="52010"/>
                  </a:lnTo>
                  <a:lnTo>
                    <a:pt x="62870" y="52191"/>
                  </a:lnTo>
                  <a:lnTo>
                    <a:pt x="62870" y="52432"/>
                  </a:lnTo>
                  <a:lnTo>
                    <a:pt x="62870" y="52673"/>
                  </a:lnTo>
                  <a:lnTo>
                    <a:pt x="62931" y="52854"/>
                  </a:lnTo>
                  <a:lnTo>
                    <a:pt x="63051" y="53096"/>
                  </a:lnTo>
                  <a:lnTo>
                    <a:pt x="63172" y="53277"/>
                  </a:lnTo>
                  <a:lnTo>
                    <a:pt x="63353" y="53397"/>
                  </a:lnTo>
                  <a:lnTo>
                    <a:pt x="63594" y="53518"/>
                  </a:lnTo>
                  <a:lnTo>
                    <a:pt x="63775" y="53578"/>
                  </a:lnTo>
                  <a:lnTo>
                    <a:pt x="64258" y="53578"/>
                  </a:lnTo>
                  <a:lnTo>
                    <a:pt x="64439" y="53518"/>
                  </a:lnTo>
                  <a:lnTo>
                    <a:pt x="64680" y="53397"/>
                  </a:lnTo>
                  <a:lnTo>
                    <a:pt x="64861" y="53277"/>
                  </a:lnTo>
                  <a:lnTo>
                    <a:pt x="64982" y="53096"/>
                  </a:lnTo>
                  <a:lnTo>
                    <a:pt x="65103" y="52854"/>
                  </a:lnTo>
                  <a:lnTo>
                    <a:pt x="65163" y="52673"/>
                  </a:lnTo>
                  <a:lnTo>
                    <a:pt x="65163" y="52432"/>
                  </a:lnTo>
                  <a:lnTo>
                    <a:pt x="65163" y="52191"/>
                  </a:lnTo>
                  <a:lnTo>
                    <a:pt x="65103" y="52010"/>
                  </a:lnTo>
                  <a:lnTo>
                    <a:pt x="64982" y="51768"/>
                  </a:lnTo>
                  <a:lnTo>
                    <a:pt x="64861" y="51587"/>
                  </a:lnTo>
                  <a:lnTo>
                    <a:pt x="64680" y="51467"/>
                  </a:lnTo>
                  <a:lnTo>
                    <a:pt x="64439" y="51346"/>
                  </a:lnTo>
                  <a:lnTo>
                    <a:pt x="64258" y="51286"/>
                  </a:lnTo>
                  <a:close/>
                  <a:moveTo>
                    <a:pt x="69567" y="51286"/>
                  </a:moveTo>
                  <a:lnTo>
                    <a:pt x="69386" y="51346"/>
                  </a:lnTo>
                  <a:lnTo>
                    <a:pt x="69145" y="51467"/>
                  </a:lnTo>
                  <a:lnTo>
                    <a:pt x="68964" y="51587"/>
                  </a:lnTo>
                  <a:lnTo>
                    <a:pt x="68843" y="51768"/>
                  </a:lnTo>
                  <a:lnTo>
                    <a:pt x="68723" y="52010"/>
                  </a:lnTo>
                  <a:lnTo>
                    <a:pt x="68662" y="52191"/>
                  </a:lnTo>
                  <a:lnTo>
                    <a:pt x="68662" y="52432"/>
                  </a:lnTo>
                  <a:lnTo>
                    <a:pt x="68662" y="52673"/>
                  </a:lnTo>
                  <a:lnTo>
                    <a:pt x="68723" y="52854"/>
                  </a:lnTo>
                  <a:lnTo>
                    <a:pt x="68843" y="53096"/>
                  </a:lnTo>
                  <a:lnTo>
                    <a:pt x="68964" y="53277"/>
                  </a:lnTo>
                  <a:lnTo>
                    <a:pt x="69145" y="53397"/>
                  </a:lnTo>
                  <a:lnTo>
                    <a:pt x="69386" y="53518"/>
                  </a:lnTo>
                  <a:lnTo>
                    <a:pt x="69567" y="53578"/>
                  </a:lnTo>
                  <a:lnTo>
                    <a:pt x="70050" y="53578"/>
                  </a:lnTo>
                  <a:lnTo>
                    <a:pt x="70231" y="53518"/>
                  </a:lnTo>
                  <a:lnTo>
                    <a:pt x="70472" y="53397"/>
                  </a:lnTo>
                  <a:lnTo>
                    <a:pt x="70653" y="53277"/>
                  </a:lnTo>
                  <a:lnTo>
                    <a:pt x="70774" y="53096"/>
                  </a:lnTo>
                  <a:lnTo>
                    <a:pt x="70895" y="52854"/>
                  </a:lnTo>
                  <a:lnTo>
                    <a:pt x="70955" y="52673"/>
                  </a:lnTo>
                  <a:lnTo>
                    <a:pt x="70955" y="52432"/>
                  </a:lnTo>
                  <a:lnTo>
                    <a:pt x="70955" y="52191"/>
                  </a:lnTo>
                  <a:lnTo>
                    <a:pt x="70895" y="52010"/>
                  </a:lnTo>
                  <a:lnTo>
                    <a:pt x="70774" y="51768"/>
                  </a:lnTo>
                  <a:lnTo>
                    <a:pt x="70653" y="51587"/>
                  </a:lnTo>
                  <a:lnTo>
                    <a:pt x="70472" y="51467"/>
                  </a:lnTo>
                  <a:lnTo>
                    <a:pt x="70231" y="51346"/>
                  </a:lnTo>
                  <a:lnTo>
                    <a:pt x="70050" y="51286"/>
                  </a:lnTo>
                  <a:close/>
                  <a:moveTo>
                    <a:pt x="3620" y="54242"/>
                  </a:moveTo>
                  <a:lnTo>
                    <a:pt x="4284" y="55630"/>
                  </a:lnTo>
                  <a:lnTo>
                    <a:pt x="4345" y="55328"/>
                  </a:lnTo>
                  <a:lnTo>
                    <a:pt x="4284" y="54966"/>
                  </a:lnTo>
                  <a:lnTo>
                    <a:pt x="4164" y="54664"/>
                  </a:lnTo>
                  <a:lnTo>
                    <a:pt x="3922" y="54423"/>
                  </a:lnTo>
                  <a:lnTo>
                    <a:pt x="3620" y="54242"/>
                  </a:lnTo>
                  <a:close/>
                  <a:moveTo>
                    <a:pt x="72283" y="54242"/>
                  </a:moveTo>
                  <a:lnTo>
                    <a:pt x="71981" y="54423"/>
                  </a:lnTo>
                  <a:lnTo>
                    <a:pt x="71740" y="54664"/>
                  </a:lnTo>
                  <a:lnTo>
                    <a:pt x="71619" y="54966"/>
                  </a:lnTo>
                  <a:lnTo>
                    <a:pt x="71559" y="55328"/>
                  </a:lnTo>
                  <a:lnTo>
                    <a:pt x="71619" y="55630"/>
                  </a:lnTo>
                  <a:lnTo>
                    <a:pt x="72283" y="54242"/>
                  </a:lnTo>
                  <a:close/>
                  <a:moveTo>
                    <a:pt x="8749" y="54182"/>
                  </a:moveTo>
                  <a:lnTo>
                    <a:pt x="8568" y="54242"/>
                  </a:lnTo>
                  <a:lnTo>
                    <a:pt x="8327" y="54363"/>
                  </a:lnTo>
                  <a:lnTo>
                    <a:pt x="8146" y="54483"/>
                  </a:lnTo>
                  <a:lnTo>
                    <a:pt x="8025" y="54664"/>
                  </a:lnTo>
                  <a:lnTo>
                    <a:pt x="7904" y="54906"/>
                  </a:lnTo>
                  <a:lnTo>
                    <a:pt x="7844" y="55087"/>
                  </a:lnTo>
                  <a:lnTo>
                    <a:pt x="7844" y="55328"/>
                  </a:lnTo>
                  <a:lnTo>
                    <a:pt x="7844" y="55569"/>
                  </a:lnTo>
                  <a:lnTo>
                    <a:pt x="7904" y="55750"/>
                  </a:lnTo>
                  <a:lnTo>
                    <a:pt x="8025" y="55992"/>
                  </a:lnTo>
                  <a:lnTo>
                    <a:pt x="8146" y="56173"/>
                  </a:lnTo>
                  <a:lnTo>
                    <a:pt x="8327" y="56293"/>
                  </a:lnTo>
                  <a:lnTo>
                    <a:pt x="8568" y="56414"/>
                  </a:lnTo>
                  <a:lnTo>
                    <a:pt x="8749" y="56474"/>
                  </a:lnTo>
                  <a:lnTo>
                    <a:pt x="9232" y="56474"/>
                  </a:lnTo>
                  <a:lnTo>
                    <a:pt x="9413" y="56414"/>
                  </a:lnTo>
                  <a:lnTo>
                    <a:pt x="9654" y="56293"/>
                  </a:lnTo>
                  <a:lnTo>
                    <a:pt x="9835" y="56173"/>
                  </a:lnTo>
                  <a:lnTo>
                    <a:pt x="9956" y="55992"/>
                  </a:lnTo>
                  <a:lnTo>
                    <a:pt x="10076" y="55750"/>
                  </a:lnTo>
                  <a:lnTo>
                    <a:pt x="10137" y="55569"/>
                  </a:lnTo>
                  <a:lnTo>
                    <a:pt x="10137" y="55328"/>
                  </a:lnTo>
                  <a:lnTo>
                    <a:pt x="10137" y="55087"/>
                  </a:lnTo>
                  <a:lnTo>
                    <a:pt x="10076" y="54906"/>
                  </a:lnTo>
                  <a:lnTo>
                    <a:pt x="9956" y="54664"/>
                  </a:lnTo>
                  <a:lnTo>
                    <a:pt x="9835" y="54483"/>
                  </a:lnTo>
                  <a:lnTo>
                    <a:pt x="9654" y="54363"/>
                  </a:lnTo>
                  <a:lnTo>
                    <a:pt x="9413" y="54242"/>
                  </a:lnTo>
                  <a:lnTo>
                    <a:pt x="9232" y="54182"/>
                  </a:lnTo>
                  <a:close/>
                  <a:moveTo>
                    <a:pt x="14541" y="54182"/>
                  </a:moveTo>
                  <a:lnTo>
                    <a:pt x="14360" y="54242"/>
                  </a:lnTo>
                  <a:lnTo>
                    <a:pt x="14119" y="54363"/>
                  </a:lnTo>
                  <a:lnTo>
                    <a:pt x="13938" y="54483"/>
                  </a:lnTo>
                  <a:lnTo>
                    <a:pt x="13817" y="54664"/>
                  </a:lnTo>
                  <a:lnTo>
                    <a:pt x="13697" y="54906"/>
                  </a:lnTo>
                  <a:lnTo>
                    <a:pt x="13636" y="55087"/>
                  </a:lnTo>
                  <a:lnTo>
                    <a:pt x="13636" y="55328"/>
                  </a:lnTo>
                  <a:lnTo>
                    <a:pt x="13636" y="55569"/>
                  </a:lnTo>
                  <a:lnTo>
                    <a:pt x="13697" y="55750"/>
                  </a:lnTo>
                  <a:lnTo>
                    <a:pt x="13817" y="55992"/>
                  </a:lnTo>
                  <a:lnTo>
                    <a:pt x="13938" y="56173"/>
                  </a:lnTo>
                  <a:lnTo>
                    <a:pt x="14119" y="56293"/>
                  </a:lnTo>
                  <a:lnTo>
                    <a:pt x="14360" y="56414"/>
                  </a:lnTo>
                  <a:lnTo>
                    <a:pt x="14541" y="56474"/>
                  </a:lnTo>
                  <a:lnTo>
                    <a:pt x="15024" y="56474"/>
                  </a:lnTo>
                  <a:lnTo>
                    <a:pt x="15205" y="56414"/>
                  </a:lnTo>
                  <a:lnTo>
                    <a:pt x="15446" y="56293"/>
                  </a:lnTo>
                  <a:lnTo>
                    <a:pt x="15627" y="56173"/>
                  </a:lnTo>
                  <a:lnTo>
                    <a:pt x="15748" y="55992"/>
                  </a:lnTo>
                  <a:lnTo>
                    <a:pt x="15869" y="55750"/>
                  </a:lnTo>
                  <a:lnTo>
                    <a:pt x="15929" y="55569"/>
                  </a:lnTo>
                  <a:lnTo>
                    <a:pt x="15929" y="55328"/>
                  </a:lnTo>
                  <a:lnTo>
                    <a:pt x="15929" y="55087"/>
                  </a:lnTo>
                  <a:lnTo>
                    <a:pt x="15869" y="54906"/>
                  </a:lnTo>
                  <a:lnTo>
                    <a:pt x="15748" y="54664"/>
                  </a:lnTo>
                  <a:lnTo>
                    <a:pt x="15627" y="54483"/>
                  </a:lnTo>
                  <a:lnTo>
                    <a:pt x="15446" y="54363"/>
                  </a:lnTo>
                  <a:lnTo>
                    <a:pt x="15205" y="54242"/>
                  </a:lnTo>
                  <a:lnTo>
                    <a:pt x="15024" y="54182"/>
                  </a:lnTo>
                  <a:close/>
                  <a:moveTo>
                    <a:pt x="20333" y="54182"/>
                  </a:moveTo>
                  <a:lnTo>
                    <a:pt x="20152" y="54242"/>
                  </a:lnTo>
                  <a:lnTo>
                    <a:pt x="19911" y="54363"/>
                  </a:lnTo>
                  <a:lnTo>
                    <a:pt x="19730" y="54483"/>
                  </a:lnTo>
                  <a:lnTo>
                    <a:pt x="19609" y="54664"/>
                  </a:lnTo>
                  <a:lnTo>
                    <a:pt x="19489" y="54906"/>
                  </a:lnTo>
                  <a:lnTo>
                    <a:pt x="19428" y="55087"/>
                  </a:lnTo>
                  <a:lnTo>
                    <a:pt x="19428" y="55328"/>
                  </a:lnTo>
                  <a:lnTo>
                    <a:pt x="19428" y="55569"/>
                  </a:lnTo>
                  <a:lnTo>
                    <a:pt x="19489" y="55750"/>
                  </a:lnTo>
                  <a:lnTo>
                    <a:pt x="19609" y="55992"/>
                  </a:lnTo>
                  <a:lnTo>
                    <a:pt x="19730" y="56173"/>
                  </a:lnTo>
                  <a:lnTo>
                    <a:pt x="19911" y="56293"/>
                  </a:lnTo>
                  <a:lnTo>
                    <a:pt x="20152" y="56414"/>
                  </a:lnTo>
                  <a:lnTo>
                    <a:pt x="20333" y="56474"/>
                  </a:lnTo>
                  <a:lnTo>
                    <a:pt x="20816" y="56474"/>
                  </a:lnTo>
                  <a:lnTo>
                    <a:pt x="20997" y="56414"/>
                  </a:lnTo>
                  <a:lnTo>
                    <a:pt x="21239" y="56293"/>
                  </a:lnTo>
                  <a:lnTo>
                    <a:pt x="21420" y="56173"/>
                  </a:lnTo>
                  <a:lnTo>
                    <a:pt x="21540" y="55992"/>
                  </a:lnTo>
                  <a:lnTo>
                    <a:pt x="21661" y="55750"/>
                  </a:lnTo>
                  <a:lnTo>
                    <a:pt x="21721" y="55569"/>
                  </a:lnTo>
                  <a:lnTo>
                    <a:pt x="21721" y="55328"/>
                  </a:lnTo>
                  <a:lnTo>
                    <a:pt x="21721" y="55087"/>
                  </a:lnTo>
                  <a:lnTo>
                    <a:pt x="21661" y="54906"/>
                  </a:lnTo>
                  <a:lnTo>
                    <a:pt x="21540" y="54664"/>
                  </a:lnTo>
                  <a:lnTo>
                    <a:pt x="21420" y="54483"/>
                  </a:lnTo>
                  <a:lnTo>
                    <a:pt x="21239" y="54363"/>
                  </a:lnTo>
                  <a:lnTo>
                    <a:pt x="20997" y="54242"/>
                  </a:lnTo>
                  <a:lnTo>
                    <a:pt x="20816" y="54182"/>
                  </a:lnTo>
                  <a:close/>
                  <a:moveTo>
                    <a:pt x="26126" y="54182"/>
                  </a:moveTo>
                  <a:lnTo>
                    <a:pt x="25945" y="54242"/>
                  </a:lnTo>
                  <a:lnTo>
                    <a:pt x="25703" y="54363"/>
                  </a:lnTo>
                  <a:lnTo>
                    <a:pt x="25522" y="54483"/>
                  </a:lnTo>
                  <a:lnTo>
                    <a:pt x="25402" y="54664"/>
                  </a:lnTo>
                  <a:lnTo>
                    <a:pt x="25281" y="54906"/>
                  </a:lnTo>
                  <a:lnTo>
                    <a:pt x="25221" y="55087"/>
                  </a:lnTo>
                  <a:lnTo>
                    <a:pt x="25221" y="55328"/>
                  </a:lnTo>
                  <a:lnTo>
                    <a:pt x="25221" y="55569"/>
                  </a:lnTo>
                  <a:lnTo>
                    <a:pt x="25281" y="55750"/>
                  </a:lnTo>
                  <a:lnTo>
                    <a:pt x="25402" y="55992"/>
                  </a:lnTo>
                  <a:lnTo>
                    <a:pt x="25522" y="56173"/>
                  </a:lnTo>
                  <a:lnTo>
                    <a:pt x="25703" y="56293"/>
                  </a:lnTo>
                  <a:lnTo>
                    <a:pt x="25945" y="56414"/>
                  </a:lnTo>
                  <a:lnTo>
                    <a:pt x="26126" y="56474"/>
                  </a:lnTo>
                  <a:lnTo>
                    <a:pt x="26608" y="56474"/>
                  </a:lnTo>
                  <a:lnTo>
                    <a:pt x="26789" y="56414"/>
                  </a:lnTo>
                  <a:lnTo>
                    <a:pt x="27031" y="56293"/>
                  </a:lnTo>
                  <a:lnTo>
                    <a:pt x="27212" y="56173"/>
                  </a:lnTo>
                  <a:lnTo>
                    <a:pt x="27332" y="55992"/>
                  </a:lnTo>
                  <a:lnTo>
                    <a:pt x="27453" y="55750"/>
                  </a:lnTo>
                  <a:lnTo>
                    <a:pt x="27513" y="55569"/>
                  </a:lnTo>
                  <a:lnTo>
                    <a:pt x="27513" y="55328"/>
                  </a:lnTo>
                  <a:lnTo>
                    <a:pt x="27513" y="55087"/>
                  </a:lnTo>
                  <a:lnTo>
                    <a:pt x="27453" y="54906"/>
                  </a:lnTo>
                  <a:lnTo>
                    <a:pt x="27332" y="54664"/>
                  </a:lnTo>
                  <a:lnTo>
                    <a:pt x="27212" y="54483"/>
                  </a:lnTo>
                  <a:lnTo>
                    <a:pt x="27031" y="54363"/>
                  </a:lnTo>
                  <a:lnTo>
                    <a:pt x="26789" y="54242"/>
                  </a:lnTo>
                  <a:lnTo>
                    <a:pt x="26608" y="54182"/>
                  </a:lnTo>
                  <a:close/>
                  <a:moveTo>
                    <a:pt x="31918" y="54182"/>
                  </a:moveTo>
                  <a:lnTo>
                    <a:pt x="31737" y="54242"/>
                  </a:lnTo>
                  <a:lnTo>
                    <a:pt x="31496" y="54363"/>
                  </a:lnTo>
                  <a:lnTo>
                    <a:pt x="31315" y="54483"/>
                  </a:lnTo>
                  <a:lnTo>
                    <a:pt x="31194" y="54664"/>
                  </a:lnTo>
                  <a:lnTo>
                    <a:pt x="31073" y="54906"/>
                  </a:lnTo>
                  <a:lnTo>
                    <a:pt x="31013" y="55087"/>
                  </a:lnTo>
                  <a:lnTo>
                    <a:pt x="31013" y="55328"/>
                  </a:lnTo>
                  <a:lnTo>
                    <a:pt x="31013" y="55569"/>
                  </a:lnTo>
                  <a:lnTo>
                    <a:pt x="31073" y="55750"/>
                  </a:lnTo>
                  <a:lnTo>
                    <a:pt x="31194" y="55992"/>
                  </a:lnTo>
                  <a:lnTo>
                    <a:pt x="31315" y="56173"/>
                  </a:lnTo>
                  <a:lnTo>
                    <a:pt x="31496" y="56293"/>
                  </a:lnTo>
                  <a:lnTo>
                    <a:pt x="31737" y="56414"/>
                  </a:lnTo>
                  <a:lnTo>
                    <a:pt x="31918" y="56474"/>
                  </a:lnTo>
                  <a:lnTo>
                    <a:pt x="32401" y="56474"/>
                  </a:lnTo>
                  <a:lnTo>
                    <a:pt x="32582" y="56414"/>
                  </a:lnTo>
                  <a:lnTo>
                    <a:pt x="32823" y="56293"/>
                  </a:lnTo>
                  <a:lnTo>
                    <a:pt x="33004" y="56173"/>
                  </a:lnTo>
                  <a:lnTo>
                    <a:pt x="33125" y="55992"/>
                  </a:lnTo>
                  <a:lnTo>
                    <a:pt x="33245" y="55750"/>
                  </a:lnTo>
                  <a:lnTo>
                    <a:pt x="33306" y="55569"/>
                  </a:lnTo>
                  <a:lnTo>
                    <a:pt x="33306" y="55328"/>
                  </a:lnTo>
                  <a:lnTo>
                    <a:pt x="33306" y="55087"/>
                  </a:lnTo>
                  <a:lnTo>
                    <a:pt x="33245" y="54906"/>
                  </a:lnTo>
                  <a:lnTo>
                    <a:pt x="33125" y="54664"/>
                  </a:lnTo>
                  <a:lnTo>
                    <a:pt x="33004" y="54483"/>
                  </a:lnTo>
                  <a:lnTo>
                    <a:pt x="32823" y="54363"/>
                  </a:lnTo>
                  <a:lnTo>
                    <a:pt x="32582" y="54242"/>
                  </a:lnTo>
                  <a:lnTo>
                    <a:pt x="32401" y="54182"/>
                  </a:lnTo>
                  <a:close/>
                  <a:moveTo>
                    <a:pt x="37710" y="54182"/>
                  </a:moveTo>
                  <a:lnTo>
                    <a:pt x="37529" y="54242"/>
                  </a:lnTo>
                  <a:lnTo>
                    <a:pt x="37288" y="54363"/>
                  </a:lnTo>
                  <a:lnTo>
                    <a:pt x="37107" y="54483"/>
                  </a:lnTo>
                  <a:lnTo>
                    <a:pt x="36986" y="54664"/>
                  </a:lnTo>
                  <a:lnTo>
                    <a:pt x="36865" y="54906"/>
                  </a:lnTo>
                  <a:lnTo>
                    <a:pt x="36805" y="55087"/>
                  </a:lnTo>
                  <a:lnTo>
                    <a:pt x="36805" y="55328"/>
                  </a:lnTo>
                  <a:lnTo>
                    <a:pt x="36805" y="55569"/>
                  </a:lnTo>
                  <a:lnTo>
                    <a:pt x="36865" y="55750"/>
                  </a:lnTo>
                  <a:lnTo>
                    <a:pt x="36986" y="55992"/>
                  </a:lnTo>
                  <a:lnTo>
                    <a:pt x="37107" y="56173"/>
                  </a:lnTo>
                  <a:lnTo>
                    <a:pt x="37288" y="56293"/>
                  </a:lnTo>
                  <a:lnTo>
                    <a:pt x="37529" y="56414"/>
                  </a:lnTo>
                  <a:lnTo>
                    <a:pt x="37710" y="56474"/>
                  </a:lnTo>
                  <a:lnTo>
                    <a:pt x="38193" y="56474"/>
                  </a:lnTo>
                  <a:lnTo>
                    <a:pt x="38374" y="56414"/>
                  </a:lnTo>
                  <a:lnTo>
                    <a:pt x="38615" y="56293"/>
                  </a:lnTo>
                  <a:lnTo>
                    <a:pt x="38796" y="56173"/>
                  </a:lnTo>
                  <a:lnTo>
                    <a:pt x="38917" y="55992"/>
                  </a:lnTo>
                  <a:lnTo>
                    <a:pt x="39038" y="55750"/>
                  </a:lnTo>
                  <a:lnTo>
                    <a:pt x="39098" y="55569"/>
                  </a:lnTo>
                  <a:lnTo>
                    <a:pt x="39098" y="55328"/>
                  </a:lnTo>
                  <a:lnTo>
                    <a:pt x="39098" y="55087"/>
                  </a:lnTo>
                  <a:lnTo>
                    <a:pt x="39038" y="54906"/>
                  </a:lnTo>
                  <a:lnTo>
                    <a:pt x="38917" y="54664"/>
                  </a:lnTo>
                  <a:lnTo>
                    <a:pt x="38796" y="54483"/>
                  </a:lnTo>
                  <a:lnTo>
                    <a:pt x="38615" y="54363"/>
                  </a:lnTo>
                  <a:lnTo>
                    <a:pt x="38374" y="54242"/>
                  </a:lnTo>
                  <a:lnTo>
                    <a:pt x="38193" y="54182"/>
                  </a:lnTo>
                  <a:close/>
                  <a:moveTo>
                    <a:pt x="43502" y="54182"/>
                  </a:moveTo>
                  <a:lnTo>
                    <a:pt x="43321" y="54242"/>
                  </a:lnTo>
                  <a:lnTo>
                    <a:pt x="43080" y="54363"/>
                  </a:lnTo>
                  <a:lnTo>
                    <a:pt x="42899" y="54483"/>
                  </a:lnTo>
                  <a:lnTo>
                    <a:pt x="42778" y="54664"/>
                  </a:lnTo>
                  <a:lnTo>
                    <a:pt x="42658" y="54906"/>
                  </a:lnTo>
                  <a:lnTo>
                    <a:pt x="42597" y="55087"/>
                  </a:lnTo>
                  <a:lnTo>
                    <a:pt x="42597" y="55328"/>
                  </a:lnTo>
                  <a:lnTo>
                    <a:pt x="42597" y="55569"/>
                  </a:lnTo>
                  <a:lnTo>
                    <a:pt x="42658" y="55750"/>
                  </a:lnTo>
                  <a:lnTo>
                    <a:pt x="42778" y="55992"/>
                  </a:lnTo>
                  <a:lnTo>
                    <a:pt x="42899" y="56173"/>
                  </a:lnTo>
                  <a:lnTo>
                    <a:pt x="43080" y="56293"/>
                  </a:lnTo>
                  <a:lnTo>
                    <a:pt x="43321" y="56414"/>
                  </a:lnTo>
                  <a:lnTo>
                    <a:pt x="43502" y="56474"/>
                  </a:lnTo>
                  <a:lnTo>
                    <a:pt x="43985" y="56474"/>
                  </a:lnTo>
                  <a:lnTo>
                    <a:pt x="44166" y="56414"/>
                  </a:lnTo>
                  <a:lnTo>
                    <a:pt x="44407" y="56293"/>
                  </a:lnTo>
                  <a:lnTo>
                    <a:pt x="44588" y="56173"/>
                  </a:lnTo>
                  <a:lnTo>
                    <a:pt x="44709" y="55992"/>
                  </a:lnTo>
                  <a:lnTo>
                    <a:pt x="44830" y="55750"/>
                  </a:lnTo>
                  <a:lnTo>
                    <a:pt x="44890" y="55569"/>
                  </a:lnTo>
                  <a:lnTo>
                    <a:pt x="44890" y="55328"/>
                  </a:lnTo>
                  <a:lnTo>
                    <a:pt x="44890" y="55087"/>
                  </a:lnTo>
                  <a:lnTo>
                    <a:pt x="44830" y="54906"/>
                  </a:lnTo>
                  <a:lnTo>
                    <a:pt x="44709" y="54664"/>
                  </a:lnTo>
                  <a:lnTo>
                    <a:pt x="44588" y="54483"/>
                  </a:lnTo>
                  <a:lnTo>
                    <a:pt x="44407" y="54363"/>
                  </a:lnTo>
                  <a:lnTo>
                    <a:pt x="44166" y="54242"/>
                  </a:lnTo>
                  <a:lnTo>
                    <a:pt x="43985" y="54182"/>
                  </a:lnTo>
                  <a:close/>
                  <a:moveTo>
                    <a:pt x="49295" y="54182"/>
                  </a:moveTo>
                  <a:lnTo>
                    <a:pt x="49114" y="54242"/>
                  </a:lnTo>
                  <a:lnTo>
                    <a:pt x="48872" y="54363"/>
                  </a:lnTo>
                  <a:lnTo>
                    <a:pt x="48691" y="54483"/>
                  </a:lnTo>
                  <a:lnTo>
                    <a:pt x="48571" y="54664"/>
                  </a:lnTo>
                  <a:lnTo>
                    <a:pt x="48450" y="54906"/>
                  </a:lnTo>
                  <a:lnTo>
                    <a:pt x="48390" y="55087"/>
                  </a:lnTo>
                  <a:lnTo>
                    <a:pt x="48390" y="55328"/>
                  </a:lnTo>
                  <a:lnTo>
                    <a:pt x="48390" y="55569"/>
                  </a:lnTo>
                  <a:lnTo>
                    <a:pt x="48450" y="55750"/>
                  </a:lnTo>
                  <a:lnTo>
                    <a:pt x="48571" y="55992"/>
                  </a:lnTo>
                  <a:lnTo>
                    <a:pt x="48691" y="56173"/>
                  </a:lnTo>
                  <a:lnTo>
                    <a:pt x="48872" y="56293"/>
                  </a:lnTo>
                  <a:lnTo>
                    <a:pt x="49114" y="56414"/>
                  </a:lnTo>
                  <a:lnTo>
                    <a:pt x="49295" y="56474"/>
                  </a:lnTo>
                  <a:lnTo>
                    <a:pt x="49777" y="56474"/>
                  </a:lnTo>
                  <a:lnTo>
                    <a:pt x="49958" y="56414"/>
                  </a:lnTo>
                  <a:lnTo>
                    <a:pt x="50200" y="56293"/>
                  </a:lnTo>
                  <a:lnTo>
                    <a:pt x="50381" y="56173"/>
                  </a:lnTo>
                  <a:lnTo>
                    <a:pt x="50501" y="55992"/>
                  </a:lnTo>
                  <a:lnTo>
                    <a:pt x="50622" y="55750"/>
                  </a:lnTo>
                  <a:lnTo>
                    <a:pt x="50682" y="55569"/>
                  </a:lnTo>
                  <a:lnTo>
                    <a:pt x="50682" y="55328"/>
                  </a:lnTo>
                  <a:lnTo>
                    <a:pt x="50682" y="55087"/>
                  </a:lnTo>
                  <a:lnTo>
                    <a:pt x="50622" y="54906"/>
                  </a:lnTo>
                  <a:lnTo>
                    <a:pt x="50501" y="54664"/>
                  </a:lnTo>
                  <a:lnTo>
                    <a:pt x="50381" y="54483"/>
                  </a:lnTo>
                  <a:lnTo>
                    <a:pt x="50200" y="54363"/>
                  </a:lnTo>
                  <a:lnTo>
                    <a:pt x="49958" y="54242"/>
                  </a:lnTo>
                  <a:lnTo>
                    <a:pt x="49777" y="54182"/>
                  </a:lnTo>
                  <a:close/>
                  <a:moveTo>
                    <a:pt x="55087" y="54182"/>
                  </a:moveTo>
                  <a:lnTo>
                    <a:pt x="54906" y="54242"/>
                  </a:lnTo>
                  <a:lnTo>
                    <a:pt x="54665" y="54363"/>
                  </a:lnTo>
                  <a:lnTo>
                    <a:pt x="54483" y="54483"/>
                  </a:lnTo>
                  <a:lnTo>
                    <a:pt x="54363" y="54664"/>
                  </a:lnTo>
                  <a:lnTo>
                    <a:pt x="54242" y="54906"/>
                  </a:lnTo>
                  <a:lnTo>
                    <a:pt x="54182" y="55087"/>
                  </a:lnTo>
                  <a:lnTo>
                    <a:pt x="54182" y="55328"/>
                  </a:lnTo>
                  <a:lnTo>
                    <a:pt x="54182" y="55569"/>
                  </a:lnTo>
                  <a:lnTo>
                    <a:pt x="54242" y="55750"/>
                  </a:lnTo>
                  <a:lnTo>
                    <a:pt x="54363" y="55992"/>
                  </a:lnTo>
                  <a:lnTo>
                    <a:pt x="54483" y="56173"/>
                  </a:lnTo>
                  <a:lnTo>
                    <a:pt x="54665" y="56293"/>
                  </a:lnTo>
                  <a:lnTo>
                    <a:pt x="54906" y="56414"/>
                  </a:lnTo>
                  <a:lnTo>
                    <a:pt x="55087" y="56474"/>
                  </a:lnTo>
                  <a:lnTo>
                    <a:pt x="55570" y="56474"/>
                  </a:lnTo>
                  <a:lnTo>
                    <a:pt x="55751" y="56414"/>
                  </a:lnTo>
                  <a:lnTo>
                    <a:pt x="55992" y="56293"/>
                  </a:lnTo>
                  <a:lnTo>
                    <a:pt x="56173" y="56173"/>
                  </a:lnTo>
                  <a:lnTo>
                    <a:pt x="56294" y="55992"/>
                  </a:lnTo>
                  <a:lnTo>
                    <a:pt x="56414" y="55750"/>
                  </a:lnTo>
                  <a:lnTo>
                    <a:pt x="56475" y="55569"/>
                  </a:lnTo>
                  <a:lnTo>
                    <a:pt x="56475" y="55328"/>
                  </a:lnTo>
                  <a:lnTo>
                    <a:pt x="56475" y="55087"/>
                  </a:lnTo>
                  <a:lnTo>
                    <a:pt x="56414" y="54906"/>
                  </a:lnTo>
                  <a:lnTo>
                    <a:pt x="56294" y="54664"/>
                  </a:lnTo>
                  <a:lnTo>
                    <a:pt x="56173" y="54483"/>
                  </a:lnTo>
                  <a:lnTo>
                    <a:pt x="55992" y="54363"/>
                  </a:lnTo>
                  <a:lnTo>
                    <a:pt x="55751" y="54242"/>
                  </a:lnTo>
                  <a:lnTo>
                    <a:pt x="55570" y="54182"/>
                  </a:lnTo>
                  <a:close/>
                  <a:moveTo>
                    <a:pt x="60879" y="54182"/>
                  </a:moveTo>
                  <a:lnTo>
                    <a:pt x="60698" y="54242"/>
                  </a:lnTo>
                  <a:lnTo>
                    <a:pt x="60457" y="54363"/>
                  </a:lnTo>
                  <a:lnTo>
                    <a:pt x="60276" y="54483"/>
                  </a:lnTo>
                  <a:lnTo>
                    <a:pt x="60155" y="54664"/>
                  </a:lnTo>
                  <a:lnTo>
                    <a:pt x="60034" y="54906"/>
                  </a:lnTo>
                  <a:lnTo>
                    <a:pt x="59974" y="55087"/>
                  </a:lnTo>
                  <a:lnTo>
                    <a:pt x="59974" y="55328"/>
                  </a:lnTo>
                  <a:lnTo>
                    <a:pt x="59974" y="55569"/>
                  </a:lnTo>
                  <a:lnTo>
                    <a:pt x="60034" y="55750"/>
                  </a:lnTo>
                  <a:lnTo>
                    <a:pt x="60155" y="55992"/>
                  </a:lnTo>
                  <a:lnTo>
                    <a:pt x="60276" y="56173"/>
                  </a:lnTo>
                  <a:lnTo>
                    <a:pt x="60457" y="56293"/>
                  </a:lnTo>
                  <a:lnTo>
                    <a:pt x="60698" y="56414"/>
                  </a:lnTo>
                  <a:lnTo>
                    <a:pt x="60879" y="56474"/>
                  </a:lnTo>
                  <a:lnTo>
                    <a:pt x="61362" y="56474"/>
                  </a:lnTo>
                  <a:lnTo>
                    <a:pt x="61543" y="56414"/>
                  </a:lnTo>
                  <a:lnTo>
                    <a:pt x="61784" y="56293"/>
                  </a:lnTo>
                  <a:lnTo>
                    <a:pt x="61965" y="56173"/>
                  </a:lnTo>
                  <a:lnTo>
                    <a:pt x="62086" y="55992"/>
                  </a:lnTo>
                  <a:lnTo>
                    <a:pt x="62206" y="55750"/>
                  </a:lnTo>
                  <a:lnTo>
                    <a:pt x="62267" y="55569"/>
                  </a:lnTo>
                  <a:lnTo>
                    <a:pt x="62267" y="55328"/>
                  </a:lnTo>
                  <a:lnTo>
                    <a:pt x="62267" y="55087"/>
                  </a:lnTo>
                  <a:lnTo>
                    <a:pt x="62206" y="54906"/>
                  </a:lnTo>
                  <a:lnTo>
                    <a:pt x="62086" y="54664"/>
                  </a:lnTo>
                  <a:lnTo>
                    <a:pt x="61965" y="54483"/>
                  </a:lnTo>
                  <a:lnTo>
                    <a:pt x="61784" y="54363"/>
                  </a:lnTo>
                  <a:lnTo>
                    <a:pt x="61543" y="54242"/>
                  </a:lnTo>
                  <a:lnTo>
                    <a:pt x="61362" y="54182"/>
                  </a:lnTo>
                  <a:close/>
                  <a:moveTo>
                    <a:pt x="66671" y="54182"/>
                  </a:moveTo>
                  <a:lnTo>
                    <a:pt x="66490" y="54242"/>
                  </a:lnTo>
                  <a:lnTo>
                    <a:pt x="66249" y="54363"/>
                  </a:lnTo>
                  <a:lnTo>
                    <a:pt x="66068" y="54483"/>
                  </a:lnTo>
                  <a:lnTo>
                    <a:pt x="65947" y="54664"/>
                  </a:lnTo>
                  <a:lnTo>
                    <a:pt x="65827" y="54906"/>
                  </a:lnTo>
                  <a:lnTo>
                    <a:pt x="65766" y="55087"/>
                  </a:lnTo>
                  <a:lnTo>
                    <a:pt x="65766" y="55328"/>
                  </a:lnTo>
                  <a:lnTo>
                    <a:pt x="65766" y="55569"/>
                  </a:lnTo>
                  <a:lnTo>
                    <a:pt x="65827" y="55750"/>
                  </a:lnTo>
                  <a:lnTo>
                    <a:pt x="65947" y="55992"/>
                  </a:lnTo>
                  <a:lnTo>
                    <a:pt x="66068" y="56173"/>
                  </a:lnTo>
                  <a:lnTo>
                    <a:pt x="66249" y="56293"/>
                  </a:lnTo>
                  <a:lnTo>
                    <a:pt x="66490" y="56414"/>
                  </a:lnTo>
                  <a:lnTo>
                    <a:pt x="66671" y="56474"/>
                  </a:lnTo>
                  <a:lnTo>
                    <a:pt x="67154" y="56474"/>
                  </a:lnTo>
                  <a:lnTo>
                    <a:pt x="67335" y="56414"/>
                  </a:lnTo>
                  <a:lnTo>
                    <a:pt x="67576" y="56293"/>
                  </a:lnTo>
                  <a:lnTo>
                    <a:pt x="67757" y="56173"/>
                  </a:lnTo>
                  <a:lnTo>
                    <a:pt x="67878" y="55992"/>
                  </a:lnTo>
                  <a:lnTo>
                    <a:pt x="67999" y="55750"/>
                  </a:lnTo>
                  <a:lnTo>
                    <a:pt x="68059" y="55569"/>
                  </a:lnTo>
                  <a:lnTo>
                    <a:pt x="68059" y="55328"/>
                  </a:lnTo>
                  <a:lnTo>
                    <a:pt x="68059" y="55087"/>
                  </a:lnTo>
                  <a:lnTo>
                    <a:pt x="67999" y="54906"/>
                  </a:lnTo>
                  <a:lnTo>
                    <a:pt x="67878" y="54664"/>
                  </a:lnTo>
                  <a:lnTo>
                    <a:pt x="67757" y="54483"/>
                  </a:lnTo>
                  <a:lnTo>
                    <a:pt x="67576" y="54363"/>
                  </a:lnTo>
                  <a:lnTo>
                    <a:pt x="67335" y="54242"/>
                  </a:lnTo>
                  <a:lnTo>
                    <a:pt x="67154" y="54182"/>
                  </a:lnTo>
                  <a:close/>
                  <a:moveTo>
                    <a:pt x="5853" y="57078"/>
                  </a:moveTo>
                  <a:lnTo>
                    <a:pt x="5672" y="57138"/>
                  </a:lnTo>
                  <a:lnTo>
                    <a:pt x="5431" y="57259"/>
                  </a:lnTo>
                  <a:lnTo>
                    <a:pt x="5310" y="57379"/>
                  </a:lnTo>
                  <a:lnTo>
                    <a:pt x="6517" y="59310"/>
                  </a:lnTo>
                  <a:lnTo>
                    <a:pt x="6818" y="59129"/>
                  </a:lnTo>
                  <a:lnTo>
                    <a:pt x="7060" y="58888"/>
                  </a:lnTo>
                  <a:lnTo>
                    <a:pt x="7180" y="58586"/>
                  </a:lnTo>
                  <a:lnTo>
                    <a:pt x="7241" y="58224"/>
                  </a:lnTo>
                  <a:lnTo>
                    <a:pt x="7241" y="57983"/>
                  </a:lnTo>
                  <a:lnTo>
                    <a:pt x="7180" y="57802"/>
                  </a:lnTo>
                  <a:lnTo>
                    <a:pt x="7060" y="57560"/>
                  </a:lnTo>
                  <a:lnTo>
                    <a:pt x="6939" y="57379"/>
                  </a:lnTo>
                  <a:lnTo>
                    <a:pt x="6758" y="57259"/>
                  </a:lnTo>
                  <a:lnTo>
                    <a:pt x="6517" y="57138"/>
                  </a:lnTo>
                  <a:lnTo>
                    <a:pt x="6336" y="57078"/>
                  </a:lnTo>
                  <a:close/>
                  <a:moveTo>
                    <a:pt x="69567" y="57078"/>
                  </a:moveTo>
                  <a:lnTo>
                    <a:pt x="69386" y="57138"/>
                  </a:lnTo>
                  <a:lnTo>
                    <a:pt x="69145" y="57259"/>
                  </a:lnTo>
                  <a:lnTo>
                    <a:pt x="68964" y="57379"/>
                  </a:lnTo>
                  <a:lnTo>
                    <a:pt x="68843" y="57560"/>
                  </a:lnTo>
                  <a:lnTo>
                    <a:pt x="68723" y="57802"/>
                  </a:lnTo>
                  <a:lnTo>
                    <a:pt x="68662" y="57983"/>
                  </a:lnTo>
                  <a:lnTo>
                    <a:pt x="68662" y="58224"/>
                  </a:lnTo>
                  <a:lnTo>
                    <a:pt x="68723" y="58586"/>
                  </a:lnTo>
                  <a:lnTo>
                    <a:pt x="68843" y="58888"/>
                  </a:lnTo>
                  <a:lnTo>
                    <a:pt x="69085" y="59129"/>
                  </a:lnTo>
                  <a:lnTo>
                    <a:pt x="69386" y="59310"/>
                  </a:lnTo>
                  <a:lnTo>
                    <a:pt x="70593" y="57379"/>
                  </a:lnTo>
                  <a:lnTo>
                    <a:pt x="70472" y="57259"/>
                  </a:lnTo>
                  <a:lnTo>
                    <a:pt x="70231" y="57138"/>
                  </a:lnTo>
                  <a:lnTo>
                    <a:pt x="70050" y="57078"/>
                  </a:lnTo>
                  <a:close/>
                  <a:moveTo>
                    <a:pt x="11645" y="57078"/>
                  </a:moveTo>
                  <a:lnTo>
                    <a:pt x="11464" y="57138"/>
                  </a:lnTo>
                  <a:lnTo>
                    <a:pt x="11223" y="57259"/>
                  </a:lnTo>
                  <a:lnTo>
                    <a:pt x="11042" y="57379"/>
                  </a:lnTo>
                  <a:lnTo>
                    <a:pt x="10921" y="57560"/>
                  </a:lnTo>
                  <a:lnTo>
                    <a:pt x="10800" y="57802"/>
                  </a:lnTo>
                  <a:lnTo>
                    <a:pt x="10740" y="57983"/>
                  </a:lnTo>
                  <a:lnTo>
                    <a:pt x="10740" y="58224"/>
                  </a:lnTo>
                  <a:lnTo>
                    <a:pt x="10740" y="58466"/>
                  </a:lnTo>
                  <a:lnTo>
                    <a:pt x="10800" y="58647"/>
                  </a:lnTo>
                  <a:lnTo>
                    <a:pt x="10921" y="58888"/>
                  </a:lnTo>
                  <a:lnTo>
                    <a:pt x="11042" y="59069"/>
                  </a:lnTo>
                  <a:lnTo>
                    <a:pt x="11223" y="59190"/>
                  </a:lnTo>
                  <a:lnTo>
                    <a:pt x="11464" y="59310"/>
                  </a:lnTo>
                  <a:lnTo>
                    <a:pt x="11645" y="59371"/>
                  </a:lnTo>
                  <a:lnTo>
                    <a:pt x="12128" y="59371"/>
                  </a:lnTo>
                  <a:lnTo>
                    <a:pt x="12309" y="59310"/>
                  </a:lnTo>
                  <a:lnTo>
                    <a:pt x="12550" y="59190"/>
                  </a:lnTo>
                  <a:lnTo>
                    <a:pt x="12731" y="59069"/>
                  </a:lnTo>
                  <a:lnTo>
                    <a:pt x="12852" y="58888"/>
                  </a:lnTo>
                  <a:lnTo>
                    <a:pt x="12973" y="58647"/>
                  </a:lnTo>
                  <a:lnTo>
                    <a:pt x="13033" y="58466"/>
                  </a:lnTo>
                  <a:lnTo>
                    <a:pt x="13033" y="58224"/>
                  </a:lnTo>
                  <a:lnTo>
                    <a:pt x="13033" y="57983"/>
                  </a:lnTo>
                  <a:lnTo>
                    <a:pt x="12973" y="57802"/>
                  </a:lnTo>
                  <a:lnTo>
                    <a:pt x="12852" y="57560"/>
                  </a:lnTo>
                  <a:lnTo>
                    <a:pt x="12731" y="57379"/>
                  </a:lnTo>
                  <a:lnTo>
                    <a:pt x="12550" y="57259"/>
                  </a:lnTo>
                  <a:lnTo>
                    <a:pt x="12309" y="57138"/>
                  </a:lnTo>
                  <a:lnTo>
                    <a:pt x="12128" y="57078"/>
                  </a:lnTo>
                  <a:close/>
                  <a:moveTo>
                    <a:pt x="17437" y="57078"/>
                  </a:moveTo>
                  <a:lnTo>
                    <a:pt x="17256" y="57138"/>
                  </a:lnTo>
                  <a:lnTo>
                    <a:pt x="17015" y="57259"/>
                  </a:lnTo>
                  <a:lnTo>
                    <a:pt x="16834" y="57379"/>
                  </a:lnTo>
                  <a:lnTo>
                    <a:pt x="16713" y="57560"/>
                  </a:lnTo>
                  <a:lnTo>
                    <a:pt x="16593" y="57802"/>
                  </a:lnTo>
                  <a:lnTo>
                    <a:pt x="16532" y="57983"/>
                  </a:lnTo>
                  <a:lnTo>
                    <a:pt x="16532" y="58224"/>
                  </a:lnTo>
                  <a:lnTo>
                    <a:pt x="16532" y="58466"/>
                  </a:lnTo>
                  <a:lnTo>
                    <a:pt x="16593" y="58647"/>
                  </a:lnTo>
                  <a:lnTo>
                    <a:pt x="16713" y="58888"/>
                  </a:lnTo>
                  <a:lnTo>
                    <a:pt x="16834" y="59069"/>
                  </a:lnTo>
                  <a:lnTo>
                    <a:pt x="17015" y="59190"/>
                  </a:lnTo>
                  <a:lnTo>
                    <a:pt x="17256" y="59310"/>
                  </a:lnTo>
                  <a:lnTo>
                    <a:pt x="17437" y="59371"/>
                  </a:lnTo>
                  <a:lnTo>
                    <a:pt x="17920" y="59371"/>
                  </a:lnTo>
                  <a:lnTo>
                    <a:pt x="18101" y="59310"/>
                  </a:lnTo>
                  <a:lnTo>
                    <a:pt x="18342" y="59190"/>
                  </a:lnTo>
                  <a:lnTo>
                    <a:pt x="18523" y="59069"/>
                  </a:lnTo>
                  <a:lnTo>
                    <a:pt x="18644" y="58888"/>
                  </a:lnTo>
                  <a:lnTo>
                    <a:pt x="18765" y="58647"/>
                  </a:lnTo>
                  <a:lnTo>
                    <a:pt x="18825" y="58466"/>
                  </a:lnTo>
                  <a:lnTo>
                    <a:pt x="18825" y="58224"/>
                  </a:lnTo>
                  <a:lnTo>
                    <a:pt x="18825" y="57983"/>
                  </a:lnTo>
                  <a:lnTo>
                    <a:pt x="18765" y="57802"/>
                  </a:lnTo>
                  <a:lnTo>
                    <a:pt x="18644" y="57560"/>
                  </a:lnTo>
                  <a:lnTo>
                    <a:pt x="18523" y="57379"/>
                  </a:lnTo>
                  <a:lnTo>
                    <a:pt x="18342" y="57259"/>
                  </a:lnTo>
                  <a:lnTo>
                    <a:pt x="18101" y="57138"/>
                  </a:lnTo>
                  <a:lnTo>
                    <a:pt x="17920" y="57078"/>
                  </a:lnTo>
                  <a:close/>
                  <a:moveTo>
                    <a:pt x="23230" y="57078"/>
                  </a:moveTo>
                  <a:lnTo>
                    <a:pt x="23049" y="57138"/>
                  </a:lnTo>
                  <a:lnTo>
                    <a:pt x="22807" y="57259"/>
                  </a:lnTo>
                  <a:lnTo>
                    <a:pt x="22626" y="57379"/>
                  </a:lnTo>
                  <a:lnTo>
                    <a:pt x="22506" y="57560"/>
                  </a:lnTo>
                  <a:lnTo>
                    <a:pt x="22385" y="57802"/>
                  </a:lnTo>
                  <a:lnTo>
                    <a:pt x="22325" y="57983"/>
                  </a:lnTo>
                  <a:lnTo>
                    <a:pt x="22325" y="58224"/>
                  </a:lnTo>
                  <a:lnTo>
                    <a:pt x="22325" y="58466"/>
                  </a:lnTo>
                  <a:lnTo>
                    <a:pt x="22385" y="58647"/>
                  </a:lnTo>
                  <a:lnTo>
                    <a:pt x="22506" y="58888"/>
                  </a:lnTo>
                  <a:lnTo>
                    <a:pt x="22626" y="59069"/>
                  </a:lnTo>
                  <a:lnTo>
                    <a:pt x="22807" y="59190"/>
                  </a:lnTo>
                  <a:lnTo>
                    <a:pt x="23049" y="59310"/>
                  </a:lnTo>
                  <a:lnTo>
                    <a:pt x="23230" y="59371"/>
                  </a:lnTo>
                  <a:lnTo>
                    <a:pt x="23712" y="59371"/>
                  </a:lnTo>
                  <a:lnTo>
                    <a:pt x="23893" y="59310"/>
                  </a:lnTo>
                  <a:lnTo>
                    <a:pt x="24135" y="59190"/>
                  </a:lnTo>
                  <a:lnTo>
                    <a:pt x="24316" y="59069"/>
                  </a:lnTo>
                  <a:lnTo>
                    <a:pt x="24436" y="58888"/>
                  </a:lnTo>
                  <a:lnTo>
                    <a:pt x="24557" y="58647"/>
                  </a:lnTo>
                  <a:lnTo>
                    <a:pt x="24617" y="58466"/>
                  </a:lnTo>
                  <a:lnTo>
                    <a:pt x="24617" y="58224"/>
                  </a:lnTo>
                  <a:lnTo>
                    <a:pt x="24617" y="57983"/>
                  </a:lnTo>
                  <a:lnTo>
                    <a:pt x="24557" y="57802"/>
                  </a:lnTo>
                  <a:lnTo>
                    <a:pt x="24436" y="57560"/>
                  </a:lnTo>
                  <a:lnTo>
                    <a:pt x="24316" y="57379"/>
                  </a:lnTo>
                  <a:lnTo>
                    <a:pt x="24135" y="57259"/>
                  </a:lnTo>
                  <a:lnTo>
                    <a:pt x="23893" y="57138"/>
                  </a:lnTo>
                  <a:lnTo>
                    <a:pt x="23712" y="57078"/>
                  </a:lnTo>
                  <a:close/>
                  <a:moveTo>
                    <a:pt x="29022" y="57078"/>
                  </a:moveTo>
                  <a:lnTo>
                    <a:pt x="28841" y="57138"/>
                  </a:lnTo>
                  <a:lnTo>
                    <a:pt x="28599" y="57259"/>
                  </a:lnTo>
                  <a:lnTo>
                    <a:pt x="28418" y="57379"/>
                  </a:lnTo>
                  <a:lnTo>
                    <a:pt x="28298" y="57560"/>
                  </a:lnTo>
                  <a:lnTo>
                    <a:pt x="28177" y="57802"/>
                  </a:lnTo>
                  <a:lnTo>
                    <a:pt x="28117" y="57983"/>
                  </a:lnTo>
                  <a:lnTo>
                    <a:pt x="28117" y="58224"/>
                  </a:lnTo>
                  <a:lnTo>
                    <a:pt x="28117" y="58466"/>
                  </a:lnTo>
                  <a:lnTo>
                    <a:pt x="28177" y="58647"/>
                  </a:lnTo>
                  <a:lnTo>
                    <a:pt x="28298" y="58888"/>
                  </a:lnTo>
                  <a:lnTo>
                    <a:pt x="28418" y="59069"/>
                  </a:lnTo>
                  <a:lnTo>
                    <a:pt x="28599" y="59190"/>
                  </a:lnTo>
                  <a:lnTo>
                    <a:pt x="28841" y="59310"/>
                  </a:lnTo>
                  <a:lnTo>
                    <a:pt x="29022" y="59371"/>
                  </a:lnTo>
                  <a:lnTo>
                    <a:pt x="29505" y="59371"/>
                  </a:lnTo>
                  <a:lnTo>
                    <a:pt x="29686" y="59310"/>
                  </a:lnTo>
                  <a:lnTo>
                    <a:pt x="29927" y="59190"/>
                  </a:lnTo>
                  <a:lnTo>
                    <a:pt x="30108" y="59069"/>
                  </a:lnTo>
                  <a:lnTo>
                    <a:pt x="30229" y="58888"/>
                  </a:lnTo>
                  <a:lnTo>
                    <a:pt x="30349" y="58647"/>
                  </a:lnTo>
                  <a:lnTo>
                    <a:pt x="30410" y="58466"/>
                  </a:lnTo>
                  <a:lnTo>
                    <a:pt x="30410" y="58224"/>
                  </a:lnTo>
                  <a:lnTo>
                    <a:pt x="30410" y="57983"/>
                  </a:lnTo>
                  <a:lnTo>
                    <a:pt x="30349" y="57802"/>
                  </a:lnTo>
                  <a:lnTo>
                    <a:pt x="30229" y="57560"/>
                  </a:lnTo>
                  <a:lnTo>
                    <a:pt x="30108" y="57379"/>
                  </a:lnTo>
                  <a:lnTo>
                    <a:pt x="29927" y="57259"/>
                  </a:lnTo>
                  <a:lnTo>
                    <a:pt x="29686" y="57138"/>
                  </a:lnTo>
                  <a:lnTo>
                    <a:pt x="29505" y="57078"/>
                  </a:lnTo>
                  <a:close/>
                  <a:moveTo>
                    <a:pt x="34814" y="57078"/>
                  </a:moveTo>
                  <a:lnTo>
                    <a:pt x="34633" y="57138"/>
                  </a:lnTo>
                  <a:lnTo>
                    <a:pt x="34392" y="57259"/>
                  </a:lnTo>
                  <a:lnTo>
                    <a:pt x="34211" y="57379"/>
                  </a:lnTo>
                  <a:lnTo>
                    <a:pt x="34090" y="57560"/>
                  </a:lnTo>
                  <a:lnTo>
                    <a:pt x="33969" y="57802"/>
                  </a:lnTo>
                  <a:lnTo>
                    <a:pt x="33909" y="57983"/>
                  </a:lnTo>
                  <a:lnTo>
                    <a:pt x="33909" y="58224"/>
                  </a:lnTo>
                  <a:lnTo>
                    <a:pt x="33909" y="58466"/>
                  </a:lnTo>
                  <a:lnTo>
                    <a:pt x="33969" y="58647"/>
                  </a:lnTo>
                  <a:lnTo>
                    <a:pt x="34090" y="58888"/>
                  </a:lnTo>
                  <a:lnTo>
                    <a:pt x="34211" y="59069"/>
                  </a:lnTo>
                  <a:lnTo>
                    <a:pt x="34392" y="59190"/>
                  </a:lnTo>
                  <a:lnTo>
                    <a:pt x="34633" y="59310"/>
                  </a:lnTo>
                  <a:lnTo>
                    <a:pt x="34814" y="59371"/>
                  </a:lnTo>
                  <a:lnTo>
                    <a:pt x="35297" y="59371"/>
                  </a:lnTo>
                  <a:lnTo>
                    <a:pt x="35478" y="59310"/>
                  </a:lnTo>
                  <a:lnTo>
                    <a:pt x="35719" y="59190"/>
                  </a:lnTo>
                  <a:lnTo>
                    <a:pt x="35900" y="59069"/>
                  </a:lnTo>
                  <a:lnTo>
                    <a:pt x="36021" y="58888"/>
                  </a:lnTo>
                  <a:lnTo>
                    <a:pt x="36141" y="58647"/>
                  </a:lnTo>
                  <a:lnTo>
                    <a:pt x="36202" y="58466"/>
                  </a:lnTo>
                  <a:lnTo>
                    <a:pt x="36202" y="58224"/>
                  </a:lnTo>
                  <a:lnTo>
                    <a:pt x="36202" y="57983"/>
                  </a:lnTo>
                  <a:lnTo>
                    <a:pt x="36141" y="57802"/>
                  </a:lnTo>
                  <a:lnTo>
                    <a:pt x="36021" y="57560"/>
                  </a:lnTo>
                  <a:lnTo>
                    <a:pt x="35900" y="57379"/>
                  </a:lnTo>
                  <a:lnTo>
                    <a:pt x="35719" y="57259"/>
                  </a:lnTo>
                  <a:lnTo>
                    <a:pt x="35478" y="57138"/>
                  </a:lnTo>
                  <a:lnTo>
                    <a:pt x="35297" y="57078"/>
                  </a:lnTo>
                  <a:close/>
                  <a:moveTo>
                    <a:pt x="40606" y="57078"/>
                  </a:moveTo>
                  <a:lnTo>
                    <a:pt x="40425" y="57138"/>
                  </a:lnTo>
                  <a:lnTo>
                    <a:pt x="40184" y="57259"/>
                  </a:lnTo>
                  <a:lnTo>
                    <a:pt x="40003" y="57379"/>
                  </a:lnTo>
                  <a:lnTo>
                    <a:pt x="39882" y="57560"/>
                  </a:lnTo>
                  <a:lnTo>
                    <a:pt x="39762" y="57802"/>
                  </a:lnTo>
                  <a:lnTo>
                    <a:pt x="39701" y="57983"/>
                  </a:lnTo>
                  <a:lnTo>
                    <a:pt x="39701" y="58224"/>
                  </a:lnTo>
                  <a:lnTo>
                    <a:pt x="39701" y="58466"/>
                  </a:lnTo>
                  <a:lnTo>
                    <a:pt x="39762" y="58647"/>
                  </a:lnTo>
                  <a:lnTo>
                    <a:pt x="39882" y="58888"/>
                  </a:lnTo>
                  <a:lnTo>
                    <a:pt x="40003" y="59069"/>
                  </a:lnTo>
                  <a:lnTo>
                    <a:pt x="40184" y="59190"/>
                  </a:lnTo>
                  <a:lnTo>
                    <a:pt x="40425" y="59310"/>
                  </a:lnTo>
                  <a:lnTo>
                    <a:pt x="40606" y="59371"/>
                  </a:lnTo>
                  <a:lnTo>
                    <a:pt x="41089" y="59371"/>
                  </a:lnTo>
                  <a:lnTo>
                    <a:pt x="41270" y="59310"/>
                  </a:lnTo>
                  <a:lnTo>
                    <a:pt x="41511" y="59190"/>
                  </a:lnTo>
                  <a:lnTo>
                    <a:pt x="41692" y="59069"/>
                  </a:lnTo>
                  <a:lnTo>
                    <a:pt x="41813" y="58888"/>
                  </a:lnTo>
                  <a:lnTo>
                    <a:pt x="41934" y="58647"/>
                  </a:lnTo>
                  <a:lnTo>
                    <a:pt x="41994" y="58466"/>
                  </a:lnTo>
                  <a:lnTo>
                    <a:pt x="41994" y="58224"/>
                  </a:lnTo>
                  <a:lnTo>
                    <a:pt x="41994" y="57983"/>
                  </a:lnTo>
                  <a:lnTo>
                    <a:pt x="41934" y="57802"/>
                  </a:lnTo>
                  <a:lnTo>
                    <a:pt x="41813" y="57560"/>
                  </a:lnTo>
                  <a:lnTo>
                    <a:pt x="41692" y="57379"/>
                  </a:lnTo>
                  <a:lnTo>
                    <a:pt x="41511" y="57259"/>
                  </a:lnTo>
                  <a:lnTo>
                    <a:pt x="41270" y="57138"/>
                  </a:lnTo>
                  <a:lnTo>
                    <a:pt x="41089" y="57078"/>
                  </a:lnTo>
                  <a:close/>
                  <a:moveTo>
                    <a:pt x="46399" y="57078"/>
                  </a:moveTo>
                  <a:lnTo>
                    <a:pt x="46218" y="57138"/>
                  </a:lnTo>
                  <a:lnTo>
                    <a:pt x="45976" y="57259"/>
                  </a:lnTo>
                  <a:lnTo>
                    <a:pt x="45795" y="57379"/>
                  </a:lnTo>
                  <a:lnTo>
                    <a:pt x="45674" y="57560"/>
                  </a:lnTo>
                  <a:lnTo>
                    <a:pt x="45554" y="57802"/>
                  </a:lnTo>
                  <a:lnTo>
                    <a:pt x="45493" y="57983"/>
                  </a:lnTo>
                  <a:lnTo>
                    <a:pt x="45493" y="58224"/>
                  </a:lnTo>
                  <a:lnTo>
                    <a:pt x="45493" y="58466"/>
                  </a:lnTo>
                  <a:lnTo>
                    <a:pt x="45554" y="58647"/>
                  </a:lnTo>
                  <a:lnTo>
                    <a:pt x="45674" y="58888"/>
                  </a:lnTo>
                  <a:lnTo>
                    <a:pt x="45795" y="59069"/>
                  </a:lnTo>
                  <a:lnTo>
                    <a:pt x="45976" y="59190"/>
                  </a:lnTo>
                  <a:lnTo>
                    <a:pt x="46218" y="59310"/>
                  </a:lnTo>
                  <a:lnTo>
                    <a:pt x="46399" y="59371"/>
                  </a:lnTo>
                  <a:lnTo>
                    <a:pt x="46881" y="59371"/>
                  </a:lnTo>
                  <a:lnTo>
                    <a:pt x="47062" y="59310"/>
                  </a:lnTo>
                  <a:lnTo>
                    <a:pt x="47304" y="59190"/>
                  </a:lnTo>
                  <a:lnTo>
                    <a:pt x="47485" y="59069"/>
                  </a:lnTo>
                  <a:lnTo>
                    <a:pt x="47605" y="58888"/>
                  </a:lnTo>
                  <a:lnTo>
                    <a:pt x="47726" y="58647"/>
                  </a:lnTo>
                  <a:lnTo>
                    <a:pt x="47786" y="58466"/>
                  </a:lnTo>
                  <a:lnTo>
                    <a:pt x="47786" y="58224"/>
                  </a:lnTo>
                  <a:lnTo>
                    <a:pt x="47786" y="57983"/>
                  </a:lnTo>
                  <a:lnTo>
                    <a:pt x="47726" y="57802"/>
                  </a:lnTo>
                  <a:lnTo>
                    <a:pt x="47605" y="57560"/>
                  </a:lnTo>
                  <a:lnTo>
                    <a:pt x="47485" y="57379"/>
                  </a:lnTo>
                  <a:lnTo>
                    <a:pt x="47304" y="57259"/>
                  </a:lnTo>
                  <a:lnTo>
                    <a:pt x="47062" y="57138"/>
                  </a:lnTo>
                  <a:lnTo>
                    <a:pt x="46881" y="57078"/>
                  </a:lnTo>
                  <a:close/>
                  <a:moveTo>
                    <a:pt x="52191" y="57078"/>
                  </a:moveTo>
                  <a:lnTo>
                    <a:pt x="52010" y="57138"/>
                  </a:lnTo>
                  <a:lnTo>
                    <a:pt x="51768" y="57259"/>
                  </a:lnTo>
                  <a:lnTo>
                    <a:pt x="51587" y="57379"/>
                  </a:lnTo>
                  <a:lnTo>
                    <a:pt x="51467" y="57560"/>
                  </a:lnTo>
                  <a:lnTo>
                    <a:pt x="51346" y="57802"/>
                  </a:lnTo>
                  <a:lnTo>
                    <a:pt x="51286" y="57983"/>
                  </a:lnTo>
                  <a:lnTo>
                    <a:pt x="51286" y="58224"/>
                  </a:lnTo>
                  <a:lnTo>
                    <a:pt x="51286" y="58466"/>
                  </a:lnTo>
                  <a:lnTo>
                    <a:pt x="51346" y="58647"/>
                  </a:lnTo>
                  <a:lnTo>
                    <a:pt x="51467" y="58888"/>
                  </a:lnTo>
                  <a:lnTo>
                    <a:pt x="51587" y="59069"/>
                  </a:lnTo>
                  <a:lnTo>
                    <a:pt x="51768" y="59190"/>
                  </a:lnTo>
                  <a:lnTo>
                    <a:pt x="52010" y="59310"/>
                  </a:lnTo>
                  <a:lnTo>
                    <a:pt x="52191" y="59371"/>
                  </a:lnTo>
                  <a:lnTo>
                    <a:pt x="52673" y="59371"/>
                  </a:lnTo>
                  <a:lnTo>
                    <a:pt x="52854" y="59310"/>
                  </a:lnTo>
                  <a:lnTo>
                    <a:pt x="53096" y="59190"/>
                  </a:lnTo>
                  <a:lnTo>
                    <a:pt x="53277" y="59069"/>
                  </a:lnTo>
                  <a:lnTo>
                    <a:pt x="53397" y="58888"/>
                  </a:lnTo>
                  <a:lnTo>
                    <a:pt x="53518" y="58647"/>
                  </a:lnTo>
                  <a:lnTo>
                    <a:pt x="53578" y="58466"/>
                  </a:lnTo>
                  <a:lnTo>
                    <a:pt x="53578" y="58224"/>
                  </a:lnTo>
                  <a:lnTo>
                    <a:pt x="53578" y="57983"/>
                  </a:lnTo>
                  <a:lnTo>
                    <a:pt x="53518" y="57802"/>
                  </a:lnTo>
                  <a:lnTo>
                    <a:pt x="53397" y="57560"/>
                  </a:lnTo>
                  <a:lnTo>
                    <a:pt x="53277" y="57379"/>
                  </a:lnTo>
                  <a:lnTo>
                    <a:pt x="53096" y="57259"/>
                  </a:lnTo>
                  <a:lnTo>
                    <a:pt x="52854" y="57138"/>
                  </a:lnTo>
                  <a:lnTo>
                    <a:pt x="52673" y="57078"/>
                  </a:lnTo>
                  <a:close/>
                  <a:moveTo>
                    <a:pt x="57983" y="57078"/>
                  </a:moveTo>
                  <a:lnTo>
                    <a:pt x="57802" y="57138"/>
                  </a:lnTo>
                  <a:lnTo>
                    <a:pt x="57561" y="57259"/>
                  </a:lnTo>
                  <a:lnTo>
                    <a:pt x="57380" y="57379"/>
                  </a:lnTo>
                  <a:lnTo>
                    <a:pt x="57259" y="57560"/>
                  </a:lnTo>
                  <a:lnTo>
                    <a:pt x="57138" y="57802"/>
                  </a:lnTo>
                  <a:lnTo>
                    <a:pt x="57078" y="57983"/>
                  </a:lnTo>
                  <a:lnTo>
                    <a:pt x="57078" y="58224"/>
                  </a:lnTo>
                  <a:lnTo>
                    <a:pt x="57078" y="58466"/>
                  </a:lnTo>
                  <a:lnTo>
                    <a:pt x="57138" y="58647"/>
                  </a:lnTo>
                  <a:lnTo>
                    <a:pt x="57259" y="58888"/>
                  </a:lnTo>
                  <a:lnTo>
                    <a:pt x="57380" y="59069"/>
                  </a:lnTo>
                  <a:lnTo>
                    <a:pt x="57561" y="59190"/>
                  </a:lnTo>
                  <a:lnTo>
                    <a:pt x="57802" y="59310"/>
                  </a:lnTo>
                  <a:lnTo>
                    <a:pt x="57983" y="59371"/>
                  </a:lnTo>
                  <a:lnTo>
                    <a:pt x="58466" y="59371"/>
                  </a:lnTo>
                  <a:lnTo>
                    <a:pt x="58647" y="59310"/>
                  </a:lnTo>
                  <a:lnTo>
                    <a:pt x="58888" y="59190"/>
                  </a:lnTo>
                  <a:lnTo>
                    <a:pt x="59069" y="59069"/>
                  </a:lnTo>
                  <a:lnTo>
                    <a:pt x="59190" y="58888"/>
                  </a:lnTo>
                  <a:lnTo>
                    <a:pt x="59310" y="58647"/>
                  </a:lnTo>
                  <a:lnTo>
                    <a:pt x="59371" y="58466"/>
                  </a:lnTo>
                  <a:lnTo>
                    <a:pt x="59371" y="58224"/>
                  </a:lnTo>
                  <a:lnTo>
                    <a:pt x="59371" y="57983"/>
                  </a:lnTo>
                  <a:lnTo>
                    <a:pt x="59310" y="57802"/>
                  </a:lnTo>
                  <a:lnTo>
                    <a:pt x="59190" y="57560"/>
                  </a:lnTo>
                  <a:lnTo>
                    <a:pt x="59069" y="57379"/>
                  </a:lnTo>
                  <a:lnTo>
                    <a:pt x="58888" y="57259"/>
                  </a:lnTo>
                  <a:lnTo>
                    <a:pt x="58647" y="57138"/>
                  </a:lnTo>
                  <a:lnTo>
                    <a:pt x="58466" y="57078"/>
                  </a:lnTo>
                  <a:close/>
                  <a:moveTo>
                    <a:pt x="63775" y="57078"/>
                  </a:moveTo>
                  <a:lnTo>
                    <a:pt x="63594" y="57138"/>
                  </a:lnTo>
                  <a:lnTo>
                    <a:pt x="63353" y="57259"/>
                  </a:lnTo>
                  <a:lnTo>
                    <a:pt x="63172" y="57379"/>
                  </a:lnTo>
                  <a:lnTo>
                    <a:pt x="63051" y="57560"/>
                  </a:lnTo>
                  <a:lnTo>
                    <a:pt x="62931" y="57802"/>
                  </a:lnTo>
                  <a:lnTo>
                    <a:pt x="62870" y="57983"/>
                  </a:lnTo>
                  <a:lnTo>
                    <a:pt x="62870" y="58224"/>
                  </a:lnTo>
                  <a:lnTo>
                    <a:pt x="62870" y="58466"/>
                  </a:lnTo>
                  <a:lnTo>
                    <a:pt x="62931" y="58647"/>
                  </a:lnTo>
                  <a:lnTo>
                    <a:pt x="63051" y="58888"/>
                  </a:lnTo>
                  <a:lnTo>
                    <a:pt x="63172" y="59069"/>
                  </a:lnTo>
                  <a:lnTo>
                    <a:pt x="63353" y="59190"/>
                  </a:lnTo>
                  <a:lnTo>
                    <a:pt x="63594" y="59310"/>
                  </a:lnTo>
                  <a:lnTo>
                    <a:pt x="63775" y="59371"/>
                  </a:lnTo>
                  <a:lnTo>
                    <a:pt x="64258" y="59371"/>
                  </a:lnTo>
                  <a:lnTo>
                    <a:pt x="64439" y="59310"/>
                  </a:lnTo>
                  <a:lnTo>
                    <a:pt x="64680" y="59190"/>
                  </a:lnTo>
                  <a:lnTo>
                    <a:pt x="64861" y="59069"/>
                  </a:lnTo>
                  <a:lnTo>
                    <a:pt x="64982" y="58888"/>
                  </a:lnTo>
                  <a:lnTo>
                    <a:pt x="65103" y="58647"/>
                  </a:lnTo>
                  <a:lnTo>
                    <a:pt x="65163" y="58466"/>
                  </a:lnTo>
                  <a:lnTo>
                    <a:pt x="65163" y="58224"/>
                  </a:lnTo>
                  <a:lnTo>
                    <a:pt x="65163" y="57983"/>
                  </a:lnTo>
                  <a:lnTo>
                    <a:pt x="65103" y="57802"/>
                  </a:lnTo>
                  <a:lnTo>
                    <a:pt x="64982" y="57560"/>
                  </a:lnTo>
                  <a:lnTo>
                    <a:pt x="64861" y="57379"/>
                  </a:lnTo>
                  <a:lnTo>
                    <a:pt x="64680" y="57259"/>
                  </a:lnTo>
                  <a:lnTo>
                    <a:pt x="64439" y="57138"/>
                  </a:lnTo>
                  <a:lnTo>
                    <a:pt x="64258" y="57078"/>
                  </a:lnTo>
                  <a:close/>
                  <a:moveTo>
                    <a:pt x="8689" y="59974"/>
                  </a:moveTo>
                  <a:lnTo>
                    <a:pt x="8447" y="60095"/>
                  </a:lnTo>
                  <a:lnTo>
                    <a:pt x="8206" y="60276"/>
                  </a:lnTo>
                  <a:lnTo>
                    <a:pt x="8025" y="60457"/>
                  </a:lnTo>
                  <a:lnTo>
                    <a:pt x="7904" y="60758"/>
                  </a:lnTo>
                  <a:lnTo>
                    <a:pt x="7844" y="61120"/>
                  </a:lnTo>
                  <a:lnTo>
                    <a:pt x="8689" y="62267"/>
                  </a:lnTo>
                  <a:lnTo>
                    <a:pt x="9232" y="62267"/>
                  </a:lnTo>
                  <a:lnTo>
                    <a:pt x="9413" y="62206"/>
                  </a:lnTo>
                  <a:lnTo>
                    <a:pt x="9654" y="62086"/>
                  </a:lnTo>
                  <a:lnTo>
                    <a:pt x="9835" y="61965"/>
                  </a:lnTo>
                  <a:lnTo>
                    <a:pt x="9956" y="61784"/>
                  </a:lnTo>
                  <a:lnTo>
                    <a:pt x="10076" y="61543"/>
                  </a:lnTo>
                  <a:lnTo>
                    <a:pt x="10137" y="61362"/>
                  </a:lnTo>
                  <a:lnTo>
                    <a:pt x="10137" y="61120"/>
                  </a:lnTo>
                  <a:lnTo>
                    <a:pt x="10076" y="60758"/>
                  </a:lnTo>
                  <a:lnTo>
                    <a:pt x="9956" y="60457"/>
                  </a:lnTo>
                  <a:lnTo>
                    <a:pt x="9775" y="60276"/>
                  </a:lnTo>
                  <a:lnTo>
                    <a:pt x="9533" y="60095"/>
                  </a:lnTo>
                  <a:lnTo>
                    <a:pt x="9292" y="59974"/>
                  </a:lnTo>
                  <a:close/>
                  <a:moveTo>
                    <a:pt x="14481" y="59974"/>
                  </a:moveTo>
                  <a:lnTo>
                    <a:pt x="14240" y="60095"/>
                  </a:lnTo>
                  <a:lnTo>
                    <a:pt x="13998" y="60276"/>
                  </a:lnTo>
                  <a:lnTo>
                    <a:pt x="13817" y="60457"/>
                  </a:lnTo>
                  <a:lnTo>
                    <a:pt x="13697" y="60758"/>
                  </a:lnTo>
                  <a:lnTo>
                    <a:pt x="13636" y="61120"/>
                  </a:lnTo>
                  <a:lnTo>
                    <a:pt x="13636" y="61362"/>
                  </a:lnTo>
                  <a:lnTo>
                    <a:pt x="13697" y="61543"/>
                  </a:lnTo>
                  <a:lnTo>
                    <a:pt x="13817" y="61784"/>
                  </a:lnTo>
                  <a:lnTo>
                    <a:pt x="13938" y="61965"/>
                  </a:lnTo>
                  <a:lnTo>
                    <a:pt x="14119" y="62086"/>
                  </a:lnTo>
                  <a:lnTo>
                    <a:pt x="14360" y="62206"/>
                  </a:lnTo>
                  <a:lnTo>
                    <a:pt x="14541" y="62267"/>
                  </a:lnTo>
                  <a:lnTo>
                    <a:pt x="15024" y="62267"/>
                  </a:lnTo>
                  <a:lnTo>
                    <a:pt x="15205" y="62206"/>
                  </a:lnTo>
                  <a:lnTo>
                    <a:pt x="15446" y="62086"/>
                  </a:lnTo>
                  <a:lnTo>
                    <a:pt x="15627" y="61965"/>
                  </a:lnTo>
                  <a:lnTo>
                    <a:pt x="15748" y="61784"/>
                  </a:lnTo>
                  <a:lnTo>
                    <a:pt x="15869" y="61543"/>
                  </a:lnTo>
                  <a:lnTo>
                    <a:pt x="15929" y="61362"/>
                  </a:lnTo>
                  <a:lnTo>
                    <a:pt x="15929" y="61120"/>
                  </a:lnTo>
                  <a:lnTo>
                    <a:pt x="15869" y="60758"/>
                  </a:lnTo>
                  <a:lnTo>
                    <a:pt x="15748" y="60457"/>
                  </a:lnTo>
                  <a:lnTo>
                    <a:pt x="15567" y="60276"/>
                  </a:lnTo>
                  <a:lnTo>
                    <a:pt x="15326" y="60095"/>
                  </a:lnTo>
                  <a:lnTo>
                    <a:pt x="15084" y="59974"/>
                  </a:lnTo>
                  <a:close/>
                  <a:moveTo>
                    <a:pt x="20273" y="59974"/>
                  </a:moveTo>
                  <a:lnTo>
                    <a:pt x="20032" y="60095"/>
                  </a:lnTo>
                  <a:lnTo>
                    <a:pt x="19790" y="60276"/>
                  </a:lnTo>
                  <a:lnTo>
                    <a:pt x="19609" y="60457"/>
                  </a:lnTo>
                  <a:lnTo>
                    <a:pt x="19489" y="60758"/>
                  </a:lnTo>
                  <a:lnTo>
                    <a:pt x="19428" y="61120"/>
                  </a:lnTo>
                  <a:lnTo>
                    <a:pt x="19428" y="61362"/>
                  </a:lnTo>
                  <a:lnTo>
                    <a:pt x="19489" y="61543"/>
                  </a:lnTo>
                  <a:lnTo>
                    <a:pt x="19609" y="61784"/>
                  </a:lnTo>
                  <a:lnTo>
                    <a:pt x="19730" y="61965"/>
                  </a:lnTo>
                  <a:lnTo>
                    <a:pt x="19911" y="62086"/>
                  </a:lnTo>
                  <a:lnTo>
                    <a:pt x="20152" y="62206"/>
                  </a:lnTo>
                  <a:lnTo>
                    <a:pt x="20333" y="62267"/>
                  </a:lnTo>
                  <a:lnTo>
                    <a:pt x="20816" y="62267"/>
                  </a:lnTo>
                  <a:lnTo>
                    <a:pt x="20997" y="62206"/>
                  </a:lnTo>
                  <a:lnTo>
                    <a:pt x="21239" y="62086"/>
                  </a:lnTo>
                  <a:lnTo>
                    <a:pt x="21420" y="61965"/>
                  </a:lnTo>
                  <a:lnTo>
                    <a:pt x="21540" y="61784"/>
                  </a:lnTo>
                  <a:lnTo>
                    <a:pt x="21661" y="61543"/>
                  </a:lnTo>
                  <a:lnTo>
                    <a:pt x="21721" y="61362"/>
                  </a:lnTo>
                  <a:lnTo>
                    <a:pt x="21721" y="61120"/>
                  </a:lnTo>
                  <a:lnTo>
                    <a:pt x="21661" y="60758"/>
                  </a:lnTo>
                  <a:lnTo>
                    <a:pt x="21540" y="60457"/>
                  </a:lnTo>
                  <a:lnTo>
                    <a:pt x="21359" y="60276"/>
                  </a:lnTo>
                  <a:lnTo>
                    <a:pt x="21118" y="60095"/>
                  </a:lnTo>
                  <a:lnTo>
                    <a:pt x="20876" y="59974"/>
                  </a:lnTo>
                  <a:close/>
                  <a:moveTo>
                    <a:pt x="26065" y="59974"/>
                  </a:moveTo>
                  <a:lnTo>
                    <a:pt x="25824" y="60095"/>
                  </a:lnTo>
                  <a:lnTo>
                    <a:pt x="25583" y="60276"/>
                  </a:lnTo>
                  <a:lnTo>
                    <a:pt x="25402" y="60457"/>
                  </a:lnTo>
                  <a:lnTo>
                    <a:pt x="25281" y="60758"/>
                  </a:lnTo>
                  <a:lnTo>
                    <a:pt x="25221" y="61120"/>
                  </a:lnTo>
                  <a:lnTo>
                    <a:pt x="25221" y="61362"/>
                  </a:lnTo>
                  <a:lnTo>
                    <a:pt x="25281" y="61543"/>
                  </a:lnTo>
                  <a:lnTo>
                    <a:pt x="25402" y="61784"/>
                  </a:lnTo>
                  <a:lnTo>
                    <a:pt x="25522" y="61965"/>
                  </a:lnTo>
                  <a:lnTo>
                    <a:pt x="25703" y="62086"/>
                  </a:lnTo>
                  <a:lnTo>
                    <a:pt x="25945" y="62206"/>
                  </a:lnTo>
                  <a:lnTo>
                    <a:pt x="26126" y="62267"/>
                  </a:lnTo>
                  <a:lnTo>
                    <a:pt x="26608" y="62267"/>
                  </a:lnTo>
                  <a:lnTo>
                    <a:pt x="26789" y="62206"/>
                  </a:lnTo>
                  <a:lnTo>
                    <a:pt x="27031" y="62086"/>
                  </a:lnTo>
                  <a:lnTo>
                    <a:pt x="27212" y="61965"/>
                  </a:lnTo>
                  <a:lnTo>
                    <a:pt x="27332" y="61784"/>
                  </a:lnTo>
                  <a:lnTo>
                    <a:pt x="27453" y="61543"/>
                  </a:lnTo>
                  <a:lnTo>
                    <a:pt x="27513" y="61362"/>
                  </a:lnTo>
                  <a:lnTo>
                    <a:pt x="27513" y="61120"/>
                  </a:lnTo>
                  <a:lnTo>
                    <a:pt x="27453" y="60758"/>
                  </a:lnTo>
                  <a:lnTo>
                    <a:pt x="27332" y="60457"/>
                  </a:lnTo>
                  <a:lnTo>
                    <a:pt x="27151" y="60276"/>
                  </a:lnTo>
                  <a:lnTo>
                    <a:pt x="26910" y="60095"/>
                  </a:lnTo>
                  <a:lnTo>
                    <a:pt x="26669" y="59974"/>
                  </a:lnTo>
                  <a:close/>
                  <a:moveTo>
                    <a:pt x="31858" y="59974"/>
                  </a:moveTo>
                  <a:lnTo>
                    <a:pt x="31616" y="60095"/>
                  </a:lnTo>
                  <a:lnTo>
                    <a:pt x="31375" y="60276"/>
                  </a:lnTo>
                  <a:lnTo>
                    <a:pt x="31194" y="60457"/>
                  </a:lnTo>
                  <a:lnTo>
                    <a:pt x="31073" y="60758"/>
                  </a:lnTo>
                  <a:lnTo>
                    <a:pt x="31013" y="61120"/>
                  </a:lnTo>
                  <a:lnTo>
                    <a:pt x="31013" y="61362"/>
                  </a:lnTo>
                  <a:lnTo>
                    <a:pt x="31073" y="61543"/>
                  </a:lnTo>
                  <a:lnTo>
                    <a:pt x="31194" y="61784"/>
                  </a:lnTo>
                  <a:lnTo>
                    <a:pt x="31315" y="61965"/>
                  </a:lnTo>
                  <a:lnTo>
                    <a:pt x="31496" y="62086"/>
                  </a:lnTo>
                  <a:lnTo>
                    <a:pt x="31737" y="62206"/>
                  </a:lnTo>
                  <a:lnTo>
                    <a:pt x="31918" y="62267"/>
                  </a:lnTo>
                  <a:lnTo>
                    <a:pt x="32401" y="62267"/>
                  </a:lnTo>
                  <a:lnTo>
                    <a:pt x="32582" y="62206"/>
                  </a:lnTo>
                  <a:lnTo>
                    <a:pt x="32823" y="62086"/>
                  </a:lnTo>
                  <a:lnTo>
                    <a:pt x="33004" y="61965"/>
                  </a:lnTo>
                  <a:lnTo>
                    <a:pt x="33125" y="61784"/>
                  </a:lnTo>
                  <a:lnTo>
                    <a:pt x="33245" y="61543"/>
                  </a:lnTo>
                  <a:lnTo>
                    <a:pt x="33306" y="61362"/>
                  </a:lnTo>
                  <a:lnTo>
                    <a:pt x="33306" y="61120"/>
                  </a:lnTo>
                  <a:lnTo>
                    <a:pt x="33245" y="60758"/>
                  </a:lnTo>
                  <a:lnTo>
                    <a:pt x="33125" y="60457"/>
                  </a:lnTo>
                  <a:lnTo>
                    <a:pt x="32944" y="60276"/>
                  </a:lnTo>
                  <a:lnTo>
                    <a:pt x="32702" y="60095"/>
                  </a:lnTo>
                  <a:lnTo>
                    <a:pt x="32461" y="59974"/>
                  </a:lnTo>
                  <a:close/>
                  <a:moveTo>
                    <a:pt x="37650" y="59974"/>
                  </a:moveTo>
                  <a:lnTo>
                    <a:pt x="37408" y="60095"/>
                  </a:lnTo>
                  <a:lnTo>
                    <a:pt x="37167" y="60276"/>
                  </a:lnTo>
                  <a:lnTo>
                    <a:pt x="36986" y="60457"/>
                  </a:lnTo>
                  <a:lnTo>
                    <a:pt x="36865" y="60758"/>
                  </a:lnTo>
                  <a:lnTo>
                    <a:pt x="36805" y="61120"/>
                  </a:lnTo>
                  <a:lnTo>
                    <a:pt x="36805" y="61362"/>
                  </a:lnTo>
                  <a:lnTo>
                    <a:pt x="36865" y="61543"/>
                  </a:lnTo>
                  <a:lnTo>
                    <a:pt x="36986" y="61784"/>
                  </a:lnTo>
                  <a:lnTo>
                    <a:pt x="37107" y="61965"/>
                  </a:lnTo>
                  <a:lnTo>
                    <a:pt x="37288" y="62086"/>
                  </a:lnTo>
                  <a:lnTo>
                    <a:pt x="37529" y="62206"/>
                  </a:lnTo>
                  <a:lnTo>
                    <a:pt x="37710" y="62267"/>
                  </a:lnTo>
                  <a:lnTo>
                    <a:pt x="38193" y="62267"/>
                  </a:lnTo>
                  <a:lnTo>
                    <a:pt x="38374" y="62206"/>
                  </a:lnTo>
                  <a:lnTo>
                    <a:pt x="38615" y="62086"/>
                  </a:lnTo>
                  <a:lnTo>
                    <a:pt x="38796" y="61965"/>
                  </a:lnTo>
                  <a:lnTo>
                    <a:pt x="38917" y="61784"/>
                  </a:lnTo>
                  <a:lnTo>
                    <a:pt x="39038" y="61543"/>
                  </a:lnTo>
                  <a:lnTo>
                    <a:pt x="39098" y="61362"/>
                  </a:lnTo>
                  <a:lnTo>
                    <a:pt x="39098" y="61120"/>
                  </a:lnTo>
                  <a:lnTo>
                    <a:pt x="39038" y="60758"/>
                  </a:lnTo>
                  <a:lnTo>
                    <a:pt x="38917" y="60457"/>
                  </a:lnTo>
                  <a:lnTo>
                    <a:pt x="38736" y="60276"/>
                  </a:lnTo>
                  <a:lnTo>
                    <a:pt x="38495" y="60095"/>
                  </a:lnTo>
                  <a:lnTo>
                    <a:pt x="38253" y="59974"/>
                  </a:lnTo>
                  <a:close/>
                  <a:moveTo>
                    <a:pt x="43442" y="59974"/>
                  </a:moveTo>
                  <a:lnTo>
                    <a:pt x="43201" y="60095"/>
                  </a:lnTo>
                  <a:lnTo>
                    <a:pt x="42959" y="60276"/>
                  </a:lnTo>
                  <a:lnTo>
                    <a:pt x="42778" y="60457"/>
                  </a:lnTo>
                  <a:lnTo>
                    <a:pt x="42658" y="60758"/>
                  </a:lnTo>
                  <a:lnTo>
                    <a:pt x="42597" y="61120"/>
                  </a:lnTo>
                  <a:lnTo>
                    <a:pt x="42597" y="61362"/>
                  </a:lnTo>
                  <a:lnTo>
                    <a:pt x="42658" y="61543"/>
                  </a:lnTo>
                  <a:lnTo>
                    <a:pt x="42778" y="61784"/>
                  </a:lnTo>
                  <a:lnTo>
                    <a:pt x="42899" y="61965"/>
                  </a:lnTo>
                  <a:lnTo>
                    <a:pt x="43080" y="62086"/>
                  </a:lnTo>
                  <a:lnTo>
                    <a:pt x="43321" y="62206"/>
                  </a:lnTo>
                  <a:lnTo>
                    <a:pt x="43502" y="62267"/>
                  </a:lnTo>
                  <a:lnTo>
                    <a:pt x="43985" y="62267"/>
                  </a:lnTo>
                  <a:lnTo>
                    <a:pt x="44166" y="62206"/>
                  </a:lnTo>
                  <a:lnTo>
                    <a:pt x="44407" y="62086"/>
                  </a:lnTo>
                  <a:lnTo>
                    <a:pt x="44588" y="61965"/>
                  </a:lnTo>
                  <a:lnTo>
                    <a:pt x="44709" y="61784"/>
                  </a:lnTo>
                  <a:lnTo>
                    <a:pt x="44830" y="61543"/>
                  </a:lnTo>
                  <a:lnTo>
                    <a:pt x="44890" y="61362"/>
                  </a:lnTo>
                  <a:lnTo>
                    <a:pt x="44890" y="61120"/>
                  </a:lnTo>
                  <a:lnTo>
                    <a:pt x="44830" y="60758"/>
                  </a:lnTo>
                  <a:lnTo>
                    <a:pt x="44709" y="60457"/>
                  </a:lnTo>
                  <a:lnTo>
                    <a:pt x="44528" y="60276"/>
                  </a:lnTo>
                  <a:lnTo>
                    <a:pt x="44287" y="60095"/>
                  </a:lnTo>
                  <a:lnTo>
                    <a:pt x="44045" y="59974"/>
                  </a:lnTo>
                  <a:close/>
                  <a:moveTo>
                    <a:pt x="49234" y="59974"/>
                  </a:moveTo>
                  <a:lnTo>
                    <a:pt x="48993" y="60095"/>
                  </a:lnTo>
                  <a:lnTo>
                    <a:pt x="48752" y="60276"/>
                  </a:lnTo>
                  <a:lnTo>
                    <a:pt x="48571" y="60457"/>
                  </a:lnTo>
                  <a:lnTo>
                    <a:pt x="48450" y="60758"/>
                  </a:lnTo>
                  <a:lnTo>
                    <a:pt x="48390" y="61120"/>
                  </a:lnTo>
                  <a:lnTo>
                    <a:pt x="48390" y="61362"/>
                  </a:lnTo>
                  <a:lnTo>
                    <a:pt x="48450" y="61543"/>
                  </a:lnTo>
                  <a:lnTo>
                    <a:pt x="48571" y="61784"/>
                  </a:lnTo>
                  <a:lnTo>
                    <a:pt x="48691" y="61965"/>
                  </a:lnTo>
                  <a:lnTo>
                    <a:pt x="48872" y="62086"/>
                  </a:lnTo>
                  <a:lnTo>
                    <a:pt x="49114" y="62206"/>
                  </a:lnTo>
                  <a:lnTo>
                    <a:pt x="49295" y="62267"/>
                  </a:lnTo>
                  <a:lnTo>
                    <a:pt x="49777" y="62267"/>
                  </a:lnTo>
                  <a:lnTo>
                    <a:pt x="49958" y="62206"/>
                  </a:lnTo>
                  <a:lnTo>
                    <a:pt x="50200" y="62086"/>
                  </a:lnTo>
                  <a:lnTo>
                    <a:pt x="50381" y="61965"/>
                  </a:lnTo>
                  <a:lnTo>
                    <a:pt x="50501" y="61784"/>
                  </a:lnTo>
                  <a:lnTo>
                    <a:pt x="50622" y="61543"/>
                  </a:lnTo>
                  <a:lnTo>
                    <a:pt x="50682" y="61362"/>
                  </a:lnTo>
                  <a:lnTo>
                    <a:pt x="50682" y="61120"/>
                  </a:lnTo>
                  <a:lnTo>
                    <a:pt x="50622" y="60758"/>
                  </a:lnTo>
                  <a:lnTo>
                    <a:pt x="50501" y="60457"/>
                  </a:lnTo>
                  <a:lnTo>
                    <a:pt x="50320" y="60276"/>
                  </a:lnTo>
                  <a:lnTo>
                    <a:pt x="50079" y="60095"/>
                  </a:lnTo>
                  <a:lnTo>
                    <a:pt x="49838" y="59974"/>
                  </a:lnTo>
                  <a:close/>
                  <a:moveTo>
                    <a:pt x="55027" y="59974"/>
                  </a:moveTo>
                  <a:lnTo>
                    <a:pt x="54785" y="60095"/>
                  </a:lnTo>
                  <a:lnTo>
                    <a:pt x="54544" y="60276"/>
                  </a:lnTo>
                  <a:lnTo>
                    <a:pt x="54363" y="60457"/>
                  </a:lnTo>
                  <a:lnTo>
                    <a:pt x="54242" y="60758"/>
                  </a:lnTo>
                  <a:lnTo>
                    <a:pt x="54182" y="61120"/>
                  </a:lnTo>
                  <a:lnTo>
                    <a:pt x="54182" y="61362"/>
                  </a:lnTo>
                  <a:lnTo>
                    <a:pt x="54242" y="61543"/>
                  </a:lnTo>
                  <a:lnTo>
                    <a:pt x="54363" y="61784"/>
                  </a:lnTo>
                  <a:lnTo>
                    <a:pt x="54483" y="61965"/>
                  </a:lnTo>
                  <a:lnTo>
                    <a:pt x="54665" y="62086"/>
                  </a:lnTo>
                  <a:lnTo>
                    <a:pt x="54906" y="62206"/>
                  </a:lnTo>
                  <a:lnTo>
                    <a:pt x="55087" y="62267"/>
                  </a:lnTo>
                  <a:lnTo>
                    <a:pt x="55570" y="62267"/>
                  </a:lnTo>
                  <a:lnTo>
                    <a:pt x="55751" y="62206"/>
                  </a:lnTo>
                  <a:lnTo>
                    <a:pt x="55992" y="62086"/>
                  </a:lnTo>
                  <a:lnTo>
                    <a:pt x="56173" y="61965"/>
                  </a:lnTo>
                  <a:lnTo>
                    <a:pt x="56294" y="61784"/>
                  </a:lnTo>
                  <a:lnTo>
                    <a:pt x="56414" y="61543"/>
                  </a:lnTo>
                  <a:lnTo>
                    <a:pt x="56475" y="61362"/>
                  </a:lnTo>
                  <a:lnTo>
                    <a:pt x="56475" y="61120"/>
                  </a:lnTo>
                  <a:lnTo>
                    <a:pt x="56414" y="60758"/>
                  </a:lnTo>
                  <a:lnTo>
                    <a:pt x="56294" y="60457"/>
                  </a:lnTo>
                  <a:lnTo>
                    <a:pt x="56113" y="60276"/>
                  </a:lnTo>
                  <a:lnTo>
                    <a:pt x="55871" y="60095"/>
                  </a:lnTo>
                  <a:lnTo>
                    <a:pt x="55630" y="59974"/>
                  </a:lnTo>
                  <a:close/>
                  <a:moveTo>
                    <a:pt x="60819" y="59974"/>
                  </a:moveTo>
                  <a:lnTo>
                    <a:pt x="60577" y="60095"/>
                  </a:lnTo>
                  <a:lnTo>
                    <a:pt x="60336" y="60276"/>
                  </a:lnTo>
                  <a:lnTo>
                    <a:pt x="60155" y="60457"/>
                  </a:lnTo>
                  <a:lnTo>
                    <a:pt x="60034" y="60758"/>
                  </a:lnTo>
                  <a:lnTo>
                    <a:pt x="59974" y="61120"/>
                  </a:lnTo>
                  <a:lnTo>
                    <a:pt x="59974" y="61362"/>
                  </a:lnTo>
                  <a:lnTo>
                    <a:pt x="60034" y="61543"/>
                  </a:lnTo>
                  <a:lnTo>
                    <a:pt x="60155" y="61784"/>
                  </a:lnTo>
                  <a:lnTo>
                    <a:pt x="60276" y="61965"/>
                  </a:lnTo>
                  <a:lnTo>
                    <a:pt x="60457" y="62086"/>
                  </a:lnTo>
                  <a:lnTo>
                    <a:pt x="60698" y="62206"/>
                  </a:lnTo>
                  <a:lnTo>
                    <a:pt x="60879" y="62267"/>
                  </a:lnTo>
                  <a:lnTo>
                    <a:pt x="61362" y="62267"/>
                  </a:lnTo>
                  <a:lnTo>
                    <a:pt x="61543" y="62206"/>
                  </a:lnTo>
                  <a:lnTo>
                    <a:pt x="61784" y="62086"/>
                  </a:lnTo>
                  <a:lnTo>
                    <a:pt x="61965" y="61965"/>
                  </a:lnTo>
                  <a:lnTo>
                    <a:pt x="62086" y="61784"/>
                  </a:lnTo>
                  <a:lnTo>
                    <a:pt x="62206" y="61543"/>
                  </a:lnTo>
                  <a:lnTo>
                    <a:pt x="62267" y="61362"/>
                  </a:lnTo>
                  <a:lnTo>
                    <a:pt x="62267" y="61120"/>
                  </a:lnTo>
                  <a:lnTo>
                    <a:pt x="62206" y="60758"/>
                  </a:lnTo>
                  <a:lnTo>
                    <a:pt x="62086" y="60457"/>
                  </a:lnTo>
                  <a:lnTo>
                    <a:pt x="61905" y="60276"/>
                  </a:lnTo>
                  <a:lnTo>
                    <a:pt x="61663" y="60095"/>
                  </a:lnTo>
                  <a:lnTo>
                    <a:pt x="61422" y="59974"/>
                  </a:lnTo>
                  <a:close/>
                  <a:moveTo>
                    <a:pt x="66611" y="59974"/>
                  </a:moveTo>
                  <a:lnTo>
                    <a:pt x="66370" y="60095"/>
                  </a:lnTo>
                  <a:lnTo>
                    <a:pt x="66128" y="60276"/>
                  </a:lnTo>
                  <a:lnTo>
                    <a:pt x="65947" y="60457"/>
                  </a:lnTo>
                  <a:lnTo>
                    <a:pt x="65827" y="60758"/>
                  </a:lnTo>
                  <a:lnTo>
                    <a:pt x="65766" y="61120"/>
                  </a:lnTo>
                  <a:lnTo>
                    <a:pt x="65766" y="61362"/>
                  </a:lnTo>
                  <a:lnTo>
                    <a:pt x="65827" y="61543"/>
                  </a:lnTo>
                  <a:lnTo>
                    <a:pt x="65947" y="61784"/>
                  </a:lnTo>
                  <a:lnTo>
                    <a:pt x="66068" y="61965"/>
                  </a:lnTo>
                  <a:lnTo>
                    <a:pt x="66249" y="62086"/>
                  </a:lnTo>
                  <a:lnTo>
                    <a:pt x="66490" y="62206"/>
                  </a:lnTo>
                  <a:lnTo>
                    <a:pt x="66671" y="62267"/>
                  </a:lnTo>
                  <a:lnTo>
                    <a:pt x="67214" y="62267"/>
                  </a:lnTo>
                  <a:lnTo>
                    <a:pt x="68059" y="61120"/>
                  </a:lnTo>
                  <a:lnTo>
                    <a:pt x="67999" y="60758"/>
                  </a:lnTo>
                  <a:lnTo>
                    <a:pt x="67878" y="60457"/>
                  </a:lnTo>
                  <a:lnTo>
                    <a:pt x="67697" y="60276"/>
                  </a:lnTo>
                  <a:lnTo>
                    <a:pt x="67456" y="60095"/>
                  </a:lnTo>
                  <a:lnTo>
                    <a:pt x="67214" y="59974"/>
                  </a:lnTo>
                  <a:close/>
                  <a:moveTo>
                    <a:pt x="11645" y="62870"/>
                  </a:moveTo>
                  <a:lnTo>
                    <a:pt x="11464" y="62930"/>
                  </a:lnTo>
                  <a:lnTo>
                    <a:pt x="11223" y="63051"/>
                  </a:lnTo>
                  <a:lnTo>
                    <a:pt x="11042" y="63172"/>
                  </a:lnTo>
                  <a:lnTo>
                    <a:pt x="10921" y="63353"/>
                  </a:lnTo>
                  <a:lnTo>
                    <a:pt x="10800" y="63594"/>
                  </a:lnTo>
                  <a:lnTo>
                    <a:pt x="10740" y="63775"/>
                  </a:lnTo>
                  <a:lnTo>
                    <a:pt x="10740" y="64016"/>
                  </a:lnTo>
                  <a:lnTo>
                    <a:pt x="10740" y="64197"/>
                  </a:lnTo>
                  <a:lnTo>
                    <a:pt x="10800" y="64439"/>
                  </a:lnTo>
                  <a:lnTo>
                    <a:pt x="10981" y="64740"/>
                  </a:lnTo>
                  <a:lnTo>
                    <a:pt x="11162" y="64921"/>
                  </a:lnTo>
                  <a:lnTo>
                    <a:pt x="11464" y="65102"/>
                  </a:lnTo>
                  <a:lnTo>
                    <a:pt x="11705" y="65163"/>
                  </a:lnTo>
                  <a:lnTo>
                    <a:pt x="12128" y="65163"/>
                  </a:lnTo>
                  <a:lnTo>
                    <a:pt x="12309" y="65102"/>
                  </a:lnTo>
                  <a:lnTo>
                    <a:pt x="12550" y="64982"/>
                  </a:lnTo>
                  <a:lnTo>
                    <a:pt x="12731" y="64861"/>
                  </a:lnTo>
                  <a:lnTo>
                    <a:pt x="12852" y="64680"/>
                  </a:lnTo>
                  <a:lnTo>
                    <a:pt x="12973" y="64439"/>
                  </a:lnTo>
                  <a:lnTo>
                    <a:pt x="13033" y="64258"/>
                  </a:lnTo>
                  <a:lnTo>
                    <a:pt x="13033" y="64016"/>
                  </a:lnTo>
                  <a:lnTo>
                    <a:pt x="13033" y="63775"/>
                  </a:lnTo>
                  <a:lnTo>
                    <a:pt x="12973" y="63594"/>
                  </a:lnTo>
                  <a:lnTo>
                    <a:pt x="12852" y="63353"/>
                  </a:lnTo>
                  <a:lnTo>
                    <a:pt x="12731" y="63172"/>
                  </a:lnTo>
                  <a:lnTo>
                    <a:pt x="12550" y="63051"/>
                  </a:lnTo>
                  <a:lnTo>
                    <a:pt x="12309" y="62930"/>
                  </a:lnTo>
                  <a:lnTo>
                    <a:pt x="12128" y="62870"/>
                  </a:lnTo>
                  <a:close/>
                  <a:moveTo>
                    <a:pt x="17437" y="62870"/>
                  </a:moveTo>
                  <a:lnTo>
                    <a:pt x="17256" y="62930"/>
                  </a:lnTo>
                  <a:lnTo>
                    <a:pt x="17015" y="63051"/>
                  </a:lnTo>
                  <a:lnTo>
                    <a:pt x="16834" y="63172"/>
                  </a:lnTo>
                  <a:lnTo>
                    <a:pt x="16713" y="63353"/>
                  </a:lnTo>
                  <a:lnTo>
                    <a:pt x="16593" y="63594"/>
                  </a:lnTo>
                  <a:lnTo>
                    <a:pt x="16532" y="63775"/>
                  </a:lnTo>
                  <a:lnTo>
                    <a:pt x="16532" y="64016"/>
                  </a:lnTo>
                  <a:lnTo>
                    <a:pt x="16532" y="64258"/>
                  </a:lnTo>
                  <a:lnTo>
                    <a:pt x="16593" y="64439"/>
                  </a:lnTo>
                  <a:lnTo>
                    <a:pt x="16713" y="64680"/>
                  </a:lnTo>
                  <a:lnTo>
                    <a:pt x="16834" y="64861"/>
                  </a:lnTo>
                  <a:lnTo>
                    <a:pt x="17015" y="64982"/>
                  </a:lnTo>
                  <a:lnTo>
                    <a:pt x="17256" y="65102"/>
                  </a:lnTo>
                  <a:lnTo>
                    <a:pt x="17437" y="65163"/>
                  </a:lnTo>
                  <a:lnTo>
                    <a:pt x="17920" y="65163"/>
                  </a:lnTo>
                  <a:lnTo>
                    <a:pt x="18101" y="65102"/>
                  </a:lnTo>
                  <a:lnTo>
                    <a:pt x="18342" y="64982"/>
                  </a:lnTo>
                  <a:lnTo>
                    <a:pt x="18523" y="64861"/>
                  </a:lnTo>
                  <a:lnTo>
                    <a:pt x="18644" y="64680"/>
                  </a:lnTo>
                  <a:lnTo>
                    <a:pt x="18765" y="64439"/>
                  </a:lnTo>
                  <a:lnTo>
                    <a:pt x="18825" y="64258"/>
                  </a:lnTo>
                  <a:lnTo>
                    <a:pt x="18825" y="64016"/>
                  </a:lnTo>
                  <a:lnTo>
                    <a:pt x="18825" y="63775"/>
                  </a:lnTo>
                  <a:lnTo>
                    <a:pt x="18765" y="63594"/>
                  </a:lnTo>
                  <a:lnTo>
                    <a:pt x="18644" y="63353"/>
                  </a:lnTo>
                  <a:lnTo>
                    <a:pt x="18523" y="63172"/>
                  </a:lnTo>
                  <a:lnTo>
                    <a:pt x="18342" y="63051"/>
                  </a:lnTo>
                  <a:lnTo>
                    <a:pt x="18101" y="62930"/>
                  </a:lnTo>
                  <a:lnTo>
                    <a:pt x="17920" y="62870"/>
                  </a:lnTo>
                  <a:close/>
                  <a:moveTo>
                    <a:pt x="23230" y="62870"/>
                  </a:moveTo>
                  <a:lnTo>
                    <a:pt x="23049" y="62930"/>
                  </a:lnTo>
                  <a:lnTo>
                    <a:pt x="22807" y="63051"/>
                  </a:lnTo>
                  <a:lnTo>
                    <a:pt x="22626" y="63172"/>
                  </a:lnTo>
                  <a:lnTo>
                    <a:pt x="22506" y="63353"/>
                  </a:lnTo>
                  <a:lnTo>
                    <a:pt x="22385" y="63594"/>
                  </a:lnTo>
                  <a:lnTo>
                    <a:pt x="22325" y="63775"/>
                  </a:lnTo>
                  <a:lnTo>
                    <a:pt x="22325" y="64016"/>
                  </a:lnTo>
                  <a:lnTo>
                    <a:pt x="22325" y="64258"/>
                  </a:lnTo>
                  <a:lnTo>
                    <a:pt x="22385" y="64439"/>
                  </a:lnTo>
                  <a:lnTo>
                    <a:pt x="22506" y="64680"/>
                  </a:lnTo>
                  <a:lnTo>
                    <a:pt x="22626" y="64861"/>
                  </a:lnTo>
                  <a:lnTo>
                    <a:pt x="22807" y="64982"/>
                  </a:lnTo>
                  <a:lnTo>
                    <a:pt x="23049" y="65102"/>
                  </a:lnTo>
                  <a:lnTo>
                    <a:pt x="23230" y="65163"/>
                  </a:lnTo>
                  <a:lnTo>
                    <a:pt x="23712" y="65163"/>
                  </a:lnTo>
                  <a:lnTo>
                    <a:pt x="23893" y="65102"/>
                  </a:lnTo>
                  <a:lnTo>
                    <a:pt x="24135" y="64982"/>
                  </a:lnTo>
                  <a:lnTo>
                    <a:pt x="24316" y="64861"/>
                  </a:lnTo>
                  <a:lnTo>
                    <a:pt x="24436" y="64680"/>
                  </a:lnTo>
                  <a:lnTo>
                    <a:pt x="24557" y="64439"/>
                  </a:lnTo>
                  <a:lnTo>
                    <a:pt x="24617" y="64258"/>
                  </a:lnTo>
                  <a:lnTo>
                    <a:pt x="24617" y="64016"/>
                  </a:lnTo>
                  <a:lnTo>
                    <a:pt x="24617" y="63775"/>
                  </a:lnTo>
                  <a:lnTo>
                    <a:pt x="24557" y="63594"/>
                  </a:lnTo>
                  <a:lnTo>
                    <a:pt x="24436" y="63353"/>
                  </a:lnTo>
                  <a:lnTo>
                    <a:pt x="24316" y="63172"/>
                  </a:lnTo>
                  <a:lnTo>
                    <a:pt x="24135" y="63051"/>
                  </a:lnTo>
                  <a:lnTo>
                    <a:pt x="23893" y="62930"/>
                  </a:lnTo>
                  <a:lnTo>
                    <a:pt x="23712" y="62870"/>
                  </a:lnTo>
                  <a:close/>
                  <a:moveTo>
                    <a:pt x="29022" y="62870"/>
                  </a:moveTo>
                  <a:lnTo>
                    <a:pt x="28841" y="62930"/>
                  </a:lnTo>
                  <a:lnTo>
                    <a:pt x="28599" y="63051"/>
                  </a:lnTo>
                  <a:lnTo>
                    <a:pt x="28418" y="63172"/>
                  </a:lnTo>
                  <a:lnTo>
                    <a:pt x="28298" y="63353"/>
                  </a:lnTo>
                  <a:lnTo>
                    <a:pt x="28177" y="63594"/>
                  </a:lnTo>
                  <a:lnTo>
                    <a:pt x="28117" y="63775"/>
                  </a:lnTo>
                  <a:lnTo>
                    <a:pt x="28117" y="64016"/>
                  </a:lnTo>
                  <a:lnTo>
                    <a:pt x="28117" y="64258"/>
                  </a:lnTo>
                  <a:lnTo>
                    <a:pt x="28177" y="64439"/>
                  </a:lnTo>
                  <a:lnTo>
                    <a:pt x="28298" y="64680"/>
                  </a:lnTo>
                  <a:lnTo>
                    <a:pt x="28418" y="64861"/>
                  </a:lnTo>
                  <a:lnTo>
                    <a:pt x="28599" y="64982"/>
                  </a:lnTo>
                  <a:lnTo>
                    <a:pt x="28841" y="65102"/>
                  </a:lnTo>
                  <a:lnTo>
                    <a:pt x="29022" y="65163"/>
                  </a:lnTo>
                  <a:lnTo>
                    <a:pt x="29505" y="65163"/>
                  </a:lnTo>
                  <a:lnTo>
                    <a:pt x="29686" y="65102"/>
                  </a:lnTo>
                  <a:lnTo>
                    <a:pt x="29927" y="64982"/>
                  </a:lnTo>
                  <a:lnTo>
                    <a:pt x="30108" y="64861"/>
                  </a:lnTo>
                  <a:lnTo>
                    <a:pt x="30229" y="64680"/>
                  </a:lnTo>
                  <a:lnTo>
                    <a:pt x="30349" y="64439"/>
                  </a:lnTo>
                  <a:lnTo>
                    <a:pt x="30410" y="64258"/>
                  </a:lnTo>
                  <a:lnTo>
                    <a:pt x="30410" y="64016"/>
                  </a:lnTo>
                  <a:lnTo>
                    <a:pt x="30410" y="63775"/>
                  </a:lnTo>
                  <a:lnTo>
                    <a:pt x="30349" y="63594"/>
                  </a:lnTo>
                  <a:lnTo>
                    <a:pt x="30229" y="63353"/>
                  </a:lnTo>
                  <a:lnTo>
                    <a:pt x="30108" y="63172"/>
                  </a:lnTo>
                  <a:lnTo>
                    <a:pt x="29927" y="63051"/>
                  </a:lnTo>
                  <a:lnTo>
                    <a:pt x="29686" y="62930"/>
                  </a:lnTo>
                  <a:lnTo>
                    <a:pt x="29505" y="62870"/>
                  </a:lnTo>
                  <a:close/>
                  <a:moveTo>
                    <a:pt x="34814" y="62870"/>
                  </a:moveTo>
                  <a:lnTo>
                    <a:pt x="34633" y="62930"/>
                  </a:lnTo>
                  <a:lnTo>
                    <a:pt x="34392" y="63051"/>
                  </a:lnTo>
                  <a:lnTo>
                    <a:pt x="34211" y="63172"/>
                  </a:lnTo>
                  <a:lnTo>
                    <a:pt x="34090" y="63353"/>
                  </a:lnTo>
                  <a:lnTo>
                    <a:pt x="33969" y="63594"/>
                  </a:lnTo>
                  <a:lnTo>
                    <a:pt x="33909" y="63775"/>
                  </a:lnTo>
                  <a:lnTo>
                    <a:pt x="33909" y="64016"/>
                  </a:lnTo>
                  <a:lnTo>
                    <a:pt x="33909" y="64258"/>
                  </a:lnTo>
                  <a:lnTo>
                    <a:pt x="33969" y="64439"/>
                  </a:lnTo>
                  <a:lnTo>
                    <a:pt x="34090" y="64680"/>
                  </a:lnTo>
                  <a:lnTo>
                    <a:pt x="34211" y="64861"/>
                  </a:lnTo>
                  <a:lnTo>
                    <a:pt x="34392" y="64982"/>
                  </a:lnTo>
                  <a:lnTo>
                    <a:pt x="34633" y="65102"/>
                  </a:lnTo>
                  <a:lnTo>
                    <a:pt x="34814" y="65163"/>
                  </a:lnTo>
                  <a:lnTo>
                    <a:pt x="35297" y="65163"/>
                  </a:lnTo>
                  <a:lnTo>
                    <a:pt x="35478" y="65102"/>
                  </a:lnTo>
                  <a:lnTo>
                    <a:pt x="35719" y="64982"/>
                  </a:lnTo>
                  <a:lnTo>
                    <a:pt x="35900" y="64861"/>
                  </a:lnTo>
                  <a:lnTo>
                    <a:pt x="36021" y="64680"/>
                  </a:lnTo>
                  <a:lnTo>
                    <a:pt x="36141" y="64439"/>
                  </a:lnTo>
                  <a:lnTo>
                    <a:pt x="36202" y="64258"/>
                  </a:lnTo>
                  <a:lnTo>
                    <a:pt x="36202" y="64016"/>
                  </a:lnTo>
                  <a:lnTo>
                    <a:pt x="36202" y="63775"/>
                  </a:lnTo>
                  <a:lnTo>
                    <a:pt x="36141" y="63594"/>
                  </a:lnTo>
                  <a:lnTo>
                    <a:pt x="36021" y="63353"/>
                  </a:lnTo>
                  <a:lnTo>
                    <a:pt x="35900" y="63172"/>
                  </a:lnTo>
                  <a:lnTo>
                    <a:pt x="35719" y="63051"/>
                  </a:lnTo>
                  <a:lnTo>
                    <a:pt x="35478" y="62930"/>
                  </a:lnTo>
                  <a:lnTo>
                    <a:pt x="35297" y="62870"/>
                  </a:lnTo>
                  <a:close/>
                  <a:moveTo>
                    <a:pt x="40606" y="62870"/>
                  </a:moveTo>
                  <a:lnTo>
                    <a:pt x="40425" y="62930"/>
                  </a:lnTo>
                  <a:lnTo>
                    <a:pt x="40184" y="63051"/>
                  </a:lnTo>
                  <a:lnTo>
                    <a:pt x="40003" y="63172"/>
                  </a:lnTo>
                  <a:lnTo>
                    <a:pt x="39882" y="63353"/>
                  </a:lnTo>
                  <a:lnTo>
                    <a:pt x="39762" y="63594"/>
                  </a:lnTo>
                  <a:lnTo>
                    <a:pt x="39701" y="63775"/>
                  </a:lnTo>
                  <a:lnTo>
                    <a:pt x="39701" y="64016"/>
                  </a:lnTo>
                  <a:lnTo>
                    <a:pt x="39701" y="64258"/>
                  </a:lnTo>
                  <a:lnTo>
                    <a:pt x="39762" y="64439"/>
                  </a:lnTo>
                  <a:lnTo>
                    <a:pt x="39882" y="64680"/>
                  </a:lnTo>
                  <a:lnTo>
                    <a:pt x="40003" y="64861"/>
                  </a:lnTo>
                  <a:lnTo>
                    <a:pt x="40184" y="64982"/>
                  </a:lnTo>
                  <a:lnTo>
                    <a:pt x="40425" y="65102"/>
                  </a:lnTo>
                  <a:lnTo>
                    <a:pt x="40606" y="65163"/>
                  </a:lnTo>
                  <a:lnTo>
                    <a:pt x="41089" y="65163"/>
                  </a:lnTo>
                  <a:lnTo>
                    <a:pt x="41270" y="65102"/>
                  </a:lnTo>
                  <a:lnTo>
                    <a:pt x="41511" y="64982"/>
                  </a:lnTo>
                  <a:lnTo>
                    <a:pt x="41692" y="64861"/>
                  </a:lnTo>
                  <a:lnTo>
                    <a:pt x="41813" y="64680"/>
                  </a:lnTo>
                  <a:lnTo>
                    <a:pt x="41934" y="64439"/>
                  </a:lnTo>
                  <a:lnTo>
                    <a:pt x="41994" y="64258"/>
                  </a:lnTo>
                  <a:lnTo>
                    <a:pt x="41994" y="64016"/>
                  </a:lnTo>
                  <a:lnTo>
                    <a:pt x="41994" y="63775"/>
                  </a:lnTo>
                  <a:lnTo>
                    <a:pt x="41934" y="63594"/>
                  </a:lnTo>
                  <a:lnTo>
                    <a:pt x="41813" y="63353"/>
                  </a:lnTo>
                  <a:lnTo>
                    <a:pt x="41692" y="63172"/>
                  </a:lnTo>
                  <a:lnTo>
                    <a:pt x="41511" y="63051"/>
                  </a:lnTo>
                  <a:lnTo>
                    <a:pt x="41270" y="62930"/>
                  </a:lnTo>
                  <a:lnTo>
                    <a:pt x="41089" y="62870"/>
                  </a:lnTo>
                  <a:close/>
                  <a:moveTo>
                    <a:pt x="46399" y="62870"/>
                  </a:moveTo>
                  <a:lnTo>
                    <a:pt x="46218" y="62930"/>
                  </a:lnTo>
                  <a:lnTo>
                    <a:pt x="45976" y="63051"/>
                  </a:lnTo>
                  <a:lnTo>
                    <a:pt x="45795" y="63172"/>
                  </a:lnTo>
                  <a:lnTo>
                    <a:pt x="45674" y="63353"/>
                  </a:lnTo>
                  <a:lnTo>
                    <a:pt x="45554" y="63594"/>
                  </a:lnTo>
                  <a:lnTo>
                    <a:pt x="45493" y="63775"/>
                  </a:lnTo>
                  <a:lnTo>
                    <a:pt x="45493" y="64016"/>
                  </a:lnTo>
                  <a:lnTo>
                    <a:pt x="45493" y="64258"/>
                  </a:lnTo>
                  <a:lnTo>
                    <a:pt x="45554" y="64439"/>
                  </a:lnTo>
                  <a:lnTo>
                    <a:pt x="45674" y="64680"/>
                  </a:lnTo>
                  <a:lnTo>
                    <a:pt x="45795" y="64861"/>
                  </a:lnTo>
                  <a:lnTo>
                    <a:pt x="45976" y="64982"/>
                  </a:lnTo>
                  <a:lnTo>
                    <a:pt x="46218" y="65102"/>
                  </a:lnTo>
                  <a:lnTo>
                    <a:pt x="46399" y="65163"/>
                  </a:lnTo>
                  <a:lnTo>
                    <a:pt x="46881" y="65163"/>
                  </a:lnTo>
                  <a:lnTo>
                    <a:pt x="47062" y="65102"/>
                  </a:lnTo>
                  <a:lnTo>
                    <a:pt x="47304" y="64982"/>
                  </a:lnTo>
                  <a:lnTo>
                    <a:pt x="47485" y="64861"/>
                  </a:lnTo>
                  <a:lnTo>
                    <a:pt x="47605" y="64680"/>
                  </a:lnTo>
                  <a:lnTo>
                    <a:pt x="47726" y="64439"/>
                  </a:lnTo>
                  <a:lnTo>
                    <a:pt x="47786" y="64258"/>
                  </a:lnTo>
                  <a:lnTo>
                    <a:pt x="47786" y="64016"/>
                  </a:lnTo>
                  <a:lnTo>
                    <a:pt x="47786" y="63775"/>
                  </a:lnTo>
                  <a:lnTo>
                    <a:pt x="47726" y="63594"/>
                  </a:lnTo>
                  <a:lnTo>
                    <a:pt x="47605" y="63353"/>
                  </a:lnTo>
                  <a:lnTo>
                    <a:pt x="47485" y="63172"/>
                  </a:lnTo>
                  <a:lnTo>
                    <a:pt x="47304" y="63051"/>
                  </a:lnTo>
                  <a:lnTo>
                    <a:pt x="47062" y="62930"/>
                  </a:lnTo>
                  <a:lnTo>
                    <a:pt x="46881" y="62870"/>
                  </a:lnTo>
                  <a:close/>
                  <a:moveTo>
                    <a:pt x="52191" y="62870"/>
                  </a:moveTo>
                  <a:lnTo>
                    <a:pt x="52010" y="62930"/>
                  </a:lnTo>
                  <a:lnTo>
                    <a:pt x="51768" y="63051"/>
                  </a:lnTo>
                  <a:lnTo>
                    <a:pt x="51587" y="63172"/>
                  </a:lnTo>
                  <a:lnTo>
                    <a:pt x="51467" y="63353"/>
                  </a:lnTo>
                  <a:lnTo>
                    <a:pt x="51346" y="63594"/>
                  </a:lnTo>
                  <a:lnTo>
                    <a:pt x="51286" y="63775"/>
                  </a:lnTo>
                  <a:lnTo>
                    <a:pt x="51286" y="64016"/>
                  </a:lnTo>
                  <a:lnTo>
                    <a:pt x="51286" y="64258"/>
                  </a:lnTo>
                  <a:lnTo>
                    <a:pt x="51346" y="64439"/>
                  </a:lnTo>
                  <a:lnTo>
                    <a:pt x="51467" y="64680"/>
                  </a:lnTo>
                  <a:lnTo>
                    <a:pt x="51587" y="64861"/>
                  </a:lnTo>
                  <a:lnTo>
                    <a:pt x="51768" y="64982"/>
                  </a:lnTo>
                  <a:lnTo>
                    <a:pt x="52010" y="65102"/>
                  </a:lnTo>
                  <a:lnTo>
                    <a:pt x="52191" y="65163"/>
                  </a:lnTo>
                  <a:lnTo>
                    <a:pt x="52673" y="65163"/>
                  </a:lnTo>
                  <a:lnTo>
                    <a:pt x="52854" y="65102"/>
                  </a:lnTo>
                  <a:lnTo>
                    <a:pt x="53096" y="64982"/>
                  </a:lnTo>
                  <a:lnTo>
                    <a:pt x="53277" y="64861"/>
                  </a:lnTo>
                  <a:lnTo>
                    <a:pt x="53397" y="64680"/>
                  </a:lnTo>
                  <a:lnTo>
                    <a:pt x="53518" y="64439"/>
                  </a:lnTo>
                  <a:lnTo>
                    <a:pt x="53578" y="64258"/>
                  </a:lnTo>
                  <a:lnTo>
                    <a:pt x="53578" y="64016"/>
                  </a:lnTo>
                  <a:lnTo>
                    <a:pt x="53578" y="63775"/>
                  </a:lnTo>
                  <a:lnTo>
                    <a:pt x="53518" y="63594"/>
                  </a:lnTo>
                  <a:lnTo>
                    <a:pt x="53397" y="63353"/>
                  </a:lnTo>
                  <a:lnTo>
                    <a:pt x="53277" y="63172"/>
                  </a:lnTo>
                  <a:lnTo>
                    <a:pt x="53096" y="63051"/>
                  </a:lnTo>
                  <a:lnTo>
                    <a:pt x="52854" y="62930"/>
                  </a:lnTo>
                  <a:lnTo>
                    <a:pt x="52673" y="62870"/>
                  </a:lnTo>
                  <a:close/>
                  <a:moveTo>
                    <a:pt x="57983" y="62870"/>
                  </a:moveTo>
                  <a:lnTo>
                    <a:pt x="57802" y="62930"/>
                  </a:lnTo>
                  <a:lnTo>
                    <a:pt x="57561" y="63051"/>
                  </a:lnTo>
                  <a:lnTo>
                    <a:pt x="57380" y="63172"/>
                  </a:lnTo>
                  <a:lnTo>
                    <a:pt x="57259" y="63353"/>
                  </a:lnTo>
                  <a:lnTo>
                    <a:pt x="57138" y="63594"/>
                  </a:lnTo>
                  <a:lnTo>
                    <a:pt x="57078" y="63775"/>
                  </a:lnTo>
                  <a:lnTo>
                    <a:pt x="57078" y="64016"/>
                  </a:lnTo>
                  <a:lnTo>
                    <a:pt x="57078" y="64258"/>
                  </a:lnTo>
                  <a:lnTo>
                    <a:pt x="57138" y="64439"/>
                  </a:lnTo>
                  <a:lnTo>
                    <a:pt x="57259" y="64680"/>
                  </a:lnTo>
                  <a:lnTo>
                    <a:pt x="57380" y="64861"/>
                  </a:lnTo>
                  <a:lnTo>
                    <a:pt x="57561" y="64982"/>
                  </a:lnTo>
                  <a:lnTo>
                    <a:pt x="57802" y="65102"/>
                  </a:lnTo>
                  <a:lnTo>
                    <a:pt x="57983" y="65163"/>
                  </a:lnTo>
                  <a:lnTo>
                    <a:pt x="58466" y="65163"/>
                  </a:lnTo>
                  <a:lnTo>
                    <a:pt x="58647" y="65102"/>
                  </a:lnTo>
                  <a:lnTo>
                    <a:pt x="58888" y="64982"/>
                  </a:lnTo>
                  <a:lnTo>
                    <a:pt x="59069" y="64861"/>
                  </a:lnTo>
                  <a:lnTo>
                    <a:pt x="59190" y="64680"/>
                  </a:lnTo>
                  <a:lnTo>
                    <a:pt x="59310" y="64439"/>
                  </a:lnTo>
                  <a:lnTo>
                    <a:pt x="59371" y="64258"/>
                  </a:lnTo>
                  <a:lnTo>
                    <a:pt x="59371" y="64016"/>
                  </a:lnTo>
                  <a:lnTo>
                    <a:pt x="59371" y="63775"/>
                  </a:lnTo>
                  <a:lnTo>
                    <a:pt x="59310" y="63594"/>
                  </a:lnTo>
                  <a:lnTo>
                    <a:pt x="59190" y="63353"/>
                  </a:lnTo>
                  <a:lnTo>
                    <a:pt x="59069" y="63172"/>
                  </a:lnTo>
                  <a:lnTo>
                    <a:pt x="58888" y="63051"/>
                  </a:lnTo>
                  <a:lnTo>
                    <a:pt x="58647" y="62930"/>
                  </a:lnTo>
                  <a:lnTo>
                    <a:pt x="58466" y="62870"/>
                  </a:lnTo>
                  <a:close/>
                  <a:moveTo>
                    <a:pt x="63775" y="62870"/>
                  </a:moveTo>
                  <a:lnTo>
                    <a:pt x="63594" y="62930"/>
                  </a:lnTo>
                  <a:lnTo>
                    <a:pt x="63353" y="63051"/>
                  </a:lnTo>
                  <a:lnTo>
                    <a:pt x="63172" y="63172"/>
                  </a:lnTo>
                  <a:lnTo>
                    <a:pt x="63051" y="63353"/>
                  </a:lnTo>
                  <a:lnTo>
                    <a:pt x="62931" y="63594"/>
                  </a:lnTo>
                  <a:lnTo>
                    <a:pt x="62870" y="63775"/>
                  </a:lnTo>
                  <a:lnTo>
                    <a:pt x="62870" y="64016"/>
                  </a:lnTo>
                  <a:lnTo>
                    <a:pt x="62870" y="64258"/>
                  </a:lnTo>
                  <a:lnTo>
                    <a:pt x="62931" y="64439"/>
                  </a:lnTo>
                  <a:lnTo>
                    <a:pt x="63051" y="64680"/>
                  </a:lnTo>
                  <a:lnTo>
                    <a:pt x="63172" y="64861"/>
                  </a:lnTo>
                  <a:lnTo>
                    <a:pt x="63353" y="64982"/>
                  </a:lnTo>
                  <a:lnTo>
                    <a:pt x="63594" y="65102"/>
                  </a:lnTo>
                  <a:lnTo>
                    <a:pt x="63775" y="65163"/>
                  </a:lnTo>
                  <a:lnTo>
                    <a:pt x="64198" y="65163"/>
                  </a:lnTo>
                  <a:lnTo>
                    <a:pt x="64439" y="65102"/>
                  </a:lnTo>
                  <a:lnTo>
                    <a:pt x="64741" y="64921"/>
                  </a:lnTo>
                  <a:lnTo>
                    <a:pt x="64922" y="64740"/>
                  </a:lnTo>
                  <a:lnTo>
                    <a:pt x="65103" y="64439"/>
                  </a:lnTo>
                  <a:lnTo>
                    <a:pt x="65163" y="64197"/>
                  </a:lnTo>
                  <a:lnTo>
                    <a:pt x="65163" y="64016"/>
                  </a:lnTo>
                  <a:lnTo>
                    <a:pt x="65163" y="63775"/>
                  </a:lnTo>
                  <a:lnTo>
                    <a:pt x="65103" y="63594"/>
                  </a:lnTo>
                  <a:lnTo>
                    <a:pt x="64982" y="63353"/>
                  </a:lnTo>
                  <a:lnTo>
                    <a:pt x="64861" y="63172"/>
                  </a:lnTo>
                  <a:lnTo>
                    <a:pt x="64680" y="63051"/>
                  </a:lnTo>
                  <a:lnTo>
                    <a:pt x="64439" y="62930"/>
                  </a:lnTo>
                  <a:lnTo>
                    <a:pt x="64258" y="62870"/>
                  </a:lnTo>
                  <a:close/>
                  <a:moveTo>
                    <a:pt x="14541" y="65766"/>
                  </a:moveTo>
                  <a:lnTo>
                    <a:pt x="14360" y="65826"/>
                  </a:lnTo>
                  <a:lnTo>
                    <a:pt x="14119" y="65947"/>
                  </a:lnTo>
                  <a:lnTo>
                    <a:pt x="13938" y="66068"/>
                  </a:lnTo>
                  <a:lnTo>
                    <a:pt x="13817" y="66249"/>
                  </a:lnTo>
                  <a:lnTo>
                    <a:pt x="13697" y="66490"/>
                  </a:lnTo>
                  <a:lnTo>
                    <a:pt x="13636" y="66671"/>
                  </a:lnTo>
                  <a:lnTo>
                    <a:pt x="13636" y="66912"/>
                  </a:lnTo>
                  <a:lnTo>
                    <a:pt x="13636" y="67214"/>
                  </a:lnTo>
                  <a:lnTo>
                    <a:pt x="14783" y="68059"/>
                  </a:lnTo>
                  <a:lnTo>
                    <a:pt x="15024" y="68059"/>
                  </a:lnTo>
                  <a:lnTo>
                    <a:pt x="15205" y="67999"/>
                  </a:lnTo>
                  <a:lnTo>
                    <a:pt x="15446" y="67878"/>
                  </a:lnTo>
                  <a:lnTo>
                    <a:pt x="15627" y="67757"/>
                  </a:lnTo>
                  <a:lnTo>
                    <a:pt x="15748" y="67576"/>
                  </a:lnTo>
                  <a:lnTo>
                    <a:pt x="15869" y="67335"/>
                  </a:lnTo>
                  <a:lnTo>
                    <a:pt x="15929" y="67154"/>
                  </a:lnTo>
                  <a:lnTo>
                    <a:pt x="15929" y="66912"/>
                  </a:lnTo>
                  <a:lnTo>
                    <a:pt x="15929" y="66671"/>
                  </a:lnTo>
                  <a:lnTo>
                    <a:pt x="15869" y="66490"/>
                  </a:lnTo>
                  <a:lnTo>
                    <a:pt x="15748" y="66249"/>
                  </a:lnTo>
                  <a:lnTo>
                    <a:pt x="15627" y="66068"/>
                  </a:lnTo>
                  <a:lnTo>
                    <a:pt x="15446" y="65947"/>
                  </a:lnTo>
                  <a:lnTo>
                    <a:pt x="15205" y="65826"/>
                  </a:lnTo>
                  <a:lnTo>
                    <a:pt x="15024" y="65766"/>
                  </a:lnTo>
                  <a:close/>
                  <a:moveTo>
                    <a:pt x="20333" y="65766"/>
                  </a:moveTo>
                  <a:lnTo>
                    <a:pt x="20152" y="65826"/>
                  </a:lnTo>
                  <a:lnTo>
                    <a:pt x="19911" y="65947"/>
                  </a:lnTo>
                  <a:lnTo>
                    <a:pt x="19730" y="66068"/>
                  </a:lnTo>
                  <a:lnTo>
                    <a:pt x="19609" y="66249"/>
                  </a:lnTo>
                  <a:lnTo>
                    <a:pt x="19489" y="66490"/>
                  </a:lnTo>
                  <a:lnTo>
                    <a:pt x="19428" y="66671"/>
                  </a:lnTo>
                  <a:lnTo>
                    <a:pt x="19428" y="66912"/>
                  </a:lnTo>
                  <a:lnTo>
                    <a:pt x="19428" y="67154"/>
                  </a:lnTo>
                  <a:lnTo>
                    <a:pt x="19489" y="67335"/>
                  </a:lnTo>
                  <a:lnTo>
                    <a:pt x="19609" y="67576"/>
                  </a:lnTo>
                  <a:lnTo>
                    <a:pt x="19730" y="67757"/>
                  </a:lnTo>
                  <a:lnTo>
                    <a:pt x="19911" y="67878"/>
                  </a:lnTo>
                  <a:lnTo>
                    <a:pt x="20152" y="67999"/>
                  </a:lnTo>
                  <a:lnTo>
                    <a:pt x="20333" y="68059"/>
                  </a:lnTo>
                  <a:lnTo>
                    <a:pt x="20816" y="68059"/>
                  </a:lnTo>
                  <a:lnTo>
                    <a:pt x="20997" y="67999"/>
                  </a:lnTo>
                  <a:lnTo>
                    <a:pt x="21239" y="67878"/>
                  </a:lnTo>
                  <a:lnTo>
                    <a:pt x="21420" y="67757"/>
                  </a:lnTo>
                  <a:lnTo>
                    <a:pt x="21540" y="67576"/>
                  </a:lnTo>
                  <a:lnTo>
                    <a:pt x="21661" y="67335"/>
                  </a:lnTo>
                  <a:lnTo>
                    <a:pt x="21721" y="67154"/>
                  </a:lnTo>
                  <a:lnTo>
                    <a:pt x="21721" y="66912"/>
                  </a:lnTo>
                  <a:lnTo>
                    <a:pt x="21721" y="66671"/>
                  </a:lnTo>
                  <a:lnTo>
                    <a:pt x="21661" y="66490"/>
                  </a:lnTo>
                  <a:lnTo>
                    <a:pt x="21540" y="66249"/>
                  </a:lnTo>
                  <a:lnTo>
                    <a:pt x="21420" y="66068"/>
                  </a:lnTo>
                  <a:lnTo>
                    <a:pt x="21239" y="65947"/>
                  </a:lnTo>
                  <a:lnTo>
                    <a:pt x="20997" y="65826"/>
                  </a:lnTo>
                  <a:lnTo>
                    <a:pt x="20816" y="65766"/>
                  </a:lnTo>
                  <a:close/>
                  <a:moveTo>
                    <a:pt x="26126" y="65766"/>
                  </a:moveTo>
                  <a:lnTo>
                    <a:pt x="25945" y="65826"/>
                  </a:lnTo>
                  <a:lnTo>
                    <a:pt x="25703" y="65947"/>
                  </a:lnTo>
                  <a:lnTo>
                    <a:pt x="25522" y="66068"/>
                  </a:lnTo>
                  <a:lnTo>
                    <a:pt x="25402" y="66249"/>
                  </a:lnTo>
                  <a:lnTo>
                    <a:pt x="25281" y="66490"/>
                  </a:lnTo>
                  <a:lnTo>
                    <a:pt x="25221" y="66671"/>
                  </a:lnTo>
                  <a:lnTo>
                    <a:pt x="25221" y="66912"/>
                  </a:lnTo>
                  <a:lnTo>
                    <a:pt x="25221" y="67154"/>
                  </a:lnTo>
                  <a:lnTo>
                    <a:pt x="25281" y="67335"/>
                  </a:lnTo>
                  <a:lnTo>
                    <a:pt x="25402" y="67576"/>
                  </a:lnTo>
                  <a:lnTo>
                    <a:pt x="25522" y="67757"/>
                  </a:lnTo>
                  <a:lnTo>
                    <a:pt x="25703" y="67878"/>
                  </a:lnTo>
                  <a:lnTo>
                    <a:pt x="25945" y="67999"/>
                  </a:lnTo>
                  <a:lnTo>
                    <a:pt x="26126" y="68059"/>
                  </a:lnTo>
                  <a:lnTo>
                    <a:pt x="26608" y="68059"/>
                  </a:lnTo>
                  <a:lnTo>
                    <a:pt x="26789" y="67999"/>
                  </a:lnTo>
                  <a:lnTo>
                    <a:pt x="27031" y="67878"/>
                  </a:lnTo>
                  <a:lnTo>
                    <a:pt x="27212" y="67757"/>
                  </a:lnTo>
                  <a:lnTo>
                    <a:pt x="27332" y="67576"/>
                  </a:lnTo>
                  <a:lnTo>
                    <a:pt x="27453" y="67335"/>
                  </a:lnTo>
                  <a:lnTo>
                    <a:pt x="27513" y="67154"/>
                  </a:lnTo>
                  <a:lnTo>
                    <a:pt x="27513" y="66912"/>
                  </a:lnTo>
                  <a:lnTo>
                    <a:pt x="27513" y="66671"/>
                  </a:lnTo>
                  <a:lnTo>
                    <a:pt x="27453" y="66490"/>
                  </a:lnTo>
                  <a:lnTo>
                    <a:pt x="27332" y="66249"/>
                  </a:lnTo>
                  <a:lnTo>
                    <a:pt x="27212" y="66068"/>
                  </a:lnTo>
                  <a:lnTo>
                    <a:pt x="27031" y="65947"/>
                  </a:lnTo>
                  <a:lnTo>
                    <a:pt x="26789" y="65826"/>
                  </a:lnTo>
                  <a:lnTo>
                    <a:pt x="26608" y="65766"/>
                  </a:lnTo>
                  <a:close/>
                  <a:moveTo>
                    <a:pt x="31918" y="65766"/>
                  </a:moveTo>
                  <a:lnTo>
                    <a:pt x="31737" y="65826"/>
                  </a:lnTo>
                  <a:lnTo>
                    <a:pt x="31496" y="65947"/>
                  </a:lnTo>
                  <a:lnTo>
                    <a:pt x="31315" y="66068"/>
                  </a:lnTo>
                  <a:lnTo>
                    <a:pt x="31194" y="66249"/>
                  </a:lnTo>
                  <a:lnTo>
                    <a:pt x="31073" y="66490"/>
                  </a:lnTo>
                  <a:lnTo>
                    <a:pt x="31013" y="66671"/>
                  </a:lnTo>
                  <a:lnTo>
                    <a:pt x="31013" y="66912"/>
                  </a:lnTo>
                  <a:lnTo>
                    <a:pt x="31013" y="67154"/>
                  </a:lnTo>
                  <a:lnTo>
                    <a:pt x="31073" y="67335"/>
                  </a:lnTo>
                  <a:lnTo>
                    <a:pt x="31194" y="67576"/>
                  </a:lnTo>
                  <a:lnTo>
                    <a:pt x="31315" y="67757"/>
                  </a:lnTo>
                  <a:lnTo>
                    <a:pt x="31496" y="67878"/>
                  </a:lnTo>
                  <a:lnTo>
                    <a:pt x="31737" y="67999"/>
                  </a:lnTo>
                  <a:lnTo>
                    <a:pt x="31918" y="68059"/>
                  </a:lnTo>
                  <a:lnTo>
                    <a:pt x="32401" y="68059"/>
                  </a:lnTo>
                  <a:lnTo>
                    <a:pt x="32582" y="67999"/>
                  </a:lnTo>
                  <a:lnTo>
                    <a:pt x="32823" y="67878"/>
                  </a:lnTo>
                  <a:lnTo>
                    <a:pt x="33004" y="67757"/>
                  </a:lnTo>
                  <a:lnTo>
                    <a:pt x="33125" y="67576"/>
                  </a:lnTo>
                  <a:lnTo>
                    <a:pt x="33245" y="67335"/>
                  </a:lnTo>
                  <a:lnTo>
                    <a:pt x="33306" y="67154"/>
                  </a:lnTo>
                  <a:lnTo>
                    <a:pt x="33306" y="66912"/>
                  </a:lnTo>
                  <a:lnTo>
                    <a:pt x="33306" y="66671"/>
                  </a:lnTo>
                  <a:lnTo>
                    <a:pt x="33245" y="66490"/>
                  </a:lnTo>
                  <a:lnTo>
                    <a:pt x="33125" y="66249"/>
                  </a:lnTo>
                  <a:lnTo>
                    <a:pt x="33004" y="66068"/>
                  </a:lnTo>
                  <a:lnTo>
                    <a:pt x="32823" y="65947"/>
                  </a:lnTo>
                  <a:lnTo>
                    <a:pt x="32582" y="65826"/>
                  </a:lnTo>
                  <a:lnTo>
                    <a:pt x="32401" y="65766"/>
                  </a:lnTo>
                  <a:close/>
                  <a:moveTo>
                    <a:pt x="37710" y="65766"/>
                  </a:moveTo>
                  <a:lnTo>
                    <a:pt x="37529" y="65826"/>
                  </a:lnTo>
                  <a:lnTo>
                    <a:pt x="37288" y="65947"/>
                  </a:lnTo>
                  <a:lnTo>
                    <a:pt x="37107" y="66068"/>
                  </a:lnTo>
                  <a:lnTo>
                    <a:pt x="36986" y="66249"/>
                  </a:lnTo>
                  <a:lnTo>
                    <a:pt x="36865" y="66490"/>
                  </a:lnTo>
                  <a:lnTo>
                    <a:pt x="36805" y="66671"/>
                  </a:lnTo>
                  <a:lnTo>
                    <a:pt x="36805" y="66912"/>
                  </a:lnTo>
                  <a:lnTo>
                    <a:pt x="36805" y="67154"/>
                  </a:lnTo>
                  <a:lnTo>
                    <a:pt x="36865" y="67335"/>
                  </a:lnTo>
                  <a:lnTo>
                    <a:pt x="36986" y="67576"/>
                  </a:lnTo>
                  <a:lnTo>
                    <a:pt x="37107" y="67757"/>
                  </a:lnTo>
                  <a:lnTo>
                    <a:pt x="37288" y="67878"/>
                  </a:lnTo>
                  <a:lnTo>
                    <a:pt x="37529" y="67999"/>
                  </a:lnTo>
                  <a:lnTo>
                    <a:pt x="37710" y="68059"/>
                  </a:lnTo>
                  <a:lnTo>
                    <a:pt x="38193" y="68059"/>
                  </a:lnTo>
                  <a:lnTo>
                    <a:pt x="38374" y="67999"/>
                  </a:lnTo>
                  <a:lnTo>
                    <a:pt x="38615" y="67878"/>
                  </a:lnTo>
                  <a:lnTo>
                    <a:pt x="38796" y="67757"/>
                  </a:lnTo>
                  <a:lnTo>
                    <a:pt x="38917" y="67576"/>
                  </a:lnTo>
                  <a:lnTo>
                    <a:pt x="39038" y="67335"/>
                  </a:lnTo>
                  <a:lnTo>
                    <a:pt x="39098" y="67154"/>
                  </a:lnTo>
                  <a:lnTo>
                    <a:pt x="39098" y="66912"/>
                  </a:lnTo>
                  <a:lnTo>
                    <a:pt x="39098" y="66671"/>
                  </a:lnTo>
                  <a:lnTo>
                    <a:pt x="39038" y="66490"/>
                  </a:lnTo>
                  <a:lnTo>
                    <a:pt x="38917" y="66249"/>
                  </a:lnTo>
                  <a:lnTo>
                    <a:pt x="38796" y="66068"/>
                  </a:lnTo>
                  <a:lnTo>
                    <a:pt x="38615" y="65947"/>
                  </a:lnTo>
                  <a:lnTo>
                    <a:pt x="38374" y="65826"/>
                  </a:lnTo>
                  <a:lnTo>
                    <a:pt x="38193" y="65766"/>
                  </a:lnTo>
                  <a:close/>
                  <a:moveTo>
                    <a:pt x="43502" y="65766"/>
                  </a:moveTo>
                  <a:lnTo>
                    <a:pt x="43321" y="65826"/>
                  </a:lnTo>
                  <a:lnTo>
                    <a:pt x="43080" y="65947"/>
                  </a:lnTo>
                  <a:lnTo>
                    <a:pt x="42899" y="66068"/>
                  </a:lnTo>
                  <a:lnTo>
                    <a:pt x="42778" y="66249"/>
                  </a:lnTo>
                  <a:lnTo>
                    <a:pt x="42658" y="66490"/>
                  </a:lnTo>
                  <a:lnTo>
                    <a:pt x="42597" y="66671"/>
                  </a:lnTo>
                  <a:lnTo>
                    <a:pt x="42597" y="66912"/>
                  </a:lnTo>
                  <a:lnTo>
                    <a:pt x="42597" y="67154"/>
                  </a:lnTo>
                  <a:lnTo>
                    <a:pt x="42658" y="67335"/>
                  </a:lnTo>
                  <a:lnTo>
                    <a:pt x="42778" y="67576"/>
                  </a:lnTo>
                  <a:lnTo>
                    <a:pt x="42899" y="67757"/>
                  </a:lnTo>
                  <a:lnTo>
                    <a:pt x="43080" y="67878"/>
                  </a:lnTo>
                  <a:lnTo>
                    <a:pt x="43321" y="67999"/>
                  </a:lnTo>
                  <a:lnTo>
                    <a:pt x="43502" y="68059"/>
                  </a:lnTo>
                  <a:lnTo>
                    <a:pt x="43985" y="68059"/>
                  </a:lnTo>
                  <a:lnTo>
                    <a:pt x="44166" y="67999"/>
                  </a:lnTo>
                  <a:lnTo>
                    <a:pt x="44407" y="67878"/>
                  </a:lnTo>
                  <a:lnTo>
                    <a:pt x="44588" y="67757"/>
                  </a:lnTo>
                  <a:lnTo>
                    <a:pt x="44709" y="67576"/>
                  </a:lnTo>
                  <a:lnTo>
                    <a:pt x="44830" y="67335"/>
                  </a:lnTo>
                  <a:lnTo>
                    <a:pt x="44890" y="67154"/>
                  </a:lnTo>
                  <a:lnTo>
                    <a:pt x="44890" y="66912"/>
                  </a:lnTo>
                  <a:lnTo>
                    <a:pt x="44890" y="66671"/>
                  </a:lnTo>
                  <a:lnTo>
                    <a:pt x="44830" y="66490"/>
                  </a:lnTo>
                  <a:lnTo>
                    <a:pt x="44709" y="66249"/>
                  </a:lnTo>
                  <a:lnTo>
                    <a:pt x="44588" y="66068"/>
                  </a:lnTo>
                  <a:lnTo>
                    <a:pt x="44407" y="65947"/>
                  </a:lnTo>
                  <a:lnTo>
                    <a:pt x="44166" y="65826"/>
                  </a:lnTo>
                  <a:lnTo>
                    <a:pt x="43985" y="65766"/>
                  </a:lnTo>
                  <a:close/>
                  <a:moveTo>
                    <a:pt x="49295" y="65766"/>
                  </a:moveTo>
                  <a:lnTo>
                    <a:pt x="49114" y="65826"/>
                  </a:lnTo>
                  <a:lnTo>
                    <a:pt x="48872" y="65947"/>
                  </a:lnTo>
                  <a:lnTo>
                    <a:pt x="48691" y="66068"/>
                  </a:lnTo>
                  <a:lnTo>
                    <a:pt x="48571" y="66249"/>
                  </a:lnTo>
                  <a:lnTo>
                    <a:pt x="48450" y="66490"/>
                  </a:lnTo>
                  <a:lnTo>
                    <a:pt x="48390" y="66671"/>
                  </a:lnTo>
                  <a:lnTo>
                    <a:pt x="48390" y="66912"/>
                  </a:lnTo>
                  <a:lnTo>
                    <a:pt x="48390" y="67154"/>
                  </a:lnTo>
                  <a:lnTo>
                    <a:pt x="48450" y="67335"/>
                  </a:lnTo>
                  <a:lnTo>
                    <a:pt x="48571" y="67576"/>
                  </a:lnTo>
                  <a:lnTo>
                    <a:pt x="48691" y="67757"/>
                  </a:lnTo>
                  <a:lnTo>
                    <a:pt x="48872" y="67878"/>
                  </a:lnTo>
                  <a:lnTo>
                    <a:pt x="49114" y="67999"/>
                  </a:lnTo>
                  <a:lnTo>
                    <a:pt x="49295" y="68059"/>
                  </a:lnTo>
                  <a:lnTo>
                    <a:pt x="49777" y="68059"/>
                  </a:lnTo>
                  <a:lnTo>
                    <a:pt x="49958" y="67999"/>
                  </a:lnTo>
                  <a:lnTo>
                    <a:pt x="50200" y="67878"/>
                  </a:lnTo>
                  <a:lnTo>
                    <a:pt x="50381" y="67757"/>
                  </a:lnTo>
                  <a:lnTo>
                    <a:pt x="50501" y="67576"/>
                  </a:lnTo>
                  <a:lnTo>
                    <a:pt x="50622" y="67335"/>
                  </a:lnTo>
                  <a:lnTo>
                    <a:pt x="50682" y="67154"/>
                  </a:lnTo>
                  <a:lnTo>
                    <a:pt x="50682" y="66912"/>
                  </a:lnTo>
                  <a:lnTo>
                    <a:pt x="50682" y="66671"/>
                  </a:lnTo>
                  <a:lnTo>
                    <a:pt x="50622" y="66490"/>
                  </a:lnTo>
                  <a:lnTo>
                    <a:pt x="50501" y="66249"/>
                  </a:lnTo>
                  <a:lnTo>
                    <a:pt x="50381" y="66068"/>
                  </a:lnTo>
                  <a:lnTo>
                    <a:pt x="50200" y="65947"/>
                  </a:lnTo>
                  <a:lnTo>
                    <a:pt x="49958" y="65826"/>
                  </a:lnTo>
                  <a:lnTo>
                    <a:pt x="49777" y="65766"/>
                  </a:lnTo>
                  <a:close/>
                  <a:moveTo>
                    <a:pt x="55087" y="65766"/>
                  </a:moveTo>
                  <a:lnTo>
                    <a:pt x="54906" y="65826"/>
                  </a:lnTo>
                  <a:lnTo>
                    <a:pt x="54665" y="65947"/>
                  </a:lnTo>
                  <a:lnTo>
                    <a:pt x="54483" y="66068"/>
                  </a:lnTo>
                  <a:lnTo>
                    <a:pt x="54363" y="66249"/>
                  </a:lnTo>
                  <a:lnTo>
                    <a:pt x="54242" y="66490"/>
                  </a:lnTo>
                  <a:lnTo>
                    <a:pt x="54182" y="66671"/>
                  </a:lnTo>
                  <a:lnTo>
                    <a:pt x="54182" y="66912"/>
                  </a:lnTo>
                  <a:lnTo>
                    <a:pt x="54182" y="67154"/>
                  </a:lnTo>
                  <a:lnTo>
                    <a:pt x="54242" y="67335"/>
                  </a:lnTo>
                  <a:lnTo>
                    <a:pt x="54363" y="67576"/>
                  </a:lnTo>
                  <a:lnTo>
                    <a:pt x="54483" y="67757"/>
                  </a:lnTo>
                  <a:lnTo>
                    <a:pt x="54665" y="67878"/>
                  </a:lnTo>
                  <a:lnTo>
                    <a:pt x="54906" y="67999"/>
                  </a:lnTo>
                  <a:lnTo>
                    <a:pt x="55087" y="68059"/>
                  </a:lnTo>
                  <a:lnTo>
                    <a:pt x="55570" y="68059"/>
                  </a:lnTo>
                  <a:lnTo>
                    <a:pt x="55751" y="67999"/>
                  </a:lnTo>
                  <a:lnTo>
                    <a:pt x="55992" y="67878"/>
                  </a:lnTo>
                  <a:lnTo>
                    <a:pt x="56173" y="67757"/>
                  </a:lnTo>
                  <a:lnTo>
                    <a:pt x="56294" y="67576"/>
                  </a:lnTo>
                  <a:lnTo>
                    <a:pt x="56414" y="67335"/>
                  </a:lnTo>
                  <a:lnTo>
                    <a:pt x="56475" y="67154"/>
                  </a:lnTo>
                  <a:lnTo>
                    <a:pt x="56475" y="66912"/>
                  </a:lnTo>
                  <a:lnTo>
                    <a:pt x="56475" y="66671"/>
                  </a:lnTo>
                  <a:lnTo>
                    <a:pt x="56414" y="66490"/>
                  </a:lnTo>
                  <a:lnTo>
                    <a:pt x="56294" y="66249"/>
                  </a:lnTo>
                  <a:lnTo>
                    <a:pt x="56173" y="66068"/>
                  </a:lnTo>
                  <a:lnTo>
                    <a:pt x="55992" y="65947"/>
                  </a:lnTo>
                  <a:lnTo>
                    <a:pt x="55751" y="65826"/>
                  </a:lnTo>
                  <a:lnTo>
                    <a:pt x="55570" y="65766"/>
                  </a:lnTo>
                  <a:close/>
                  <a:moveTo>
                    <a:pt x="60879" y="65766"/>
                  </a:moveTo>
                  <a:lnTo>
                    <a:pt x="60698" y="65826"/>
                  </a:lnTo>
                  <a:lnTo>
                    <a:pt x="60457" y="65947"/>
                  </a:lnTo>
                  <a:lnTo>
                    <a:pt x="60276" y="66068"/>
                  </a:lnTo>
                  <a:lnTo>
                    <a:pt x="60155" y="66249"/>
                  </a:lnTo>
                  <a:lnTo>
                    <a:pt x="60034" y="66490"/>
                  </a:lnTo>
                  <a:lnTo>
                    <a:pt x="59974" y="66671"/>
                  </a:lnTo>
                  <a:lnTo>
                    <a:pt x="59974" y="66912"/>
                  </a:lnTo>
                  <a:lnTo>
                    <a:pt x="59974" y="67154"/>
                  </a:lnTo>
                  <a:lnTo>
                    <a:pt x="60034" y="67335"/>
                  </a:lnTo>
                  <a:lnTo>
                    <a:pt x="60155" y="67576"/>
                  </a:lnTo>
                  <a:lnTo>
                    <a:pt x="60276" y="67757"/>
                  </a:lnTo>
                  <a:lnTo>
                    <a:pt x="60457" y="67878"/>
                  </a:lnTo>
                  <a:lnTo>
                    <a:pt x="60698" y="67999"/>
                  </a:lnTo>
                  <a:lnTo>
                    <a:pt x="60879" y="68059"/>
                  </a:lnTo>
                  <a:lnTo>
                    <a:pt x="61120" y="68059"/>
                  </a:lnTo>
                  <a:lnTo>
                    <a:pt x="62267" y="67214"/>
                  </a:lnTo>
                  <a:lnTo>
                    <a:pt x="62267" y="66912"/>
                  </a:lnTo>
                  <a:lnTo>
                    <a:pt x="62267" y="66671"/>
                  </a:lnTo>
                  <a:lnTo>
                    <a:pt x="62206" y="66490"/>
                  </a:lnTo>
                  <a:lnTo>
                    <a:pt x="62086" y="66249"/>
                  </a:lnTo>
                  <a:lnTo>
                    <a:pt x="61965" y="66068"/>
                  </a:lnTo>
                  <a:lnTo>
                    <a:pt x="61784" y="65947"/>
                  </a:lnTo>
                  <a:lnTo>
                    <a:pt x="61543" y="65826"/>
                  </a:lnTo>
                  <a:lnTo>
                    <a:pt x="61362" y="65766"/>
                  </a:lnTo>
                  <a:close/>
                  <a:moveTo>
                    <a:pt x="17679" y="68662"/>
                  </a:moveTo>
                  <a:lnTo>
                    <a:pt x="17317" y="68723"/>
                  </a:lnTo>
                  <a:lnTo>
                    <a:pt x="17015" y="68843"/>
                  </a:lnTo>
                  <a:lnTo>
                    <a:pt x="16774" y="69085"/>
                  </a:lnTo>
                  <a:lnTo>
                    <a:pt x="16593" y="69386"/>
                  </a:lnTo>
                  <a:lnTo>
                    <a:pt x="18523" y="70593"/>
                  </a:lnTo>
                  <a:lnTo>
                    <a:pt x="18644" y="70472"/>
                  </a:lnTo>
                  <a:lnTo>
                    <a:pt x="18765" y="70231"/>
                  </a:lnTo>
                  <a:lnTo>
                    <a:pt x="18825" y="70050"/>
                  </a:lnTo>
                  <a:lnTo>
                    <a:pt x="18825" y="69809"/>
                  </a:lnTo>
                  <a:lnTo>
                    <a:pt x="18825" y="69567"/>
                  </a:lnTo>
                  <a:lnTo>
                    <a:pt x="18765" y="69386"/>
                  </a:lnTo>
                  <a:lnTo>
                    <a:pt x="18644" y="69145"/>
                  </a:lnTo>
                  <a:lnTo>
                    <a:pt x="18523" y="68964"/>
                  </a:lnTo>
                  <a:lnTo>
                    <a:pt x="18342" y="68843"/>
                  </a:lnTo>
                  <a:lnTo>
                    <a:pt x="18101" y="68723"/>
                  </a:lnTo>
                  <a:lnTo>
                    <a:pt x="17920" y="68662"/>
                  </a:lnTo>
                  <a:close/>
                  <a:moveTo>
                    <a:pt x="57983" y="68662"/>
                  </a:moveTo>
                  <a:lnTo>
                    <a:pt x="57802" y="68723"/>
                  </a:lnTo>
                  <a:lnTo>
                    <a:pt x="57561" y="68843"/>
                  </a:lnTo>
                  <a:lnTo>
                    <a:pt x="57380" y="68964"/>
                  </a:lnTo>
                  <a:lnTo>
                    <a:pt x="57259" y="69145"/>
                  </a:lnTo>
                  <a:lnTo>
                    <a:pt x="57138" y="69386"/>
                  </a:lnTo>
                  <a:lnTo>
                    <a:pt x="57078" y="69567"/>
                  </a:lnTo>
                  <a:lnTo>
                    <a:pt x="57078" y="69809"/>
                  </a:lnTo>
                  <a:lnTo>
                    <a:pt x="57078" y="70050"/>
                  </a:lnTo>
                  <a:lnTo>
                    <a:pt x="57138" y="70231"/>
                  </a:lnTo>
                  <a:lnTo>
                    <a:pt x="57259" y="70472"/>
                  </a:lnTo>
                  <a:lnTo>
                    <a:pt x="57380" y="70593"/>
                  </a:lnTo>
                  <a:lnTo>
                    <a:pt x="59310" y="69386"/>
                  </a:lnTo>
                  <a:lnTo>
                    <a:pt x="59129" y="69085"/>
                  </a:lnTo>
                  <a:lnTo>
                    <a:pt x="58888" y="68843"/>
                  </a:lnTo>
                  <a:lnTo>
                    <a:pt x="58586" y="68723"/>
                  </a:lnTo>
                  <a:lnTo>
                    <a:pt x="58224" y="68662"/>
                  </a:lnTo>
                  <a:close/>
                  <a:moveTo>
                    <a:pt x="23230" y="68662"/>
                  </a:moveTo>
                  <a:lnTo>
                    <a:pt x="23049" y="68723"/>
                  </a:lnTo>
                  <a:lnTo>
                    <a:pt x="22807" y="68843"/>
                  </a:lnTo>
                  <a:lnTo>
                    <a:pt x="22626" y="68964"/>
                  </a:lnTo>
                  <a:lnTo>
                    <a:pt x="22506" y="69145"/>
                  </a:lnTo>
                  <a:lnTo>
                    <a:pt x="22385" y="69386"/>
                  </a:lnTo>
                  <a:lnTo>
                    <a:pt x="22325" y="69567"/>
                  </a:lnTo>
                  <a:lnTo>
                    <a:pt x="22325" y="69809"/>
                  </a:lnTo>
                  <a:lnTo>
                    <a:pt x="22325" y="70050"/>
                  </a:lnTo>
                  <a:lnTo>
                    <a:pt x="22385" y="70231"/>
                  </a:lnTo>
                  <a:lnTo>
                    <a:pt x="22506" y="70472"/>
                  </a:lnTo>
                  <a:lnTo>
                    <a:pt x="22626" y="70653"/>
                  </a:lnTo>
                  <a:lnTo>
                    <a:pt x="22807" y="70774"/>
                  </a:lnTo>
                  <a:lnTo>
                    <a:pt x="23049" y="70895"/>
                  </a:lnTo>
                  <a:lnTo>
                    <a:pt x="23230" y="70955"/>
                  </a:lnTo>
                  <a:lnTo>
                    <a:pt x="23712" y="70955"/>
                  </a:lnTo>
                  <a:lnTo>
                    <a:pt x="23893" y="70895"/>
                  </a:lnTo>
                  <a:lnTo>
                    <a:pt x="24135" y="70774"/>
                  </a:lnTo>
                  <a:lnTo>
                    <a:pt x="24316" y="70653"/>
                  </a:lnTo>
                  <a:lnTo>
                    <a:pt x="24436" y="70472"/>
                  </a:lnTo>
                  <a:lnTo>
                    <a:pt x="24557" y="70231"/>
                  </a:lnTo>
                  <a:lnTo>
                    <a:pt x="24617" y="70050"/>
                  </a:lnTo>
                  <a:lnTo>
                    <a:pt x="24617" y="69809"/>
                  </a:lnTo>
                  <a:lnTo>
                    <a:pt x="24617" y="69567"/>
                  </a:lnTo>
                  <a:lnTo>
                    <a:pt x="24557" y="69386"/>
                  </a:lnTo>
                  <a:lnTo>
                    <a:pt x="24436" y="69145"/>
                  </a:lnTo>
                  <a:lnTo>
                    <a:pt x="24316" y="68964"/>
                  </a:lnTo>
                  <a:lnTo>
                    <a:pt x="24135" y="68843"/>
                  </a:lnTo>
                  <a:lnTo>
                    <a:pt x="23893" y="68723"/>
                  </a:lnTo>
                  <a:lnTo>
                    <a:pt x="23712" y="68662"/>
                  </a:lnTo>
                  <a:close/>
                  <a:moveTo>
                    <a:pt x="29022" y="68662"/>
                  </a:moveTo>
                  <a:lnTo>
                    <a:pt x="28841" y="68723"/>
                  </a:lnTo>
                  <a:lnTo>
                    <a:pt x="28599" y="68843"/>
                  </a:lnTo>
                  <a:lnTo>
                    <a:pt x="28418" y="68964"/>
                  </a:lnTo>
                  <a:lnTo>
                    <a:pt x="28298" y="69145"/>
                  </a:lnTo>
                  <a:lnTo>
                    <a:pt x="28177" y="69386"/>
                  </a:lnTo>
                  <a:lnTo>
                    <a:pt x="28117" y="69567"/>
                  </a:lnTo>
                  <a:lnTo>
                    <a:pt x="28117" y="69809"/>
                  </a:lnTo>
                  <a:lnTo>
                    <a:pt x="28117" y="70050"/>
                  </a:lnTo>
                  <a:lnTo>
                    <a:pt x="28177" y="70231"/>
                  </a:lnTo>
                  <a:lnTo>
                    <a:pt x="28298" y="70472"/>
                  </a:lnTo>
                  <a:lnTo>
                    <a:pt x="28418" y="70653"/>
                  </a:lnTo>
                  <a:lnTo>
                    <a:pt x="28599" y="70774"/>
                  </a:lnTo>
                  <a:lnTo>
                    <a:pt x="28841" y="70895"/>
                  </a:lnTo>
                  <a:lnTo>
                    <a:pt x="29022" y="70955"/>
                  </a:lnTo>
                  <a:lnTo>
                    <a:pt x="29505" y="70955"/>
                  </a:lnTo>
                  <a:lnTo>
                    <a:pt x="29686" y="70895"/>
                  </a:lnTo>
                  <a:lnTo>
                    <a:pt x="29927" y="70774"/>
                  </a:lnTo>
                  <a:lnTo>
                    <a:pt x="30108" y="70653"/>
                  </a:lnTo>
                  <a:lnTo>
                    <a:pt x="30229" y="70472"/>
                  </a:lnTo>
                  <a:lnTo>
                    <a:pt x="30349" y="70231"/>
                  </a:lnTo>
                  <a:lnTo>
                    <a:pt x="30410" y="70050"/>
                  </a:lnTo>
                  <a:lnTo>
                    <a:pt x="30410" y="69809"/>
                  </a:lnTo>
                  <a:lnTo>
                    <a:pt x="30410" y="69567"/>
                  </a:lnTo>
                  <a:lnTo>
                    <a:pt x="30349" y="69386"/>
                  </a:lnTo>
                  <a:lnTo>
                    <a:pt x="30229" y="69145"/>
                  </a:lnTo>
                  <a:lnTo>
                    <a:pt x="30108" y="68964"/>
                  </a:lnTo>
                  <a:lnTo>
                    <a:pt x="29927" y="68843"/>
                  </a:lnTo>
                  <a:lnTo>
                    <a:pt x="29686" y="68723"/>
                  </a:lnTo>
                  <a:lnTo>
                    <a:pt x="29505" y="68662"/>
                  </a:lnTo>
                  <a:close/>
                  <a:moveTo>
                    <a:pt x="34814" y="68662"/>
                  </a:moveTo>
                  <a:lnTo>
                    <a:pt x="34633" y="68723"/>
                  </a:lnTo>
                  <a:lnTo>
                    <a:pt x="34392" y="68843"/>
                  </a:lnTo>
                  <a:lnTo>
                    <a:pt x="34211" y="68964"/>
                  </a:lnTo>
                  <a:lnTo>
                    <a:pt x="34090" y="69145"/>
                  </a:lnTo>
                  <a:lnTo>
                    <a:pt x="33969" y="69386"/>
                  </a:lnTo>
                  <a:lnTo>
                    <a:pt x="33909" y="69567"/>
                  </a:lnTo>
                  <a:lnTo>
                    <a:pt x="33909" y="69809"/>
                  </a:lnTo>
                  <a:lnTo>
                    <a:pt x="33909" y="70050"/>
                  </a:lnTo>
                  <a:lnTo>
                    <a:pt x="33969" y="70231"/>
                  </a:lnTo>
                  <a:lnTo>
                    <a:pt x="34090" y="70472"/>
                  </a:lnTo>
                  <a:lnTo>
                    <a:pt x="34211" y="70653"/>
                  </a:lnTo>
                  <a:lnTo>
                    <a:pt x="34392" y="70774"/>
                  </a:lnTo>
                  <a:lnTo>
                    <a:pt x="34633" y="70895"/>
                  </a:lnTo>
                  <a:lnTo>
                    <a:pt x="34814" y="70955"/>
                  </a:lnTo>
                  <a:lnTo>
                    <a:pt x="35297" y="70955"/>
                  </a:lnTo>
                  <a:lnTo>
                    <a:pt x="35478" y="70895"/>
                  </a:lnTo>
                  <a:lnTo>
                    <a:pt x="35719" y="70774"/>
                  </a:lnTo>
                  <a:lnTo>
                    <a:pt x="35900" y="70653"/>
                  </a:lnTo>
                  <a:lnTo>
                    <a:pt x="36021" y="70472"/>
                  </a:lnTo>
                  <a:lnTo>
                    <a:pt x="36141" y="70231"/>
                  </a:lnTo>
                  <a:lnTo>
                    <a:pt x="36202" y="70050"/>
                  </a:lnTo>
                  <a:lnTo>
                    <a:pt x="36202" y="69809"/>
                  </a:lnTo>
                  <a:lnTo>
                    <a:pt x="36202" y="69567"/>
                  </a:lnTo>
                  <a:lnTo>
                    <a:pt x="36141" y="69386"/>
                  </a:lnTo>
                  <a:lnTo>
                    <a:pt x="36021" y="69145"/>
                  </a:lnTo>
                  <a:lnTo>
                    <a:pt x="35900" y="68964"/>
                  </a:lnTo>
                  <a:lnTo>
                    <a:pt x="35719" y="68843"/>
                  </a:lnTo>
                  <a:lnTo>
                    <a:pt x="35478" y="68723"/>
                  </a:lnTo>
                  <a:lnTo>
                    <a:pt x="35297" y="68662"/>
                  </a:lnTo>
                  <a:close/>
                  <a:moveTo>
                    <a:pt x="40606" y="68662"/>
                  </a:moveTo>
                  <a:lnTo>
                    <a:pt x="40425" y="68723"/>
                  </a:lnTo>
                  <a:lnTo>
                    <a:pt x="40184" y="68843"/>
                  </a:lnTo>
                  <a:lnTo>
                    <a:pt x="40003" y="68964"/>
                  </a:lnTo>
                  <a:lnTo>
                    <a:pt x="39882" y="69145"/>
                  </a:lnTo>
                  <a:lnTo>
                    <a:pt x="39762" y="69386"/>
                  </a:lnTo>
                  <a:lnTo>
                    <a:pt x="39701" y="69567"/>
                  </a:lnTo>
                  <a:lnTo>
                    <a:pt x="39701" y="69809"/>
                  </a:lnTo>
                  <a:lnTo>
                    <a:pt x="39701" y="70050"/>
                  </a:lnTo>
                  <a:lnTo>
                    <a:pt x="39762" y="70231"/>
                  </a:lnTo>
                  <a:lnTo>
                    <a:pt x="39882" y="70472"/>
                  </a:lnTo>
                  <a:lnTo>
                    <a:pt x="40003" y="70653"/>
                  </a:lnTo>
                  <a:lnTo>
                    <a:pt x="40184" y="70774"/>
                  </a:lnTo>
                  <a:lnTo>
                    <a:pt x="40425" y="70895"/>
                  </a:lnTo>
                  <a:lnTo>
                    <a:pt x="40606" y="70955"/>
                  </a:lnTo>
                  <a:lnTo>
                    <a:pt x="41089" y="70955"/>
                  </a:lnTo>
                  <a:lnTo>
                    <a:pt x="41270" y="70895"/>
                  </a:lnTo>
                  <a:lnTo>
                    <a:pt x="41511" y="70774"/>
                  </a:lnTo>
                  <a:lnTo>
                    <a:pt x="41692" y="70653"/>
                  </a:lnTo>
                  <a:lnTo>
                    <a:pt x="41813" y="70472"/>
                  </a:lnTo>
                  <a:lnTo>
                    <a:pt x="41934" y="70231"/>
                  </a:lnTo>
                  <a:lnTo>
                    <a:pt x="41994" y="70050"/>
                  </a:lnTo>
                  <a:lnTo>
                    <a:pt x="41994" y="69809"/>
                  </a:lnTo>
                  <a:lnTo>
                    <a:pt x="41994" y="69567"/>
                  </a:lnTo>
                  <a:lnTo>
                    <a:pt x="41934" y="69386"/>
                  </a:lnTo>
                  <a:lnTo>
                    <a:pt x="41813" y="69145"/>
                  </a:lnTo>
                  <a:lnTo>
                    <a:pt x="41692" y="68964"/>
                  </a:lnTo>
                  <a:lnTo>
                    <a:pt x="41511" y="68843"/>
                  </a:lnTo>
                  <a:lnTo>
                    <a:pt x="41270" y="68723"/>
                  </a:lnTo>
                  <a:lnTo>
                    <a:pt x="41089" y="68662"/>
                  </a:lnTo>
                  <a:close/>
                  <a:moveTo>
                    <a:pt x="46399" y="68662"/>
                  </a:moveTo>
                  <a:lnTo>
                    <a:pt x="46218" y="68723"/>
                  </a:lnTo>
                  <a:lnTo>
                    <a:pt x="45976" y="68843"/>
                  </a:lnTo>
                  <a:lnTo>
                    <a:pt x="45795" y="68964"/>
                  </a:lnTo>
                  <a:lnTo>
                    <a:pt x="45674" y="69145"/>
                  </a:lnTo>
                  <a:lnTo>
                    <a:pt x="45554" y="69386"/>
                  </a:lnTo>
                  <a:lnTo>
                    <a:pt x="45493" y="69567"/>
                  </a:lnTo>
                  <a:lnTo>
                    <a:pt x="45493" y="69809"/>
                  </a:lnTo>
                  <a:lnTo>
                    <a:pt x="45493" y="70050"/>
                  </a:lnTo>
                  <a:lnTo>
                    <a:pt x="45554" y="70231"/>
                  </a:lnTo>
                  <a:lnTo>
                    <a:pt x="45674" y="70472"/>
                  </a:lnTo>
                  <a:lnTo>
                    <a:pt x="45795" y="70653"/>
                  </a:lnTo>
                  <a:lnTo>
                    <a:pt x="45976" y="70774"/>
                  </a:lnTo>
                  <a:lnTo>
                    <a:pt x="46218" y="70895"/>
                  </a:lnTo>
                  <a:lnTo>
                    <a:pt x="46399" y="70955"/>
                  </a:lnTo>
                  <a:lnTo>
                    <a:pt x="46881" y="70955"/>
                  </a:lnTo>
                  <a:lnTo>
                    <a:pt x="47062" y="70895"/>
                  </a:lnTo>
                  <a:lnTo>
                    <a:pt x="47304" y="70774"/>
                  </a:lnTo>
                  <a:lnTo>
                    <a:pt x="47485" y="70653"/>
                  </a:lnTo>
                  <a:lnTo>
                    <a:pt x="47605" y="70472"/>
                  </a:lnTo>
                  <a:lnTo>
                    <a:pt x="47726" y="70231"/>
                  </a:lnTo>
                  <a:lnTo>
                    <a:pt x="47786" y="70050"/>
                  </a:lnTo>
                  <a:lnTo>
                    <a:pt x="47786" y="69809"/>
                  </a:lnTo>
                  <a:lnTo>
                    <a:pt x="47786" y="69567"/>
                  </a:lnTo>
                  <a:lnTo>
                    <a:pt x="47726" y="69386"/>
                  </a:lnTo>
                  <a:lnTo>
                    <a:pt x="47605" y="69145"/>
                  </a:lnTo>
                  <a:lnTo>
                    <a:pt x="47485" y="68964"/>
                  </a:lnTo>
                  <a:lnTo>
                    <a:pt x="47304" y="68843"/>
                  </a:lnTo>
                  <a:lnTo>
                    <a:pt x="47062" y="68723"/>
                  </a:lnTo>
                  <a:lnTo>
                    <a:pt x="46881" y="68662"/>
                  </a:lnTo>
                  <a:close/>
                  <a:moveTo>
                    <a:pt x="52191" y="68662"/>
                  </a:moveTo>
                  <a:lnTo>
                    <a:pt x="52010" y="68723"/>
                  </a:lnTo>
                  <a:lnTo>
                    <a:pt x="51768" y="68843"/>
                  </a:lnTo>
                  <a:lnTo>
                    <a:pt x="51587" y="68964"/>
                  </a:lnTo>
                  <a:lnTo>
                    <a:pt x="51467" y="69145"/>
                  </a:lnTo>
                  <a:lnTo>
                    <a:pt x="51346" y="69386"/>
                  </a:lnTo>
                  <a:lnTo>
                    <a:pt x="51286" y="69567"/>
                  </a:lnTo>
                  <a:lnTo>
                    <a:pt x="51286" y="69809"/>
                  </a:lnTo>
                  <a:lnTo>
                    <a:pt x="51286" y="70050"/>
                  </a:lnTo>
                  <a:lnTo>
                    <a:pt x="51346" y="70231"/>
                  </a:lnTo>
                  <a:lnTo>
                    <a:pt x="51467" y="70472"/>
                  </a:lnTo>
                  <a:lnTo>
                    <a:pt x="51587" y="70653"/>
                  </a:lnTo>
                  <a:lnTo>
                    <a:pt x="51768" y="70774"/>
                  </a:lnTo>
                  <a:lnTo>
                    <a:pt x="52010" y="70895"/>
                  </a:lnTo>
                  <a:lnTo>
                    <a:pt x="52191" y="70955"/>
                  </a:lnTo>
                  <a:lnTo>
                    <a:pt x="52673" y="70955"/>
                  </a:lnTo>
                  <a:lnTo>
                    <a:pt x="52854" y="70895"/>
                  </a:lnTo>
                  <a:lnTo>
                    <a:pt x="53096" y="70774"/>
                  </a:lnTo>
                  <a:lnTo>
                    <a:pt x="53277" y="70653"/>
                  </a:lnTo>
                  <a:lnTo>
                    <a:pt x="53397" y="70472"/>
                  </a:lnTo>
                  <a:lnTo>
                    <a:pt x="53518" y="70231"/>
                  </a:lnTo>
                  <a:lnTo>
                    <a:pt x="53578" y="70050"/>
                  </a:lnTo>
                  <a:lnTo>
                    <a:pt x="53578" y="69809"/>
                  </a:lnTo>
                  <a:lnTo>
                    <a:pt x="53578" y="69567"/>
                  </a:lnTo>
                  <a:lnTo>
                    <a:pt x="53518" y="69386"/>
                  </a:lnTo>
                  <a:lnTo>
                    <a:pt x="53397" y="69145"/>
                  </a:lnTo>
                  <a:lnTo>
                    <a:pt x="53277" y="68964"/>
                  </a:lnTo>
                  <a:lnTo>
                    <a:pt x="53096" y="68843"/>
                  </a:lnTo>
                  <a:lnTo>
                    <a:pt x="52854" y="68723"/>
                  </a:lnTo>
                  <a:lnTo>
                    <a:pt x="52673" y="68662"/>
                  </a:lnTo>
                  <a:close/>
                  <a:moveTo>
                    <a:pt x="20575" y="71558"/>
                  </a:moveTo>
                  <a:lnTo>
                    <a:pt x="20273" y="71619"/>
                  </a:lnTo>
                  <a:lnTo>
                    <a:pt x="21661" y="72282"/>
                  </a:lnTo>
                  <a:lnTo>
                    <a:pt x="21540" y="72041"/>
                  </a:lnTo>
                  <a:lnTo>
                    <a:pt x="21359" y="71860"/>
                  </a:lnTo>
                  <a:lnTo>
                    <a:pt x="21118" y="71679"/>
                  </a:lnTo>
                  <a:lnTo>
                    <a:pt x="20876" y="71558"/>
                  </a:lnTo>
                  <a:close/>
                  <a:moveTo>
                    <a:pt x="55027" y="71558"/>
                  </a:moveTo>
                  <a:lnTo>
                    <a:pt x="54785" y="71679"/>
                  </a:lnTo>
                  <a:lnTo>
                    <a:pt x="54544" y="71860"/>
                  </a:lnTo>
                  <a:lnTo>
                    <a:pt x="54363" y="72041"/>
                  </a:lnTo>
                  <a:lnTo>
                    <a:pt x="54242" y="72282"/>
                  </a:lnTo>
                  <a:lnTo>
                    <a:pt x="55630" y="71619"/>
                  </a:lnTo>
                  <a:lnTo>
                    <a:pt x="55328" y="71558"/>
                  </a:lnTo>
                  <a:close/>
                  <a:moveTo>
                    <a:pt x="26065" y="71558"/>
                  </a:moveTo>
                  <a:lnTo>
                    <a:pt x="25824" y="71679"/>
                  </a:lnTo>
                  <a:lnTo>
                    <a:pt x="25583" y="71860"/>
                  </a:lnTo>
                  <a:lnTo>
                    <a:pt x="25402" y="72041"/>
                  </a:lnTo>
                  <a:lnTo>
                    <a:pt x="25281" y="72343"/>
                  </a:lnTo>
                  <a:lnTo>
                    <a:pt x="25221" y="72705"/>
                  </a:lnTo>
                  <a:lnTo>
                    <a:pt x="25221" y="72946"/>
                  </a:lnTo>
                  <a:lnTo>
                    <a:pt x="25281" y="73127"/>
                  </a:lnTo>
                  <a:lnTo>
                    <a:pt x="25402" y="73368"/>
                  </a:lnTo>
                  <a:lnTo>
                    <a:pt x="25522" y="73549"/>
                  </a:lnTo>
                  <a:lnTo>
                    <a:pt x="25703" y="73670"/>
                  </a:lnTo>
                  <a:lnTo>
                    <a:pt x="25945" y="73791"/>
                  </a:lnTo>
                  <a:lnTo>
                    <a:pt x="26126" y="73851"/>
                  </a:lnTo>
                  <a:lnTo>
                    <a:pt x="26608" y="73851"/>
                  </a:lnTo>
                  <a:lnTo>
                    <a:pt x="26789" y="73791"/>
                  </a:lnTo>
                  <a:lnTo>
                    <a:pt x="27031" y="73670"/>
                  </a:lnTo>
                  <a:lnTo>
                    <a:pt x="27212" y="73549"/>
                  </a:lnTo>
                  <a:lnTo>
                    <a:pt x="27332" y="73368"/>
                  </a:lnTo>
                  <a:lnTo>
                    <a:pt x="27453" y="73127"/>
                  </a:lnTo>
                  <a:lnTo>
                    <a:pt x="27513" y="72946"/>
                  </a:lnTo>
                  <a:lnTo>
                    <a:pt x="27513" y="72705"/>
                  </a:lnTo>
                  <a:lnTo>
                    <a:pt x="27453" y="72343"/>
                  </a:lnTo>
                  <a:lnTo>
                    <a:pt x="27332" y="72041"/>
                  </a:lnTo>
                  <a:lnTo>
                    <a:pt x="27151" y="71860"/>
                  </a:lnTo>
                  <a:lnTo>
                    <a:pt x="26910" y="71679"/>
                  </a:lnTo>
                  <a:lnTo>
                    <a:pt x="26669" y="71558"/>
                  </a:lnTo>
                  <a:close/>
                  <a:moveTo>
                    <a:pt x="31858" y="71558"/>
                  </a:moveTo>
                  <a:lnTo>
                    <a:pt x="31616" y="71679"/>
                  </a:lnTo>
                  <a:lnTo>
                    <a:pt x="31375" y="71860"/>
                  </a:lnTo>
                  <a:lnTo>
                    <a:pt x="31194" y="72041"/>
                  </a:lnTo>
                  <a:lnTo>
                    <a:pt x="31073" y="72343"/>
                  </a:lnTo>
                  <a:lnTo>
                    <a:pt x="31013" y="72705"/>
                  </a:lnTo>
                  <a:lnTo>
                    <a:pt x="31013" y="72946"/>
                  </a:lnTo>
                  <a:lnTo>
                    <a:pt x="31073" y="73127"/>
                  </a:lnTo>
                  <a:lnTo>
                    <a:pt x="31194" y="73368"/>
                  </a:lnTo>
                  <a:lnTo>
                    <a:pt x="31315" y="73549"/>
                  </a:lnTo>
                  <a:lnTo>
                    <a:pt x="31496" y="73670"/>
                  </a:lnTo>
                  <a:lnTo>
                    <a:pt x="31737" y="73791"/>
                  </a:lnTo>
                  <a:lnTo>
                    <a:pt x="31918" y="73851"/>
                  </a:lnTo>
                  <a:lnTo>
                    <a:pt x="32401" y="73851"/>
                  </a:lnTo>
                  <a:lnTo>
                    <a:pt x="32582" y="73791"/>
                  </a:lnTo>
                  <a:lnTo>
                    <a:pt x="32823" y="73670"/>
                  </a:lnTo>
                  <a:lnTo>
                    <a:pt x="33004" y="73549"/>
                  </a:lnTo>
                  <a:lnTo>
                    <a:pt x="33125" y="73368"/>
                  </a:lnTo>
                  <a:lnTo>
                    <a:pt x="33245" y="73127"/>
                  </a:lnTo>
                  <a:lnTo>
                    <a:pt x="33306" y="72946"/>
                  </a:lnTo>
                  <a:lnTo>
                    <a:pt x="33306" y="72705"/>
                  </a:lnTo>
                  <a:lnTo>
                    <a:pt x="33245" y="72343"/>
                  </a:lnTo>
                  <a:lnTo>
                    <a:pt x="33125" y="72041"/>
                  </a:lnTo>
                  <a:lnTo>
                    <a:pt x="32944" y="71860"/>
                  </a:lnTo>
                  <a:lnTo>
                    <a:pt x="32702" y="71679"/>
                  </a:lnTo>
                  <a:lnTo>
                    <a:pt x="32461" y="71558"/>
                  </a:lnTo>
                  <a:close/>
                  <a:moveTo>
                    <a:pt x="37650" y="71558"/>
                  </a:moveTo>
                  <a:lnTo>
                    <a:pt x="37408" y="71679"/>
                  </a:lnTo>
                  <a:lnTo>
                    <a:pt x="37167" y="71860"/>
                  </a:lnTo>
                  <a:lnTo>
                    <a:pt x="36986" y="72041"/>
                  </a:lnTo>
                  <a:lnTo>
                    <a:pt x="36865" y="72343"/>
                  </a:lnTo>
                  <a:lnTo>
                    <a:pt x="36805" y="72705"/>
                  </a:lnTo>
                  <a:lnTo>
                    <a:pt x="36805" y="72946"/>
                  </a:lnTo>
                  <a:lnTo>
                    <a:pt x="36865" y="73127"/>
                  </a:lnTo>
                  <a:lnTo>
                    <a:pt x="36986" y="73368"/>
                  </a:lnTo>
                  <a:lnTo>
                    <a:pt x="37107" y="73549"/>
                  </a:lnTo>
                  <a:lnTo>
                    <a:pt x="37288" y="73670"/>
                  </a:lnTo>
                  <a:lnTo>
                    <a:pt x="37529" y="73791"/>
                  </a:lnTo>
                  <a:lnTo>
                    <a:pt x="37710" y="73851"/>
                  </a:lnTo>
                  <a:lnTo>
                    <a:pt x="38193" y="73851"/>
                  </a:lnTo>
                  <a:lnTo>
                    <a:pt x="38374" y="73791"/>
                  </a:lnTo>
                  <a:lnTo>
                    <a:pt x="38615" y="73670"/>
                  </a:lnTo>
                  <a:lnTo>
                    <a:pt x="38796" y="73549"/>
                  </a:lnTo>
                  <a:lnTo>
                    <a:pt x="38917" y="73368"/>
                  </a:lnTo>
                  <a:lnTo>
                    <a:pt x="39038" y="73127"/>
                  </a:lnTo>
                  <a:lnTo>
                    <a:pt x="39098" y="72946"/>
                  </a:lnTo>
                  <a:lnTo>
                    <a:pt x="39098" y="72705"/>
                  </a:lnTo>
                  <a:lnTo>
                    <a:pt x="39038" y="72343"/>
                  </a:lnTo>
                  <a:lnTo>
                    <a:pt x="38917" y="72041"/>
                  </a:lnTo>
                  <a:lnTo>
                    <a:pt x="38736" y="71860"/>
                  </a:lnTo>
                  <a:lnTo>
                    <a:pt x="38495" y="71679"/>
                  </a:lnTo>
                  <a:lnTo>
                    <a:pt x="38253" y="71558"/>
                  </a:lnTo>
                  <a:close/>
                  <a:moveTo>
                    <a:pt x="43442" y="71558"/>
                  </a:moveTo>
                  <a:lnTo>
                    <a:pt x="43201" y="71679"/>
                  </a:lnTo>
                  <a:lnTo>
                    <a:pt x="42959" y="71860"/>
                  </a:lnTo>
                  <a:lnTo>
                    <a:pt x="42778" y="72041"/>
                  </a:lnTo>
                  <a:lnTo>
                    <a:pt x="42658" y="72343"/>
                  </a:lnTo>
                  <a:lnTo>
                    <a:pt x="42597" y="72705"/>
                  </a:lnTo>
                  <a:lnTo>
                    <a:pt x="42597" y="72946"/>
                  </a:lnTo>
                  <a:lnTo>
                    <a:pt x="42658" y="73127"/>
                  </a:lnTo>
                  <a:lnTo>
                    <a:pt x="42778" y="73368"/>
                  </a:lnTo>
                  <a:lnTo>
                    <a:pt x="42899" y="73549"/>
                  </a:lnTo>
                  <a:lnTo>
                    <a:pt x="43080" y="73670"/>
                  </a:lnTo>
                  <a:lnTo>
                    <a:pt x="43321" y="73791"/>
                  </a:lnTo>
                  <a:lnTo>
                    <a:pt x="43502" y="73851"/>
                  </a:lnTo>
                  <a:lnTo>
                    <a:pt x="43985" y="73851"/>
                  </a:lnTo>
                  <a:lnTo>
                    <a:pt x="44166" y="73791"/>
                  </a:lnTo>
                  <a:lnTo>
                    <a:pt x="44407" y="73670"/>
                  </a:lnTo>
                  <a:lnTo>
                    <a:pt x="44588" y="73549"/>
                  </a:lnTo>
                  <a:lnTo>
                    <a:pt x="44709" y="73368"/>
                  </a:lnTo>
                  <a:lnTo>
                    <a:pt x="44830" y="73127"/>
                  </a:lnTo>
                  <a:lnTo>
                    <a:pt x="44890" y="72946"/>
                  </a:lnTo>
                  <a:lnTo>
                    <a:pt x="44890" y="72705"/>
                  </a:lnTo>
                  <a:lnTo>
                    <a:pt x="44830" y="72343"/>
                  </a:lnTo>
                  <a:lnTo>
                    <a:pt x="44709" y="72041"/>
                  </a:lnTo>
                  <a:lnTo>
                    <a:pt x="44528" y="71860"/>
                  </a:lnTo>
                  <a:lnTo>
                    <a:pt x="44287" y="71679"/>
                  </a:lnTo>
                  <a:lnTo>
                    <a:pt x="44045" y="71558"/>
                  </a:lnTo>
                  <a:close/>
                  <a:moveTo>
                    <a:pt x="49234" y="71558"/>
                  </a:moveTo>
                  <a:lnTo>
                    <a:pt x="48993" y="71679"/>
                  </a:lnTo>
                  <a:lnTo>
                    <a:pt x="48752" y="71860"/>
                  </a:lnTo>
                  <a:lnTo>
                    <a:pt x="48571" y="72041"/>
                  </a:lnTo>
                  <a:lnTo>
                    <a:pt x="48450" y="72343"/>
                  </a:lnTo>
                  <a:lnTo>
                    <a:pt x="48390" y="72705"/>
                  </a:lnTo>
                  <a:lnTo>
                    <a:pt x="48390" y="72946"/>
                  </a:lnTo>
                  <a:lnTo>
                    <a:pt x="48450" y="73127"/>
                  </a:lnTo>
                  <a:lnTo>
                    <a:pt x="48571" y="73368"/>
                  </a:lnTo>
                  <a:lnTo>
                    <a:pt x="48691" y="73549"/>
                  </a:lnTo>
                  <a:lnTo>
                    <a:pt x="48872" y="73670"/>
                  </a:lnTo>
                  <a:lnTo>
                    <a:pt x="49114" y="73791"/>
                  </a:lnTo>
                  <a:lnTo>
                    <a:pt x="49295" y="73851"/>
                  </a:lnTo>
                  <a:lnTo>
                    <a:pt x="49777" y="73851"/>
                  </a:lnTo>
                  <a:lnTo>
                    <a:pt x="49958" y="73791"/>
                  </a:lnTo>
                  <a:lnTo>
                    <a:pt x="50200" y="73670"/>
                  </a:lnTo>
                  <a:lnTo>
                    <a:pt x="50381" y="73549"/>
                  </a:lnTo>
                  <a:lnTo>
                    <a:pt x="50501" y="73368"/>
                  </a:lnTo>
                  <a:lnTo>
                    <a:pt x="50622" y="73127"/>
                  </a:lnTo>
                  <a:lnTo>
                    <a:pt x="50682" y="72946"/>
                  </a:lnTo>
                  <a:lnTo>
                    <a:pt x="50682" y="72705"/>
                  </a:lnTo>
                  <a:lnTo>
                    <a:pt x="50622" y="72343"/>
                  </a:lnTo>
                  <a:lnTo>
                    <a:pt x="50501" y="72041"/>
                  </a:lnTo>
                  <a:lnTo>
                    <a:pt x="50320" y="71860"/>
                  </a:lnTo>
                  <a:lnTo>
                    <a:pt x="50079" y="71679"/>
                  </a:lnTo>
                  <a:lnTo>
                    <a:pt x="49838" y="71558"/>
                  </a:lnTo>
                  <a:close/>
                  <a:moveTo>
                    <a:pt x="29022" y="74454"/>
                  </a:moveTo>
                  <a:lnTo>
                    <a:pt x="28841" y="74515"/>
                  </a:lnTo>
                  <a:lnTo>
                    <a:pt x="28660" y="74635"/>
                  </a:lnTo>
                  <a:lnTo>
                    <a:pt x="28479" y="74756"/>
                  </a:lnTo>
                  <a:lnTo>
                    <a:pt x="30349" y="75178"/>
                  </a:lnTo>
                  <a:lnTo>
                    <a:pt x="30349" y="75178"/>
                  </a:lnTo>
                  <a:lnTo>
                    <a:pt x="30168" y="74877"/>
                  </a:lnTo>
                  <a:lnTo>
                    <a:pt x="29927" y="74635"/>
                  </a:lnTo>
                  <a:lnTo>
                    <a:pt x="29625" y="74515"/>
                  </a:lnTo>
                  <a:lnTo>
                    <a:pt x="29263" y="74454"/>
                  </a:lnTo>
                  <a:close/>
                  <a:moveTo>
                    <a:pt x="46640" y="74454"/>
                  </a:moveTo>
                  <a:lnTo>
                    <a:pt x="46278" y="74515"/>
                  </a:lnTo>
                  <a:lnTo>
                    <a:pt x="45976" y="74635"/>
                  </a:lnTo>
                  <a:lnTo>
                    <a:pt x="45735" y="74877"/>
                  </a:lnTo>
                  <a:lnTo>
                    <a:pt x="45554" y="75178"/>
                  </a:lnTo>
                  <a:lnTo>
                    <a:pt x="45554" y="75178"/>
                  </a:lnTo>
                  <a:lnTo>
                    <a:pt x="47424" y="74756"/>
                  </a:lnTo>
                  <a:lnTo>
                    <a:pt x="47243" y="74635"/>
                  </a:lnTo>
                  <a:lnTo>
                    <a:pt x="47062" y="74515"/>
                  </a:lnTo>
                  <a:lnTo>
                    <a:pt x="46881" y="74454"/>
                  </a:lnTo>
                  <a:close/>
                  <a:moveTo>
                    <a:pt x="34814" y="74454"/>
                  </a:moveTo>
                  <a:lnTo>
                    <a:pt x="34633" y="74515"/>
                  </a:lnTo>
                  <a:lnTo>
                    <a:pt x="34392" y="74635"/>
                  </a:lnTo>
                  <a:lnTo>
                    <a:pt x="34211" y="74756"/>
                  </a:lnTo>
                  <a:lnTo>
                    <a:pt x="34090" y="74937"/>
                  </a:lnTo>
                  <a:lnTo>
                    <a:pt x="33969" y="75178"/>
                  </a:lnTo>
                  <a:lnTo>
                    <a:pt x="33909" y="75359"/>
                  </a:lnTo>
                  <a:lnTo>
                    <a:pt x="33909" y="75601"/>
                  </a:lnTo>
                  <a:lnTo>
                    <a:pt x="33909" y="75721"/>
                  </a:lnTo>
                  <a:lnTo>
                    <a:pt x="36141" y="75903"/>
                  </a:lnTo>
                  <a:lnTo>
                    <a:pt x="36202" y="75601"/>
                  </a:lnTo>
                  <a:lnTo>
                    <a:pt x="36202" y="75359"/>
                  </a:lnTo>
                  <a:lnTo>
                    <a:pt x="36141" y="75178"/>
                  </a:lnTo>
                  <a:lnTo>
                    <a:pt x="36021" y="74937"/>
                  </a:lnTo>
                  <a:lnTo>
                    <a:pt x="35900" y="74756"/>
                  </a:lnTo>
                  <a:lnTo>
                    <a:pt x="35719" y="74635"/>
                  </a:lnTo>
                  <a:lnTo>
                    <a:pt x="35478" y="74515"/>
                  </a:lnTo>
                  <a:lnTo>
                    <a:pt x="35297" y="74454"/>
                  </a:lnTo>
                  <a:close/>
                  <a:moveTo>
                    <a:pt x="40606" y="74454"/>
                  </a:moveTo>
                  <a:lnTo>
                    <a:pt x="40425" y="74515"/>
                  </a:lnTo>
                  <a:lnTo>
                    <a:pt x="40184" y="74635"/>
                  </a:lnTo>
                  <a:lnTo>
                    <a:pt x="40003" y="74756"/>
                  </a:lnTo>
                  <a:lnTo>
                    <a:pt x="39882" y="74937"/>
                  </a:lnTo>
                  <a:lnTo>
                    <a:pt x="39762" y="75178"/>
                  </a:lnTo>
                  <a:lnTo>
                    <a:pt x="39701" y="75359"/>
                  </a:lnTo>
                  <a:lnTo>
                    <a:pt x="39701" y="75601"/>
                  </a:lnTo>
                  <a:lnTo>
                    <a:pt x="39762" y="75903"/>
                  </a:lnTo>
                  <a:lnTo>
                    <a:pt x="41994" y="75721"/>
                  </a:lnTo>
                  <a:lnTo>
                    <a:pt x="41994" y="75601"/>
                  </a:lnTo>
                  <a:lnTo>
                    <a:pt x="41994" y="75359"/>
                  </a:lnTo>
                  <a:lnTo>
                    <a:pt x="41934" y="75178"/>
                  </a:lnTo>
                  <a:lnTo>
                    <a:pt x="41813" y="74937"/>
                  </a:lnTo>
                  <a:lnTo>
                    <a:pt x="41692" y="74756"/>
                  </a:lnTo>
                  <a:lnTo>
                    <a:pt x="41511" y="74635"/>
                  </a:lnTo>
                  <a:lnTo>
                    <a:pt x="41270" y="74515"/>
                  </a:lnTo>
                  <a:lnTo>
                    <a:pt x="41089" y="74454"/>
                  </a:lnTo>
                  <a:close/>
                </a:path>
              </a:pathLst>
            </a:custGeom>
            <a:solidFill>
              <a:srgbClr val="FBB8B8"/>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grpSp>
      <p:pic>
        <p:nvPicPr>
          <p:cNvPr id="392" name="Google Shape;392;p24"/>
          <p:cNvPicPr preferRelativeResize="0"/>
          <p:nvPr/>
        </p:nvPicPr>
        <p:blipFill>
          <a:blip r:embed="rId3">
            <a:alphaModFix/>
          </a:blip>
          <a:stretch>
            <a:fillRect/>
          </a:stretch>
        </p:blipFill>
        <p:spPr>
          <a:xfrm>
            <a:off x="3155478" y="444656"/>
            <a:ext cx="786172" cy="786202"/>
          </a:xfrm>
          <a:prstGeom prst="rect">
            <a:avLst/>
          </a:prstGeom>
          <a:noFill/>
          <a:ln>
            <a:noFill/>
          </a:ln>
        </p:spPr>
      </p:pic>
      <p:sp>
        <p:nvSpPr>
          <p:cNvPr id="393" name="Google Shape;393;p24"/>
          <p:cNvSpPr txBox="1"/>
          <p:nvPr/>
        </p:nvSpPr>
        <p:spPr>
          <a:xfrm>
            <a:off x="517245" y="188121"/>
            <a:ext cx="2979000" cy="10101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6700" u="sng">
                <a:latin typeface="Chelsea Market"/>
                <a:ea typeface="Chelsea Market"/>
                <a:cs typeface="Chelsea Market"/>
                <a:sym typeface="Chelsea Market"/>
              </a:rPr>
              <a:t>QUIZ!</a:t>
            </a:r>
            <a:endParaRPr b="1" sz="6700" u="sng">
              <a:latin typeface="Chelsea Market"/>
              <a:ea typeface="Chelsea Market"/>
              <a:cs typeface="Chelsea Market"/>
              <a:sym typeface="Chelsea Market"/>
            </a:endParaRPr>
          </a:p>
        </p:txBody>
      </p:sp>
      <p:sp>
        <p:nvSpPr>
          <p:cNvPr id="394" name="Google Shape;394;p24"/>
          <p:cNvSpPr txBox="1"/>
          <p:nvPr/>
        </p:nvSpPr>
        <p:spPr>
          <a:xfrm>
            <a:off x="410125" y="1243025"/>
            <a:ext cx="6573300" cy="12801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100">
                <a:latin typeface="Cabin"/>
                <a:ea typeface="Cabin"/>
                <a:cs typeface="Cabin"/>
                <a:sym typeface="Cabin"/>
              </a:rPr>
              <a:t>1)</a:t>
            </a:r>
            <a:r>
              <a:rPr lang="ar" sz="1100">
                <a:latin typeface="Cabin"/>
                <a:ea typeface="Cabin"/>
                <a:cs typeface="Cabin"/>
                <a:sym typeface="Cabin"/>
              </a:rPr>
              <a:t> </a:t>
            </a:r>
            <a:r>
              <a:rPr b="1" lang="ar" sz="800">
                <a:latin typeface="Chelsea Market"/>
                <a:ea typeface="Chelsea Market"/>
                <a:cs typeface="Chelsea Market"/>
                <a:sym typeface="Chelsea Market"/>
              </a:rPr>
              <a:t>A 35-year-old woman complains of nipple discharge and irregular menses of 5 months duration. Physical examination reveals a milky discharge from both nipples. MRI shows an enlargement of the anterior pituitary. Which of the following is the most likely histologic diagnosis of this patient’s pituitary tumor?</a:t>
            </a:r>
            <a:endParaRPr b="1" sz="800">
              <a:latin typeface="Chelsea Market"/>
              <a:ea typeface="Chelsea Market"/>
              <a:cs typeface="Chelsea Market"/>
              <a:sym typeface="Chelsea Market"/>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Clr>
                <a:schemeClr val="dk1"/>
              </a:buClr>
              <a:buSzPts val="1500"/>
              <a:buFont typeface="Arial"/>
              <a:buNone/>
            </a:pPr>
            <a:r>
              <a:rPr lang="ar" sz="900">
                <a:latin typeface="Chelsea Market"/>
                <a:ea typeface="Chelsea Market"/>
                <a:cs typeface="Chelsea Market"/>
                <a:sym typeface="Chelsea Market"/>
              </a:rPr>
              <a:t>(A) Adenoma                      (B) Choristoma</a:t>
            </a:r>
            <a:endParaRPr sz="900">
              <a:latin typeface="Chelsea Market"/>
              <a:ea typeface="Chelsea Market"/>
              <a:cs typeface="Chelsea Market"/>
              <a:sym typeface="Chelsea Market"/>
            </a:endParaRPr>
          </a:p>
          <a:p>
            <a:pPr indent="0" lvl="0" marL="0" rtl="0" algn="l">
              <a:spcBef>
                <a:spcPts val="0"/>
              </a:spcBef>
              <a:spcAft>
                <a:spcPts val="0"/>
              </a:spcAft>
              <a:buClr>
                <a:schemeClr val="dk1"/>
              </a:buClr>
              <a:buSzPts val="1500"/>
              <a:buFont typeface="Arial"/>
              <a:buNone/>
            </a:pPr>
            <a:r>
              <a:rPr lang="ar" sz="900">
                <a:latin typeface="Chelsea Market"/>
                <a:ea typeface="Chelsea Market"/>
                <a:cs typeface="Chelsea Market"/>
                <a:sym typeface="Chelsea Market"/>
              </a:rPr>
              <a:t>(C) Hamartoma                   (D) Papilloma</a:t>
            </a:r>
            <a:endParaRPr sz="900">
              <a:solidFill>
                <a:srgbClr val="434343"/>
              </a:solidFill>
              <a:latin typeface="Cabin"/>
              <a:ea typeface="Cabin"/>
              <a:cs typeface="Cabin"/>
              <a:sym typeface="Cabin"/>
            </a:endParaRPr>
          </a:p>
        </p:txBody>
      </p:sp>
      <p:sp>
        <p:nvSpPr>
          <p:cNvPr id="395" name="Google Shape;395;p24"/>
          <p:cNvSpPr txBox="1"/>
          <p:nvPr/>
        </p:nvSpPr>
        <p:spPr>
          <a:xfrm>
            <a:off x="410130" y="2347913"/>
            <a:ext cx="6630900" cy="1197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100">
                <a:latin typeface="Cabin"/>
                <a:ea typeface="Cabin"/>
                <a:cs typeface="Cabin"/>
                <a:sym typeface="Cabin"/>
              </a:rPr>
              <a:t>2</a:t>
            </a:r>
            <a:r>
              <a:rPr b="1" lang="ar" sz="1100">
                <a:latin typeface="Cabin"/>
                <a:ea typeface="Cabin"/>
                <a:cs typeface="Cabin"/>
                <a:sym typeface="Cabin"/>
              </a:rPr>
              <a:t>)</a:t>
            </a:r>
            <a:r>
              <a:rPr lang="ar" sz="1100">
                <a:latin typeface="Cabin"/>
                <a:ea typeface="Cabin"/>
                <a:cs typeface="Cabin"/>
                <a:sym typeface="Cabin"/>
              </a:rPr>
              <a:t> </a:t>
            </a:r>
            <a:r>
              <a:rPr b="1" lang="ar" sz="800">
                <a:latin typeface="Chelsea Market"/>
                <a:ea typeface="Chelsea Market"/>
                <a:cs typeface="Chelsea Market"/>
                <a:sym typeface="Chelsea Market"/>
              </a:rPr>
              <a:t>A 50-year-old woman presents with a 2-year history of upper truncal obesity and depression. Serum levels of glucose and cortisol are elevated. A CT scan of the abdomen reveals a 2-cm suprarenal mass. The surgical specimen is shown in the image. If this neoplasm is benign, which of the following is the most appropriate diagnosis?</a:t>
            </a:r>
            <a:endParaRPr b="1" sz="1100">
              <a:latin typeface="Cabin"/>
              <a:ea typeface="Cabin"/>
              <a:cs typeface="Cabin"/>
              <a:sym typeface="Cabin"/>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lang="ar" sz="900">
                <a:latin typeface="Chelsea Market"/>
                <a:ea typeface="Chelsea Market"/>
                <a:cs typeface="Chelsea Market"/>
                <a:sym typeface="Chelsea Market"/>
              </a:rPr>
              <a:t>(A) Prolactinoma                     (B) Hypothyroidism</a:t>
            </a:r>
            <a:endParaRPr sz="900">
              <a:latin typeface="Chelsea Market"/>
              <a:ea typeface="Chelsea Market"/>
              <a:cs typeface="Chelsea Market"/>
              <a:sym typeface="Chelsea Market"/>
            </a:endParaRPr>
          </a:p>
          <a:p>
            <a:pPr indent="0" lvl="0" marL="0" rtl="0" algn="l">
              <a:spcBef>
                <a:spcPts val="0"/>
              </a:spcBef>
              <a:spcAft>
                <a:spcPts val="0"/>
              </a:spcAft>
              <a:buNone/>
            </a:pPr>
            <a:r>
              <a:rPr lang="ar" sz="900">
                <a:latin typeface="Chelsea Market"/>
                <a:ea typeface="Chelsea Market"/>
                <a:cs typeface="Chelsea Market"/>
                <a:sym typeface="Chelsea Market"/>
              </a:rPr>
              <a:t>(C) Adrenal Adenoma                  (D) Hyperthyroidism</a:t>
            </a:r>
            <a:endParaRPr sz="900">
              <a:solidFill>
                <a:srgbClr val="434343"/>
              </a:solidFill>
              <a:latin typeface="Cabin"/>
              <a:ea typeface="Cabin"/>
              <a:cs typeface="Cabin"/>
              <a:sym typeface="Cabin"/>
            </a:endParaRPr>
          </a:p>
        </p:txBody>
      </p:sp>
      <p:sp>
        <p:nvSpPr>
          <p:cNvPr id="396" name="Google Shape;396;p24"/>
          <p:cNvSpPr txBox="1"/>
          <p:nvPr/>
        </p:nvSpPr>
        <p:spPr>
          <a:xfrm>
            <a:off x="410130" y="3544888"/>
            <a:ext cx="6630900" cy="20379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100">
                <a:latin typeface="Cabin"/>
                <a:ea typeface="Cabin"/>
                <a:cs typeface="Cabin"/>
                <a:sym typeface="Cabin"/>
              </a:rPr>
              <a:t>3</a:t>
            </a:r>
            <a:r>
              <a:rPr b="1" lang="ar" sz="1100">
                <a:latin typeface="Cabin"/>
                <a:ea typeface="Cabin"/>
                <a:cs typeface="Cabin"/>
                <a:sym typeface="Cabin"/>
              </a:rPr>
              <a:t>)</a:t>
            </a:r>
            <a:r>
              <a:rPr lang="ar" sz="1100">
                <a:latin typeface="Cabin"/>
                <a:ea typeface="Cabin"/>
                <a:cs typeface="Cabin"/>
                <a:sym typeface="Cabin"/>
              </a:rPr>
              <a:t> </a:t>
            </a:r>
            <a:r>
              <a:rPr b="1" lang="ar" sz="800">
                <a:latin typeface="Chelsea Market"/>
                <a:ea typeface="Chelsea Market"/>
                <a:cs typeface="Chelsea Market"/>
                <a:sym typeface="Chelsea Market"/>
              </a:rPr>
              <a:t>A 40-year-old woman notices that her gloves from the previous winter no longer fit her hands. Her friends remark that her facial features have changed in the past year, and that her voice seems deeper. On physical examination, she is afebrile. Her blood pressure is 140/90 mm Hg. She has coarse facial features. There is decreased sensation to pinprick over the palms in the distribution of her thumb and first two fingers. A radiograph of the foot shows an increased amount of soft tissue beneath the calcaneus. A chest radiograph shows cardiomegaly. Laboratory studies indicate a fasting serum glucose level of 138 mg/dL and hemoglobin A 1c level of 8.6%. Which of the following additional test results is most likely to indicate the cause of these physical and laboratory findings?</a:t>
            </a:r>
            <a:endParaRPr b="1" sz="800">
              <a:latin typeface="Chelsea Market"/>
              <a:ea typeface="Chelsea Market"/>
              <a:cs typeface="Chelsea Market"/>
              <a:sym typeface="Chelsea Market"/>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lang="ar" sz="900">
                <a:latin typeface="Chelsea Market"/>
                <a:ea typeface="Chelsea Market"/>
                <a:cs typeface="Chelsea Market"/>
                <a:sym typeface="Chelsea Market"/>
              </a:rPr>
              <a:t>(A) Elevated serum prolactin level                (B) Failure of growth hormone suppression</a:t>
            </a:r>
            <a:endParaRPr sz="900">
              <a:latin typeface="Chelsea Market"/>
              <a:ea typeface="Chelsea Market"/>
              <a:cs typeface="Chelsea Market"/>
              <a:sym typeface="Chelsea Market"/>
            </a:endParaRPr>
          </a:p>
          <a:p>
            <a:pPr indent="0" lvl="0" marL="0" rtl="0" algn="l">
              <a:spcBef>
                <a:spcPts val="0"/>
              </a:spcBef>
              <a:spcAft>
                <a:spcPts val="0"/>
              </a:spcAft>
              <a:buNone/>
            </a:pPr>
            <a:r>
              <a:rPr lang="ar" sz="900">
                <a:latin typeface="Chelsea Market"/>
                <a:ea typeface="Chelsea Market"/>
                <a:cs typeface="Chelsea Market"/>
                <a:sym typeface="Chelsea Market"/>
              </a:rPr>
              <a:t>(C) Increased serum cortisol level                 (D) Increased serum TSH level</a:t>
            </a:r>
            <a:endParaRPr sz="900">
              <a:solidFill>
                <a:srgbClr val="434343"/>
              </a:solidFill>
              <a:latin typeface="Cabin"/>
              <a:ea typeface="Cabin"/>
              <a:cs typeface="Cabin"/>
              <a:sym typeface="Cabin"/>
            </a:endParaRPr>
          </a:p>
        </p:txBody>
      </p:sp>
      <p:sp>
        <p:nvSpPr>
          <p:cNvPr id="397" name="Google Shape;397;p24"/>
          <p:cNvSpPr txBox="1"/>
          <p:nvPr/>
        </p:nvSpPr>
        <p:spPr>
          <a:xfrm>
            <a:off x="410130" y="5478463"/>
            <a:ext cx="6630900" cy="1197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100">
                <a:latin typeface="Cabin"/>
                <a:ea typeface="Cabin"/>
                <a:cs typeface="Cabin"/>
                <a:sym typeface="Cabin"/>
              </a:rPr>
              <a:t>4</a:t>
            </a:r>
            <a:r>
              <a:rPr b="1" lang="ar" sz="1100">
                <a:latin typeface="Cabin"/>
                <a:ea typeface="Cabin"/>
                <a:cs typeface="Cabin"/>
                <a:sym typeface="Cabin"/>
              </a:rPr>
              <a:t>)</a:t>
            </a:r>
            <a:r>
              <a:rPr lang="ar" sz="1100">
                <a:latin typeface="Cabin"/>
                <a:ea typeface="Cabin"/>
                <a:cs typeface="Cabin"/>
                <a:sym typeface="Cabin"/>
              </a:rPr>
              <a:t> </a:t>
            </a:r>
            <a:r>
              <a:rPr b="1" lang="ar" sz="800">
                <a:latin typeface="Chelsea Market"/>
                <a:ea typeface="Chelsea Market"/>
                <a:cs typeface="Chelsea Market"/>
                <a:sym typeface="Chelsea Market"/>
              </a:rPr>
              <a:t>A previously healthy 30-year-old woman visits her physician complaining of a racing heart, sweating, weight loss, and tremulousness. She appears anxious, and on further questioning reports that her anxiety and restlessness have begun to cause problems at her workplace. Physical examination reveals</a:t>
            </a:r>
            <a:endParaRPr b="1" sz="800">
              <a:latin typeface="Chelsea Market"/>
              <a:ea typeface="Chelsea Market"/>
              <a:cs typeface="Chelsea Market"/>
              <a:sym typeface="Chelsea Market"/>
            </a:endParaRPr>
          </a:p>
          <a:p>
            <a:pPr indent="0" lvl="0" marL="0" rtl="0" algn="l">
              <a:spcBef>
                <a:spcPts val="0"/>
              </a:spcBef>
              <a:spcAft>
                <a:spcPts val="0"/>
              </a:spcAft>
              <a:buNone/>
            </a:pPr>
            <a:r>
              <a:rPr b="1" lang="ar" sz="800">
                <a:latin typeface="Chelsea Market"/>
                <a:ea typeface="Chelsea Market"/>
                <a:cs typeface="Chelsea Market"/>
                <a:sym typeface="Chelsea Market"/>
              </a:rPr>
              <a:t>tachycardia, moist skin, fine body hair, and bilateral bulging of her eyes.</a:t>
            </a:r>
            <a:endParaRPr b="1" sz="800">
              <a:latin typeface="Chelsea Market"/>
              <a:ea typeface="Chelsea Market"/>
              <a:cs typeface="Chelsea Market"/>
              <a:sym typeface="Chelsea Market"/>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lang="ar" sz="900">
                <a:latin typeface="Chelsea Market"/>
                <a:ea typeface="Chelsea Market"/>
                <a:cs typeface="Chelsea Market"/>
                <a:sym typeface="Chelsea Market"/>
              </a:rPr>
              <a:t>(A) Gonadotroph adenoma</a:t>
            </a:r>
            <a:r>
              <a:rPr lang="ar" sz="900">
                <a:solidFill>
                  <a:schemeClr val="dk1"/>
                </a:solidFill>
                <a:latin typeface="Chelsea Market"/>
                <a:ea typeface="Chelsea Market"/>
                <a:cs typeface="Chelsea Market"/>
                <a:sym typeface="Chelsea Market"/>
              </a:rPr>
              <a:t>                </a:t>
            </a:r>
            <a:r>
              <a:rPr lang="ar" sz="900">
                <a:latin typeface="Chelsea Market"/>
                <a:ea typeface="Chelsea Market"/>
                <a:cs typeface="Chelsea Market"/>
                <a:sym typeface="Chelsea Market"/>
              </a:rPr>
              <a:t>(B) Hypothyroidism</a:t>
            </a:r>
            <a:endParaRPr sz="900">
              <a:latin typeface="Chelsea Market"/>
              <a:ea typeface="Chelsea Market"/>
              <a:cs typeface="Chelsea Market"/>
              <a:sym typeface="Chelsea Market"/>
            </a:endParaRPr>
          </a:p>
          <a:p>
            <a:pPr indent="0" lvl="0" marL="0" rtl="0" algn="l">
              <a:spcBef>
                <a:spcPts val="0"/>
              </a:spcBef>
              <a:spcAft>
                <a:spcPts val="0"/>
              </a:spcAft>
              <a:buNone/>
            </a:pPr>
            <a:r>
              <a:rPr lang="ar" sz="900">
                <a:latin typeface="Chelsea Market"/>
                <a:ea typeface="Chelsea Market"/>
                <a:cs typeface="Chelsea Market"/>
                <a:sym typeface="Chelsea Market"/>
              </a:rPr>
              <a:t>(C) ACTH Adenoma</a:t>
            </a:r>
            <a:r>
              <a:rPr lang="ar" sz="900">
                <a:solidFill>
                  <a:schemeClr val="dk1"/>
                </a:solidFill>
                <a:latin typeface="Chelsea Market"/>
                <a:ea typeface="Chelsea Market"/>
                <a:cs typeface="Chelsea Market"/>
                <a:sym typeface="Chelsea Market"/>
              </a:rPr>
              <a:t>                          </a:t>
            </a:r>
            <a:r>
              <a:rPr lang="ar" sz="900">
                <a:latin typeface="Chelsea Market"/>
                <a:ea typeface="Chelsea Market"/>
                <a:cs typeface="Chelsea Market"/>
                <a:sym typeface="Chelsea Market"/>
              </a:rPr>
              <a:t>(D) Hyperthyroidism</a:t>
            </a:r>
            <a:endParaRPr sz="900">
              <a:solidFill>
                <a:srgbClr val="434343"/>
              </a:solidFill>
              <a:latin typeface="Cabin"/>
              <a:ea typeface="Cabin"/>
              <a:cs typeface="Cabin"/>
              <a:sym typeface="Cabin"/>
            </a:endParaRPr>
          </a:p>
        </p:txBody>
      </p:sp>
      <p:pic>
        <p:nvPicPr>
          <p:cNvPr id="398" name="Google Shape;398;p24"/>
          <p:cNvPicPr preferRelativeResize="0"/>
          <p:nvPr/>
        </p:nvPicPr>
        <p:blipFill rotWithShape="1">
          <a:blip r:embed="rId4">
            <a:alphaModFix/>
          </a:blip>
          <a:srcRect b="20244" l="14386" r="63274" t="55285"/>
          <a:stretch/>
        </p:blipFill>
        <p:spPr>
          <a:xfrm>
            <a:off x="4889339" y="7332478"/>
            <a:ext cx="1688820" cy="1196979"/>
          </a:xfrm>
          <a:prstGeom prst="rect">
            <a:avLst/>
          </a:prstGeom>
          <a:noFill/>
          <a:ln>
            <a:noFill/>
          </a:ln>
        </p:spPr>
      </p:pic>
      <p:sp>
        <p:nvSpPr>
          <p:cNvPr id="399" name="Google Shape;399;p24"/>
          <p:cNvSpPr txBox="1"/>
          <p:nvPr/>
        </p:nvSpPr>
        <p:spPr>
          <a:xfrm>
            <a:off x="410130" y="6675438"/>
            <a:ext cx="6630900" cy="1197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100">
                <a:latin typeface="Cabin"/>
                <a:ea typeface="Cabin"/>
                <a:cs typeface="Cabin"/>
                <a:sym typeface="Cabin"/>
              </a:rPr>
              <a:t>5</a:t>
            </a:r>
            <a:r>
              <a:rPr b="1" lang="ar" sz="1100">
                <a:latin typeface="Cabin"/>
                <a:ea typeface="Cabin"/>
                <a:cs typeface="Cabin"/>
                <a:sym typeface="Cabin"/>
              </a:rPr>
              <a:t>)</a:t>
            </a:r>
            <a:r>
              <a:rPr lang="ar" sz="1100">
                <a:latin typeface="Cabin"/>
                <a:ea typeface="Cabin"/>
                <a:cs typeface="Cabin"/>
                <a:sym typeface="Cabin"/>
              </a:rPr>
              <a:t> </a:t>
            </a:r>
            <a:r>
              <a:rPr b="1" lang="ar" sz="800">
                <a:solidFill>
                  <a:schemeClr val="dk1"/>
                </a:solidFill>
                <a:latin typeface="Chelsea Market"/>
                <a:ea typeface="Chelsea Market"/>
                <a:cs typeface="Chelsea Market"/>
                <a:sym typeface="Chelsea Market"/>
              </a:rPr>
              <a:t>A 62-year-old man with a long history of alcoholism presents to the emergency department with steatorrhea and abdominal pain. CT of the abdomen is shown in the image. The intern on duty recalls learning about a drug indicated for acromegaly that may also reduce the secretion of pancreatic fluids and possibly decrease the patient’s pain. The drug works by mimicking the levels of which hormone?</a:t>
            </a:r>
            <a:endParaRPr b="1" sz="800">
              <a:solidFill>
                <a:schemeClr val="dk1"/>
              </a:solidFill>
              <a:latin typeface="Chelsea Market"/>
              <a:ea typeface="Chelsea Market"/>
              <a:cs typeface="Chelsea Market"/>
              <a:sym typeface="Chelsea Market"/>
            </a:endParaRPr>
          </a:p>
          <a:p>
            <a:pPr indent="0" lvl="0" marL="0" rtl="0" algn="l">
              <a:spcBef>
                <a:spcPts val="0"/>
              </a:spcBef>
              <a:spcAft>
                <a:spcPts val="0"/>
              </a:spcAft>
              <a:buClr>
                <a:schemeClr val="dk1"/>
              </a:buClr>
              <a:buSzPts val="1500"/>
              <a:buFont typeface="Arial"/>
              <a:buNone/>
            </a:pPr>
            <a:r>
              <a:t/>
            </a:r>
            <a:endParaRPr sz="1100">
              <a:latin typeface="Cabin"/>
              <a:ea typeface="Cabin"/>
              <a:cs typeface="Cabin"/>
              <a:sym typeface="Cabin"/>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t/>
            </a:r>
            <a:endParaRPr sz="1100">
              <a:latin typeface="Cabin"/>
              <a:ea typeface="Cabin"/>
              <a:cs typeface="Cabin"/>
              <a:sym typeface="Cabin"/>
            </a:endParaRPr>
          </a:p>
          <a:p>
            <a:pPr indent="0" lvl="0" marL="0" rtl="0" algn="l">
              <a:spcBef>
                <a:spcPts val="0"/>
              </a:spcBef>
              <a:spcAft>
                <a:spcPts val="0"/>
              </a:spcAft>
              <a:buNone/>
            </a:pPr>
            <a:r>
              <a:rPr lang="ar" sz="900">
                <a:latin typeface="Chelsea Market"/>
                <a:ea typeface="Chelsea Market"/>
                <a:cs typeface="Chelsea Market"/>
                <a:sym typeface="Chelsea Market"/>
              </a:rPr>
              <a:t>(A) </a:t>
            </a:r>
            <a:r>
              <a:rPr lang="ar" sz="900">
                <a:latin typeface="Chelsea Market"/>
                <a:ea typeface="Chelsea Market"/>
                <a:cs typeface="Chelsea Market"/>
                <a:sym typeface="Chelsea Market"/>
              </a:rPr>
              <a:t>Secretin</a:t>
            </a:r>
            <a:r>
              <a:rPr lang="ar" sz="900">
                <a:solidFill>
                  <a:schemeClr val="dk1"/>
                </a:solidFill>
                <a:latin typeface="Chelsea Market"/>
                <a:ea typeface="Chelsea Market"/>
                <a:cs typeface="Chelsea Market"/>
                <a:sym typeface="Chelsea Market"/>
              </a:rPr>
              <a:t>                </a:t>
            </a:r>
            <a:r>
              <a:rPr lang="ar" sz="900">
                <a:latin typeface="Chelsea Market"/>
                <a:ea typeface="Chelsea Market"/>
                <a:cs typeface="Chelsea Market"/>
                <a:sym typeface="Chelsea Market"/>
              </a:rPr>
              <a:t>(B) </a:t>
            </a:r>
            <a:r>
              <a:rPr lang="ar" sz="900">
                <a:latin typeface="Chelsea Market"/>
                <a:ea typeface="Chelsea Market"/>
                <a:cs typeface="Chelsea Market"/>
                <a:sym typeface="Chelsea Market"/>
              </a:rPr>
              <a:t>Gastrin</a:t>
            </a:r>
            <a:endParaRPr sz="900">
              <a:latin typeface="Chelsea Market"/>
              <a:ea typeface="Chelsea Market"/>
              <a:cs typeface="Chelsea Market"/>
              <a:sym typeface="Chelsea Market"/>
            </a:endParaRPr>
          </a:p>
          <a:p>
            <a:pPr indent="0" lvl="0" marL="0" rtl="0" algn="l">
              <a:spcBef>
                <a:spcPts val="0"/>
              </a:spcBef>
              <a:spcAft>
                <a:spcPts val="0"/>
              </a:spcAft>
              <a:buNone/>
            </a:pPr>
            <a:r>
              <a:rPr lang="ar" sz="900">
                <a:latin typeface="Chelsea Market"/>
                <a:ea typeface="Chelsea Market"/>
                <a:cs typeface="Chelsea Market"/>
                <a:sym typeface="Chelsea Market"/>
              </a:rPr>
              <a:t>(C) </a:t>
            </a:r>
            <a:r>
              <a:rPr lang="ar" sz="900">
                <a:latin typeface="Chelsea Market"/>
                <a:ea typeface="Chelsea Market"/>
                <a:cs typeface="Chelsea Market"/>
                <a:sym typeface="Chelsea Market"/>
              </a:rPr>
              <a:t>Cholecystokinin</a:t>
            </a:r>
            <a:r>
              <a:rPr lang="ar" sz="900">
                <a:solidFill>
                  <a:schemeClr val="dk1"/>
                </a:solidFill>
                <a:latin typeface="Chelsea Market"/>
                <a:ea typeface="Chelsea Market"/>
                <a:cs typeface="Chelsea Market"/>
                <a:sym typeface="Chelsea Market"/>
              </a:rPr>
              <a:t>       </a:t>
            </a:r>
            <a:r>
              <a:rPr lang="ar" sz="900">
                <a:latin typeface="Chelsea Market"/>
                <a:ea typeface="Chelsea Market"/>
                <a:cs typeface="Chelsea Market"/>
                <a:sym typeface="Chelsea Market"/>
              </a:rPr>
              <a:t>(D) </a:t>
            </a:r>
            <a:r>
              <a:rPr lang="ar" sz="900">
                <a:latin typeface="Chelsea Market"/>
                <a:ea typeface="Chelsea Market"/>
                <a:cs typeface="Chelsea Market"/>
                <a:sym typeface="Chelsea Market"/>
              </a:rPr>
              <a:t>Somatostatin</a:t>
            </a:r>
            <a:endParaRPr sz="900">
              <a:solidFill>
                <a:srgbClr val="434343"/>
              </a:solidFill>
              <a:latin typeface="Cabin"/>
              <a:ea typeface="Cabin"/>
              <a:cs typeface="Cabin"/>
              <a:sym typeface="Cabin"/>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25"/>
          <p:cNvSpPr txBox="1"/>
          <p:nvPr/>
        </p:nvSpPr>
        <p:spPr>
          <a:xfrm>
            <a:off x="190715" y="172369"/>
            <a:ext cx="7192200" cy="10095300"/>
          </a:xfrm>
          <a:prstGeom prst="rect">
            <a:avLst/>
          </a:prstGeom>
          <a:solidFill>
            <a:srgbClr val="3D85C6"/>
          </a:solid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b="1" sz="1900"/>
          </a:p>
        </p:txBody>
      </p:sp>
      <p:sp>
        <p:nvSpPr>
          <p:cNvPr id="405" name="Google Shape;405;p25"/>
          <p:cNvSpPr/>
          <p:nvPr/>
        </p:nvSpPr>
        <p:spPr>
          <a:xfrm>
            <a:off x="190715" y="5220000"/>
            <a:ext cx="5942700" cy="5047800"/>
          </a:xfrm>
          <a:prstGeom prst="rtTriangle">
            <a:avLst/>
          </a:prstGeom>
          <a:solidFill>
            <a:srgbClr val="CFE2F3"/>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b="1" sz="1900"/>
          </a:p>
        </p:txBody>
      </p:sp>
      <p:sp>
        <p:nvSpPr>
          <p:cNvPr id="406" name="Google Shape;406;p25"/>
          <p:cNvSpPr txBox="1"/>
          <p:nvPr/>
        </p:nvSpPr>
        <p:spPr>
          <a:xfrm>
            <a:off x="1874260" y="3108639"/>
            <a:ext cx="4273200" cy="3784200"/>
          </a:xfrm>
          <a:prstGeom prst="rect">
            <a:avLst/>
          </a:prstGeom>
          <a:noFill/>
          <a:ln>
            <a:noFill/>
          </a:ln>
        </p:spPr>
        <p:txBody>
          <a:bodyPr anchorCtr="0" anchor="t" bIns="123025" lIns="123025" spcFirstLastPara="1" rIns="123025" wrap="square" tIns="123025">
            <a:noAutofit/>
          </a:bodyPr>
          <a:lstStyle/>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Alhanouf Alhaluli </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Ajeed Alrashoud</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Jehad Alorainy</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Mashal Abaalkhail</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Mohannad Alqarni</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Rahaf Alshabri</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Rakan Alfaifi</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Rawan Alzayed</a:t>
            </a:r>
            <a:endParaRPr b="1" sz="2400">
              <a:solidFill>
                <a:srgbClr val="F3F3F3"/>
              </a:solidFill>
              <a:latin typeface="Cabin"/>
              <a:ea typeface="Cabin"/>
              <a:cs typeface="Cabin"/>
              <a:sym typeface="Cabin"/>
            </a:endParaRPr>
          </a:p>
          <a:p>
            <a:pPr indent="-457200" lvl="0" marL="609600" rtl="0" algn="l">
              <a:lnSpc>
                <a:spcPct val="115000"/>
              </a:lnSpc>
              <a:spcBef>
                <a:spcPts val="0"/>
              </a:spcBef>
              <a:spcAft>
                <a:spcPts val="0"/>
              </a:spcAft>
              <a:buClr>
                <a:srgbClr val="F3F3F3"/>
              </a:buClr>
              <a:buSzPts val="2400"/>
              <a:buFont typeface="Cabin"/>
              <a:buChar char="●"/>
            </a:pPr>
            <a:r>
              <a:rPr b="1" lang="ar" sz="2400">
                <a:solidFill>
                  <a:srgbClr val="F3F3F3"/>
                </a:solidFill>
                <a:latin typeface="Cabin"/>
                <a:ea typeface="Cabin"/>
                <a:cs typeface="Cabin"/>
                <a:sym typeface="Cabin"/>
              </a:rPr>
              <a:t>Rema Almutawa</a:t>
            </a:r>
            <a:endParaRPr b="1" sz="2400">
              <a:solidFill>
                <a:srgbClr val="F3F3F3"/>
              </a:solidFill>
              <a:latin typeface="Cabin"/>
              <a:ea typeface="Cabin"/>
              <a:cs typeface="Cabin"/>
              <a:sym typeface="Cabin"/>
            </a:endParaRPr>
          </a:p>
        </p:txBody>
      </p:sp>
      <p:sp>
        <p:nvSpPr>
          <p:cNvPr id="407" name="Google Shape;407;p25"/>
          <p:cNvSpPr txBox="1"/>
          <p:nvPr/>
        </p:nvSpPr>
        <p:spPr>
          <a:xfrm>
            <a:off x="1426740" y="2288497"/>
            <a:ext cx="4706400" cy="10401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5000" u="sng">
                <a:solidFill>
                  <a:srgbClr val="F3F3F3"/>
                </a:solidFill>
                <a:latin typeface="Cabin"/>
                <a:ea typeface="Cabin"/>
                <a:cs typeface="Cabin"/>
                <a:sym typeface="Cabin"/>
              </a:rPr>
              <a:t>Team Members</a:t>
            </a:r>
            <a:endParaRPr b="1" sz="5000" u="sng">
              <a:solidFill>
                <a:srgbClr val="F3F3F3"/>
              </a:solidFill>
              <a:latin typeface="Cabin"/>
              <a:ea typeface="Cabin"/>
              <a:cs typeface="Cabin"/>
              <a:sym typeface="Cabin"/>
            </a:endParaRPr>
          </a:p>
        </p:txBody>
      </p:sp>
      <p:sp>
        <p:nvSpPr>
          <p:cNvPr id="408" name="Google Shape;408;p25"/>
          <p:cNvSpPr txBox="1"/>
          <p:nvPr/>
        </p:nvSpPr>
        <p:spPr>
          <a:xfrm>
            <a:off x="638850" y="1509746"/>
            <a:ext cx="6744000" cy="517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2400">
                <a:solidFill>
                  <a:srgbClr val="F3F3F3"/>
                </a:solidFill>
                <a:latin typeface="Cabin"/>
                <a:ea typeface="Cabin"/>
                <a:cs typeface="Cabin"/>
                <a:sym typeface="Cabin"/>
              </a:rPr>
              <a:t>Abdulrahman Bedaiwi       &amp;        </a:t>
            </a:r>
            <a:r>
              <a:rPr b="1" lang="ar" sz="2400">
                <a:solidFill>
                  <a:srgbClr val="F3F3F3"/>
                </a:solidFill>
                <a:latin typeface="Cabin"/>
                <a:ea typeface="Cabin"/>
                <a:cs typeface="Cabin"/>
                <a:sym typeface="Cabin"/>
              </a:rPr>
              <a:t>Jude Alotaibi</a:t>
            </a:r>
            <a:endParaRPr b="1" sz="2400">
              <a:solidFill>
                <a:srgbClr val="F3F3F3"/>
              </a:solidFill>
              <a:latin typeface="Cabin"/>
              <a:ea typeface="Cabin"/>
              <a:cs typeface="Cabin"/>
              <a:sym typeface="Cabin"/>
            </a:endParaRPr>
          </a:p>
        </p:txBody>
      </p:sp>
      <p:sp>
        <p:nvSpPr>
          <p:cNvPr id="409" name="Google Shape;409;p25"/>
          <p:cNvSpPr txBox="1"/>
          <p:nvPr/>
        </p:nvSpPr>
        <p:spPr>
          <a:xfrm>
            <a:off x="1581545" y="663073"/>
            <a:ext cx="4410300" cy="10401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5000" u="sng">
                <a:solidFill>
                  <a:srgbClr val="F3F3F3"/>
                </a:solidFill>
                <a:latin typeface="Cabin"/>
                <a:ea typeface="Cabin"/>
                <a:cs typeface="Cabin"/>
                <a:sym typeface="Cabin"/>
              </a:rPr>
              <a:t>Team Leaders</a:t>
            </a:r>
            <a:endParaRPr b="1" sz="5000" u="sng">
              <a:solidFill>
                <a:srgbClr val="F3F3F3"/>
              </a:solidFill>
              <a:latin typeface="Cabin"/>
              <a:ea typeface="Cabin"/>
              <a:cs typeface="Cabin"/>
              <a:sym typeface="Cabin"/>
            </a:endParaRPr>
          </a:p>
        </p:txBody>
      </p:sp>
      <p:sp>
        <p:nvSpPr>
          <p:cNvPr id="410" name="Google Shape;410;p25"/>
          <p:cNvSpPr txBox="1"/>
          <p:nvPr/>
        </p:nvSpPr>
        <p:spPr>
          <a:xfrm>
            <a:off x="-366622" y="8756021"/>
            <a:ext cx="5319000" cy="8238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lang="ar" sz="4800">
                <a:latin typeface="Chelsea Market"/>
                <a:ea typeface="Chelsea Market"/>
                <a:cs typeface="Chelsea Market"/>
                <a:sym typeface="Chelsea Market"/>
              </a:rPr>
              <a:t>Thank you!</a:t>
            </a:r>
            <a:endParaRPr sz="4800">
              <a:latin typeface="Chelsea Market"/>
              <a:ea typeface="Chelsea Market"/>
              <a:cs typeface="Chelsea Market"/>
              <a:sym typeface="Chelsea Market"/>
            </a:endParaRPr>
          </a:p>
        </p:txBody>
      </p:sp>
      <p:sp>
        <p:nvSpPr>
          <p:cNvPr id="411" name="Google Shape;411;p25"/>
          <p:cNvSpPr txBox="1"/>
          <p:nvPr/>
        </p:nvSpPr>
        <p:spPr>
          <a:xfrm flipH="1">
            <a:off x="1048568" y="9491656"/>
            <a:ext cx="3021900" cy="5172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1900">
                <a:latin typeface="Cabin"/>
                <a:ea typeface="Cabin"/>
                <a:cs typeface="Cabin"/>
                <a:sym typeface="Cabin"/>
              </a:rPr>
              <a:t>Give us your feedback!</a:t>
            </a:r>
            <a:endParaRPr b="1" sz="1900">
              <a:latin typeface="Cabin"/>
              <a:ea typeface="Cabin"/>
              <a:cs typeface="Cabin"/>
              <a:sym typeface="Cabin"/>
            </a:endParaRPr>
          </a:p>
        </p:txBody>
      </p:sp>
      <p:pic>
        <p:nvPicPr>
          <p:cNvPr id="412" name="Google Shape;412;p25">
            <a:hlinkClick r:id="rId3"/>
          </p:cNvPr>
          <p:cNvPicPr preferRelativeResize="0"/>
          <p:nvPr/>
        </p:nvPicPr>
        <p:blipFill>
          <a:blip r:embed="rId4">
            <a:alphaModFix/>
          </a:blip>
          <a:stretch>
            <a:fillRect/>
          </a:stretch>
        </p:blipFill>
        <p:spPr>
          <a:xfrm>
            <a:off x="680238" y="9491736"/>
            <a:ext cx="517136" cy="517136"/>
          </a:xfrm>
          <a:prstGeom prst="rect">
            <a:avLst/>
          </a:prstGeom>
          <a:noFill/>
          <a:ln>
            <a:noFill/>
          </a:ln>
        </p:spPr>
      </p:pic>
      <p:pic>
        <p:nvPicPr>
          <p:cNvPr id="413" name="Google Shape;413;p25">
            <a:hlinkClick r:id="rId5"/>
          </p:cNvPr>
          <p:cNvPicPr preferRelativeResize="0"/>
          <p:nvPr/>
        </p:nvPicPr>
        <p:blipFill>
          <a:blip r:embed="rId6">
            <a:alphaModFix/>
          </a:blip>
          <a:stretch>
            <a:fillRect/>
          </a:stretch>
        </p:blipFill>
        <p:spPr>
          <a:xfrm>
            <a:off x="6259218" y="9411986"/>
            <a:ext cx="761191" cy="676623"/>
          </a:xfrm>
          <a:prstGeom prst="rect">
            <a:avLst/>
          </a:prstGeom>
          <a:noFill/>
          <a:ln>
            <a:noFill/>
          </a:ln>
        </p:spPr>
      </p:pic>
      <p:pic>
        <p:nvPicPr>
          <p:cNvPr id="414" name="Google Shape;414;p25"/>
          <p:cNvPicPr preferRelativeResize="0"/>
          <p:nvPr/>
        </p:nvPicPr>
        <p:blipFill>
          <a:blip r:embed="rId7">
            <a:alphaModFix/>
          </a:blip>
          <a:stretch>
            <a:fillRect/>
          </a:stretch>
        </p:blipFill>
        <p:spPr>
          <a:xfrm>
            <a:off x="2164978" y="4146417"/>
            <a:ext cx="255775" cy="255775"/>
          </a:xfrm>
          <a:prstGeom prst="rect">
            <a:avLst/>
          </a:prstGeom>
          <a:noFill/>
          <a:ln>
            <a:noFill/>
          </a:ln>
        </p:spPr>
      </p:pic>
      <p:pic>
        <p:nvPicPr>
          <p:cNvPr id="415" name="Google Shape;415;p25"/>
          <p:cNvPicPr preferRelativeResize="0"/>
          <p:nvPr/>
        </p:nvPicPr>
        <p:blipFill>
          <a:blip r:embed="rId7">
            <a:alphaModFix/>
          </a:blip>
          <a:stretch>
            <a:fillRect/>
          </a:stretch>
        </p:blipFill>
        <p:spPr>
          <a:xfrm>
            <a:off x="2164978" y="4573982"/>
            <a:ext cx="255775" cy="25577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 name="Shape 70"/>
        <p:cNvGrpSpPr/>
        <p:nvPr/>
      </p:nvGrpSpPr>
      <p:grpSpPr>
        <a:xfrm>
          <a:off x="0" y="0"/>
          <a:ext cx="0" cy="0"/>
          <a:chOff x="0" y="0"/>
          <a:chExt cx="0" cy="0"/>
        </a:xfrm>
      </p:grpSpPr>
      <p:sp>
        <p:nvSpPr>
          <p:cNvPr id="71" name="Google Shape;71;p14"/>
          <p:cNvSpPr txBox="1"/>
          <p:nvPr/>
        </p:nvSpPr>
        <p:spPr>
          <a:xfrm>
            <a:off x="757312" y="276166"/>
            <a:ext cx="6048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4600">
                <a:solidFill>
                  <a:srgbClr val="0B5394"/>
                </a:solidFill>
                <a:latin typeface="Cabin"/>
                <a:ea typeface="Cabin"/>
                <a:cs typeface="Cabin"/>
                <a:sym typeface="Cabin"/>
              </a:rPr>
              <a:t>Introduction</a:t>
            </a:r>
            <a:endParaRPr b="1" sz="4600">
              <a:solidFill>
                <a:srgbClr val="0B5394"/>
              </a:solidFill>
              <a:latin typeface="Cabin"/>
              <a:ea typeface="Cabin"/>
              <a:cs typeface="Cabin"/>
              <a:sym typeface="Cabin"/>
            </a:endParaRPr>
          </a:p>
        </p:txBody>
      </p:sp>
      <p:cxnSp>
        <p:nvCxnSpPr>
          <p:cNvPr id="72" name="Google Shape;72;p14"/>
          <p:cNvCxnSpPr/>
          <p:nvPr/>
        </p:nvCxnSpPr>
        <p:spPr>
          <a:xfrm>
            <a:off x="754672" y="1134361"/>
            <a:ext cx="5860800" cy="10500"/>
          </a:xfrm>
          <a:prstGeom prst="straightConnector1">
            <a:avLst/>
          </a:prstGeom>
          <a:noFill/>
          <a:ln cap="flat" cmpd="sng" w="28575">
            <a:solidFill>
              <a:srgbClr val="0B5394"/>
            </a:solidFill>
            <a:prstDash val="solid"/>
            <a:round/>
            <a:headEnd len="med" w="med" type="diamond"/>
            <a:tailEnd len="med" w="med" type="diamond"/>
          </a:ln>
        </p:spPr>
      </p:cxnSp>
      <p:pic>
        <p:nvPicPr>
          <p:cNvPr id="73" name="Google Shape;73;p14"/>
          <p:cNvPicPr preferRelativeResize="0"/>
          <p:nvPr/>
        </p:nvPicPr>
        <p:blipFill>
          <a:blip r:embed="rId3">
            <a:alphaModFix/>
          </a:blip>
          <a:stretch>
            <a:fillRect/>
          </a:stretch>
        </p:blipFill>
        <p:spPr>
          <a:xfrm>
            <a:off x="6106065" y="6358643"/>
            <a:ext cx="1249317" cy="938149"/>
          </a:xfrm>
          <a:prstGeom prst="rect">
            <a:avLst/>
          </a:prstGeom>
          <a:noFill/>
          <a:ln cap="flat" cmpd="sng" w="9525">
            <a:solidFill>
              <a:srgbClr val="1155CC"/>
            </a:solidFill>
            <a:prstDash val="dash"/>
            <a:round/>
            <a:headEnd len="sm" w="sm" type="none"/>
            <a:tailEnd len="sm" w="sm" type="none"/>
          </a:ln>
        </p:spPr>
      </p:pic>
      <p:pic>
        <p:nvPicPr>
          <p:cNvPr id="74" name="Google Shape;74;p14"/>
          <p:cNvPicPr preferRelativeResize="0"/>
          <p:nvPr/>
        </p:nvPicPr>
        <p:blipFill>
          <a:blip r:embed="rId4">
            <a:alphaModFix/>
          </a:blip>
          <a:stretch>
            <a:fillRect/>
          </a:stretch>
        </p:blipFill>
        <p:spPr>
          <a:xfrm>
            <a:off x="6158985" y="7429706"/>
            <a:ext cx="1157976" cy="1031920"/>
          </a:xfrm>
          <a:prstGeom prst="rect">
            <a:avLst/>
          </a:prstGeom>
          <a:noFill/>
          <a:ln cap="flat" cmpd="sng" w="9525">
            <a:solidFill>
              <a:srgbClr val="1155CC"/>
            </a:solidFill>
            <a:prstDash val="dash"/>
            <a:round/>
            <a:headEnd len="sm" w="sm" type="none"/>
            <a:tailEnd len="sm" w="sm" type="none"/>
          </a:ln>
        </p:spPr>
      </p:pic>
      <p:sp>
        <p:nvSpPr>
          <p:cNvPr id="75" name="Google Shape;75;p14"/>
          <p:cNvSpPr txBox="1"/>
          <p:nvPr/>
        </p:nvSpPr>
        <p:spPr>
          <a:xfrm>
            <a:off x="0" y="973274"/>
            <a:ext cx="4740900" cy="609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3200">
                <a:solidFill>
                  <a:srgbClr val="1155CC"/>
                </a:solidFill>
                <a:latin typeface="Cabin"/>
                <a:ea typeface="Cabin"/>
                <a:cs typeface="Cabin"/>
                <a:sym typeface="Cabin"/>
              </a:rPr>
              <a:t>Embryology </a:t>
            </a:r>
            <a:r>
              <a:rPr b="1" lang="ar" sz="3200">
                <a:solidFill>
                  <a:srgbClr val="1155CC"/>
                </a:solidFill>
                <a:latin typeface="Cabin"/>
                <a:ea typeface="Cabin"/>
                <a:cs typeface="Cabin"/>
                <a:sym typeface="Cabin"/>
              </a:rPr>
              <a:t>overview:</a:t>
            </a:r>
            <a:endParaRPr b="1" sz="3200">
              <a:solidFill>
                <a:srgbClr val="1155CC"/>
              </a:solidFill>
              <a:latin typeface="Cabin"/>
              <a:ea typeface="Cabin"/>
              <a:cs typeface="Cabin"/>
              <a:sym typeface="Cabin"/>
            </a:endParaRPr>
          </a:p>
        </p:txBody>
      </p:sp>
      <p:pic>
        <p:nvPicPr>
          <p:cNvPr id="76" name="Google Shape;76;p14"/>
          <p:cNvPicPr preferRelativeResize="0"/>
          <p:nvPr/>
        </p:nvPicPr>
        <p:blipFill rotWithShape="1">
          <a:blip r:embed="rId5">
            <a:alphaModFix/>
          </a:blip>
          <a:srcRect b="0" l="50669" r="7627" t="0"/>
          <a:stretch/>
        </p:blipFill>
        <p:spPr>
          <a:xfrm>
            <a:off x="6307970" y="8594518"/>
            <a:ext cx="1002015" cy="938149"/>
          </a:xfrm>
          <a:prstGeom prst="rect">
            <a:avLst/>
          </a:prstGeom>
          <a:noFill/>
          <a:ln cap="flat" cmpd="sng" w="9525">
            <a:solidFill>
              <a:srgbClr val="1155CC"/>
            </a:solidFill>
            <a:prstDash val="dash"/>
            <a:round/>
            <a:headEnd len="sm" w="sm" type="none"/>
            <a:tailEnd len="sm" w="sm" type="none"/>
          </a:ln>
        </p:spPr>
      </p:pic>
      <p:sp>
        <p:nvSpPr>
          <p:cNvPr id="77" name="Google Shape;77;p14"/>
          <p:cNvSpPr/>
          <p:nvPr/>
        </p:nvSpPr>
        <p:spPr>
          <a:xfrm>
            <a:off x="754675" y="1670376"/>
            <a:ext cx="5649300" cy="1175400"/>
          </a:xfrm>
          <a:prstGeom prst="rect">
            <a:avLst/>
          </a:prstGeom>
          <a:solidFill>
            <a:srgbClr val="1155CC">
              <a:alpha val="57540"/>
            </a:srgbClr>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2400">
                <a:solidFill>
                  <a:srgbClr val="FFFFFF"/>
                </a:solidFill>
                <a:latin typeface="Cabin"/>
                <a:ea typeface="Cabin"/>
                <a:cs typeface="Cabin"/>
                <a:sym typeface="Cabin"/>
              </a:rPr>
              <a:t>Pituitary development</a:t>
            </a:r>
            <a:endParaRPr b="1" sz="2400">
              <a:solidFill>
                <a:srgbClr val="FFFFFF"/>
              </a:solidFill>
              <a:latin typeface="Cabin"/>
              <a:ea typeface="Cabin"/>
              <a:cs typeface="Cabin"/>
              <a:sym typeface="Cabin"/>
            </a:endParaRPr>
          </a:p>
          <a:p>
            <a:pPr indent="-381000" lvl="0" marL="609600" rtl="0" algn="l">
              <a:lnSpc>
                <a:spcPct val="115000"/>
              </a:lnSpc>
              <a:spcBef>
                <a:spcPts val="0"/>
              </a:spcBef>
              <a:spcAft>
                <a:spcPts val="0"/>
              </a:spcAft>
              <a:buClr>
                <a:srgbClr val="FFFFFF"/>
              </a:buClr>
              <a:buSzPts val="1200"/>
              <a:buFont typeface="Cabin"/>
              <a:buChar char="●"/>
            </a:pPr>
            <a:r>
              <a:rPr lang="ar" sz="1200">
                <a:solidFill>
                  <a:srgbClr val="FFFFFF"/>
                </a:solidFill>
                <a:latin typeface="Cabin Medium"/>
                <a:ea typeface="Cabin Medium"/>
                <a:cs typeface="Cabin Medium"/>
                <a:sym typeface="Cabin Medium"/>
              </a:rPr>
              <a:t>Pituitary stalk in midline joins the pituitary gland with hypothalamus that is below 3rd ventricle</a:t>
            </a:r>
            <a:endParaRPr sz="1200">
              <a:solidFill>
                <a:srgbClr val="FFFFFF"/>
              </a:solidFill>
              <a:latin typeface="Cabin Medium"/>
              <a:ea typeface="Cabin Medium"/>
              <a:cs typeface="Cabin Medium"/>
              <a:sym typeface="Cabin Medium"/>
            </a:endParaRPr>
          </a:p>
          <a:p>
            <a:pPr indent="-381000" lvl="0" marL="609600" rtl="0" algn="l">
              <a:lnSpc>
                <a:spcPct val="115000"/>
              </a:lnSpc>
              <a:spcBef>
                <a:spcPts val="0"/>
              </a:spcBef>
              <a:spcAft>
                <a:spcPts val="0"/>
              </a:spcAft>
              <a:buClr>
                <a:srgbClr val="FFFFFF"/>
              </a:buClr>
              <a:buSzPts val="1200"/>
              <a:buFont typeface="Cabin"/>
              <a:buChar char="●"/>
            </a:pPr>
            <a:r>
              <a:rPr lang="ar" sz="1200">
                <a:solidFill>
                  <a:srgbClr val="FFFFFF"/>
                </a:solidFill>
                <a:latin typeface="Cabin Medium"/>
                <a:ea typeface="Cabin Medium"/>
                <a:cs typeface="Cabin Medium"/>
                <a:sym typeface="Cabin Medium"/>
              </a:rPr>
              <a:t>Development of pituitary cells is controlled by a set of transcription growth factors like Pit-1, Prop-1, Pitx2.</a:t>
            </a:r>
            <a:endParaRPr sz="1200">
              <a:solidFill>
                <a:srgbClr val="FFFFFF"/>
              </a:solidFill>
              <a:latin typeface="Cabin Medium"/>
              <a:ea typeface="Cabin Medium"/>
              <a:cs typeface="Cabin Medium"/>
              <a:sym typeface="Cabin Medium"/>
            </a:endParaRPr>
          </a:p>
        </p:txBody>
      </p:sp>
      <p:sp>
        <p:nvSpPr>
          <p:cNvPr id="78" name="Google Shape;78;p14"/>
          <p:cNvSpPr/>
          <p:nvPr/>
        </p:nvSpPr>
        <p:spPr>
          <a:xfrm>
            <a:off x="249025" y="3114358"/>
            <a:ext cx="2683500" cy="609000"/>
          </a:xfrm>
          <a:prstGeom prst="roundRect">
            <a:avLst>
              <a:gd fmla="val 16667" name="adj"/>
            </a:avLst>
          </a:prstGeom>
          <a:solidFill>
            <a:srgbClr val="3C78D8">
              <a:alpha val="53630"/>
            </a:srgbClr>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900">
                <a:solidFill>
                  <a:srgbClr val="FFFFFF"/>
                </a:solidFill>
                <a:latin typeface="Cabin"/>
                <a:ea typeface="Cabin"/>
                <a:cs typeface="Cabin"/>
                <a:sym typeface="Cabin"/>
              </a:rPr>
              <a:t>Anterior </a:t>
            </a:r>
            <a:r>
              <a:rPr b="1" lang="ar" sz="1900">
                <a:solidFill>
                  <a:srgbClr val="FFFFFF"/>
                </a:solidFill>
                <a:latin typeface="Cabin"/>
                <a:ea typeface="Cabin"/>
                <a:cs typeface="Cabin"/>
                <a:sym typeface="Cabin"/>
              </a:rPr>
              <a:t>p</a:t>
            </a:r>
            <a:r>
              <a:rPr b="1" lang="ar" sz="1900">
                <a:solidFill>
                  <a:srgbClr val="FFFFFF"/>
                </a:solidFill>
                <a:latin typeface="Cabin"/>
                <a:ea typeface="Cabin"/>
                <a:cs typeface="Cabin"/>
                <a:sym typeface="Cabin"/>
              </a:rPr>
              <a:t>ituitary</a:t>
            </a:r>
            <a:endParaRPr b="1" sz="1900">
              <a:solidFill>
                <a:srgbClr val="FFFFFF"/>
              </a:solidFill>
              <a:latin typeface="Cabin"/>
              <a:ea typeface="Cabin"/>
              <a:cs typeface="Cabin"/>
              <a:sym typeface="Cabin"/>
            </a:endParaRPr>
          </a:p>
        </p:txBody>
      </p:sp>
      <p:sp>
        <p:nvSpPr>
          <p:cNvPr id="79" name="Google Shape;79;p14"/>
          <p:cNvSpPr/>
          <p:nvPr/>
        </p:nvSpPr>
        <p:spPr>
          <a:xfrm>
            <a:off x="4395125" y="3118708"/>
            <a:ext cx="2683500" cy="609000"/>
          </a:xfrm>
          <a:prstGeom prst="roundRect">
            <a:avLst>
              <a:gd fmla="val 16667" name="adj"/>
            </a:avLst>
          </a:prstGeom>
          <a:solidFill>
            <a:srgbClr val="3C78D8">
              <a:alpha val="52940"/>
            </a:srgbClr>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900">
                <a:solidFill>
                  <a:srgbClr val="FFFFFF"/>
                </a:solidFill>
                <a:latin typeface="Cabin"/>
                <a:ea typeface="Cabin"/>
                <a:cs typeface="Cabin"/>
                <a:sym typeface="Cabin"/>
              </a:rPr>
              <a:t>Posterior </a:t>
            </a:r>
            <a:r>
              <a:rPr b="1" lang="ar" sz="1900">
                <a:solidFill>
                  <a:srgbClr val="FFFFFF"/>
                </a:solidFill>
                <a:latin typeface="Cabin"/>
                <a:ea typeface="Cabin"/>
                <a:cs typeface="Cabin"/>
                <a:sym typeface="Cabin"/>
              </a:rPr>
              <a:t>p</a:t>
            </a:r>
            <a:r>
              <a:rPr b="1" lang="ar" sz="1900">
                <a:solidFill>
                  <a:srgbClr val="FFFFFF"/>
                </a:solidFill>
                <a:latin typeface="Cabin"/>
                <a:ea typeface="Cabin"/>
                <a:cs typeface="Cabin"/>
                <a:sym typeface="Cabin"/>
              </a:rPr>
              <a:t>ituitary</a:t>
            </a:r>
            <a:endParaRPr b="1" sz="1900">
              <a:solidFill>
                <a:srgbClr val="FFFFFF"/>
              </a:solidFill>
              <a:latin typeface="Cabin"/>
              <a:ea typeface="Cabin"/>
              <a:cs typeface="Cabin"/>
              <a:sym typeface="Cabin"/>
            </a:endParaRPr>
          </a:p>
        </p:txBody>
      </p:sp>
      <p:cxnSp>
        <p:nvCxnSpPr>
          <p:cNvPr id="80" name="Google Shape;80;p14"/>
          <p:cNvCxnSpPr>
            <a:stCxn id="77" idx="2"/>
            <a:endCxn id="78" idx="0"/>
          </p:cNvCxnSpPr>
          <p:nvPr/>
        </p:nvCxnSpPr>
        <p:spPr>
          <a:xfrm rot="5400000">
            <a:off x="2450725" y="1985676"/>
            <a:ext cx="268500" cy="1988700"/>
          </a:xfrm>
          <a:prstGeom prst="bentConnector3">
            <a:avLst>
              <a:gd fmla="val 50015" name="adj1"/>
            </a:avLst>
          </a:prstGeom>
          <a:noFill/>
          <a:ln cap="flat" cmpd="sng" w="28575">
            <a:solidFill>
              <a:srgbClr val="3C78D8"/>
            </a:solidFill>
            <a:prstDash val="solid"/>
            <a:round/>
            <a:headEnd len="med" w="med" type="none"/>
            <a:tailEnd len="med" w="med" type="none"/>
          </a:ln>
        </p:spPr>
      </p:cxnSp>
      <p:cxnSp>
        <p:nvCxnSpPr>
          <p:cNvPr id="81" name="Google Shape;81;p14"/>
          <p:cNvCxnSpPr>
            <a:stCxn id="77" idx="2"/>
            <a:endCxn id="79" idx="0"/>
          </p:cNvCxnSpPr>
          <p:nvPr/>
        </p:nvCxnSpPr>
        <p:spPr>
          <a:xfrm flipH="1" rot="-5400000">
            <a:off x="4521625" y="1903476"/>
            <a:ext cx="273000" cy="2157600"/>
          </a:xfrm>
          <a:prstGeom prst="bentConnector3">
            <a:avLst>
              <a:gd fmla="val 49988" name="adj1"/>
            </a:avLst>
          </a:prstGeom>
          <a:noFill/>
          <a:ln cap="flat" cmpd="sng" w="28575">
            <a:solidFill>
              <a:srgbClr val="3C78D8"/>
            </a:solidFill>
            <a:prstDash val="solid"/>
            <a:round/>
            <a:headEnd len="med" w="med" type="none"/>
            <a:tailEnd len="med" w="med" type="none"/>
          </a:ln>
        </p:spPr>
      </p:cxnSp>
      <p:cxnSp>
        <p:nvCxnSpPr>
          <p:cNvPr id="82" name="Google Shape;82;p14"/>
          <p:cNvCxnSpPr/>
          <p:nvPr/>
        </p:nvCxnSpPr>
        <p:spPr>
          <a:xfrm flipH="1">
            <a:off x="487875" y="3723358"/>
            <a:ext cx="5100" cy="2439900"/>
          </a:xfrm>
          <a:prstGeom prst="straightConnector1">
            <a:avLst/>
          </a:prstGeom>
          <a:noFill/>
          <a:ln cap="flat" cmpd="sng" w="76200">
            <a:solidFill>
              <a:srgbClr val="3C78D8"/>
            </a:solidFill>
            <a:prstDash val="solid"/>
            <a:round/>
            <a:headEnd len="med" w="med" type="none"/>
            <a:tailEnd len="med" w="med" type="none"/>
          </a:ln>
        </p:spPr>
      </p:cxnSp>
      <p:cxnSp>
        <p:nvCxnSpPr>
          <p:cNvPr id="83" name="Google Shape;83;p14"/>
          <p:cNvCxnSpPr/>
          <p:nvPr/>
        </p:nvCxnSpPr>
        <p:spPr>
          <a:xfrm flipH="1">
            <a:off x="4736670" y="3723358"/>
            <a:ext cx="4500" cy="2281800"/>
          </a:xfrm>
          <a:prstGeom prst="straightConnector1">
            <a:avLst/>
          </a:prstGeom>
          <a:noFill/>
          <a:ln cap="flat" cmpd="sng" w="76200">
            <a:solidFill>
              <a:srgbClr val="3C78D8"/>
            </a:solidFill>
            <a:prstDash val="solid"/>
            <a:round/>
            <a:headEnd len="med" w="med" type="none"/>
            <a:tailEnd len="med" w="med" type="none"/>
          </a:ln>
        </p:spPr>
      </p:cxnSp>
      <p:sp>
        <p:nvSpPr>
          <p:cNvPr id="84" name="Google Shape;84;p14"/>
          <p:cNvSpPr/>
          <p:nvPr/>
        </p:nvSpPr>
        <p:spPr>
          <a:xfrm>
            <a:off x="492975" y="3829420"/>
            <a:ext cx="1702800" cy="355200"/>
          </a:xfrm>
          <a:prstGeom prst="homePlate">
            <a:avLst>
              <a:gd fmla="val 50000" name="adj"/>
            </a:avLst>
          </a:prstGeom>
          <a:solidFill>
            <a:srgbClr val="3C78D8">
              <a:alpha val="49720"/>
            </a:srgbClr>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rPr b="1" lang="ar" sz="1500">
                <a:latin typeface="Cabin"/>
                <a:ea typeface="Cabin"/>
                <a:cs typeface="Cabin"/>
                <a:sym typeface="Cabin"/>
              </a:rPr>
              <a:t>Rathke’s pouch</a:t>
            </a:r>
            <a:endParaRPr b="1" sz="1500">
              <a:latin typeface="Cabin"/>
              <a:ea typeface="Cabin"/>
              <a:cs typeface="Cabin"/>
              <a:sym typeface="Cabin"/>
            </a:endParaRPr>
          </a:p>
        </p:txBody>
      </p:sp>
      <p:sp>
        <p:nvSpPr>
          <p:cNvPr id="85" name="Google Shape;85;p14"/>
          <p:cNvSpPr txBox="1"/>
          <p:nvPr/>
        </p:nvSpPr>
        <p:spPr>
          <a:xfrm>
            <a:off x="345870" y="4184670"/>
            <a:ext cx="4167300" cy="2171400"/>
          </a:xfrm>
          <a:prstGeom prst="rect">
            <a:avLst/>
          </a:prstGeom>
          <a:noFill/>
          <a:ln>
            <a:noFill/>
          </a:ln>
        </p:spPr>
        <p:txBody>
          <a:bodyPr anchorCtr="0" anchor="t" bIns="123025" lIns="123025" spcFirstLastPara="1" rIns="123025" wrap="square" tIns="123025">
            <a:noAutofit/>
          </a:bodyPr>
          <a:lstStyle/>
          <a:p>
            <a:pPr indent="-387350" lvl="0" marL="609600" rtl="0" algn="l">
              <a:spcBef>
                <a:spcPts val="0"/>
              </a:spcBef>
              <a:spcAft>
                <a:spcPts val="0"/>
              </a:spcAft>
              <a:buClr>
                <a:schemeClr val="dk1"/>
              </a:buClr>
              <a:buSzPts val="1300"/>
              <a:buFont typeface="Cabin Medium"/>
              <a:buChar char="●"/>
            </a:pPr>
            <a:r>
              <a:rPr lang="ar" sz="1300">
                <a:solidFill>
                  <a:schemeClr val="dk1"/>
                </a:solidFill>
                <a:latin typeface="Cabin Medium"/>
                <a:ea typeface="Cabin Medium"/>
                <a:cs typeface="Cabin Medium"/>
                <a:sym typeface="Cabin Medium"/>
              </a:rPr>
              <a:t>It’s an </a:t>
            </a:r>
            <a:r>
              <a:rPr b="1" lang="ar" sz="1300">
                <a:solidFill>
                  <a:srgbClr val="CC0000"/>
                </a:solidFill>
                <a:latin typeface="Cabin"/>
                <a:ea typeface="Cabin"/>
                <a:cs typeface="Cabin"/>
                <a:sym typeface="Cabin"/>
              </a:rPr>
              <a:t>Ectodermal evagination</a:t>
            </a:r>
            <a:r>
              <a:rPr lang="ar" sz="1300">
                <a:solidFill>
                  <a:schemeClr val="dk1"/>
                </a:solidFill>
                <a:latin typeface="Cabin Medium"/>
                <a:ea typeface="Cabin Medium"/>
                <a:cs typeface="Cabin Medium"/>
                <a:sym typeface="Cabin Medium"/>
              </a:rPr>
              <a:t> of oropharynx.</a:t>
            </a:r>
            <a:endParaRPr sz="1300">
              <a:solidFill>
                <a:schemeClr val="dk1"/>
              </a:solidFill>
              <a:latin typeface="Cabin Medium"/>
              <a:ea typeface="Cabin Medium"/>
              <a:cs typeface="Cabin Medium"/>
              <a:sym typeface="Cabin Medium"/>
            </a:endParaRPr>
          </a:p>
          <a:p>
            <a:pPr indent="-387350" lvl="0" marL="609600" rtl="0" algn="l">
              <a:lnSpc>
                <a:spcPct val="115000"/>
              </a:lnSpc>
              <a:spcBef>
                <a:spcPts val="0"/>
              </a:spcBef>
              <a:spcAft>
                <a:spcPts val="0"/>
              </a:spcAft>
              <a:buClr>
                <a:schemeClr val="dk1"/>
              </a:buClr>
              <a:buSzPts val="1300"/>
              <a:buFont typeface="Cabin"/>
              <a:buChar char="●"/>
            </a:pPr>
            <a:r>
              <a:rPr b="1" lang="ar" sz="1300">
                <a:solidFill>
                  <a:schemeClr val="dk1"/>
                </a:solidFill>
                <a:latin typeface="Cabin"/>
                <a:ea typeface="Cabin"/>
                <a:cs typeface="Cabin"/>
                <a:sym typeface="Cabin"/>
              </a:rPr>
              <a:t>Recognizable by 4- 5th week of gestation and full maturation by 20th week.</a:t>
            </a:r>
            <a:endParaRPr b="1" sz="1300">
              <a:solidFill>
                <a:schemeClr val="dk1"/>
              </a:solidFill>
              <a:latin typeface="Cabin"/>
              <a:ea typeface="Cabin"/>
              <a:cs typeface="Cabin"/>
              <a:sym typeface="Cabin"/>
            </a:endParaRPr>
          </a:p>
          <a:p>
            <a:pPr indent="-387350" lvl="0" marL="609600" rtl="0" algn="l">
              <a:lnSpc>
                <a:spcPct val="115000"/>
              </a:lnSpc>
              <a:spcBef>
                <a:spcPts val="0"/>
              </a:spcBef>
              <a:spcAft>
                <a:spcPts val="0"/>
              </a:spcAft>
              <a:buClr>
                <a:schemeClr val="dk1"/>
              </a:buClr>
              <a:buSzPts val="1300"/>
              <a:buFont typeface="Cabin Medium"/>
              <a:buChar char="●"/>
            </a:pPr>
            <a:r>
              <a:rPr lang="ar" sz="1300">
                <a:solidFill>
                  <a:schemeClr val="dk1"/>
                </a:solidFill>
                <a:latin typeface="Cabin Medium"/>
                <a:ea typeface="Cabin Medium"/>
                <a:cs typeface="Cabin Medium"/>
                <a:sym typeface="Cabin Medium"/>
              </a:rPr>
              <a:t>Portion of Rathke’s pouch → Intermediate lobe</a:t>
            </a:r>
            <a:endParaRPr sz="1300">
              <a:solidFill>
                <a:schemeClr val="dk1"/>
              </a:solidFill>
              <a:latin typeface="Cabin Medium"/>
              <a:ea typeface="Cabin Medium"/>
              <a:cs typeface="Cabin Medium"/>
              <a:sym typeface="Cabin Medium"/>
            </a:endParaRPr>
          </a:p>
          <a:p>
            <a:pPr indent="-387350" lvl="0" marL="609600" rtl="0" algn="l">
              <a:lnSpc>
                <a:spcPct val="115000"/>
              </a:lnSpc>
              <a:spcBef>
                <a:spcPts val="0"/>
              </a:spcBef>
              <a:spcAft>
                <a:spcPts val="0"/>
              </a:spcAft>
              <a:buClr>
                <a:schemeClr val="dk1"/>
              </a:buClr>
              <a:buSzPts val="1300"/>
              <a:buFont typeface="Cabin Medium"/>
              <a:buChar char="●"/>
            </a:pPr>
            <a:r>
              <a:rPr lang="ar" sz="1300">
                <a:solidFill>
                  <a:schemeClr val="dk1"/>
                </a:solidFill>
                <a:latin typeface="Cabin Medium"/>
                <a:ea typeface="Cabin Medium"/>
                <a:cs typeface="Cabin Medium"/>
                <a:sym typeface="Cabin Medium"/>
              </a:rPr>
              <a:t>Remnant of Rathke’s pouch cell in oral cavity → pharyngeal pituitary</a:t>
            </a:r>
            <a:endParaRPr sz="1300">
              <a:solidFill>
                <a:schemeClr val="dk1"/>
              </a:solidFill>
              <a:latin typeface="Cabin Medium"/>
              <a:ea typeface="Cabin Medium"/>
              <a:cs typeface="Cabin Medium"/>
              <a:sym typeface="Cabin Medium"/>
            </a:endParaRPr>
          </a:p>
        </p:txBody>
      </p:sp>
      <p:sp>
        <p:nvSpPr>
          <p:cNvPr id="86" name="Google Shape;86;p14"/>
          <p:cNvSpPr txBox="1"/>
          <p:nvPr/>
        </p:nvSpPr>
        <p:spPr>
          <a:xfrm>
            <a:off x="4614785" y="3864522"/>
            <a:ext cx="2945100" cy="2123400"/>
          </a:xfrm>
          <a:prstGeom prst="rect">
            <a:avLst/>
          </a:prstGeom>
          <a:noFill/>
          <a:ln>
            <a:noFill/>
          </a:ln>
        </p:spPr>
        <p:txBody>
          <a:bodyPr anchorCtr="0" anchor="t" bIns="123025" lIns="123025" spcFirstLastPara="1" rIns="123025" wrap="square" tIns="123025">
            <a:noAutofit/>
          </a:bodyPr>
          <a:lstStyle/>
          <a:p>
            <a:pPr indent="-387350" lvl="0" marL="609600" rtl="0" algn="l">
              <a:lnSpc>
                <a:spcPct val="115000"/>
              </a:lnSpc>
              <a:spcBef>
                <a:spcPts val="0"/>
              </a:spcBef>
              <a:spcAft>
                <a:spcPts val="0"/>
              </a:spcAft>
              <a:buClr>
                <a:schemeClr val="dk1"/>
              </a:buClr>
              <a:buSzPts val="1300"/>
              <a:buFont typeface="Cabin Medium"/>
              <a:buChar char="●"/>
            </a:pPr>
            <a:r>
              <a:rPr lang="ar" sz="1300">
                <a:solidFill>
                  <a:schemeClr val="dk1"/>
                </a:solidFill>
                <a:latin typeface="Cabin Medium"/>
                <a:ea typeface="Cabin Medium"/>
                <a:cs typeface="Cabin Medium"/>
                <a:sym typeface="Cabin Medium"/>
              </a:rPr>
              <a:t>Neural cells as an outpouching from the </a:t>
            </a:r>
            <a:r>
              <a:rPr b="1" lang="ar" sz="1300">
                <a:solidFill>
                  <a:srgbClr val="CC0000"/>
                </a:solidFill>
                <a:latin typeface="Cabin"/>
                <a:ea typeface="Cabin"/>
                <a:cs typeface="Cabin"/>
                <a:sym typeface="Cabin"/>
              </a:rPr>
              <a:t>floor of 3rd ventricle.</a:t>
            </a:r>
            <a:endParaRPr b="1" sz="1300">
              <a:solidFill>
                <a:srgbClr val="CC0000"/>
              </a:solidFill>
              <a:latin typeface="Cabin"/>
              <a:ea typeface="Cabin"/>
              <a:cs typeface="Cabin"/>
              <a:sym typeface="Cabin"/>
            </a:endParaRPr>
          </a:p>
          <a:p>
            <a:pPr indent="0" lvl="0" marL="0" rtl="0" algn="l">
              <a:spcBef>
                <a:spcPts val="0"/>
              </a:spcBef>
              <a:spcAft>
                <a:spcPts val="0"/>
              </a:spcAft>
              <a:buNone/>
            </a:pPr>
            <a:r>
              <a:t/>
            </a:r>
            <a:endParaRPr sz="1900"/>
          </a:p>
        </p:txBody>
      </p:sp>
      <p:sp>
        <p:nvSpPr>
          <p:cNvPr id="87" name="Google Shape;87;p14"/>
          <p:cNvSpPr txBox="1"/>
          <p:nvPr/>
        </p:nvSpPr>
        <p:spPr>
          <a:xfrm>
            <a:off x="162645" y="6062480"/>
            <a:ext cx="4167300" cy="7191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
        <p:nvSpPr>
          <p:cNvPr id="88" name="Google Shape;88;p14"/>
          <p:cNvSpPr txBox="1"/>
          <p:nvPr/>
        </p:nvSpPr>
        <p:spPr>
          <a:xfrm>
            <a:off x="59000" y="6005150"/>
            <a:ext cx="4740900" cy="609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3200">
                <a:solidFill>
                  <a:srgbClr val="1155CC"/>
                </a:solidFill>
                <a:latin typeface="Cabin"/>
                <a:ea typeface="Cabin"/>
                <a:cs typeface="Cabin"/>
                <a:sym typeface="Cabin"/>
              </a:rPr>
              <a:t>Anatomy</a:t>
            </a:r>
            <a:r>
              <a:rPr b="1" lang="ar" sz="3200">
                <a:solidFill>
                  <a:srgbClr val="1155CC"/>
                </a:solidFill>
                <a:latin typeface="Cabin"/>
                <a:ea typeface="Cabin"/>
                <a:cs typeface="Cabin"/>
                <a:sym typeface="Cabin"/>
              </a:rPr>
              <a:t> overview:</a:t>
            </a:r>
            <a:endParaRPr b="1" sz="3200">
              <a:solidFill>
                <a:srgbClr val="1155CC"/>
              </a:solidFill>
              <a:latin typeface="Cabin"/>
              <a:ea typeface="Cabin"/>
              <a:cs typeface="Cabin"/>
              <a:sym typeface="Cabin"/>
            </a:endParaRPr>
          </a:p>
        </p:txBody>
      </p:sp>
      <p:sp>
        <p:nvSpPr>
          <p:cNvPr id="89" name="Google Shape;89;p14"/>
          <p:cNvSpPr/>
          <p:nvPr/>
        </p:nvSpPr>
        <p:spPr>
          <a:xfrm>
            <a:off x="-47575" y="9532700"/>
            <a:ext cx="7664400" cy="1032000"/>
          </a:xfrm>
          <a:prstGeom prst="rect">
            <a:avLst/>
          </a:prstGeom>
          <a:solidFill>
            <a:srgbClr val="FFFFFF"/>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90" name="Google Shape;90;p14"/>
          <p:cNvSpPr txBox="1"/>
          <p:nvPr/>
        </p:nvSpPr>
        <p:spPr>
          <a:xfrm>
            <a:off x="7801465" y="1175588"/>
            <a:ext cx="5100" cy="105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
        <p:nvSpPr>
          <p:cNvPr id="91" name="Google Shape;91;p14"/>
          <p:cNvSpPr/>
          <p:nvPr/>
        </p:nvSpPr>
        <p:spPr>
          <a:xfrm rot="10800000">
            <a:off x="5977055" y="403610"/>
            <a:ext cx="1585500" cy="473700"/>
          </a:xfrm>
          <a:prstGeom prst="homePlate">
            <a:avLst>
              <a:gd fmla="val 50000" name="adj"/>
            </a:avLst>
          </a:prstGeom>
          <a:solidFill>
            <a:srgbClr val="CC0000"/>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a:p>
        </p:txBody>
      </p:sp>
      <p:sp>
        <p:nvSpPr>
          <p:cNvPr id="92" name="Google Shape;92;p14"/>
          <p:cNvSpPr txBox="1"/>
          <p:nvPr/>
        </p:nvSpPr>
        <p:spPr>
          <a:xfrm>
            <a:off x="6261465" y="346580"/>
            <a:ext cx="1095000" cy="5292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2400">
                <a:solidFill>
                  <a:srgbClr val="FFFFFF"/>
                </a:solidFill>
                <a:latin typeface="Cabin"/>
                <a:ea typeface="Cabin"/>
                <a:cs typeface="Cabin"/>
                <a:sym typeface="Cabin"/>
              </a:rPr>
              <a:t>Skip</a:t>
            </a:r>
            <a:endParaRPr b="1" sz="2400">
              <a:solidFill>
                <a:srgbClr val="FFFFFF"/>
              </a:solidFill>
              <a:latin typeface="Cabin"/>
              <a:ea typeface="Cabin"/>
              <a:cs typeface="Cabin"/>
              <a:sym typeface="Cabin"/>
            </a:endParaRPr>
          </a:p>
        </p:txBody>
      </p:sp>
      <p:sp>
        <p:nvSpPr>
          <p:cNvPr id="93" name="Google Shape;93;p14"/>
          <p:cNvSpPr txBox="1"/>
          <p:nvPr/>
        </p:nvSpPr>
        <p:spPr>
          <a:xfrm>
            <a:off x="162650" y="6431775"/>
            <a:ext cx="6048000" cy="39471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500">
                <a:latin typeface="Cabin"/>
                <a:ea typeface="Cabin"/>
                <a:cs typeface="Cabin"/>
                <a:sym typeface="Cabin"/>
              </a:rPr>
              <a:t>Sella turcica:</a:t>
            </a:r>
            <a:endParaRPr b="1" sz="1500">
              <a:latin typeface="Cabin"/>
              <a:ea typeface="Cabin"/>
              <a:cs typeface="Cabin"/>
              <a:sym typeface="Cabin"/>
            </a:endParaRPr>
          </a:p>
          <a:p>
            <a:pPr indent="-381000" lvl="0" marL="609600" rtl="0" algn="l">
              <a:spcBef>
                <a:spcPts val="0"/>
              </a:spcBef>
              <a:spcAft>
                <a:spcPts val="0"/>
              </a:spcAft>
              <a:buSzPts val="1200"/>
              <a:buFont typeface="Cabin"/>
              <a:buChar char="●"/>
            </a:pPr>
            <a:r>
              <a:rPr lang="ar" sz="1200">
                <a:latin typeface="Cabin"/>
                <a:ea typeface="Cabin"/>
                <a:cs typeface="Cabin"/>
                <a:sym typeface="Cabin"/>
              </a:rPr>
              <a:t>Pituitary gland is protected by sella turcica which lies at the base of the skull (sphenoid body)..</a:t>
            </a:r>
            <a:endParaRPr sz="1200">
              <a:latin typeface="Cabin"/>
              <a:ea typeface="Cabin"/>
              <a:cs typeface="Cabin"/>
              <a:sym typeface="Cabin"/>
            </a:endParaRPr>
          </a:p>
          <a:p>
            <a:pPr indent="0" lvl="0" marL="0" rtl="0" algn="l">
              <a:spcBef>
                <a:spcPts val="0"/>
              </a:spcBef>
              <a:spcAft>
                <a:spcPts val="0"/>
              </a:spcAft>
              <a:buNone/>
            </a:pPr>
            <a:r>
              <a:rPr b="1" lang="ar" sz="1500">
                <a:latin typeface="Cabin"/>
                <a:ea typeface="Cabin"/>
                <a:cs typeface="Cabin"/>
                <a:sym typeface="Cabin"/>
              </a:rPr>
              <a:t>Relations of pituitary gland:</a:t>
            </a:r>
            <a:endParaRPr b="1" sz="1500">
              <a:latin typeface="Cabin"/>
              <a:ea typeface="Cabin"/>
              <a:cs typeface="Cabin"/>
              <a:sym typeface="Cabin"/>
            </a:endParaRPr>
          </a:p>
          <a:p>
            <a:pPr indent="-381000" lvl="0" marL="609600" rtl="0" algn="l">
              <a:spcBef>
                <a:spcPts val="0"/>
              </a:spcBef>
              <a:spcAft>
                <a:spcPts val="0"/>
              </a:spcAft>
              <a:buSzPts val="1200"/>
              <a:buFont typeface="Cabin"/>
              <a:buChar char="●"/>
            </a:pPr>
            <a:r>
              <a:rPr b="1" lang="ar" sz="1200" u="sng">
                <a:latin typeface="Cabin"/>
                <a:ea typeface="Cabin"/>
                <a:cs typeface="Cabin"/>
                <a:sym typeface="Cabin"/>
              </a:rPr>
              <a:t>Roof: </a:t>
            </a:r>
            <a:r>
              <a:rPr lang="ar" sz="1200">
                <a:latin typeface="Cabin"/>
                <a:ea typeface="Cabin"/>
                <a:cs typeface="Cabin"/>
                <a:sym typeface="Cabin"/>
              </a:rPr>
              <a:t>Diaphragma sellae(Pituitary stalk  and its blood vessels pass through the diaphragm)</a:t>
            </a:r>
            <a:endParaRPr sz="1200">
              <a:latin typeface="Cabin"/>
              <a:ea typeface="Cabin"/>
              <a:cs typeface="Cabin"/>
              <a:sym typeface="Cabin"/>
            </a:endParaRPr>
          </a:p>
          <a:p>
            <a:pPr indent="-381000" lvl="0" marL="609600" rtl="0" algn="l">
              <a:spcBef>
                <a:spcPts val="0"/>
              </a:spcBef>
              <a:spcAft>
                <a:spcPts val="0"/>
              </a:spcAft>
              <a:buSzPts val="1200"/>
              <a:buFont typeface="Cabin"/>
              <a:buChar char="●"/>
            </a:pPr>
            <a:r>
              <a:rPr b="1" lang="ar" sz="1200" u="sng">
                <a:latin typeface="Cabin"/>
                <a:ea typeface="Cabin"/>
                <a:cs typeface="Cabin"/>
                <a:sym typeface="Cabin"/>
              </a:rPr>
              <a:t>Floor: </a:t>
            </a:r>
            <a:r>
              <a:rPr lang="ar" sz="1200">
                <a:latin typeface="Cabin"/>
                <a:ea typeface="Cabin"/>
                <a:cs typeface="Cabin"/>
                <a:sym typeface="Cabin"/>
              </a:rPr>
              <a:t>Sphenoid sinus</a:t>
            </a:r>
            <a:endParaRPr sz="1200">
              <a:latin typeface="Cabin"/>
              <a:ea typeface="Cabin"/>
              <a:cs typeface="Cabin"/>
              <a:sym typeface="Cabin"/>
            </a:endParaRPr>
          </a:p>
          <a:p>
            <a:pPr indent="-381000" lvl="0" marL="609600" rtl="0" algn="l">
              <a:spcBef>
                <a:spcPts val="0"/>
              </a:spcBef>
              <a:spcAft>
                <a:spcPts val="0"/>
              </a:spcAft>
              <a:buSzPts val="1200"/>
              <a:buFont typeface="Cabin"/>
              <a:buChar char="●"/>
            </a:pPr>
            <a:r>
              <a:rPr b="1" lang="ar" sz="1200" u="sng">
                <a:latin typeface="Cabin"/>
                <a:ea typeface="Cabin"/>
                <a:cs typeface="Cabin"/>
                <a:sym typeface="Cabin"/>
              </a:rPr>
              <a:t>Lateral walls</a:t>
            </a:r>
            <a:r>
              <a:rPr lang="ar" sz="1200">
                <a:latin typeface="Cabin"/>
                <a:ea typeface="Cabin"/>
                <a:cs typeface="Cabin"/>
                <a:sym typeface="Cabin"/>
              </a:rPr>
              <a:t>: Cavernous sinus</a:t>
            </a:r>
            <a:endParaRPr sz="1200">
              <a:latin typeface="Cabin"/>
              <a:ea typeface="Cabin"/>
              <a:cs typeface="Cabin"/>
              <a:sym typeface="Cabin"/>
            </a:endParaRPr>
          </a:p>
          <a:p>
            <a:pPr indent="-381000" lvl="1" marL="1231900" rtl="0" algn="l">
              <a:lnSpc>
                <a:spcPct val="115000"/>
              </a:lnSpc>
              <a:spcBef>
                <a:spcPts val="0"/>
              </a:spcBef>
              <a:spcAft>
                <a:spcPts val="0"/>
              </a:spcAft>
              <a:buSzPts val="1200"/>
              <a:buFont typeface="Cabin"/>
              <a:buChar char="○"/>
            </a:pPr>
            <a:r>
              <a:rPr lang="ar" sz="1200">
                <a:latin typeface="Cabin"/>
                <a:ea typeface="Cabin"/>
                <a:cs typeface="Cabin"/>
                <a:sym typeface="Cabin"/>
              </a:rPr>
              <a:t>Containing III, IV, VI, V1, V2 cranial nerves and internal carotid artery with sympathetic fibers.</a:t>
            </a:r>
            <a:endParaRPr sz="1200">
              <a:latin typeface="Cabin"/>
              <a:ea typeface="Cabin"/>
              <a:cs typeface="Cabin"/>
              <a:sym typeface="Cabin"/>
            </a:endParaRPr>
          </a:p>
          <a:p>
            <a:pPr indent="-381000" lvl="1" marL="1231900" rtl="0" algn="l">
              <a:lnSpc>
                <a:spcPct val="115000"/>
              </a:lnSpc>
              <a:spcBef>
                <a:spcPts val="0"/>
              </a:spcBef>
              <a:spcAft>
                <a:spcPts val="0"/>
              </a:spcAft>
              <a:buSzPts val="1200"/>
              <a:buFont typeface="Cabin"/>
              <a:buChar char="○"/>
            </a:pPr>
            <a:r>
              <a:rPr lang="ar" sz="1200">
                <a:latin typeface="Cabin"/>
                <a:ea typeface="Cabin"/>
                <a:cs typeface="Cabin"/>
                <a:sym typeface="Cabin"/>
              </a:rPr>
              <a:t>Both adjacent to temporal lobes</a:t>
            </a:r>
            <a:endParaRPr sz="1200">
              <a:latin typeface="Cabin"/>
              <a:ea typeface="Cabin"/>
              <a:cs typeface="Cabin"/>
              <a:sym typeface="Cabin"/>
            </a:endParaRPr>
          </a:p>
          <a:p>
            <a:pPr indent="0" lvl="0" marL="0" rtl="0" algn="l">
              <a:lnSpc>
                <a:spcPct val="115000"/>
              </a:lnSpc>
              <a:spcBef>
                <a:spcPts val="700"/>
              </a:spcBef>
              <a:spcAft>
                <a:spcPts val="0"/>
              </a:spcAft>
              <a:buNone/>
            </a:pPr>
            <a:r>
              <a:rPr b="1" lang="ar" sz="1500">
                <a:latin typeface="Cabin"/>
                <a:ea typeface="Cabin"/>
                <a:cs typeface="Cabin"/>
                <a:sym typeface="Cabin"/>
              </a:rPr>
              <a:t>Other info:</a:t>
            </a:r>
            <a:endParaRPr b="1" sz="1500">
              <a:latin typeface="Cabin"/>
              <a:ea typeface="Cabin"/>
              <a:cs typeface="Cabin"/>
              <a:sym typeface="Cabin"/>
            </a:endParaRPr>
          </a:p>
          <a:p>
            <a:pPr indent="-381000" lvl="0" marL="609600" rtl="0" algn="l">
              <a:lnSpc>
                <a:spcPct val="115000"/>
              </a:lnSpc>
              <a:spcBef>
                <a:spcPts val="700"/>
              </a:spcBef>
              <a:spcAft>
                <a:spcPts val="0"/>
              </a:spcAft>
              <a:buSzPts val="1200"/>
              <a:buFont typeface="Cabin"/>
              <a:buChar char="●"/>
            </a:pPr>
            <a:r>
              <a:rPr b="1" lang="ar" sz="1200">
                <a:latin typeface="Cabin"/>
                <a:ea typeface="Cabin"/>
                <a:cs typeface="Cabin"/>
                <a:sym typeface="Cabin"/>
              </a:rPr>
              <a:t>Pituitary gland measures: </a:t>
            </a:r>
            <a:r>
              <a:rPr lang="ar" sz="1200">
                <a:latin typeface="Cabin"/>
                <a:ea typeface="Cabin"/>
                <a:cs typeface="Cabin"/>
                <a:sym typeface="Cabin"/>
              </a:rPr>
              <a:t>15 X 10 X 6 mm, weighs 500 mg but about 1 g in women.</a:t>
            </a:r>
            <a:endParaRPr sz="1200">
              <a:latin typeface="Cabin"/>
              <a:ea typeface="Cabin"/>
              <a:cs typeface="Cabin"/>
              <a:sym typeface="Cabin"/>
            </a:endParaRPr>
          </a:p>
          <a:p>
            <a:pPr indent="-381000" lvl="0" marL="609600" rtl="0" algn="l">
              <a:lnSpc>
                <a:spcPct val="115000"/>
              </a:lnSpc>
              <a:spcBef>
                <a:spcPts val="0"/>
              </a:spcBef>
              <a:spcAft>
                <a:spcPts val="0"/>
              </a:spcAft>
              <a:buSzPts val="1200"/>
              <a:buFont typeface="Cabin"/>
              <a:buChar char="●"/>
            </a:pPr>
            <a:r>
              <a:rPr b="1" lang="ar" sz="1200">
                <a:latin typeface="Cabin"/>
                <a:ea typeface="Cabin"/>
                <a:cs typeface="Cabin"/>
                <a:sym typeface="Cabin"/>
              </a:rPr>
              <a:t>Optic chiasm:</a:t>
            </a:r>
            <a:r>
              <a:rPr lang="ar" sz="1200">
                <a:latin typeface="Cabin"/>
                <a:ea typeface="Cabin"/>
                <a:cs typeface="Cabin"/>
                <a:sym typeface="Cabin"/>
              </a:rPr>
              <a:t> lies 10 mm above the gland and anterior to the stalk.</a:t>
            </a:r>
            <a:endParaRPr sz="1200">
              <a:latin typeface="Cabin"/>
              <a:ea typeface="Cabin"/>
              <a:cs typeface="Cabin"/>
              <a:sym typeface="Cabin"/>
            </a:endParaRPr>
          </a:p>
          <a:p>
            <a:pPr indent="-381000" lvl="0" marL="609600" rtl="0" algn="l">
              <a:lnSpc>
                <a:spcPct val="115000"/>
              </a:lnSpc>
              <a:spcBef>
                <a:spcPts val="0"/>
              </a:spcBef>
              <a:spcAft>
                <a:spcPts val="0"/>
              </a:spcAft>
              <a:buSzPts val="1200"/>
              <a:buFont typeface="Cabin"/>
              <a:buChar char="●"/>
            </a:pPr>
            <a:r>
              <a:rPr b="1" lang="ar" sz="1200">
                <a:latin typeface="Cabin"/>
                <a:ea typeface="Cabin"/>
                <a:cs typeface="Cabin"/>
                <a:sym typeface="Cabin"/>
              </a:rPr>
              <a:t>Blood supply:</a:t>
            </a:r>
            <a:r>
              <a:rPr lang="ar" sz="1200">
                <a:latin typeface="Cabin"/>
                <a:ea typeface="Cabin"/>
                <a:cs typeface="Cabin"/>
                <a:sym typeface="Cabin"/>
              </a:rPr>
              <a:t> superior,  middle, inferior hypophyseal arteries ( internal carotid artery) running in median eminence from hypothalamus.</a:t>
            </a:r>
            <a:endParaRPr sz="1200">
              <a:latin typeface="Cabin"/>
              <a:ea typeface="Cabin"/>
              <a:cs typeface="Cabin"/>
              <a:sym typeface="Cabin"/>
            </a:endParaRPr>
          </a:p>
          <a:p>
            <a:pPr indent="-381000" lvl="0" marL="609600" rtl="0" algn="l">
              <a:lnSpc>
                <a:spcPct val="115000"/>
              </a:lnSpc>
              <a:spcBef>
                <a:spcPts val="0"/>
              </a:spcBef>
              <a:spcAft>
                <a:spcPts val="0"/>
              </a:spcAft>
              <a:buSzPts val="1200"/>
              <a:buFont typeface="Cabin"/>
              <a:buChar char="●"/>
            </a:pPr>
            <a:r>
              <a:rPr b="1" lang="ar" sz="1200">
                <a:latin typeface="Cabin"/>
                <a:ea typeface="Cabin"/>
                <a:cs typeface="Cabin"/>
                <a:sym typeface="Cabin"/>
              </a:rPr>
              <a:t>Venous drainage:</a:t>
            </a:r>
            <a:r>
              <a:rPr lang="ar" sz="1200">
                <a:latin typeface="Cabin"/>
                <a:ea typeface="Cabin"/>
                <a:cs typeface="Cabin"/>
                <a:sym typeface="Cabin"/>
              </a:rPr>
              <a:t> to superior and inferior petrosal sinuses to jugular vein</a:t>
            </a:r>
            <a:endParaRPr sz="1200">
              <a:latin typeface="Cabin"/>
              <a:ea typeface="Cabin"/>
              <a:cs typeface="Cabin"/>
              <a:sym typeface="Cabin"/>
            </a:endParaRPr>
          </a:p>
          <a:p>
            <a:pPr indent="0" lvl="0" marL="0" rtl="0" algn="l">
              <a:lnSpc>
                <a:spcPct val="115000"/>
              </a:lnSpc>
              <a:spcBef>
                <a:spcPts val="700"/>
              </a:spcBef>
              <a:spcAft>
                <a:spcPts val="0"/>
              </a:spcAft>
              <a:buNone/>
            </a:pPr>
            <a:r>
              <a:t/>
            </a:r>
            <a:endParaRPr b="1" sz="1500">
              <a:latin typeface="Cabin"/>
              <a:ea typeface="Cabin"/>
              <a:cs typeface="Cabin"/>
              <a:sym typeface="Cabin"/>
            </a:endParaRPr>
          </a:p>
          <a:p>
            <a:pPr indent="0" lvl="0" marL="0" rtl="0" algn="l">
              <a:lnSpc>
                <a:spcPct val="115000"/>
              </a:lnSpc>
              <a:spcBef>
                <a:spcPts val="700"/>
              </a:spcBef>
              <a:spcAft>
                <a:spcPts val="0"/>
              </a:spcAft>
              <a:buNone/>
            </a:pPr>
            <a:r>
              <a:t/>
            </a:r>
            <a:endParaRPr sz="1200">
              <a:latin typeface="Cabin"/>
              <a:ea typeface="Cabin"/>
              <a:cs typeface="Cabin"/>
              <a:sym typeface="Cabin"/>
            </a:endParaRPr>
          </a:p>
        </p:txBody>
      </p:sp>
      <p:sp>
        <p:nvSpPr>
          <p:cNvPr id="94" name="Google Shape;94;p14"/>
          <p:cNvSpPr/>
          <p:nvPr/>
        </p:nvSpPr>
        <p:spPr>
          <a:xfrm>
            <a:off x="492975" y="7428380"/>
            <a:ext cx="200400" cy="1032000"/>
          </a:xfrm>
          <a:prstGeom prst="rect">
            <a:avLst/>
          </a:prstGeom>
          <a:solidFill>
            <a:srgbClr val="3C78D8"/>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
        <p:nvSpPr>
          <p:cNvPr id="95" name="Google Shape;95;p14"/>
          <p:cNvSpPr/>
          <p:nvPr/>
        </p:nvSpPr>
        <p:spPr>
          <a:xfrm>
            <a:off x="492975" y="9221500"/>
            <a:ext cx="200400" cy="1131300"/>
          </a:xfrm>
          <a:prstGeom prst="rect">
            <a:avLst/>
          </a:prstGeom>
          <a:solidFill>
            <a:srgbClr val="3C78D8"/>
          </a:solidFill>
          <a:ln>
            <a:noFill/>
          </a:ln>
        </p:spPr>
        <p:txBody>
          <a:bodyPr anchorCtr="0" anchor="ctr" bIns="123025" lIns="123025" spcFirstLastPara="1" rIns="123025" wrap="square" tIns="123025">
            <a:noAutofit/>
          </a:bodyPr>
          <a:lstStyle/>
          <a:p>
            <a:pPr indent="0" lvl="0" marL="0" rtl="0" algn="l">
              <a:spcBef>
                <a:spcPts val="0"/>
              </a:spcBef>
              <a:spcAft>
                <a:spcPts val="0"/>
              </a:spcAft>
              <a:buNone/>
            </a:pPr>
            <a:r>
              <a:t/>
            </a:r>
            <a:endParaRPr sz="1900"/>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9" name="Shape 99"/>
        <p:cNvGrpSpPr/>
        <p:nvPr/>
      </p:nvGrpSpPr>
      <p:grpSpPr>
        <a:xfrm>
          <a:off x="0" y="0"/>
          <a:ext cx="0" cy="0"/>
          <a:chOff x="0" y="0"/>
          <a:chExt cx="0" cy="0"/>
        </a:xfrm>
      </p:grpSpPr>
      <p:sp>
        <p:nvSpPr>
          <p:cNvPr id="100" name="Google Shape;100;p15"/>
          <p:cNvSpPr txBox="1"/>
          <p:nvPr/>
        </p:nvSpPr>
        <p:spPr>
          <a:xfrm>
            <a:off x="543952" y="276166"/>
            <a:ext cx="6048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4600">
                <a:solidFill>
                  <a:srgbClr val="0B5394"/>
                </a:solidFill>
                <a:latin typeface="Cabin"/>
                <a:ea typeface="Cabin"/>
                <a:cs typeface="Cabin"/>
                <a:sym typeface="Cabin"/>
              </a:rPr>
              <a:t>Introduction</a:t>
            </a:r>
            <a:r>
              <a:rPr b="1" lang="ar" sz="4600">
                <a:solidFill>
                  <a:srgbClr val="0B5394"/>
                </a:solidFill>
                <a:latin typeface="Cabin"/>
                <a:ea typeface="Cabin"/>
                <a:cs typeface="Cabin"/>
                <a:sym typeface="Cabin"/>
              </a:rPr>
              <a:t> cont.</a:t>
            </a:r>
            <a:endParaRPr b="1" sz="4600">
              <a:solidFill>
                <a:srgbClr val="0B5394"/>
              </a:solidFill>
              <a:latin typeface="Cabin"/>
              <a:ea typeface="Cabin"/>
              <a:cs typeface="Cabin"/>
              <a:sym typeface="Cabin"/>
            </a:endParaRPr>
          </a:p>
        </p:txBody>
      </p:sp>
      <p:cxnSp>
        <p:nvCxnSpPr>
          <p:cNvPr id="101" name="Google Shape;101;p15"/>
          <p:cNvCxnSpPr/>
          <p:nvPr/>
        </p:nvCxnSpPr>
        <p:spPr>
          <a:xfrm>
            <a:off x="754672" y="1134361"/>
            <a:ext cx="5860800" cy="10500"/>
          </a:xfrm>
          <a:prstGeom prst="straightConnector1">
            <a:avLst/>
          </a:prstGeom>
          <a:noFill/>
          <a:ln cap="flat" cmpd="sng" w="28575">
            <a:solidFill>
              <a:srgbClr val="0B5394"/>
            </a:solidFill>
            <a:prstDash val="solid"/>
            <a:round/>
            <a:headEnd len="med" w="med" type="diamond"/>
            <a:tailEnd len="med" w="med" type="diamond"/>
          </a:ln>
        </p:spPr>
      </p:cxnSp>
      <p:graphicFrame>
        <p:nvGraphicFramePr>
          <p:cNvPr id="102" name="Google Shape;102;p15"/>
          <p:cNvGraphicFramePr/>
          <p:nvPr/>
        </p:nvGraphicFramePr>
        <p:xfrm>
          <a:off x="132142" y="4859675"/>
          <a:ext cx="3000000" cy="3000000"/>
        </p:xfrm>
        <a:graphic>
          <a:graphicData uri="http://schemas.openxmlformats.org/drawingml/2006/table">
            <a:tbl>
              <a:tblPr>
                <a:noFill/>
                <a:tableStyleId>{F0FBFA56-9E35-4279-84E4-433C1D5455CF}</a:tableStyleId>
              </a:tblPr>
              <a:tblGrid>
                <a:gridCol w="1057025"/>
                <a:gridCol w="1265525"/>
                <a:gridCol w="1309425"/>
                <a:gridCol w="1176625"/>
                <a:gridCol w="1227775"/>
                <a:gridCol w="1214950"/>
              </a:tblGrid>
              <a:tr h="283725">
                <a:tc>
                  <a:txBody>
                    <a:bodyPr/>
                    <a:lstStyle/>
                    <a:p>
                      <a:pPr indent="0" lvl="0" marL="0" rtl="0" algn="l">
                        <a:spcBef>
                          <a:spcPts val="0"/>
                        </a:spcBef>
                        <a:spcAft>
                          <a:spcPts val="0"/>
                        </a:spcAft>
                        <a:buNone/>
                      </a:pPr>
                      <a:r>
                        <a:t/>
                      </a:r>
                      <a:endParaRPr b="1" sz="1000">
                        <a:solidFill>
                          <a:srgbClr val="FFFFFF"/>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74A9FD"/>
                    </a:solidFill>
                  </a:tcPr>
                </a:tc>
                <a:tc>
                  <a:txBody>
                    <a:bodyPr/>
                    <a:lstStyle/>
                    <a:p>
                      <a:pPr indent="0" lvl="0" marL="0" rtl="0" algn="ctr">
                        <a:lnSpc>
                          <a:spcPct val="115000"/>
                        </a:lnSpc>
                        <a:spcBef>
                          <a:spcPts val="0"/>
                        </a:spcBef>
                        <a:spcAft>
                          <a:spcPts val="0"/>
                        </a:spcAft>
                        <a:buNone/>
                      </a:pPr>
                      <a:r>
                        <a:rPr b="1" lang="ar" sz="1100">
                          <a:solidFill>
                            <a:srgbClr val="CC0000"/>
                          </a:solidFill>
                          <a:latin typeface="Cabin"/>
                          <a:ea typeface="Cabin"/>
                          <a:cs typeface="Cabin"/>
                          <a:sym typeface="Cabin"/>
                        </a:rPr>
                        <a:t>Somatotroph</a:t>
                      </a:r>
                      <a:endParaRPr b="1" sz="11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74A9FD"/>
                    </a:solidFill>
                  </a:tcPr>
                </a:tc>
                <a:tc>
                  <a:txBody>
                    <a:bodyPr/>
                    <a:lstStyle/>
                    <a:p>
                      <a:pPr indent="0" lvl="0" marL="0" rtl="0" algn="ctr">
                        <a:lnSpc>
                          <a:spcPct val="115000"/>
                        </a:lnSpc>
                        <a:spcBef>
                          <a:spcPts val="0"/>
                        </a:spcBef>
                        <a:spcAft>
                          <a:spcPts val="0"/>
                        </a:spcAft>
                        <a:buNone/>
                      </a:pPr>
                      <a:r>
                        <a:rPr b="1" lang="ar" sz="1100">
                          <a:solidFill>
                            <a:srgbClr val="CC0000"/>
                          </a:solidFill>
                          <a:latin typeface="Cabin"/>
                          <a:ea typeface="Cabin"/>
                          <a:cs typeface="Cabin"/>
                          <a:sym typeface="Cabin"/>
                        </a:rPr>
                        <a:t>Gonadotroph</a:t>
                      </a:r>
                      <a:endParaRPr b="1" sz="11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74A9FD"/>
                    </a:solidFill>
                  </a:tcPr>
                </a:tc>
                <a:tc>
                  <a:txBody>
                    <a:bodyPr/>
                    <a:lstStyle/>
                    <a:p>
                      <a:pPr indent="0" lvl="0" marL="0" rtl="0" algn="ctr">
                        <a:lnSpc>
                          <a:spcPct val="115000"/>
                        </a:lnSpc>
                        <a:spcBef>
                          <a:spcPts val="0"/>
                        </a:spcBef>
                        <a:spcAft>
                          <a:spcPts val="0"/>
                        </a:spcAft>
                        <a:buNone/>
                      </a:pPr>
                      <a:r>
                        <a:rPr b="1" lang="ar" sz="1100">
                          <a:solidFill>
                            <a:srgbClr val="CC0000"/>
                          </a:solidFill>
                          <a:latin typeface="Cabin"/>
                          <a:ea typeface="Cabin"/>
                          <a:cs typeface="Cabin"/>
                          <a:sym typeface="Cabin"/>
                        </a:rPr>
                        <a:t>Lactotroph</a:t>
                      </a:r>
                      <a:endParaRPr b="1" sz="11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74A9FD"/>
                    </a:solidFill>
                  </a:tcPr>
                </a:tc>
                <a:tc>
                  <a:txBody>
                    <a:bodyPr/>
                    <a:lstStyle/>
                    <a:p>
                      <a:pPr indent="0" lvl="0" marL="0" rtl="0" algn="ctr">
                        <a:lnSpc>
                          <a:spcPct val="115000"/>
                        </a:lnSpc>
                        <a:spcBef>
                          <a:spcPts val="0"/>
                        </a:spcBef>
                        <a:spcAft>
                          <a:spcPts val="0"/>
                        </a:spcAft>
                        <a:buNone/>
                      </a:pPr>
                      <a:r>
                        <a:rPr b="1" lang="ar" sz="1100">
                          <a:solidFill>
                            <a:srgbClr val="CC0000"/>
                          </a:solidFill>
                          <a:latin typeface="Cabin"/>
                          <a:ea typeface="Cabin"/>
                          <a:cs typeface="Cabin"/>
                          <a:sym typeface="Cabin"/>
                        </a:rPr>
                        <a:t>Thyrotroph</a:t>
                      </a:r>
                      <a:endParaRPr b="1" sz="11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74A9FD"/>
                    </a:solidFill>
                  </a:tcPr>
                </a:tc>
                <a:tc>
                  <a:txBody>
                    <a:bodyPr/>
                    <a:lstStyle/>
                    <a:p>
                      <a:pPr indent="0" lvl="0" marL="0" rtl="0" algn="ctr">
                        <a:lnSpc>
                          <a:spcPct val="115000"/>
                        </a:lnSpc>
                        <a:spcBef>
                          <a:spcPts val="0"/>
                        </a:spcBef>
                        <a:spcAft>
                          <a:spcPts val="0"/>
                        </a:spcAft>
                        <a:buNone/>
                      </a:pPr>
                      <a:r>
                        <a:rPr b="1" lang="ar" sz="1100">
                          <a:solidFill>
                            <a:srgbClr val="CC0000"/>
                          </a:solidFill>
                          <a:latin typeface="Cabin"/>
                          <a:ea typeface="Cabin"/>
                          <a:cs typeface="Cabin"/>
                          <a:sym typeface="Cabin"/>
                        </a:rPr>
                        <a:t>Corticotroph</a:t>
                      </a:r>
                      <a:endParaRPr b="1" sz="11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38100">
                      <a:solidFill>
                        <a:srgbClr val="B7B7B7"/>
                      </a:solidFill>
                      <a:prstDash val="solid"/>
                      <a:round/>
                      <a:headEnd len="sm" w="sm" type="none"/>
                      <a:tailEnd len="sm" w="sm" type="none"/>
                    </a:lnB>
                    <a:solidFill>
                      <a:srgbClr val="74A9FD"/>
                    </a:solidFill>
                  </a:tcPr>
                </a:tc>
              </a:tr>
              <a:tr h="802675">
                <a:tc>
                  <a:txBody>
                    <a:bodyPr/>
                    <a:lstStyle/>
                    <a:p>
                      <a:pPr indent="0" lvl="0" marL="0" rtl="0" algn="ctr">
                        <a:lnSpc>
                          <a:spcPct val="115000"/>
                        </a:lnSpc>
                        <a:spcBef>
                          <a:spcPts val="0"/>
                        </a:spcBef>
                        <a:spcAft>
                          <a:spcPts val="0"/>
                        </a:spcAft>
                        <a:buNone/>
                      </a:pPr>
                      <a:r>
                        <a:rPr b="1" lang="ar" sz="1000">
                          <a:latin typeface="Cabin"/>
                          <a:ea typeface="Cabin"/>
                          <a:cs typeface="Cabin"/>
                          <a:sym typeface="Cabin"/>
                        </a:rPr>
                        <a:t>Stimulators</a:t>
                      </a:r>
                      <a:endParaRPr b="1" sz="1000">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381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9FC5E8"/>
                    </a:solidFill>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GHRH</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GHS</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381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GnR</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E2</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381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TR</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 </a:t>
                      </a:r>
                      <a:r>
                        <a:rPr b="1" lang="ar" sz="1000">
                          <a:latin typeface="Cabin"/>
                          <a:ea typeface="Cabin"/>
                          <a:cs typeface="Cabin"/>
                          <a:sym typeface="Cabin"/>
                        </a:rPr>
                        <a:t>E2</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381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TRH</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381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CRH</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AVP</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gp-130</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cytokines</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381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r>
              <a:tr h="802675">
                <a:tc>
                  <a:txBody>
                    <a:bodyPr/>
                    <a:lstStyle/>
                    <a:p>
                      <a:pPr indent="0" lvl="0" marL="0" rtl="0" algn="ctr">
                        <a:lnSpc>
                          <a:spcPct val="115000"/>
                        </a:lnSpc>
                        <a:spcBef>
                          <a:spcPts val="0"/>
                        </a:spcBef>
                        <a:spcAft>
                          <a:spcPts val="0"/>
                        </a:spcAft>
                        <a:buNone/>
                      </a:pPr>
                      <a:r>
                        <a:rPr b="1" lang="ar" sz="1000">
                          <a:latin typeface="Cabin"/>
                          <a:ea typeface="Cabin"/>
                          <a:cs typeface="Cabin"/>
                          <a:sym typeface="Cabin"/>
                        </a:rPr>
                        <a:t>Inhibitors</a:t>
                      </a:r>
                      <a:endParaRPr b="1" sz="1000">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9FC5E8"/>
                    </a:solidFill>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IGF-1</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Somatostatin</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Activins</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Testosterone</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E2</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inhibin</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63500" lvl="0" marL="114300" marR="0" rtl="0" algn="l">
                        <a:spcBef>
                          <a:spcPts val="0"/>
                        </a:spcBef>
                        <a:spcAft>
                          <a:spcPts val="0"/>
                        </a:spcAft>
                        <a:buNone/>
                      </a:pPr>
                      <a:r>
                        <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T3, T4</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Dopamine</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Somatostatin</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GH</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Steroid</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r>
              <a:tr h="283725">
                <a:tc>
                  <a:txBody>
                    <a:bodyPr/>
                    <a:lstStyle/>
                    <a:p>
                      <a:pPr indent="0" lvl="0" marL="0" rtl="0" algn="ctr">
                        <a:lnSpc>
                          <a:spcPct val="115000"/>
                        </a:lnSpc>
                        <a:spcBef>
                          <a:spcPts val="0"/>
                        </a:spcBef>
                        <a:spcAft>
                          <a:spcPts val="0"/>
                        </a:spcAft>
                        <a:buNone/>
                      </a:pPr>
                      <a:r>
                        <a:rPr b="1" lang="ar" sz="1000">
                          <a:solidFill>
                            <a:srgbClr val="CC0000"/>
                          </a:solidFill>
                          <a:latin typeface="Cabin"/>
                          <a:ea typeface="Cabin"/>
                          <a:cs typeface="Cabin"/>
                          <a:sym typeface="Cabin"/>
                        </a:rPr>
                        <a:t>Hormone</a:t>
                      </a:r>
                      <a:endParaRPr b="1" sz="10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9FC5E8"/>
                    </a:solidFill>
                  </a:tcPr>
                </a:tc>
                <a:tc>
                  <a:txBody>
                    <a:bodyPr/>
                    <a:lstStyle/>
                    <a:p>
                      <a:pPr indent="-139700" lvl="0" marL="114300" marR="0" rtl="0" algn="l">
                        <a:lnSpc>
                          <a:spcPct val="115000"/>
                        </a:lnSpc>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GH</a:t>
                      </a:r>
                      <a:endParaRPr b="1" sz="12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39700" lvl="0" marL="114300" marR="0" rtl="0" algn="l">
                        <a:lnSpc>
                          <a:spcPct val="115000"/>
                        </a:lnSpc>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LH,FSH</a:t>
                      </a:r>
                      <a:endParaRPr b="1" sz="12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39700" lvl="0" marL="114300" marR="0" rtl="0" algn="l">
                        <a:lnSpc>
                          <a:spcPct val="115000"/>
                        </a:lnSpc>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PRL</a:t>
                      </a:r>
                      <a:endParaRPr b="1" sz="12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39700" lvl="0" marL="114300" marR="0" rtl="0" algn="l">
                        <a:lnSpc>
                          <a:spcPct val="115000"/>
                        </a:lnSpc>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TSH</a:t>
                      </a:r>
                      <a:endParaRPr b="1" sz="12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39700" lvl="0" marL="114300" marR="0" rtl="0" algn="l">
                        <a:lnSpc>
                          <a:spcPct val="115000"/>
                        </a:lnSpc>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ACTH</a:t>
                      </a:r>
                      <a:endParaRPr b="1" sz="1200">
                        <a:solidFill>
                          <a:srgbClr val="CC0000"/>
                        </a:solidFill>
                        <a:latin typeface="Cabin"/>
                        <a:ea typeface="Cabin"/>
                        <a:cs typeface="Cabin"/>
                        <a:sym typeface="Cabin"/>
                      </a:endParaRPr>
                    </a:p>
                    <a:p>
                      <a:pPr indent="-139700" lvl="0" marL="114300" marR="0" rtl="0" algn="l">
                        <a:lnSpc>
                          <a:spcPct val="115000"/>
                        </a:lnSpc>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POMC</a:t>
                      </a:r>
                      <a:endParaRPr b="1" sz="12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r>
              <a:tr h="629675">
                <a:tc>
                  <a:txBody>
                    <a:bodyPr/>
                    <a:lstStyle/>
                    <a:p>
                      <a:pPr indent="0" lvl="0" marL="0" rtl="0" algn="ctr">
                        <a:lnSpc>
                          <a:spcPct val="115000"/>
                        </a:lnSpc>
                        <a:spcBef>
                          <a:spcPts val="0"/>
                        </a:spcBef>
                        <a:spcAft>
                          <a:spcPts val="0"/>
                        </a:spcAft>
                        <a:buNone/>
                      </a:pPr>
                      <a:r>
                        <a:rPr b="1" lang="ar" sz="1000">
                          <a:solidFill>
                            <a:srgbClr val="CC0000"/>
                          </a:solidFill>
                          <a:latin typeface="Cabin"/>
                          <a:ea typeface="Cabin"/>
                          <a:cs typeface="Cabin"/>
                          <a:sym typeface="Cabin"/>
                        </a:rPr>
                        <a:t>Target Gland</a:t>
                      </a:r>
                      <a:endParaRPr b="1" sz="10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9FC5E8"/>
                    </a:solidFill>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Liver &amp; other tissues</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Ovary, Testes</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Breast</a:t>
                      </a:r>
                      <a:endParaRPr b="1" sz="1000">
                        <a:solidFill>
                          <a:srgbClr val="CC0000"/>
                        </a:solidFill>
                        <a:latin typeface="Cabin"/>
                        <a:ea typeface="Cabin"/>
                        <a:cs typeface="Cabin"/>
                        <a:sym typeface="Cabin"/>
                      </a:endParaRPr>
                    </a:p>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 &amp; other tissues</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Thyroid</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Adrenals</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r>
              <a:tr h="456675">
                <a:tc>
                  <a:txBody>
                    <a:bodyPr/>
                    <a:lstStyle/>
                    <a:p>
                      <a:pPr indent="0" lvl="0" marL="0" rtl="0" algn="ctr">
                        <a:lnSpc>
                          <a:spcPct val="115000"/>
                        </a:lnSpc>
                        <a:spcBef>
                          <a:spcPts val="0"/>
                        </a:spcBef>
                        <a:spcAft>
                          <a:spcPts val="0"/>
                        </a:spcAft>
                        <a:buNone/>
                      </a:pPr>
                      <a:r>
                        <a:rPr b="1" lang="ar" sz="1000">
                          <a:solidFill>
                            <a:srgbClr val="CC0000"/>
                          </a:solidFill>
                          <a:latin typeface="Cabin"/>
                          <a:ea typeface="Cabin"/>
                          <a:cs typeface="Cabin"/>
                          <a:sym typeface="Cabin"/>
                        </a:rPr>
                        <a:t>Target Hormone</a:t>
                      </a:r>
                      <a:endParaRPr b="1" sz="1000">
                        <a:solidFill>
                          <a:srgbClr val="CC0000"/>
                        </a:solidFill>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9FC5E8"/>
                    </a:solidFill>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IGF-1</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Testosterone, E2</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01600" lvl="0" marL="0" marR="0" rtl="0" algn="l">
                        <a:spcBef>
                          <a:spcPts val="0"/>
                        </a:spcBef>
                        <a:spcAft>
                          <a:spcPts val="0"/>
                        </a:spcAft>
                        <a:buNone/>
                      </a:pPr>
                      <a:r>
                        <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T4</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Clr>
                          <a:srgbClr val="CC0000"/>
                        </a:buClr>
                        <a:buSzPts val="1000"/>
                        <a:buFont typeface="Cabin"/>
                        <a:buChar char="●"/>
                      </a:pPr>
                      <a:r>
                        <a:rPr b="1" lang="ar" sz="1000">
                          <a:solidFill>
                            <a:srgbClr val="CC0000"/>
                          </a:solidFill>
                          <a:latin typeface="Cabin"/>
                          <a:ea typeface="Cabin"/>
                          <a:cs typeface="Cabin"/>
                          <a:sym typeface="Cabin"/>
                        </a:rPr>
                        <a:t>cortisol</a:t>
                      </a:r>
                      <a:endParaRPr b="1" sz="1000">
                        <a:solidFill>
                          <a:srgbClr val="CC0000"/>
                        </a:solidFill>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r>
              <a:tr h="1148650">
                <a:tc>
                  <a:txBody>
                    <a:bodyPr/>
                    <a:lstStyle/>
                    <a:p>
                      <a:pPr indent="0" lvl="0" marL="0" rtl="0" algn="ctr">
                        <a:lnSpc>
                          <a:spcPct val="115000"/>
                        </a:lnSpc>
                        <a:spcBef>
                          <a:spcPts val="0"/>
                        </a:spcBef>
                        <a:spcAft>
                          <a:spcPts val="0"/>
                        </a:spcAft>
                        <a:buNone/>
                      </a:pPr>
                      <a:r>
                        <a:rPr b="1" lang="ar" sz="1000">
                          <a:latin typeface="Cabin"/>
                          <a:ea typeface="Cabin"/>
                          <a:cs typeface="Cabin"/>
                          <a:sym typeface="Cabin"/>
                        </a:rPr>
                        <a:t>Trophic Effects</a:t>
                      </a:r>
                      <a:endParaRPr b="1" sz="1000">
                        <a:latin typeface="Cabin"/>
                        <a:ea typeface="Cabin"/>
                        <a:cs typeface="Cabin"/>
                        <a:sym typeface="Cabin"/>
                      </a:endParaRPr>
                    </a:p>
                  </a:txBody>
                  <a:tcPr marT="55250" marB="55250" marR="128025" marL="128025" anchor="ctr">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solidFill>
                      <a:srgbClr val="9FC5E8"/>
                    </a:solidFill>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IGF-1 production</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Growth induction</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Insulin antagonism</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Sex Steroid</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Follicular growth</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Germ Cell maturation</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Milk Production</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T4 synthesis and secretion</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c>
                  <a:txBody>
                    <a:bodyPr/>
                    <a:lstStyle/>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Steroid production</a:t>
                      </a:r>
                      <a:endParaRPr b="1" sz="1000">
                        <a:latin typeface="Cabin"/>
                        <a:ea typeface="Cabin"/>
                        <a:cs typeface="Cabin"/>
                        <a:sym typeface="Cabin"/>
                      </a:endParaRPr>
                    </a:p>
                    <a:p>
                      <a:pPr indent="-127000" lvl="0" marL="114300" marR="0" rtl="0" algn="l">
                        <a:lnSpc>
                          <a:spcPct val="115000"/>
                        </a:lnSpc>
                        <a:spcBef>
                          <a:spcPts val="0"/>
                        </a:spcBef>
                        <a:spcAft>
                          <a:spcPts val="0"/>
                        </a:spcAft>
                        <a:buSzPts val="1000"/>
                        <a:buFont typeface="Cabin"/>
                        <a:buChar char="●"/>
                      </a:pPr>
                      <a:r>
                        <a:rPr b="1" lang="ar" sz="1000">
                          <a:latin typeface="Cabin"/>
                          <a:ea typeface="Cabin"/>
                          <a:cs typeface="Cabin"/>
                          <a:sym typeface="Cabin"/>
                        </a:rPr>
                        <a:t>Androgen</a:t>
                      </a:r>
                      <a:endParaRPr b="1" sz="1000">
                        <a:latin typeface="Cabin"/>
                        <a:ea typeface="Cabin"/>
                        <a:cs typeface="Cabin"/>
                        <a:sym typeface="Cabin"/>
                      </a:endParaRPr>
                    </a:p>
                  </a:txBody>
                  <a:tcPr marT="55250" marB="55250" marR="128025" marL="128025">
                    <a:lnL cap="flat" cmpd="sng" w="12700">
                      <a:solidFill>
                        <a:srgbClr val="B7B7B7"/>
                      </a:solidFill>
                      <a:prstDash val="solid"/>
                      <a:round/>
                      <a:headEnd len="sm" w="sm" type="none"/>
                      <a:tailEnd len="sm" w="sm" type="none"/>
                    </a:lnL>
                    <a:lnR cap="flat" cmpd="sng" w="12700">
                      <a:solidFill>
                        <a:srgbClr val="B7B7B7"/>
                      </a:solidFill>
                      <a:prstDash val="solid"/>
                      <a:round/>
                      <a:headEnd len="sm" w="sm" type="none"/>
                      <a:tailEnd len="sm" w="sm" type="none"/>
                    </a:lnR>
                    <a:lnT cap="flat" cmpd="sng" w="12700">
                      <a:solidFill>
                        <a:srgbClr val="B7B7B7"/>
                      </a:solidFill>
                      <a:prstDash val="solid"/>
                      <a:round/>
                      <a:headEnd len="sm" w="sm" type="none"/>
                      <a:tailEnd len="sm" w="sm" type="none"/>
                    </a:lnT>
                    <a:lnB cap="flat" cmpd="sng" w="12700">
                      <a:solidFill>
                        <a:srgbClr val="B7B7B7"/>
                      </a:solidFill>
                      <a:prstDash val="solid"/>
                      <a:round/>
                      <a:headEnd len="sm" w="sm" type="none"/>
                      <a:tailEnd len="sm" w="sm" type="none"/>
                    </a:lnB>
                  </a:tcPr>
                </a:tc>
              </a:tr>
            </a:tbl>
          </a:graphicData>
        </a:graphic>
      </p:graphicFrame>
      <p:sp>
        <p:nvSpPr>
          <p:cNvPr id="103" name="Google Shape;103;p15"/>
          <p:cNvSpPr/>
          <p:nvPr/>
        </p:nvSpPr>
        <p:spPr>
          <a:xfrm>
            <a:off x="968030" y="1266454"/>
            <a:ext cx="5649300" cy="609000"/>
          </a:xfrm>
          <a:prstGeom prst="rect">
            <a:avLst/>
          </a:prstGeom>
          <a:solidFill>
            <a:srgbClr val="6FA8DC"/>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3200">
                <a:solidFill>
                  <a:srgbClr val="FFFFFF"/>
                </a:solidFill>
                <a:latin typeface="Cabin"/>
                <a:ea typeface="Cabin"/>
                <a:cs typeface="Cabin"/>
                <a:sym typeface="Cabin"/>
              </a:rPr>
              <a:t>Pituitary Function</a:t>
            </a:r>
            <a:endParaRPr sz="3200">
              <a:solidFill>
                <a:srgbClr val="FFFFFF"/>
              </a:solidFill>
              <a:latin typeface="Cabin Medium"/>
              <a:ea typeface="Cabin Medium"/>
              <a:cs typeface="Cabin Medium"/>
              <a:sym typeface="Cabin Medium"/>
            </a:endParaRPr>
          </a:p>
        </p:txBody>
      </p:sp>
      <p:sp>
        <p:nvSpPr>
          <p:cNvPr id="104" name="Google Shape;104;p15"/>
          <p:cNvSpPr/>
          <p:nvPr/>
        </p:nvSpPr>
        <p:spPr>
          <a:xfrm>
            <a:off x="257592" y="2472602"/>
            <a:ext cx="2683500" cy="609000"/>
          </a:xfrm>
          <a:prstGeom prst="roundRect">
            <a:avLst>
              <a:gd fmla="val 16667" name="adj"/>
            </a:avLst>
          </a:prstGeom>
          <a:solidFill>
            <a:srgbClr val="9FC5E8"/>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900">
                <a:solidFill>
                  <a:srgbClr val="FFFFFF"/>
                </a:solidFill>
                <a:latin typeface="Cabin"/>
                <a:ea typeface="Cabin"/>
                <a:cs typeface="Cabin"/>
                <a:sym typeface="Cabin"/>
              </a:rPr>
              <a:t>Anterior pituitary hormones</a:t>
            </a:r>
            <a:endParaRPr b="1" sz="1900">
              <a:solidFill>
                <a:srgbClr val="FFFFFF"/>
              </a:solidFill>
              <a:latin typeface="Cabin"/>
              <a:ea typeface="Cabin"/>
              <a:cs typeface="Cabin"/>
              <a:sym typeface="Cabin"/>
            </a:endParaRPr>
          </a:p>
        </p:txBody>
      </p:sp>
      <p:sp>
        <p:nvSpPr>
          <p:cNvPr id="105" name="Google Shape;105;p15"/>
          <p:cNvSpPr/>
          <p:nvPr/>
        </p:nvSpPr>
        <p:spPr>
          <a:xfrm>
            <a:off x="4699975" y="2484550"/>
            <a:ext cx="2683500" cy="609000"/>
          </a:xfrm>
          <a:prstGeom prst="roundRect">
            <a:avLst>
              <a:gd fmla="val 16667" name="adj"/>
            </a:avLst>
          </a:prstGeom>
          <a:solidFill>
            <a:srgbClr val="9FC5E8"/>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900">
                <a:solidFill>
                  <a:srgbClr val="FFFFFF"/>
                </a:solidFill>
                <a:latin typeface="Cabin"/>
                <a:ea typeface="Cabin"/>
                <a:cs typeface="Cabin"/>
                <a:sym typeface="Cabin"/>
              </a:rPr>
              <a:t>Posterior pituitary hormones</a:t>
            </a:r>
            <a:endParaRPr b="1" sz="1900">
              <a:solidFill>
                <a:srgbClr val="FFFFFF"/>
              </a:solidFill>
              <a:latin typeface="Cabin"/>
              <a:ea typeface="Cabin"/>
              <a:cs typeface="Cabin"/>
              <a:sym typeface="Cabin"/>
            </a:endParaRPr>
          </a:p>
        </p:txBody>
      </p:sp>
      <p:cxnSp>
        <p:nvCxnSpPr>
          <p:cNvPr id="106" name="Google Shape;106;p15"/>
          <p:cNvCxnSpPr>
            <a:stCxn id="103" idx="2"/>
            <a:endCxn id="104" idx="0"/>
          </p:cNvCxnSpPr>
          <p:nvPr/>
        </p:nvCxnSpPr>
        <p:spPr>
          <a:xfrm rot="5400000">
            <a:off x="2397530" y="1077304"/>
            <a:ext cx="597000" cy="2193300"/>
          </a:xfrm>
          <a:prstGeom prst="bentConnector3">
            <a:avLst>
              <a:gd fmla="val 50012" name="adj1"/>
            </a:avLst>
          </a:prstGeom>
          <a:noFill/>
          <a:ln cap="flat" cmpd="sng" w="28575">
            <a:solidFill>
              <a:srgbClr val="3C78D8"/>
            </a:solidFill>
            <a:prstDash val="solid"/>
            <a:round/>
            <a:headEnd len="med" w="med" type="none"/>
            <a:tailEnd len="med" w="med" type="none"/>
          </a:ln>
        </p:spPr>
      </p:cxnSp>
      <p:cxnSp>
        <p:nvCxnSpPr>
          <p:cNvPr id="107" name="Google Shape;107;p15"/>
          <p:cNvCxnSpPr>
            <a:stCxn id="103" idx="2"/>
            <a:endCxn id="105" idx="0"/>
          </p:cNvCxnSpPr>
          <p:nvPr/>
        </p:nvCxnSpPr>
        <p:spPr>
          <a:xfrm flipH="1" rot="-5400000">
            <a:off x="4612730" y="1055404"/>
            <a:ext cx="609000" cy="2249100"/>
          </a:xfrm>
          <a:prstGeom prst="bentConnector3">
            <a:avLst>
              <a:gd fmla="val 50008" name="adj1"/>
            </a:avLst>
          </a:prstGeom>
          <a:noFill/>
          <a:ln cap="flat" cmpd="sng" w="28575">
            <a:solidFill>
              <a:srgbClr val="3C78D8"/>
            </a:solidFill>
            <a:prstDash val="solid"/>
            <a:round/>
            <a:headEnd len="med" w="med" type="none"/>
            <a:tailEnd len="med" w="med" type="none"/>
          </a:ln>
        </p:spPr>
      </p:cxnSp>
      <p:sp>
        <p:nvSpPr>
          <p:cNvPr id="108" name="Google Shape;108;p15"/>
          <p:cNvSpPr txBox="1"/>
          <p:nvPr/>
        </p:nvSpPr>
        <p:spPr>
          <a:xfrm>
            <a:off x="0" y="2944275"/>
            <a:ext cx="4371000" cy="1125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1900">
                <a:solidFill>
                  <a:srgbClr val="1155CC"/>
                </a:solidFill>
                <a:latin typeface="Cabin SemiBold"/>
                <a:ea typeface="Cabin SemiBold"/>
                <a:cs typeface="Cabin SemiBold"/>
                <a:sym typeface="Cabin SemiBold"/>
              </a:rPr>
              <a:t>Synthesis and storage:</a:t>
            </a:r>
            <a:endParaRPr sz="1900">
              <a:solidFill>
                <a:srgbClr val="1155CC"/>
              </a:solidFill>
              <a:latin typeface="Cabin SemiBold"/>
              <a:ea typeface="Cabin SemiBold"/>
              <a:cs typeface="Cabin SemiBold"/>
              <a:sym typeface="Cabin SemiBold"/>
            </a:endParaRPr>
          </a:p>
          <a:p>
            <a:pPr indent="0" lvl="0" marL="0" rtl="0" algn="l">
              <a:spcBef>
                <a:spcPts val="0"/>
              </a:spcBef>
              <a:spcAft>
                <a:spcPts val="0"/>
              </a:spcAft>
              <a:buNone/>
            </a:pPr>
            <a:r>
              <a:rPr lang="ar" sz="1900">
                <a:solidFill>
                  <a:srgbClr val="FF9900"/>
                </a:solidFill>
                <a:latin typeface="Cabin SemiBold"/>
                <a:ea typeface="Cabin SemiBold"/>
                <a:cs typeface="Cabin SemiBold"/>
                <a:sym typeface="Cabin SemiBold"/>
              </a:rPr>
              <a:t>G</a:t>
            </a:r>
            <a:r>
              <a:rPr lang="ar" sz="1500">
                <a:latin typeface="Cabin SemiBold"/>
                <a:ea typeface="Cabin SemiBold"/>
                <a:cs typeface="Cabin SemiBold"/>
                <a:sym typeface="Cabin SemiBold"/>
              </a:rPr>
              <a:t>o </a:t>
            </a:r>
            <a:r>
              <a:rPr lang="ar" sz="1900">
                <a:solidFill>
                  <a:srgbClr val="6AA84F"/>
                </a:solidFill>
                <a:latin typeface="Cabin SemiBold"/>
                <a:ea typeface="Cabin SemiBold"/>
                <a:cs typeface="Cabin SemiBold"/>
                <a:sym typeface="Cabin SemiBold"/>
              </a:rPr>
              <a:t>L</a:t>
            </a:r>
            <a:r>
              <a:rPr lang="ar" sz="1500">
                <a:latin typeface="Cabin SemiBold"/>
                <a:ea typeface="Cabin SemiBold"/>
                <a:cs typeface="Cabin SemiBold"/>
                <a:sym typeface="Cabin SemiBold"/>
              </a:rPr>
              <a:t>ook </a:t>
            </a:r>
            <a:r>
              <a:rPr lang="ar" sz="1900">
                <a:solidFill>
                  <a:srgbClr val="1155CC"/>
                </a:solidFill>
                <a:latin typeface="Cabin SemiBold"/>
                <a:ea typeface="Cabin SemiBold"/>
                <a:cs typeface="Cabin SemiBold"/>
                <a:sym typeface="Cabin SemiBold"/>
              </a:rPr>
              <a:t>F</a:t>
            </a:r>
            <a:r>
              <a:rPr lang="ar" sz="1500">
                <a:latin typeface="Cabin SemiBold"/>
                <a:ea typeface="Cabin SemiBold"/>
                <a:cs typeface="Cabin SemiBold"/>
                <a:sym typeface="Cabin SemiBold"/>
              </a:rPr>
              <a:t>or </a:t>
            </a:r>
            <a:r>
              <a:rPr lang="ar" sz="1900">
                <a:solidFill>
                  <a:srgbClr val="A64D79"/>
                </a:solidFill>
                <a:latin typeface="Cabin SemiBold"/>
                <a:ea typeface="Cabin SemiBold"/>
                <a:cs typeface="Cabin SemiBold"/>
                <a:sym typeface="Cabin SemiBold"/>
              </a:rPr>
              <a:t>T</a:t>
            </a:r>
            <a:r>
              <a:rPr lang="ar" sz="1500">
                <a:latin typeface="Cabin SemiBold"/>
                <a:ea typeface="Cabin SemiBold"/>
                <a:cs typeface="Cabin SemiBold"/>
                <a:sym typeface="Cabin SemiBold"/>
              </a:rPr>
              <a:t>he </a:t>
            </a:r>
            <a:r>
              <a:rPr lang="ar" sz="1900">
                <a:solidFill>
                  <a:srgbClr val="FF0000"/>
                </a:solidFill>
                <a:latin typeface="Cabin SemiBold"/>
                <a:ea typeface="Cabin SemiBold"/>
                <a:cs typeface="Cabin SemiBold"/>
                <a:sym typeface="Cabin SemiBold"/>
              </a:rPr>
              <a:t>A</a:t>
            </a:r>
            <a:r>
              <a:rPr lang="ar" sz="1500">
                <a:latin typeface="Cabin SemiBold"/>
                <a:ea typeface="Cabin SemiBold"/>
                <a:cs typeface="Cabin SemiBold"/>
                <a:sym typeface="Cabin SemiBold"/>
              </a:rPr>
              <a:t>denoma </a:t>
            </a:r>
            <a:r>
              <a:rPr lang="ar" sz="1900">
                <a:solidFill>
                  <a:srgbClr val="00B4C2"/>
                </a:solidFill>
                <a:latin typeface="Cabin SemiBold"/>
                <a:ea typeface="Cabin SemiBold"/>
                <a:cs typeface="Cabin SemiBold"/>
                <a:sym typeface="Cabin SemiBold"/>
              </a:rPr>
              <a:t>P</a:t>
            </a:r>
            <a:r>
              <a:rPr lang="ar" sz="1500">
                <a:latin typeface="Cabin SemiBold"/>
                <a:ea typeface="Cabin SemiBold"/>
                <a:cs typeface="Cabin SemiBold"/>
                <a:sym typeface="Cabin SemiBold"/>
              </a:rPr>
              <a:t>lease.</a:t>
            </a:r>
            <a:endParaRPr sz="1500">
              <a:latin typeface="Cabin SemiBold"/>
              <a:ea typeface="Cabin SemiBold"/>
              <a:cs typeface="Cabin SemiBold"/>
              <a:sym typeface="Cabin SemiBold"/>
            </a:endParaRPr>
          </a:p>
          <a:p>
            <a:pPr indent="-400050" lvl="0" marL="609600" rtl="0" algn="l">
              <a:spcBef>
                <a:spcPts val="0"/>
              </a:spcBef>
              <a:spcAft>
                <a:spcPts val="0"/>
              </a:spcAft>
              <a:buSzPts val="1500"/>
              <a:buFont typeface="Cabin"/>
              <a:buChar char="●"/>
            </a:pPr>
            <a:r>
              <a:rPr lang="ar" sz="1900">
                <a:solidFill>
                  <a:srgbClr val="FF9900"/>
                </a:solidFill>
                <a:latin typeface="Cabin SemiBold"/>
                <a:ea typeface="Cabin SemiBold"/>
                <a:cs typeface="Cabin SemiBold"/>
                <a:sym typeface="Cabin SemiBold"/>
              </a:rPr>
              <a:t>G</a:t>
            </a:r>
            <a:r>
              <a:rPr lang="ar" sz="1500">
                <a:latin typeface="Cabin SemiBold"/>
                <a:ea typeface="Cabin SemiBold"/>
                <a:cs typeface="Cabin SemiBold"/>
                <a:sym typeface="Cabin SemiBold"/>
              </a:rPr>
              <a:t>H </a:t>
            </a:r>
            <a:r>
              <a:rPr lang="ar" sz="1900">
                <a:solidFill>
                  <a:srgbClr val="6AA84F"/>
                </a:solidFill>
                <a:latin typeface="Cabin SemiBold"/>
                <a:ea typeface="Cabin SemiBold"/>
                <a:cs typeface="Cabin SemiBold"/>
                <a:sym typeface="Cabin SemiBold"/>
              </a:rPr>
              <a:t>L</a:t>
            </a:r>
            <a:r>
              <a:rPr lang="ar" sz="1500">
                <a:latin typeface="Cabin SemiBold"/>
                <a:ea typeface="Cabin SemiBold"/>
                <a:cs typeface="Cabin SemiBold"/>
                <a:sym typeface="Cabin SemiBold"/>
              </a:rPr>
              <a:t>H, </a:t>
            </a:r>
            <a:r>
              <a:rPr lang="ar" sz="1900">
                <a:solidFill>
                  <a:srgbClr val="1155CC"/>
                </a:solidFill>
                <a:latin typeface="Cabin SemiBold"/>
                <a:ea typeface="Cabin SemiBold"/>
                <a:cs typeface="Cabin SemiBold"/>
                <a:sym typeface="Cabin SemiBold"/>
              </a:rPr>
              <a:t>F</a:t>
            </a:r>
            <a:r>
              <a:rPr lang="ar" sz="1500">
                <a:latin typeface="Cabin SemiBold"/>
                <a:ea typeface="Cabin SemiBold"/>
                <a:cs typeface="Cabin SemiBold"/>
                <a:sym typeface="Cabin SemiBold"/>
              </a:rPr>
              <a:t>SH, </a:t>
            </a:r>
            <a:r>
              <a:rPr lang="ar" sz="1900">
                <a:solidFill>
                  <a:srgbClr val="A64D79"/>
                </a:solidFill>
                <a:latin typeface="Cabin SemiBold"/>
                <a:ea typeface="Cabin SemiBold"/>
                <a:cs typeface="Cabin SemiBold"/>
                <a:sym typeface="Cabin SemiBold"/>
              </a:rPr>
              <a:t>T</a:t>
            </a:r>
            <a:r>
              <a:rPr lang="ar" sz="1500">
                <a:latin typeface="Cabin SemiBold"/>
                <a:ea typeface="Cabin SemiBold"/>
                <a:cs typeface="Cabin SemiBold"/>
                <a:sym typeface="Cabin SemiBold"/>
              </a:rPr>
              <a:t>SH, </a:t>
            </a:r>
            <a:r>
              <a:rPr lang="ar" sz="1900">
                <a:solidFill>
                  <a:srgbClr val="FF0000"/>
                </a:solidFill>
                <a:latin typeface="Cabin SemiBold"/>
                <a:ea typeface="Cabin SemiBold"/>
                <a:cs typeface="Cabin SemiBold"/>
                <a:sym typeface="Cabin SemiBold"/>
              </a:rPr>
              <a:t>A</a:t>
            </a:r>
            <a:r>
              <a:rPr lang="ar" sz="1500">
                <a:latin typeface="Cabin SemiBold"/>
                <a:ea typeface="Cabin SemiBold"/>
                <a:cs typeface="Cabin SemiBold"/>
                <a:sym typeface="Cabin SemiBold"/>
              </a:rPr>
              <a:t>CTH and </a:t>
            </a:r>
            <a:r>
              <a:rPr lang="ar" sz="1900">
                <a:solidFill>
                  <a:srgbClr val="00B4C2"/>
                </a:solidFill>
                <a:latin typeface="Cabin SemiBold"/>
                <a:ea typeface="Cabin SemiBold"/>
                <a:cs typeface="Cabin SemiBold"/>
                <a:sym typeface="Cabin SemiBold"/>
              </a:rPr>
              <a:t>P</a:t>
            </a:r>
            <a:r>
              <a:rPr lang="ar" sz="1500">
                <a:latin typeface="Cabin SemiBold"/>
                <a:ea typeface="Cabin SemiBold"/>
                <a:cs typeface="Cabin SemiBold"/>
                <a:sym typeface="Cabin SemiBold"/>
              </a:rPr>
              <a:t>rolactin.</a:t>
            </a:r>
            <a:endParaRPr sz="1500">
              <a:latin typeface="Cabin SemiBold"/>
              <a:ea typeface="Cabin SemiBold"/>
              <a:cs typeface="Cabin SemiBold"/>
              <a:sym typeface="Cabin SemiBold"/>
            </a:endParaRPr>
          </a:p>
          <a:p>
            <a:pPr indent="-400050" lvl="0" marL="609600" rtl="0" algn="l">
              <a:lnSpc>
                <a:spcPct val="115000"/>
              </a:lnSpc>
              <a:spcBef>
                <a:spcPts val="0"/>
              </a:spcBef>
              <a:spcAft>
                <a:spcPts val="0"/>
              </a:spcAft>
              <a:buClr>
                <a:srgbClr val="CC0000"/>
              </a:buClr>
              <a:buSzPts val="1500"/>
              <a:buFont typeface="Cabin SemiBold"/>
              <a:buChar char="●"/>
            </a:pPr>
            <a:r>
              <a:rPr lang="ar" sz="1500">
                <a:solidFill>
                  <a:srgbClr val="CC0000"/>
                </a:solidFill>
                <a:latin typeface="Cabin SemiBold"/>
                <a:ea typeface="Cabin SemiBold"/>
                <a:cs typeface="Cabin SemiBold"/>
                <a:sym typeface="Cabin SemiBold"/>
              </a:rPr>
              <a:t>A compressive adenoma in pituitary will impair hormone production </a:t>
            </a:r>
            <a:r>
              <a:rPr lang="ar" sz="1500" u="sng">
                <a:solidFill>
                  <a:srgbClr val="CC0000"/>
                </a:solidFill>
                <a:latin typeface="Cabin SemiBold"/>
                <a:ea typeface="Cabin SemiBold"/>
                <a:cs typeface="Cabin SemiBold"/>
                <a:sym typeface="Cabin SemiBold"/>
              </a:rPr>
              <a:t>in this order.</a:t>
            </a:r>
            <a:endParaRPr sz="1500" u="sng">
              <a:solidFill>
                <a:srgbClr val="CC0000"/>
              </a:solidFill>
              <a:latin typeface="Cabin SemiBold"/>
              <a:ea typeface="Cabin SemiBold"/>
              <a:cs typeface="Cabin SemiBold"/>
              <a:sym typeface="Cabin SemiBold"/>
            </a:endParaRPr>
          </a:p>
        </p:txBody>
      </p:sp>
      <p:sp>
        <p:nvSpPr>
          <p:cNvPr id="109" name="Google Shape;109;p15"/>
          <p:cNvSpPr txBox="1"/>
          <p:nvPr/>
        </p:nvSpPr>
        <p:spPr>
          <a:xfrm>
            <a:off x="4529202" y="2887113"/>
            <a:ext cx="3280500" cy="1569900"/>
          </a:xfrm>
          <a:prstGeom prst="rect">
            <a:avLst/>
          </a:prstGeom>
          <a:noFill/>
          <a:ln>
            <a:noFill/>
          </a:ln>
        </p:spPr>
        <p:txBody>
          <a:bodyPr anchorCtr="0" anchor="t" bIns="123025" lIns="123025" spcFirstLastPara="1" rIns="123025" wrap="square" tIns="123025">
            <a:noAutofit/>
          </a:bodyPr>
          <a:lstStyle/>
          <a:p>
            <a:pPr indent="0" lvl="0" marL="0" rtl="0" algn="l">
              <a:lnSpc>
                <a:spcPct val="115000"/>
              </a:lnSpc>
              <a:spcBef>
                <a:spcPts val="800"/>
              </a:spcBef>
              <a:spcAft>
                <a:spcPts val="0"/>
              </a:spcAft>
              <a:buNone/>
            </a:pPr>
            <a:r>
              <a:rPr lang="ar" sz="1900">
                <a:solidFill>
                  <a:srgbClr val="1155CC"/>
                </a:solidFill>
                <a:latin typeface="Cabin SemiBold"/>
                <a:ea typeface="Cabin SemiBold"/>
                <a:cs typeface="Cabin SemiBold"/>
                <a:sym typeface="Cabin SemiBold"/>
              </a:rPr>
              <a:t>Storage only </a:t>
            </a:r>
            <a:r>
              <a:rPr b="1" lang="ar" sz="1500" u="sng">
                <a:latin typeface="Cabin"/>
                <a:ea typeface="Cabin"/>
                <a:cs typeface="Cabin"/>
                <a:sym typeface="Cabin"/>
              </a:rPr>
              <a:t>(not synthesis</a:t>
            </a:r>
            <a:r>
              <a:rPr b="1" lang="ar" sz="1500" u="sng">
                <a:latin typeface="Cabin"/>
                <a:ea typeface="Cabin"/>
                <a:cs typeface="Cabin"/>
                <a:sym typeface="Cabin"/>
              </a:rPr>
              <a:t>)</a:t>
            </a:r>
            <a:r>
              <a:rPr b="1" lang="ar" sz="1500" u="sng">
                <a:latin typeface="Cabin"/>
                <a:ea typeface="Cabin"/>
                <a:cs typeface="Cabin"/>
                <a:sym typeface="Cabin"/>
              </a:rPr>
              <a:t>:</a:t>
            </a:r>
            <a:endParaRPr b="1" sz="1500" u="sng">
              <a:latin typeface="Cabin"/>
              <a:ea typeface="Cabin"/>
              <a:cs typeface="Cabin"/>
              <a:sym typeface="Cabin"/>
            </a:endParaRPr>
          </a:p>
          <a:p>
            <a:pPr indent="-425450" lvl="0" marL="609600" rtl="0" algn="l">
              <a:spcBef>
                <a:spcPts val="0"/>
              </a:spcBef>
              <a:spcAft>
                <a:spcPts val="0"/>
              </a:spcAft>
              <a:buSzPts val="1900"/>
              <a:buChar char="●"/>
            </a:pPr>
            <a:r>
              <a:rPr b="1" lang="ar" sz="1500">
                <a:latin typeface="Cabin"/>
                <a:ea typeface="Cabin"/>
                <a:cs typeface="Cabin"/>
                <a:sym typeface="Cabin"/>
              </a:rPr>
              <a:t>Oxytocin</a:t>
            </a:r>
            <a:endParaRPr b="1" sz="1500">
              <a:latin typeface="Cabin"/>
              <a:ea typeface="Cabin"/>
              <a:cs typeface="Cabin"/>
              <a:sym typeface="Cabin"/>
            </a:endParaRPr>
          </a:p>
          <a:p>
            <a:pPr indent="-425450" lvl="0" marL="609600" rtl="0" algn="l">
              <a:spcBef>
                <a:spcPts val="0"/>
              </a:spcBef>
              <a:spcAft>
                <a:spcPts val="0"/>
              </a:spcAft>
              <a:buSzPts val="1900"/>
              <a:buChar char="●"/>
            </a:pPr>
            <a:r>
              <a:rPr b="1" lang="ar" sz="1500">
                <a:latin typeface="Cabin"/>
                <a:ea typeface="Cabin"/>
                <a:cs typeface="Cabin"/>
                <a:sym typeface="Cabin"/>
              </a:rPr>
              <a:t>ADH(vasopressin)</a:t>
            </a:r>
            <a:endParaRPr b="1" sz="1500">
              <a:latin typeface="Cabin"/>
              <a:ea typeface="Cabin"/>
              <a:cs typeface="Cabin"/>
              <a:sym typeface="Cabin"/>
            </a:endParaRPr>
          </a:p>
          <a:p>
            <a:pPr indent="0" lvl="0" marL="0" rtl="0" algn="l">
              <a:spcBef>
                <a:spcPts val="0"/>
              </a:spcBef>
              <a:spcAft>
                <a:spcPts val="0"/>
              </a:spcAft>
              <a:buNone/>
            </a:pPr>
            <a:r>
              <a:rPr lang="ar" sz="1100">
                <a:solidFill>
                  <a:srgbClr val="666666"/>
                </a:solidFill>
                <a:latin typeface="Cabin"/>
                <a:ea typeface="Cabin"/>
                <a:cs typeface="Cabin"/>
                <a:sym typeface="Cabin"/>
              </a:rPr>
              <a:t>NOTE: They’re synthesized by hypothalamus.</a:t>
            </a:r>
            <a:endParaRPr sz="1100">
              <a:solidFill>
                <a:srgbClr val="666666"/>
              </a:solidFill>
              <a:latin typeface="Cabin"/>
              <a:ea typeface="Cabin"/>
              <a:cs typeface="Cabin"/>
              <a:sym typeface="Cabin"/>
            </a:endParaRPr>
          </a:p>
        </p:txBody>
      </p:sp>
      <p:sp>
        <p:nvSpPr>
          <p:cNvPr id="110" name="Google Shape;110;p15"/>
          <p:cNvSpPr txBox="1"/>
          <p:nvPr/>
        </p:nvSpPr>
        <p:spPr>
          <a:xfrm>
            <a:off x="2879250" y="4541100"/>
            <a:ext cx="2264100" cy="3186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100">
                <a:solidFill>
                  <a:srgbClr val="666666"/>
                </a:solidFill>
                <a:latin typeface="Cabin"/>
                <a:ea typeface="Cabin"/>
                <a:cs typeface="Cabin"/>
                <a:sym typeface="Cabin"/>
              </a:rPr>
              <a:t>Summary of all hormones</a:t>
            </a:r>
            <a:endParaRPr b="1" sz="1100">
              <a:solidFill>
                <a:srgbClr val="666666"/>
              </a:solidFill>
              <a:latin typeface="Cabin"/>
              <a:ea typeface="Cabin"/>
              <a:cs typeface="Cabin"/>
              <a:sym typeface="Cabin"/>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4" name="Shape 114"/>
        <p:cNvGrpSpPr/>
        <p:nvPr/>
      </p:nvGrpSpPr>
      <p:grpSpPr>
        <a:xfrm>
          <a:off x="0" y="0"/>
          <a:ext cx="0" cy="0"/>
          <a:chOff x="0" y="0"/>
          <a:chExt cx="0" cy="0"/>
        </a:xfrm>
      </p:grpSpPr>
      <p:sp>
        <p:nvSpPr>
          <p:cNvPr id="115" name="Google Shape;115;p16"/>
          <p:cNvSpPr txBox="1"/>
          <p:nvPr/>
        </p:nvSpPr>
        <p:spPr>
          <a:xfrm>
            <a:off x="757312" y="276166"/>
            <a:ext cx="6048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Pituitary disorders</a:t>
            </a:r>
            <a:endParaRPr b="1" sz="4600">
              <a:solidFill>
                <a:srgbClr val="0B5394"/>
              </a:solidFill>
              <a:latin typeface="Cabin"/>
              <a:ea typeface="Cabin"/>
              <a:cs typeface="Cabin"/>
              <a:sym typeface="Cabin"/>
            </a:endParaRPr>
          </a:p>
        </p:txBody>
      </p:sp>
      <p:cxnSp>
        <p:nvCxnSpPr>
          <p:cNvPr id="116" name="Google Shape;116;p16"/>
          <p:cNvCxnSpPr/>
          <p:nvPr/>
        </p:nvCxnSpPr>
        <p:spPr>
          <a:xfrm>
            <a:off x="754672" y="950211"/>
            <a:ext cx="5860800" cy="10500"/>
          </a:xfrm>
          <a:prstGeom prst="straightConnector1">
            <a:avLst/>
          </a:prstGeom>
          <a:noFill/>
          <a:ln cap="flat" cmpd="sng" w="28575">
            <a:solidFill>
              <a:srgbClr val="0B5394"/>
            </a:solidFill>
            <a:prstDash val="solid"/>
            <a:round/>
            <a:headEnd len="med" w="med" type="diamond"/>
            <a:tailEnd len="med" w="med" type="diamond"/>
          </a:ln>
        </p:spPr>
      </p:cxnSp>
      <p:grpSp>
        <p:nvGrpSpPr>
          <p:cNvPr id="117" name="Google Shape;117;p16"/>
          <p:cNvGrpSpPr/>
          <p:nvPr/>
        </p:nvGrpSpPr>
        <p:grpSpPr>
          <a:xfrm>
            <a:off x="373347" y="1117464"/>
            <a:ext cx="6259941" cy="1240152"/>
            <a:chOff x="1671728" y="1799210"/>
            <a:chExt cx="6156512" cy="2518586"/>
          </a:xfrm>
        </p:grpSpPr>
        <p:grpSp>
          <p:nvGrpSpPr>
            <p:cNvPr id="118" name="Google Shape;118;p16"/>
            <p:cNvGrpSpPr/>
            <p:nvPr/>
          </p:nvGrpSpPr>
          <p:grpSpPr>
            <a:xfrm>
              <a:off x="2697578" y="1799210"/>
              <a:ext cx="4104932" cy="1576904"/>
              <a:chOff x="2680463" y="1830728"/>
              <a:chExt cx="4104932" cy="2085300"/>
            </a:xfrm>
          </p:grpSpPr>
          <p:grpSp>
            <p:nvGrpSpPr>
              <p:cNvPr id="119" name="Google Shape;119;p16"/>
              <p:cNvGrpSpPr/>
              <p:nvPr/>
            </p:nvGrpSpPr>
            <p:grpSpPr>
              <a:xfrm>
                <a:off x="2680463" y="2474108"/>
                <a:ext cx="4104932" cy="1441920"/>
                <a:chOff x="2680463" y="2474108"/>
                <a:chExt cx="4104932" cy="1441920"/>
              </a:xfrm>
            </p:grpSpPr>
            <p:cxnSp>
              <p:nvCxnSpPr>
                <p:cNvPr id="120" name="Google Shape;120;p16"/>
                <p:cNvCxnSpPr>
                  <a:stCxn id="121" idx="2"/>
                  <a:endCxn id="122" idx="0"/>
                </p:cNvCxnSpPr>
                <p:nvPr/>
              </p:nvCxnSpPr>
              <p:spPr>
                <a:xfrm flipH="1" rot="-5400000">
                  <a:off x="5043445" y="2174078"/>
                  <a:ext cx="1441500" cy="2042400"/>
                </a:xfrm>
                <a:prstGeom prst="bentConnector3">
                  <a:avLst>
                    <a:gd fmla="val 50006" name="adj1"/>
                  </a:avLst>
                </a:prstGeom>
                <a:noFill/>
                <a:ln cap="flat" cmpd="sng" w="9525">
                  <a:solidFill>
                    <a:srgbClr val="3D85C6"/>
                  </a:solidFill>
                  <a:prstDash val="solid"/>
                  <a:round/>
                  <a:headEnd len="med" w="med" type="diamond"/>
                  <a:tailEnd len="med" w="med" type="diamond"/>
                </a:ln>
              </p:spPr>
            </p:cxnSp>
            <p:cxnSp>
              <p:nvCxnSpPr>
                <p:cNvPr id="123" name="Google Shape;123;p16"/>
                <p:cNvCxnSpPr>
                  <a:stCxn id="124" idx="0"/>
                  <a:endCxn id="121" idx="2"/>
                </p:cNvCxnSpPr>
                <p:nvPr/>
              </p:nvCxnSpPr>
              <p:spPr>
                <a:xfrm rot="-5400000">
                  <a:off x="2990963" y="2163608"/>
                  <a:ext cx="1441500" cy="2062500"/>
                </a:xfrm>
                <a:prstGeom prst="bentConnector3">
                  <a:avLst>
                    <a:gd fmla="val 50006" name="adj1"/>
                  </a:avLst>
                </a:prstGeom>
                <a:noFill/>
                <a:ln cap="flat" cmpd="sng" w="9525">
                  <a:solidFill>
                    <a:srgbClr val="3D85C6"/>
                  </a:solidFill>
                  <a:prstDash val="solid"/>
                  <a:round/>
                  <a:headEnd len="med" w="med" type="diamond"/>
                  <a:tailEnd len="med" w="med" type="diamond"/>
                </a:ln>
              </p:spPr>
            </p:cxnSp>
          </p:grpSp>
          <p:sp>
            <p:nvSpPr>
              <p:cNvPr id="121" name="Google Shape;121;p16"/>
              <p:cNvSpPr txBox="1"/>
              <p:nvPr/>
            </p:nvSpPr>
            <p:spPr>
              <a:xfrm>
                <a:off x="3070945" y="1830728"/>
                <a:ext cx="3344100" cy="643800"/>
              </a:xfrm>
              <a:prstGeom prst="rect">
                <a:avLst/>
              </a:prstGeom>
              <a:solidFill>
                <a:srgbClr val="1155CC">
                  <a:alpha val="57540"/>
                </a:srgbClr>
              </a:solidFill>
              <a:ln cap="flat" cmpd="sng" w="9525">
                <a:solidFill>
                  <a:srgbClr val="3D85C6"/>
                </a:solidFill>
                <a:prstDash val="solid"/>
                <a:round/>
                <a:headEnd len="sm" w="sm" type="none"/>
                <a:tailEnd len="sm" w="sm" type="none"/>
              </a:ln>
            </p:spPr>
            <p:txBody>
              <a:bodyPr anchorCtr="0" anchor="ctr" bIns="218850" lIns="218850" spcFirstLastPara="1" rIns="218850" wrap="square" tIns="218850">
                <a:noAutofit/>
              </a:bodyPr>
              <a:lstStyle/>
              <a:p>
                <a:pPr indent="0" lvl="0" marL="0" rtl="0" algn="ctr">
                  <a:spcBef>
                    <a:spcPts val="0"/>
                  </a:spcBef>
                  <a:spcAft>
                    <a:spcPts val="0"/>
                  </a:spcAft>
                  <a:buNone/>
                </a:pPr>
                <a:r>
                  <a:rPr lang="ar" sz="1600">
                    <a:solidFill>
                      <a:srgbClr val="FFFFFF"/>
                    </a:solidFill>
                    <a:latin typeface="Cabin"/>
                    <a:ea typeface="Cabin"/>
                    <a:cs typeface="Cabin"/>
                    <a:sym typeface="Cabin"/>
                  </a:rPr>
                  <a:t>Classified into:</a:t>
                </a:r>
                <a:endParaRPr sz="1600">
                  <a:solidFill>
                    <a:srgbClr val="FFFFFF"/>
                  </a:solidFill>
                  <a:latin typeface="Cabin"/>
                  <a:ea typeface="Cabin"/>
                  <a:cs typeface="Cabin"/>
                  <a:sym typeface="Cabin"/>
                </a:endParaRPr>
              </a:p>
            </p:txBody>
          </p:sp>
        </p:grpSp>
        <p:grpSp>
          <p:nvGrpSpPr>
            <p:cNvPr id="125" name="Google Shape;125;p16"/>
            <p:cNvGrpSpPr/>
            <p:nvPr/>
          </p:nvGrpSpPr>
          <p:grpSpPr>
            <a:xfrm>
              <a:off x="1671728" y="3375796"/>
              <a:ext cx="6156512" cy="942000"/>
              <a:chOff x="1671728" y="3375796"/>
              <a:chExt cx="6156512" cy="942000"/>
            </a:xfrm>
          </p:grpSpPr>
          <p:sp>
            <p:nvSpPr>
              <p:cNvPr id="124" name="Google Shape;124;p16"/>
              <p:cNvSpPr txBox="1"/>
              <p:nvPr/>
            </p:nvSpPr>
            <p:spPr>
              <a:xfrm>
                <a:off x="1671728" y="3375796"/>
                <a:ext cx="2051700" cy="942000"/>
              </a:xfrm>
              <a:prstGeom prst="rect">
                <a:avLst/>
              </a:prstGeom>
              <a:solidFill>
                <a:srgbClr val="1155CC">
                  <a:alpha val="57540"/>
                </a:srgbClr>
              </a:solidFill>
              <a:ln cap="flat" cmpd="sng" w="9525">
                <a:solidFill>
                  <a:srgbClr val="3D85C6"/>
                </a:solidFill>
                <a:prstDash val="solid"/>
                <a:round/>
                <a:headEnd len="sm" w="sm" type="none"/>
                <a:tailEnd len="sm" w="sm" type="none"/>
              </a:ln>
            </p:spPr>
            <p:txBody>
              <a:bodyPr anchorCtr="0" anchor="ctr" bIns="218850" lIns="218850" spcFirstLastPara="1" rIns="218850" wrap="square" tIns="218850">
                <a:noAutofit/>
              </a:bodyPr>
              <a:lstStyle/>
              <a:p>
                <a:pPr indent="0" lvl="0" marL="0" rtl="0" algn="ctr">
                  <a:spcBef>
                    <a:spcPts val="0"/>
                  </a:spcBef>
                  <a:spcAft>
                    <a:spcPts val="0"/>
                  </a:spcAft>
                  <a:buNone/>
                </a:pPr>
                <a:r>
                  <a:rPr lang="ar" sz="1500">
                    <a:solidFill>
                      <a:srgbClr val="FFFFFF"/>
                    </a:solidFill>
                    <a:latin typeface="Cabin"/>
                    <a:ea typeface="Cabin"/>
                    <a:cs typeface="Cabin"/>
                    <a:sym typeface="Cabin"/>
                  </a:rPr>
                  <a:t>Anterior pituitary disorders</a:t>
                </a:r>
                <a:endParaRPr sz="1500">
                  <a:solidFill>
                    <a:srgbClr val="FFFFFF"/>
                  </a:solidFill>
                  <a:latin typeface="Cabin"/>
                  <a:ea typeface="Cabin"/>
                  <a:cs typeface="Cabin"/>
                  <a:sym typeface="Cabin"/>
                </a:endParaRPr>
              </a:p>
            </p:txBody>
          </p:sp>
          <p:sp>
            <p:nvSpPr>
              <p:cNvPr id="122" name="Google Shape;122;p16"/>
              <p:cNvSpPr txBox="1"/>
              <p:nvPr/>
            </p:nvSpPr>
            <p:spPr>
              <a:xfrm>
                <a:off x="5776540" y="3375796"/>
                <a:ext cx="2051700" cy="942000"/>
              </a:xfrm>
              <a:prstGeom prst="rect">
                <a:avLst/>
              </a:prstGeom>
              <a:solidFill>
                <a:srgbClr val="1155CC">
                  <a:alpha val="57540"/>
                </a:srgbClr>
              </a:solidFill>
              <a:ln cap="flat" cmpd="sng" w="9525">
                <a:solidFill>
                  <a:srgbClr val="3D85C6"/>
                </a:solidFill>
                <a:prstDash val="solid"/>
                <a:round/>
                <a:headEnd len="sm" w="sm" type="none"/>
                <a:tailEnd len="sm" w="sm" type="none"/>
              </a:ln>
            </p:spPr>
            <p:txBody>
              <a:bodyPr anchorCtr="0" anchor="ctr" bIns="218850" lIns="218850" spcFirstLastPara="1" rIns="218850" wrap="square" tIns="218850">
                <a:noAutofit/>
              </a:bodyPr>
              <a:lstStyle/>
              <a:p>
                <a:pPr indent="0" lvl="0" marL="0" rtl="0" algn="ctr">
                  <a:spcBef>
                    <a:spcPts val="0"/>
                  </a:spcBef>
                  <a:spcAft>
                    <a:spcPts val="0"/>
                  </a:spcAft>
                  <a:buNone/>
                </a:pPr>
                <a:r>
                  <a:rPr lang="ar" sz="1500">
                    <a:solidFill>
                      <a:srgbClr val="FFFFFF"/>
                    </a:solidFill>
                    <a:latin typeface="Cabin"/>
                    <a:ea typeface="Cabin"/>
                    <a:cs typeface="Cabin"/>
                    <a:sym typeface="Cabin"/>
                  </a:rPr>
                  <a:t>Posterior Pituitary disorders</a:t>
                </a:r>
                <a:endParaRPr sz="1300">
                  <a:solidFill>
                    <a:srgbClr val="FFFFFF"/>
                  </a:solidFill>
                  <a:latin typeface="Cabin"/>
                  <a:ea typeface="Cabin"/>
                  <a:cs typeface="Cabin"/>
                  <a:sym typeface="Cabin"/>
                </a:endParaRPr>
              </a:p>
            </p:txBody>
          </p:sp>
        </p:grpSp>
      </p:grpSp>
      <p:grpSp>
        <p:nvGrpSpPr>
          <p:cNvPr id="126" name="Google Shape;126;p16"/>
          <p:cNvGrpSpPr/>
          <p:nvPr/>
        </p:nvGrpSpPr>
        <p:grpSpPr>
          <a:xfrm>
            <a:off x="487900" y="3245556"/>
            <a:ext cx="7014297" cy="1106869"/>
            <a:chOff x="322649" y="2172252"/>
            <a:chExt cx="5068500" cy="1787002"/>
          </a:xfrm>
        </p:grpSpPr>
        <p:sp>
          <p:nvSpPr>
            <p:cNvPr id="127" name="Google Shape;127;p16"/>
            <p:cNvSpPr txBox="1"/>
            <p:nvPr/>
          </p:nvSpPr>
          <p:spPr>
            <a:xfrm>
              <a:off x="322649" y="2575954"/>
              <a:ext cx="5068500" cy="1383300"/>
            </a:xfrm>
            <a:prstGeom prst="rect">
              <a:avLst/>
            </a:prstGeom>
            <a:noFill/>
            <a:ln>
              <a:noFill/>
            </a:ln>
          </p:spPr>
          <p:txBody>
            <a:bodyPr anchorCtr="0" anchor="t" bIns="61500" lIns="123025" spcFirstLastPara="1" rIns="123025" wrap="square" tIns="61500">
              <a:noAutofit/>
            </a:bodyPr>
            <a:lstStyle/>
            <a:p>
              <a:pPr indent="-387350" lvl="0" marL="609600" marR="0" rtl="0" algn="l">
                <a:spcBef>
                  <a:spcPts val="0"/>
                </a:spcBef>
                <a:spcAft>
                  <a:spcPts val="0"/>
                </a:spcAft>
                <a:buSzPts val="1300"/>
                <a:buFont typeface="Cabin"/>
                <a:buChar char="●"/>
              </a:pPr>
              <a:r>
                <a:rPr b="1" lang="ar" sz="1300">
                  <a:solidFill>
                    <a:srgbClr val="CC0000"/>
                  </a:solidFill>
                  <a:latin typeface="Cabin"/>
                  <a:ea typeface="Cabin"/>
                  <a:cs typeface="Cabin"/>
                  <a:sym typeface="Cabin"/>
                </a:rPr>
                <a:t>Hypersecretion</a:t>
              </a:r>
              <a:r>
                <a:rPr lang="ar" sz="1300">
                  <a:latin typeface="Cabin"/>
                  <a:ea typeface="Cabin"/>
                  <a:cs typeface="Cabin"/>
                  <a:sym typeface="Cabin"/>
                </a:rPr>
                <a:t>: (GH,LH,FSH,PRL,TSH,ACTH)</a:t>
              </a:r>
              <a:endParaRPr sz="1300">
                <a:latin typeface="Cabin"/>
                <a:ea typeface="Cabin"/>
                <a:cs typeface="Cabin"/>
                <a:sym typeface="Cabin"/>
              </a:endParaRPr>
            </a:p>
            <a:p>
              <a:pPr indent="-387350" lvl="1" marL="1231900" rtl="0" algn="l">
                <a:spcBef>
                  <a:spcPts val="0"/>
                </a:spcBef>
                <a:spcAft>
                  <a:spcPts val="0"/>
                </a:spcAft>
                <a:buSzPts val="1300"/>
                <a:buFont typeface="Cabin"/>
                <a:buChar char="○"/>
              </a:pPr>
              <a:r>
                <a:rPr b="1" lang="ar" sz="1300">
                  <a:solidFill>
                    <a:schemeClr val="dk1"/>
                  </a:solidFill>
                  <a:latin typeface="Cabin"/>
                  <a:ea typeface="Cabin"/>
                  <a:cs typeface="Cabin"/>
                  <a:sym typeface="Cabin"/>
                </a:rPr>
                <a:t>e.g. </a:t>
              </a:r>
              <a:r>
                <a:rPr b="1" lang="ar" sz="1300">
                  <a:solidFill>
                    <a:schemeClr val="dk1"/>
                  </a:solidFill>
                  <a:latin typeface="Cabin"/>
                  <a:ea typeface="Cabin"/>
                  <a:cs typeface="Cabin"/>
                  <a:sym typeface="Cabin"/>
                </a:rPr>
                <a:t>Hyperprolactinemia, Acromegaly (↑GH), Cushing’s Disease (↑ACTH).</a:t>
              </a:r>
              <a:endParaRPr b="1" sz="1300">
                <a:latin typeface="Cabin"/>
                <a:ea typeface="Cabin"/>
                <a:cs typeface="Cabin"/>
                <a:sym typeface="Cabin"/>
              </a:endParaRPr>
            </a:p>
            <a:p>
              <a:pPr indent="-387350" lvl="0" marL="609600" rtl="0" algn="l">
                <a:spcBef>
                  <a:spcPts val="0"/>
                </a:spcBef>
                <a:spcAft>
                  <a:spcPts val="0"/>
                </a:spcAft>
                <a:buSzPts val="1300"/>
                <a:buFont typeface="Cabin"/>
                <a:buChar char="●"/>
              </a:pPr>
              <a:r>
                <a:rPr b="1" lang="ar" sz="1300">
                  <a:solidFill>
                    <a:srgbClr val="CC0000"/>
                  </a:solidFill>
                  <a:latin typeface="Cabin"/>
                  <a:ea typeface="Cabin"/>
                  <a:cs typeface="Cabin"/>
                  <a:sym typeface="Cabin"/>
                </a:rPr>
                <a:t>Hyposecretion</a:t>
              </a:r>
              <a:r>
                <a:rPr lang="ar" sz="1300">
                  <a:latin typeface="Cabin"/>
                  <a:ea typeface="Cabin"/>
                  <a:cs typeface="Cabin"/>
                  <a:sym typeface="Cabin"/>
                </a:rPr>
                <a:t>: hypopituitarism (isolated, multiple, pan)</a:t>
              </a:r>
              <a:r>
                <a:rPr baseline="30000" lang="ar" sz="1300">
                  <a:latin typeface="Cabin"/>
                  <a:ea typeface="Cabin"/>
                  <a:cs typeface="Cabin"/>
                  <a:sym typeface="Cabin"/>
                </a:rPr>
                <a:t>1</a:t>
              </a:r>
              <a:endParaRPr baseline="30000" sz="1300">
                <a:latin typeface="Cabin"/>
                <a:ea typeface="Cabin"/>
                <a:cs typeface="Cabin"/>
                <a:sym typeface="Cabin"/>
              </a:endParaRPr>
            </a:p>
            <a:p>
              <a:pPr indent="-387350" lvl="1" marL="1231900" rtl="0" algn="l">
                <a:spcBef>
                  <a:spcPts val="0"/>
                </a:spcBef>
                <a:spcAft>
                  <a:spcPts val="0"/>
                </a:spcAft>
                <a:buSzPts val="1300"/>
                <a:buFont typeface="Cabin"/>
                <a:buChar char="○"/>
              </a:pPr>
              <a:r>
                <a:rPr lang="ar" sz="1300">
                  <a:solidFill>
                    <a:schemeClr val="dk1"/>
                  </a:solidFill>
                  <a:latin typeface="Cabin"/>
                  <a:ea typeface="Cabin"/>
                  <a:cs typeface="Cabin"/>
                  <a:sym typeface="Cabin"/>
                </a:rPr>
                <a:t>e.g. </a:t>
              </a:r>
              <a:r>
                <a:rPr b="1" lang="ar" sz="1300">
                  <a:solidFill>
                    <a:schemeClr val="dk1"/>
                  </a:solidFill>
                  <a:latin typeface="Cabin"/>
                  <a:ea typeface="Cabin"/>
                  <a:cs typeface="Cabin"/>
                  <a:sym typeface="Cabin"/>
                </a:rPr>
                <a:t>Central hypoadrenalism, hypogonadism, hypothyroidism, GH deficiency or Panhypopituitarism</a:t>
              </a:r>
              <a:endParaRPr b="1" sz="1300">
                <a:latin typeface="Cabin"/>
                <a:ea typeface="Cabin"/>
                <a:cs typeface="Cabin"/>
                <a:sym typeface="Cabin"/>
              </a:endParaRPr>
            </a:p>
          </p:txBody>
        </p:sp>
        <p:sp>
          <p:nvSpPr>
            <p:cNvPr id="128" name="Google Shape;128;p16"/>
            <p:cNvSpPr txBox="1"/>
            <p:nvPr/>
          </p:nvSpPr>
          <p:spPr>
            <a:xfrm>
              <a:off x="496119" y="2172252"/>
              <a:ext cx="1752300" cy="307800"/>
            </a:xfrm>
            <a:prstGeom prst="rect">
              <a:avLst/>
            </a:prstGeom>
            <a:noFill/>
            <a:ln>
              <a:noFill/>
            </a:ln>
          </p:spPr>
          <p:txBody>
            <a:bodyPr anchorCtr="0" anchor="t" bIns="61500" lIns="123025" spcFirstLastPara="1" rIns="123025" wrap="square" tIns="61500">
              <a:noAutofit/>
            </a:bodyPr>
            <a:lstStyle/>
            <a:p>
              <a:pPr indent="0" lvl="0" marL="0" marR="0" rtl="0" algn="l">
                <a:spcBef>
                  <a:spcPts val="0"/>
                </a:spcBef>
                <a:spcAft>
                  <a:spcPts val="0"/>
                </a:spcAft>
                <a:buNone/>
              </a:pPr>
              <a:r>
                <a:rPr b="1" lang="ar" sz="1900">
                  <a:solidFill>
                    <a:srgbClr val="0B5394"/>
                  </a:solidFill>
                  <a:latin typeface="Cabin"/>
                  <a:ea typeface="Cabin"/>
                  <a:cs typeface="Cabin"/>
                  <a:sym typeface="Cabin"/>
                </a:rPr>
                <a:t>Function</a:t>
              </a:r>
              <a:r>
                <a:rPr lang="ar" sz="1300">
                  <a:solidFill>
                    <a:srgbClr val="0B5394"/>
                  </a:solidFill>
                  <a:latin typeface="Cabin Medium"/>
                  <a:ea typeface="Cabin Medium"/>
                  <a:cs typeface="Cabin Medium"/>
                  <a:sym typeface="Cabin Medium"/>
                </a:rPr>
                <a:t>:</a:t>
              </a:r>
              <a:endParaRPr sz="1300">
                <a:solidFill>
                  <a:srgbClr val="0B5394"/>
                </a:solidFill>
                <a:latin typeface="Cabin Medium"/>
                <a:ea typeface="Cabin Medium"/>
                <a:cs typeface="Cabin Medium"/>
                <a:sym typeface="Cabin Medium"/>
              </a:endParaRPr>
            </a:p>
          </p:txBody>
        </p:sp>
      </p:grpSp>
      <p:grpSp>
        <p:nvGrpSpPr>
          <p:cNvPr id="129" name="Google Shape;129;p16"/>
          <p:cNvGrpSpPr/>
          <p:nvPr/>
        </p:nvGrpSpPr>
        <p:grpSpPr>
          <a:xfrm>
            <a:off x="31657" y="4743261"/>
            <a:ext cx="763577" cy="735967"/>
            <a:chOff x="2391948" y="1635646"/>
            <a:chExt cx="805546" cy="1584088"/>
          </a:xfrm>
        </p:grpSpPr>
        <p:sp>
          <p:nvSpPr>
            <p:cNvPr id="130" name="Google Shape;130;p16"/>
            <p:cNvSpPr/>
            <p:nvPr/>
          </p:nvSpPr>
          <p:spPr>
            <a:xfrm>
              <a:off x="2391994" y="1635646"/>
              <a:ext cx="805500" cy="792000"/>
            </a:xfrm>
            <a:prstGeom prst="rect">
              <a:avLst/>
            </a:prstGeom>
            <a:solidFill>
              <a:srgbClr val="3D85C6"/>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131" name="Google Shape;131;p16"/>
            <p:cNvSpPr/>
            <p:nvPr/>
          </p:nvSpPr>
          <p:spPr>
            <a:xfrm rot="10800000">
              <a:off x="2391948" y="2427734"/>
              <a:ext cx="805500" cy="792000"/>
            </a:xfrm>
            <a:prstGeom prst="triangle">
              <a:avLst>
                <a:gd fmla="val 0" name="adj"/>
              </a:avLst>
            </a:prstGeom>
            <a:solidFill>
              <a:srgbClr val="3D85C6"/>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grpSp>
      <p:sp>
        <p:nvSpPr>
          <p:cNvPr id="132" name="Google Shape;132;p16"/>
          <p:cNvSpPr txBox="1"/>
          <p:nvPr/>
        </p:nvSpPr>
        <p:spPr>
          <a:xfrm>
            <a:off x="100161" y="4687658"/>
            <a:ext cx="626700" cy="390000"/>
          </a:xfrm>
          <a:prstGeom prst="rect">
            <a:avLst/>
          </a:prstGeom>
          <a:noFill/>
          <a:ln>
            <a:noFill/>
          </a:ln>
        </p:spPr>
        <p:txBody>
          <a:bodyPr anchorCtr="0" anchor="t" bIns="61500" lIns="123025" spcFirstLastPara="1" rIns="123025" wrap="square" tIns="61500">
            <a:noAutofit/>
          </a:bodyPr>
          <a:lstStyle/>
          <a:p>
            <a:pPr indent="0" lvl="0" marL="0" marR="0" rtl="0" algn="ctr">
              <a:spcBef>
                <a:spcPts val="0"/>
              </a:spcBef>
              <a:spcAft>
                <a:spcPts val="0"/>
              </a:spcAft>
              <a:buNone/>
            </a:pPr>
            <a:r>
              <a:rPr b="1" lang="ar" sz="3500">
                <a:solidFill>
                  <a:srgbClr val="FFFFFF"/>
                </a:solidFill>
                <a:latin typeface="Exo"/>
                <a:ea typeface="Exo"/>
                <a:cs typeface="Exo"/>
                <a:sym typeface="Exo"/>
              </a:rPr>
              <a:t>2</a:t>
            </a:r>
            <a:endParaRPr b="1" sz="3500">
              <a:solidFill>
                <a:srgbClr val="FFFFFF"/>
              </a:solidFill>
              <a:latin typeface="Exo"/>
              <a:ea typeface="Exo"/>
              <a:cs typeface="Exo"/>
              <a:sym typeface="Exo"/>
            </a:endParaRPr>
          </a:p>
        </p:txBody>
      </p:sp>
      <p:grpSp>
        <p:nvGrpSpPr>
          <p:cNvPr id="133" name="Google Shape;133;p16"/>
          <p:cNvGrpSpPr/>
          <p:nvPr/>
        </p:nvGrpSpPr>
        <p:grpSpPr>
          <a:xfrm>
            <a:off x="69721" y="3412082"/>
            <a:ext cx="687453" cy="735967"/>
            <a:chOff x="2391948" y="1635646"/>
            <a:chExt cx="805546" cy="1584088"/>
          </a:xfrm>
        </p:grpSpPr>
        <p:sp>
          <p:nvSpPr>
            <p:cNvPr id="134" name="Google Shape;134;p16"/>
            <p:cNvSpPr/>
            <p:nvPr/>
          </p:nvSpPr>
          <p:spPr>
            <a:xfrm>
              <a:off x="2391994" y="1635646"/>
              <a:ext cx="805500" cy="792000"/>
            </a:xfrm>
            <a:prstGeom prst="rect">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sp>
          <p:nvSpPr>
            <p:cNvPr id="135" name="Google Shape;135;p16"/>
            <p:cNvSpPr/>
            <p:nvPr/>
          </p:nvSpPr>
          <p:spPr>
            <a:xfrm rot="10800000">
              <a:off x="2391948" y="2427734"/>
              <a:ext cx="805500" cy="792000"/>
            </a:xfrm>
            <a:prstGeom prst="triangle">
              <a:avLst>
                <a:gd fmla="val 0" name="adj"/>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FFFFFF"/>
                </a:solidFill>
                <a:latin typeface="Arial"/>
                <a:ea typeface="Arial"/>
                <a:cs typeface="Arial"/>
                <a:sym typeface="Arial"/>
              </a:endParaRPr>
            </a:p>
          </p:txBody>
        </p:sp>
      </p:grpSp>
      <p:grpSp>
        <p:nvGrpSpPr>
          <p:cNvPr id="136" name="Google Shape;136;p16"/>
          <p:cNvGrpSpPr/>
          <p:nvPr/>
        </p:nvGrpSpPr>
        <p:grpSpPr>
          <a:xfrm>
            <a:off x="757312" y="4617379"/>
            <a:ext cx="5070469" cy="1260385"/>
            <a:chOff x="496119" y="2320906"/>
            <a:chExt cx="4192203" cy="2034849"/>
          </a:xfrm>
        </p:grpSpPr>
        <p:sp>
          <p:nvSpPr>
            <p:cNvPr id="137" name="Google Shape;137;p16"/>
            <p:cNvSpPr txBox="1"/>
            <p:nvPr/>
          </p:nvSpPr>
          <p:spPr>
            <a:xfrm>
              <a:off x="496122" y="2724655"/>
              <a:ext cx="4192200" cy="1631100"/>
            </a:xfrm>
            <a:prstGeom prst="rect">
              <a:avLst/>
            </a:prstGeom>
            <a:noFill/>
            <a:ln>
              <a:noFill/>
            </a:ln>
          </p:spPr>
          <p:txBody>
            <a:bodyPr anchorCtr="0" anchor="t" bIns="61500" lIns="123025" spcFirstLastPara="1" rIns="123025" wrap="square" tIns="61500">
              <a:noAutofit/>
            </a:bodyPr>
            <a:lstStyle/>
            <a:p>
              <a:pPr indent="-387350" lvl="0" marL="609600" marR="0" rtl="0" algn="l">
                <a:spcBef>
                  <a:spcPts val="0"/>
                </a:spcBef>
                <a:spcAft>
                  <a:spcPts val="0"/>
                </a:spcAft>
                <a:buClr>
                  <a:srgbClr val="CC0000"/>
                </a:buClr>
                <a:buSzPts val="1300"/>
                <a:buFont typeface="Cabin"/>
                <a:buChar char="●"/>
              </a:pPr>
              <a:r>
                <a:rPr b="1" lang="ar" sz="1300">
                  <a:solidFill>
                    <a:srgbClr val="CC0000"/>
                  </a:solidFill>
                  <a:latin typeface="Cabin"/>
                  <a:ea typeface="Cabin"/>
                  <a:cs typeface="Cabin"/>
                  <a:sym typeface="Cabin"/>
                </a:rPr>
                <a:t>Functioning = Hypersecretion (Oversecretion).</a:t>
              </a:r>
              <a:endParaRPr b="1" sz="1300">
                <a:solidFill>
                  <a:srgbClr val="CC0000"/>
                </a:solidFill>
                <a:latin typeface="Cabin"/>
                <a:ea typeface="Cabin"/>
                <a:cs typeface="Cabin"/>
                <a:sym typeface="Cabin"/>
              </a:endParaRPr>
            </a:p>
            <a:p>
              <a:pPr indent="-387350" lvl="0" marL="609600" marR="0" rtl="0" algn="l">
                <a:spcBef>
                  <a:spcPts val="0"/>
                </a:spcBef>
                <a:spcAft>
                  <a:spcPts val="0"/>
                </a:spcAft>
                <a:buClr>
                  <a:srgbClr val="CC0000"/>
                </a:buClr>
                <a:buSzPts val="1300"/>
                <a:buFont typeface="Cabin"/>
                <a:buChar char="●"/>
              </a:pPr>
              <a:r>
                <a:rPr b="1" lang="ar" sz="1300">
                  <a:solidFill>
                    <a:srgbClr val="CC0000"/>
                  </a:solidFill>
                  <a:latin typeface="Cabin"/>
                  <a:ea typeface="Cabin"/>
                  <a:cs typeface="Cabin"/>
                  <a:sym typeface="Cabin"/>
                </a:rPr>
                <a:t>Non- Functioning.</a:t>
              </a:r>
              <a:endParaRPr b="1" sz="1300">
                <a:solidFill>
                  <a:srgbClr val="CC0000"/>
                </a:solidFill>
                <a:latin typeface="Cabin"/>
                <a:ea typeface="Cabin"/>
                <a:cs typeface="Cabin"/>
                <a:sym typeface="Cabin"/>
              </a:endParaRPr>
            </a:p>
            <a:p>
              <a:pPr indent="-387350" lvl="0" marL="609600" marR="0" rtl="0" algn="l">
                <a:spcBef>
                  <a:spcPts val="0"/>
                </a:spcBef>
                <a:spcAft>
                  <a:spcPts val="0"/>
                </a:spcAft>
                <a:buSzPts val="1300"/>
                <a:buFont typeface="Cabin"/>
                <a:buChar char="●"/>
              </a:pPr>
              <a:r>
                <a:rPr lang="ar" sz="1300">
                  <a:latin typeface="Cabin"/>
                  <a:ea typeface="Cabin"/>
                  <a:cs typeface="Cabin"/>
                  <a:sym typeface="Cabin"/>
                </a:rPr>
                <a:t>Could be with/without mass-effect:</a:t>
              </a:r>
              <a:endParaRPr sz="1300">
                <a:latin typeface="Cabin"/>
                <a:ea typeface="Cabin"/>
                <a:cs typeface="Cabin"/>
                <a:sym typeface="Cabin"/>
              </a:endParaRPr>
            </a:p>
            <a:p>
              <a:pPr indent="-387350" lvl="1" marL="1231900" marR="0" rtl="0" algn="l">
                <a:spcBef>
                  <a:spcPts val="0"/>
                </a:spcBef>
                <a:spcAft>
                  <a:spcPts val="0"/>
                </a:spcAft>
                <a:buSzPts val="1300"/>
                <a:buFont typeface="Cabin"/>
                <a:buChar char="○"/>
              </a:pPr>
              <a:r>
                <a:rPr lang="ar" sz="1300">
                  <a:latin typeface="Cabin"/>
                  <a:ea typeface="Cabin"/>
                  <a:cs typeface="Cabin"/>
                  <a:sym typeface="Cabin"/>
                </a:rPr>
                <a:t>Space occupying lesion </a:t>
              </a:r>
              <a:endParaRPr sz="1300">
                <a:latin typeface="Cabin"/>
                <a:ea typeface="Cabin"/>
                <a:cs typeface="Cabin"/>
                <a:sym typeface="Cabin"/>
              </a:endParaRPr>
            </a:p>
            <a:p>
              <a:pPr indent="0" lvl="0" marL="1231900" marR="0" rtl="0" algn="l">
                <a:spcBef>
                  <a:spcPts val="0"/>
                </a:spcBef>
                <a:spcAft>
                  <a:spcPts val="0"/>
                </a:spcAft>
                <a:buNone/>
              </a:pPr>
              <a:r>
                <a:rPr lang="ar" sz="1300">
                  <a:latin typeface="Cabin"/>
                  <a:ea typeface="Cabin"/>
                  <a:cs typeface="Cabin"/>
                  <a:sym typeface="Cabin"/>
                </a:rPr>
                <a:t>(compression symptoms</a:t>
              </a:r>
              <a:r>
                <a:rPr b="1" baseline="30000" lang="ar" sz="1300">
                  <a:latin typeface="Cabin"/>
                  <a:ea typeface="Cabin"/>
                  <a:cs typeface="Cabin"/>
                  <a:sym typeface="Cabin"/>
                </a:rPr>
                <a:t>2</a:t>
              </a:r>
              <a:r>
                <a:rPr lang="ar" sz="1300">
                  <a:latin typeface="Cabin"/>
                  <a:ea typeface="Cabin"/>
                  <a:cs typeface="Cabin"/>
                  <a:sym typeface="Cabin"/>
                </a:rPr>
                <a:t>, hypopituitarism)</a:t>
              </a:r>
              <a:endParaRPr sz="1300">
                <a:latin typeface="Cabin"/>
                <a:ea typeface="Cabin"/>
                <a:cs typeface="Cabin"/>
                <a:sym typeface="Cabin"/>
              </a:endParaRPr>
            </a:p>
          </p:txBody>
        </p:sp>
        <p:sp>
          <p:nvSpPr>
            <p:cNvPr id="138" name="Google Shape;138;p16"/>
            <p:cNvSpPr txBox="1"/>
            <p:nvPr/>
          </p:nvSpPr>
          <p:spPr>
            <a:xfrm>
              <a:off x="496119" y="2320906"/>
              <a:ext cx="1752300" cy="307800"/>
            </a:xfrm>
            <a:prstGeom prst="rect">
              <a:avLst/>
            </a:prstGeom>
            <a:noFill/>
            <a:ln>
              <a:noFill/>
            </a:ln>
          </p:spPr>
          <p:txBody>
            <a:bodyPr anchorCtr="0" anchor="t" bIns="61500" lIns="123025" spcFirstLastPara="1" rIns="123025" wrap="square" tIns="61500">
              <a:noAutofit/>
            </a:bodyPr>
            <a:lstStyle/>
            <a:p>
              <a:pPr indent="0" lvl="0" marL="0" rtl="0" algn="l">
                <a:spcBef>
                  <a:spcPts val="0"/>
                </a:spcBef>
                <a:spcAft>
                  <a:spcPts val="0"/>
                </a:spcAft>
                <a:buClr>
                  <a:schemeClr val="dk1"/>
                </a:buClr>
                <a:buFont typeface="Arial"/>
                <a:buNone/>
              </a:pPr>
              <a:r>
                <a:rPr b="1" lang="ar" sz="1900">
                  <a:solidFill>
                    <a:srgbClr val="999999"/>
                  </a:solidFill>
                  <a:latin typeface="Cabin"/>
                  <a:ea typeface="Cabin"/>
                  <a:cs typeface="Cabin"/>
                  <a:sym typeface="Cabin"/>
                </a:rPr>
                <a:t>Types of</a:t>
              </a:r>
              <a:r>
                <a:rPr b="1" lang="ar" sz="1900">
                  <a:solidFill>
                    <a:srgbClr val="0B5394"/>
                  </a:solidFill>
                  <a:latin typeface="Cabin"/>
                  <a:ea typeface="Cabin"/>
                  <a:cs typeface="Cabin"/>
                  <a:sym typeface="Cabin"/>
                </a:rPr>
                <a:t> m</a:t>
              </a:r>
              <a:r>
                <a:rPr b="1" lang="ar" sz="1900">
                  <a:solidFill>
                    <a:srgbClr val="0B5394"/>
                  </a:solidFill>
                  <a:latin typeface="Cabin"/>
                  <a:ea typeface="Cabin"/>
                  <a:cs typeface="Cabin"/>
                  <a:sym typeface="Cabin"/>
                </a:rPr>
                <a:t>asses</a:t>
              </a:r>
              <a:endParaRPr b="1" sz="1900">
                <a:solidFill>
                  <a:srgbClr val="0B5394"/>
                </a:solidFill>
                <a:latin typeface="Exo"/>
                <a:ea typeface="Exo"/>
                <a:cs typeface="Exo"/>
                <a:sym typeface="Exo"/>
              </a:endParaRPr>
            </a:p>
          </p:txBody>
        </p:sp>
      </p:grpSp>
      <p:sp>
        <p:nvSpPr>
          <p:cNvPr id="139" name="Google Shape;139;p16"/>
          <p:cNvSpPr txBox="1"/>
          <p:nvPr/>
        </p:nvSpPr>
        <p:spPr>
          <a:xfrm>
            <a:off x="131222" y="3356493"/>
            <a:ext cx="564000" cy="390000"/>
          </a:xfrm>
          <a:prstGeom prst="rect">
            <a:avLst/>
          </a:prstGeom>
          <a:noFill/>
          <a:ln>
            <a:noFill/>
          </a:ln>
        </p:spPr>
        <p:txBody>
          <a:bodyPr anchorCtr="0" anchor="t" bIns="61500" lIns="123025" spcFirstLastPara="1" rIns="123025" wrap="square" tIns="61500">
            <a:noAutofit/>
          </a:bodyPr>
          <a:lstStyle/>
          <a:p>
            <a:pPr indent="0" lvl="0" marL="0" marR="0" rtl="0" algn="ctr">
              <a:spcBef>
                <a:spcPts val="0"/>
              </a:spcBef>
              <a:spcAft>
                <a:spcPts val="0"/>
              </a:spcAft>
              <a:buNone/>
            </a:pPr>
            <a:r>
              <a:rPr b="1" lang="ar" sz="3500">
                <a:solidFill>
                  <a:srgbClr val="FFFFFF"/>
                </a:solidFill>
                <a:latin typeface="Exo"/>
                <a:ea typeface="Exo"/>
                <a:cs typeface="Exo"/>
                <a:sym typeface="Exo"/>
              </a:rPr>
              <a:t>1</a:t>
            </a:r>
            <a:endParaRPr b="1" sz="3500">
              <a:solidFill>
                <a:srgbClr val="FFFFFF"/>
              </a:solidFill>
              <a:latin typeface="Exo"/>
              <a:ea typeface="Exo"/>
              <a:cs typeface="Exo"/>
              <a:sym typeface="Exo"/>
            </a:endParaRPr>
          </a:p>
        </p:txBody>
      </p:sp>
      <p:sp>
        <p:nvSpPr>
          <p:cNvPr id="140" name="Google Shape;140;p16"/>
          <p:cNvSpPr txBox="1"/>
          <p:nvPr/>
        </p:nvSpPr>
        <p:spPr>
          <a:xfrm>
            <a:off x="4653915" y="2283297"/>
            <a:ext cx="2461200" cy="304500"/>
          </a:xfrm>
          <a:prstGeom prst="rect">
            <a:avLst/>
          </a:prstGeom>
          <a:noFill/>
          <a:ln>
            <a:noFill/>
          </a:ln>
        </p:spPr>
        <p:txBody>
          <a:bodyPr anchorCtr="0" anchor="t" bIns="123025" lIns="123025" spcFirstLastPara="1" rIns="123025" wrap="square" tIns="123025">
            <a:noAutofit/>
          </a:bodyPr>
          <a:lstStyle/>
          <a:p>
            <a:pPr indent="-158750" lvl="0" marL="139700" rtl="0" algn="l">
              <a:spcBef>
                <a:spcPts val="0"/>
              </a:spcBef>
              <a:spcAft>
                <a:spcPts val="0"/>
              </a:spcAft>
              <a:buClr>
                <a:schemeClr val="dk1"/>
              </a:buClr>
              <a:buSzPts val="1300"/>
              <a:buFont typeface="Cabin"/>
              <a:buChar char="●"/>
            </a:pPr>
            <a:r>
              <a:rPr lang="ar" sz="1300">
                <a:solidFill>
                  <a:schemeClr val="dk1"/>
                </a:solidFill>
                <a:latin typeface="Cabin"/>
                <a:ea typeface="Cabin"/>
                <a:cs typeface="Cabin"/>
                <a:sym typeface="Cabin"/>
              </a:rPr>
              <a:t>e.g. Diabetes insipidus</a:t>
            </a:r>
            <a:endParaRPr sz="1300">
              <a:latin typeface="Cabin"/>
              <a:ea typeface="Cabin"/>
              <a:cs typeface="Cabin"/>
              <a:sym typeface="Cabin"/>
            </a:endParaRPr>
          </a:p>
        </p:txBody>
      </p:sp>
      <p:sp>
        <p:nvSpPr>
          <p:cNvPr id="141" name="Google Shape;141;p16"/>
          <p:cNvSpPr txBox="1"/>
          <p:nvPr/>
        </p:nvSpPr>
        <p:spPr>
          <a:xfrm>
            <a:off x="213360" y="2485965"/>
            <a:ext cx="70143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Anterior </a:t>
            </a:r>
            <a:r>
              <a:rPr b="1" lang="ar" sz="3200">
                <a:solidFill>
                  <a:srgbClr val="0B5394"/>
                </a:solidFill>
                <a:latin typeface="Cabin"/>
                <a:ea typeface="Cabin"/>
                <a:cs typeface="Cabin"/>
                <a:sym typeface="Cabin"/>
              </a:rPr>
              <a:t>Pituitary disorders</a:t>
            </a:r>
            <a:endParaRPr b="1" baseline="30000" sz="3200">
              <a:solidFill>
                <a:srgbClr val="0B5394"/>
              </a:solidFill>
              <a:latin typeface="Cabin"/>
              <a:ea typeface="Cabin"/>
              <a:cs typeface="Cabin"/>
              <a:sym typeface="Cabin"/>
            </a:endParaRPr>
          </a:p>
        </p:txBody>
      </p:sp>
      <p:cxnSp>
        <p:nvCxnSpPr>
          <p:cNvPr id="142" name="Google Shape;142;p16"/>
          <p:cNvCxnSpPr/>
          <p:nvPr/>
        </p:nvCxnSpPr>
        <p:spPr>
          <a:xfrm>
            <a:off x="754672" y="3160011"/>
            <a:ext cx="5860800" cy="10500"/>
          </a:xfrm>
          <a:prstGeom prst="straightConnector1">
            <a:avLst/>
          </a:prstGeom>
          <a:noFill/>
          <a:ln cap="flat" cmpd="sng" w="28575">
            <a:solidFill>
              <a:srgbClr val="0B5394"/>
            </a:solidFill>
            <a:prstDash val="solid"/>
            <a:round/>
            <a:headEnd len="med" w="med" type="diamond"/>
            <a:tailEnd len="med" w="med" type="diamond"/>
          </a:ln>
        </p:spPr>
      </p:cxnSp>
      <p:pic>
        <p:nvPicPr>
          <p:cNvPr id="143" name="Google Shape;143;p16"/>
          <p:cNvPicPr preferRelativeResize="0"/>
          <p:nvPr/>
        </p:nvPicPr>
        <p:blipFill>
          <a:blip r:embed="rId3">
            <a:alphaModFix/>
          </a:blip>
          <a:stretch>
            <a:fillRect/>
          </a:stretch>
        </p:blipFill>
        <p:spPr>
          <a:xfrm>
            <a:off x="5692594" y="4781157"/>
            <a:ext cx="641595" cy="641595"/>
          </a:xfrm>
          <a:prstGeom prst="rect">
            <a:avLst/>
          </a:prstGeom>
          <a:noFill/>
          <a:ln>
            <a:noFill/>
          </a:ln>
        </p:spPr>
      </p:pic>
      <p:pic>
        <p:nvPicPr>
          <p:cNvPr id="144" name="Google Shape;144;p16"/>
          <p:cNvPicPr preferRelativeResize="0"/>
          <p:nvPr/>
        </p:nvPicPr>
        <p:blipFill>
          <a:blip r:embed="rId4">
            <a:alphaModFix/>
          </a:blip>
          <a:stretch>
            <a:fillRect/>
          </a:stretch>
        </p:blipFill>
        <p:spPr>
          <a:xfrm>
            <a:off x="6435959" y="4781157"/>
            <a:ext cx="641591" cy="641591"/>
          </a:xfrm>
          <a:prstGeom prst="rect">
            <a:avLst/>
          </a:prstGeom>
          <a:noFill/>
          <a:ln>
            <a:noFill/>
          </a:ln>
        </p:spPr>
      </p:pic>
      <p:pic>
        <p:nvPicPr>
          <p:cNvPr id="145" name="Google Shape;145;p16"/>
          <p:cNvPicPr preferRelativeResize="0"/>
          <p:nvPr/>
        </p:nvPicPr>
        <p:blipFill>
          <a:blip r:embed="rId5">
            <a:alphaModFix/>
          </a:blip>
          <a:stretch>
            <a:fillRect/>
          </a:stretch>
        </p:blipFill>
        <p:spPr>
          <a:xfrm>
            <a:off x="5692625" y="5422758"/>
            <a:ext cx="743330" cy="641595"/>
          </a:xfrm>
          <a:prstGeom prst="rect">
            <a:avLst/>
          </a:prstGeom>
          <a:noFill/>
          <a:ln>
            <a:noFill/>
          </a:ln>
        </p:spPr>
      </p:pic>
      <p:pic>
        <p:nvPicPr>
          <p:cNvPr id="146" name="Google Shape;146;p16"/>
          <p:cNvPicPr preferRelativeResize="0"/>
          <p:nvPr/>
        </p:nvPicPr>
        <p:blipFill>
          <a:blip r:embed="rId6">
            <a:alphaModFix/>
          </a:blip>
          <a:stretch>
            <a:fillRect/>
          </a:stretch>
        </p:blipFill>
        <p:spPr>
          <a:xfrm>
            <a:off x="6435957" y="5422789"/>
            <a:ext cx="763630" cy="641534"/>
          </a:xfrm>
          <a:prstGeom prst="rect">
            <a:avLst/>
          </a:prstGeom>
          <a:noFill/>
          <a:ln>
            <a:noFill/>
          </a:ln>
        </p:spPr>
      </p:pic>
      <p:sp>
        <p:nvSpPr>
          <p:cNvPr id="147" name="Google Shape;147;p16"/>
          <p:cNvSpPr/>
          <p:nvPr/>
        </p:nvSpPr>
        <p:spPr>
          <a:xfrm>
            <a:off x="5263400" y="6373803"/>
            <a:ext cx="1909200" cy="5364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marR="0" rtl="0" algn="ctr">
              <a:lnSpc>
                <a:spcPct val="100000"/>
              </a:lnSpc>
              <a:spcBef>
                <a:spcPts val="0"/>
              </a:spcBef>
              <a:spcAft>
                <a:spcPts val="0"/>
              </a:spcAft>
              <a:buNone/>
            </a:pPr>
            <a:r>
              <a:rPr lang="ar" sz="1300">
                <a:latin typeface="Cabin"/>
                <a:ea typeface="Cabin"/>
                <a:cs typeface="Cabin"/>
                <a:sym typeface="Cabin"/>
              </a:rPr>
              <a:t>Lymphocytic hypophysitis</a:t>
            </a:r>
            <a:endParaRPr sz="1300">
              <a:latin typeface="Cabin"/>
              <a:ea typeface="Cabin"/>
              <a:cs typeface="Cabin"/>
              <a:sym typeface="Cabin"/>
            </a:endParaRPr>
          </a:p>
        </p:txBody>
      </p:sp>
      <p:sp>
        <p:nvSpPr>
          <p:cNvPr id="148" name="Google Shape;148;p16"/>
          <p:cNvSpPr/>
          <p:nvPr/>
        </p:nvSpPr>
        <p:spPr>
          <a:xfrm>
            <a:off x="5340895" y="7675001"/>
            <a:ext cx="1909200" cy="6726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marR="0" rtl="0" algn="ctr">
              <a:lnSpc>
                <a:spcPct val="100000"/>
              </a:lnSpc>
              <a:spcBef>
                <a:spcPts val="0"/>
              </a:spcBef>
              <a:spcAft>
                <a:spcPts val="0"/>
              </a:spcAft>
              <a:buNone/>
            </a:pPr>
            <a:r>
              <a:rPr lang="ar" sz="1100">
                <a:latin typeface="Cabin"/>
                <a:ea typeface="Cabin"/>
                <a:cs typeface="Cabin"/>
                <a:sym typeface="Cabin"/>
              </a:rPr>
              <a:t>Malignant pituitary tumors: Functional and non-functional pituitary carcinoma</a:t>
            </a:r>
            <a:endParaRPr sz="1100">
              <a:latin typeface="Cabin"/>
              <a:ea typeface="Cabin"/>
              <a:cs typeface="Cabin"/>
              <a:sym typeface="Cabin"/>
            </a:endParaRPr>
          </a:p>
        </p:txBody>
      </p:sp>
      <p:sp>
        <p:nvSpPr>
          <p:cNvPr id="149" name="Google Shape;149;p16"/>
          <p:cNvSpPr/>
          <p:nvPr/>
        </p:nvSpPr>
        <p:spPr>
          <a:xfrm>
            <a:off x="2841896" y="7954941"/>
            <a:ext cx="1909200" cy="5364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300">
                <a:solidFill>
                  <a:srgbClr val="CC0000"/>
                </a:solidFill>
                <a:latin typeface="Cabin"/>
                <a:ea typeface="Cabin"/>
                <a:cs typeface="Cabin"/>
                <a:sym typeface="Cabin"/>
              </a:rPr>
              <a:t>Endocrine active pituitary adenomas</a:t>
            </a:r>
            <a:endParaRPr b="1" sz="1900">
              <a:solidFill>
                <a:srgbClr val="CC0000"/>
              </a:solidFill>
              <a:latin typeface="Cabin"/>
              <a:ea typeface="Cabin"/>
              <a:cs typeface="Cabin"/>
              <a:sym typeface="Cabin"/>
            </a:endParaRPr>
          </a:p>
        </p:txBody>
      </p:sp>
      <p:sp>
        <p:nvSpPr>
          <p:cNvPr id="150" name="Google Shape;150;p16"/>
          <p:cNvSpPr/>
          <p:nvPr/>
        </p:nvSpPr>
        <p:spPr>
          <a:xfrm>
            <a:off x="253538" y="6294367"/>
            <a:ext cx="1909200" cy="5364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marR="0" rtl="0" algn="ctr">
              <a:lnSpc>
                <a:spcPct val="100000"/>
              </a:lnSpc>
              <a:spcBef>
                <a:spcPts val="0"/>
              </a:spcBef>
              <a:spcAft>
                <a:spcPts val="0"/>
              </a:spcAft>
              <a:buNone/>
            </a:pPr>
            <a:r>
              <a:rPr b="1" lang="ar" sz="1300">
                <a:solidFill>
                  <a:srgbClr val="CC0000"/>
                </a:solidFill>
                <a:latin typeface="Cabin"/>
                <a:ea typeface="Cabin"/>
                <a:cs typeface="Cabin"/>
                <a:sym typeface="Cabin"/>
              </a:rPr>
              <a:t>Non-Functioning Pituitary Adenomas</a:t>
            </a:r>
            <a:r>
              <a:rPr b="1" baseline="30000" lang="ar" sz="1300">
                <a:solidFill>
                  <a:srgbClr val="CC0000"/>
                </a:solidFill>
                <a:latin typeface="Cabin"/>
                <a:ea typeface="Cabin"/>
                <a:cs typeface="Cabin"/>
                <a:sym typeface="Cabin"/>
              </a:rPr>
              <a:t>3</a:t>
            </a:r>
            <a:endParaRPr b="1" baseline="30000" sz="1300">
              <a:solidFill>
                <a:srgbClr val="CC0000"/>
              </a:solidFill>
              <a:latin typeface="Cabin"/>
              <a:ea typeface="Cabin"/>
              <a:cs typeface="Cabin"/>
              <a:sym typeface="Cabin"/>
            </a:endParaRPr>
          </a:p>
        </p:txBody>
      </p:sp>
      <p:sp>
        <p:nvSpPr>
          <p:cNvPr id="151" name="Google Shape;151;p16"/>
          <p:cNvSpPr/>
          <p:nvPr/>
        </p:nvSpPr>
        <p:spPr>
          <a:xfrm>
            <a:off x="192334" y="7005551"/>
            <a:ext cx="1909200" cy="5364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marR="0" rtl="0" algn="ctr">
              <a:lnSpc>
                <a:spcPct val="100000"/>
              </a:lnSpc>
              <a:spcBef>
                <a:spcPts val="0"/>
              </a:spcBef>
              <a:spcAft>
                <a:spcPts val="0"/>
              </a:spcAft>
              <a:buNone/>
            </a:pPr>
            <a:r>
              <a:rPr lang="ar" sz="1300">
                <a:latin typeface="Cabin"/>
                <a:ea typeface="Cabin"/>
                <a:cs typeface="Cabin"/>
                <a:sym typeface="Cabin"/>
              </a:rPr>
              <a:t>Empty sella syndrome</a:t>
            </a:r>
            <a:endParaRPr sz="1300">
              <a:latin typeface="Cabin"/>
              <a:ea typeface="Cabin"/>
              <a:cs typeface="Cabin"/>
              <a:sym typeface="Cabin"/>
            </a:endParaRPr>
          </a:p>
        </p:txBody>
      </p:sp>
      <p:sp>
        <p:nvSpPr>
          <p:cNvPr id="152" name="Google Shape;152;p16"/>
          <p:cNvSpPr/>
          <p:nvPr/>
        </p:nvSpPr>
        <p:spPr>
          <a:xfrm>
            <a:off x="2743440" y="6064353"/>
            <a:ext cx="2107200" cy="5001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marR="0" rtl="0" algn="ctr">
              <a:lnSpc>
                <a:spcPct val="100000"/>
              </a:lnSpc>
              <a:spcBef>
                <a:spcPts val="0"/>
              </a:spcBef>
              <a:spcAft>
                <a:spcPts val="0"/>
              </a:spcAft>
              <a:buNone/>
            </a:pPr>
            <a:r>
              <a:rPr lang="ar" sz="1200">
                <a:latin typeface="Cabin"/>
                <a:ea typeface="Cabin"/>
                <a:cs typeface="Cabin"/>
                <a:sym typeface="Cabin"/>
              </a:rPr>
              <a:t>Pituitary cysts: Rathke's cleft cyst, </a:t>
            </a:r>
            <a:r>
              <a:rPr lang="ar" sz="1200">
                <a:latin typeface="Cabin"/>
                <a:ea typeface="Cabin"/>
                <a:cs typeface="Cabin"/>
                <a:sym typeface="Cabin"/>
              </a:rPr>
              <a:t>Mucoceles</a:t>
            </a:r>
            <a:r>
              <a:rPr lang="ar" sz="1200">
                <a:latin typeface="Cabin"/>
                <a:ea typeface="Cabin"/>
                <a:cs typeface="Cabin"/>
                <a:sym typeface="Cabin"/>
              </a:rPr>
              <a:t>, Others</a:t>
            </a:r>
            <a:endParaRPr sz="1200">
              <a:latin typeface="Cabin"/>
              <a:ea typeface="Cabin"/>
              <a:cs typeface="Cabin"/>
              <a:sym typeface="Cabin"/>
            </a:endParaRPr>
          </a:p>
        </p:txBody>
      </p:sp>
      <p:sp>
        <p:nvSpPr>
          <p:cNvPr id="153" name="Google Shape;153;p16"/>
          <p:cNvSpPr/>
          <p:nvPr/>
        </p:nvSpPr>
        <p:spPr>
          <a:xfrm>
            <a:off x="5491436" y="6998052"/>
            <a:ext cx="1909200" cy="5364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rtl="0" algn="ctr">
              <a:spcBef>
                <a:spcPts val="0"/>
              </a:spcBef>
              <a:spcAft>
                <a:spcPts val="0"/>
              </a:spcAft>
              <a:buClr>
                <a:schemeClr val="dk1"/>
              </a:buClr>
              <a:buSzPts val="1500"/>
              <a:buFont typeface="Arial"/>
              <a:buNone/>
            </a:pPr>
            <a:r>
              <a:rPr lang="ar" sz="1300">
                <a:solidFill>
                  <a:schemeClr val="dk1"/>
                </a:solidFill>
                <a:latin typeface="Cabin"/>
                <a:ea typeface="Cabin"/>
                <a:cs typeface="Cabin"/>
                <a:sym typeface="Cabin"/>
              </a:rPr>
              <a:t>Carotid aneurysm</a:t>
            </a:r>
            <a:endParaRPr sz="1300">
              <a:solidFill>
                <a:schemeClr val="dk1"/>
              </a:solidFill>
              <a:latin typeface="Cabin"/>
              <a:ea typeface="Cabin"/>
              <a:cs typeface="Cabin"/>
              <a:sym typeface="Cabin"/>
            </a:endParaRPr>
          </a:p>
          <a:p>
            <a:pPr indent="0" lvl="0" marL="0" marR="0" rtl="0" algn="ctr">
              <a:lnSpc>
                <a:spcPct val="100000"/>
              </a:lnSpc>
              <a:spcBef>
                <a:spcPts val="0"/>
              </a:spcBef>
              <a:spcAft>
                <a:spcPts val="0"/>
              </a:spcAft>
              <a:buNone/>
            </a:pPr>
            <a:r>
              <a:rPr lang="ar" sz="1300">
                <a:latin typeface="Cabin"/>
                <a:ea typeface="Cabin"/>
                <a:cs typeface="Cabin"/>
                <a:sym typeface="Cabin"/>
              </a:rPr>
              <a:t>and </a:t>
            </a:r>
            <a:r>
              <a:rPr lang="ar" sz="1300">
                <a:latin typeface="Cabin"/>
                <a:ea typeface="Cabin"/>
                <a:cs typeface="Cabin"/>
                <a:sym typeface="Cabin"/>
              </a:rPr>
              <a:t>Pituitary abscess</a:t>
            </a:r>
            <a:endParaRPr sz="1300">
              <a:latin typeface="Cabin"/>
              <a:ea typeface="Cabin"/>
              <a:cs typeface="Cabin"/>
              <a:sym typeface="Cabin"/>
            </a:endParaRPr>
          </a:p>
        </p:txBody>
      </p:sp>
      <p:sp>
        <p:nvSpPr>
          <p:cNvPr id="154" name="Google Shape;154;p16"/>
          <p:cNvSpPr/>
          <p:nvPr/>
        </p:nvSpPr>
        <p:spPr>
          <a:xfrm>
            <a:off x="164185" y="7716717"/>
            <a:ext cx="1909200" cy="672600"/>
          </a:xfrm>
          <a:prstGeom prst="roundRect">
            <a:avLst>
              <a:gd fmla="val 16667" name="adj"/>
            </a:avLst>
          </a:prstGeom>
          <a:solidFill>
            <a:srgbClr val="CFE2F3"/>
          </a:solidFill>
          <a:ln>
            <a:noFill/>
          </a:ln>
        </p:spPr>
        <p:txBody>
          <a:bodyPr anchorCtr="0" anchor="ctr" bIns="123025" lIns="123025" spcFirstLastPara="1" rIns="123025" wrap="square" tIns="123025">
            <a:noAutofit/>
          </a:bodyPr>
          <a:lstStyle/>
          <a:p>
            <a:pPr indent="0" lvl="0" marL="0" marR="0" rtl="0" algn="ctr">
              <a:lnSpc>
                <a:spcPct val="100000"/>
              </a:lnSpc>
              <a:spcBef>
                <a:spcPts val="0"/>
              </a:spcBef>
              <a:spcAft>
                <a:spcPts val="0"/>
              </a:spcAft>
              <a:buNone/>
            </a:pPr>
            <a:r>
              <a:rPr lang="ar" sz="1200">
                <a:latin typeface="Cabin"/>
                <a:ea typeface="Cabin"/>
                <a:cs typeface="Cabin"/>
                <a:sym typeface="Cabin"/>
              </a:rPr>
              <a:t>Metastases in the pituitary (breast, lung, stomach, kidney)</a:t>
            </a:r>
            <a:endParaRPr sz="1200">
              <a:latin typeface="Cabin"/>
              <a:ea typeface="Cabin"/>
              <a:cs typeface="Cabin"/>
              <a:sym typeface="Cabin"/>
            </a:endParaRPr>
          </a:p>
        </p:txBody>
      </p:sp>
      <p:cxnSp>
        <p:nvCxnSpPr>
          <p:cNvPr id="155" name="Google Shape;155;p16"/>
          <p:cNvCxnSpPr>
            <a:stCxn id="156" idx="4"/>
            <a:endCxn id="149" idx="0"/>
          </p:cNvCxnSpPr>
          <p:nvPr/>
        </p:nvCxnSpPr>
        <p:spPr>
          <a:xfrm flipH="1" rot="-5400000">
            <a:off x="3698599" y="7856506"/>
            <a:ext cx="196500" cy="600"/>
          </a:xfrm>
          <a:prstGeom prst="curvedConnector3">
            <a:avLst>
              <a:gd fmla="val 49971" name="adj1"/>
            </a:avLst>
          </a:prstGeom>
          <a:noFill/>
          <a:ln cap="flat" cmpd="sng" w="9525">
            <a:solidFill>
              <a:srgbClr val="B7B7B7"/>
            </a:solidFill>
            <a:prstDash val="solid"/>
            <a:round/>
            <a:headEnd len="med" w="med" type="none"/>
            <a:tailEnd len="med" w="med" type="none"/>
          </a:ln>
        </p:spPr>
      </p:cxnSp>
      <p:cxnSp>
        <p:nvCxnSpPr>
          <p:cNvPr id="157" name="Google Shape;157;p16"/>
          <p:cNvCxnSpPr>
            <a:stCxn id="154" idx="3"/>
            <a:endCxn id="156" idx="3"/>
          </p:cNvCxnSpPr>
          <p:nvPr/>
        </p:nvCxnSpPr>
        <p:spPr>
          <a:xfrm flipH="1" rot="10800000">
            <a:off x="2073385" y="7614117"/>
            <a:ext cx="882300" cy="438900"/>
          </a:xfrm>
          <a:prstGeom prst="curvedConnector2">
            <a:avLst/>
          </a:prstGeom>
          <a:noFill/>
          <a:ln cap="flat" cmpd="sng" w="19050">
            <a:solidFill>
              <a:srgbClr val="CCCCCC"/>
            </a:solidFill>
            <a:prstDash val="solid"/>
            <a:round/>
            <a:headEnd len="sm" w="sm" type="none"/>
            <a:tailEnd len="sm" w="sm" type="none"/>
          </a:ln>
        </p:spPr>
      </p:cxnSp>
      <p:cxnSp>
        <p:nvCxnSpPr>
          <p:cNvPr id="158" name="Google Shape;158;p16"/>
          <p:cNvCxnSpPr>
            <a:stCxn id="148" idx="1"/>
            <a:endCxn id="156" idx="5"/>
          </p:cNvCxnSpPr>
          <p:nvPr/>
        </p:nvCxnSpPr>
        <p:spPr>
          <a:xfrm rot="10800000">
            <a:off x="4637395" y="7614101"/>
            <a:ext cx="703500" cy="397200"/>
          </a:xfrm>
          <a:prstGeom prst="curvedConnector2">
            <a:avLst/>
          </a:prstGeom>
          <a:noFill/>
          <a:ln cap="flat" cmpd="sng" w="9525">
            <a:solidFill>
              <a:srgbClr val="B7B7B7"/>
            </a:solidFill>
            <a:prstDash val="solid"/>
            <a:round/>
            <a:headEnd len="med" w="med" type="none"/>
            <a:tailEnd len="med" w="med" type="none"/>
          </a:ln>
        </p:spPr>
      </p:cxnSp>
      <p:cxnSp>
        <p:nvCxnSpPr>
          <p:cNvPr id="159" name="Google Shape;159;p16"/>
          <p:cNvCxnSpPr>
            <a:stCxn id="153" idx="1"/>
            <a:endCxn id="156" idx="6"/>
          </p:cNvCxnSpPr>
          <p:nvPr/>
        </p:nvCxnSpPr>
        <p:spPr>
          <a:xfrm rot="10800000">
            <a:off x="4985636" y="7265352"/>
            <a:ext cx="505800" cy="900"/>
          </a:xfrm>
          <a:prstGeom prst="curvedConnector3">
            <a:avLst>
              <a:gd fmla="val 50002" name="adj1"/>
            </a:avLst>
          </a:prstGeom>
          <a:noFill/>
          <a:ln cap="flat" cmpd="sng" w="9525">
            <a:solidFill>
              <a:srgbClr val="B7B7B7"/>
            </a:solidFill>
            <a:prstDash val="solid"/>
            <a:round/>
            <a:headEnd len="med" w="med" type="none"/>
            <a:tailEnd len="med" w="med" type="none"/>
          </a:ln>
        </p:spPr>
      </p:cxnSp>
      <p:cxnSp>
        <p:nvCxnSpPr>
          <p:cNvPr id="160" name="Google Shape;160;p16"/>
          <p:cNvCxnSpPr>
            <a:stCxn id="147" idx="1"/>
            <a:endCxn id="156" idx="7"/>
          </p:cNvCxnSpPr>
          <p:nvPr/>
        </p:nvCxnSpPr>
        <p:spPr>
          <a:xfrm flipH="1">
            <a:off x="4637300" y="6642003"/>
            <a:ext cx="626100" cy="274500"/>
          </a:xfrm>
          <a:prstGeom prst="curvedConnector2">
            <a:avLst/>
          </a:prstGeom>
          <a:noFill/>
          <a:ln cap="flat" cmpd="sng" w="9525">
            <a:solidFill>
              <a:srgbClr val="B7B7B7"/>
            </a:solidFill>
            <a:prstDash val="solid"/>
            <a:round/>
            <a:headEnd len="med" w="med" type="none"/>
            <a:tailEnd len="med" w="med" type="none"/>
          </a:ln>
        </p:spPr>
      </p:cxnSp>
      <p:cxnSp>
        <p:nvCxnSpPr>
          <p:cNvPr id="161" name="Google Shape;161;p16"/>
          <p:cNvCxnSpPr>
            <a:stCxn id="156" idx="2"/>
            <a:endCxn id="151" idx="3"/>
          </p:cNvCxnSpPr>
          <p:nvPr/>
        </p:nvCxnSpPr>
        <p:spPr>
          <a:xfrm flipH="1">
            <a:off x="2101549" y="7265206"/>
            <a:ext cx="505800" cy="8400"/>
          </a:xfrm>
          <a:prstGeom prst="curvedConnector3">
            <a:avLst>
              <a:gd fmla="val 50000" name="adj1"/>
            </a:avLst>
          </a:prstGeom>
          <a:noFill/>
          <a:ln cap="flat" cmpd="sng" w="19050">
            <a:solidFill>
              <a:srgbClr val="CCCCCC"/>
            </a:solidFill>
            <a:prstDash val="solid"/>
            <a:round/>
            <a:headEnd len="sm" w="sm" type="none"/>
            <a:tailEnd len="sm" w="sm" type="none"/>
          </a:ln>
        </p:spPr>
      </p:cxnSp>
      <p:cxnSp>
        <p:nvCxnSpPr>
          <p:cNvPr id="162" name="Google Shape;162;p16"/>
          <p:cNvCxnSpPr>
            <a:stCxn id="156" idx="1"/>
            <a:endCxn id="150" idx="3"/>
          </p:cNvCxnSpPr>
          <p:nvPr/>
        </p:nvCxnSpPr>
        <p:spPr>
          <a:xfrm flipH="1" rot="5400000">
            <a:off x="2382358" y="6343055"/>
            <a:ext cx="353700" cy="792900"/>
          </a:xfrm>
          <a:prstGeom prst="curvedConnector2">
            <a:avLst/>
          </a:prstGeom>
          <a:noFill/>
          <a:ln cap="flat" cmpd="sng" w="9525">
            <a:solidFill>
              <a:srgbClr val="B7B7B7"/>
            </a:solidFill>
            <a:prstDash val="solid"/>
            <a:round/>
            <a:headEnd len="med" w="med" type="none"/>
            <a:tailEnd len="med" w="med" type="none"/>
          </a:ln>
        </p:spPr>
      </p:cxnSp>
      <p:cxnSp>
        <p:nvCxnSpPr>
          <p:cNvPr id="163" name="Google Shape;163;p16"/>
          <p:cNvCxnSpPr>
            <a:stCxn id="156" idx="0"/>
            <a:endCxn id="152" idx="2"/>
          </p:cNvCxnSpPr>
          <p:nvPr/>
        </p:nvCxnSpPr>
        <p:spPr>
          <a:xfrm rot="-5400000">
            <a:off x="3693199" y="6667906"/>
            <a:ext cx="207300" cy="600"/>
          </a:xfrm>
          <a:prstGeom prst="curvedConnector3">
            <a:avLst>
              <a:gd fmla="val 49976" name="adj1"/>
            </a:avLst>
          </a:prstGeom>
          <a:noFill/>
          <a:ln cap="flat" cmpd="sng" w="9525">
            <a:solidFill>
              <a:srgbClr val="B7B7B7"/>
            </a:solidFill>
            <a:prstDash val="solid"/>
            <a:round/>
            <a:headEnd len="med" w="med" type="none"/>
            <a:tailEnd len="med" w="med" type="none"/>
          </a:ln>
        </p:spPr>
      </p:cxnSp>
      <p:sp>
        <p:nvSpPr>
          <p:cNvPr id="156" name="Google Shape;156;p16"/>
          <p:cNvSpPr/>
          <p:nvPr/>
        </p:nvSpPr>
        <p:spPr>
          <a:xfrm>
            <a:off x="2607349" y="6771856"/>
            <a:ext cx="2378400" cy="986700"/>
          </a:xfrm>
          <a:prstGeom prst="ellipse">
            <a:avLst/>
          </a:prstGeom>
          <a:solidFill>
            <a:srgbClr val="9FC5E8"/>
          </a:solidFill>
          <a:ln>
            <a:noFill/>
          </a:ln>
        </p:spPr>
        <p:txBody>
          <a:bodyPr anchorCtr="0" anchor="ctr" bIns="123025" lIns="123025" spcFirstLastPara="1" rIns="123025" wrap="square" tIns="123025">
            <a:noAutofit/>
          </a:bodyPr>
          <a:lstStyle/>
          <a:p>
            <a:pPr indent="0" lvl="0" marL="0" rtl="0" algn="ctr">
              <a:spcBef>
                <a:spcPts val="0"/>
              </a:spcBef>
              <a:spcAft>
                <a:spcPts val="0"/>
              </a:spcAft>
              <a:buClr>
                <a:srgbClr val="000000"/>
              </a:buClr>
              <a:buSzPts val="1500"/>
              <a:buFont typeface="Arial"/>
              <a:buNone/>
            </a:pPr>
            <a:r>
              <a:t/>
            </a:r>
            <a:endParaRPr b="1" sz="1900">
              <a:solidFill>
                <a:srgbClr val="FFFFFF"/>
              </a:solidFill>
              <a:latin typeface="Cabin"/>
              <a:ea typeface="Cabin"/>
              <a:cs typeface="Cabin"/>
              <a:sym typeface="Cabin"/>
            </a:endParaRPr>
          </a:p>
        </p:txBody>
      </p:sp>
      <p:sp>
        <p:nvSpPr>
          <p:cNvPr id="164" name="Google Shape;164;p16"/>
          <p:cNvSpPr txBox="1"/>
          <p:nvPr/>
        </p:nvSpPr>
        <p:spPr>
          <a:xfrm>
            <a:off x="2340398" y="6915141"/>
            <a:ext cx="2912400" cy="11526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1600">
                <a:solidFill>
                  <a:schemeClr val="lt1"/>
                </a:solidFill>
                <a:latin typeface="Cabin"/>
                <a:ea typeface="Cabin"/>
                <a:cs typeface="Cabin"/>
                <a:sym typeface="Cabin"/>
              </a:rPr>
              <a:t>Etiology of Pituitary hypothalamic lesion</a:t>
            </a:r>
            <a:endParaRPr sz="1600"/>
          </a:p>
        </p:txBody>
      </p:sp>
      <p:sp>
        <p:nvSpPr>
          <p:cNvPr id="165" name="Google Shape;165;p16"/>
          <p:cNvSpPr/>
          <p:nvPr/>
        </p:nvSpPr>
        <p:spPr>
          <a:xfrm>
            <a:off x="24535" y="8913452"/>
            <a:ext cx="1402500" cy="609000"/>
          </a:xfrm>
          <a:prstGeom prst="rect">
            <a:avLst/>
          </a:prstGeom>
          <a:solidFill>
            <a:srgbClr val="F3F3F3"/>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300">
                <a:latin typeface="Cabin"/>
                <a:ea typeface="Cabin"/>
                <a:cs typeface="Cabin"/>
                <a:sym typeface="Cabin"/>
              </a:rPr>
              <a:t>Prolactinoma</a:t>
            </a:r>
            <a:r>
              <a:rPr b="1" baseline="30000" lang="ar" sz="1300">
                <a:latin typeface="Cabin"/>
                <a:ea typeface="Cabin"/>
                <a:cs typeface="Cabin"/>
                <a:sym typeface="Cabin"/>
              </a:rPr>
              <a:t>4</a:t>
            </a:r>
            <a:r>
              <a:rPr b="1" lang="ar" sz="1100">
                <a:latin typeface="Cabin"/>
                <a:ea typeface="Cabin"/>
                <a:cs typeface="Cabin"/>
                <a:sym typeface="Cabin"/>
              </a:rPr>
              <a:t> </a:t>
            </a:r>
            <a:endParaRPr b="1" sz="1100">
              <a:latin typeface="Cabin"/>
              <a:ea typeface="Cabin"/>
              <a:cs typeface="Cabin"/>
              <a:sym typeface="Cabin"/>
            </a:endParaRPr>
          </a:p>
          <a:p>
            <a:pPr indent="0" lvl="0" marL="0" rtl="0" algn="ctr">
              <a:spcBef>
                <a:spcPts val="0"/>
              </a:spcBef>
              <a:spcAft>
                <a:spcPts val="0"/>
              </a:spcAft>
              <a:buNone/>
            </a:pPr>
            <a:r>
              <a:rPr lang="ar" sz="1100">
                <a:latin typeface="Cabin"/>
                <a:ea typeface="Cabin"/>
                <a:cs typeface="Cabin"/>
                <a:sym typeface="Cabin"/>
              </a:rPr>
              <a:t>( PRL-oma)</a:t>
            </a:r>
            <a:endParaRPr sz="1100">
              <a:latin typeface="Cabin"/>
              <a:ea typeface="Cabin"/>
              <a:cs typeface="Cabin"/>
              <a:sym typeface="Cabin"/>
            </a:endParaRPr>
          </a:p>
        </p:txBody>
      </p:sp>
      <p:sp>
        <p:nvSpPr>
          <p:cNvPr id="166" name="Google Shape;166;p16"/>
          <p:cNvSpPr/>
          <p:nvPr/>
        </p:nvSpPr>
        <p:spPr>
          <a:xfrm>
            <a:off x="1523778" y="8929885"/>
            <a:ext cx="1713300" cy="609000"/>
          </a:xfrm>
          <a:prstGeom prst="rect">
            <a:avLst/>
          </a:prstGeom>
          <a:solidFill>
            <a:srgbClr val="F3F3F3"/>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300">
                <a:latin typeface="Cabin"/>
                <a:ea typeface="Cabin"/>
                <a:cs typeface="Cabin"/>
                <a:sym typeface="Cabin"/>
              </a:rPr>
              <a:t>Somatotropinoma</a:t>
            </a:r>
            <a:r>
              <a:rPr b="1" lang="ar" sz="900">
                <a:latin typeface="Cabin"/>
                <a:ea typeface="Cabin"/>
                <a:cs typeface="Cabin"/>
                <a:sym typeface="Cabin"/>
              </a:rPr>
              <a:t> </a:t>
            </a:r>
            <a:endParaRPr b="1" sz="900">
              <a:latin typeface="Cabin"/>
              <a:ea typeface="Cabin"/>
              <a:cs typeface="Cabin"/>
              <a:sym typeface="Cabin"/>
            </a:endParaRPr>
          </a:p>
          <a:p>
            <a:pPr indent="0" lvl="0" marL="0" rtl="0" algn="ctr">
              <a:spcBef>
                <a:spcPts val="0"/>
              </a:spcBef>
              <a:spcAft>
                <a:spcPts val="0"/>
              </a:spcAft>
              <a:buNone/>
            </a:pPr>
            <a:r>
              <a:rPr lang="ar" sz="900">
                <a:latin typeface="Cabin"/>
                <a:ea typeface="Cabin"/>
                <a:cs typeface="Cabin"/>
                <a:sym typeface="Cabin"/>
              </a:rPr>
              <a:t>(GH secreting adenoma, Acromegaly)</a:t>
            </a:r>
            <a:endParaRPr sz="900">
              <a:latin typeface="Cabin"/>
              <a:ea typeface="Cabin"/>
              <a:cs typeface="Cabin"/>
              <a:sym typeface="Cabin"/>
            </a:endParaRPr>
          </a:p>
        </p:txBody>
      </p:sp>
      <p:sp>
        <p:nvSpPr>
          <p:cNvPr id="167" name="Google Shape;167;p16"/>
          <p:cNvSpPr/>
          <p:nvPr/>
        </p:nvSpPr>
        <p:spPr>
          <a:xfrm>
            <a:off x="3344145" y="8941788"/>
            <a:ext cx="1696500" cy="609000"/>
          </a:xfrm>
          <a:prstGeom prst="rect">
            <a:avLst/>
          </a:prstGeom>
          <a:solidFill>
            <a:srgbClr val="F3F3F3"/>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300">
                <a:latin typeface="Cabin"/>
                <a:ea typeface="Cabin"/>
                <a:cs typeface="Cabin"/>
                <a:sym typeface="Cabin"/>
              </a:rPr>
              <a:t>Corticotropinoma </a:t>
            </a:r>
            <a:endParaRPr b="1" sz="1300">
              <a:latin typeface="Cabin"/>
              <a:ea typeface="Cabin"/>
              <a:cs typeface="Cabin"/>
              <a:sym typeface="Cabin"/>
            </a:endParaRPr>
          </a:p>
          <a:p>
            <a:pPr indent="0" lvl="0" marL="0" rtl="0" algn="ctr">
              <a:spcBef>
                <a:spcPts val="0"/>
              </a:spcBef>
              <a:spcAft>
                <a:spcPts val="0"/>
              </a:spcAft>
              <a:buNone/>
            </a:pPr>
            <a:r>
              <a:rPr lang="ar" sz="900">
                <a:latin typeface="Cabin"/>
                <a:ea typeface="Cabin"/>
                <a:cs typeface="Cabin"/>
                <a:sym typeface="Cabin"/>
              </a:rPr>
              <a:t>(ACTH secreting</a:t>
            </a:r>
            <a:r>
              <a:rPr b="1" lang="ar" sz="1300">
                <a:latin typeface="Cabin"/>
                <a:ea typeface="Cabin"/>
                <a:cs typeface="Cabin"/>
                <a:sym typeface="Cabin"/>
              </a:rPr>
              <a:t> </a:t>
            </a:r>
            <a:r>
              <a:rPr lang="ar" sz="900">
                <a:latin typeface="Cabin"/>
                <a:ea typeface="Cabin"/>
                <a:cs typeface="Cabin"/>
                <a:sym typeface="Cabin"/>
              </a:rPr>
              <a:t>adenoma, Cushing’s disease )</a:t>
            </a:r>
            <a:endParaRPr sz="900">
              <a:latin typeface="Cabin"/>
              <a:ea typeface="Cabin"/>
              <a:cs typeface="Cabin"/>
              <a:sym typeface="Cabin"/>
            </a:endParaRPr>
          </a:p>
        </p:txBody>
      </p:sp>
      <p:sp>
        <p:nvSpPr>
          <p:cNvPr id="168" name="Google Shape;168;p16"/>
          <p:cNvSpPr/>
          <p:nvPr/>
        </p:nvSpPr>
        <p:spPr>
          <a:xfrm>
            <a:off x="5095335" y="8918588"/>
            <a:ext cx="1464600" cy="609000"/>
          </a:xfrm>
          <a:prstGeom prst="rect">
            <a:avLst/>
          </a:prstGeom>
          <a:solidFill>
            <a:srgbClr val="F3F3F3"/>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200">
                <a:latin typeface="Cabin"/>
                <a:ea typeface="Cabin"/>
                <a:cs typeface="Cabin"/>
                <a:sym typeface="Cabin"/>
              </a:rPr>
              <a:t>Thyrotropinoma</a:t>
            </a:r>
            <a:endParaRPr b="1" sz="1200">
              <a:latin typeface="Cabin"/>
              <a:ea typeface="Cabin"/>
              <a:cs typeface="Cabin"/>
              <a:sym typeface="Cabin"/>
            </a:endParaRPr>
          </a:p>
          <a:p>
            <a:pPr indent="0" lvl="0" marL="0" rtl="0" algn="ctr">
              <a:spcBef>
                <a:spcPts val="0"/>
              </a:spcBef>
              <a:spcAft>
                <a:spcPts val="0"/>
              </a:spcAft>
              <a:buNone/>
            </a:pPr>
            <a:r>
              <a:rPr b="1" lang="ar" sz="1300">
                <a:latin typeface="Cabin"/>
                <a:ea typeface="Cabin"/>
                <a:cs typeface="Cabin"/>
                <a:sym typeface="Cabin"/>
              </a:rPr>
              <a:t> </a:t>
            </a:r>
            <a:r>
              <a:rPr lang="ar" sz="900">
                <a:latin typeface="Cabin"/>
                <a:ea typeface="Cabin"/>
                <a:cs typeface="Cabin"/>
                <a:sym typeface="Cabin"/>
              </a:rPr>
              <a:t>(TSH-oma, rare)</a:t>
            </a:r>
            <a:endParaRPr b="1" sz="1300">
              <a:latin typeface="Cabin"/>
              <a:ea typeface="Cabin"/>
              <a:cs typeface="Cabin"/>
              <a:sym typeface="Cabin"/>
            </a:endParaRPr>
          </a:p>
        </p:txBody>
      </p:sp>
      <p:sp>
        <p:nvSpPr>
          <p:cNvPr id="169" name="Google Shape;169;p16"/>
          <p:cNvSpPr/>
          <p:nvPr/>
        </p:nvSpPr>
        <p:spPr>
          <a:xfrm>
            <a:off x="6591445" y="8913452"/>
            <a:ext cx="882000" cy="609000"/>
          </a:xfrm>
          <a:prstGeom prst="rect">
            <a:avLst/>
          </a:prstGeom>
          <a:solidFill>
            <a:srgbClr val="F3F3F3"/>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lang="ar" sz="800">
                <a:latin typeface="Cabin"/>
                <a:ea typeface="Cabin"/>
                <a:cs typeface="Cabin"/>
                <a:sym typeface="Cabin"/>
              </a:rPr>
              <a:t>Other mixed endocrine active adenomas</a:t>
            </a:r>
            <a:endParaRPr sz="800">
              <a:latin typeface="Cabin"/>
              <a:ea typeface="Cabin"/>
              <a:cs typeface="Cabin"/>
              <a:sym typeface="Cabin"/>
            </a:endParaRPr>
          </a:p>
        </p:txBody>
      </p:sp>
      <p:cxnSp>
        <p:nvCxnSpPr>
          <p:cNvPr id="170" name="Google Shape;170;p16"/>
          <p:cNvCxnSpPr>
            <a:stCxn id="149" idx="2"/>
            <a:endCxn id="165" idx="0"/>
          </p:cNvCxnSpPr>
          <p:nvPr/>
        </p:nvCxnSpPr>
        <p:spPr>
          <a:xfrm rot="5400000">
            <a:off x="2050046" y="7166991"/>
            <a:ext cx="422100" cy="3070800"/>
          </a:xfrm>
          <a:prstGeom prst="bentConnector3">
            <a:avLst>
              <a:gd fmla="val 50007" name="adj1"/>
            </a:avLst>
          </a:prstGeom>
          <a:noFill/>
          <a:ln cap="flat" cmpd="sng" w="19050">
            <a:solidFill>
              <a:srgbClr val="1155CC"/>
            </a:solidFill>
            <a:prstDash val="solid"/>
            <a:round/>
            <a:headEnd len="med" w="med" type="none"/>
            <a:tailEnd len="med" w="med" type="none"/>
          </a:ln>
        </p:spPr>
      </p:cxnSp>
      <p:cxnSp>
        <p:nvCxnSpPr>
          <p:cNvPr id="171" name="Google Shape;171;p16"/>
          <p:cNvCxnSpPr>
            <a:stCxn id="149" idx="2"/>
            <a:endCxn id="166" idx="0"/>
          </p:cNvCxnSpPr>
          <p:nvPr/>
        </p:nvCxnSpPr>
        <p:spPr>
          <a:xfrm rot="5400000">
            <a:off x="2869196" y="8002641"/>
            <a:ext cx="438600" cy="1416000"/>
          </a:xfrm>
          <a:prstGeom prst="bentConnector3">
            <a:avLst>
              <a:gd fmla="val 49979" name="adj1"/>
            </a:avLst>
          </a:prstGeom>
          <a:noFill/>
          <a:ln cap="flat" cmpd="sng" w="19050">
            <a:solidFill>
              <a:srgbClr val="1155CC"/>
            </a:solidFill>
            <a:prstDash val="solid"/>
            <a:round/>
            <a:headEnd len="med" w="med" type="none"/>
            <a:tailEnd len="med" w="med" type="none"/>
          </a:ln>
        </p:spPr>
      </p:cxnSp>
      <p:cxnSp>
        <p:nvCxnSpPr>
          <p:cNvPr id="172" name="Google Shape;172;p16"/>
          <p:cNvCxnSpPr>
            <a:stCxn id="149" idx="2"/>
            <a:endCxn id="167" idx="0"/>
          </p:cNvCxnSpPr>
          <p:nvPr/>
        </p:nvCxnSpPr>
        <p:spPr>
          <a:xfrm flipH="1" rot="-5400000">
            <a:off x="3769346" y="8518491"/>
            <a:ext cx="450300" cy="396000"/>
          </a:xfrm>
          <a:prstGeom prst="bentConnector3">
            <a:avLst>
              <a:gd fmla="val 50013" name="adj1"/>
            </a:avLst>
          </a:prstGeom>
          <a:noFill/>
          <a:ln cap="flat" cmpd="sng" w="19050">
            <a:solidFill>
              <a:srgbClr val="1155CC"/>
            </a:solidFill>
            <a:prstDash val="solid"/>
            <a:round/>
            <a:headEnd len="med" w="med" type="none"/>
            <a:tailEnd len="med" w="med" type="none"/>
          </a:ln>
        </p:spPr>
      </p:cxnSp>
      <p:cxnSp>
        <p:nvCxnSpPr>
          <p:cNvPr id="173" name="Google Shape;173;p16"/>
          <p:cNvCxnSpPr>
            <a:stCxn id="149" idx="2"/>
            <a:endCxn id="168" idx="0"/>
          </p:cNvCxnSpPr>
          <p:nvPr/>
        </p:nvCxnSpPr>
        <p:spPr>
          <a:xfrm flipH="1" rot="-5400000">
            <a:off x="4598396" y="7689441"/>
            <a:ext cx="427200" cy="2031000"/>
          </a:xfrm>
          <a:prstGeom prst="bentConnector3">
            <a:avLst>
              <a:gd fmla="val 50014" name="adj1"/>
            </a:avLst>
          </a:prstGeom>
          <a:noFill/>
          <a:ln cap="flat" cmpd="sng" w="19050">
            <a:solidFill>
              <a:srgbClr val="1155CC"/>
            </a:solidFill>
            <a:prstDash val="solid"/>
            <a:round/>
            <a:headEnd len="med" w="med" type="none"/>
            <a:tailEnd len="med" w="med" type="none"/>
          </a:ln>
        </p:spPr>
      </p:cxnSp>
      <p:cxnSp>
        <p:nvCxnSpPr>
          <p:cNvPr id="174" name="Google Shape;174;p16"/>
          <p:cNvCxnSpPr>
            <a:stCxn id="149" idx="2"/>
            <a:endCxn id="169" idx="0"/>
          </p:cNvCxnSpPr>
          <p:nvPr/>
        </p:nvCxnSpPr>
        <p:spPr>
          <a:xfrm flipH="1" rot="-5400000">
            <a:off x="5203346" y="7084491"/>
            <a:ext cx="422100" cy="3235800"/>
          </a:xfrm>
          <a:prstGeom prst="bentConnector3">
            <a:avLst>
              <a:gd fmla="val 50007" name="adj1"/>
            </a:avLst>
          </a:prstGeom>
          <a:noFill/>
          <a:ln cap="flat" cmpd="sng" w="19050">
            <a:solidFill>
              <a:srgbClr val="1155CC"/>
            </a:solidFill>
            <a:prstDash val="solid"/>
            <a:round/>
            <a:headEnd len="med" w="med" type="none"/>
            <a:tailEnd len="med" w="med" type="none"/>
          </a:ln>
        </p:spPr>
      </p:cxnSp>
      <p:sp>
        <p:nvSpPr>
          <p:cNvPr id="175" name="Google Shape;175;p16"/>
          <p:cNvSpPr txBox="1"/>
          <p:nvPr/>
        </p:nvSpPr>
        <p:spPr>
          <a:xfrm>
            <a:off x="-66675" y="9538875"/>
            <a:ext cx="7422600" cy="7956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800">
                <a:solidFill>
                  <a:srgbClr val="999999"/>
                </a:solidFill>
                <a:latin typeface="Cabin"/>
                <a:ea typeface="Cabin"/>
                <a:cs typeface="Cabin"/>
                <a:sym typeface="Cabin"/>
              </a:rPr>
              <a:t>1</a:t>
            </a:r>
            <a:r>
              <a:rPr b="1" lang="ar" sz="800">
                <a:solidFill>
                  <a:srgbClr val="999999"/>
                </a:solidFill>
                <a:latin typeface="Cabin"/>
                <a:ea typeface="Cabin"/>
                <a:cs typeface="Cabin"/>
                <a:sym typeface="Cabin"/>
              </a:rPr>
              <a:t>:</a:t>
            </a:r>
            <a:r>
              <a:rPr lang="ar" sz="800">
                <a:solidFill>
                  <a:srgbClr val="999999"/>
                </a:solidFill>
                <a:latin typeface="Cabin"/>
                <a:ea typeface="Cabin"/>
                <a:cs typeface="Cabin"/>
                <a:sym typeface="Cabin"/>
              </a:rPr>
              <a:t> When a single pituitary hormone is affected, this is called </a:t>
            </a:r>
            <a:r>
              <a:rPr b="1" lang="ar" sz="800">
                <a:solidFill>
                  <a:srgbClr val="999999"/>
                </a:solidFill>
                <a:latin typeface="Cabin"/>
                <a:ea typeface="Cabin"/>
                <a:cs typeface="Cabin"/>
                <a:sym typeface="Cabin"/>
              </a:rPr>
              <a:t>isolated </a:t>
            </a:r>
            <a:r>
              <a:rPr lang="ar" sz="800">
                <a:solidFill>
                  <a:srgbClr val="999999"/>
                </a:solidFill>
                <a:latin typeface="Cabin"/>
                <a:ea typeface="Cabin"/>
                <a:cs typeface="Cabin"/>
                <a:sym typeface="Cabin"/>
              </a:rPr>
              <a:t>pituitary deficiency. When two or more pituitary hormones are affected, this is referred to as multiple pituitary hormone deficiency. </a:t>
            </a:r>
            <a:r>
              <a:rPr b="1" lang="ar" sz="800">
                <a:solidFill>
                  <a:srgbClr val="999999"/>
                </a:solidFill>
                <a:latin typeface="Cabin"/>
                <a:ea typeface="Cabin"/>
                <a:cs typeface="Cabin"/>
                <a:sym typeface="Cabin"/>
              </a:rPr>
              <a:t>Panhypopituitarism </a:t>
            </a:r>
            <a:r>
              <a:rPr lang="ar" sz="800">
                <a:solidFill>
                  <a:srgbClr val="999999"/>
                </a:solidFill>
                <a:latin typeface="Cabin"/>
                <a:ea typeface="Cabin"/>
                <a:cs typeface="Cabin"/>
                <a:sym typeface="Cabin"/>
              </a:rPr>
              <a:t>is a state of reduction of all pituitary hormones.</a:t>
            </a:r>
            <a:endParaRPr sz="800">
              <a:solidFill>
                <a:srgbClr val="999999"/>
              </a:solidFill>
              <a:latin typeface="Cabin"/>
              <a:ea typeface="Cabin"/>
              <a:cs typeface="Cabin"/>
              <a:sym typeface="Cabin"/>
            </a:endParaRPr>
          </a:p>
          <a:p>
            <a:pPr indent="0" lvl="0" marL="0" rtl="0" algn="l">
              <a:spcBef>
                <a:spcPts val="0"/>
              </a:spcBef>
              <a:spcAft>
                <a:spcPts val="0"/>
              </a:spcAft>
              <a:buNone/>
            </a:pPr>
            <a:r>
              <a:rPr lang="ar" sz="800">
                <a:solidFill>
                  <a:srgbClr val="6AA84F"/>
                </a:solidFill>
                <a:latin typeface="Cabin"/>
                <a:ea typeface="Cabin"/>
                <a:cs typeface="Cabin"/>
                <a:sym typeface="Cabin"/>
              </a:rPr>
              <a:t>2: Mass effect in general can cause Nausea, Vomiting &amp; Headache. If the mass is compressing the optic chiasma it will cause bitemporal hemianopia. If it invades the sphenoidal air sinus it will cause CSF leakage throughout the nose</a:t>
            </a:r>
            <a:endParaRPr sz="800">
              <a:solidFill>
                <a:srgbClr val="6AA84F"/>
              </a:solidFill>
              <a:latin typeface="Cabin"/>
              <a:ea typeface="Cabin"/>
              <a:cs typeface="Cabin"/>
              <a:sym typeface="Cabin"/>
            </a:endParaRPr>
          </a:p>
          <a:p>
            <a:pPr indent="0" lvl="0" marL="0" rtl="0" algn="l">
              <a:spcBef>
                <a:spcPts val="0"/>
              </a:spcBef>
              <a:spcAft>
                <a:spcPts val="0"/>
              </a:spcAft>
              <a:buNone/>
            </a:pPr>
            <a:r>
              <a:rPr lang="ar" sz="800">
                <a:solidFill>
                  <a:srgbClr val="6AA84F"/>
                </a:solidFill>
                <a:latin typeface="Cabin"/>
                <a:ea typeface="Cabin"/>
                <a:cs typeface="Cabin"/>
                <a:sym typeface="Cabin"/>
              </a:rPr>
              <a:t>3: Non-functioning adenoma are the most common.</a:t>
            </a:r>
            <a:endParaRPr sz="800">
              <a:solidFill>
                <a:srgbClr val="6AA84F"/>
              </a:solidFill>
              <a:latin typeface="Cabin"/>
              <a:ea typeface="Cabin"/>
              <a:cs typeface="Cabin"/>
              <a:sym typeface="Cabin"/>
            </a:endParaRPr>
          </a:p>
          <a:p>
            <a:pPr indent="0" lvl="0" marL="0" rtl="0" algn="l">
              <a:spcBef>
                <a:spcPts val="0"/>
              </a:spcBef>
              <a:spcAft>
                <a:spcPts val="0"/>
              </a:spcAft>
              <a:buNone/>
            </a:pPr>
            <a:r>
              <a:rPr lang="ar" sz="800">
                <a:solidFill>
                  <a:srgbClr val="6AA84F"/>
                </a:solidFill>
                <a:latin typeface="Cabin"/>
                <a:ea typeface="Cabin"/>
                <a:cs typeface="Cabin"/>
                <a:sym typeface="Cabin"/>
              </a:rPr>
              <a:t>4: Prolactinoma is the most common type of functioning adenomas</a:t>
            </a:r>
            <a:endParaRPr sz="800">
              <a:solidFill>
                <a:srgbClr val="6AA84F"/>
              </a:solidFill>
              <a:latin typeface="Cabin"/>
              <a:ea typeface="Cabin"/>
              <a:cs typeface="Cabin"/>
              <a:sym typeface="Cabin"/>
            </a:endParaRPr>
          </a:p>
          <a:p>
            <a:pPr indent="0" lvl="0" marL="0" rtl="0" algn="l">
              <a:spcBef>
                <a:spcPts val="0"/>
              </a:spcBef>
              <a:spcAft>
                <a:spcPts val="0"/>
              </a:spcAft>
              <a:buNone/>
            </a:pPr>
            <a:r>
              <a:t/>
            </a:r>
            <a:endParaRPr sz="800">
              <a:solidFill>
                <a:srgbClr val="999999"/>
              </a:solidFill>
              <a:latin typeface="Cabin"/>
              <a:ea typeface="Cabin"/>
              <a:cs typeface="Cabin"/>
              <a:sym typeface="Cabin"/>
            </a:endParaRPr>
          </a:p>
        </p:txBody>
      </p:sp>
      <p:sp>
        <p:nvSpPr>
          <p:cNvPr id="176" name="Google Shape;176;p16"/>
          <p:cNvSpPr txBox="1"/>
          <p:nvPr/>
        </p:nvSpPr>
        <p:spPr>
          <a:xfrm>
            <a:off x="3213490" y="7428561"/>
            <a:ext cx="1165800" cy="3369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Clr>
                <a:schemeClr val="dk1"/>
              </a:buClr>
              <a:buSzPts val="1500"/>
              <a:buFont typeface="Arial"/>
              <a:buNone/>
            </a:pPr>
            <a:r>
              <a:rPr b="1" lang="ar" sz="800">
                <a:solidFill>
                  <a:srgbClr val="666666"/>
                </a:solidFill>
                <a:latin typeface="Cabin"/>
                <a:ea typeface="Cabin"/>
                <a:cs typeface="Cabin"/>
                <a:sym typeface="Cabin"/>
              </a:rPr>
              <a:t>Not Important</a:t>
            </a:r>
            <a:endParaRPr sz="1900">
              <a:solidFill>
                <a:srgbClr val="666666"/>
              </a:solidFill>
            </a:endParaRPr>
          </a:p>
        </p:txBody>
      </p:sp>
      <p:sp>
        <p:nvSpPr>
          <p:cNvPr id="177" name="Google Shape;177;p16"/>
          <p:cNvSpPr txBox="1"/>
          <p:nvPr/>
        </p:nvSpPr>
        <p:spPr>
          <a:xfrm>
            <a:off x="5663735" y="4743282"/>
            <a:ext cx="1564200" cy="1352700"/>
          </a:xfrm>
          <a:prstGeom prst="rect">
            <a:avLst/>
          </a:prstGeom>
          <a:noFill/>
          <a:ln cap="flat" cmpd="sng" w="9525">
            <a:solidFill>
              <a:srgbClr val="1155CC"/>
            </a:solidFill>
            <a:prstDash val="dash"/>
            <a:round/>
            <a:headEnd len="sm" w="sm" type="none"/>
            <a:tailEnd len="sm" w="sm" type="none"/>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1" name="Shape 181"/>
        <p:cNvGrpSpPr/>
        <p:nvPr/>
      </p:nvGrpSpPr>
      <p:grpSpPr>
        <a:xfrm>
          <a:off x="0" y="0"/>
          <a:ext cx="0" cy="0"/>
          <a:chOff x="0" y="0"/>
          <a:chExt cx="0" cy="0"/>
        </a:xfrm>
      </p:grpSpPr>
      <p:sp>
        <p:nvSpPr>
          <p:cNvPr id="182" name="Google Shape;182;p17"/>
          <p:cNvSpPr txBox="1"/>
          <p:nvPr/>
        </p:nvSpPr>
        <p:spPr>
          <a:xfrm>
            <a:off x="210" y="276165"/>
            <a:ext cx="7560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Evaluation of p</a:t>
            </a:r>
            <a:r>
              <a:rPr b="1" lang="ar" sz="3200">
                <a:solidFill>
                  <a:srgbClr val="0B5394"/>
                </a:solidFill>
                <a:latin typeface="Cabin"/>
                <a:ea typeface="Cabin"/>
                <a:cs typeface="Cabin"/>
                <a:sym typeface="Cabin"/>
              </a:rPr>
              <a:t>ituitary mass</a:t>
            </a:r>
            <a:endParaRPr b="1" sz="4600">
              <a:solidFill>
                <a:srgbClr val="0B5394"/>
              </a:solidFill>
              <a:latin typeface="Cabin"/>
              <a:ea typeface="Cabin"/>
              <a:cs typeface="Cabin"/>
              <a:sym typeface="Cabin"/>
            </a:endParaRPr>
          </a:p>
        </p:txBody>
      </p:sp>
      <p:cxnSp>
        <p:nvCxnSpPr>
          <p:cNvPr id="183" name="Google Shape;183;p17"/>
          <p:cNvCxnSpPr/>
          <p:nvPr/>
        </p:nvCxnSpPr>
        <p:spPr>
          <a:xfrm>
            <a:off x="754672" y="950211"/>
            <a:ext cx="5860800" cy="10500"/>
          </a:xfrm>
          <a:prstGeom prst="straightConnector1">
            <a:avLst/>
          </a:prstGeom>
          <a:noFill/>
          <a:ln cap="flat" cmpd="sng" w="28575">
            <a:solidFill>
              <a:srgbClr val="0B5394"/>
            </a:solidFill>
            <a:prstDash val="solid"/>
            <a:round/>
            <a:headEnd len="med" w="med" type="diamond"/>
            <a:tailEnd len="med" w="med" type="diamond"/>
          </a:ln>
        </p:spPr>
      </p:cxnSp>
      <p:sp>
        <p:nvSpPr>
          <p:cNvPr id="184" name="Google Shape;184;p17"/>
          <p:cNvSpPr/>
          <p:nvPr/>
        </p:nvSpPr>
        <p:spPr>
          <a:xfrm>
            <a:off x="2940878" y="1184046"/>
            <a:ext cx="1165800" cy="844200"/>
          </a:xfrm>
          <a:prstGeom prst="ellipse">
            <a:avLst/>
          </a:prstGeom>
          <a:solidFill>
            <a:srgbClr val="9FC5E8"/>
          </a:solidFill>
          <a:ln cap="flat" cmpd="sng" w="19050">
            <a:solidFill>
              <a:srgbClr val="0B5394"/>
            </a:solidFill>
            <a:prstDash val="solid"/>
            <a:round/>
            <a:headEnd len="med" w="med" type="none"/>
            <a:tailEnd len="med" w="med" type="none"/>
          </a:ln>
        </p:spPr>
        <p:txBody>
          <a:bodyPr anchorCtr="0" anchor="ctr" bIns="123025" lIns="123025" spcFirstLastPara="1" rIns="123025" wrap="square" tIns="123025">
            <a:noAutofit/>
          </a:bodyPr>
          <a:lstStyle/>
          <a:p>
            <a:pPr indent="0" lvl="0" marL="0" marR="0" rtl="0" algn="l">
              <a:lnSpc>
                <a:spcPct val="100000"/>
              </a:lnSpc>
              <a:spcBef>
                <a:spcPts val="0"/>
              </a:spcBef>
              <a:spcAft>
                <a:spcPts val="0"/>
              </a:spcAft>
              <a:buNone/>
            </a:pPr>
            <a:r>
              <a:rPr b="1" lang="ar" sz="2400">
                <a:solidFill>
                  <a:srgbClr val="FFFFFF"/>
                </a:solidFill>
              </a:rPr>
              <a:t> VS</a:t>
            </a:r>
            <a:endParaRPr b="1" sz="800">
              <a:solidFill>
                <a:srgbClr val="FFFFFF"/>
              </a:solidFill>
              <a:latin typeface="Cabin"/>
              <a:ea typeface="Cabin"/>
              <a:cs typeface="Cabin"/>
              <a:sym typeface="Cabin"/>
            </a:endParaRPr>
          </a:p>
        </p:txBody>
      </p:sp>
      <p:cxnSp>
        <p:nvCxnSpPr>
          <p:cNvPr id="185" name="Google Shape;185;p17"/>
          <p:cNvCxnSpPr>
            <a:stCxn id="184" idx="6"/>
          </p:cNvCxnSpPr>
          <p:nvPr/>
        </p:nvCxnSpPr>
        <p:spPr>
          <a:xfrm>
            <a:off x="4106678" y="1606146"/>
            <a:ext cx="2361300" cy="0"/>
          </a:xfrm>
          <a:prstGeom prst="straightConnector1">
            <a:avLst/>
          </a:prstGeom>
          <a:noFill/>
          <a:ln cap="flat" cmpd="sng" w="19050">
            <a:solidFill>
              <a:srgbClr val="0B5394"/>
            </a:solidFill>
            <a:prstDash val="solid"/>
            <a:round/>
            <a:headEnd len="med" w="med" type="none"/>
            <a:tailEnd len="med" w="med" type="oval"/>
          </a:ln>
        </p:spPr>
      </p:cxnSp>
      <p:cxnSp>
        <p:nvCxnSpPr>
          <p:cNvPr id="186" name="Google Shape;186;p17"/>
          <p:cNvCxnSpPr/>
          <p:nvPr/>
        </p:nvCxnSpPr>
        <p:spPr>
          <a:xfrm>
            <a:off x="668750" y="1638238"/>
            <a:ext cx="2271900" cy="0"/>
          </a:xfrm>
          <a:prstGeom prst="straightConnector1">
            <a:avLst/>
          </a:prstGeom>
          <a:noFill/>
          <a:ln cap="flat" cmpd="sng" w="19050">
            <a:solidFill>
              <a:srgbClr val="0B5394"/>
            </a:solidFill>
            <a:prstDash val="solid"/>
            <a:round/>
            <a:headEnd len="med" w="med" type="oval"/>
            <a:tailEnd len="med" w="med" type="none"/>
          </a:ln>
        </p:spPr>
      </p:cxnSp>
      <p:sp>
        <p:nvSpPr>
          <p:cNvPr id="187" name="Google Shape;187;p17"/>
          <p:cNvSpPr txBox="1"/>
          <p:nvPr/>
        </p:nvSpPr>
        <p:spPr>
          <a:xfrm>
            <a:off x="604485" y="1132226"/>
            <a:ext cx="2342700" cy="448200"/>
          </a:xfrm>
          <a:prstGeom prst="rect">
            <a:avLst/>
          </a:prstGeom>
          <a:noFill/>
          <a:ln>
            <a:noFill/>
          </a:ln>
        </p:spPr>
        <p:txBody>
          <a:bodyPr anchorCtr="0" anchor="t" bIns="123025" lIns="123025" spcFirstLastPara="1" rIns="123025" wrap="square" tIns="123025">
            <a:noAutofit/>
          </a:bodyPr>
          <a:lstStyle/>
          <a:p>
            <a:pPr indent="0" lvl="0" marL="0" marR="0" rtl="0" algn="l">
              <a:lnSpc>
                <a:spcPct val="100000"/>
              </a:lnSpc>
              <a:spcBef>
                <a:spcPts val="0"/>
              </a:spcBef>
              <a:spcAft>
                <a:spcPts val="0"/>
              </a:spcAft>
              <a:buNone/>
            </a:pPr>
            <a:r>
              <a:rPr b="1" lang="ar" sz="1900">
                <a:solidFill>
                  <a:srgbClr val="0B5394"/>
                </a:solidFill>
                <a:latin typeface="Cabin"/>
                <a:ea typeface="Cabin"/>
                <a:cs typeface="Cabin"/>
                <a:sym typeface="Cabin"/>
              </a:rPr>
              <a:t>Pituitary adenoma:</a:t>
            </a:r>
            <a:endParaRPr b="1" sz="1900">
              <a:solidFill>
                <a:srgbClr val="0B5394"/>
              </a:solidFill>
              <a:latin typeface="Cabin"/>
              <a:ea typeface="Cabin"/>
              <a:cs typeface="Cabin"/>
              <a:sym typeface="Cabin"/>
            </a:endParaRPr>
          </a:p>
        </p:txBody>
      </p:sp>
      <p:sp>
        <p:nvSpPr>
          <p:cNvPr id="188" name="Google Shape;188;p17"/>
          <p:cNvSpPr txBox="1"/>
          <p:nvPr/>
        </p:nvSpPr>
        <p:spPr>
          <a:xfrm>
            <a:off x="3893610" y="1606177"/>
            <a:ext cx="3453300" cy="1072200"/>
          </a:xfrm>
          <a:prstGeom prst="rect">
            <a:avLst/>
          </a:prstGeom>
          <a:noFill/>
          <a:ln>
            <a:noFill/>
          </a:ln>
        </p:spPr>
        <p:txBody>
          <a:bodyPr anchorCtr="0" anchor="t" bIns="123025" lIns="123025" spcFirstLastPara="1" rIns="123025" wrap="square" tIns="123025">
            <a:noAutofit/>
          </a:bodyPr>
          <a:lstStyle/>
          <a:p>
            <a:pPr indent="-381000" lvl="0" marL="609600" rtl="0" algn="l">
              <a:spcBef>
                <a:spcPts val="0"/>
              </a:spcBef>
              <a:spcAft>
                <a:spcPts val="0"/>
              </a:spcAft>
              <a:buSzPts val="1200"/>
              <a:buFont typeface="Cabin"/>
              <a:buChar char="-"/>
            </a:pPr>
            <a:r>
              <a:rPr lang="ar" sz="1200">
                <a:latin typeface="Cabin"/>
                <a:ea typeface="Cabin"/>
                <a:cs typeface="Cabin"/>
                <a:sym typeface="Cabin"/>
              </a:rPr>
              <a:t>1.5 -31% in autopsy (prevalence)</a:t>
            </a:r>
            <a:r>
              <a:rPr lang="ar" sz="1200">
                <a:latin typeface="Cabin"/>
                <a:ea typeface="Cabin"/>
                <a:cs typeface="Cabin"/>
                <a:sym typeface="Cabin"/>
              </a:rPr>
              <a:t> </a:t>
            </a:r>
            <a:endParaRPr sz="1200">
              <a:latin typeface="Cabin"/>
              <a:ea typeface="Cabin"/>
              <a:cs typeface="Cabin"/>
              <a:sym typeface="Cabin"/>
            </a:endParaRPr>
          </a:p>
          <a:p>
            <a:pPr indent="-381000" lvl="0" marL="609600" rtl="0" algn="l">
              <a:spcBef>
                <a:spcPts val="0"/>
              </a:spcBef>
              <a:spcAft>
                <a:spcPts val="0"/>
              </a:spcAft>
              <a:buSzPts val="1200"/>
              <a:buFont typeface="Cabin"/>
              <a:buChar char="-"/>
            </a:pPr>
            <a:r>
              <a:rPr lang="ar" sz="1200">
                <a:latin typeface="Cabin"/>
                <a:ea typeface="Cabin"/>
                <a:cs typeface="Cabin"/>
                <a:sym typeface="Cabin"/>
              </a:rPr>
              <a:t>10% by MRI most of them &lt;1 cm </a:t>
            </a:r>
            <a:endParaRPr sz="1200">
              <a:latin typeface="Cabin"/>
              <a:ea typeface="Cabin"/>
              <a:cs typeface="Cabin"/>
              <a:sym typeface="Cabin"/>
            </a:endParaRPr>
          </a:p>
        </p:txBody>
      </p:sp>
      <p:sp>
        <p:nvSpPr>
          <p:cNvPr id="189" name="Google Shape;189;p17"/>
          <p:cNvSpPr txBox="1"/>
          <p:nvPr/>
        </p:nvSpPr>
        <p:spPr>
          <a:xfrm>
            <a:off x="4124925" y="1132239"/>
            <a:ext cx="3102600" cy="448200"/>
          </a:xfrm>
          <a:prstGeom prst="rect">
            <a:avLst/>
          </a:prstGeom>
          <a:noFill/>
          <a:ln>
            <a:noFill/>
          </a:ln>
        </p:spPr>
        <p:txBody>
          <a:bodyPr anchorCtr="0" anchor="t" bIns="123025" lIns="123025" spcFirstLastPara="1" rIns="123025" wrap="square" tIns="123025">
            <a:noAutofit/>
          </a:bodyPr>
          <a:lstStyle/>
          <a:p>
            <a:pPr indent="0" lvl="0" marL="0" marR="0" rtl="0" algn="l">
              <a:lnSpc>
                <a:spcPct val="100000"/>
              </a:lnSpc>
              <a:spcBef>
                <a:spcPts val="0"/>
              </a:spcBef>
              <a:spcAft>
                <a:spcPts val="0"/>
              </a:spcAft>
              <a:buNone/>
            </a:pPr>
            <a:r>
              <a:rPr b="1" lang="ar" sz="1900">
                <a:solidFill>
                  <a:srgbClr val="0B5394"/>
                </a:solidFill>
                <a:latin typeface="Cabin"/>
                <a:ea typeface="Cabin"/>
                <a:cs typeface="Cabin"/>
                <a:sym typeface="Cabin"/>
              </a:rPr>
              <a:t>Pituitary incidentaloma</a:t>
            </a:r>
            <a:r>
              <a:rPr b="1" baseline="30000" lang="ar" sz="1900">
                <a:solidFill>
                  <a:srgbClr val="0B5394"/>
                </a:solidFill>
                <a:latin typeface="Cabin"/>
                <a:ea typeface="Cabin"/>
                <a:cs typeface="Cabin"/>
                <a:sym typeface="Cabin"/>
              </a:rPr>
              <a:t>1</a:t>
            </a:r>
            <a:r>
              <a:rPr b="1" lang="ar" sz="1900">
                <a:solidFill>
                  <a:srgbClr val="0B5394"/>
                </a:solidFill>
                <a:latin typeface="Cabin"/>
                <a:ea typeface="Cabin"/>
                <a:cs typeface="Cabin"/>
                <a:sym typeface="Cabin"/>
              </a:rPr>
              <a:t>:</a:t>
            </a:r>
            <a:endParaRPr b="1" sz="1900">
              <a:solidFill>
                <a:srgbClr val="0B5394"/>
              </a:solidFill>
              <a:latin typeface="Cabin"/>
              <a:ea typeface="Cabin"/>
              <a:cs typeface="Cabin"/>
              <a:sym typeface="Cabin"/>
            </a:endParaRPr>
          </a:p>
        </p:txBody>
      </p:sp>
      <p:sp>
        <p:nvSpPr>
          <p:cNvPr id="190" name="Google Shape;190;p17"/>
          <p:cNvSpPr txBox="1"/>
          <p:nvPr/>
        </p:nvSpPr>
        <p:spPr>
          <a:xfrm>
            <a:off x="26670" y="1643817"/>
            <a:ext cx="2978100" cy="1072200"/>
          </a:xfrm>
          <a:prstGeom prst="rect">
            <a:avLst/>
          </a:prstGeom>
          <a:noFill/>
          <a:ln>
            <a:noFill/>
          </a:ln>
        </p:spPr>
        <p:txBody>
          <a:bodyPr anchorCtr="0" anchor="t" bIns="123025" lIns="123025" spcFirstLastPara="1" rIns="123025" wrap="square" tIns="123025">
            <a:noAutofit/>
          </a:bodyPr>
          <a:lstStyle/>
          <a:p>
            <a:pPr indent="-381000" lvl="0" marL="609600" rtl="0" algn="l">
              <a:spcBef>
                <a:spcPts val="0"/>
              </a:spcBef>
              <a:spcAft>
                <a:spcPts val="0"/>
              </a:spcAft>
              <a:buSzPts val="1200"/>
              <a:buFont typeface="Cabin"/>
              <a:buChar char="-"/>
            </a:pPr>
            <a:r>
              <a:rPr lang="ar" sz="1200">
                <a:latin typeface="Cabin"/>
                <a:ea typeface="Cabin"/>
                <a:cs typeface="Cabin"/>
                <a:sym typeface="Cabin"/>
              </a:rPr>
              <a:t>10 % of all pituitary lesions </a:t>
            </a:r>
            <a:r>
              <a:rPr lang="ar" sz="1200">
                <a:latin typeface="Cabin"/>
                <a:ea typeface="Cabin"/>
                <a:cs typeface="Cabin"/>
                <a:sym typeface="Cabin"/>
              </a:rPr>
              <a:t> </a:t>
            </a:r>
            <a:endParaRPr sz="1200">
              <a:latin typeface="Cabin"/>
              <a:ea typeface="Cabin"/>
              <a:cs typeface="Cabin"/>
              <a:sym typeface="Cabin"/>
            </a:endParaRPr>
          </a:p>
          <a:p>
            <a:pPr indent="-381000" lvl="0" marL="609600" rtl="0" algn="l">
              <a:spcBef>
                <a:spcPts val="0"/>
              </a:spcBef>
              <a:spcAft>
                <a:spcPts val="0"/>
              </a:spcAft>
              <a:buSzPts val="1200"/>
              <a:buFont typeface="Cabin"/>
              <a:buChar char="-"/>
            </a:pPr>
            <a:r>
              <a:rPr b="1" lang="ar" sz="1200">
                <a:latin typeface="Cabin"/>
                <a:ea typeface="Cabin"/>
                <a:cs typeface="Cabin"/>
                <a:sym typeface="Cabin"/>
              </a:rPr>
              <a:t>Genetic-related:</a:t>
            </a:r>
            <a:endParaRPr b="1" sz="1200">
              <a:latin typeface="Cabin"/>
              <a:ea typeface="Cabin"/>
              <a:cs typeface="Cabin"/>
              <a:sym typeface="Cabin"/>
            </a:endParaRPr>
          </a:p>
          <a:p>
            <a:pPr indent="-393700" lvl="1" marL="1143000" rtl="0" algn="l">
              <a:spcBef>
                <a:spcPts val="0"/>
              </a:spcBef>
              <a:spcAft>
                <a:spcPts val="0"/>
              </a:spcAft>
              <a:buSzPts val="1200"/>
              <a:buFont typeface="Cabin"/>
              <a:buChar char="-"/>
            </a:pPr>
            <a:r>
              <a:rPr lang="ar" sz="1200">
                <a:latin typeface="Cabin"/>
                <a:ea typeface="Cabin"/>
                <a:cs typeface="Cabin"/>
                <a:sym typeface="Cabin"/>
              </a:rPr>
              <a:t>MEN-1</a:t>
            </a:r>
            <a:endParaRPr sz="1200">
              <a:latin typeface="Cabin"/>
              <a:ea typeface="Cabin"/>
              <a:cs typeface="Cabin"/>
              <a:sym typeface="Cabin"/>
            </a:endParaRPr>
          </a:p>
          <a:p>
            <a:pPr indent="-393700" lvl="1" marL="1143000" rtl="0" algn="l">
              <a:spcBef>
                <a:spcPts val="0"/>
              </a:spcBef>
              <a:spcAft>
                <a:spcPts val="0"/>
              </a:spcAft>
              <a:buSzPts val="1200"/>
              <a:buFont typeface="Cabin"/>
              <a:buChar char="-"/>
            </a:pPr>
            <a:r>
              <a:rPr lang="ar" sz="1200">
                <a:latin typeface="Cabin"/>
                <a:ea typeface="Cabin"/>
                <a:cs typeface="Cabin"/>
                <a:sym typeface="Cabin"/>
              </a:rPr>
              <a:t>Gs-alpha mutation</a:t>
            </a:r>
            <a:endParaRPr sz="1200">
              <a:latin typeface="Cabin"/>
              <a:ea typeface="Cabin"/>
              <a:cs typeface="Cabin"/>
              <a:sym typeface="Cabin"/>
            </a:endParaRPr>
          </a:p>
          <a:p>
            <a:pPr indent="-393700" lvl="1" marL="1143000" rtl="0" algn="l">
              <a:spcBef>
                <a:spcPts val="0"/>
              </a:spcBef>
              <a:spcAft>
                <a:spcPts val="0"/>
              </a:spcAft>
              <a:buSzPts val="1200"/>
              <a:buFont typeface="Cabin"/>
              <a:buChar char="-"/>
            </a:pPr>
            <a:r>
              <a:rPr lang="ar" sz="1200">
                <a:latin typeface="Cabin"/>
                <a:ea typeface="Cabin"/>
                <a:cs typeface="Cabin"/>
                <a:sym typeface="Cabin"/>
              </a:rPr>
              <a:t>PTTG gene</a:t>
            </a:r>
            <a:endParaRPr sz="1200">
              <a:latin typeface="Cabin"/>
              <a:ea typeface="Cabin"/>
              <a:cs typeface="Cabin"/>
              <a:sym typeface="Cabin"/>
            </a:endParaRPr>
          </a:p>
          <a:p>
            <a:pPr indent="-393700" lvl="1" marL="1143000" rtl="0" algn="l">
              <a:spcBef>
                <a:spcPts val="0"/>
              </a:spcBef>
              <a:spcAft>
                <a:spcPts val="0"/>
              </a:spcAft>
              <a:buSzPts val="1200"/>
              <a:buFont typeface="Cabin"/>
              <a:buChar char="-"/>
            </a:pPr>
            <a:r>
              <a:rPr lang="ar" sz="1200">
                <a:latin typeface="Cabin"/>
                <a:ea typeface="Cabin"/>
                <a:cs typeface="Cabin"/>
                <a:sym typeface="Cabin"/>
              </a:rPr>
              <a:t>FGF receptor-4</a:t>
            </a:r>
            <a:endParaRPr sz="1200">
              <a:latin typeface="Cabin"/>
              <a:ea typeface="Cabin"/>
              <a:cs typeface="Cabin"/>
              <a:sym typeface="Cabin"/>
            </a:endParaRPr>
          </a:p>
        </p:txBody>
      </p:sp>
      <p:pic>
        <p:nvPicPr>
          <p:cNvPr id="191" name="Google Shape;191;p17"/>
          <p:cNvPicPr preferRelativeResize="0"/>
          <p:nvPr/>
        </p:nvPicPr>
        <p:blipFill>
          <a:blip r:embed="rId3">
            <a:alphaModFix/>
          </a:blip>
          <a:stretch>
            <a:fillRect/>
          </a:stretch>
        </p:blipFill>
        <p:spPr>
          <a:xfrm>
            <a:off x="213360" y="2900242"/>
            <a:ext cx="3680250" cy="2684221"/>
          </a:xfrm>
          <a:prstGeom prst="rect">
            <a:avLst/>
          </a:prstGeom>
          <a:noFill/>
          <a:ln cap="flat" cmpd="sng" w="9525">
            <a:solidFill>
              <a:srgbClr val="88C7FF"/>
            </a:solidFill>
            <a:prstDash val="lgDash"/>
            <a:round/>
            <a:headEnd len="sm" w="sm" type="none"/>
            <a:tailEnd len="sm" w="sm" type="none"/>
          </a:ln>
        </p:spPr>
      </p:pic>
      <p:sp>
        <p:nvSpPr>
          <p:cNvPr id="192" name="Google Shape;192;p17"/>
          <p:cNvSpPr/>
          <p:nvPr/>
        </p:nvSpPr>
        <p:spPr>
          <a:xfrm>
            <a:off x="226485" y="5584464"/>
            <a:ext cx="3680100" cy="365100"/>
          </a:xfrm>
          <a:prstGeom prst="rect">
            <a:avLst/>
          </a:prstGeom>
          <a:noFill/>
          <a:ln cap="flat" cmpd="sng" w="9525">
            <a:solidFill>
              <a:srgbClr val="88C7FF"/>
            </a:solidFill>
            <a:prstDash val="lgDash"/>
            <a:round/>
            <a:headEnd len="sm" w="sm" type="none"/>
            <a:tailEnd len="sm" w="sm" type="none"/>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300">
                <a:solidFill>
                  <a:srgbClr val="CC0000"/>
                </a:solidFill>
                <a:latin typeface="Cabin"/>
                <a:ea typeface="Cabin"/>
                <a:cs typeface="Cabin"/>
                <a:sym typeface="Cabin"/>
              </a:rPr>
              <a:t>Evaluation of pituitary lesion</a:t>
            </a:r>
            <a:endParaRPr b="1" sz="1300">
              <a:solidFill>
                <a:srgbClr val="CC0000"/>
              </a:solidFill>
              <a:latin typeface="Cabin"/>
              <a:ea typeface="Cabin"/>
              <a:cs typeface="Cabin"/>
              <a:sym typeface="Cabin"/>
            </a:endParaRPr>
          </a:p>
        </p:txBody>
      </p:sp>
      <p:grpSp>
        <p:nvGrpSpPr>
          <p:cNvPr id="193" name="Google Shape;193;p17"/>
          <p:cNvGrpSpPr/>
          <p:nvPr/>
        </p:nvGrpSpPr>
        <p:grpSpPr>
          <a:xfrm>
            <a:off x="5689833" y="3544304"/>
            <a:ext cx="504005" cy="831832"/>
            <a:chOff x="3260589" y="1094848"/>
            <a:chExt cx="498669" cy="703273"/>
          </a:xfrm>
        </p:grpSpPr>
        <p:sp>
          <p:nvSpPr>
            <p:cNvPr id="194" name="Google Shape;194;p17"/>
            <p:cNvSpPr/>
            <p:nvPr/>
          </p:nvSpPr>
          <p:spPr>
            <a:xfrm>
              <a:off x="3260658" y="1094848"/>
              <a:ext cx="498600" cy="3516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sp>
          <p:nvSpPr>
            <p:cNvPr id="195" name="Google Shape;195;p17"/>
            <p:cNvSpPr/>
            <p:nvPr/>
          </p:nvSpPr>
          <p:spPr>
            <a:xfrm rot="5400000">
              <a:off x="3334089" y="1373021"/>
              <a:ext cx="351600" cy="498600"/>
            </a:xfrm>
            <a:prstGeom prst="rtTriangle">
              <a:avLst/>
            </a:prstGeom>
            <a:solidFill>
              <a:srgbClr val="CFE2F3"/>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grpSp>
      <p:grpSp>
        <p:nvGrpSpPr>
          <p:cNvPr id="196" name="Google Shape;196;p17"/>
          <p:cNvGrpSpPr/>
          <p:nvPr/>
        </p:nvGrpSpPr>
        <p:grpSpPr>
          <a:xfrm>
            <a:off x="5158877" y="3948760"/>
            <a:ext cx="504005" cy="831841"/>
            <a:chOff x="2735254" y="1436796"/>
            <a:chExt cx="498669" cy="703281"/>
          </a:xfrm>
        </p:grpSpPr>
        <p:sp>
          <p:nvSpPr>
            <p:cNvPr id="197" name="Google Shape;197;p17"/>
            <p:cNvSpPr/>
            <p:nvPr/>
          </p:nvSpPr>
          <p:spPr>
            <a:xfrm rot="10800000">
              <a:off x="2735254" y="1788477"/>
              <a:ext cx="498600" cy="351600"/>
            </a:xfrm>
            <a:prstGeom prst="rtTriangle">
              <a:avLst/>
            </a:prstGeom>
            <a:solidFill>
              <a:srgbClr val="CFE2F3"/>
            </a:solidFill>
            <a:ln>
              <a:noFill/>
            </a:ln>
          </p:spPr>
          <p:txBody>
            <a:bodyPr anchorCtr="0" anchor="ctr" bIns="61500" lIns="123025" spcFirstLastPara="1" rIns="123025" wrap="square" tIns="61500">
              <a:noAutofit/>
            </a:bodyPr>
            <a:lstStyle/>
            <a:p>
              <a:pPr indent="0" lvl="0" marL="0" marR="0" rtl="1" algn="ctr">
                <a:spcBef>
                  <a:spcPts val="0"/>
                </a:spcBef>
                <a:spcAft>
                  <a:spcPts val="0"/>
                </a:spcAft>
                <a:buNone/>
              </a:pPr>
              <a:r>
                <a:t/>
              </a:r>
              <a:endParaRPr sz="2400">
                <a:solidFill>
                  <a:srgbClr val="000000"/>
                </a:solidFill>
                <a:latin typeface="Arial"/>
                <a:ea typeface="Arial"/>
                <a:cs typeface="Arial"/>
                <a:sym typeface="Arial"/>
              </a:endParaRPr>
            </a:p>
          </p:txBody>
        </p:sp>
        <p:sp>
          <p:nvSpPr>
            <p:cNvPr id="198" name="Google Shape;198;p17"/>
            <p:cNvSpPr/>
            <p:nvPr/>
          </p:nvSpPr>
          <p:spPr>
            <a:xfrm rot="-5400000">
              <a:off x="2808823" y="1363296"/>
              <a:ext cx="351600" cy="4986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grpSp>
      <p:grpSp>
        <p:nvGrpSpPr>
          <p:cNvPr id="199" name="Google Shape;199;p17"/>
          <p:cNvGrpSpPr/>
          <p:nvPr/>
        </p:nvGrpSpPr>
        <p:grpSpPr>
          <a:xfrm>
            <a:off x="5689833" y="4404475"/>
            <a:ext cx="504005" cy="831832"/>
            <a:chOff x="3260589" y="1822081"/>
            <a:chExt cx="498669" cy="703273"/>
          </a:xfrm>
        </p:grpSpPr>
        <p:sp>
          <p:nvSpPr>
            <p:cNvPr id="200" name="Google Shape;200;p17"/>
            <p:cNvSpPr/>
            <p:nvPr/>
          </p:nvSpPr>
          <p:spPr>
            <a:xfrm>
              <a:off x="3260658" y="1822081"/>
              <a:ext cx="498600" cy="3516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sp>
          <p:nvSpPr>
            <p:cNvPr id="201" name="Google Shape;201;p17"/>
            <p:cNvSpPr/>
            <p:nvPr/>
          </p:nvSpPr>
          <p:spPr>
            <a:xfrm rot="5400000">
              <a:off x="3334089" y="2100254"/>
              <a:ext cx="351600" cy="498600"/>
            </a:xfrm>
            <a:prstGeom prst="rtTriangle">
              <a:avLst/>
            </a:prstGeom>
            <a:solidFill>
              <a:srgbClr val="CFE2F3"/>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grpSp>
      <p:sp>
        <p:nvSpPr>
          <p:cNvPr id="202" name="Google Shape;202;p17"/>
          <p:cNvSpPr txBox="1"/>
          <p:nvPr/>
        </p:nvSpPr>
        <p:spPr>
          <a:xfrm>
            <a:off x="6147435" y="3487341"/>
            <a:ext cx="999900" cy="609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4000">
                <a:solidFill>
                  <a:srgbClr val="60B5CC"/>
                </a:solidFill>
                <a:latin typeface="Cabin"/>
                <a:ea typeface="Cabin"/>
                <a:cs typeface="Cabin"/>
                <a:sym typeface="Cabin"/>
              </a:rPr>
              <a:t>C</a:t>
            </a:r>
            <a:endParaRPr b="1" sz="4000">
              <a:solidFill>
                <a:srgbClr val="60B5CC"/>
              </a:solidFill>
              <a:latin typeface="Cabin"/>
              <a:ea typeface="Cabin"/>
              <a:cs typeface="Cabin"/>
              <a:sym typeface="Cabin"/>
            </a:endParaRPr>
          </a:p>
        </p:txBody>
      </p:sp>
      <p:sp>
        <p:nvSpPr>
          <p:cNvPr id="203" name="Google Shape;203;p17"/>
          <p:cNvSpPr txBox="1"/>
          <p:nvPr/>
        </p:nvSpPr>
        <p:spPr>
          <a:xfrm>
            <a:off x="4596025" y="3948637"/>
            <a:ext cx="999900" cy="609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4000">
                <a:solidFill>
                  <a:srgbClr val="60B5CC"/>
                </a:solidFill>
                <a:latin typeface="Cabin"/>
                <a:ea typeface="Cabin"/>
                <a:cs typeface="Cabin"/>
                <a:sym typeface="Cabin"/>
              </a:rPr>
              <a:t>B</a:t>
            </a:r>
            <a:endParaRPr b="1" sz="4000">
              <a:solidFill>
                <a:srgbClr val="60B5CC"/>
              </a:solidFill>
              <a:latin typeface="Cabin"/>
              <a:ea typeface="Cabin"/>
              <a:cs typeface="Cabin"/>
              <a:sym typeface="Cabin"/>
            </a:endParaRPr>
          </a:p>
        </p:txBody>
      </p:sp>
      <p:sp>
        <p:nvSpPr>
          <p:cNvPr id="204" name="Google Shape;204;p17"/>
          <p:cNvSpPr txBox="1"/>
          <p:nvPr/>
        </p:nvSpPr>
        <p:spPr>
          <a:xfrm>
            <a:off x="6147435" y="4404315"/>
            <a:ext cx="999900" cy="609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4000">
                <a:solidFill>
                  <a:srgbClr val="60B5CC"/>
                </a:solidFill>
                <a:latin typeface="Cabin"/>
                <a:ea typeface="Cabin"/>
                <a:cs typeface="Cabin"/>
                <a:sym typeface="Cabin"/>
              </a:rPr>
              <a:t>A</a:t>
            </a:r>
            <a:endParaRPr b="1" sz="4000">
              <a:solidFill>
                <a:srgbClr val="60B5CC"/>
              </a:solidFill>
              <a:latin typeface="Cabin"/>
              <a:ea typeface="Cabin"/>
              <a:cs typeface="Cabin"/>
              <a:sym typeface="Cabin"/>
            </a:endParaRPr>
          </a:p>
        </p:txBody>
      </p:sp>
      <p:sp>
        <p:nvSpPr>
          <p:cNvPr id="205" name="Google Shape;205;p17"/>
          <p:cNvSpPr txBox="1"/>
          <p:nvPr/>
        </p:nvSpPr>
        <p:spPr>
          <a:xfrm>
            <a:off x="4106795" y="2808288"/>
            <a:ext cx="3333900" cy="1072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u="sng">
                <a:solidFill>
                  <a:srgbClr val="60B5CC"/>
                </a:solidFill>
                <a:latin typeface="Cabin"/>
                <a:ea typeface="Cabin"/>
                <a:cs typeface="Cabin"/>
                <a:sym typeface="Cabin"/>
              </a:rPr>
              <a:t>C</a:t>
            </a:r>
            <a:r>
              <a:rPr b="1" lang="ar" sz="1300">
                <a:latin typeface="Cabin"/>
                <a:ea typeface="Cabin"/>
                <a:cs typeface="Cabin"/>
                <a:sym typeface="Cabin"/>
              </a:rPr>
              <a:t>linical</a:t>
            </a:r>
            <a:r>
              <a:rPr b="1" baseline="30000" lang="ar" sz="1300">
                <a:latin typeface="Cabin"/>
                <a:ea typeface="Cabin"/>
                <a:cs typeface="Cabin"/>
                <a:sym typeface="Cabin"/>
              </a:rPr>
              <a:t>2</a:t>
            </a:r>
            <a:r>
              <a:rPr b="1" lang="ar" sz="1300">
                <a:latin typeface="Cabin"/>
                <a:ea typeface="Cabin"/>
                <a:cs typeface="Cabin"/>
                <a:sym typeface="Cabin"/>
              </a:rPr>
              <a:t> </a:t>
            </a:r>
            <a:r>
              <a:rPr lang="ar" sz="1200">
                <a:latin typeface="Cabin"/>
                <a:ea typeface="Cabin"/>
                <a:cs typeface="Cabin"/>
                <a:sym typeface="Cabin"/>
              </a:rPr>
              <a:t>(History and Examination)</a:t>
            </a:r>
            <a:endParaRPr sz="1200">
              <a:latin typeface="Cabin"/>
              <a:ea typeface="Cabin"/>
              <a:cs typeface="Cabin"/>
              <a:sym typeface="Cabin"/>
            </a:endParaRPr>
          </a:p>
          <a:p>
            <a:pPr indent="-139700" lvl="0" marL="177800" rtl="0" algn="l">
              <a:spcBef>
                <a:spcPts val="0"/>
              </a:spcBef>
              <a:spcAft>
                <a:spcPts val="0"/>
              </a:spcAft>
              <a:buSzPts val="1200"/>
              <a:buFont typeface="Cabin"/>
              <a:buChar char="●"/>
            </a:pPr>
            <a:r>
              <a:rPr b="1" lang="ar" sz="1200">
                <a:solidFill>
                  <a:srgbClr val="CC0000"/>
                </a:solidFill>
                <a:latin typeface="Cabin"/>
                <a:ea typeface="Cabin"/>
                <a:cs typeface="Cabin"/>
                <a:sym typeface="Cabin"/>
              </a:rPr>
              <a:t>Function</a:t>
            </a:r>
            <a:r>
              <a:rPr lang="ar" sz="1200">
                <a:latin typeface="Cabin"/>
                <a:ea typeface="Cabin"/>
                <a:cs typeface="Cabin"/>
                <a:sym typeface="Cabin"/>
              </a:rPr>
              <a:t> ( oversection or hyposecretion )</a:t>
            </a:r>
            <a:endParaRPr sz="1200">
              <a:latin typeface="Cabin"/>
              <a:ea typeface="Cabin"/>
              <a:cs typeface="Cabin"/>
              <a:sym typeface="Cabin"/>
            </a:endParaRPr>
          </a:p>
          <a:p>
            <a:pPr indent="-139700" lvl="0" marL="177800" rtl="0" algn="l">
              <a:spcBef>
                <a:spcPts val="0"/>
              </a:spcBef>
              <a:spcAft>
                <a:spcPts val="0"/>
              </a:spcAft>
              <a:buSzPts val="1200"/>
              <a:buFont typeface="Cabin"/>
              <a:buChar char="●"/>
            </a:pPr>
            <a:r>
              <a:rPr b="1" lang="ar" sz="1200">
                <a:solidFill>
                  <a:srgbClr val="CC0000"/>
                </a:solidFill>
                <a:latin typeface="Cabin"/>
                <a:ea typeface="Cabin"/>
                <a:cs typeface="Cabin"/>
                <a:sym typeface="Cabin"/>
              </a:rPr>
              <a:t>Mass</a:t>
            </a:r>
            <a:r>
              <a:rPr lang="ar" sz="1200">
                <a:latin typeface="Cabin"/>
                <a:ea typeface="Cabin"/>
                <a:cs typeface="Cabin"/>
                <a:sym typeface="Cabin"/>
              </a:rPr>
              <a:t> ( headache, visual symptoms ) </a:t>
            </a:r>
            <a:endParaRPr sz="1200">
              <a:latin typeface="Cabin"/>
              <a:ea typeface="Cabin"/>
              <a:cs typeface="Cabin"/>
              <a:sym typeface="Cabin"/>
            </a:endParaRPr>
          </a:p>
        </p:txBody>
      </p:sp>
      <p:sp>
        <p:nvSpPr>
          <p:cNvPr id="206" name="Google Shape;206;p17"/>
          <p:cNvSpPr txBox="1"/>
          <p:nvPr/>
        </p:nvSpPr>
        <p:spPr>
          <a:xfrm>
            <a:off x="4000500" y="4569225"/>
            <a:ext cx="1800000" cy="844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u="sng">
                <a:solidFill>
                  <a:srgbClr val="60B5CC"/>
                </a:solidFill>
                <a:latin typeface="Cabin"/>
                <a:ea typeface="Cabin"/>
                <a:cs typeface="Cabin"/>
                <a:sym typeface="Cabin"/>
              </a:rPr>
              <a:t>B</a:t>
            </a:r>
            <a:r>
              <a:rPr b="1" lang="ar" sz="1300">
                <a:latin typeface="Cabin"/>
                <a:ea typeface="Cabin"/>
                <a:cs typeface="Cabin"/>
                <a:sym typeface="Cabin"/>
              </a:rPr>
              <a:t>iochemical</a:t>
            </a:r>
            <a:endParaRPr b="1" sz="1300">
              <a:latin typeface="Cabin"/>
              <a:ea typeface="Cabin"/>
              <a:cs typeface="Cabin"/>
              <a:sym typeface="Cabin"/>
            </a:endParaRPr>
          </a:p>
          <a:p>
            <a:pPr indent="-139700" lvl="0" marL="177800" rtl="0" algn="l">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 </a:t>
            </a:r>
            <a:r>
              <a:rPr b="1" lang="ar" sz="1200">
                <a:solidFill>
                  <a:schemeClr val="dk1"/>
                </a:solidFill>
                <a:latin typeface="Cabin"/>
                <a:ea typeface="Cabin"/>
                <a:cs typeface="Cabin"/>
                <a:sym typeface="Cabin"/>
              </a:rPr>
              <a:t>Screen</a:t>
            </a:r>
            <a:r>
              <a:rPr lang="ar" sz="1200">
                <a:solidFill>
                  <a:schemeClr val="dk1"/>
                </a:solidFill>
                <a:latin typeface="Cabin"/>
                <a:ea typeface="Cabin"/>
                <a:cs typeface="Cabin"/>
                <a:sym typeface="Cabin"/>
              </a:rPr>
              <a:t> Test</a:t>
            </a:r>
            <a:endParaRPr sz="1200">
              <a:solidFill>
                <a:schemeClr val="dk1"/>
              </a:solidFill>
              <a:latin typeface="Cabin"/>
              <a:ea typeface="Cabin"/>
              <a:cs typeface="Cabin"/>
              <a:sym typeface="Cabin"/>
            </a:endParaRPr>
          </a:p>
          <a:p>
            <a:pPr indent="-139700" lvl="0" marL="177800" rtl="0" algn="l">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 </a:t>
            </a:r>
            <a:r>
              <a:rPr b="1" lang="ar" sz="1200">
                <a:solidFill>
                  <a:schemeClr val="dk1"/>
                </a:solidFill>
                <a:latin typeface="Cabin"/>
                <a:ea typeface="Cabin"/>
                <a:cs typeface="Cabin"/>
                <a:sym typeface="Cabin"/>
              </a:rPr>
              <a:t>Confirmatory</a:t>
            </a:r>
            <a:r>
              <a:rPr lang="ar" sz="1200">
                <a:solidFill>
                  <a:schemeClr val="dk1"/>
                </a:solidFill>
                <a:latin typeface="Cabin"/>
                <a:ea typeface="Cabin"/>
                <a:cs typeface="Cabin"/>
                <a:sym typeface="Cabin"/>
              </a:rPr>
              <a:t> Test</a:t>
            </a:r>
            <a:endParaRPr sz="1200">
              <a:solidFill>
                <a:schemeClr val="dk1"/>
              </a:solidFill>
              <a:latin typeface="Cabin"/>
              <a:ea typeface="Cabin"/>
              <a:cs typeface="Cabin"/>
              <a:sym typeface="Cabin"/>
            </a:endParaRPr>
          </a:p>
        </p:txBody>
      </p:sp>
      <p:sp>
        <p:nvSpPr>
          <p:cNvPr id="207" name="Google Shape;207;p17"/>
          <p:cNvSpPr txBox="1"/>
          <p:nvPr/>
        </p:nvSpPr>
        <p:spPr>
          <a:xfrm>
            <a:off x="6027420" y="4937522"/>
            <a:ext cx="1800000" cy="8442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u="sng">
                <a:solidFill>
                  <a:srgbClr val="60B5CC"/>
                </a:solidFill>
                <a:latin typeface="Cabin"/>
                <a:ea typeface="Cabin"/>
                <a:cs typeface="Cabin"/>
                <a:sym typeface="Cabin"/>
              </a:rPr>
              <a:t>A</a:t>
            </a:r>
            <a:r>
              <a:rPr b="1" lang="ar" sz="1300">
                <a:latin typeface="Cabin"/>
                <a:ea typeface="Cabin"/>
                <a:cs typeface="Cabin"/>
                <a:sym typeface="Cabin"/>
              </a:rPr>
              <a:t>natomical</a:t>
            </a:r>
            <a:endParaRPr b="1" sz="1300">
              <a:latin typeface="Cabin"/>
              <a:ea typeface="Cabin"/>
              <a:cs typeface="Cabin"/>
              <a:sym typeface="Cabin"/>
            </a:endParaRPr>
          </a:p>
          <a:p>
            <a:pPr indent="-88900" lvl="0" marL="0" rtl="0" algn="l">
              <a:spcBef>
                <a:spcPts val="0"/>
              </a:spcBef>
              <a:spcAft>
                <a:spcPts val="0"/>
              </a:spcAft>
              <a:buClr>
                <a:srgbClr val="CC0000"/>
              </a:buClr>
              <a:buSzPts val="1200"/>
              <a:buFont typeface="Cabin"/>
              <a:buChar char="●"/>
            </a:pPr>
            <a:r>
              <a:rPr b="1" lang="ar" sz="1200">
                <a:solidFill>
                  <a:srgbClr val="CC0000"/>
                </a:solidFill>
                <a:latin typeface="Cabin"/>
                <a:ea typeface="Cabin"/>
                <a:cs typeface="Cabin"/>
                <a:sym typeface="Cabin"/>
              </a:rPr>
              <a:t> </a:t>
            </a:r>
            <a:r>
              <a:rPr b="1" lang="ar" sz="1200">
                <a:solidFill>
                  <a:srgbClr val="CC0000"/>
                </a:solidFill>
                <a:latin typeface="Cabin"/>
                <a:ea typeface="Cabin"/>
                <a:cs typeface="Cabin"/>
                <a:sym typeface="Cabin"/>
              </a:rPr>
              <a:t>MRI of sella turcica</a:t>
            </a:r>
            <a:endParaRPr b="1" sz="1200">
              <a:solidFill>
                <a:srgbClr val="CC0000"/>
              </a:solidFill>
              <a:latin typeface="Cabin"/>
              <a:ea typeface="Cabin"/>
              <a:cs typeface="Cabin"/>
              <a:sym typeface="Cabin"/>
            </a:endParaRPr>
          </a:p>
        </p:txBody>
      </p:sp>
      <p:sp>
        <p:nvSpPr>
          <p:cNvPr id="208" name="Google Shape;208;p17"/>
          <p:cNvSpPr txBox="1"/>
          <p:nvPr/>
        </p:nvSpPr>
        <p:spPr>
          <a:xfrm>
            <a:off x="4006990" y="5386459"/>
            <a:ext cx="3226500" cy="448200"/>
          </a:xfrm>
          <a:prstGeom prst="rect">
            <a:avLst/>
          </a:prstGeom>
          <a:noFill/>
          <a:ln>
            <a:noFill/>
          </a:ln>
        </p:spPr>
        <p:txBody>
          <a:bodyPr anchorCtr="0" anchor="t" bIns="123025" lIns="123025" spcFirstLastPara="1" rIns="123025" wrap="square" tIns="123025">
            <a:noAutofit/>
          </a:bodyPr>
          <a:lstStyle/>
          <a:p>
            <a:pPr indent="-139700" lvl="0" marL="177800" rtl="0" algn="l">
              <a:spcBef>
                <a:spcPts val="0"/>
              </a:spcBef>
              <a:spcAft>
                <a:spcPts val="0"/>
              </a:spcAft>
              <a:buSzPts val="1200"/>
              <a:buFont typeface="Cabin"/>
              <a:buChar char="●"/>
            </a:pPr>
            <a:r>
              <a:rPr b="1" lang="ar" sz="1200">
                <a:latin typeface="Cabin"/>
                <a:ea typeface="Cabin"/>
                <a:cs typeface="Cabin"/>
                <a:sym typeface="Cabin"/>
              </a:rPr>
              <a:t>Then treatment</a:t>
            </a:r>
            <a:r>
              <a:rPr b="1" baseline="30000" lang="ar" sz="1200">
                <a:latin typeface="Cabin"/>
                <a:ea typeface="Cabin"/>
                <a:cs typeface="Cabin"/>
                <a:sym typeface="Cabin"/>
              </a:rPr>
              <a:t>3</a:t>
            </a:r>
            <a:r>
              <a:rPr b="1" lang="ar" sz="1200">
                <a:latin typeface="Cabin"/>
                <a:ea typeface="Cabin"/>
                <a:cs typeface="Cabin"/>
                <a:sym typeface="Cabin"/>
              </a:rPr>
              <a:t>:</a:t>
            </a:r>
            <a:endParaRPr b="1" sz="1200">
              <a:latin typeface="Cabin"/>
              <a:ea typeface="Cabin"/>
              <a:cs typeface="Cabin"/>
              <a:sym typeface="Cabin"/>
            </a:endParaRPr>
          </a:p>
          <a:p>
            <a:pPr indent="-190500" lvl="1" marL="609600" rtl="0" algn="l">
              <a:spcBef>
                <a:spcPts val="0"/>
              </a:spcBef>
              <a:spcAft>
                <a:spcPts val="0"/>
              </a:spcAft>
              <a:buSzPts val="1200"/>
              <a:buFont typeface="Cabin"/>
              <a:buChar char="○"/>
            </a:pPr>
            <a:r>
              <a:rPr lang="ar" sz="1200">
                <a:latin typeface="Cabin"/>
                <a:ea typeface="Cabin"/>
                <a:cs typeface="Cabin"/>
                <a:sym typeface="Cabin"/>
              </a:rPr>
              <a:t>Surgical – Medical – Radiation </a:t>
            </a:r>
            <a:endParaRPr sz="1200">
              <a:latin typeface="Cabin"/>
              <a:ea typeface="Cabin"/>
              <a:cs typeface="Cabin"/>
              <a:sym typeface="Cabin"/>
            </a:endParaRPr>
          </a:p>
          <a:p>
            <a:pPr indent="-190500" lvl="1" marL="609600" rtl="0" algn="l">
              <a:spcBef>
                <a:spcPts val="0"/>
              </a:spcBef>
              <a:spcAft>
                <a:spcPts val="0"/>
              </a:spcAft>
              <a:buSzPts val="1200"/>
              <a:buFont typeface="Cabin"/>
              <a:buChar char="○"/>
            </a:pPr>
            <a:r>
              <a:rPr lang="ar" sz="1200">
                <a:latin typeface="Cabin"/>
                <a:ea typeface="Cabin"/>
                <a:cs typeface="Cabin"/>
                <a:sym typeface="Cabin"/>
              </a:rPr>
              <a:t>Medical – Surgical – Radiation </a:t>
            </a:r>
            <a:endParaRPr sz="1200">
              <a:latin typeface="Cabin"/>
              <a:ea typeface="Cabin"/>
              <a:cs typeface="Cabin"/>
              <a:sym typeface="Cabin"/>
            </a:endParaRPr>
          </a:p>
        </p:txBody>
      </p:sp>
      <p:sp>
        <p:nvSpPr>
          <p:cNvPr id="209" name="Google Shape;209;p17"/>
          <p:cNvSpPr txBox="1"/>
          <p:nvPr/>
        </p:nvSpPr>
        <p:spPr>
          <a:xfrm>
            <a:off x="210" y="5984815"/>
            <a:ext cx="7560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Non-functional </a:t>
            </a:r>
            <a:r>
              <a:rPr b="1" lang="ar" sz="3200">
                <a:solidFill>
                  <a:srgbClr val="0B5394"/>
                </a:solidFill>
                <a:latin typeface="Cabin"/>
                <a:ea typeface="Cabin"/>
                <a:cs typeface="Cabin"/>
                <a:sym typeface="Cabin"/>
              </a:rPr>
              <a:t>pituitary</a:t>
            </a:r>
            <a:r>
              <a:rPr b="1" lang="ar" sz="3200">
                <a:solidFill>
                  <a:srgbClr val="0B5394"/>
                </a:solidFill>
                <a:latin typeface="Cabin"/>
                <a:ea typeface="Cabin"/>
                <a:cs typeface="Cabin"/>
                <a:sym typeface="Cabin"/>
              </a:rPr>
              <a:t> adenoma</a:t>
            </a:r>
            <a:endParaRPr b="1" baseline="30000" sz="4600">
              <a:solidFill>
                <a:srgbClr val="0B5394"/>
              </a:solidFill>
              <a:latin typeface="Cabin"/>
              <a:ea typeface="Cabin"/>
              <a:cs typeface="Cabin"/>
              <a:sym typeface="Cabin"/>
            </a:endParaRPr>
          </a:p>
        </p:txBody>
      </p:sp>
      <p:cxnSp>
        <p:nvCxnSpPr>
          <p:cNvPr id="210" name="Google Shape;210;p17"/>
          <p:cNvCxnSpPr/>
          <p:nvPr/>
        </p:nvCxnSpPr>
        <p:spPr>
          <a:xfrm>
            <a:off x="754672" y="6658861"/>
            <a:ext cx="5860800" cy="10500"/>
          </a:xfrm>
          <a:prstGeom prst="straightConnector1">
            <a:avLst/>
          </a:prstGeom>
          <a:noFill/>
          <a:ln cap="flat" cmpd="sng" w="28575">
            <a:solidFill>
              <a:srgbClr val="0B5394"/>
            </a:solidFill>
            <a:prstDash val="solid"/>
            <a:round/>
            <a:headEnd len="med" w="med" type="diamond"/>
            <a:tailEnd len="med" w="med" type="diamond"/>
          </a:ln>
        </p:spPr>
      </p:cxnSp>
      <p:graphicFrame>
        <p:nvGraphicFramePr>
          <p:cNvPr id="211" name="Google Shape;211;p17"/>
          <p:cNvGraphicFramePr/>
          <p:nvPr/>
        </p:nvGraphicFramePr>
        <p:xfrm>
          <a:off x="68600" y="6777814"/>
          <a:ext cx="3000000" cy="3000000"/>
        </p:xfrm>
        <a:graphic>
          <a:graphicData uri="http://schemas.openxmlformats.org/drawingml/2006/table">
            <a:tbl>
              <a:tblPr>
                <a:noFill/>
                <a:tableStyleId>{F0FBFA56-9E35-4279-84E4-433C1D5455CF}</a:tableStyleId>
              </a:tblPr>
              <a:tblGrid>
                <a:gridCol w="1306025"/>
                <a:gridCol w="6116750"/>
              </a:tblGrid>
              <a:tr h="538125">
                <a:tc>
                  <a:txBody>
                    <a:bodyPr/>
                    <a:lstStyle/>
                    <a:p>
                      <a:pPr indent="0" lvl="0" marL="0" rtl="0" algn="ctr">
                        <a:lnSpc>
                          <a:spcPct val="115000"/>
                        </a:lnSpc>
                        <a:spcBef>
                          <a:spcPts val="0"/>
                        </a:spcBef>
                        <a:spcAft>
                          <a:spcPts val="0"/>
                        </a:spcAft>
                        <a:buNone/>
                      </a:pPr>
                      <a:r>
                        <a:rPr b="1" lang="ar" sz="1100">
                          <a:solidFill>
                            <a:srgbClr val="FFFFFF"/>
                          </a:solidFill>
                          <a:latin typeface="Cabin"/>
                          <a:ea typeface="Cabin"/>
                          <a:cs typeface="Cabin"/>
                          <a:sym typeface="Cabin"/>
                        </a:rPr>
                        <a:t>C: Clinical</a:t>
                      </a:r>
                      <a:endParaRPr b="1" sz="1100">
                        <a:solidFill>
                          <a:srgbClr val="FFFFFF"/>
                        </a:solidFill>
                        <a:latin typeface="Cabin"/>
                        <a:ea typeface="Cabin"/>
                        <a:cs typeface="Cabin"/>
                        <a:sym typeface="Cabin"/>
                      </a:endParaRPr>
                    </a:p>
                  </a:txBody>
                  <a:tcPr marT="55250" marB="55250" marR="128025" marL="1280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381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6D9EEB"/>
                    </a:solidFill>
                  </a:tcPr>
                </a:tc>
                <a:tc>
                  <a:txBody>
                    <a:bodyPr/>
                    <a:lstStyle/>
                    <a:p>
                      <a:pPr indent="-133350" lvl="0" marL="76200" rtl="0" algn="l">
                        <a:lnSpc>
                          <a:spcPct val="115000"/>
                        </a:lnSpc>
                        <a:spcBef>
                          <a:spcPts val="0"/>
                        </a:spcBef>
                        <a:spcAft>
                          <a:spcPts val="0"/>
                        </a:spcAft>
                        <a:buSzPts val="1100"/>
                        <a:buFont typeface="Cabin"/>
                        <a:buChar char="●"/>
                      </a:pPr>
                      <a:r>
                        <a:rPr b="1" lang="ar" sz="1100">
                          <a:latin typeface="Cabin"/>
                          <a:ea typeface="Cabin"/>
                          <a:cs typeface="Cabin"/>
                          <a:sym typeface="Cabin"/>
                        </a:rPr>
                        <a:t>Asymptomatic</a:t>
                      </a:r>
                      <a:r>
                        <a:rPr lang="ar" sz="1100">
                          <a:latin typeface="Cabin"/>
                          <a:ea typeface="Cabin"/>
                          <a:cs typeface="Cabin"/>
                          <a:sym typeface="Cabin"/>
                        </a:rPr>
                        <a:t>, </a:t>
                      </a:r>
                      <a:r>
                        <a:rPr b="1" lang="ar" sz="1100">
                          <a:latin typeface="Cabin"/>
                          <a:ea typeface="Cabin"/>
                          <a:cs typeface="Cabin"/>
                          <a:sym typeface="Cabin"/>
                        </a:rPr>
                        <a:t>incidentaloma</a:t>
                      </a:r>
                      <a:r>
                        <a:rPr lang="ar" sz="1100">
                          <a:latin typeface="Cabin"/>
                          <a:ea typeface="Cabin"/>
                          <a:cs typeface="Cabin"/>
                          <a:sym typeface="Cabin"/>
                        </a:rPr>
                        <a:t> by imaging</a:t>
                      </a:r>
                      <a:endParaRPr sz="1100">
                        <a:latin typeface="Cabin"/>
                        <a:ea typeface="Cabin"/>
                        <a:cs typeface="Cabin"/>
                        <a:sym typeface="Cabin"/>
                      </a:endParaRPr>
                    </a:p>
                    <a:p>
                      <a:pPr indent="-133350" lvl="0" marL="76200" rtl="0" algn="l">
                        <a:lnSpc>
                          <a:spcPct val="115000"/>
                        </a:lnSpc>
                        <a:spcBef>
                          <a:spcPts val="0"/>
                        </a:spcBef>
                        <a:spcAft>
                          <a:spcPts val="0"/>
                        </a:spcAft>
                        <a:buSzPts val="1100"/>
                        <a:buFont typeface="Cabin"/>
                        <a:buChar char="●"/>
                      </a:pPr>
                      <a:r>
                        <a:rPr lang="ar" sz="1100">
                          <a:latin typeface="Cabin"/>
                          <a:ea typeface="Cabin"/>
                          <a:cs typeface="Cabin"/>
                          <a:sym typeface="Cabin"/>
                        </a:rPr>
                        <a:t>Mass-effect (mechanical pressure, </a:t>
                      </a:r>
                      <a:r>
                        <a:rPr b="1" lang="ar" sz="1100">
                          <a:latin typeface="Cabin"/>
                          <a:ea typeface="Cabin"/>
                          <a:cs typeface="Cabin"/>
                          <a:sym typeface="Cabin"/>
                        </a:rPr>
                        <a:t>hypopituitarism</a:t>
                      </a:r>
                      <a:r>
                        <a:rPr lang="ar" sz="1100">
                          <a:latin typeface="Cabin"/>
                          <a:ea typeface="Cabin"/>
                          <a:cs typeface="Cabin"/>
                          <a:sym typeface="Cabin"/>
                        </a:rPr>
                        <a:t>, </a:t>
                      </a:r>
                      <a:r>
                        <a:rPr b="1" lang="ar" sz="1100">
                          <a:latin typeface="Cabin"/>
                          <a:ea typeface="Cabin"/>
                          <a:cs typeface="Cabin"/>
                          <a:sym typeface="Cabin"/>
                        </a:rPr>
                        <a:t>visual ( </a:t>
                      </a:r>
                      <a:r>
                        <a:rPr b="1" lang="ar" sz="1100">
                          <a:latin typeface="Cabin"/>
                          <a:ea typeface="Cabin"/>
                          <a:cs typeface="Cabin"/>
                          <a:sym typeface="Cabin"/>
                        </a:rPr>
                        <a:t>bitemporal</a:t>
                      </a:r>
                      <a:r>
                        <a:rPr b="1" lang="ar" sz="1100">
                          <a:latin typeface="Cabin"/>
                          <a:ea typeface="Cabin"/>
                          <a:cs typeface="Cabin"/>
                          <a:sym typeface="Cabin"/>
                        </a:rPr>
                        <a:t> hemianopia)</a:t>
                      </a:r>
                      <a:endParaRPr b="1" sz="1100">
                        <a:latin typeface="Cabin"/>
                        <a:ea typeface="Cabin"/>
                        <a:cs typeface="Cabin"/>
                        <a:sym typeface="Cabin"/>
                      </a:endParaRPr>
                    </a:p>
                    <a:p>
                      <a:pPr indent="-133350" lvl="0" marL="76200" rtl="0" algn="l">
                        <a:lnSpc>
                          <a:spcPct val="115000"/>
                        </a:lnSpc>
                        <a:spcBef>
                          <a:spcPts val="0"/>
                        </a:spcBef>
                        <a:spcAft>
                          <a:spcPts val="0"/>
                        </a:spcAft>
                        <a:buSzPts val="1100"/>
                        <a:buFont typeface="Cabin"/>
                        <a:buChar char="●"/>
                      </a:pPr>
                      <a:r>
                        <a:rPr b="1" lang="ar" sz="1100">
                          <a:latin typeface="Cabin"/>
                          <a:ea typeface="Cabin"/>
                          <a:cs typeface="Cabin"/>
                          <a:sym typeface="Cabin"/>
                        </a:rPr>
                        <a:t>Gonadal hypersecretion</a:t>
                      </a:r>
                      <a:endParaRPr b="1" sz="1100">
                        <a:latin typeface="Cabin"/>
                        <a:ea typeface="Cabin"/>
                        <a:cs typeface="Cabin"/>
                        <a:sym typeface="Cabin"/>
                      </a:endParaRPr>
                    </a:p>
                  </a:txBody>
                  <a:tcPr marT="55250" marB="55250" marR="128025" marL="128025">
                    <a:lnL cap="flat" cmpd="sng" w="12700">
                      <a:solidFill>
                        <a:srgbClr val="FFFFFF"/>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38100">
                      <a:solidFill>
                        <a:srgbClr val="FFFFFF">
                          <a:alpha val="0"/>
                        </a:srgbClr>
                      </a:solidFill>
                      <a:prstDash val="solid"/>
                      <a:round/>
                      <a:headEnd len="sm" w="sm" type="none"/>
                      <a:tailEnd len="sm" w="sm" type="none"/>
                    </a:lnT>
                    <a:lnB cap="flat" cmpd="sng" w="12700">
                      <a:solidFill>
                        <a:srgbClr val="F3F3F3"/>
                      </a:solidFill>
                      <a:prstDash val="solid"/>
                      <a:round/>
                      <a:headEnd len="sm" w="sm" type="none"/>
                      <a:tailEnd len="sm" w="sm" type="none"/>
                    </a:lnB>
                  </a:tcPr>
                </a:tc>
              </a:tr>
              <a:tr h="237100">
                <a:tc>
                  <a:txBody>
                    <a:bodyPr/>
                    <a:lstStyle/>
                    <a:p>
                      <a:pPr indent="0" lvl="0" marL="0" rtl="0" algn="ctr">
                        <a:lnSpc>
                          <a:spcPct val="115000"/>
                        </a:lnSpc>
                        <a:spcBef>
                          <a:spcPts val="0"/>
                        </a:spcBef>
                        <a:spcAft>
                          <a:spcPts val="0"/>
                        </a:spcAft>
                        <a:buNone/>
                      </a:pPr>
                      <a:r>
                        <a:rPr b="1" lang="ar" sz="1100">
                          <a:solidFill>
                            <a:srgbClr val="FFFFFF"/>
                          </a:solidFill>
                          <a:latin typeface="Cabin"/>
                          <a:ea typeface="Cabin"/>
                          <a:cs typeface="Cabin"/>
                          <a:sym typeface="Cabin"/>
                        </a:rPr>
                        <a:t>B: Biochemical</a:t>
                      </a:r>
                      <a:endParaRPr b="1" sz="1100">
                        <a:solidFill>
                          <a:srgbClr val="FFFFFF"/>
                        </a:solidFill>
                        <a:latin typeface="Cabin"/>
                        <a:ea typeface="Cabin"/>
                        <a:cs typeface="Cabin"/>
                        <a:sym typeface="Cabin"/>
                      </a:endParaRPr>
                    </a:p>
                  </a:txBody>
                  <a:tcPr marT="55250" marB="55250" marR="128025" marL="1280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6D9EEB"/>
                    </a:solidFill>
                  </a:tcPr>
                </a:tc>
                <a:tc>
                  <a:txBody>
                    <a:bodyPr/>
                    <a:lstStyle/>
                    <a:p>
                      <a:pPr indent="-133350" lvl="0" marL="76200" rtl="0" algn="l">
                        <a:lnSpc>
                          <a:spcPct val="115000"/>
                        </a:lnSpc>
                        <a:spcBef>
                          <a:spcPts val="0"/>
                        </a:spcBef>
                        <a:spcAft>
                          <a:spcPts val="0"/>
                        </a:spcAft>
                        <a:buClr>
                          <a:schemeClr val="dk1"/>
                        </a:buClr>
                        <a:buSzPts val="1100"/>
                        <a:buFont typeface="Cabin"/>
                        <a:buChar char="●"/>
                      </a:pPr>
                      <a:r>
                        <a:rPr b="1" lang="ar" sz="1100">
                          <a:solidFill>
                            <a:srgbClr val="CC0000"/>
                          </a:solidFill>
                          <a:latin typeface="Cabin"/>
                          <a:ea typeface="Cabin"/>
                          <a:cs typeface="Cabin"/>
                          <a:sym typeface="Cabin"/>
                        </a:rPr>
                        <a:t>GH,LH,FSH,TSH,ACTH: not high</a:t>
                      </a:r>
                      <a:endParaRPr sz="900">
                        <a:solidFill>
                          <a:srgbClr val="999999"/>
                        </a:solidFill>
                        <a:latin typeface="Cabin"/>
                        <a:ea typeface="Cabin"/>
                        <a:cs typeface="Cabin"/>
                        <a:sym typeface="Cabin"/>
                      </a:endParaRPr>
                    </a:p>
                    <a:p>
                      <a:pPr indent="-133350" lvl="0" marL="76200" rtl="0" algn="l">
                        <a:lnSpc>
                          <a:spcPct val="115000"/>
                        </a:lnSpc>
                        <a:spcBef>
                          <a:spcPts val="0"/>
                        </a:spcBef>
                        <a:spcAft>
                          <a:spcPts val="0"/>
                        </a:spcAft>
                        <a:buClr>
                          <a:schemeClr val="dk1"/>
                        </a:buClr>
                        <a:buSzPts val="1100"/>
                        <a:buFont typeface="Cabin"/>
                        <a:buChar char="●"/>
                      </a:pPr>
                      <a:r>
                        <a:rPr lang="ar" sz="1100">
                          <a:latin typeface="Cabin"/>
                          <a:ea typeface="Cabin"/>
                          <a:cs typeface="Cabin"/>
                          <a:sym typeface="Cabin"/>
                        </a:rPr>
                        <a:t>PRL : low ,high, normal</a:t>
                      </a:r>
                      <a:endParaRPr sz="1100">
                        <a:latin typeface="Cabin"/>
                        <a:ea typeface="Cabin"/>
                        <a:cs typeface="Cabin"/>
                        <a:sym typeface="Cabin"/>
                      </a:endParaRPr>
                    </a:p>
                  </a:txBody>
                  <a:tcPr marT="55250" marB="55250" marR="128025" marL="128025">
                    <a:lnL cap="flat" cmpd="sng" w="12700">
                      <a:solidFill>
                        <a:srgbClr val="FFFFFF"/>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tcPr>
                </a:tc>
              </a:tr>
              <a:tr h="236200">
                <a:tc>
                  <a:txBody>
                    <a:bodyPr/>
                    <a:lstStyle/>
                    <a:p>
                      <a:pPr indent="0" lvl="0" marL="0" rtl="0" algn="ctr">
                        <a:lnSpc>
                          <a:spcPct val="115000"/>
                        </a:lnSpc>
                        <a:spcBef>
                          <a:spcPts val="0"/>
                        </a:spcBef>
                        <a:spcAft>
                          <a:spcPts val="0"/>
                        </a:spcAft>
                        <a:buNone/>
                      </a:pPr>
                      <a:r>
                        <a:rPr b="1" lang="ar" sz="1100">
                          <a:solidFill>
                            <a:srgbClr val="FFFFFF"/>
                          </a:solidFill>
                          <a:latin typeface="Cabin"/>
                          <a:ea typeface="Cabin"/>
                          <a:cs typeface="Cabin"/>
                          <a:sym typeface="Cabin"/>
                        </a:rPr>
                        <a:t>A: Anatomical</a:t>
                      </a:r>
                      <a:endParaRPr b="1" sz="1100">
                        <a:solidFill>
                          <a:srgbClr val="FFFFFF"/>
                        </a:solidFill>
                        <a:latin typeface="Cabin"/>
                        <a:ea typeface="Cabin"/>
                        <a:cs typeface="Cabin"/>
                        <a:sym typeface="Cabin"/>
                      </a:endParaRPr>
                    </a:p>
                  </a:txBody>
                  <a:tcPr marT="55250" marB="55250" marR="128025" marL="1280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6D9EEB"/>
                    </a:solidFill>
                  </a:tcPr>
                </a:tc>
                <a:tc>
                  <a:txBody>
                    <a:bodyPr/>
                    <a:lstStyle/>
                    <a:p>
                      <a:pPr indent="-120650" lvl="0" marL="63500" rtl="0" algn="l">
                        <a:lnSpc>
                          <a:spcPct val="115000"/>
                        </a:lnSpc>
                        <a:spcBef>
                          <a:spcPts val="0"/>
                        </a:spcBef>
                        <a:spcAft>
                          <a:spcPts val="0"/>
                        </a:spcAft>
                        <a:buSzPts val="1100"/>
                        <a:buFont typeface="Cabin"/>
                        <a:buChar char="●"/>
                      </a:pPr>
                      <a:r>
                        <a:rPr lang="ar" sz="1100">
                          <a:latin typeface="Cabin"/>
                          <a:ea typeface="Cabin"/>
                          <a:cs typeface="Cabin"/>
                          <a:sym typeface="Cabin"/>
                        </a:rPr>
                        <a:t>MRI</a:t>
                      </a:r>
                      <a:endParaRPr sz="1100">
                        <a:latin typeface="Cabin"/>
                        <a:ea typeface="Cabin"/>
                        <a:cs typeface="Cabin"/>
                        <a:sym typeface="Cabin"/>
                      </a:endParaRPr>
                    </a:p>
                  </a:txBody>
                  <a:tcPr marT="55250" marB="55250" marR="128025" marL="128025">
                    <a:lnL cap="flat" cmpd="sng" w="12700">
                      <a:solidFill>
                        <a:srgbClr val="FFFFFF"/>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3F3F3"/>
                      </a:solidFill>
                      <a:prstDash val="solid"/>
                      <a:round/>
                      <a:headEnd len="sm" w="sm" type="none"/>
                      <a:tailEnd len="sm" w="sm" type="none"/>
                    </a:lnB>
                  </a:tcPr>
                </a:tc>
              </a:tr>
              <a:tr h="840050">
                <a:tc>
                  <a:txBody>
                    <a:bodyPr/>
                    <a:lstStyle/>
                    <a:p>
                      <a:pPr indent="0" lvl="0" marL="0" rtl="0" algn="ctr">
                        <a:lnSpc>
                          <a:spcPct val="115000"/>
                        </a:lnSpc>
                        <a:spcBef>
                          <a:spcPts val="0"/>
                        </a:spcBef>
                        <a:spcAft>
                          <a:spcPts val="0"/>
                        </a:spcAft>
                        <a:buNone/>
                      </a:pPr>
                      <a:r>
                        <a:rPr b="1" lang="ar" sz="1100">
                          <a:solidFill>
                            <a:srgbClr val="FFFFFF"/>
                          </a:solidFill>
                          <a:latin typeface="Cabin"/>
                          <a:ea typeface="Cabin"/>
                          <a:cs typeface="Cabin"/>
                          <a:sym typeface="Cabin"/>
                        </a:rPr>
                        <a:t>Treatment</a:t>
                      </a:r>
                      <a:endParaRPr b="1" sz="1100">
                        <a:solidFill>
                          <a:srgbClr val="FFFFFF"/>
                        </a:solidFill>
                        <a:latin typeface="Cabin"/>
                        <a:ea typeface="Cabin"/>
                        <a:cs typeface="Cabin"/>
                        <a:sym typeface="Cabin"/>
                      </a:endParaRPr>
                    </a:p>
                  </a:txBody>
                  <a:tcPr marT="55250" marB="55250" marR="128025" marL="128025" anchor="ctr">
                    <a:lnL cap="flat" cmpd="sng" w="12700">
                      <a:solidFill>
                        <a:srgbClr val="FFFFFF"/>
                      </a:solidFill>
                      <a:prstDash val="solid"/>
                      <a:round/>
                      <a:headEnd len="sm" w="sm" type="none"/>
                      <a:tailEnd len="sm" w="sm" type="none"/>
                    </a:lnL>
                    <a:lnR cap="flat" cmpd="sng" w="12700">
                      <a:solidFill>
                        <a:srgbClr val="FFFFFF"/>
                      </a:solidFill>
                      <a:prstDash val="solid"/>
                      <a:round/>
                      <a:headEnd len="sm" w="sm" type="none"/>
                      <a:tailEnd len="sm" w="sm" type="none"/>
                    </a:lnR>
                    <a:lnT cap="flat" cmpd="sng" w="12700">
                      <a:solidFill>
                        <a:srgbClr val="FFFFFF"/>
                      </a:solidFill>
                      <a:prstDash val="solid"/>
                      <a:round/>
                      <a:headEnd len="sm" w="sm" type="none"/>
                      <a:tailEnd len="sm" w="sm" type="none"/>
                    </a:lnT>
                    <a:lnB cap="flat" cmpd="sng" w="12700">
                      <a:solidFill>
                        <a:srgbClr val="FFFFFF"/>
                      </a:solidFill>
                      <a:prstDash val="solid"/>
                      <a:round/>
                      <a:headEnd len="sm" w="sm" type="none"/>
                      <a:tailEnd len="sm" w="sm" type="none"/>
                    </a:lnB>
                    <a:solidFill>
                      <a:srgbClr val="6D9EEB"/>
                    </a:solidFill>
                  </a:tcPr>
                </a:tc>
                <a:tc>
                  <a:txBody>
                    <a:bodyPr/>
                    <a:lstStyle/>
                    <a:p>
                      <a:pPr indent="-120650" lvl="0" marL="63500" rtl="0" algn="l">
                        <a:lnSpc>
                          <a:spcPct val="115000"/>
                        </a:lnSpc>
                        <a:spcBef>
                          <a:spcPts val="0"/>
                        </a:spcBef>
                        <a:spcAft>
                          <a:spcPts val="0"/>
                        </a:spcAft>
                        <a:buClr>
                          <a:schemeClr val="dk1"/>
                        </a:buClr>
                        <a:buSzPts val="1100"/>
                        <a:buFont typeface="Cabin"/>
                        <a:buChar char="●"/>
                      </a:pPr>
                      <a:r>
                        <a:rPr b="1" lang="ar" sz="1100">
                          <a:latin typeface="Cabin"/>
                          <a:ea typeface="Cabin"/>
                          <a:cs typeface="Cabin"/>
                          <a:sym typeface="Cabin"/>
                        </a:rPr>
                        <a:t>Surgery if indicated</a:t>
                      </a:r>
                      <a:endParaRPr b="1" sz="1100">
                        <a:latin typeface="Cabin"/>
                        <a:ea typeface="Cabin"/>
                        <a:cs typeface="Cabin"/>
                        <a:sym typeface="Cabin"/>
                      </a:endParaRPr>
                    </a:p>
                    <a:p>
                      <a:pPr indent="-120650" lvl="0" marL="63500" rtl="0" algn="l">
                        <a:lnSpc>
                          <a:spcPct val="115000"/>
                        </a:lnSpc>
                        <a:spcBef>
                          <a:spcPts val="0"/>
                        </a:spcBef>
                        <a:spcAft>
                          <a:spcPts val="0"/>
                        </a:spcAft>
                        <a:buClr>
                          <a:schemeClr val="dk1"/>
                        </a:buClr>
                        <a:buSzPts val="1100"/>
                        <a:buFont typeface="Cabin"/>
                        <a:buChar char="●"/>
                      </a:pPr>
                      <a:r>
                        <a:rPr b="1" lang="ar" sz="1100">
                          <a:latin typeface="Cabin"/>
                          <a:ea typeface="Cabin"/>
                          <a:cs typeface="Cabin"/>
                          <a:sym typeface="Cabin"/>
                        </a:rPr>
                        <a:t>Observation</a:t>
                      </a:r>
                      <a:endParaRPr b="1" sz="1100">
                        <a:latin typeface="Cabin"/>
                        <a:ea typeface="Cabin"/>
                        <a:cs typeface="Cabin"/>
                        <a:sym typeface="Cabin"/>
                      </a:endParaRPr>
                    </a:p>
                    <a:p>
                      <a:pPr indent="-120650" lvl="0" marL="63500" rtl="0" algn="l">
                        <a:lnSpc>
                          <a:spcPct val="115000"/>
                        </a:lnSpc>
                        <a:spcBef>
                          <a:spcPts val="0"/>
                        </a:spcBef>
                        <a:spcAft>
                          <a:spcPts val="0"/>
                        </a:spcAft>
                        <a:buClr>
                          <a:schemeClr val="dk1"/>
                        </a:buClr>
                        <a:buSzPts val="1100"/>
                        <a:buFont typeface="Cabin"/>
                        <a:buChar char="●"/>
                      </a:pPr>
                      <a:r>
                        <a:rPr b="1" lang="ar" sz="1100">
                          <a:latin typeface="Cabin"/>
                          <a:ea typeface="Cabin"/>
                          <a:cs typeface="Cabin"/>
                          <a:sym typeface="Cabin"/>
                        </a:rPr>
                        <a:t>Adjunctive therapy:</a:t>
                      </a:r>
                      <a:endParaRPr b="1" sz="1100">
                        <a:latin typeface="Cabin"/>
                        <a:ea typeface="Cabin"/>
                        <a:cs typeface="Cabin"/>
                        <a:sym typeface="Cabin"/>
                      </a:endParaRPr>
                    </a:p>
                    <a:p>
                      <a:pPr indent="0" lvl="0" marL="0" rtl="0" algn="l">
                        <a:lnSpc>
                          <a:spcPct val="115000"/>
                        </a:lnSpc>
                        <a:spcBef>
                          <a:spcPts val="0"/>
                        </a:spcBef>
                        <a:spcAft>
                          <a:spcPts val="0"/>
                        </a:spcAft>
                        <a:buNone/>
                      </a:pPr>
                      <a:r>
                        <a:rPr lang="ar" sz="1100">
                          <a:latin typeface="Cabin"/>
                          <a:ea typeface="Cabin"/>
                          <a:cs typeface="Cabin"/>
                          <a:sym typeface="Cabin"/>
                        </a:rPr>
                        <a:t>  -  Radiation therapy</a:t>
                      </a:r>
                      <a:endParaRPr sz="1100">
                        <a:latin typeface="Cabin"/>
                        <a:ea typeface="Cabin"/>
                        <a:cs typeface="Cabin"/>
                        <a:sym typeface="Cabin"/>
                      </a:endParaRPr>
                    </a:p>
                    <a:p>
                      <a:pPr indent="0" lvl="0" marL="0" rtl="0" algn="l">
                        <a:lnSpc>
                          <a:spcPct val="115000"/>
                        </a:lnSpc>
                        <a:spcBef>
                          <a:spcPts val="0"/>
                        </a:spcBef>
                        <a:spcAft>
                          <a:spcPts val="0"/>
                        </a:spcAft>
                        <a:buNone/>
                      </a:pPr>
                      <a:r>
                        <a:rPr lang="ar" sz="1100">
                          <a:latin typeface="Cabin"/>
                          <a:ea typeface="Cabin"/>
                          <a:cs typeface="Cabin"/>
                          <a:sym typeface="Cabin"/>
                        </a:rPr>
                        <a:t>  -  Dopamine agonist</a:t>
                      </a:r>
                      <a:endParaRPr sz="1100">
                        <a:latin typeface="Cabin"/>
                        <a:ea typeface="Cabin"/>
                        <a:cs typeface="Cabin"/>
                        <a:sym typeface="Cabin"/>
                      </a:endParaRPr>
                    </a:p>
                    <a:p>
                      <a:pPr indent="0" lvl="0" marL="0" rtl="0" algn="l">
                        <a:lnSpc>
                          <a:spcPct val="115000"/>
                        </a:lnSpc>
                        <a:spcBef>
                          <a:spcPts val="0"/>
                        </a:spcBef>
                        <a:spcAft>
                          <a:spcPts val="0"/>
                        </a:spcAft>
                        <a:buNone/>
                      </a:pPr>
                      <a:r>
                        <a:rPr lang="ar" sz="1100">
                          <a:latin typeface="Cabin"/>
                          <a:ea typeface="Cabin"/>
                          <a:cs typeface="Cabin"/>
                          <a:sym typeface="Cabin"/>
                        </a:rPr>
                        <a:t>  -  Somatostatin analogue</a:t>
                      </a:r>
                      <a:endParaRPr sz="1100">
                        <a:latin typeface="Cabin"/>
                        <a:ea typeface="Cabin"/>
                        <a:cs typeface="Cabin"/>
                        <a:sym typeface="Cabin"/>
                      </a:endParaRPr>
                    </a:p>
                  </a:txBody>
                  <a:tcPr marT="55250" marB="55250" marR="128025" marL="128025">
                    <a:lnL cap="flat" cmpd="sng" w="12700">
                      <a:solidFill>
                        <a:srgbClr val="FFFFFF"/>
                      </a:solidFill>
                      <a:prstDash val="solid"/>
                      <a:round/>
                      <a:headEnd len="sm" w="sm" type="none"/>
                      <a:tailEnd len="sm" w="sm" type="none"/>
                    </a:lnL>
                    <a:lnR cap="flat" cmpd="sng" w="12700">
                      <a:solidFill>
                        <a:srgbClr val="FFFFFF">
                          <a:alpha val="0"/>
                        </a:srgbClr>
                      </a:solidFill>
                      <a:prstDash val="solid"/>
                      <a:round/>
                      <a:headEnd len="sm" w="sm" type="none"/>
                      <a:tailEnd len="sm" w="sm" type="none"/>
                    </a:lnR>
                    <a:lnT cap="flat" cmpd="sng" w="12700">
                      <a:solidFill>
                        <a:srgbClr val="F3F3F3"/>
                      </a:solidFill>
                      <a:prstDash val="solid"/>
                      <a:round/>
                      <a:headEnd len="sm" w="sm" type="none"/>
                      <a:tailEnd len="sm" w="sm" type="none"/>
                    </a:lnT>
                    <a:lnB cap="flat" cmpd="sng" w="12700">
                      <a:solidFill>
                        <a:srgbClr val="FFFFFF">
                          <a:alpha val="0"/>
                        </a:srgbClr>
                      </a:solidFill>
                      <a:prstDash val="solid"/>
                      <a:round/>
                      <a:headEnd len="sm" w="sm" type="none"/>
                      <a:tailEnd len="sm" w="sm" type="none"/>
                    </a:lnB>
                  </a:tcPr>
                </a:tc>
              </a:tr>
            </a:tbl>
          </a:graphicData>
        </a:graphic>
      </p:graphicFrame>
      <p:sp>
        <p:nvSpPr>
          <p:cNvPr id="212" name="Google Shape;212;p17"/>
          <p:cNvSpPr txBox="1"/>
          <p:nvPr/>
        </p:nvSpPr>
        <p:spPr>
          <a:xfrm>
            <a:off x="-66675" y="9527325"/>
            <a:ext cx="7560000" cy="11085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800">
                <a:solidFill>
                  <a:srgbClr val="B7B7B7"/>
                </a:solidFill>
                <a:latin typeface="Cabin"/>
                <a:ea typeface="Cabin"/>
                <a:cs typeface="Cabin"/>
                <a:sym typeface="Cabin"/>
              </a:rPr>
              <a:t>1: In medical or research imaging, an incidental finding (commonly known as an "incidentaloma") is an unanticipated finding which is not related to the original diagnostic inquiry.</a:t>
            </a:r>
            <a:endParaRPr sz="800">
              <a:solidFill>
                <a:srgbClr val="B7B7B7"/>
              </a:solidFill>
              <a:latin typeface="Cabin"/>
              <a:ea typeface="Cabin"/>
              <a:cs typeface="Cabin"/>
              <a:sym typeface="Cabin"/>
            </a:endParaRPr>
          </a:p>
          <a:p>
            <a:pPr indent="0" lvl="0" marL="0" rtl="0" algn="l">
              <a:spcBef>
                <a:spcPts val="0"/>
              </a:spcBef>
              <a:spcAft>
                <a:spcPts val="0"/>
              </a:spcAft>
              <a:buNone/>
            </a:pPr>
            <a:r>
              <a:rPr lang="ar" sz="800">
                <a:solidFill>
                  <a:srgbClr val="6AA84F"/>
                </a:solidFill>
                <a:latin typeface="Cabin"/>
                <a:ea typeface="Cabin"/>
                <a:cs typeface="Cabin"/>
                <a:sym typeface="Cabin"/>
              </a:rPr>
              <a:t>2: To assess the patient you should approach in 2 ways. </a:t>
            </a:r>
            <a:r>
              <a:rPr b="1" lang="ar" sz="800" u="sng">
                <a:solidFill>
                  <a:srgbClr val="6AA84F"/>
                </a:solidFill>
                <a:latin typeface="Cabin"/>
                <a:ea typeface="Cabin"/>
                <a:cs typeface="Cabin"/>
                <a:sym typeface="Cabin"/>
              </a:rPr>
              <a:t>First approach: </a:t>
            </a:r>
            <a:r>
              <a:rPr b="1" lang="ar" sz="800">
                <a:solidFill>
                  <a:srgbClr val="6AA84F"/>
                </a:solidFill>
                <a:latin typeface="Cabin"/>
                <a:ea typeface="Cabin"/>
                <a:cs typeface="Cabin"/>
                <a:sym typeface="Cabin"/>
              </a:rPr>
              <a:t> </a:t>
            </a:r>
            <a:r>
              <a:rPr lang="ar" sz="800">
                <a:solidFill>
                  <a:srgbClr val="6AA84F"/>
                </a:solidFill>
                <a:latin typeface="Cabin"/>
                <a:ea typeface="Cabin"/>
                <a:cs typeface="Cabin"/>
                <a:sym typeface="Cabin"/>
              </a:rPr>
              <a:t>ask about </a:t>
            </a:r>
            <a:r>
              <a:rPr b="1" lang="ar" sz="800">
                <a:solidFill>
                  <a:srgbClr val="6AA84F"/>
                </a:solidFill>
                <a:latin typeface="Cabin"/>
                <a:ea typeface="Cabin"/>
                <a:cs typeface="Cabin"/>
                <a:sym typeface="Cabin"/>
              </a:rPr>
              <a:t>mass effect</a:t>
            </a:r>
            <a:r>
              <a:rPr lang="ar" sz="800">
                <a:solidFill>
                  <a:srgbClr val="6AA84F"/>
                </a:solidFill>
                <a:latin typeface="Cabin"/>
                <a:ea typeface="Cabin"/>
                <a:cs typeface="Cabin"/>
                <a:sym typeface="Cabin"/>
              </a:rPr>
              <a:t> symptoms  caused by the tumor (visual field defect, CSF rhinorrhea, headache, projectile vomiting) </a:t>
            </a:r>
            <a:r>
              <a:rPr lang="ar" sz="800">
                <a:solidFill>
                  <a:srgbClr val="6AA84F"/>
                </a:solidFill>
                <a:latin typeface="Cabin"/>
                <a:ea typeface="Cabin"/>
                <a:cs typeface="Cabin"/>
                <a:sym typeface="Cabin"/>
              </a:rPr>
              <a:t> </a:t>
            </a:r>
            <a:r>
              <a:rPr b="1" lang="ar" sz="800" u="sng">
                <a:solidFill>
                  <a:srgbClr val="6AA84F"/>
                </a:solidFill>
                <a:latin typeface="Cabin"/>
                <a:ea typeface="Cabin"/>
                <a:cs typeface="Cabin"/>
                <a:sym typeface="Cabin"/>
              </a:rPr>
              <a:t>Second approach: </a:t>
            </a:r>
            <a:r>
              <a:rPr lang="ar" sz="800">
                <a:solidFill>
                  <a:srgbClr val="6AA84F"/>
                </a:solidFill>
                <a:latin typeface="Cabin"/>
                <a:ea typeface="Cabin"/>
                <a:cs typeface="Cabin"/>
                <a:sym typeface="Cabin"/>
              </a:rPr>
              <a:t>assess the gland function by asking the patient about specific hormonal changes. E.g GH (excessive sweating, clothes size changes)</a:t>
            </a:r>
            <a:endParaRPr sz="800">
              <a:solidFill>
                <a:srgbClr val="6AA84F"/>
              </a:solidFill>
              <a:latin typeface="Cabin"/>
              <a:ea typeface="Cabin"/>
              <a:cs typeface="Cabin"/>
              <a:sym typeface="Cabin"/>
            </a:endParaRPr>
          </a:p>
          <a:p>
            <a:pPr indent="0" lvl="0" marL="0" rtl="0" algn="l">
              <a:spcBef>
                <a:spcPts val="0"/>
              </a:spcBef>
              <a:spcAft>
                <a:spcPts val="0"/>
              </a:spcAft>
              <a:buNone/>
            </a:pPr>
            <a:r>
              <a:rPr b="1" lang="ar" sz="800">
                <a:solidFill>
                  <a:srgbClr val="CC0000"/>
                </a:solidFill>
                <a:latin typeface="Cabin"/>
                <a:ea typeface="Cabin"/>
                <a:cs typeface="Cabin"/>
                <a:sym typeface="Cabin"/>
              </a:rPr>
              <a:t>3:</a:t>
            </a:r>
            <a:r>
              <a:rPr lang="ar" sz="800">
                <a:solidFill>
                  <a:srgbClr val="CC0000"/>
                </a:solidFill>
                <a:latin typeface="Cabin"/>
                <a:ea typeface="Cabin"/>
                <a:cs typeface="Cabin"/>
                <a:sym typeface="Cabin"/>
              </a:rPr>
              <a:t> All adenomas are surgically removed </a:t>
            </a:r>
            <a:r>
              <a:rPr b="1" lang="ar" sz="800">
                <a:solidFill>
                  <a:srgbClr val="CC0000"/>
                </a:solidFill>
                <a:latin typeface="Cabin"/>
                <a:ea typeface="Cabin"/>
                <a:cs typeface="Cabin"/>
                <a:sym typeface="Cabin"/>
              </a:rPr>
              <a:t>EXCEPT</a:t>
            </a:r>
            <a:r>
              <a:rPr lang="ar" sz="800">
                <a:solidFill>
                  <a:srgbClr val="CC0000"/>
                </a:solidFill>
                <a:latin typeface="Cabin"/>
                <a:ea typeface="Cabin"/>
                <a:cs typeface="Cabin"/>
                <a:sym typeface="Cabin"/>
              </a:rPr>
              <a:t> prolactinoma, medically treated (Bromocriptine or Cabergoline)</a:t>
            </a:r>
            <a:endParaRPr sz="800">
              <a:solidFill>
                <a:srgbClr val="CC0000"/>
              </a:solidFill>
              <a:latin typeface="Cabin"/>
              <a:ea typeface="Cabin"/>
              <a:cs typeface="Cabin"/>
              <a:sym typeface="Cabin"/>
            </a:endParaRPr>
          </a:p>
        </p:txBody>
      </p:sp>
      <p:sp>
        <p:nvSpPr>
          <p:cNvPr id="213" name="Google Shape;213;p17"/>
          <p:cNvSpPr txBox="1"/>
          <p:nvPr/>
        </p:nvSpPr>
        <p:spPr>
          <a:xfrm>
            <a:off x="4748135" y="2322400"/>
            <a:ext cx="3453300" cy="4857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800">
                <a:solidFill>
                  <a:srgbClr val="6AA84F"/>
                </a:solidFill>
                <a:latin typeface="Cabin"/>
                <a:ea typeface="Cabin"/>
                <a:cs typeface="Cabin"/>
                <a:sym typeface="Cabin"/>
              </a:rPr>
              <a:t>To evaluate any patient we start in this order: </a:t>
            </a:r>
            <a:r>
              <a:rPr b="1" lang="ar" sz="800" u="sng">
                <a:solidFill>
                  <a:srgbClr val="6AA84F"/>
                </a:solidFill>
                <a:latin typeface="Cabin"/>
                <a:ea typeface="Cabin"/>
                <a:cs typeface="Cabin"/>
                <a:sym typeface="Cabin"/>
              </a:rPr>
              <a:t>CBA</a:t>
            </a:r>
            <a:endParaRPr sz="800">
              <a:solidFill>
                <a:srgbClr val="6AA84F"/>
              </a:solidFill>
              <a:latin typeface="Cabin"/>
              <a:ea typeface="Cabin"/>
              <a:cs typeface="Cabin"/>
              <a:sym typeface="Cabin"/>
            </a:endParaRPr>
          </a:p>
          <a:p>
            <a:pPr indent="-127000" lvl="0" marL="381000" rtl="0" algn="l">
              <a:spcBef>
                <a:spcPts val="0"/>
              </a:spcBef>
              <a:spcAft>
                <a:spcPts val="0"/>
              </a:spcAft>
              <a:buClr>
                <a:srgbClr val="6AA84F"/>
              </a:buClr>
              <a:buSzPts val="800"/>
              <a:buFont typeface="Cabin"/>
              <a:buAutoNum type="arabicParenR"/>
            </a:pPr>
            <a:r>
              <a:rPr b="1" lang="ar" sz="800" u="sng">
                <a:solidFill>
                  <a:srgbClr val="6AA84F"/>
                </a:solidFill>
                <a:latin typeface="Cabin"/>
                <a:ea typeface="Cabin"/>
                <a:cs typeface="Cabin"/>
                <a:sym typeface="Cabin"/>
              </a:rPr>
              <a:t>C</a:t>
            </a:r>
            <a:r>
              <a:rPr lang="ar" sz="800">
                <a:solidFill>
                  <a:srgbClr val="6AA84F"/>
                </a:solidFill>
                <a:latin typeface="Cabin"/>
                <a:ea typeface="Cabin"/>
                <a:cs typeface="Cabin"/>
                <a:sym typeface="Cabin"/>
              </a:rPr>
              <a:t>linical</a:t>
            </a:r>
            <a:endParaRPr sz="800">
              <a:solidFill>
                <a:srgbClr val="6AA84F"/>
              </a:solidFill>
              <a:latin typeface="Cabin"/>
              <a:ea typeface="Cabin"/>
              <a:cs typeface="Cabin"/>
              <a:sym typeface="Cabin"/>
            </a:endParaRPr>
          </a:p>
          <a:p>
            <a:pPr indent="-127000" lvl="0" marL="381000" rtl="0" algn="l">
              <a:spcBef>
                <a:spcPts val="0"/>
              </a:spcBef>
              <a:spcAft>
                <a:spcPts val="0"/>
              </a:spcAft>
              <a:buClr>
                <a:srgbClr val="6AA84F"/>
              </a:buClr>
              <a:buSzPts val="800"/>
              <a:buFont typeface="Cabin"/>
              <a:buAutoNum type="arabicParenR"/>
            </a:pPr>
            <a:r>
              <a:rPr b="1" lang="ar" sz="800" u="sng">
                <a:solidFill>
                  <a:srgbClr val="6AA84F"/>
                </a:solidFill>
                <a:latin typeface="Cabin"/>
                <a:ea typeface="Cabin"/>
                <a:cs typeface="Cabin"/>
                <a:sym typeface="Cabin"/>
              </a:rPr>
              <a:t>B</a:t>
            </a:r>
            <a:r>
              <a:rPr lang="ar" sz="800">
                <a:solidFill>
                  <a:srgbClr val="6AA84F"/>
                </a:solidFill>
                <a:latin typeface="Cabin"/>
                <a:ea typeface="Cabin"/>
                <a:cs typeface="Cabin"/>
                <a:sym typeface="Cabin"/>
              </a:rPr>
              <a:t>iochemical </a:t>
            </a:r>
            <a:endParaRPr sz="800">
              <a:solidFill>
                <a:srgbClr val="6AA84F"/>
              </a:solidFill>
              <a:latin typeface="Cabin"/>
              <a:ea typeface="Cabin"/>
              <a:cs typeface="Cabin"/>
              <a:sym typeface="Cabin"/>
            </a:endParaRPr>
          </a:p>
          <a:p>
            <a:pPr indent="-127000" lvl="0" marL="381000" rtl="0" algn="l">
              <a:spcBef>
                <a:spcPts val="0"/>
              </a:spcBef>
              <a:spcAft>
                <a:spcPts val="0"/>
              </a:spcAft>
              <a:buClr>
                <a:srgbClr val="6AA84F"/>
              </a:buClr>
              <a:buSzPts val="800"/>
              <a:buFont typeface="Cabin"/>
              <a:buAutoNum type="arabicParenR"/>
            </a:pPr>
            <a:r>
              <a:rPr b="1" lang="ar" sz="800" u="sng">
                <a:solidFill>
                  <a:srgbClr val="6AA84F"/>
                </a:solidFill>
                <a:latin typeface="Cabin"/>
                <a:ea typeface="Cabin"/>
                <a:cs typeface="Cabin"/>
                <a:sym typeface="Cabin"/>
              </a:rPr>
              <a:t>A</a:t>
            </a:r>
            <a:r>
              <a:rPr lang="ar" sz="800">
                <a:solidFill>
                  <a:srgbClr val="6AA84F"/>
                </a:solidFill>
                <a:latin typeface="Cabin"/>
                <a:ea typeface="Cabin"/>
                <a:cs typeface="Cabin"/>
                <a:sym typeface="Cabin"/>
              </a:rPr>
              <a:t>natomical. </a:t>
            </a:r>
            <a:endParaRPr b="1" sz="800" u="sng">
              <a:solidFill>
                <a:srgbClr val="6AA84F"/>
              </a:solidFill>
              <a:latin typeface="Cabin"/>
              <a:ea typeface="Cabin"/>
              <a:cs typeface="Cabin"/>
              <a:sym typeface="Cabin"/>
            </a:endParaRPr>
          </a:p>
        </p:txBody>
      </p:sp>
      <p:sp>
        <p:nvSpPr>
          <p:cNvPr id="214" name="Google Shape;214;p17"/>
          <p:cNvSpPr txBox="1"/>
          <p:nvPr/>
        </p:nvSpPr>
        <p:spPr>
          <a:xfrm>
            <a:off x="2959005" y="1669826"/>
            <a:ext cx="1165800" cy="3369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Clr>
                <a:schemeClr val="dk1"/>
              </a:buClr>
              <a:buSzPts val="1500"/>
              <a:buFont typeface="Arial"/>
              <a:buNone/>
            </a:pPr>
            <a:r>
              <a:rPr b="1" lang="ar" sz="800">
                <a:solidFill>
                  <a:srgbClr val="666666"/>
                </a:solidFill>
                <a:latin typeface="Cabin"/>
                <a:ea typeface="Cabin"/>
                <a:cs typeface="Cabin"/>
                <a:sym typeface="Cabin"/>
              </a:rPr>
              <a:t>Not Important</a:t>
            </a:r>
            <a:endParaRPr sz="1900">
              <a:solidFill>
                <a:srgbClr val="666666"/>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cxnSp>
        <p:nvCxnSpPr>
          <p:cNvPr id="219" name="Google Shape;219;p18"/>
          <p:cNvCxnSpPr/>
          <p:nvPr/>
        </p:nvCxnSpPr>
        <p:spPr>
          <a:xfrm>
            <a:off x="759322" y="1162936"/>
            <a:ext cx="5860800" cy="10500"/>
          </a:xfrm>
          <a:prstGeom prst="straightConnector1">
            <a:avLst/>
          </a:prstGeom>
          <a:noFill/>
          <a:ln cap="flat" cmpd="sng" w="28575">
            <a:solidFill>
              <a:srgbClr val="0B5394"/>
            </a:solidFill>
            <a:prstDash val="solid"/>
            <a:round/>
            <a:headEnd len="med" w="med" type="diamond"/>
            <a:tailEnd len="med" w="med" type="diamond"/>
          </a:ln>
        </p:spPr>
      </p:cxnSp>
      <p:pic>
        <p:nvPicPr>
          <p:cNvPr id="220" name="Google Shape;220;p18"/>
          <p:cNvPicPr preferRelativeResize="0"/>
          <p:nvPr/>
        </p:nvPicPr>
        <p:blipFill rotWithShape="1">
          <a:blip r:embed="rId3">
            <a:alphaModFix/>
          </a:blip>
          <a:srcRect b="6453" l="3914" r="6520" t="4412"/>
          <a:stretch/>
        </p:blipFill>
        <p:spPr>
          <a:xfrm>
            <a:off x="6078447" y="1418674"/>
            <a:ext cx="1283483" cy="1093844"/>
          </a:xfrm>
          <a:prstGeom prst="rect">
            <a:avLst/>
          </a:prstGeom>
          <a:noFill/>
          <a:ln cap="flat" cmpd="sng" w="9525">
            <a:solidFill>
              <a:srgbClr val="1155CC"/>
            </a:solidFill>
            <a:prstDash val="dash"/>
            <a:round/>
            <a:headEnd len="sm" w="sm" type="none"/>
            <a:tailEnd len="sm" w="sm" type="none"/>
          </a:ln>
        </p:spPr>
      </p:pic>
      <p:grpSp>
        <p:nvGrpSpPr>
          <p:cNvPr id="221" name="Google Shape;221;p18"/>
          <p:cNvGrpSpPr/>
          <p:nvPr/>
        </p:nvGrpSpPr>
        <p:grpSpPr>
          <a:xfrm>
            <a:off x="2739502" y="2276372"/>
            <a:ext cx="504005" cy="695256"/>
            <a:chOff x="3260589" y="1094848"/>
            <a:chExt cx="498669" cy="703273"/>
          </a:xfrm>
        </p:grpSpPr>
        <p:sp>
          <p:nvSpPr>
            <p:cNvPr id="222" name="Google Shape;222;p18"/>
            <p:cNvSpPr/>
            <p:nvPr/>
          </p:nvSpPr>
          <p:spPr>
            <a:xfrm>
              <a:off x="3260658" y="1094848"/>
              <a:ext cx="498600" cy="3516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sp>
          <p:nvSpPr>
            <p:cNvPr id="223" name="Google Shape;223;p18"/>
            <p:cNvSpPr/>
            <p:nvPr/>
          </p:nvSpPr>
          <p:spPr>
            <a:xfrm rot="5400000">
              <a:off x="3334089" y="1373021"/>
              <a:ext cx="351600" cy="498600"/>
            </a:xfrm>
            <a:prstGeom prst="rtTriangle">
              <a:avLst/>
            </a:prstGeom>
            <a:solidFill>
              <a:srgbClr val="CFE2F3"/>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grpSp>
      <p:grpSp>
        <p:nvGrpSpPr>
          <p:cNvPr id="224" name="Google Shape;224;p18"/>
          <p:cNvGrpSpPr/>
          <p:nvPr/>
        </p:nvGrpSpPr>
        <p:grpSpPr>
          <a:xfrm>
            <a:off x="2208546" y="2614422"/>
            <a:ext cx="504005" cy="695264"/>
            <a:chOff x="2735254" y="1436796"/>
            <a:chExt cx="498669" cy="703281"/>
          </a:xfrm>
        </p:grpSpPr>
        <p:sp>
          <p:nvSpPr>
            <p:cNvPr id="225" name="Google Shape;225;p18"/>
            <p:cNvSpPr/>
            <p:nvPr/>
          </p:nvSpPr>
          <p:spPr>
            <a:xfrm rot="10800000">
              <a:off x="2735254" y="1788477"/>
              <a:ext cx="498600" cy="351600"/>
            </a:xfrm>
            <a:prstGeom prst="rtTriangle">
              <a:avLst/>
            </a:prstGeom>
            <a:solidFill>
              <a:srgbClr val="CFE2F3"/>
            </a:solidFill>
            <a:ln>
              <a:noFill/>
            </a:ln>
          </p:spPr>
          <p:txBody>
            <a:bodyPr anchorCtr="0" anchor="ctr" bIns="61500" lIns="123025" spcFirstLastPara="1" rIns="123025" wrap="square" tIns="61500">
              <a:noAutofit/>
            </a:bodyPr>
            <a:lstStyle/>
            <a:p>
              <a:pPr indent="0" lvl="0" marL="0" marR="0" rtl="1" algn="ctr">
                <a:spcBef>
                  <a:spcPts val="0"/>
                </a:spcBef>
                <a:spcAft>
                  <a:spcPts val="0"/>
                </a:spcAft>
                <a:buNone/>
              </a:pPr>
              <a:r>
                <a:t/>
              </a:r>
              <a:endParaRPr sz="2400">
                <a:solidFill>
                  <a:srgbClr val="000000"/>
                </a:solidFill>
                <a:latin typeface="Arial"/>
                <a:ea typeface="Arial"/>
                <a:cs typeface="Arial"/>
                <a:sym typeface="Arial"/>
              </a:endParaRPr>
            </a:p>
          </p:txBody>
        </p:sp>
        <p:sp>
          <p:nvSpPr>
            <p:cNvPr id="226" name="Google Shape;226;p18"/>
            <p:cNvSpPr/>
            <p:nvPr/>
          </p:nvSpPr>
          <p:spPr>
            <a:xfrm rot="-5400000">
              <a:off x="2808823" y="1363296"/>
              <a:ext cx="351600" cy="4986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grpSp>
      <p:grpSp>
        <p:nvGrpSpPr>
          <p:cNvPr id="227" name="Google Shape;227;p18"/>
          <p:cNvGrpSpPr/>
          <p:nvPr/>
        </p:nvGrpSpPr>
        <p:grpSpPr>
          <a:xfrm>
            <a:off x="2739502" y="2995315"/>
            <a:ext cx="504005" cy="695256"/>
            <a:chOff x="3260589" y="1822081"/>
            <a:chExt cx="498669" cy="703273"/>
          </a:xfrm>
        </p:grpSpPr>
        <p:sp>
          <p:nvSpPr>
            <p:cNvPr id="228" name="Google Shape;228;p18"/>
            <p:cNvSpPr/>
            <p:nvPr/>
          </p:nvSpPr>
          <p:spPr>
            <a:xfrm>
              <a:off x="3260658" y="1822081"/>
              <a:ext cx="498600" cy="351600"/>
            </a:xfrm>
            <a:prstGeom prst="rtTriangle">
              <a:avLst/>
            </a:prstGeom>
            <a:solidFill>
              <a:srgbClr val="6FA8DC"/>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sp>
          <p:nvSpPr>
            <p:cNvPr id="229" name="Google Shape;229;p18"/>
            <p:cNvSpPr/>
            <p:nvPr/>
          </p:nvSpPr>
          <p:spPr>
            <a:xfrm rot="5400000">
              <a:off x="3334089" y="2100254"/>
              <a:ext cx="351600" cy="498600"/>
            </a:xfrm>
            <a:prstGeom prst="rtTriangle">
              <a:avLst/>
            </a:prstGeom>
            <a:solidFill>
              <a:srgbClr val="CFE2F3"/>
            </a:solidFill>
            <a:ln>
              <a:noFill/>
            </a:ln>
          </p:spPr>
          <p:txBody>
            <a:bodyPr anchorCtr="0" anchor="ctr" bIns="61500" lIns="123025" spcFirstLastPara="1" rIns="123025" wrap="square" tIns="61500">
              <a:noAutofit/>
            </a:bodyPr>
            <a:lstStyle/>
            <a:p>
              <a:pPr indent="0" lvl="0" marL="0" marR="0" rtl="0" algn="ctr">
                <a:spcBef>
                  <a:spcPts val="0"/>
                </a:spcBef>
                <a:spcAft>
                  <a:spcPts val="0"/>
                </a:spcAft>
                <a:buNone/>
              </a:pPr>
              <a:r>
                <a:t/>
              </a:r>
              <a:endParaRPr sz="2400">
                <a:solidFill>
                  <a:srgbClr val="000000"/>
                </a:solidFill>
                <a:latin typeface="Arial"/>
                <a:ea typeface="Arial"/>
                <a:cs typeface="Arial"/>
                <a:sym typeface="Arial"/>
              </a:endParaRPr>
            </a:p>
          </p:txBody>
        </p:sp>
      </p:grpSp>
      <p:sp>
        <p:nvSpPr>
          <p:cNvPr id="230" name="Google Shape;230;p18"/>
          <p:cNvSpPr txBox="1"/>
          <p:nvPr/>
        </p:nvSpPr>
        <p:spPr>
          <a:xfrm>
            <a:off x="-428190" y="1418674"/>
            <a:ext cx="6506700" cy="8598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100">
                <a:solidFill>
                  <a:srgbClr val="74A9FD"/>
                </a:solidFill>
                <a:latin typeface="Cabin"/>
                <a:ea typeface="Cabin"/>
                <a:cs typeface="Cabin"/>
                <a:sym typeface="Cabin"/>
              </a:rPr>
              <a:t>A- Prolactinoma</a:t>
            </a:r>
            <a:endParaRPr b="1" sz="3100">
              <a:solidFill>
                <a:srgbClr val="74A9FD"/>
              </a:solidFill>
              <a:latin typeface="Cabin"/>
              <a:ea typeface="Cabin"/>
              <a:cs typeface="Cabin"/>
              <a:sym typeface="Cabin"/>
            </a:endParaRPr>
          </a:p>
          <a:p>
            <a:pPr indent="0" lvl="0" marL="0" rtl="0" algn="ctr">
              <a:spcBef>
                <a:spcPts val="0"/>
              </a:spcBef>
              <a:spcAft>
                <a:spcPts val="0"/>
              </a:spcAft>
              <a:buNone/>
            </a:pPr>
            <a:r>
              <a:rPr b="1" lang="ar" sz="1900">
                <a:solidFill>
                  <a:srgbClr val="CC0000"/>
                </a:solidFill>
                <a:latin typeface="Cabin"/>
                <a:ea typeface="Cabin"/>
                <a:cs typeface="Cabin"/>
                <a:sym typeface="Cabin"/>
              </a:rPr>
              <a:t>(High Prolactin + Mass)</a:t>
            </a:r>
            <a:endParaRPr b="1" sz="1900">
              <a:solidFill>
                <a:srgbClr val="CC0000"/>
              </a:solidFill>
              <a:latin typeface="Cabin"/>
              <a:ea typeface="Cabin"/>
              <a:cs typeface="Cabin"/>
              <a:sym typeface="Cabin"/>
            </a:endParaRPr>
          </a:p>
        </p:txBody>
      </p:sp>
      <p:sp>
        <p:nvSpPr>
          <p:cNvPr id="231" name="Google Shape;231;p18"/>
          <p:cNvSpPr txBox="1"/>
          <p:nvPr/>
        </p:nvSpPr>
        <p:spPr>
          <a:xfrm>
            <a:off x="-297325" y="2560575"/>
            <a:ext cx="2442900" cy="917400"/>
          </a:xfrm>
          <a:prstGeom prst="rect">
            <a:avLst/>
          </a:prstGeom>
          <a:noFill/>
          <a:ln>
            <a:noFill/>
          </a:ln>
        </p:spPr>
        <p:txBody>
          <a:bodyPr anchorCtr="0" anchor="t" bIns="123025" lIns="123025" spcFirstLastPara="1" rIns="123025" wrap="square" tIns="123025">
            <a:noAutofit/>
          </a:bodyPr>
          <a:lstStyle/>
          <a:p>
            <a:pPr indent="-384175" lvl="0" marL="609600" rtl="0" algn="l">
              <a:spcBef>
                <a:spcPts val="0"/>
              </a:spcBef>
              <a:spcAft>
                <a:spcPts val="0"/>
              </a:spcAft>
              <a:buSzPts val="1250"/>
              <a:buFont typeface="Cabin"/>
              <a:buChar char="●"/>
            </a:pPr>
            <a:r>
              <a:rPr b="1" lang="ar" sz="1250">
                <a:latin typeface="Cabin"/>
                <a:ea typeface="Cabin"/>
                <a:cs typeface="Cabin"/>
                <a:sym typeface="Cabin"/>
              </a:rPr>
              <a:t>Some growth hormone</a:t>
            </a:r>
            <a:endParaRPr b="1" sz="1250">
              <a:latin typeface="Cabin"/>
              <a:ea typeface="Cabin"/>
              <a:cs typeface="Cabin"/>
              <a:sym typeface="Cabin"/>
            </a:endParaRPr>
          </a:p>
          <a:p>
            <a:pPr indent="0" lvl="0" marL="609600" rtl="0" algn="l">
              <a:spcBef>
                <a:spcPts val="0"/>
              </a:spcBef>
              <a:spcAft>
                <a:spcPts val="0"/>
              </a:spcAft>
              <a:buNone/>
            </a:pPr>
            <a:r>
              <a:rPr b="1" lang="ar" sz="1250">
                <a:latin typeface="Cabin"/>
                <a:ea typeface="Cabin"/>
                <a:cs typeface="Cabin"/>
                <a:sym typeface="Cabin"/>
              </a:rPr>
              <a:t>(GH)–producing tumors also co-secrete PRL.</a:t>
            </a:r>
            <a:endParaRPr b="1" sz="1250"/>
          </a:p>
        </p:txBody>
      </p:sp>
      <p:sp>
        <p:nvSpPr>
          <p:cNvPr id="232" name="Google Shape;232;p18"/>
          <p:cNvSpPr txBox="1"/>
          <p:nvPr/>
        </p:nvSpPr>
        <p:spPr>
          <a:xfrm>
            <a:off x="3049410" y="3125415"/>
            <a:ext cx="4510800" cy="1000200"/>
          </a:xfrm>
          <a:prstGeom prst="rect">
            <a:avLst/>
          </a:prstGeom>
          <a:noFill/>
          <a:ln>
            <a:noFill/>
          </a:ln>
        </p:spPr>
        <p:txBody>
          <a:bodyPr anchorCtr="0" anchor="t" bIns="123025" lIns="123025" spcFirstLastPara="1" rIns="123025" wrap="square" tIns="123025">
            <a:noAutofit/>
          </a:bodyPr>
          <a:lstStyle/>
          <a:p>
            <a:pPr indent="-387350" lvl="0" marL="609600" rtl="0" algn="l">
              <a:lnSpc>
                <a:spcPct val="115000"/>
              </a:lnSpc>
              <a:spcBef>
                <a:spcPts val="0"/>
              </a:spcBef>
              <a:spcAft>
                <a:spcPts val="0"/>
              </a:spcAft>
              <a:buSzPts val="1300"/>
              <a:buFont typeface="Cabin"/>
              <a:buChar char="●"/>
            </a:pPr>
            <a:r>
              <a:rPr lang="ar" sz="1300">
                <a:latin typeface="Cabin"/>
                <a:ea typeface="Cabin"/>
                <a:cs typeface="Cabin"/>
                <a:sym typeface="Cabin"/>
              </a:rPr>
              <a:t>Prolactinomas in</a:t>
            </a:r>
            <a:r>
              <a:rPr b="1" lang="ar" sz="1300">
                <a:latin typeface="Cabin"/>
                <a:ea typeface="Cabin"/>
                <a:cs typeface="Cabin"/>
                <a:sym typeface="Cabin"/>
              </a:rPr>
              <a:t> women:</a:t>
            </a:r>
            <a:r>
              <a:rPr b="1" baseline="30000" lang="ar" sz="1300">
                <a:latin typeface="Cabin"/>
                <a:ea typeface="Cabin"/>
                <a:cs typeface="Cabin"/>
                <a:sym typeface="Cabin"/>
              </a:rPr>
              <a:t>1</a:t>
            </a:r>
            <a:endParaRPr b="1" baseline="30000" sz="1300">
              <a:latin typeface="Cabin"/>
              <a:ea typeface="Cabin"/>
              <a:cs typeface="Cabin"/>
              <a:sym typeface="Cabin"/>
            </a:endParaRPr>
          </a:p>
          <a:p>
            <a:pPr indent="-387350" lvl="1" marL="1231900" rtl="0" algn="l">
              <a:lnSpc>
                <a:spcPct val="115000"/>
              </a:lnSpc>
              <a:spcBef>
                <a:spcPts val="0"/>
              </a:spcBef>
              <a:spcAft>
                <a:spcPts val="0"/>
              </a:spcAft>
              <a:buSzPts val="1300"/>
              <a:buFont typeface="Cabin"/>
              <a:buChar char="○"/>
            </a:pPr>
            <a:r>
              <a:rPr lang="ar" sz="1300">
                <a:latin typeface="Cabin"/>
                <a:ea typeface="Cabin"/>
                <a:cs typeface="Cabin"/>
                <a:sym typeface="Cabin"/>
              </a:rPr>
              <a:t>90% present with </a:t>
            </a:r>
            <a:r>
              <a:rPr b="1" lang="ar" sz="1300">
                <a:solidFill>
                  <a:srgbClr val="CC0000"/>
                </a:solidFill>
                <a:latin typeface="Cabin"/>
                <a:ea typeface="Cabin"/>
                <a:cs typeface="Cabin"/>
                <a:sym typeface="Cabin"/>
              </a:rPr>
              <a:t>m</a:t>
            </a:r>
            <a:r>
              <a:rPr b="1" lang="ar" sz="1300" u="sng">
                <a:solidFill>
                  <a:srgbClr val="CC0000"/>
                </a:solidFill>
                <a:latin typeface="Cabin"/>
                <a:ea typeface="Cabin"/>
                <a:cs typeface="Cabin"/>
                <a:sym typeface="Cabin"/>
              </a:rPr>
              <a:t>i</a:t>
            </a:r>
            <a:r>
              <a:rPr b="1" lang="ar" sz="1300">
                <a:solidFill>
                  <a:srgbClr val="CC0000"/>
                </a:solidFill>
                <a:latin typeface="Cabin"/>
                <a:ea typeface="Cabin"/>
                <a:cs typeface="Cabin"/>
                <a:sym typeface="Cabin"/>
              </a:rPr>
              <a:t>cro</a:t>
            </a:r>
            <a:r>
              <a:rPr lang="ar" sz="1300">
                <a:latin typeface="Cabin"/>
                <a:ea typeface="Cabin"/>
                <a:cs typeface="Cabin"/>
                <a:sym typeface="Cabin"/>
              </a:rPr>
              <a:t>prolactinomas</a:t>
            </a:r>
            <a:endParaRPr sz="1300">
              <a:latin typeface="Cabin"/>
              <a:ea typeface="Cabin"/>
              <a:cs typeface="Cabin"/>
              <a:sym typeface="Cabin"/>
            </a:endParaRPr>
          </a:p>
          <a:p>
            <a:pPr indent="-387350" lvl="0" marL="609600" rtl="0" algn="l">
              <a:lnSpc>
                <a:spcPct val="115000"/>
              </a:lnSpc>
              <a:spcBef>
                <a:spcPts val="0"/>
              </a:spcBef>
              <a:spcAft>
                <a:spcPts val="0"/>
              </a:spcAft>
              <a:buSzPts val="1300"/>
              <a:buFont typeface="Cabin"/>
              <a:buChar char="●"/>
            </a:pPr>
            <a:r>
              <a:rPr lang="ar" sz="1300">
                <a:latin typeface="Cabin"/>
                <a:ea typeface="Cabin"/>
                <a:cs typeface="Cabin"/>
                <a:sym typeface="Cabin"/>
              </a:rPr>
              <a:t>Prolactinomas in</a:t>
            </a:r>
            <a:r>
              <a:rPr b="1" lang="ar" sz="1300">
                <a:latin typeface="Cabin"/>
                <a:ea typeface="Cabin"/>
                <a:cs typeface="Cabin"/>
                <a:sym typeface="Cabin"/>
              </a:rPr>
              <a:t> men:</a:t>
            </a:r>
            <a:r>
              <a:rPr b="1" baseline="30000" lang="ar" sz="1300">
                <a:solidFill>
                  <a:schemeClr val="dk1"/>
                </a:solidFill>
                <a:latin typeface="Cabin"/>
                <a:ea typeface="Cabin"/>
                <a:cs typeface="Cabin"/>
                <a:sym typeface="Cabin"/>
              </a:rPr>
              <a:t>1</a:t>
            </a:r>
            <a:endParaRPr b="1" sz="1300">
              <a:latin typeface="Cabin"/>
              <a:ea typeface="Cabin"/>
              <a:cs typeface="Cabin"/>
              <a:sym typeface="Cabin"/>
            </a:endParaRPr>
          </a:p>
          <a:p>
            <a:pPr indent="-387350" lvl="1" marL="1231900" rtl="0" algn="l">
              <a:lnSpc>
                <a:spcPct val="115000"/>
              </a:lnSpc>
              <a:spcBef>
                <a:spcPts val="0"/>
              </a:spcBef>
              <a:spcAft>
                <a:spcPts val="0"/>
              </a:spcAft>
              <a:buSzPts val="1300"/>
              <a:buFont typeface="Cabin"/>
              <a:buChar char="○"/>
            </a:pPr>
            <a:r>
              <a:rPr lang="ar" sz="1300">
                <a:latin typeface="Cabin"/>
                <a:ea typeface="Cabin"/>
                <a:cs typeface="Cabin"/>
                <a:sym typeface="Cabin"/>
              </a:rPr>
              <a:t>60% present with </a:t>
            </a:r>
            <a:r>
              <a:rPr b="1" lang="ar" sz="1300">
                <a:solidFill>
                  <a:srgbClr val="CC0000"/>
                </a:solidFill>
                <a:latin typeface="Cabin"/>
                <a:ea typeface="Cabin"/>
                <a:cs typeface="Cabin"/>
                <a:sym typeface="Cabin"/>
              </a:rPr>
              <a:t>m</a:t>
            </a:r>
            <a:r>
              <a:rPr b="1" lang="ar" sz="1300" u="sng">
                <a:solidFill>
                  <a:srgbClr val="CC0000"/>
                </a:solidFill>
                <a:latin typeface="Cabin"/>
                <a:ea typeface="Cabin"/>
                <a:cs typeface="Cabin"/>
                <a:sym typeface="Cabin"/>
              </a:rPr>
              <a:t>a</a:t>
            </a:r>
            <a:r>
              <a:rPr b="1" lang="ar" sz="1300">
                <a:solidFill>
                  <a:srgbClr val="CC0000"/>
                </a:solidFill>
                <a:latin typeface="Cabin"/>
                <a:ea typeface="Cabin"/>
                <a:cs typeface="Cabin"/>
                <a:sym typeface="Cabin"/>
              </a:rPr>
              <a:t>cro</a:t>
            </a:r>
            <a:r>
              <a:rPr lang="ar" sz="1300">
                <a:latin typeface="Cabin"/>
                <a:ea typeface="Cabin"/>
                <a:cs typeface="Cabin"/>
                <a:sym typeface="Cabin"/>
              </a:rPr>
              <a:t>prolactinomas</a:t>
            </a:r>
            <a:endParaRPr sz="1300">
              <a:latin typeface="Cabin"/>
              <a:ea typeface="Cabin"/>
              <a:cs typeface="Cabin"/>
              <a:sym typeface="Cabin"/>
            </a:endParaRPr>
          </a:p>
          <a:p>
            <a:pPr indent="0" lvl="0" marL="0" rtl="0" algn="l">
              <a:spcBef>
                <a:spcPts val="0"/>
              </a:spcBef>
              <a:spcAft>
                <a:spcPts val="0"/>
              </a:spcAft>
              <a:buNone/>
            </a:pPr>
            <a:r>
              <a:t/>
            </a:r>
            <a:endParaRPr sz="1300">
              <a:latin typeface="Cabin"/>
              <a:ea typeface="Cabin"/>
              <a:cs typeface="Cabin"/>
              <a:sym typeface="Cabin"/>
            </a:endParaRPr>
          </a:p>
        </p:txBody>
      </p:sp>
      <p:sp>
        <p:nvSpPr>
          <p:cNvPr id="233" name="Google Shape;233;p18"/>
          <p:cNvSpPr txBox="1"/>
          <p:nvPr/>
        </p:nvSpPr>
        <p:spPr>
          <a:xfrm>
            <a:off x="3049410" y="2349211"/>
            <a:ext cx="3464100" cy="859800"/>
          </a:xfrm>
          <a:prstGeom prst="rect">
            <a:avLst/>
          </a:prstGeom>
          <a:noFill/>
          <a:ln>
            <a:noFill/>
          </a:ln>
        </p:spPr>
        <p:txBody>
          <a:bodyPr anchorCtr="0" anchor="t" bIns="123025" lIns="123025" spcFirstLastPara="1" rIns="123025" wrap="square" tIns="123025">
            <a:noAutofit/>
          </a:bodyPr>
          <a:lstStyle/>
          <a:p>
            <a:pPr indent="-387350" lvl="0" marL="609600" rtl="0" algn="l">
              <a:spcBef>
                <a:spcPts val="0"/>
              </a:spcBef>
              <a:spcAft>
                <a:spcPts val="0"/>
              </a:spcAft>
              <a:buSzPts val="1300"/>
              <a:buChar char="●"/>
            </a:pPr>
            <a:r>
              <a:rPr b="1" lang="ar" sz="1300">
                <a:solidFill>
                  <a:srgbClr val="CC0000"/>
                </a:solidFill>
                <a:latin typeface="Cabin"/>
                <a:ea typeface="Cabin"/>
                <a:cs typeface="Cabin"/>
                <a:sym typeface="Cabin"/>
              </a:rPr>
              <a:t>Most common of functional pituitary adenoma</a:t>
            </a:r>
            <a:r>
              <a:rPr lang="ar" sz="1300">
                <a:latin typeface="Cabin"/>
                <a:ea typeface="Cabin"/>
                <a:cs typeface="Cabin"/>
                <a:sym typeface="Cabin"/>
              </a:rPr>
              <a:t>, 25-30% of all pituitary adenoma.</a:t>
            </a:r>
            <a:endParaRPr sz="1300"/>
          </a:p>
        </p:txBody>
      </p:sp>
      <p:sp>
        <p:nvSpPr>
          <p:cNvPr id="234" name="Google Shape;234;p18"/>
          <p:cNvSpPr txBox="1"/>
          <p:nvPr/>
        </p:nvSpPr>
        <p:spPr>
          <a:xfrm>
            <a:off x="182980" y="4158449"/>
            <a:ext cx="5753100" cy="5535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t/>
            </a:r>
            <a:endParaRPr/>
          </a:p>
        </p:txBody>
      </p:sp>
      <p:sp>
        <p:nvSpPr>
          <p:cNvPr id="235" name="Google Shape;235;p18"/>
          <p:cNvSpPr txBox="1"/>
          <p:nvPr/>
        </p:nvSpPr>
        <p:spPr>
          <a:xfrm>
            <a:off x="121975" y="4123347"/>
            <a:ext cx="7135500" cy="12807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a:solidFill>
                  <a:srgbClr val="74A9FD"/>
                </a:solidFill>
                <a:latin typeface="Cabin"/>
                <a:ea typeface="Cabin"/>
                <a:cs typeface="Cabin"/>
                <a:sym typeface="Cabin"/>
              </a:rPr>
              <a:t>What if prolactin was low?</a:t>
            </a:r>
            <a:endParaRPr sz="1900"/>
          </a:p>
          <a:p>
            <a:pPr indent="-400050" lvl="0" marL="609600" rtl="0" algn="l">
              <a:lnSpc>
                <a:spcPct val="115000"/>
              </a:lnSpc>
              <a:spcBef>
                <a:spcPts val="0"/>
              </a:spcBef>
              <a:spcAft>
                <a:spcPts val="0"/>
              </a:spcAft>
              <a:buSzPts val="1500"/>
              <a:buFont typeface="Cabin"/>
              <a:buChar char="●"/>
            </a:pPr>
            <a:r>
              <a:rPr lang="ar" sz="1500">
                <a:latin typeface="Cabin"/>
                <a:ea typeface="Cabin"/>
                <a:cs typeface="Cabin"/>
                <a:sym typeface="Cabin"/>
              </a:rPr>
              <a:t>No clinical significant if there is no mass invading the hypothalamus.</a:t>
            </a:r>
            <a:endParaRPr sz="1500">
              <a:latin typeface="Cabin"/>
              <a:ea typeface="Cabin"/>
              <a:cs typeface="Cabin"/>
              <a:sym typeface="Cabin"/>
            </a:endParaRPr>
          </a:p>
          <a:p>
            <a:pPr indent="0" lvl="0" marL="0" rtl="0" algn="l">
              <a:lnSpc>
                <a:spcPct val="115000"/>
              </a:lnSpc>
              <a:spcBef>
                <a:spcPts val="0"/>
              </a:spcBef>
              <a:spcAft>
                <a:spcPts val="0"/>
              </a:spcAft>
              <a:buNone/>
            </a:pPr>
            <a:r>
              <a:rPr b="1" lang="ar" sz="1500">
                <a:latin typeface="Cabin"/>
                <a:ea typeface="Cabin"/>
                <a:cs typeface="Cabin"/>
                <a:sym typeface="Cabin"/>
              </a:rPr>
              <a:t>N.B.: PRL is the only pituitary hormone that is inhibited by hypothalamus.</a:t>
            </a:r>
            <a:endParaRPr b="1" sz="1500">
              <a:solidFill>
                <a:schemeClr val="dk1"/>
              </a:solidFill>
            </a:endParaRPr>
          </a:p>
          <a:p>
            <a:pPr indent="0" lvl="0" marL="0" rtl="0" algn="l">
              <a:lnSpc>
                <a:spcPct val="115000"/>
              </a:lnSpc>
              <a:spcBef>
                <a:spcPts val="0"/>
              </a:spcBef>
              <a:spcAft>
                <a:spcPts val="0"/>
              </a:spcAft>
              <a:buNone/>
            </a:pPr>
            <a:r>
              <a:t/>
            </a:r>
            <a:endParaRPr sz="1300">
              <a:latin typeface="Cabin"/>
              <a:ea typeface="Cabin"/>
              <a:cs typeface="Cabin"/>
              <a:sym typeface="Cabin"/>
            </a:endParaRPr>
          </a:p>
          <a:p>
            <a:pPr indent="0" lvl="0" marL="0" rtl="0" algn="l">
              <a:spcBef>
                <a:spcPts val="0"/>
              </a:spcBef>
              <a:spcAft>
                <a:spcPts val="0"/>
              </a:spcAft>
              <a:buNone/>
            </a:pPr>
            <a:r>
              <a:t/>
            </a:r>
            <a:endParaRPr sz="1900"/>
          </a:p>
        </p:txBody>
      </p:sp>
      <p:sp>
        <p:nvSpPr>
          <p:cNvPr id="236" name="Google Shape;236;p18"/>
          <p:cNvSpPr txBox="1"/>
          <p:nvPr/>
        </p:nvSpPr>
        <p:spPr>
          <a:xfrm>
            <a:off x="386250" y="100925"/>
            <a:ext cx="6871200" cy="6129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Functional pituitary mass</a:t>
            </a:r>
            <a:endParaRPr b="1" sz="3200">
              <a:solidFill>
                <a:srgbClr val="0B5394"/>
              </a:solidFill>
              <a:latin typeface="Cabin"/>
              <a:ea typeface="Cabin"/>
              <a:cs typeface="Cabin"/>
              <a:sym typeface="Cabin"/>
            </a:endParaRPr>
          </a:p>
          <a:p>
            <a:pPr indent="0" lvl="0" marL="0" rtl="0" algn="ctr">
              <a:spcBef>
                <a:spcPts val="0"/>
              </a:spcBef>
              <a:spcAft>
                <a:spcPts val="0"/>
              </a:spcAft>
              <a:buNone/>
            </a:pPr>
            <a:r>
              <a:rPr b="1" lang="ar" sz="3000">
                <a:solidFill>
                  <a:srgbClr val="0B5394"/>
                </a:solidFill>
                <a:latin typeface="Cabin"/>
                <a:ea typeface="Cabin"/>
                <a:cs typeface="Cabin"/>
                <a:sym typeface="Cabin"/>
              </a:rPr>
              <a:t>(Prolactinoma)</a:t>
            </a:r>
            <a:endParaRPr b="1" sz="3000">
              <a:solidFill>
                <a:srgbClr val="0B5394"/>
              </a:solidFill>
              <a:latin typeface="Cabin"/>
              <a:ea typeface="Cabin"/>
              <a:cs typeface="Cabin"/>
              <a:sym typeface="Cabin"/>
            </a:endParaRPr>
          </a:p>
        </p:txBody>
      </p:sp>
      <p:sp>
        <p:nvSpPr>
          <p:cNvPr id="237" name="Google Shape;237;p18"/>
          <p:cNvSpPr txBox="1"/>
          <p:nvPr/>
        </p:nvSpPr>
        <p:spPr>
          <a:xfrm>
            <a:off x="-66675" y="9563566"/>
            <a:ext cx="7680900" cy="771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800">
                <a:solidFill>
                  <a:srgbClr val="6AA84F"/>
                </a:solidFill>
                <a:latin typeface="Cabin"/>
                <a:ea typeface="Cabin"/>
                <a:cs typeface="Cabin"/>
                <a:sym typeface="Cabin"/>
              </a:rPr>
              <a:t>1:</a:t>
            </a:r>
            <a:r>
              <a:rPr lang="ar" sz="800">
                <a:solidFill>
                  <a:srgbClr val="6AA84F"/>
                </a:solidFill>
                <a:latin typeface="Cabin"/>
                <a:ea typeface="Cabin"/>
                <a:cs typeface="Cabin"/>
                <a:sym typeface="Cabin"/>
              </a:rPr>
              <a:t> </a:t>
            </a:r>
            <a:r>
              <a:rPr lang="ar" sz="800">
                <a:solidFill>
                  <a:srgbClr val="6AA84F"/>
                </a:solidFill>
                <a:latin typeface="Cabin"/>
                <a:ea typeface="Cabin"/>
                <a:cs typeface="Cabin"/>
                <a:sym typeface="Cabin"/>
              </a:rPr>
              <a:t>The cause of difference between males and females in the size of the tumor (Macro &amp; Micro) is that </a:t>
            </a:r>
            <a:r>
              <a:rPr lang="ar" sz="800">
                <a:solidFill>
                  <a:srgbClr val="6AA84F"/>
                </a:solidFill>
                <a:latin typeface="Cabin"/>
                <a:ea typeface="Cabin"/>
                <a:cs typeface="Cabin"/>
                <a:sym typeface="Cabin"/>
              </a:rPr>
              <a:t>females usually present </a:t>
            </a:r>
            <a:r>
              <a:rPr lang="ar" sz="800">
                <a:solidFill>
                  <a:srgbClr val="6AA84F"/>
                </a:solidFill>
                <a:latin typeface="Cabin"/>
                <a:ea typeface="Cabin"/>
                <a:cs typeface="Cabin"/>
                <a:sym typeface="Cabin"/>
              </a:rPr>
              <a:t>early, once they notice any changes in their menstrual cycle. While males tend to ignore the symptoms since they are not specific (fatigue, headache), they seek medical advice later.</a:t>
            </a:r>
            <a:endParaRPr sz="800">
              <a:solidFill>
                <a:srgbClr val="6AA84F"/>
              </a:solidFill>
              <a:latin typeface="Cabin"/>
              <a:ea typeface="Cabin"/>
              <a:cs typeface="Cabin"/>
              <a:sym typeface="Cabin"/>
            </a:endParaRPr>
          </a:p>
          <a:p>
            <a:pPr indent="0" lvl="0" marL="0" rtl="0" algn="l">
              <a:spcBef>
                <a:spcPts val="0"/>
              </a:spcBef>
              <a:spcAft>
                <a:spcPts val="0"/>
              </a:spcAft>
              <a:buNone/>
            </a:pPr>
            <a:r>
              <a:rPr b="1" lang="ar" sz="800">
                <a:solidFill>
                  <a:srgbClr val="6AA84F"/>
                </a:solidFill>
                <a:latin typeface="Cabin"/>
                <a:ea typeface="Cabin"/>
                <a:cs typeface="Cabin"/>
                <a:sym typeface="Cabin"/>
              </a:rPr>
              <a:t>2:</a:t>
            </a:r>
            <a:r>
              <a:rPr lang="ar" sz="800">
                <a:solidFill>
                  <a:srgbClr val="6AA84F"/>
                </a:solidFill>
                <a:latin typeface="Cabin"/>
                <a:ea typeface="Cabin"/>
                <a:cs typeface="Cabin"/>
                <a:sym typeface="Cabin"/>
              </a:rPr>
              <a:t> Before you diagnose the patient with prolactinoma you should rule out Primary hypothyroidism and acromegaly by measuring TSH &amp; IGF-1 respectively.</a:t>
            </a:r>
            <a:endParaRPr sz="800">
              <a:solidFill>
                <a:srgbClr val="6AA84F"/>
              </a:solidFill>
              <a:latin typeface="Cabin"/>
              <a:ea typeface="Cabin"/>
              <a:cs typeface="Cabin"/>
              <a:sym typeface="Cabin"/>
            </a:endParaRPr>
          </a:p>
          <a:p>
            <a:pPr indent="0" lvl="0" marL="0" rtl="0" algn="l">
              <a:spcBef>
                <a:spcPts val="0"/>
              </a:spcBef>
              <a:spcAft>
                <a:spcPts val="0"/>
              </a:spcAft>
              <a:buNone/>
            </a:pPr>
            <a:r>
              <a:rPr lang="ar" sz="800">
                <a:solidFill>
                  <a:srgbClr val="6AA84F"/>
                </a:solidFill>
                <a:latin typeface="Cabin"/>
                <a:ea typeface="Cabin"/>
                <a:cs typeface="Cabin"/>
                <a:sym typeface="Cabin"/>
              </a:rPr>
              <a:t>In case of primary hypothyroidism there will be low T3&amp;T4 and high TSH(due to high TRH). Note that TRH can cause prolactin secretion as well not only TSH.</a:t>
            </a:r>
            <a:endParaRPr sz="800">
              <a:solidFill>
                <a:srgbClr val="6AA84F"/>
              </a:solidFill>
              <a:latin typeface="Cabin"/>
              <a:ea typeface="Cabin"/>
              <a:cs typeface="Cabin"/>
              <a:sym typeface="Cabin"/>
            </a:endParaRPr>
          </a:p>
          <a:p>
            <a:pPr indent="0" lvl="0" marL="0" rtl="0" algn="l">
              <a:spcBef>
                <a:spcPts val="0"/>
              </a:spcBef>
              <a:spcAft>
                <a:spcPts val="0"/>
              </a:spcAft>
              <a:buNone/>
            </a:pPr>
            <a:r>
              <a:rPr b="1" lang="ar" sz="800">
                <a:solidFill>
                  <a:srgbClr val="CC0000"/>
                </a:solidFill>
                <a:latin typeface="Cabin"/>
                <a:ea typeface="Cabin"/>
                <a:cs typeface="Cabin"/>
                <a:sym typeface="Cabin"/>
              </a:rPr>
              <a:t>3: in prolactinomas always start with medical treatment (NOT SURGICAL) even if there is mass effect (Eg. visual field defect)</a:t>
            </a:r>
            <a:endParaRPr b="1" sz="800">
              <a:solidFill>
                <a:srgbClr val="CC0000"/>
              </a:solidFill>
              <a:latin typeface="Cabin"/>
              <a:ea typeface="Cabin"/>
              <a:cs typeface="Cabin"/>
              <a:sym typeface="Cabin"/>
            </a:endParaRPr>
          </a:p>
        </p:txBody>
      </p:sp>
      <p:graphicFrame>
        <p:nvGraphicFramePr>
          <p:cNvPr id="238" name="Google Shape;238;p18"/>
          <p:cNvGraphicFramePr/>
          <p:nvPr/>
        </p:nvGraphicFramePr>
        <p:xfrm>
          <a:off x="76300" y="5324702"/>
          <a:ext cx="3000000" cy="3000000"/>
        </p:xfrm>
        <a:graphic>
          <a:graphicData uri="http://schemas.openxmlformats.org/drawingml/2006/table">
            <a:tbl>
              <a:tblPr>
                <a:noFill/>
                <a:tableStyleId>{F0FBFA56-9E35-4279-84E4-433C1D5455CF}</a:tableStyleId>
              </a:tblPr>
              <a:tblGrid>
                <a:gridCol w="2069275"/>
                <a:gridCol w="5307750"/>
              </a:tblGrid>
              <a:tr h="110647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C: Clinical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O</a:t>
                      </a:r>
                      <a:r>
                        <a:rPr b="1" lang="ar" sz="1100">
                          <a:solidFill>
                            <a:srgbClr val="CC0000"/>
                          </a:solidFill>
                          <a:latin typeface="Cabin"/>
                          <a:ea typeface="Cabin"/>
                          <a:cs typeface="Cabin"/>
                          <a:sym typeface="Cabin"/>
                        </a:rPr>
                        <a:t>ligomenorrhea, amenorrhea or infertility</a:t>
                      </a:r>
                      <a:endParaRPr b="1"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Galactorrhea</a:t>
                      </a:r>
                      <a:endParaRPr b="1"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Mass-effect ( mechanical pressure, hypopituitarism)</a:t>
                      </a:r>
                      <a:endParaRPr sz="1100">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Sexual dysfunction (in male)</a:t>
                      </a:r>
                      <a:endParaRPr b="1"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A</a:t>
                      </a:r>
                      <a:r>
                        <a:rPr lang="ar" sz="1100">
                          <a:latin typeface="Cabin"/>
                          <a:ea typeface="Cabin"/>
                          <a:cs typeface="Cabin"/>
                          <a:sym typeface="Cabin"/>
                        </a:rPr>
                        <a:t>sleep, stress, pregnancy, lactation and chest wall stimulation or trauma, Renal failure, Liver failure</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Medication</a:t>
                      </a:r>
                      <a:endParaRPr sz="1100">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O/E: Visual field defect ( Bitemporal hemianopia)</a:t>
                      </a:r>
                      <a:endParaRPr b="1"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Nipple discharge</a:t>
                      </a:r>
                      <a:endParaRPr b="1" sz="11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62932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B: Biochemical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rPr b="1" lang="ar" sz="1100">
                          <a:latin typeface="Cabin"/>
                          <a:ea typeface="Cabin"/>
                          <a:cs typeface="Cabin"/>
                          <a:sym typeface="Cabin"/>
                        </a:rPr>
                        <a:t>GH,LH,FSH,TSH,ACTH: </a:t>
                      </a:r>
                      <a:r>
                        <a:rPr lang="ar" sz="1100">
                          <a:latin typeface="Cabin"/>
                          <a:ea typeface="Cabin"/>
                          <a:cs typeface="Cabin"/>
                          <a:sym typeface="Cabin"/>
                        </a:rPr>
                        <a:t>normal or low</a:t>
                      </a:r>
                      <a:endParaRPr sz="1100">
                        <a:latin typeface="Cabin"/>
                        <a:ea typeface="Cabin"/>
                        <a:cs typeface="Cabin"/>
                        <a:sym typeface="Cabin"/>
                      </a:endParaRPr>
                    </a:p>
                    <a:p>
                      <a:pPr indent="0" lvl="0" marL="0" rtl="0" algn="l">
                        <a:lnSpc>
                          <a:spcPct val="115000"/>
                        </a:lnSpc>
                        <a:spcBef>
                          <a:spcPts val="0"/>
                        </a:spcBef>
                        <a:spcAft>
                          <a:spcPts val="0"/>
                        </a:spcAft>
                        <a:buNone/>
                      </a:pPr>
                      <a:r>
                        <a:rPr b="1" lang="ar" sz="1100">
                          <a:solidFill>
                            <a:srgbClr val="CC0000"/>
                          </a:solidFill>
                          <a:latin typeface="Cabin"/>
                          <a:ea typeface="Cabin"/>
                          <a:cs typeface="Cabin"/>
                          <a:sym typeface="Cabin"/>
                        </a:rPr>
                        <a:t>PRL : High</a:t>
                      </a:r>
                      <a:endParaRPr b="1" sz="11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rPr b="1" lang="ar" sz="1100">
                          <a:solidFill>
                            <a:srgbClr val="CC0000"/>
                          </a:solidFill>
                          <a:latin typeface="Cabin"/>
                          <a:ea typeface="Cabin"/>
                          <a:cs typeface="Cabin"/>
                          <a:sym typeface="Cabin"/>
                        </a:rPr>
                        <a:t>TSH</a:t>
                      </a:r>
                      <a:r>
                        <a:rPr b="1" baseline="30000" lang="ar" sz="1100">
                          <a:solidFill>
                            <a:srgbClr val="CC0000"/>
                          </a:solidFill>
                          <a:latin typeface="Cabin"/>
                          <a:ea typeface="Cabin"/>
                          <a:cs typeface="Cabin"/>
                          <a:sym typeface="Cabin"/>
                        </a:rPr>
                        <a:t>2</a:t>
                      </a:r>
                      <a:r>
                        <a:rPr b="1" lang="ar" sz="1100">
                          <a:solidFill>
                            <a:srgbClr val="CC0000"/>
                          </a:solidFill>
                          <a:latin typeface="Cabin"/>
                          <a:ea typeface="Cabin"/>
                          <a:cs typeface="Cabin"/>
                          <a:sym typeface="Cabin"/>
                        </a:rPr>
                        <a:t>: to </a:t>
                      </a:r>
                      <a:r>
                        <a:rPr b="1" lang="ar" sz="1100">
                          <a:solidFill>
                            <a:srgbClr val="CC0000"/>
                          </a:solidFill>
                          <a:latin typeface="Cabin"/>
                          <a:ea typeface="Cabin"/>
                          <a:cs typeface="Cabin"/>
                          <a:sym typeface="Cabin"/>
                        </a:rPr>
                        <a:t>rule out</a:t>
                      </a:r>
                      <a:r>
                        <a:rPr b="1" lang="ar" sz="1100">
                          <a:solidFill>
                            <a:srgbClr val="CC0000"/>
                          </a:solidFill>
                          <a:latin typeface="Cabin"/>
                          <a:ea typeface="Cabin"/>
                          <a:cs typeface="Cabin"/>
                          <a:sym typeface="Cabin"/>
                        </a:rPr>
                        <a:t> Primary Hypothyroidism </a:t>
                      </a:r>
                      <a:endParaRPr b="1" sz="11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rPr b="1" lang="ar" sz="1100">
                          <a:solidFill>
                            <a:srgbClr val="CC0000"/>
                          </a:solidFill>
                          <a:latin typeface="Cabin"/>
                          <a:ea typeface="Cabin"/>
                          <a:cs typeface="Cabin"/>
                          <a:sym typeface="Cabin"/>
                        </a:rPr>
                        <a:t>IGF-1</a:t>
                      </a:r>
                      <a:r>
                        <a:rPr b="1" baseline="30000" lang="ar" sz="1100">
                          <a:solidFill>
                            <a:srgbClr val="CC0000"/>
                          </a:solidFill>
                          <a:latin typeface="Cabin"/>
                          <a:ea typeface="Cabin"/>
                          <a:cs typeface="Cabin"/>
                          <a:sym typeface="Cabin"/>
                        </a:rPr>
                        <a:t>2</a:t>
                      </a:r>
                      <a:r>
                        <a:rPr b="1" lang="ar" sz="1100">
                          <a:solidFill>
                            <a:srgbClr val="CC0000"/>
                          </a:solidFill>
                          <a:latin typeface="Cabin"/>
                          <a:ea typeface="Cabin"/>
                          <a:cs typeface="Cabin"/>
                          <a:sym typeface="Cabin"/>
                        </a:rPr>
                        <a:t>: to </a:t>
                      </a:r>
                      <a:r>
                        <a:rPr b="1" lang="ar" sz="1100">
                          <a:solidFill>
                            <a:srgbClr val="CC0000"/>
                          </a:solidFill>
                          <a:latin typeface="Cabin"/>
                          <a:ea typeface="Cabin"/>
                          <a:cs typeface="Cabin"/>
                          <a:sym typeface="Cabin"/>
                        </a:rPr>
                        <a:t>rule out</a:t>
                      </a:r>
                      <a:r>
                        <a:rPr b="1" lang="ar" sz="1100">
                          <a:solidFill>
                            <a:srgbClr val="CC0000"/>
                          </a:solidFill>
                          <a:latin typeface="Cabin"/>
                          <a:ea typeface="Cabin"/>
                          <a:cs typeface="Cabin"/>
                          <a:sym typeface="Cabin"/>
                        </a:rPr>
                        <a:t> acromegaly with co-</a:t>
                      </a:r>
                      <a:r>
                        <a:rPr b="1" lang="ar" sz="1100">
                          <a:solidFill>
                            <a:srgbClr val="CC0000"/>
                          </a:solidFill>
                          <a:latin typeface="Cabin"/>
                          <a:ea typeface="Cabin"/>
                          <a:cs typeface="Cabin"/>
                          <a:sym typeface="Cabin"/>
                        </a:rPr>
                        <a:t>secretion of prolactin </a:t>
                      </a:r>
                      <a:r>
                        <a:rPr lang="ar" sz="1000">
                          <a:solidFill>
                            <a:srgbClr val="6AA84F"/>
                          </a:solidFill>
                          <a:latin typeface="Cabin"/>
                          <a:ea typeface="Cabin"/>
                          <a:cs typeface="Cabin"/>
                          <a:sym typeface="Cabin"/>
                        </a:rPr>
                        <a:t>(in 15% of cases)</a:t>
                      </a:r>
                      <a:endParaRPr sz="1000">
                        <a:solidFill>
                          <a:srgbClr val="6AA84F"/>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20895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A: Anatomical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rPr lang="ar" sz="1100">
                          <a:latin typeface="Cabin"/>
                          <a:ea typeface="Cabin"/>
                          <a:cs typeface="Cabin"/>
                          <a:sym typeface="Cabin"/>
                        </a:rPr>
                        <a:t>MRI</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r h="41347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Treatment</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Medical – Medical – Medical (Dopamine agonist e.g. </a:t>
                      </a:r>
                      <a:r>
                        <a:rPr lang="ar" sz="1100">
                          <a:solidFill>
                            <a:srgbClr val="6AA84F"/>
                          </a:solidFill>
                          <a:latin typeface="Cabin"/>
                          <a:ea typeface="Cabin"/>
                          <a:cs typeface="Cabin"/>
                          <a:sym typeface="Cabin"/>
                        </a:rPr>
                        <a:t>Bromocriptine or Cabergoline)</a:t>
                      </a:r>
                      <a:r>
                        <a:rPr b="1" baseline="30000" lang="ar" sz="1100">
                          <a:solidFill>
                            <a:srgbClr val="CC0000"/>
                          </a:solidFill>
                          <a:latin typeface="Cabin"/>
                          <a:ea typeface="Cabin"/>
                          <a:cs typeface="Cabin"/>
                          <a:sym typeface="Cabin"/>
                        </a:rPr>
                        <a:t>3</a:t>
                      </a:r>
                      <a:endParaRPr b="1" baseline="30000"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b="1" lang="ar" sz="1100">
                          <a:latin typeface="Cabin"/>
                          <a:ea typeface="Cabin"/>
                          <a:cs typeface="Cabin"/>
                          <a:sym typeface="Cabin"/>
                        </a:rPr>
                        <a:t>Surgical- Radiation </a:t>
                      </a:r>
                      <a:r>
                        <a:rPr lang="ar" sz="1000">
                          <a:solidFill>
                            <a:srgbClr val="999999"/>
                          </a:solidFill>
                          <a:latin typeface="Cabin"/>
                          <a:ea typeface="Cabin"/>
                          <a:cs typeface="Cabin"/>
                          <a:sym typeface="Cabin"/>
                        </a:rPr>
                        <a:t>(Second line)</a:t>
                      </a:r>
                      <a:endParaRPr sz="1000">
                        <a:solidFill>
                          <a:srgbClr val="999999"/>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tcPr>
                </a:tc>
              </a:tr>
            </a:tbl>
          </a:graphicData>
        </a:graphic>
      </p:graphicFrame>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2" name="Shape 242"/>
        <p:cNvGrpSpPr/>
        <p:nvPr/>
      </p:nvGrpSpPr>
      <p:grpSpPr>
        <a:xfrm>
          <a:off x="0" y="0"/>
          <a:ext cx="0" cy="0"/>
          <a:chOff x="0" y="0"/>
          <a:chExt cx="0" cy="0"/>
        </a:xfrm>
      </p:grpSpPr>
      <p:cxnSp>
        <p:nvCxnSpPr>
          <p:cNvPr id="243" name="Google Shape;243;p19"/>
          <p:cNvCxnSpPr/>
          <p:nvPr/>
        </p:nvCxnSpPr>
        <p:spPr>
          <a:xfrm>
            <a:off x="779722" y="1277061"/>
            <a:ext cx="5860800" cy="10500"/>
          </a:xfrm>
          <a:prstGeom prst="straightConnector1">
            <a:avLst/>
          </a:prstGeom>
          <a:noFill/>
          <a:ln cap="flat" cmpd="sng" w="28575">
            <a:solidFill>
              <a:srgbClr val="0B5394"/>
            </a:solidFill>
            <a:prstDash val="solid"/>
            <a:round/>
            <a:headEnd len="med" w="med" type="diamond"/>
            <a:tailEnd len="med" w="med" type="diamond"/>
          </a:ln>
        </p:spPr>
      </p:cxnSp>
      <p:sp>
        <p:nvSpPr>
          <p:cNvPr id="244" name="Google Shape;244;p19"/>
          <p:cNvSpPr txBox="1"/>
          <p:nvPr/>
        </p:nvSpPr>
        <p:spPr>
          <a:xfrm>
            <a:off x="386260" y="100926"/>
            <a:ext cx="6871200" cy="8763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Functional pituitary mass cont.</a:t>
            </a:r>
            <a:endParaRPr b="1" sz="3200">
              <a:solidFill>
                <a:srgbClr val="0B5394"/>
              </a:solidFill>
              <a:latin typeface="Cabin"/>
              <a:ea typeface="Cabin"/>
              <a:cs typeface="Cabin"/>
              <a:sym typeface="Cabin"/>
            </a:endParaRPr>
          </a:p>
          <a:p>
            <a:pPr indent="0" lvl="0" marL="0" rtl="0" algn="ctr">
              <a:spcBef>
                <a:spcPts val="0"/>
              </a:spcBef>
              <a:spcAft>
                <a:spcPts val="0"/>
              </a:spcAft>
              <a:buNone/>
            </a:pPr>
            <a:r>
              <a:rPr b="1" lang="ar" sz="3200">
                <a:solidFill>
                  <a:srgbClr val="0B5394"/>
                </a:solidFill>
                <a:latin typeface="Cabin"/>
                <a:ea typeface="Cabin"/>
                <a:cs typeface="Cabin"/>
                <a:sym typeface="Cabin"/>
              </a:rPr>
              <a:t>(Acromegaly)</a:t>
            </a:r>
            <a:endParaRPr b="1" sz="3200">
              <a:solidFill>
                <a:srgbClr val="0B5394"/>
              </a:solidFill>
              <a:latin typeface="Cabin"/>
              <a:ea typeface="Cabin"/>
              <a:cs typeface="Cabin"/>
              <a:sym typeface="Cabin"/>
            </a:endParaRPr>
          </a:p>
          <a:p>
            <a:pPr indent="0" lvl="0" marL="0" rtl="0" algn="ctr">
              <a:spcBef>
                <a:spcPts val="0"/>
              </a:spcBef>
              <a:spcAft>
                <a:spcPts val="0"/>
              </a:spcAft>
              <a:buNone/>
            </a:pPr>
            <a:r>
              <a:t/>
            </a:r>
            <a:endParaRPr b="1" sz="3200">
              <a:solidFill>
                <a:srgbClr val="0B5394"/>
              </a:solidFill>
              <a:latin typeface="Cabin"/>
              <a:ea typeface="Cabin"/>
              <a:cs typeface="Cabin"/>
              <a:sym typeface="Cabin"/>
            </a:endParaRPr>
          </a:p>
        </p:txBody>
      </p:sp>
      <p:graphicFrame>
        <p:nvGraphicFramePr>
          <p:cNvPr id="245" name="Google Shape;245;p19"/>
          <p:cNvGraphicFramePr/>
          <p:nvPr/>
        </p:nvGraphicFramePr>
        <p:xfrm>
          <a:off x="135888" y="5316334"/>
          <a:ext cx="3000000" cy="3000000"/>
        </p:xfrm>
        <a:graphic>
          <a:graphicData uri="http://schemas.openxmlformats.org/drawingml/2006/table">
            <a:tbl>
              <a:tblPr>
                <a:noFill/>
                <a:tableStyleId>{F0FBFA56-9E35-4279-84E4-433C1D5455CF}</a:tableStyleId>
              </a:tblPr>
              <a:tblGrid>
                <a:gridCol w="1899125"/>
                <a:gridCol w="5418775"/>
              </a:tblGrid>
              <a:tr h="93217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C: Clinical</a:t>
                      </a:r>
                      <a:r>
                        <a:rPr b="1" baseline="30000" lang="ar" sz="1400">
                          <a:solidFill>
                            <a:srgbClr val="FFFFFF"/>
                          </a:solidFill>
                          <a:latin typeface="Cabin"/>
                          <a:ea typeface="Cabin"/>
                          <a:cs typeface="Cabin"/>
                          <a:sym typeface="Cabin"/>
                        </a:rPr>
                        <a:t>1</a:t>
                      </a:r>
                      <a:endParaRPr b="1" baseline="30000"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Function: </a:t>
                      </a:r>
                      <a:r>
                        <a:rPr b="1" lang="ar" sz="1100">
                          <a:solidFill>
                            <a:srgbClr val="CC0000"/>
                          </a:solidFill>
                          <a:latin typeface="Cabin"/>
                          <a:ea typeface="Cabin"/>
                          <a:cs typeface="Cabin"/>
                          <a:sym typeface="Cabin"/>
                        </a:rPr>
                        <a:t>Sweating, Enlargement (acral, face gross features, heart, tongue Jaw,</a:t>
                      </a:r>
                      <a:r>
                        <a:rPr lang="ar" sz="1100">
                          <a:latin typeface="Cabin"/>
                          <a:ea typeface="Cabin"/>
                          <a:cs typeface="Cabin"/>
                          <a:sym typeface="Cabin"/>
                        </a:rPr>
                        <a:t> </a:t>
                      </a:r>
                      <a:r>
                        <a:rPr b="1" lang="ar" sz="1100" u="sng">
                          <a:solidFill>
                            <a:srgbClr val="CC0000"/>
                          </a:solidFill>
                          <a:latin typeface="Cabin"/>
                          <a:ea typeface="Cabin"/>
                          <a:cs typeface="Cabin"/>
                          <a:sym typeface="Cabin"/>
                        </a:rPr>
                        <a:t>gigantism in children)</a:t>
                      </a:r>
                      <a:r>
                        <a:rPr lang="ar" sz="1100">
                          <a:latin typeface="Cabin"/>
                          <a:ea typeface="Cabin"/>
                          <a:cs typeface="Cabin"/>
                          <a:sym typeface="Cabin"/>
                        </a:rPr>
                        <a:t> , Galactorrhea</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Mass-effect ( mechanical pressure, hypopituitarism)</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HTN,CHF, OSA,constipation</a:t>
                      </a:r>
                      <a:endParaRPr sz="1100">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O/E: Visual field defect ( Bitemporal hemianopia)</a:t>
                      </a:r>
                      <a:endParaRPr b="1"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Gross features of Acromegaly</a:t>
                      </a:r>
                      <a:endParaRPr b="1" sz="11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79015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B: Biochemical</a:t>
                      </a:r>
                      <a:endParaRPr b="1" baseline="30000"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55600" lvl="0" marL="558800" rtl="0" algn="l">
                        <a:lnSpc>
                          <a:spcPct val="115000"/>
                        </a:lnSpc>
                        <a:spcBef>
                          <a:spcPts val="0"/>
                        </a:spcBef>
                        <a:spcAft>
                          <a:spcPts val="0"/>
                        </a:spcAft>
                        <a:buSzPts val="1000"/>
                        <a:buFont typeface="Cabin"/>
                        <a:buChar char="●"/>
                      </a:pPr>
                      <a:r>
                        <a:rPr lang="ar" sz="1000">
                          <a:latin typeface="Cabin"/>
                          <a:ea typeface="Cabin"/>
                          <a:cs typeface="Cabin"/>
                          <a:sym typeface="Cabin"/>
                        </a:rPr>
                        <a:t>Pituitary Function (LH,FSH.PRL, TSH, ACTH, cortisol, </a:t>
                      </a:r>
                      <a:r>
                        <a:rPr lang="ar" sz="1000">
                          <a:latin typeface="Cabin"/>
                          <a:ea typeface="Cabin"/>
                          <a:cs typeface="Cabin"/>
                          <a:sym typeface="Cabin"/>
                        </a:rPr>
                        <a:t>testosterone</a:t>
                      </a:r>
                      <a:r>
                        <a:rPr lang="ar" sz="1000">
                          <a:latin typeface="Cabin"/>
                          <a:ea typeface="Cabin"/>
                          <a:cs typeface="Cabin"/>
                          <a:sym typeface="Cabin"/>
                        </a:rPr>
                        <a:t>, T4)</a:t>
                      </a:r>
                      <a:endParaRPr sz="1000">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Screen: IGF-1 </a:t>
                      </a:r>
                      <a:r>
                        <a:rPr lang="ar" sz="1100">
                          <a:solidFill>
                            <a:srgbClr val="B7B7B7"/>
                          </a:solidFill>
                          <a:latin typeface="Cabin"/>
                          <a:ea typeface="Cabin"/>
                          <a:cs typeface="Cabin"/>
                          <a:sym typeface="Cabin"/>
                        </a:rPr>
                        <a:t>(will be high)</a:t>
                      </a:r>
                      <a:endParaRPr sz="1100">
                        <a:solidFill>
                          <a:srgbClr val="B7B7B7"/>
                        </a:solidFill>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Confirmatory Test :  75 g OGTT(</a:t>
                      </a:r>
                      <a:r>
                        <a:rPr b="1" lang="ar" sz="900">
                          <a:solidFill>
                            <a:srgbClr val="999999"/>
                          </a:solidFill>
                          <a:latin typeface="Cabin"/>
                          <a:ea typeface="Cabin"/>
                          <a:cs typeface="Cabin"/>
                          <a:sym typeface="Cabin"/>
                        </a:rPr>
                        <a:t>Oral glucose tolerance test</a:t>
                      </a:r>
                      <a:r>
                        <a:rPr b="1" lang="ar" sz="1100">
                          <a:solidFill>
                            <a:srgbClr val="CC0000"/>
                          </a:solidFill>
                          <a:latin typeface="Cabin"/>
                          <a:ea typeface="Cabin"/>
                          <a:cs typeface="Cabin"/>
                          <a:sym typeface="Cabin"/>
                        </a:rPr>
                        <a:t>)</a:t>
                      </a:r>
                      <a:r>
                        <a:rPr b="1" baseline="30000" lang="ar" sz="1100">
                          <a:solidFill>
                            <a:srgbClr val="CC0000"/>
                          </a:solidFill>
                          <a:latin typeface="Cabin"/>
                          <a:ea typeface="Cabin"/>
                          <a:cs typeface="Cabin"/>
                          <a:sym typeface="Cabin"/>
                        </a:rPr>
                        <a:t>2</a:t>
                      </a:r>
                      <a:r>
                        <a:rPr b="1" lang="ar" sz="1100">
                          <a:solidFill>
                            <a:srgbClr val="CC0000"/>
                          </a:solidFill>
                          <a:latin typeface="Cabin"/>
                          <a:ea typeface="Cabin"/>
                          <a:cs typeface="Cabin"/>
                          <a:sym typeface="Cabin"/>
                        </a:rPr>
                        <a:t> tolerance test for GH suppression</a:t>
                      </a:r>
                      <a:endParaRPr b="1"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Fasting and random blood sugar, HbA1c</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Lipid profile</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93217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A: Anatomical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MRI</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Echo:</a:t>
                      </a:r>
                      <a:endParaRPr sz="1100">
                        <a:latin typeface="Cabin"/>
                        <a:ea typeface="Cabin"/>
                        <a:cs typeface="Cabin"/>
                        <a:sym typeface="Cabin"/>
                      </a:endParaRPr>
                    </a:p>
                    <a:p>
                      <a:pPr indent="-133350" lvl="1" marL="7620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Cardiac disease is a major cause of morbidity and mortality 50 % died before age of 50</a:t>
                      </a:r>
                      <a:endParaRPr b="1" sz="1100">
                        <a:solidFill>
                          <a:srgbClr val="CC0000"/>
                        </a:solidFill>
                        <a:latin typeface="Cabin"/>
                        <a:ea typeface="Cabin"/>
                        <a:cs typeface="Cabin"/>
                        <a:sym typeface="Cabin"/>
                      </a:endParaRPr>
                    </a:p>
                    <a:p>
                      <a:pPr indent="-133350" lvl="1" marL="762000" rtl="0" algn="l">
                        <a:lnSpc>
                          <a:spcPct val="115000"/>
                        </a:lnSpc>
                        <a:spcBef>
                          <a:spcPts val="0"/>
                        </a:spcBef>
                        <a:spcAft>
                          <a:spcPts val="0"/>
                        </a:spcAft>
                        <a:buSzPts val="1100"/>
                        <a:buFont typeface="Cabin"/>
                        <a:buChar char="○"/>
                      </a:pPr>
                      <a:r>
                        <a:rPr lang="ar" sz="1100">
                          <a:latin typeface="Cabin"/>
                          <a:ea typeface="Cabin"/>
                          <a:cs typeface="Cabin"/>
                          <a:sym typeface="Cabin"/>
                        </a:rPr>
                        <a:t>HTN in 40%, LVH in 50%, Diastolic dysfunction as an early sign of cardiomyopathy</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24727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Treatment</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rPr b="1" lang="ar" sz="1100">
                          <a:latin typeface="Cabin"/>
                          <a:ea typeface="Cabin"/>
                          <a:cs typeface="Cabin"/>
                          <a:sym typeface="Cabin"/>
                        </a:rPr>
                        <a:t>Surgical – Medical (</a:t>
                      </a:r>
                      <a:r>
                        <a:rPr b="1" lang="ar" sz="1100">
                          <a:solidFill>
                            <a:srgbClr val="CC0000"/>
                          </a:solidFill>
                          <a:latin typeface="Cabin"/>
                          <a:ea typeface="Cabin"/>
                          <a:cs typeface="Cabin"/>
                          <a:sym typeface="Cabin"/>
                        </a:rPr>
                        <a:t>Somatostatin analogue</a:t>
                      </a:r>
                      <a:r>
                        <a:rPr lang="ar" sz="1100">
                          <a:latin typeface="Cabin"/>
                          <a:ea typeface="Cabin"/>
                          <a:cs typeface="Cabin"/>
                          <a:sym typeface="Cabin"/>
                        </a:rPr>
                        <a:t>)- </a:t>
                      </a:r>
                      <a:r>
                        <a:rPr b="1" lang="ar" sz="1100">
                          <a:latin typeface="Cabin"/>
                          <a:ea typeface="Cabin"/>
                          <a:cs typeface="Cabin"/>
                          <a:sym typeface="Cabin"/>
                        </a:rPr>
                        <a:t>Radiation</a:t>
                      </a:r>
                      <a:endParaRPr b="1"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bl>
          </a:graphicData>
        </a:graphic>
      </p:graphicFrame>
      <p:sp>
        <p:nvSpPr>
          <p:cNvPr id="246" name="Google Shape;246;p19"/>
          <p:cNvSpPr txBox="1"/>
          <p:nvPr/>
        </p:nvSpPr>
        <p:spPr>
          <a:xfrm>
            <a:off x="467575" y="1445350"/>
            <a:ext cx="6485100" cy="718500"/>
          </a:xfrm>
          <a:prstGeom prst="rect">
            <a:avLst/>
          </a:prstGeom>
          <a:noFill/>
          <a:ln cap="flat" cmpd="sng" w="9525">
            <a:solidFill>
              <a:srgbClr val="1155CC"/>
            </a:solidFill>
            <a:prstDash val="dash"/>
            <a:round/>
            <a:headEnd len="sm" w="sm" type="none"/>
            <a:tailEnd len="sm" w="sm" type="none"/>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a:solidFill>
                  <a:srgbClr val="74A9FD"/>
                </a:solidFill>
                <a:latin typeface="Cabin"/>
                <a:ea typeface="Cabin"/>
                <a:cs typeface="Cabin"/>
                <a:sym typeface="Cabin"/>
              </a:rPr>
              <a:t>Definition: </a:t>
            </a:r>
            <a:r>
              <a:rPr lang="ar" sz="1900">
                <a:latin typeface="Cabin"/>
                <a:ea typeface="Cabin"/>
                <a:cs typeface="Cabin"/>
                <a:sym typeface="Cabin"/>
              </a:rPr>
              <a:t> </a:t>
            </a:r>
            <a:r>
              <a:rPr lang="ar" sz="1600">
                <a:solidFill>
                  <a:srgbClr val="222222"/>
                </a:solidFill>
                <a:latin typeface="Cabin"/>
                <a:ea typeface="Cabin"/>
                <a:cs typeface="Cabin"/>
                <a:sym typeface="Cabin"/>
              </a:rPr>
              <a:t>Acromegaly</a:t>
            </a:r>
            <a:r>
              <a:rPr lang="ar" sz="1600">
                <a:solidFill>
                  <a:srgbClr val="222222"/>
                </a:solidFill>
                <a:highlight>
                  <a:srgbClr val="FFFFFF"/>
                </a:highlight>
                <a:latin typeface="Cabin"/>
                <a:ea typeface="Cabin"/>
                <a:cs typeface="Cabin"/>
                <a:sym typeface="Cabin"/>
              </a:rPr>
              <a:t> is a hormonal disorder that results from too much growth hormone (GH) in the body. </a:t>
            </a:r>
            <a:endParaRPr sz="1900">
              <a:latin typeface="Cabin"/>
              <a:ea typeface="Cabin"/>
              <a:cs typeface="Cabin"/>
              <a:sym typeface="Cabin"/>
            </a:endParaRPr>
          </a:p>
        </p:txBody>
      </p:sp>
      <p:pic>
        <p:nvPicPr>
          <p:cNvPr id="247" name="Google Shape;247;p19"/>
          <p:cNvPicPr preferRelativeResize="0"/>
          <p:nvPr/>
        </p:nvPicPr>
        <p:blipFill>
          <a:blip r:embed="rId3">
            <a:alphaModFix/>
          </a:blip>
          <a:stretch>
            <a:fillRect/>
          </a:stretch>
        </p:blipFill>
        <p:spPr>
          <a:xfrm>
            <a:off x="4119300" y="2303775"/>
            <a:ext cx="2223475" cy="2035575"/>
          </a:xfrm>
          <a:prstGeom prst="rect">
            <a:avLst/>
          </a:prstGeom>
          <a:noFill/>
          <a:ln cap="flat" cmpd="sng" w="9525">
            <a:solidFill>
              <a:srgbClr val="1155CC"/>
            </a:solidFill>
            <a:prstDash val="dash"/>
            <a:round/>
            <a:headEnd len="sm" w="sm" type="none"/>
            <a:tailEnd len="sm" w="sm" type="none"/>
          </a:ln>
        </p:spPr>
      </p:pic>
      <p:pic>
        <p:nvPicPr>
          <p:cNvPr id="248" name="Google Shape;248;p19"/>
          <p:cNvPicPr preferRelativeResize="0"/>
          <p:nvPr/>
        </p:nvPicPr>
        <p:blipFill>
          <a:blip r:embed="rId4">
            <a:alphaModFix/>
          </a:blip>
          <a:stretch>
            <a:fillRect/>
          </a:stretch>
        </p:blipFill>
        <p:spPr>
          <a:xfrm>
            <a:off x="135900" y="2303787"/>
            <a:ext cx="3888626" cy="2820763"/>
          </a:xfrm>
          <a:prstGeom prst="rect">
            <a:avLst/>
          </a:prstGeom>
          <a:noFill/>
          <a:ln cap="flat" cmpd="sng" w="9525">
            <a:solidFill>
              <a:srgbClr val="1155CC"/>
            </a:solidFill>
            <a:prstDash val="dash"/>
            <a:round/>
            <a:headEnd len="sm" w="sm" type="none"/>
            <a:tailEnd len="sm" w="sm" type="none"/>
          </a:ln>
        </p:spPr>
      </p:pic>
      <p:pic>
        <p:nvPicPr>
          <p:cNvPr id="249" name="Google Shape;249;p19"/>
          <p:cNvPicPr preferRelativeResize="0"/>
          <p:nvPr/>
        </p:nvPicPr>
        <p:blipFill>
          <a:blip r:embed="rId5">
            <a:alphaModFix/>
          </a:blip>
          <a:stretch>
            <a:fillRect/>
          </a:stretch>
        </p:blipFill>
        <p:spPr>
          <a:xfrm>
            <a:off x="4112649" y="4406069"/>
            <a:ext cx="1174551" cy="718473"/>
          </a:xfrm>
          <a:prstGeom prst="rect">
            <a:avLst/>
          </a:prstGeom>
          <a:noFill/>
          <a:ln cap="flat" cmpd="sng" w="9525">
            <a:solidFill>
              <a:srgbClr val="1155CC"/>
            </a:solidFill>
            <a:prstDash val="dash"/>
            <a:round/>
            <a:headEnd len="sm" w="sm" type="none"/>
            <a:tailEnd len="sm" w="sm" type="none"/>
          </a:ln>
        </p:spPr>
      </p:pic>
      <p:pic>
        <p:nvPicPr>
          <p:cNvPr id="250" name="Google Shape;250;p19"/>
          <p:cNvPicPr preferRelativeResize="0"/>
          <p:nvPr/>
        </p:nvPicPr>
        <p:blipFill>
          <a:blip r:embed="rId6">
            <a:alphaModFix/>
          </a:blip>
          <a:stretch>
            <a:fillRect/>
          </a:stretch>
        </p:blipFill>
        <p:spPr>
          <a:xfrm>
            <a:off x="5378200" y="4438840"/>
            <a:ext cx="1039748" cy="652919"/>
          </a:xfrm>
          <a:prstGeom prst="rect">
            <a:avLst/>
          </a:prstGeom>
          <a:noFill/>
          <a:ln cap="flat" cmpd="sng" w="9525">
            <a:solidFill>
              <a:srgbClr val="1155CC"/>
            </a:solidFill>
            <a:prstDash val="dash"/>
            <a:round/>
            <a:headEnd len="sm" w="sm" type="none"/>
            <a:tailEnd len="sm" w="sm" type="none"/>
          </a:ln>
        </p:spPr>
      </p:pic>
      <p:pic>
        <p:nvPicPr>
          <p:cNvPr id="251" name="Google Shape;251;p19"/>
          <p:cNvPicPr preferRelativeResize="0"/>
          <p:nvPr/>
        </p:nvPicPr>
        <p:blipFill>
          <a:blip r:embed="rId7">
            <a:alphaModFix/>
          </a:blip>
          <a:stretch>
            <a:fillRect/>
          </a:stretch>
        </p:blipFill>
        <p:spPr>
          <a:xfrm>
            <a:off x="6481020" y="4438843"/>
            <a:ext cx="952839" cy="652922"/>
          </a:xfrm>
          <a:prstGeom prst="rect">
            <a:avLst/>
          </a:prstGeom>
          <a:noFill/>
          <a:ln cap="flat" cmpd="sng" w="9525">
            <a:solidFill>
              <a:srgbClr val="1155CC"/>
            </a:solidFill>
            <a:prstDash val="dash"/>
            <a:round/>
            <a:headEnd len="sm" w="sm" type="none"/>
            <a:tailEnd len="sm" w="sm" type="none"/>
          </a:ln>
        </p:spPr>
      </p:pic>
      <p:pic>
        <p:nvPicPr>
          <p:cNvPr id="252" name="Google Shape;252;p19"/>
          <p:cNvPicPr preferRelativeResize="0"/>
          <p:nvPr/>
        </p:nvPicPr>
        <p:blipFill>
          <a:blip r:embed="rId8">
            <a:alphaModFix/>
          </a:blip>
          <a:stretch>
            <a:fillRect/>
          </a:stretch>
        </p:blipFill>
        <p:spPr>
          <a:xfrm>
            <a:off x="6437564" y="3620897"/>
            <a:ext cx="1039748" cy="718472"/>
          </a:xfrm>
          <a:prstGeom prst="rect">
            <a:avLst/>
          </a:prstGeom>
          <a:noFill/>
          <a:ln cap="flat" cmpd="sng" w="9525">
            <a:solidFill>
              <a:srgbClr val="1155CC"/>
            </a:solidFill>
            <a:prstDash val="dash"/>
            <a:round/>
            <a:headEnd len="sm" w="sm" type="none"/>
            <a:tailEnd len="sm" w="sm" type="none"/>
          </a:ln>
        </p:spPr>
      </p:pic>
      <p:sp>
        <p:nvSpPr>
          <p:cNvPr id="253" name="Google Shape;253;p19"/>
          <p:cNvSpPr txBox="1"/>
          <p:nvPr/>
        </p:nvSpPr>
        <p:spPr>
          <a:xfrm>
            <a:off x="-66675" y="9563566"/>
            <a:ext cx="7680900" cy="9645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800">
                <a:solidFill>
                  <a:srgbClr val="6AA84F"/>
                </a:solidFill>
                <a:latin typeface="Cabin"/>
                <a:ea typeface="Cabin"/>
                <a:cs typeface="Cabin"/>
                <a:sym typeface="Cabin"/>
              </a:rPr>
              <a:t>- </a:t>
            </a:r>
            <a:r>
              <a:rPr lang="ar" sz="800">
                <a:solidFill>
                  <a:srgbClr val="6AA84F"/>
                </a:solidFill>
                <a:latin typeface="Cabin"/>
                <a:ea typeface="Cabin"/>
                <a:cs typeface="Cabin"/>
                <a:sym typeface="Cabin"/>
              </a:rPr>
              <a:t>Growth usually stops after 3 year from puberty</a:t>
            </a:r>
            <a:endParaRPr sz="800">
              <a:solidFill>
                <a:srgbClr val="6AA84F"/>
              </a:solidFill>
              <a:latin typeface="Cabin"/>
              <a:ea typeface="Cabin"/>
              <a:cs typeface="Cabin"/>
              <a:sym typeface="Cabin"/>
            </a:endParaRPr>
          </a:p>
          <a:p>
            <a:pPr indent="0" lvl="0" marL="0" rtl="0" algn="l">
              <a:spcBef>
                <a:spcPts val="0"/>
              </a:spcBef>
              <a:spcAft>
                <a:spcPts val="0"/>
              </a:spcAft>
              <a:buNone/>
            </a:pPr>
            <a:r>
              <a:rPr b="1" lang="ar" sz="800">
                <a:solidFill>
                  <a:srgbClr val="6AA84F"/>
                </a:solidFill>
                <a:latin typeface="Cabin"/>
                <a:ea typeface="Cabin"/>
                <a:cs typeface="Cabin"/>
                <a:sym typeface="Cabin"/>
              </a:rPr>
              <a:t>1: </a:t>
            </a:r>
            <a:r>
              <a:rPr lang="ar" sz="800">
                <a:solidFill>
                  <a:srgbClr val="6AA84F"/>
                </a:solidFill>
                <a:latin typeface="Cabin"/>
                <a:ea typeface="Cabin"/>
                <a:cs typeface="Cabin"/>
                <a:sym typeface="Cabin"/>
              </a:rPr>
              <a:t>They have high risk for IHD because the have large heart.</a:t>
            </a:r>
            <a:endParaRPr sz="800">
              <a:solidFill>
                <a:srgbClr val="6AA84F"/>
              </a:solidFill>
              <a:latin typeface="Cabin"/>
              <a:ea typeface="Cabin"/>
              <a:cs typeface="Cabin"/>
              <a:sym typeface="Cabin"/>
            </a:endParaRPr>
          </a:p>
          <a:p>
            <a:pPr indent="0" lvl="0" marL="0" rtl="0" algn="l">
              <a:spcBef>
                <a:spcPts val="0"/>
              </a:spcBef>
              <a:spcAft>
                <a:spcPts val="0"/>
              </a:spcAft>
              <a:buNone/>
            </a:pPr>
            <a:r>
              <a:rPr lang="ar" sz="800">
                <a:solidFill>
                  <a:srgbClr val="6AA84F"/>
                </a:solidFill>
                <a:latin typeface="Cabin"/>
                <a:ea typeface="Cabin"/>
                <a:cs typeface="Cabin"/>
                <a:sym typeface="Cabin"/>
              </a:rPr>
              <a:t>2: Doctors can't simply test for the level of growth hormone (GH) in your body because the level varies so much in one day—even in someone without acromegaly. In someone without acromegaly, a higher blood glucose level usually causes the body to stop producing GH (suppress it). Therefore, a doctor will purposely raise your blood glucose level using an OGTT and watch how your GH level responds. </a:t>
            </a:r>
            <a:r>
              <a:rPr b="1" lang="ar" sz="800">
                <a:solidFill>
                  <a:srgbClr val="6AA84F"/>
                </a:solidFill>
                <a:latin typeface="Cabin"/>
                <a:ea typeface="Cabin"/>
                <a:cs typeface="Cabin"/>
                <a:sym typeface="Cabin"/>
              </a:rPr>
              <a:t>If your GH level doesn't drop to below 1 ng/mL during the OGTT, you have acromegaly</a:t>
            </a:r>
            <a:r>
              <a:rPr lang="ar" sz="800">
                <a:solidFill>
                  <a:srgbClr val="6AA84F"/>
                </a:solidFill>
                <a:latin typeface="Cabin"/>
                <a:ea typeface="Cabin"/>
                <a:cs typeface="Cabin"/>
                <a:sym typeface="Cabin"/>
              </a:rPr>
              <a:t>. </a:t>
            </a:r>
            <a:endParaRPr sz="800">
              <a:solidFill>
                <a:srgbClr val="6AA84F"/>
              </a:solidFill>
              <a:latin typeface="Cabin"/>
              <a:ea typeface="Cabin"/>
              <a:cs typeface="Cabin"/>
              <a:sym typeface="Cabin"/>
            </a:endParaRPr>
          </a:p>
          <a:p>
            <a:pPr indent="0" lvl="0" marL="0" rtl="0" algn="l">
              <a:spcBef>
                <a:spcPts val="0"/>
              </a:spcBef>
              <a:spcAft>
                <a:spcPts val="0"/>
              </a:spcAft>
              <a:buNone/>
            </a:pPr>
            <a:r>
              <a:t/>
            </a:r>
            <a:endParaRPr sz="800">
              <a:solidFill>
                <a:srgbClr val="6AA84F"/>
              </a:solidFill>
              <a:latin typeface="Cabin"/>
              <a:ea typeface="Cabin"/>
              <a:cs typeface="Cabin"/>
              <a:sym typeface="Cabin"/>
            </a:endParaRPr>
          </a:p>
          <a:p>
            <a:pPr indent="0" lvl="0" marL="0" rtl="0" algn="l">
              <a:spcBef>
                <a:spcPts val="0"/>
              </a:spcBef>
              <a:spcAft>
                <a:spcPts val="0"/>
              </a:spcAft>
              <a:buNone/>
            </a:pPr>
            <a:r>
              <a:t/>
            </a:r>
            <a:endParaRPr sz="800">
              <a:solidFill>
                <a:srgbClr val="6AA84F"/>
              </a:solidFill>
              <a:latin typeface="Cabin"/>
              <a:ea typeface="Cabin"/>
              <a:cs typeface="Cabin"/>
              <a:sym typeface="Cabin"/>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20"/>
          <p:cNvSpPr txBox="1"/>
          <p:nvPr/>
        </p:nvSpPr>
        <p:spPr>
          <a:xfrm>
            <a:off x="340750" y="1126550"/>
            <a:ext cx="6931800" cy="2533500"/>
          </a:xfrm>
          <a:prstGeom prst="rect">
            <a:avLst/>
          </a:prstGeom>
          <a:noFill/>
          <a:ln cap="flat" cmpd="sng" w="9525">
            <a:solidFill>
              <a:srgbClr val="1155CC"/>
            </a:solidFill>
            <a:prstDash val="dash"/>
            <a:round/>
            <a:headEnd len="sm" w="sm" type="none"/>
            <a:tailEnd len="sm" w="sm" type="none"/>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a:solidFill>
                  <a:srgbClr val="74A9FD"/>
                </a:solidFill>
                <a:latin typeface="Cabin"/>
                <a:ea typeface="Cabin"/>
                <a:cs typeface="Cabin"/>
                <a:sym typeface="Cabin"/>
              </a:rPr>
              <a:t>Definition: </a:t>
            </a:r>
            <a:r>
              <a:rPr lang="ar" sz="1600">
                <a:solidFill>
                  <a:srgbClr val="222222"/>
                </a:solidFill>
                <a:highlight>
                  <a:srgbClr val="FFFFFF"/>
                </a:highlight>
                <a:latin typeface="Cabin"/>
                <a:ea typeface="Cabin"/>
                <a:cs typeface="Cabin"/>
                <a:sym typeface="Cabin"/>
              </a:rPr>
              <a:t>rare disorder characterized by the inadequate secretion of </a:t>
            </a:r>
            <a:r>
              <a:rPr lang="ar" sz="1600">
                <a:solidFill>
                  <a:srgbClr val="222222"/>
                </a:solidFill>
                <a:latin typeface="Cabin"/>
                <a:ea typeface="Cabin"/>
                <a:cs typeface="Cabin"/>
                <a:sym typeface="Cabin"/>
              </a:rPr>
              <a:t>growth hormone</a:t>
            </a:r>
            <a:r>
              <a:rPr lang="ar" sz="1600">
                <a:solidFill>
                  <a:srgbClr val="222222"/>
                </a:solidFill>
                <a:highlight>
                  <a:srgbClr val="FFFFFF"/>
                </a:highlight>
                <a:latin typeface="Cabin"/>
                <a:ea typeface="Cabin"/>
                <a:cs typeface="Cabin"/>
                <a:sym typeface="Cabin"/>
              </a:rPr>
              <a:t>(</a:t>
            </a:r>
            <a:r>
              <a:rPr lang="ar" sz="1600">
                <a:solidFill>
                  <a:srgbClr val="222222"/>
                </a:solidFill>
                <a:latin typeface="Cabin"/>
                <a:ea typeface="Cabin"/>
                <a:cs typeface="Cabin"/>
                <a:sym typeface="Cabin"/>
              </a:rPr>
              <a:t>GH</a:t>
            </a:r>
            <a:r>
              <a:rPr lang="ar" sz="1600">
                <a:solidFill>
                  <a:srgbClr val="222222"/>
                </a:solidFill>
                <a:highlight>
                  <a:srgbClr val="FFFFFF"/>
                </a:highlight>
                <a:latin typeface="Cabin"/>
                <a:ea typeface="Cabin"/>
                <a:cs typeface="Cabin"/>
                <a:sym typeface="Cabin"/>
              </a:rPr>
              <a:t>) from the anterior pituitary gland.</a:t>
            </a:r>
            <a:endParaRPr sz="1600">
              <a:solidFill>
                <a:srgbClr val="222222"/>
              </a:solidFill>
              <a:highlight>
                <a:srgbClr val="FFFFFF"/>
              </a:highlight>
              <a:latin typeface="Cabin"/>
              <a:ea typeface="Cabin"/>
              <a:cs typeface="Cabin"/>
              <a:sym typeface="Cabin"/>
            </a:endParaRPr>
          </a:p>
          <a:p>
            <a:pPr indent="0" lvl="0" marL="0" rtl="0" algn="l">
              <a:spcBef>
                <a:spcPts val="0"/>
              </a:spcBef>
              <a:spcAft>
                <a:spcPts val="0"/>
              </a:spcAft>
              <a:buNone/>
            </a:pPr>
            <a:r>
              <a:rPr b="1" lang="ar" sz="1900">
                <a:solidFill>
                  <a:srgbClr val="74A9FD"/>
                </a:solidFill>
                <a:latin typeface="Cabin"/>
                <a:ea typeface="Cabin"/>
                <a:cs typeface="Cabin"/>
                <a:sym typeface="Cabin"/>
              </a:rPr>
              <a:t>Characteristics</a:t>
            </a:r>
            <a:endParaRPr b="1" sz="1900">
              <a:solidFill>
                <a:srgbClr val="74A9FD"/>
              </a:solidFill>
              <a:latin typeface="Cabin"/>
              <a:ea typeface="Cabin"/>
              <a:cs typeface="Cabin"/>
              <a:sym typeface="Cabin"/>
            </a:endParaRPr>
          </a:p>
          <a:p>
            <a:pPr indent="-406400" lvl="0" marL="609600" rtl="0" algn="l">
              <a:lnSpc>
                <a:spcPct val="115000"/>
              </a:lnSpc>
              <a:spcBef>
                <a:spcPts val="0"/>
              </a:spcBef>
              <a:spcAft>
                <a:spcPts val="0"/>
              </a:spcAft>
              <a:buClr>
                <a:srgbClr val="222222"/>
              </a:buClr>
              <a:buSzPts val="1600"/>
              <a:buFont typeface="Cabin"/>
              <a:buChar char="●"/>
            </a:pPr>
            <a:r>
              <a:rPr lang="ar" sz="1600">
                <a:solidFill>
                  <a:srgbClr val="222222"/>
                </a:solidFill>
                <a:highlight>
                  <a:srgbClr val="FFFFFF"/>
                </a:highlight>
                <a:latin typeface="Cabin"/>
                <a:ea typeface="Cabin"/>
                <a:cs typeface="Cabin"/>
                <a:sym typeface="Cabin"/>
              </a:rPr>
              <a:t>Isolated, </a:t>
            </a:r>
            <a:r>
              <a:rPr lang="ar" sz="1600">
                <a:solidFill>
                  <a:srgbClr val="222222"/>
                </a:solidFill>
                <a:highlight>
                  <a:srgbClr val="FFFFFF"/>
                </a:highlight>
                <a:latin typeface="Cabin"/>
                <a:ea typeface="Cabin"/>
                <a:cs typeface="Cabin"/>
                <a:sym typeface="Cabin"/>
              </a:rPr>
              <a:t>panhypopituitarism</a:t>
            </a:r>
            <a:endParaRPr sz="1600">
              <a:solidFill>
                <a:srgbClr val="222222"/>
              </a:solidFill>
              <a:highlight>
                <a:srgbClr val="FFFFFF"/>
              </a:highlight>
              <a:latin typeface="Cabin"/>
              <a:ea typeface="Cabin"/>
              <a:cs typeface="Cabin"/>
              <a:sym typeface="Cabin"/>
            </a:endParaRPr>
          </a:p>
          <a:p>
            <a:pPr indent="-406400" lvl="0" marL="609600" rtl="0" algn="l">
              <a:lnSpc>
                <a:spcPct val="115000"/>
              </a:lnSpc>
              <a:spcBef>
                <a:spcPts val="0"/>
              </a:spcBef>
              <a:spcAft>
                <a:spcPts val="0"/>
              </a:spcAft>
              <a:buClr>
                <a:srgbClr val="222222"/>
              </a:buClr>
              <a:buSzPts val="1600"/>
              <a:buFont typeface="Cabin"/>
              <a:buChar char="●"/>
            </a:pPr>
            <a:r>
              <a:rPr lang="ar" sz="1600">
                <a:solidFill>
                  <a:srgbClr val="222222"/>
                </a:solidFill>
                <a:latin typeface="Cabin"/>
                <a:ea typeface="Cabin"/>
                <a:cs typeface="Cabin"/>
                <a:sym typeface="Cabin"/>
              </a:rPr>
              <a:t>Pituitary tumor </a:t>
            </a:r>
            <a:r>
              <a:rPr b="1" lang="ar" sz="1600">
                <a:solidFill>
                  <a:srgbClr val="CC0000"/>
                </a:solidFill>
                <a:latin typeface="Cabin"/>
                <a:ea typeface="Cabin"/>
                <a:cs typeface="Cabin"/>
                <a:sym typeface="Cabin"/>
              </a:rPr>
              <a:t>as mass effect</a:t>
            </a:r>
            <a:r>
              <a:rPr lang="ar" sz="1600">
                <a:solidFill>
                  <a:srgbClr val="222222"/>
                </a:solidFill>
                <a:latin typeface="Cabin"/>
                <a:ea typeface="Cabin"/>
                <a:cs typeface="Cabin"/>
                <a:sym typeface="Cabin"/>
              </a:rPr>
              <a:t> → Growth hormone deficiency</a:t>
            </a:r>
            <a:endParaRPr sz="1600">
              <a:solidFill>
                <a:srgbClr val="222222"/>
              </a:solidFill>
              <a:latin typeface="Cabin"/>
              <a:ea typeface="Cabin"/>
              <a:cs typeface="Cabin"/>
              <a:sym typeface="Cabin"/>
            </a:endParaRPr>
          </a:p>
          <a:p>
            <a:pPr indent="-406400" lvl="0" marL="609600" rtl="0" algn="l">
              <a:lnSpc>
                <a:spcPct val="98181"/>
              </a:lnSpc>
              <a:spcBef>
                <a:spcPts val="0"/>
              </a:spcBef>
              <a:spcAft>
                <a:spcPts val="0"/>
              </a:spcAft>
              <a:buClr>
                <a:srgbClr val="222222"/>
              </a:buClr>
              <a:buSzPts val="1600"/>
              <a:buFont typeface="Cabin"/>
              <a:buChar char="●"/>
            </a:pPr>
            <a:r>
              <a:rPr lang="ar" sz="1600">
                <a:solidFill>
                  <a:srgbClr val="222222"/>
                </a:solidFill>
                <a:latin typeface="Cabin"/>
                <a:ea typeface="Cabin"/>
                <a:cs typeface="Cabin"/>
                <a:sym typeface="Cabin"/>
              </a:rPr>
              <a:t>Diagnosis in children and adult</a:t>
            </a:r>
            <a:endParaRPr sz="1600">
              <a:solidFill>
                <a:srgbClr val="222222"/>
              </a:solidFill>
              <a:latin typeface="Cabin"/>
              <a:ea typeface="Cabin"/>
              <a:cs typeface="Cabin"/>
              <a:sym typeface="Cabin"/>
            </a:endParaRPr>
          </a:p>
          <a:p>
            <a:pPr indent="-406400" lvl="0" marL="609600" rtl="0" algn="l">
              <a:spcBef>
                <a:spcPts val="0"/>
              </a:spcBef>
              <a:spcAft>
                <a:spcPts val="0"/>
              </a:spcAft>
              <a:buClr>
                <a:srgbClr val="222222"/>
              </a:buClr>
              <a:buSzPts val="1600"/>
              <a:buFont typeface="Cabin"/>
              <a:buChar char="●"/>
            </a:pPr>
            <a:r>
              <a:rPr lang="ar" sz="1600">
                <a:solidFill>
                  <a:srgbClr val="222222"/>
                </a:solidFill>
                <a:highlight>
                  <a:srgbClr val="FFFFFF"/>
                </a:highlight>
                <a:latin typeface="Cabin"/>
                <a:ea typeface="Cabin"/>
                <a:cs typeface="Cabin"/>
                <a:sym typeface="Cabin"/>
              </a:rPr>
              <a:t>Disease in:</a:t>
            </a:r>
            <a:endParaRPr sz="1600">
              <a:solidFill>
                <a:srgbClr val="222222"/>
              </a:solidFill>
              <a:highlight>
                <a:srgbClr val="FFFFFF"/>
              </a:highlight>
              <a:latin typeface="Cabin"/>
              <a:ea typeface="Cabin"/>
              <a:cs typeface="Cabin"/>
              <a:sym typeface="Cabin"/>
            </a:endParaRPr>
          </a:p>
          <a:p>
            <a:pPr indent="-406400" lvl="1" marL="1231900" rtl="0" algn="l">
              <a:spcBef>
                <a:spcPts val="0"/>
              </a:spcBef>
              <a:spcAft>
                <a:spcPts val="0"/>
              </a:spcAft>
              <a:buClr>
                <a:srgbClr val="222222"/>
              </a:buClr>
              <a:buSzPts val="1600"/>
              <a:buFont typeface="Cabin"/>
              <a:buChar char="○"/>
            </a:pPr>
            <a:r>
              <a:rPr b="1" lang="ar" sz="1600">
                <a:solidFill>
                  <a:srgbClr val="222222"/>
                </a:solidFill>
                <a:highlight>
                  <a:srgbClr val="FFFFFF"/>
                </a:highlight>
                <a:latin typeface="Cabin"/>
                <a:ea typeface="Cabin"/>
                <a:cs typeface="Cabin"/>
                <a:sym typeface="Cabin"/>
              </a:rPr>
              <a:t>Children:</a:t>
            </a:r>
            <a:r>
              <a:rPr lang="ar" sz="1600">
                <a:solidFill>
                  <a:srgbClr val="222222"/>
                </a:solidFill>
                <a:highlight>
                  <a:srgbClr val="FFFFFF"/>
                </a:highlight>
                <a:latin typeface="Cabin"/>
                <a:ea typeface="Cabin"/>
                <a:cs typeface="Cabin"/>
                <a:sym typeface="Cabin"/>
              </a:rPr>
              <a:t> </a:t>
            </a:r>
            <a:r>
              <a:rPr b="1" lang="ar" sz="1600">
                <a:solidFill>
                  <a:srgbClr val="CC0000"/>
                </a:solidFill>
                <a:highlight>
                  <a:srgbClr val="FFFFFF"/>
                </a:highlight>
                <a:latin typeface="Cabin"/>
                <a:ea typeface="Cabin"/>
                <a:cs typeface="Cabin"/>
                <a:sym typeface="Cabin"/>
              </a:rPr>
              <a:t>Short stature</a:t>
            </a:r>
            <a:endParaRPr b="1" sz="1600">
              <a:solidFill>
                <a:srgbClr val="CC0000"/>
              </a:solidFill>
              <a:highlight>
                <a:srgbClr val="FFFFFF"/>
              </a:highlight>
              <a:latin typeface="Cabin"/>
              <a:ea typeface="Cabin"/>
              <a:cs typeface="Cabin"/>
              <a:sym typeface="Cabin"/>
            </a:endParaRPr>
          </a:p>
          <a:p>
            <a:pPr indent="-406400" lvl="1" marL="1231900" rtl="0" algn="l">
              <a:spcBef>
                <a:spcPts val="0"/>
              </a:spcBef>
              <a:spcAft>
                <a:spcPts val="0"/>
              </a:spcAft>
              <a:buClr>
                <a:srgbClr val="222222"/>
              </a:buClr>
              <a:buSzPts val="1600"/>
              <a:buFont typeface="Cabin"/>
              <a:buChar char="○"/>
            </a:pPr>
            <a:r>
              <a:rPr b="1" lang="ar" sz="1600">
                <a:solidFill>
                  <a:srgbClr val="222222"/>
                </a:solidFill>
                <a:highlight>
                  <a:srgbClr val="FFFFFF"/>
                </a:highlight>
                <a:latin typeface="Cabin"/>
                <a:ea typeface="Cabin"/>
                <a:cs typeface="Cabin"/>
                <a:sym typeface="Cabin"/>
              </a:rPr>
              <a:t>Adult:</a:t>
            </a:r>
            <a:r>
              <a:rPr lang="ar" sz="1600">
                <a:solidFill>
                  <a:srgbClr val="222222"/>
                </a:solidFill>
                <a:highlight>
                  <a:srgbClr val="FFFFFF"/>
                </a:highlight>
                <a:latin typeface="Cabin"/>
                <a:ea typeface="Cabin"/>
                <a:cs typeface="Cabin"/>
                <a:sym typeface="Cabin"/>
              </a:rPr>
              <a:t> </a:t>
            </a:r>
            <a:r>
              <a:rPr lang="ar" sz="1600">
                <a:solidFill>
                  <a:srgbClr val="6AA84F"/>
                </a:solidFill>
                <a:latin typeface="Cabin"/>
                <a:ea typeface="Cabin"/>
                <a:cs typeface="Cabin"/>
                <a:sym typeface="Cabin"/>
              </a:rPr>
              <a:t>metabolic syndrome, weight gain and social isolation.</a:t>
            </a:r>
            <a:endParaRPr sz="1600">
              <a:solidFill>
                <a:srgbClr val="222222"/>
              </a:solidFill>
              <a:highlight>
                <a:srgbClr val="FFFF00"/>
              </a:highlight>
              <a:latin typeface="Cabin"/>
              <a:ea typeface="Cabin"/>
              <a:cs typeface="Cabin"/>
              <a:sym typeface="Cabin"/>
            </a:endParaRPr>
          </a:p>
        </p:txBody>
      </p:sp>
      <p:sp>
        <p:nvSpPr>
          <p:cNvPr id="259" name="Google Shape;259;p20"/>
          <p:cNvSpPr txBox="1"/>
          <p:nvPr/>
        </p:nvSpPr>
        <p:spPr>
          <a:xfrm>
            <a:off x="757312" y="184091"/>
            <a:ext cx="6048000" cy="6090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4600">
                <a:solidFill>
                  <a:srgbClr val="0B5394"/>
                </a:solidFill>
                <a:latin typeface="Cabin"/>
                <a:ea typeface="Cabin"/>
                <a:cs typeface="Cabin"/>
                <a:sym typeface="Cabin"/>
              </a:rPr>
              <a:t>GH </a:t>
            </a:r>
            <a:r>
              <a:rPr b="1" lang="ar" sz="4600">
                <a:solidFill>
                  <a:srgbClr val="0B5394"/>
                </a:solidFill>
                <a:latin typeface="Cabin"/>
                <a:ea typeface="Cabin"/>
                <a:cs typeface="Cabin"/>
                <a:sym typeface="Cabin"/>
              </a:rPr>
              <a:t>deficiency</a:t>
            </a:r>
            <a:endParaRPr b="1" sz="4600">
              <a:solidFill>
                <a:srgbClr val="0B5394"/>
              </a:solidFill>
              <a:latin typeface="Cabin"/>
              <a:ea typeface="Cabin"/>
              <a:cs typeface="Cabin"/>
              <a:sym typeface="Cabin"/>
            </a:endParaRPr>
          </a:p>
        </p:txBody>
      </p:sp>
      <p:cxnSp>
        <p:nvCxnSpPr>
          <p:cNvPr id="260" name="Google Shape;260;p20"/>
          <p:cNvCxnSpPr/>
          <p:nvPr/>
        </p:nvCxnSpPr>
        <p:spPr>
          <a:xfrm>
            <a:off x="754672" y="1042286"/>
            <a:ext cx="5860800" cy="10500"/>
          </a:xfrm>
          <a:prstGeom prst="straightConnector1">
            <a:avLst/>
          </a:prstGeom>
          <a:noFill/>
          <a:ln cap="flat" cmpd="sng" w="28575">
            <a:solidFill>
              <a:srgbClr val="0B5394"/>
            </a:solidFill>
            <a:prstDash val="solid"/>
            <a:round/>
            <a:headEnd len="med" w="med" type="diamond"/>
            <a:tailEnd len="med" w="med" type="diamond"/>
          </a:ln>
        </p:spPr>
      </p:cxnSp>
      <p:graphicFrame>
        <p:nvGraphicFramePr>
          <p:cNvPr id="261" name="Google Shape;261;p20"/>
          <p:cNvGraphicFramePr/>
          <p:nvPr/>
        </p:nvGraphicFramePr>
        <p:xfrm>
          <a:off x="100030" y="3722120"/>
          <a:ext cx="3000000" cy="3000000"/>
        </p:xfrm>
        <a:graphic>
          <a:graphicData uri="http://schemas.openxmlformats.org/drawingml/2006/table">
            <a:tbl>
              <a:tblPr>
                <a:noFill/>
                <a:tableStyleId>{F0FBFA56-9E35-4279-84E4-433C1D5455CF}</a:tableStyleId>
              </a:tblPr>
              <a:tblGrid>
                <a:gridCol w="1789725"/>
                <a:gridCol w="5563575"/>
              </a:tblGrid>
              <a:tr h="32275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C: Clinical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55600" lvl="0" marL="508000" rtl="0" algn="l">
                        <a:lnSpc>
                          <a:spcPct val="115000"/>
                        </a:lnSpc>
                        <a:spcBef>
                          <a:spcPts val="0"/>
                        </a:spcBef>
                        <a:spcAft>
                          <a:spcPts val="0"/>
                        </a:spcAft>
                        <a:buSzPts val="1400"/>
                        <a:buFont typeface="Cabin"/>
                        <a:buChar char="●"/>
                      </a:pPr>
                      <a:r>
                        <a:rPr b="1" lang="ar" sz="1400">
                          <a:latin typeface="Cabin"/>
                          <a:ea typeface="Cabin"/>
                          <a:cs typeface="Cabin"/>
                          <a:sym typeface="Cabin"/>
                        </a:rPr>
                        <a:t>Function : </a:t>
                      </a:r>
                      <a:r>
                        <a:rPr b="1" lang="ar" sz="1400">
                          <a:solidFill>
                            <a:srgbClr val="CC0000"/>
                          </a:solidFill>
                          <a:latin typeface="Cabin"/>
                          <a:ea typeface="Cabin"/>
                          <a:cs typeface="Cabin"/>
                          <a:sym typeface="Cabin"/>
                        </a:rPr>
                        <a:t>Short stature</a:t>
                      </a:r>
                      <a:endParaRPr b="1" sz="1400">
                        <a:solidFill>
                          <a:srgbClr val="CC0000"/>
                        </a:solidFill>
                        <a:latin typeface="Cabin"/>
                        <a:ea typeface="Cabin"/>
                        <a:cs typeface="Cabin"/>
                        <a:sym typeface="Cabin"/>
                      </a:endParaRPr>
                    </a:p>
                    <a:p>
                      <a:pPr indent="-355600" lvl="0" marL="508000" rtl="0" algn="l">
                        <a:lnSpc>
                          <a:spcPct val="115000"/>
                        </a:lnSpc>
                        <a:spcBef>
                          <a:spcPts val="0"/>
                        </a:spcBef>
                        <a:spcAft>
                          <a:spcPts val="0"/>
                        </a:spcAft>
                        <a:buClr>
                          <a:srgbClr val="CC0000"/>
                        </a:buClr>
                        <a:buSzPts val="1400"/>
                        <a:buFont typeface="Cabin"/>
                        <a:buChar char="●"/>
                      </a:pPr>
                      <a:r>
                        <a:rPr b="1" lang="ar" sz="1400">
                          <a:solidFill>
                            <a:srgbClr val="CC0000"/>
                          </a:solidFill>
                          <a:latin typeface="Cabin"/>
                          <a:ea typeface="Cabin"/>
                          <a:cs typeface="Cabin"/>
                          <a:sym typeface="Cabin"/>
                        </a:rPr>
                        <a:t>Mass-effect ( mechanical pressure, hypopituitarism)</a:t>
                      </a:r>
                      <a:endParaRPr b="1" sz="14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93400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B: Biochemical</a:t>
                      </a:r>
                      <a:r>
                        <a:rPr b="1" baseline="30000" lang="ar" sz="1400">
                          <a:solidFill>
                            <a:srgbClr val="FFFFFF"/>
                          </a:solidFill>
                          <a:latin typeface="Cabin"/>
                          <a:ea typeface="Cabin"/>
                          <a:cs typeface="Cabin"/>
                          <a:sym typeface="Cabin"/>
                        </a:rPr>
                        <a:t>1</a:t>
                      </a:r>
                      <a:endParaRPr b="1" baseline="30000"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55600" lvl="0" marL="508000" rtl="0" algn="l">
                        <a:lnSpc>
                          <a:spcPct val="115000"/>
                        </a:lnSpc>
                        <a:spcBef>
                          <a:spcPts val="0"/>
                        </a:spcBef>
                        <a:spcAft>
                          <a:spcPts val="0"/>
                        </a:spcAft>
                        <a:buSzPts val="1400"/>
                        <a:buFont typeface="Cabin"/>
                        <a:buChar char="●"/>
                      </a:pPr>
                      <a:r>
                        <a:rPr lang="ar" sz="1400">
                          <a:latin typeface="Cabin"/>
                          <a:ea typeface="Cabin"/>
                          <a:cs typeface="Cabin"/>
                          <a:sym typeface="Cabin"/>
                        </a:rPr>
                        <a:t>Pituitary Function (LH,FSH.PRL, TSH, ACTH, cortisol, testesterone, T4)</a:t>
                      </a:r>
                      <a:endParaRPr sz="1400">
                        <a:latin typeface="Cabin"/>
                        <a:ea typeface="Cabin"/>
                        <a:cs typeface="Cabin"/>
                        <a:sym typeface="Cabin"/>
                      </a:endParaRPr>
                    </a:p>
                    <a:p>
                      <a:pPr indent="-355600" lvl="0" marL="508000" rtl="0" algn="l">
                        <a:lnSpc>
                          <a:spcPct val="115000"/>
                        </a:lnSpc>
                        <a:spcBef>
                          <a:spcPts val="0"/>
                        </a:spcBef>
                        <a:spcAft>
                          <a:spcPts val="0"/>
                        </a:spcAft>
                        <a:buClr>
                          <a:srgbClr val="CC0000"/>
                        </a:buClr>
                        <a:buSzPts val="1400"/>
                        <a:buFont typeface="Cabin"/>
                        <a:buChar char="●"/>
                      </a:pPr>
                      <a:r>
                        <a:rPr b="1" lang="ar" sz="1400">
                          <a:solidFill>
                            <a:srgbClr val="CC0000"/>
                          </a:solidFill>
                          <a:latin typeface="Cabin"/>
                          <a:ea typeface="Cabin"/>
                          <a:cs typeface="Cabin"/>
                          <a:sym typeface="Cabin"/>
                        </a:rPr>
                        <a:t>Screen: IGF-1</a:t>
                      </a:r>
                      <a:endParaRPr b="1" sz="1400">
                        <a:solidFill>
                          <a:srgbClr val="CC0000"/>
                        </a:solidFill>
                        <a:latin typeface="Cabin"/>
                        <a:ea typeface="Cabin"/>
                        <a:cs typeface="Cabin"/>
                        <a:sym typeface="Cabin"/>
                      </a:endParaRPr>
                    </a:p>
                    <a:p>
                      <a:pPr indent="-355600" lvl="0" marL="508000" rtl="0" algn="l">
                        <a:lnSpc>
                          <a:spcPct val="115000"/>
                        </a:lnSpc>
                        <a:spcBef>
                          <a:spcPts val="0"/>
                        </a:spcBef>
                        <a:spcAft>
                          <a:spcPts val="0"/>
                        </a:spcAft>
                        <a:buSzPts val="1400"/>
                        <a:buFont typeface="Cabin"/>
                        <a:buChar char="●"/>
                      </a:pPr>
                      <a:r>
                        <a:rPr b="1" lang="ar" sz="1400">
                          <a:latin typeface="Cabin"/>
                          <a:ea typeface="Cabin"/>
                          <a:cs typeface="Cabin"/>
                          <a:sym typeface="Cabin"/>
                        </a:rPr>
                        <a:t>Dynamic testing:</a:t>
                      </a:r>
                      <a:endParaRPr b="1" sz="1400">
                        <a:latin typeface="Cabin"/>
                        <a:ea typeface="Cabin"/>
                        <a:cs typeface="Cabin"/>
                        <a:sym typeface="Cabin"/>
                      </a:endParaRPr>
                    </a:p>
                    <a:p>
                      <a:pPr indent="-228600" lvl="1" marL="927100" rtl="0" algn="l">
                        <a:lnSpc>
                          <a:spcPct val="115000"/>
                        </a:lnSpc>
                        <a:spcBef>
                          <a:spcPts val="0"/>
                        </a:spcBef>
                        <a:spcAft>
                          <a:spcPts val="0"/>
                        </a:spcAft>
                        <a:buSzPts val="1400"/>
                        <a:buFont typeface="Cabin"/>
                        <a:buChar char="○"/>
                      </a:pPr>
                      <a:r>
                        <a:rPr lang="ar" sz="1400">
                          <a:latin typeface="Cabin"/>
                          <a:ea typeface="Cabin"/>
                          <a:cs typeface="Cabin"/>
                          <a:sym typeface="Cabin"/>
                        </a:rPr>
                        <a:t>clonidine stimulation test</a:t>
                      </a:r>
                      <a:endParaRPr sz="1400">
                        <a:latin typeface="Cabin"/>
                        <a:ea typeface="Cabin"/>
                        <a:cs typeface="Cabin"/>
                        <a:sym typeface="Cabin"/>
                      </a:endParaRPr>
                    </a:p>
                    <a:p>
                      <a:pPr indent="-228600" lvl="1" marL="927100" rtl="0" algn="l">
                        <a:lnSpc>
                          <a:spcPct val="115000"/>
                        </a:lnSpc>
                        <a:spcBef>
                          <a:spcPts val="0"/>
                        </a:spcBef>
                        <a:spcAft>
                          <a:spcPts val="0"/>
                        </a:spcAft>
                        <a:buSzPts val="1400"/>
                        <a:buFont typeface="Cabin"/>
                        <a:buChar char="○"/>
                      </a:pPr>
                      <a:r>
                        <a:rPr lang="ar" sz="1400">
                          <a:latin typeface="Cabin"/>
                          <a:ea typeface="Cabin"/>
                          <a:cs typeface="Cabin"/>
                          <a:sym typeface="Cabin"/>
                        </a:rPr>
                        <a:t>glucagon stimulation</a:t>
                      </a:r>
                      <a:endParaRPr sz="1400">
                        <a:latin typeface="Cabin"/>
                        <a:ea typeface="Cabin"/>
                        <a:cs typeface="Cabin"/>
                        <a:sym typeface="Cabin"/>
                      </a:endParaRPr>
                    </a:p>
                    <a:p>
                      <a:pPr indent="-228600" lvl="1" marL="927100" rtl="0" algn="l">
                        <a:lnSpc>
                          <a:spcPct val="115000"/>
                        </a:lnSpc>
                        <a:spcBef>
                          <a:spcPts val="0"/>
                        </a:spcBef>
                        <a:spcAft>
                          <a:spcPts val="0"/>
                        </a:spcAft>
                        <a:buSzPts val="1400"/>
                        <a:buFont typeface="Cabin"/>
                        <a:buChar char="○"/>
                      </a:pPr>
                      <a:r>
                        <a:rPr lang="ar" sz="1400">
                          <a:latin typeface="Cabin"/>
                          <a:ea typeface="Cabin"/>
                          <a:cs typeface="Cabin"/>
                          <a:sym typeface="Cabin"/>
                        </a:rPr>
                        <a:t>exercise testing,arginine-GHRH</a:t>
                      </a:r>
                      <a:endParaRPr sz="1400">
                        <a:latin typeface="Cabin"/>
                        <a:ea typeface="Cabin"/>
                        <a:cs typeface="Cabin"/>
                        <a:sym typeface="Cabin"/>
                      </a:endParaRPr>
                    </a:p>
                    <a:p>
                      <a:pPr indent="-228600" lvl="1" marL="927100" rtl="0" algn="l">
                        <a:lnSpc>
                          <a:spcPct val="115000"/>
                        </a:lnSpc>
                        <a:spcBef>
                          <a:spcPts val="0"/>
                        </a:spcBef>
                        <a:spcAft>
                          <a:spcPts val="0"/>
                        </a:spcAft>
                        <a:buClr>
                          <a:srgbClr val="CC0000"/>
                        </a:buClr>
                        <a:buSzPts val="1400"/>
                        <a:buFont typeface="Cabin"/>
                        <a:buChar char="○"/>
                      </a:pPr>
                      <a:r>
                        <a:rPr b="1" lang="ar" sz="1400">
                          <a:solidFill>
                            <a:srgbClr val="CC0000"/>
                          </a:solidFill>
                          <a:latin typeface="Cabin"/>
                          <a:ea typeface="Cabin"/>
                          <a:cs typeface="Cabin"/>
                          <a:sym typeface="Cabin"/>
                        </a:rPr>
                        <a:t>insulin tolerance testing</a:t>
                      </a:r>
                      <a:endParaRPr b="1" sz="14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32275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A: Anatomical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55600" lvl="0" marL="508000" rtl="0" algn="l">
                        <a:lnSpc>
                          <a:spcPct val="115000"/>
                        </a:lnSpc>
                        <a:spcBef>
                          <a:spcPts val="0"/>
                        </a:spcBef>
                        <a:spcAft>
                          <a:spcPts val="0"/>
                        </a:spcAft>
                        <a:buClr>
                          <a:srgbClr val="CC0000"/>
                        </a:buClr>
                        <a:buSzPts val="1400"/>
                        <a:buFont typeface="Cabin"/>
                        <a:buChar char="●"/>
                      </a:pPr>
                      <a:r>
                        <a:rPr b="1" lang="ar" sz="1400">
                          <a:solidFill>
                            <a:srgbClr val="CC0000"/>
                          </a:solidFill>
                          <a:latin typeface="Cabin"/>
                          <a:ea typeface="Cabin"/>
                          <a:cs typeface="Cabin"/>
                          <a:sym typeface="Cabin"/>
                        </a:rPr>
                        <a:t>X-ray of hands: delayed bone age</a:t>
                      </a:r>
                      <a:endParaRPr b="1" sz="1400">
                        <a:solidFill>
                          <a:srgbClr val="CC0000"/>
                        </a:solidFill>
                        <a:latin typeface="Cabin"/>
                        <a:ea typeface="Cabin"/>
                        <a:cs typeface="Cabin"/>
                        <a:sym typeface="Cabin"/>
                      </a:endParaRPr>
                    </a:p>
                    <a:p>
                      <a:pPr indent="-355600" lvl="0" marL="508000" rtl="0" algn="l">
                        <a:lnSpc>
                          <a:spcPct val="115000"/>
                        </a:lnSpc>
                        <a:spcBef>
                          <a:spcPts val="0"/>
                        </a:spcBef>
                        <a:spcAft>
                          <a:spcPts val="0"/>
                        </a:spcAft>
                        <a:buSzPts val="1400"/>
                        <a:buFont typeface="Cabin"/>
                        <a:buChar char="●"/>
                      </a:pPr>
                      <a:r>
                        <a:rPr lang="ar" sz="1400">
                          <a:latin typeface="Cabin"/>
                          <a:ea typeface="Cabin"/>
                          <a:cs typeface="Cabin"/>
                          <a:sym typeface="Cabin"/>
                        </a:rPr>
                        <a:t>MRI</a:t>
                      </a:r>
                      <a:endParaRPr sz="14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24122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Treatment</a:t>
                      </a:r>
                      <a:endParaRPr b="1" sz="1400">
                        <a:solidFill>
                          <a:srgbClr val="FFFFFF"/>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55600" lvl="0" marL="508000" rtl="0" algn="l">
                        <a:lnSpc>
                          <a:spcPct val="115000"/>
                        </a:lnSpc>
                        <a:spcBef>
                          <a:spcPts val="0"/>
                        </a:spcBef>
                        <a:spcAft>
                          <a:spcPts val="0"/>
                        </a:spcAft>
                        <a:buClr>
                          <a:srgbClr val="CC0000"/>
                        </a:buClr>
                        <a:buSzPts val="1400"/>
                        <a:buFont typeface="Cabin"/>
                        <a:buChar char="●"/>
                      </a:pPr>
                      <a:r>
                        <a:rPr b="1" lang="ar" sz="1400">
                          <a:solidFill>
                            <a:srgbClr val="CC0000"/>
                          </a:solidFill>
                          <a:latin typeface="Cabin"/>
                          <a:ea typeface="Cabin"/>
                          <a:cs typeface="Cabin"/>
                          <a:sym typeface="Cabin"/>
                        </a:rPr>
                        <a:t>GH replacement</a:t>
                      </a:r>
                      <a:endParaRPr b="1" sz="14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bl>
          </a:graphicData>
        </a:graphic>
      </p:graphicFrame>
      <p:pic>
        <p:nvPicPr>
          <p:cNvPr id="262" name="Google Shape;262;p20"/>
          <p:cNvPicPr preferRelativeResize="0"/>
          <p:nvPr/>
        </p:nvPicPr>
        <p:blipFill>
          <a:blip r:embed="rId3">
            <a:alphaModFix/>
          </a:blip>
          <a:stretch>
            <a:fillRect/>
          </a:stretch>
        </p:blipFill>
        <p:spPr>
          <a:xfrm>
            <a:off x="5281400" y="2769750"/>
            <a:ext cx="1190800" cy="421200"/>
          </a:xfrm>
          <a:prstGeom prst="rect">
            <a:avLst/>
          </a:prstGeom>
          <a:noFill/>
          <a:ln>
            <a:noFill/>
          </a:ln>
        </p:spPr>
      </p:pic>
      <p:pic>
        <p:nvPicPr>
          <p:cNvPr id="263" name="Google Shape;263;p20"/>
          <p:cNvPicPr preferRelativeResize="0"/>
          <p:nvPr/>
        </p:nvPicPr>
        <p:blipFill>
          <a:blip r:embed="rId4">
            <a:alphaModFix/>
          </a:blip>
          <a:stretch>
            <a:fillRect/>
          </a:stretch>
        </p:blipFill>
        <p:spPr>
          <a:xfrm>
            <a:off x="4071375" y="2769750"/>
            <a:ext cx="1080900" cy="421200"/>
          </a:xfrm>
          <a:prstGeom prst="rect">
            <a:avLst/>
          </a:prstGeom>
          <a:noFill/>
          <a:ln>
            <a:noFill/>
          </a:ln>
        </p:spPr>
      </p:pic>
      <p:cxnSp>
        <p:nvCxnSpPr>
          <p:cNvPr id="264" name="Google Shape;264;p20"/>
          <p:cNvCxnSpPr/>
          <p:nvPr/>
        </p:nvCxnSpPr>
        <p:spPr>
          <a:xfrm>
            <a:off x="766362" y="7914742"/>
            <a:ext cx="5860800" cy="10500"/>
          </a:xfrm>
          <a:prstGeom prst="straightConnector1">
            <a:avLst/>
          </a:prstGeom>
          <a:noFill/>
          <a:ln cap="flat" cmpd="sng" w="28575">
            <a:solidFill>
              <a:srgbClr val="0B5394"/>
            </a:solidFill>
            <a:prstDash val="solid"/>
            <a:round/>
            <a:headEnd len="med" w="med" type="diamond"/>
            <a:tailEnd len="med" w="med" type="diamond"/>
          </a:ln>
        </p:spPr>
      </p:cxnSp>
      <p:sp>
        <p:nvSpPr>
          <p:cNvPr id="265" name="Google Shape;265;p20"/>
          <p:cNvSpPr txBox="1"/>
          <p:nvPr/>
        </p:nvSpPr>
        <p:spPr>
          <a:xfrm>
            <a:off x="368760" y="7240696"/>
            <a:ext cx="6871200" cy="7965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ACTH disorders Introduction</a:t>
            </a:r>
            <a:endParaRPr b="1" sz="3200">
              <a:solidFill>
                <a:srgbClr val="0B5394"/>
              </a:solidFill>
              <a:latin typeface="Cabin"/>
              <a:ea typeface="Cabin"/>
              <a:cs typeface="Cabin"/>
              <a:sym typeface="Cabin"/>
            </a:endParaRPr>
          </a:p>
          <a:p>
            <a:pPr indent="0" lvl="0" marL="0" rtl="0" algn="ctr">
              <a:spcBef>
                <a:spcPts val="0"/>
              </a:spcBef>
              <a:spcAft>
                <a:spcPts val="0"/>
              </a:spcAft>
              <a:buNone/>
            </a:pPr>
            <a:r>
              <a:t/>
            </a:r>
            <a:endParaRPr b="1" sz="3200">
              <a:solidFill>
                <a:srgbClr val="0B5394"/>
              </a:solidFill>
              <a:latin typeface="Cabin"/>
              <a:ea typeface="Cabin"/>
              <a:cs typeface="Cabin"/>
              <a:sym typeface="Cabin"/>
            </a:endParaRPr>
          </a:p>
        </p:txBody>
      </p:sp>
      <p:sp>
        <p:nvSpPr>
          <p:cNvPr id="266" name="Google Shape;266;p20"/>
          <p:cNvSpPr/>
          <p:nvPr/>
        </p:nvSpPr>
        <p:spPr>
          <a:xfrm>
            <a:off x="2500505" y="7974849"/>
            <a:ext cx="2744400" cy="350700"/>
          </a:xfrm>
          <a:prstGeom prst="rect">
            <a:avLst/>
          </a:prstGeom>
          <a:solidFill>
            <a:srgbClr val="1155CC">
              <a:alpha val="57540"/>
            </a:srgbClr>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900">
                <a:solidFill>
                  <a:srgbClr val="FFFFFF"/>
                </a:solidFill>
                <a:latin typeface="Cabin"/>
                <a:ea typeface="Cabin"/>
                <a:cs typeface="Cabin"/>
                <a:sym typeface="Cabin"/>
              </a:rPr>
              <a:t>ACTH disorders</a:t>
            </a:r>
            <a:endParaRPr b="1" sz="1900">
              <a:solidFill>
                <a:srgbClr val="FFFFFF"/>
              </a:solidFill>
              <a:latin typeface="Cabin"/>
              <a:ea typeface="Cabin"/>
              <a:cs typeface="Cabin"/>
              <a:sym typeface="Cabin"/>
            </a:endParaRPr>
          </a:p>
        </p:txBody>
      </p:sp>
      <p:sp>
        <p:nvSpPr>
          <p:cNvPr id="267" name="Google Shape;267;p20"/>
          <p:cNvSpPr/>
          <p:nvPr/>
        </p:nvSpPr>
        <p:spPr>
          <a:xfrm>
            <a:off x="340760" y="8575753"/>
            <a:ext cx="1600500" cy="421200"/>
          </a:xfrm>
          <a:prstGeom prst="roundRect">
            <a:avLst>
              <a:gd fmla="val 16667" name="adj"/>
            </a:avLst>
          </a:prstGeom>
          <a:solidFill>
            <a:srgbClr val="6D9AE8">
              <a:alpha val="53070"/>
            </a:srgbClr>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600">
                <a:latin typeface="Cabin"/>
                <a:ea typeface="Cabin"/>
                <a:cs typeface="Cabin"/>
                <a:sym typeface="Cabin"/>
              </a:rPr>
              <a:t>High Cortisol</a:t>
            </a:r>
            <a:endParaRPr b="1" sz="1600">
              <a:latin typeface="Cabin"/>
              <a:ea typeface="Cabin"/>
              <a:cs typeface="Cabin"/>
              <a:sym typeface="Cabin"/>
            </a:endParaRPr>
          </a:p>
        </p:txBody>
      </p:sp>
      <p:sp>
        <p:nvSpPr>
          <p:cNvPr id="268" name="Google Shape;268;p20"/>
          <p:cNvSpPr/>
          <p:nvPr/>
        </p:nvSpPr>
        <p:spPr>
          <a:xfrm>
            <a:off x="5671925" y="8575753"/>
            <a:ext cx="1600500" cy="421200"/>
          </a:xfrm>
          <a:prstGeom prst="roundRect">
            <a:avLst>
              <a:gd fmla="val 16667" name="adj"/>
            </a:avLst>
          </a:prstGeom>
          <a:solidFill>
            <a:srgbClr val="6D9AE8">
              <a:alpha val="53070"/>
            </a:srgbClr>
          </a:solidFill>
          <a:ln>
            <a:noFill/>
          </a:ln>
        </p:spPr>
        <p:txBody>
          <a:bodyPr anchorCtr="0" anchor="ctr" bIns="123025" lIns="123025" spcFirstLastPara="1" rIns="123025" wrap="square" tIns="123025">
            <a:noAutofit/>
          </a:bodyPr>
          <a:lstStyle/>
          <a:p>
            <a:pPr indent="0" lvl="0" marL="0" rtl="0" algn="ctr">
              <a:spcBef>
                <a:spcPts val="0"/>
              </a:spcBef>
              <a:spcAft>
                <a:spcPts val="0"/>
              </a:spcAft>
              <a:buNone/>
            </a:pPr>
            <a:r>
              <a:rPr b="1" lang="ar" sz="1600">
                <a:latin typeface="Cabin"/>
                <a:ea typeface="Cabin"/>
                <a:cs typeface="Cabin"/>
                <a:sym typeface="Cabin"/>
              </a:rPr>
              <a:t>Low cortisol</a:t>
            </a:r>
            <a:endParaRPr b="1" sz="1600">
              <a:latin typeface="Cabin"/>
              <a:ea typeface="Cabin"/>
              <a:cs typeface="Cabin"/>
              <a:sym typeface="Cabin"/>
            </a:endParaRPr>
          </a:p>
        </p:txBody>
      </p:sp>
      <p:cxnSp>
        <p:nvCxnSpPr>
          <p:cNvPr id="269" name="Google Shape;269;p20"/>
          <p:cNvCxnSpPr>
            <a:stCxn id="266" idx="2"/>
            <a:endCxn id="267" idx="0"/>
          </p:cNvCxnSpPr>
          <p:nvPr/>
        </p:nvCxnSpPr>
        <p:spPr>
          <a:xfrm rot="5400000">
            <a:off x="2381705" y="7084749"/>
            <a:ext cx="250200" cy="2731800"/>
          </a:xfrm>
          <a:prstGeom prst="bentConnector3">
            <a:avLst>
              <a:gd fmla="val 49976" name="adj1"/>
            </a:avLst>
          </a:prstGeom>
          <a:noFill/>
          <a:ln cap="flat" cmpd="sng" w="9525">
            <a:solidFill>
              <a:schemeClr val="dk2"/>
            </a:solidFill>
            <a:prstDash val="solid"/>
            <a:round/>
            <a:headEnd len="med" w="med" type="none"/>
            <a:tailEnd len="med" w="med" type="none"/>
          </a:ln>
        </p:spPr>
      </p:cxnSp>
      <p:cxnSp>
        <p:nvCxnSpPr>
          <p:cNvPr id="270" name="Google Shape;270;p20"/>
          <p:cNvCxnSpPr>
            <a:stCxn id="266" idx="2"/>
            <a:endCxn id="268" idx="0"/>
          </p:cNvCxnSpPr>
          <p:nvPr/>
        </p:nvCxnSpPr>
        <p:spPr>
          <a:xfrm flipH="1" rot="-5400000">
            <a:off x="5047355" y="7150899"/>
            <a:ext cx="250200" cy="2599500"/>
          </a:xfrm>
          <a:prstGeom prst="bentConnector3">
            <a:avLst>
              <a:gd fmla="val 49976" name="adj1"/>
            </a:avLst>
          </a:prstGeom>
          <a:noFill/>
          <a:ln cap="flat" cmpd="sng" w="9525">
            <a:solidFill>
              <a:schemeClr val="dk2"/>
            </a:solidFill>
            <a:prstDash val="solid"/>
            <a:round/>
            <a:headEnd len="med" w="med" type="none"/>
            <a:tailEnd len="med" w="med" type="none"/>
          </a:ln>
        </p:spPr>
      </p:cxnSp>
      <p:pic>
        <p:nvPicPr>
          <p:cNvPr id="271" name="Google Shape;271;p20"/>
          <p:cNvPicPr preferRelativeResize="0"/>
          <p:nvPr/>
        </p:nvPicPr>
        <p:blipFill>
          <a:blip r:embed="rId5">
            <a:alphaModFix/>
          </a:blip>
          <a:stretch>
            <a:fillRect/>
          </a:stretch>
        </p:blipFill>
        <p:spPr>
          <a:xfrm>
            <a:off x="2466870" y="8575753"/>
            <a:ext cx="2814524" cy="919481"/>
          </a:xfrm>
          <a:prstGeom prst="rect">
            <a:avLst/>
          </a:prstGeom>
          <a:noFill/>
          <a:ln>
            <a:noFill/>
          </a:ln>
        </p:spPr>
      </p:pic>
      <p:sp>
        <p:nvSpPr>
          <p:cNvPr id="272" name="Google Shape;272;p20"/>
          <p:cNvSpPr txBox="1"/>
          <p:nvPr/>
        </p:nvSpPr>
        <p:spPr>
          <a:xfrm>
            <a:off x="-132930" y="8979306"/>
            <a:ext cx="2599800" cy="421200"/>
          </a:xfrm>
          <a:prstGeom prst="rect">
            <a:avLst/>
          </a:prstGeom>
          <a:noFill/>
          <a:ln>
            <a:noFill/>
          </a:ln>
        </p:spPr>
        <p:txBody>
          <a:bodyPr anchorCtr="0" anchor="t" bIns="123025" lIns="123025" spcFirstLastPara="1" rIns="123025" wrap="square" tIns="123025">
            <a:noAutofit/>
          </a:bodyPr>
          <a:lstStyle/>
          <a:p>
            <a:pPr indent="-387350" lvl="0" marL="609600" rtl="0" algn="l">
              <a:spcBef>
                <a:spcPts val="0"/>
              </a:spcBef>
              <a:spcAft>
                <a:spcPts val="0"/>
              </a:spcAft>
              <a:buSzPts val="1300"/>
              <a:buFont typeface="Cabin"/>
              <a:buChar char="●"/>
            </a:pPr>
            <a:r>
              <a:rPr lang="ar" sz="1300">
                <a:latin typeface="Cabin"/>
                <a:ea typeface="Cabin"/>
                <a:cs typeface="Cabin"/>
                <a:sym typeface="Cabin"/>
              </a:rPr>
              <a:t>ACTH adenoma → Cushing’s disease</a:t>
            </a:r>
            <a:endParaRPr sz="1300">
              <a:latin typeface="Cabin"/>
              <a:ea typeface="Cabin"/>
              <a:cs typeface="Cabin"/>
              <a:sym typeface="Cabin"/>
            </a:endParaRPr>
          </a:p>
        </p:txBody>
      </p:sp>
      <p:sp>
        <p:nvSpPr>
          <p:cNvPr id="273" name="Google Shape;273;p20"/>
          <p:cNvSpPr txBox="1"/>
          <p:nvPr/>
        </p:nvSpPr>
        <p:spPr>
          <a:xfrm>
            <a:off x="5209330" y="8956590"/>
            <a:ext cx="2599800" cy="421200"/>
          </a:xfrm>
          <a:prstGeom prst="rect">
            <a:avLst/>
          </a:prstGeom>
          <a:noFill/>
          <a:ln>
            <a:noFill/>
          </a:ln>
        </p:spPr>
        <p:txBody>
          <a:bodyPr anchorCtr="0" anchor="t" bIns="123025" lIns="123025" spcFirstLastPara="1" rIns="123025" wrap="square" tIns="123025">
            <a:noAutofit/>
          </a:bodyPr>
          <a:lstStyle/>
          <a:p>
            <a:pPr indent="-387350" lvl="0" marL="609600" rtl="0" algn="l">
              <a:spcBef>
                <a:spcPts val="0"/>
              </a:spcBef>
              <a:spcAft>
                <a:spcPts val="0"/>
              </a:spcAft>
              <a:buSzPts val="1300"/>
              <a:buFont typeface="Cabin"/>
              <a:buChar char="●"/>
            </a:pPr>
            <a:r>
              <a:rPr lang="ar" sz="1300">
                <a:latin typeface="Cabin"/>
                <a:ea typeface="Cabin"/>
                <a:cs typeface="Cabin"/>
                <a:sym typeface="Cabin"/>
              </a:rPr>
              <a:t>Hypoadrenalism</a:t>
            </a:r>
            <a:endParaRPr sz="1300">
              <a:latin typeface="Cabin"/>
              <a:ea typeface="Cabin"/>
              <a:cs typeface="Cabin"/>
              <a:sym typeface="Cabin"/>
            </a:endParaRPr>
          </a:p>
        </p:txBody>
      </p:sp>
      <p:sp>
        <p:nvSpPr>
          <p:cNvPr id="274" name="Google Shape;274;p20"/>
          <p:cNvSpPr txBox="1"/>
          <p:nvPr/>
        </p:nvSpPr>
        <p:spPr>
          <a:xfrm>
            <a:off x="-66675" y="9563566"/>
            <a:ext cx="7680900" cy="771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800">
                <a:solidFill>
                  <a:srgbClr val="6AA84F"/>
                </a:solidFill>
                <a:latin typeface="Cabin"/>
                <a:ea typeface="Cabin"/>
                <a:cs typeface="Cabin"/>
                <a:sym typeface="Cabin"/>
              </a:rPr>
              <a:t>1</a:t>
            </a:r>
            <a:r>
              <a:rPr b="1" lang="ar" sz="800">
                <a:solidFill>
                  <a:srgbClr val="6AA84F"/>
                </a:solidFill>
                <a:latin typeface="Cabin"/>
                <a:ea typeface="Cabin"/>
                <a:cs typeface="Cabin"/>
                <a:sym typeface="Cabin"/>
              </a:rPr>
              <a:t>:</a:t>
            </a:r>
            <a:r>
              <a:rPr lang="ar" sz="800">
                <a:solidFill>
                  <a:srgbClr val="6AA84F"/>
                </a:solidFill>
                <a:latin typeface="Cabin"/>
                <a:ea typeface="Cabin"/>
                <a:cs typeface="Cabin"/>
                <a:sym typeface="Cabin"/>
              </a:rPr>
              <a:t> If you want to measure the growth hormone in a Short statured patient, you should stimulate GH secretion by making him make him hypoglycemic(by giving him insulin) then measure the GH. If GH is stimulated that means he is normal. If not that confirms the diagnosis of GH </a:t>
            </a:r>
            <a:r>
              <a:rPr lang="ar" sz="800">
                <a:solidFill>
                  <a:srgbClr val="6AA84F"/>
                </a:solidFill>
                <a:latin typeface="Cabin"/>
                <a:ea typeface="Cabin"/>
                <a:cs typeface="Cabin"/>
                <a:sym typeface="Cabin"/>
              </a:rPr>
              <a:t>deficiency</a:t>
            </a:r>
            <a:r>
              <a:rPr lang="ar" sz="800">
                <a:solidFill>
                  <a:srgbClr val="6AA84F"/>
                </a:solidFill>
                <a:latin typeface="Cabin"/>
                <a:ea typeface="Cabin"/>
                <a:cs typeface="Cabin"/>
                <a:sym typeface="Cabin"/>
              </a:rPr>
              <a:t> .</a:t>
            </a:r>
            <a:endParaRPr sz="800">
              <a:solidFill>
                <a:srgbClr val="6AA84F"/>
              </a:solidFill>
              <a:latin typeface="Cabin"/>
              <a:ea typeface="Cabin"/>
              <a:cs typeface="Cabin"/>
              <a:sym typeface="Cabin"/>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8" name="Shape 278"/>
        <p:cNvGrpSpPr/>
        <p:nvPr/>
      </p:nvGrpSpPr>
      <p:grpSpPr>
        <a:xfrm>
          <a:off x="0" y="0"/>
          <a:ext cx="0" cy="0"/>
          <a:chOff x="0" y="0"/>
          <a:chExt cx="0" cy="0"/>
        </a:xfrm>
      </p:grpSpPr>
      <p:cxnSp>
        <p:nvCxnSpPr>
          <p:cNvPr id="279" name="Google Shape;279;p21"/>
          <p:cNvCxnSpPr/>
          <p:nvPr/>
        </p:nvCxnSpPr>
        <p:spPr>
          <a:xfrm>
            <a:off x="754672" y="1134361"/>
            <a:ext cx="5860800" cy="10500"/>
          </a:xfrm>
          <a:prstGeom prst="straightConnector1">
            <a:avLst/>
          </a:prstGeom>
          <a:noFill/>
          <a:ln cap="flat" cmpd="sng" w="28575">
            <a:solidFill>
              <a:srgbClr val="0B5394"/>
            </a:solidFill>
            <a:prstDash val="solid"/>
            <a:round/>
            <a:headEnd len="med" w="med" type="diamond"/>
            <a:tailEnd len="med" w="med" type="diamond"/>
          </a:ln>
        </p:spPr>
      </p:cxnSp>
      <p:sp>
        <p:nvSpPr>
          <p:cNvPr id="280" name="Google Shape;280;p21"/>
          <p:cNvSpPr txBox="1"/>
          <p:nvPr/>
        </p:nvSpPr>
        <p:spPr>
          <a:xfrm>
            <a:off x="344400" y="256378"/>
            <a:ext cx="6871200" cy="7965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b="1" lang="ar" sz="3200">
                <a:solidFill>
                  <a:srgbClr val="0B5394"/>
                </a:solidFill>
                <a:latin typeface="Cabin"/>
                <a:ea typeface="Cabin"/>
                <a:cs typeface="Cabin"/>
                <a:sym typeface="Cabin"/>
              </a:rPr>
              <a:t>Functional pituitary mass cont.</a:t>
            </a:r>
            <a:endParaRPr b="1" sz="3200">
              <a:solidFill>
                <a:srgbClr val="0B5394"/>
              </a:solidFill>
              <a:latin typeface="Cabin"/>
              <a:ea typeface="Cabin"/>
              <a:cs typeface="Cabin"/>
              <a:sym typeface="Cabin"/>
            </a:endParaRPr>
          </a:p>
          <a:p>
            <a:pPr indent="0" lvl="0" marL="0" rtl="0" algn="ctr">
              <a:spcBef>
                <a:spcPts val="0"/>
              </a:spcBef>
              <a:spcAft>
                <a:spcPts val="0"/>
              </a:spcAft>
              <a:buNone/>
            </a:pPr>
            <a:r>
              <a:rPr b="1" lang="ar" sz="1900">
                <a:solidFill>
                  <a:srgbClr val="0B5394"/>
                </a:solidFill>
                <a:latin typeface="Cabin"/>
                <a:ea typeface="Cabin"/>
                <a:cs typeface="Cabin"/>
                <a:sym typeface="Cabin"/>
              </a:rPr>
              <a:t>(ACTH disorders)</a:t>
            </a:r>
            <a:endParaRPr b="1" sz="1900">
              <a:solidFill>
                <a:srgbClr val="0B5394"/>
              </a:solidFill>
              <a:latin typeface="Cabin"/>
              <a:ea typeface="Cabin"/>
              <a:cs typeface="Cabin"/>
              <a:sym typeface="Cabin"/>
            </a:endParaRPr>
          </a:p>
          <a:p>
            <a:pPr indent="0" lvl="0" marL="0" rtl="0" algn="ctr">
              <a:spcBef>
                <a:spcPts val="0"/>
              </a:spcBef>
              <a:spcAft>
                <a:spcPts val="0"/>
              </a:spcAft>
              <a:buNone/>
            </a:pPr>
            <a:r>
              <a:t/>
            </a:r>
            <a:endParaRPr b="1" sz="2400">
              <a:solidFill>
                <a:srgbClr val="0B5394"/>
              </a:solidFill>
              <a:latin typeface="Cabin"/>
              <a:ea typeface="Cabin"/>
              <a:cs typeface="Cabin"/>
              <a:sym typeface="Cabin"/>
            </a:endParaRPr>
          </a:p>
        </p:txBody>
      </p:sp>
      <p:sp>
        <p:nvSpPr>
          <p:cNvPr id="281" name="Google Shape;281;p21"/>
          <p:cNvSpPr txBox="1"/>
          <p:nvPr/>
        </p:nvSpPr>
        <p:spPr>
          <a:xfrm>
            <a:off x="182950" y="1276526"/>
            <a:ext cx="7230300" cy="1154400"/>
          </a:xfrm>
          <a:prstGeom prst="rect">
            <a:avLst/>
          </a:prstGeom>
          <a:noFill/>
          <a:ln cap="flat" cmpd="sng" w="9525">
            <a:solidFill>
              <a:srgbClr val="1155CC"/>
            </a:solidFill>
            <a:prstDash val="dash"/>
            <a:round/>
            <a:headEnd len="sm" w="sm" type="none"/>
            <a:tailEnd len="sm" w="sm" type="none"/>
          </a:ln>
        </p:spPr>
        <p:txBody>
          <a:bodyPr anchorCtr="0" anchor="t" bIns="123025" lIns="123025" spcFirstLastPara="1" rIns="123025" wrap="square" tIns="123025">
            <a:noAutofit/>
          </a:bodyPr>
          <a:lstStyle/>
          <a:p>
            <a:pPr indent="0" lvl="0" marL="0" rtl="0" algn="l">
              <a:spcBef>
                <a:spcPts val="0"/>
              </a:spcBef>
              <a:spcAft>
                <a:spcPts val="0"/>
              </a:spcAft>
              <a:buNone/>
            </a:pPr>
            <a:r>
              <a:rPr b="1" lang="ar" sz="1900">
                <a:solidFill>
                  <a:srgbClr val="74A9FD"/>
                </a:solidFill>
                <a:latin typeface="Cabin"/>
                <a:ea typeface="Cabin"/>
                <a:cs typeface="Cabin"/>
                <a:sym typeface="Cabin"/>
              </a:rPr>
              <a:t>HPA-axis:</a:t>
            </a:r>
            <a:endParaRPr b="1" sz="1900">
              <a:solidFill>
                <a:srgbClr val="74A9FD"/>
              </a:solidFill>
              <a:latin typeface="Cabin"/>
              <a:ea typeface="Cabin"/>
              <a:cs typeface="Cabin"/>
              <a:sym typeface="Cabin"/>
            </a:endParaRPr>
          </a:p>
          <a:p>
            <a:pPr indent="-400050" lvl="0" marL="609600" rtl="0" algn="l">
              <a:lnSpc>
                <a:spcPct val="100000"/>
              </a:lnSpc>
              <a:spcBef>
                <a:spcPts val="0"/>
              </a:spcBef>
              <a:spcAft>
                <a:spcPts val="0"/>
              </a:spcAft>
              <a:buSzPts val="1500"/>
              <a:buFont typeface="Cabin"/>
              <a:buChar char="●"/>
            </a:pPr>
            <a:r>
              <a:rPr lang="ar" sz="1500">
                <a:solidFill>
                  <a:srgbClr val="222222"/>
                </a:solidFill>
                <a:highlight>
                  <a:srgbClr val="FFFFFF"/>
                </a:highlight>
                <a:latin typeface="Cabin"/>
                <a:ea typeface="Cabin"/>
                <a:cs typeface="Cabin"/>
                <a:sym typeface="Cabin"/>
              </a:rPr>
              <a:t>Circadian rhythm of cortisol secretion.</a:t>
            </a:r>
            <a:endParaRPr sz="1500">
              <a:solidFill>
                <a:srgbClr val="222222"/>
              </a:solidFill>
              <a:highlight>
                <a:srgbClr val="FFFFFF"/>
              </a:highlight>
              <a:latin typeface="Cabin"/>
              <a:ea typeface="Cabin"/>
              <a:cs typeface="Cabin"/>
              <a:sym typeface="Cabin"/>
            </a:endParaRPr>
          </a:p>
          <a:p>
            <a:pPr indent="-400050" lvl="0" marL="609600" rtl="0" algn="l">
              <a:lnSpc>
                <a:spcPct val="100000"/>
              </a:lnSpc>
              <a:spcBef>
                <a:spcPts val="0"/>
              </a:spcBef>
              <a:spcAft>
                <a:spcPts val="0"/>
              </a:spcAft>
              <a:buSzPts val="1500"/>
              <a:buFont typeface="Cabin"/>
              <a:buChar char="●"/>
            </a:pPr>
            <a:r>
              <a:rPr b="1" lang="ar" sz="1500">
                <a:solidFill>
                  <a:srgbClr val="CC0000"/>
                </a:solidFill>
                <a:highlight>
                  <a:srgbClr val="FFFFFF"/>
                </a:highlight>
                <a:latin typeface="Cabin"/>
                <a:ea typeface="Cabin"/>
                <a:cs typeface="Cabin"/>
                <a:sym typeface="Cabin"/>
              </a:rPr>
              <a:t>Early morning</a:t>
            </a:r>
            <a:r>
              <a:rPr lang="ar" sz="1500">
                <a:solidFill>
                  <a:srgbClr val="222222"/>
                </a:solidFill>
                <a:highlight>
                  <a:srgbClr val="FFFFFF"/>
                </a:highlight>
                <a:latin typeface="Cabin"/>
                <a:ea typeface="Cabin"/>
                <a:cs typeface="Cabin"/>
                <a:sym typeface="Cabin"/>
              </a:rPr>
              <a:t> cortisol between 8-9am </a:t>
            </a:r>
            <a:r>
              <a:rPr lang="ar" sz="1500">
                <a:solidFill>
                  <a:srgbClr val="6AA84F"/>
                </a:solidFill>
                <a:highlight>
                  <a:srgbClr val="FFFFFF"/>
                </a:highlight>
                <a:latin typeface="Cabin"/>
                <a:ea typeface="Cabin"/>
                <a:cs typeface="Cabin"/>
                <a:sym typeface="Cabin"/>
              </a:rPr>
              <a:t>(</a:t>
            </a:r>
            <a:r>
              <a:rPr b="1" lang="ar" sz="1500" u="sng">
                <a:solidFill>
                  <a:srgbClr val="6AA84F"/>
                </a:solidFill>
                <a:highlight>
                  <a:srgbClr val="FFFFFF"/>
                </a:highlight>
                <a:latin typeface="Cabin"/>
                <a:ea typeface="Cabin"/>
                <a:cs typeface="Cabin"/>
                <a:sym typeface="Cabin"/>
              </a:rPr>
              <a:t>Highest</a:t>
            </a:r>
            <a:r>
              <a:rPr lang="ar" sz="1500">
                <a:solidFill>
                  <a:srgbClr val="6AA84F"/>
                </a:solidFill>
                <a:highlight>
                  <a:srgbClr val="FFFFFF"/>
                </a:highlight>
                <a:latin typeface="Cabin"/>
                <a:ea typeface="Cabin"/>
                <a:cs typeface="Cabin"/>
                <a:sym typeface="Cabin"/>
              </a:rPr>
              <a:t>).</a:t>
            </a:r>
            <a:endParaRPr sz="1500">
              <a:solidFill>
                <a:srgbClr val="6AA84F"/>
              </a:solidFill>
              <a:highlight>
                <a:srgbClr val="FFFFFF"/>
              </a:highlight>
              <a:latin typeface="Cabin"/>
              <a:ea typeface="Cabin"/>
              <a:cs typeface="Cabin"/>
              <a:sym typeface="Cabin"/>
            </a:endParaRPr>
          </a:p>
          <a:p>
            <a:pPr indent="-400050" lvl="0" marL="609600" rtl="0" algn="l">
              <a:lnSpc>
                <a:spcPct val="100000"/>
              </a:lnSpc>
              <a:spcBef>
                <a:spcPts val="0"/>
              </a:spcBef>
              <a:spcAft>
                <a:spcPts val="0"/>
              </a:spcAft>
              <a:buClr>
                <a:srgbClr val="6AA84F"/>
              </a:buClr>
              <a:buSzPts val="1500"/>
              <a:buFont typeface="Cabin"/>
              <a:buChar char="●"/>
            </a:pPr>
            <a:r>
              <a:rPr b="1" lang="ar" sz="1500" u="sng">
                <a:solidFill>
                  <a:srgbClr val="6AA84F"/>
                </a:solidFill>
                <a:highlight>
                  <a:srgbClr val="FFFFFF"/>
                </a:highlight>
                <a:latin typeface="Cabin"/>
                <a:ea typeface="Cabin"/>
                <a:cs typeface="Cabin"/>
                <a:sym typeface="Cabin"/>
              </a:rPr>
              <a:t>lowest</a:t>
            </a:r>
            <a:r>
              <a:rPr lang="ar" sz="1500">
                <a:solidFill>
                  <a:srgbClr val="6AA84F"/>
                </a:solidFill>
                <a:highlight>
                  <a:srgbClr val="FFFFFF"/>
                </a:highlight>
                <a:latin typeface="Cabin"/>
                <a:ea typeface="Cabin"/>
                <a:cs typeface="Cabin"/>
                <a:sym typeface="Cabin"/>
              </a:rPr>
              <a:t> at </a:t>
            </a:r>
            <a:r>
              <a:rPr b="1" lang="ar" sz="1500">
                <a:solidFill>
                  <a:srgbClr val="CC0000"/>
                </a:solidFill>
                <a:highlight>
                  <a:srgbClr val="FFFFFF"/>
                </a:highlight>
                <a:latin typeface="Cabin"/>
                <a:ea typeface="Cabin"/>
                <a:cs typeface="Cabin"/>
                <a:sym typeface="Cabin"/>
              </a:rPr>
              <a:t>midnight.</a:t>
            </a:r>
            <a:endParaRPr b="1" sz="1500">
              <a:solidFill>
                <a:srgbClr val="CC0000"/>
              </a:solidFill>
              <a:highlight>
                <a:srgbClr val="FFFFFF"/>
              </a:highlight>
              <a:latin typeface="Cabin"/>
              <a:ea typeface="Cabin"/>
              <a:cs typeface="Cabin"/>
              <a:sym typeface="Cabin"/>
            </a:endParaRPr>
          </a:p>
        </p:txBody>
      </p:sp>
      <p:pic>
        <p:nvPicPr>
          <p:cNvPr id="282" name="Google Shape;282;p21"/>
          <p:cNvPicPr preferRelativeResize="0"/>
          <p:nvPr/>
        </p:nvPicPr>
        <p:blipFill>
          <a:blip r:embed="rId3">
            <a:alphaModFix/>
          </a:blip>
          <a:stretch>
            <a:fillRect/>
          </a:stretch>
        </p:blipFill>
        <p:spPr>
          <a:xfrm>
            <a:off x="5177591" y="1346718"/>
            <a:ext cx="1837387" cy="947484"/>
          </a:xfrm>
          <a:prstGeom prst="rect">
            <a:avLst/>
          </a:prstGeom>
          <a:noFill/>
          <a:ln>
            <a:noFill/>
          </a:ln>
        </p:spPr>
      </p:pic>
      <p:graphicFrame>
        <p:nvGraphicFramePr>
          <p:cNvPr id="283" name="Google Shape;283;p21"/>
          <p:cNvGraphicFramePr/>
          <p:nvPr/>
        </p:nvGraphicFramePr>
        <p:xfrm>
          <a:off x="137740" y="5414589"/>
          <a:ext cx="3000000" cy="3000000"/>
        </p:xfrm>
        <a:graphic>
          <a:graphicData uri="http://schemas.openxmlformats.org/drawingml/2006/table">
            <a:tbl>
              <a:tblPr>
                <a:noFill/>
                <a:tableStyleId>{F0FBFA56-9E35-4279-84E4-433C1D5455CF}</a:tableStyleId>
              </a:tblPr>
              <a:tblGrid>
                <a:gridCol w="1762875"/>
                <a:gridCol w="5467425"/>
              </a:tblGrid>
              <a:tr h="60115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C: Clinical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Function : </a:t>
                      </a:r>
                      <a:r>
                        <a:rPr b="1" lang="ar" sz="1100">
                          <a:solidFill>
                            <a:srgbClr val="CC0000"/>
                          </a:solidFill>
                          <a:latin typeface="Cabin"/>
                          <a:ea typeface="Cabin"/>
                          <a:cs typeface="Cabin"/>
                          <a:sym typeface="Cabin"/>
                        </a:rPr>
                        <a:t>Hirsutism</a:t>
                      </a:r>
                      <a:r>
                        <a:rPr lang="ar" sz="1100">
                          <a:latin typeface="Cabin"/>
                          <a:ea typeface="Cabin"/>
                          <a:cs typeface="Cabin"/>
                          <a:sym typeface="Cabin"/>
                        </a:rPr>
                        <a:t>, acne, easily bur,  DM,HTN, irregular period, proximal weakness, recurrent infections, depression</a:t>
                      </a:r>
                      <a:endParaRPr sz="1100">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O/E: hirsutism, acne, </a:t>
                      </a:r>
                      <a:r>
                        <a:rPr b="1" lang="ar" sz="1100">
                          <a:solidFill>
                            <a:srgbClr val="CC0000"/>
                          </a:solidFill>
                          <a:latin typeface="Cabin"/>
                          <a:ea typeface="Cabin"/>
                          <a:cs typeface="Cabin"/>
                          <a:sym typeface="Cabin"/>
                        </a:rPr>
                        <a:t>moon face,</a:t>
                      </a:r>
                      <a:r>
                        <a:rPr lang="ar" sz="1100">
                          <a:latin typeface="Cabin"/>
                          <a:ea typeface="Cabin"/>
                          <a:cs typeface="Cabin"/>
                          <a:sym typeface="Cabin"/>
                        </a:rPr>
                        <a:t> central obesity, </a:t>
                      </a:r>
                      <a:r>
                        <a:rPr b="1" lang="ar" sz="1100">
                          <a:solidFill>
                            <a:srgbClr val="CC0000"/>
                          </a:solidFill>
                          <a:latin typeface="Cabin"/>
                          <a:ea typeface="Cabin"/>
                          <a:cs typeface="Cabin"/>
                          <a:sym typeface="Cabin"/>
                        </a:rPr>
                        <a:t>stria</a:t>
                      </a:r>
                      <a:r>
                        <a:rPr lang="ar" sz="1100">
                          <a:latin typeface="Cabin"/>
                          <a:ea typeface="Cabin"/>
                          <a:cs typeface="Cabin"/>
                          <a:sym typeface="Cabin"/>
                        </a:rPr>
                        <a:t>, proximal weakness, </a:t>
                      </a:r>
                      <a:r>
                        <a:rPr b="1" lang="ar" sz="1100">
                          <a:solidFill>
                            <a:srgbClr val="CC0000"/>
                          </a:solidFill>
                          <a:latin typeface="Cabin"/>
                          <a:ea typeface="Cabin"/>
                          <a:cs typeface="Cabin"/>
                          <a:sym typeface="Cabin"/>
                        </a:rPr>
                        <a:t>supraclavicular fat pad </a:t>
                      </a:r>
                      <a:r>
                        <a:rPr lang="ar" sz="1000">
                          <a:solidFill>
                            <a:srgbClr val="999999"/>
                          </a:solidFill>
                          <a:latin typeface="Cabin"/>
                          <a:ea typeface="Cabin"/>
                          <a:cs typeface="Cabin"/>
                          <a:sym typeface="Cabin"/>
                        </a:rPr>
                        <a:t>(buffalo hump),</a:t>
                      </a:r>
                      <a:r>
                        <a:rPr lang="ar" sz="1100">
                          <a:latin typeface="Cabin"/>
                          <a:ea typeface="Cabin"/>
                          <a:cs typeface="Cabin"/>
                          <a:sym typeface="Cabin"/>
                        </a:rPr>
                        <a:t> </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601150">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B: Biochemical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0" lvl="0" marL="0" rtl="0" algn="l">
                        <a:lnSpc>
                          <a:spcPct val="115000"/>
                        </a:lnSpc>
                        <a:spcBef>
                          <a:spcPts val="0"/>
                        </a:spcBef>
                        <a:spcAft>
                          <a:spcPts val="0"/>
                        </a:spcAft>
                        <a:buNone/>
                      </a:pPr>
                      <a:r>
                        <a:rPr b="1" lang="ar" sz="1100">
                          <a:solidFill>
                            <a:srgbClr val="999999"/>
                          </a:solidFill>
                          <a:latin typeface="Cabin"/>
                          <a:ea typeface="Cabin"/>
                          <a:cs typeface="Cabin"/>
                          <a:sym typeface="Cabin"/>
                        </a:rPr>
                        <a:t>Screening test: </a:t>
                      </a:r>
                      <a:endParaRPr b="1" sz="1100">
                        <a:solidFill>
                          <a:srgbClr val="999999"/>
                        </a:solidFill>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High cortisol , high ACTH</a:t>
                      </a:r>
                      <a:endParaRPr b="1" sz="1100">
                        <a:solidFill>
                          <a:srgbClr val="CC0000"/>
                        </a:solidFill>
                        <a:latin typeface="Cabin"/>
                        <a:ea typeface="Cabin"/>
                        <a:cs typeface="Cabin"/>
                        <a:sym typeface="Cabin"/>
                      </a:endParaRPr>
                    </a:p>
                    <a:p>
                      <a:pPr indent="0" lvl="0" marL="0" rtl="0" algn="l">
                        <a:lnSpc>
                          <a:spcPct val="115000"/>
                        </a:lnSpc>
                        <a:spcBef>
                          <a:spcPts val="0"/>
                        </a:spcBef>
                        <a:spcAft>
                          <a:spcPts val="0"/>
                        </a:spcAft>
                        <a:buNone/>
                      </a:pPr>
                      <a:r>
                        <a:rPr b="1" lang="ar" sz="1100">
                          <a:solidFill>
                            <a:srgbClr val="999999"/>
                          </a:solidFill>
                          <a:latin typeface="Cabin"/>
                          <a:ea typeface="Cabin"/>
                          <a:cs typeface="Cabin"/>
                          <a:sym typeface="Cabin"/>
                        </a:rPr>
                        <a:t>Confirmatory tests:</a:t>
                      </a:r>
                      <a:endParaRPr b="1" sz="1100">
                        <a:solidFill>
                          <a:srgbClr val="999999"/>
                        </a:solidFill>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24hrs for urine free cortisol (UFC)</a:t>
                      </a:r>
                      <a:r>
                        <a:rPr b="1" baseline="30000" lang="ar" sz="1100">
                          <a:solidFill>
                            <a:srgbClr val="CC0000"/>
                          </a:solidFill>
                          <a:latin typeface="Cabin"/>
                          <a:ea typeface="Cabin"/>
                          <a:cs typeface="Cabin"/>
                          <a:sym typeface="Cabin"/>
                        </a:rPr>
                        <a:t>1</a:t>
                      </a:r>
                      <a:endParaRPr b="1" baseline="30000" sz="1100">
                        <a:solidFill>
                          <a:srgbClr val="CC0000"/>
                        </a:solidFill>
                        <a:latin typeface="Cabin"/>
                        <a:ea typeface="Cabin"/>
                        <a:cs typeface="Cabin"/>
                        <a:sym typeface="Cabin"/>
                      </a:endParaRPr>
                    </a:p>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1MG DST</a:t>
                      </a:r>
                      <a:endParaRPr sz="1100">
                        <a:latin typeface="Cabin"/>
                        <a:ea typeface="Cabin"/>
                        <a:cs typeface="Cabin"/>
                        <a:sym typeface="Cabin"/>
                      </a:endParaRPr>
                    </a:p>
                    <a:p>
                      <a:pPr indent="-361950" lvl="0" marL="558800" rtl="0" algn="l">
                        <a:lnSpc>
                          <a:spcPct val="115000"/>
                        </a:lnSpc>
                        <a:spcBef>
                          <a:spcPts val="0"/>
                        </a:spcBef>
                        <a:spcAft>
                          <a:spcPts val="0"/>
                        </a:spcAft>
                        <a:buClr>
                          <a:srgbClr val="CC0000"/>
                        </a:buClr>
                        <a:buSzPts val="1100"/>
                        <a:buFont typeface="Cabin"/>
                        <a:buChar char="●"/>
                      </a:pPr>
                      <a:r>
                        <a:rPr b="1" lang="ar" sz="1100">
                          <a:solidFill>
                            <a:srgbClr val="CC0000"/>
                          </a:solidFill>
                          <a:latin typeface="Cabin"/>
                          <a:ea typeface="Cabin"/>
                          <a:cs typeface="Cabin"/>
                          <a:sym typeface="Cabin"/>
                        </a:rPr>
                        <a:t>Midnight salivary cortisol</a:t>
                      </a:r>
                      <a:r>
                        <a:rPr b="1" baseline="30000" lang="ar" sz="1100">
                          <a:solidFill>
                            <a:srgbClr val="CC0000"/>
                          </a:solidFill>
                          <a:latin typeface="Cabin"/>
                          <a:ea typeface="Cabin"/>
                          <a:cs typeface="Cabin"/>
                          <a:sym typeface="Cabin"/>
                        </a:rPr>
                        <a:t>1</a:t>
                      </a:r>
                      <a:endParaRPr b="1" sz="1100">
                        <a:solidFill>
                          <a:srgbClr val="CC0000"/>
                        </a:solidFill>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22932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A: Anatomical</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MRI</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r h="235425">
                <a:tc>
                  <a:txBody>
                    <a:bodyPr/>
                    <a:lstStyle/>
                    <a:p>
                      <a:pPr indent="0" lvl="0" marL="0" rtl="0" algn="ctr">
                        <a:lnSpc>
                          <a:spcPct val="115000"/>
                        </a:lnSpc>
                        <a:spcBef>
                          <a:spcPts val="0"/>
                        </a:spcBef>
                        <a:spcAft>
                          <a:spcPts val="0"/>
                        </a:spcAft>
                        <a:buNone/>
                      </a:pPr>
                      <a:r>
                        <a:rPr b="1" lang="ar" sz="1400">
                          <a:solidFill>
                            <a:srgbClr val="FFFFFF"/>
                          </a:solidFill>
                          <a:latin typeface="Cabin"/>
                          <a:ea typeface="Cabin"/>
                          <a:cs typeface="Cabin"/>
                          <a:sym typeface="Cabin"/>
                        </a:rPr>
                        <a:t>Treatment</a:t>
                      </a:r>
                      <a:endParaRPr b="1" sz="1400">
                        <a:solidFill>
                          <a:srgbClr val="FFFFFF"/>
                        </a:solidFill>
                        <a:latin typeface="Cabin"/>
                        <a:ea typeface="Cabin"/>
                        <a:cs typeface="Cabin"/>
                        <a:sym typeface="Cabin"/>
                      </a:endParaRPr>
                    </a:p>
                  </a:txBody>
                  <a:tcPr marT="55250" marB="55250" marR="128025" marL="128025" anchor="ctr">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6D9EEB"/>
                    </a:solidFill>
                  </a:tcPr>
                </a:tc>
                <a:tc>
                  <a:txBody>
                    <a:bodyPr/>
                    <a:lstStyle/>
                    <a:p>
                      <a:pPr indent="-361950" lvl="0" marL="558800" rtl="0" algn="l">
                        <a:lnSpc>
                          <a:spcPct val="115000"/>
                        </a:lnSpc>
                        <a:spcBef>
                          <a:spcPts val="0"/>
                        </a:spcBef>
                        <a:spcAft>
                          <a:spcPts val="0"/>
                        </a:spcAft>
                        <a:buSzPts val="1100"/>
                        <a:buFont typeface="Cabin"/>
                        <a:buChar char="●"/>
                      </a:pPr>
                      <a:r>
                        <a:rPr lang="ar" sz="1100">
                          <a:latin typeface="Cabin"/>
                          <a:ea typeface="Cabin"/>
                          <a:cs typeface="Cabin"/>
                          <a:sym typeface="Cabin"/>
                        </a:rPr>
                        <a:t>Surgical – Medical - Radiation</a:t>
                      </a:r>
                      <a:endParaRPr sz="1100">
                        <a:latin typeface="Cabin"/>
                        <a:ea typeface="Cabin"/>
                        <a:cs typeface="Cabin"/>
                        <a:sym typeface="Cabin"/>
                      </a:endParaRPr>
                    </a:p>
                  </a:txBody>
                  <a:tcPr marT="55250" marB="55250" marR="128025" marL="128025">
                    <a:lnL cap="flat" cmpd="sng" w="9525">
                      <a:solidFill>
                        <a:srgbClr val="F3F3F3"/>
                      </a:solidFill>
                      <a:prstDash val="solid"/>
                      <a:round/>
                      <a:headEnd len="sm" w="sm" type="none"/>
                      <a:tailEnd len="sm" w="sm" type="none"/>
                    </a:lnL>
                    <a:lnR cap="flat" cmpd="sng" w="9525">
                      <a:solidFill>
                        <a:srgbClr val="F3F3F3"/>
                      </a:solidFill>
                      <a:prstDash val="solid"/>
                      <a:round/>
                      <a:headEnd len="sm" w="sm" type="none"/>
                      <a:tailEnd len="sm" w="sm" type="none"/>
                    </a:lnR>
                    <a:lnT cap="flat" cmpd="sng" w="9525">
                      <a:solidFill>
                        <a:srgbClr val="F3F3F3"/>
                      </a:solidFill>
                      <a:prstDash val="solid"/>
                      <a:round/>
                      <a:headEnd len="sm" w="sm" type="none"/>
                      <a:tailEnd len="sm" w="sm" type="none"/>
                    </a:lnT>
                    <a:lnB cap="flat" cmpd="sng" w="9525">
                      <a:solidFill>
                        <a:srgbClr val="F3F3F3"/>
                      </a:solidFill>
                      <a:prstDash val="solid"/>
                      <a:round/>
                      <a:headEnd len="sm" w="sm" type="none"/>
                      <a:tailEnd len="sm" w="sm" type="none"/>
                    </a:lnB>
                    <a:solidFill>
                      <a:srgbClr val="FFFFFF"/>
                    </a:solidFill>
                  </a:tcPr>
                </a:tc>
              </a:tr>
            </a:tbl>
          </a:graphicData>
        </a:graphic>
      </p:graphicFrame>
      <p:sp>
        <p:nvSpPr>
          <p:cNvPr id="284" name="Google Shape;284;p21"/>
          <p:cNvSpPr txBox="1"/>
          <p:nvPr/>
        </p:nvSpPr>
        <p:spPr>
          <a:xfrm>
            <a:off x="-101650" y="3134650"/>
            <a:ext cx="7709100" cy="2085600"/>
          </a:xfrm>
          <a:prstGeom prst="rect">
            <a:avLst/>
          </a:prstGeom>
          <a:noFill/>
          <a:ln>
            <a:noFill/>
          </a:ln>
        </p:spPr>
        <p:txBody>
          <a:bodyPr anchorCtr="0" anchor="t" bIns="123025" lIns="123025" spcFirstLastPara="1" rIns="123025" wrap="square" tIns="123025">
            <a:noAutofit/>
          </a:bodyPr>
          <a:lstStyle/>
          <a:p>
            <a:pPr indent="0" lvl="0" marL="0" rtl="0" algn="l">
              <a:lnSpc>
                <a:spcPct val="115000"/>
              </a:lnSpc>
              <a:spcBef>
                <a:spcPts val="0"/>
              </a:spcBef>
              <a:spcAft>
                <a:spcPts val="0"/>
              </a:spcAft>
              <a:buNone/>
            </a:pPr>
            <a:r>
              <a:rPr lang="ar" sz="1200">
                <a:solidFill>
                  <a:schemeClr val="dk1"/>
                </a:solidFill>
                <a:latin typeface="Cabin"/>
                <a:ea typeface="Cabin"/>
                <a:cs typeface="Cabin"/>
                <a:sym typeface="Cabin"/>
              </a:rPr>
              <a:t>   </a:t>
            </a:r>
            <a:r>
              <a:rPr b="1" lang="ar" sz="1200">
                <a:solidFill>
                  <a:schemeClr val="dk1"/>
                </a:solidFill>
                <a:latin typeface="Cabin"/>
                <a:ea typeface="Cabin"/>
                <a:cs typeface="Cabin"/>
                <a:sym typeface="Cabin"/>
              </a:rPr>
              <a:t>Complications: </a:t>
            </a:r>
            <a:r>
              <a:rPr b="1" lang="ar" sz="800">
                <a:solidFill>
                  <a:srgbClr val="B7B7B7"/>
                </a:solidFill>
                <a:latin typeface="Cabin"/>
                <a:ea typeface="Cabin"/>
                <a:cs typeface="Cabin"/>
                <a:sym typeface="Cabin"/>
              </a:rPr>
              <a:t>Not Important</a:t>
            </a:r>
            <a:endParaRPr b="1" sz="1200">
              <a:solidFill>
                <a:srgbClr val="B7B7B7"/>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80 % HTN</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Left </a:t>
            </a:r>
            <a:r>
              <a:rPr lang="ar" sz="1200">
                <a:solidFill>
                  <a:schemeClr val="dk1"/>
                </a:solidFill>
                <a:latin typeface="Cabin"/>
                <a:ea typeface="Cabin"/>
                <a:cs typeface="Cabin"/>
                <a:sym typeface="Cabin"/>
              </a:rPr>
              <a:t>ventricular</a:t>
            </a:r>
            <a:r>
              <a:rPr lang="ar" sz="1200">
                <a:solidFill>
                  <a:schemeClr val="dk1"/>
                </a:solidFill>
                <a:latin typeface="Cabin"/>
                <a:ea typeface="Cabin"/>
                <a:cs typeface="Cabin"/>
                <a:sym typeface="Cabin"/>
              </a:rPr>
              <a:t> </a:t>
            </a:r>
            <a:r>
              <a:rPr lang="ar" sz="1200">
                <a:solidFill>
                  <a:schemeClr val="dk1"/>
                </a:solidFill>
                <a:latin typeface="Cabin"/>
                <a:ea typeface="Cabin"/>
                <a:cs typeface="Cabin"/>
                <a:sym typeface="Cabin"/>
              </a:rPr>
              <a:t>hypertrophy</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Diastolic dysfunction, </a:t>
            </a:r>
            <a:r>
              <a:rPr lang="ar" sz="1200">
                <a:solidFill>
                  <a:schemeClr val="dk1"/>
                </a:solidFill>
                <a:latin typeface="Cabin"/>
                <a:ea typeface="Cabin"/>
                <a:cs typeface="Cabin"/>
                <a:sym typeface="Cabin"/>
              </a:rPr>
              <a:t>interventricular</a:t>
            </a:r>
            <a:r>
              <a:rPr lang="ar" sz="1200">
                <a:solidFill>
                  <a:schemeClr val="dk1"/>
                </a:solidFill>
                <a:latin typeface="Cabin"/>
                <a:ea typeface="Cabin"/>
                <a:cs typeface="Cabin"/>
                <a:sym typeface="Cabin"/>
              </a:rPr>
              <a:t> septal hypertrophy</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ECG needed: high QRS voltage, inverted T-wave</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Echocardiogram pre-op</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OSA: 33% mild, 18% severe. Needs respiratory assessment and careful use of sedative during surgery</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b="1" lang="ar" sz="1200">
                <a:solidFill>
                  <a:schemeClr val="dk1"/>
                </a:solidFill>
                <a:latin typeface="Cabin"/>
                <a:ea typeface="Cabin"/>
                <a:cs typeface="Cabin"/>
                <a:sym typeface="Cabin"/>
              </a:rPr>
              <a:t>Glucose intolerance</a:t>
            </a:r>
            <a:r>
              <a:rPr lang="ar" sz="1200">
                <a:solidFill>
                  <a:schemeClr val="dk1"/>
                </a:solidFill>
                <a:latin typeface="Cabin"/>
                <a:ea typeface="Cabin"/>
                <a:cs typeface="Cabin"/>
                <a:sym typeface="Cabin"/>
              </a:rPr>
              <a:t> in 60%, control of hyperglycemia</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Osteoporosis with vertebral fracture→→ positioning of patient in OR ( 50 %), 20 % with fracture</a:t>
            </a:r>
            <a:endParaRPr sz="1200">
              <a:solidFill>
                <a:schemeClr val="dk1"/>
              </a:solidFill>
              <a:latin typeface="Cabin"/>
              <a:ea typeface="Cabin"/>
              <a:cs typeface="Cabin"/>
              <a:sym typeface="Cabin"/>
            </a:endParaRPr>
          </a:p>
          <a:p>
            <a:pPr indent="-381000" lvl="0" marL="609600" rtl="0" algn="l">
              <a:lnSpc>
                <a:spcPct val="115000"/>
              </a:lnSpc>
              <a:spcBef>
                <a:spcPts val="0"/>
              </a:spcBef>
              <a:spcAft>
                <a:spcPts val="0"/>
              </a:spcAft>
              <a:buClr>
                <a:schemeClr val="dk1"/>
              </a:buClr>
              <a:buSzPts val="1200"/>
              <a:buFont typeface="Cabin"/>
              <a:buChar char="●"/>
            </a:pPr>
            <a:r>
              <a:rPr lang="ar" sz="1200">
                <a:solidFill>
                  <a:schemeClr val="dk1"/>
                </a:solidFill>
                <a:latin typeface="Cabin"/>
                <a:ea typeface="Cabin"/>
                <a:cs typeface="Cabin"/>
                <a:sym typeface="Cabin"/>
              </a:rPr>
              <a:t>thin skin→→ difficult IV cannulation, poor wound healing </a:t>
            </a:r>
            <a:endParaRPr sz="1200">
              <a:latin typeface="Cabin"/>
              <a:ea typeface="Cabin"/>
              <a:cs typeface="Cabin"/>
              <a:sym typeface="Cabin"/>
            </a:endParaRPr>
          </a:p>
        </p:txBody>
      </p:sp>
      <p:sp>
        <p:nvSpPr>
          <p:cNvPr id="285" name="Google Shape;285;p21"/>
          <p:cNvSpPr txBox="1"/>
          <p:nvPr/>
        </p:nvSpPr>
        <p:spPr>
          <a:xfrm>
            <a:off x="182980" y="2338155"/>
            <a:ext cx="5692200" cy="7965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2400">
                <a:solidFill>
                  <a:srgbClr val="74A9FD"/>
                </a:solidFill>
                <a:latin typeface="Cabin"/>
                <a:ea typeface="Cabin"/>
                <a:cs typeface="Cabin"/>
                <a:sym typeface="Cabin"/>
              </a:rPr>
              <a:t>Excessive cortisol:</a:t>
            </a:r>
            <a:endParaRPr b="1" sz="2400">
              <a:solidFill>
                <a:srgbClr val="74A9FD"/>
              </a:solidFill>
              <a:latin typeface="Cabin"/>
              <a:ea typeface="Cabin"/>
              <a:cs typeface="Cabin"/>
              <a:sym typeface="Cabin"/>
            </a:endParaRPr>
          </a:p>
          <a:p>
            <a:pPr indent="0" lvl="0" marL="0" rtl="0" algn="l">
              <a:spcBef>
                <a:spcPts val="0"/>
              </a:spcBef>
              <a:spcAft>
                <a:spcPts val="0"/>
              </a:spcAft>
              <a:buNone/>
            </a:pPr>
            <a:r>
              <a:rPr b="1" lang="ar" sz="1900">
                <a:solidFill>
                  <a:srgbClr val="CC0000"/>
                </a:solidFill>
                <a:latin typeface="Cabin"/>
                <a:ea typeface="Cabin"/>
                <a:cs typeface="Cabin"/>
                <a:sym typeface="Cabin"/>
              </a:rPr>
              <a:t>(ACTH adenoma → Cushing disease)</a:t>
            </a:r>
            <a:endParaRPr b="1" sz="1900">
              <a:solidFill>
                <a:srgbClr val="CC0000"/>
              </a:solidFill>
              <a:latin typeface="Cabin"/>
              <a:ea typeface="Cabin"/>
              <a:cs typeface="Cabin"/>
              <a:sym typeface="Cabin"/>
            </a:endParaRPr>
          </a:p>
        </p:txBody>
      </p:sp>
      <p:pic>
        <p:nvPicPr>
          <p:cNvPr id="286" name="Google Shape;286;p21"/>
          <p:cNvPicPr preferRelativeResize="0"/>
          <p:nvPr/>
        </p:nvPicPr>
        <p:blipFill rotWithShape="1">
          <a:blip r:embed="rId4">
            <a:alphaModFix/>
          </a:blip>
          <a:srcRect b="0" l="0" r="0" t="0"/>
          <a:stretch/>
        </p:blipFill>
        <p:spPr>
          <a:xfrm>
            <a:off x="4121005" y="3112636"/>
            <a:ext cx="988266" cy="728346"/>
          </a:xfrm>
          <a:prstGeom prst="rect">
            <a:avLst/>
          </a:prstGeom>
          <a:noFill/>
          <a:ln cap="flat" cmpd="sng" w="9525">
            <a:solidFill>
              <a:srgbClr val="1155CC"/>
            </a:solidFill>
            <a:prstDash val="dash"/>
            <a:round/>
            <a:headEnd len="sm" w="sm" type="none"/>
            <a:tailEnd len="sm" w="sm" type="none"/>
          </a:ln>
        </p:spPr>
      </p:pic>
      <p:pic>
        <p:nvPicPr>
          <p:cNvPr id="287" name="Google Shape;287;p21"/>
          <p:cNvPicPr preferRelativeResize="0"/>
          <p:nvPr/>
        </p:nvPicPr>
        <p:blipFill rotWithShape="1">
          <a:blip r:embed="rId5">
            <a:alphaModFix/>
          </a:blip>
          <a:srcRect b="-38026" l="0" r="0" t="0"/>
          <a:stretch/>
        </p:blipFill>
        <p:spPr>
          <a:xfrm>
            <a:off x="1040480" y="8320523"/>
            <a:ext cx="1556519" cy="1238632"/>
          </a:xfrm>
          <a:prstGeom prst="rect">
            <a:avLst/>
          </a:prstGeom>
          <a:noFill/>
          <a:ln cap="flat" cmpd="sng" w="9525">
            <a:solidFill>
              <a:srgbClr val="1155CC"/>
            </a:solidFill>
            <a:prstDash val="dash"/>
            <a:round/>
            <a:headEnd len="sm" w="sm" type="none"/>
            <a:tailEnd len="sm" w="sm" type="none"/>
          </a:ln>
        </p:spPr>
      </p:pic>
      <p:sp>
        <p:nvSpPr>
          <p:cNvPr id="288" name="Google Shape;288;p21"/>
          <p:cNvSpPr txBox="1"/>
          <p:nvPr/>
        </p:nvSpPr>
        <p:spPr>
          <a:xfrm>
            <a:off x="1040465" y="9175932"/>
            <a:ext cx="1797900" cy="3603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1200">
                <a:latin typeface="Cabin"/>
                <a:ea typeface="Cabin"/>
                <a:cs typeface="Cabin"/>
                <a:sym typeface="Cabin"/>
              </a:rPr>
              <a:t>Hirsutism in women </a:t>
            </a:r>
            <a:endParaRPr sz="1200">
              <a:latin typeface="Cabin"/>
              <a:ea typeface="Cabin"/>
              <a:cs typeface="Cabin"/>
              <a:sym typeface="Cabin"/>
            </a:endParaRPr>
          </a:p>
        </p:txBody>
      </p:sp>
      <p:pic>
        <p:nvPicPr>
          <p:cNvPr id="289" name="Google Shape;289;p21"/>
          <p:cNvPicPr preferRelativeResize="0"/>
          <p:nvPr/>
        </p:nvPicPr>
        <p:blipFill rotWithShape="1">
          <a:blip r:embed="rId6">
            <a:alphaModFix/>
          </a:blip>
          <a:srcRect b="-38026" l="0" r="0" t="0"/>
          <a:stretch/>
        </p:blipFill>
        <p:spPr>
          <a:xfrm>
            <a:off x="2838500" y="8322547"/>
            <a:ext cx="2096744" cy="1238632"/>
          </a:xfrm>
          <a:prstGeom prst="rect">
            <a:avLst/>
          </a:prstGeom>
          <a:noFill/>
          <a:ln cap="flat" cmpd="sng" w="9525">
            <a:solidFill>
              <a:srgbClr val="1155CC"/>
            </a:solidFill>
            <a:prstDash val="dash"/>
            <a:round/>
            <a:headEnd len="sm" w="sm" type="none"/>
            <a:tailEnd len="sm" w="sm" type="none"/>
          </a:ln>
        </p:spPr>
      </p:pic>
      <p:sp>
        <p:nvSpPr>
          <p:cNvPr id="290" name="Google Shape;290;p21"/>
          <p:cNvSpPr txBox="1"/>
          <p:nvPr/>
        </p:nvSpPr>
        <p:spPr>
          <a:xfrm>
            <a:off x="2884559" y="9175931"/>
            <a:ext cx="2299500" cy="228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1300">
                <a:solidFill>
                  <a:srgbClr val="CC0000"/>
                </a:solidFill>
                <a:latin typeface="Cabin"/>
                <a:ea typeface="Cabin"/>
                <a:cs typeface="Cabin"/>
                <a:sym typeface="Cabin"/>
              </a:rPr>
              <a:t>Stria(purple, wide &gt;1cm)</a:t>
            </a:r>
            <a:endParaRPr b="1" sz="1300">
              <a:solidFill>
                <a:srgbClr val="CC0000"/>
              </a:solidFill>
              <a:latin typeface="Cabin"/>
              <a:ea typeface="Cabin"/>
              <a:cs typeface="Cabin"/>
              <a:sym typeface="Cabin"/>
            </a:endParaRPr>
          </a:p>
        </p:txBody>
      </p:sp>
      <p:pic>
        <p:nvPicPr>
          <p:cNvPr id="291" name="Google Shape;291;p21"/>
          <p:cNvPicPr preferRelativeResize="0"/>
          <p:nvPr/>
        </p:nvPicPr>
        <p:blipFill rotWithShape="1">
          <a:blip r:embed="rId7">
            <a:alphaModFix/>
          </a:blip>
          <a:srcRect b="-38026" l="0" r="0" t="0"/>
          <a:stretch/>
        </p:blipFill>
        <p:spPr>
          <a:xfrm>
            <a:off x="5021800" y="8290919"/>
            <a:ext cx="1556521" cy="1238632"/>
          </a:xfrm>
          <a:prstGeom prst="rect">
            <a:avLst/>
          </a:prstGeom>
          <a:noFill/>
          <a:ln cap="flat" cmpd="sng" w="9525">
            <a:solidFill>
              <a:srgbClr val="1155CC"/>
            </a:solidFill>
            <a:prstDash val="dash"/>
            <a:round/>
            <a:headEnd len="sm" w="sm" type="none"/>
            <a:tailEnd len="sm" w="sm" type="none"/>
          </a:ln>
        </p:spPr>
      </p:pic>
      <p:sp>
        <p:nvSpPr>
          <p:cNvPr id="292" name="Google Shape;292;p21"/>
          <p:cNvSpPr txBox="1"/>
          <p:nvPr/>
        </p:nvSpPr>
        <p:spPr>
          <a:xfrm>
            <a:off x="5230120" y="9151947"/>
            <a:ext cx="1238700" cy="228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lang="ar" sz="1300">
                <a:latin typeface="Cabin"/>
                <a:ea typeface="Cabin"/>
                <a:cs typeface="Cabin"/>
                <a:sym typeface="Cabin"/>
              </a:rPr>
              <a:t>ecchymosis</a:t>
            </a:r>
            <a:endParaRPr sz="1300">
              <a:latin typeface="Cabin"/>
              <a:ea typeface="Cabin"/>
              <a:cs typeface="Cabin"/>
              <a:sym typeface="Cabin"/>
            </a:endParaRPr>
          </a:p>
        </p:txBody>
      </p:sp>
      <p:pic>
        <p:nvPicPr>
          <p:cNvPr id="293" name="Google Shape;293;p21"/>
          <p:cNvPicPr preferRelativeResize="0"/>
          <p:nvPr/>
        </p:nvPicPr>
        <p:blipFill rotWithShape="1">
          <a:blip r:embed="rId8">
            <a:alphaModFix/>
          </a:blip>
          <a:srcRect b="0" l="0" r="-53775" t="0"/>
          <a:stretch/>
        </p:blipFill>
        <p:spPr>
          <a:xfrm>
            <a:off x="5417580" y="2496960"/>
            <a:ext cx="1904526" cy="578127"/>
          </a:xfrm>
          <a:prstGeom prst="rect">
            <a:avLst/>
          </a:prstGeom>
          <a:noFill/>
          <a:ln cap="flat" cmpd="sng" w="9525">
            <a:solidFill>
              <a:srgbClr val="1155CC"/>
            </a:solidFill>
            <a:prstDash val="dash"/>
            <a:round/>
            <a:headEnd len="sm" w="sm" type="none"/>
            <a:tailEnd len="sm" w="sm" type="none"/>
          </a:ln>
        </p:spPr>
      </p:pic>
      <p:sp>
        <p:nvSpPr>
          <p:cNvPr id="294" name="Google Shape;294;p21"/>
          <p:cNvSpPr txBox="1"/>
          <p:nvPr/>
        </p:nvSpPr>
        <p:spPr>
          <a:xfrm>
            <a:off x="6615350" y="2551486"/>
            <a:ext cx="816600" cy="469200"/>
          </a:xfrm>
          <a:prstGeom prst="rect">
            <a:avLst/>
          </a:prstGeom>
          <a:noFill/>
          <a:ln>
            <a:noFill/>
          </a:ln>
        </p:spPr>
        <p:txBody>
          <a:bodyPr anchorCtr="0" anchor="t" bIns="123025" lIns="123025" spcFirstLastPara="1" rIns="123025" wrap="square" tIns="123025">
            <a:noAutofit/>
          </a:bodyPr>
          <a:lstStyle/>
          <a:p>
            <a:pPr indent="0" lvl="0" marL="0" rtl="0" algn="ctr">
              <a:spcBef>
                <a:spcPts val="0"/>
              </a:spcBef>
              <a:spcAft>
                <a:spcPts val="0"/>
              </a:spcAft>
              <a:buNone/>
            </a:pPr>
            <a:r>
              <a:rPr lang="ar" sz="1200">
                <a:solidFill>
                  <a:srgbClr val="222222"/>
                </a:solidFill>
                <a:highlight>
                  <a:srgbClr val="FFFFFF"/>
                </a:highlight>
                <a:latin typeface="Cabin"/>
                <a:ea typeface="Cabin"/>
                <a:cs typeface="Cabin"/>
                <a:sym typeface="Cabin"/>
              </a:rPr>
              <a:t>buffalo hump</a:t>
            </a:r>
            <a:endParaRPr sz="1200">
              <a:latin typeface="Cabin"/>
              <a:ea typeface="Cabin"/>
              <a:cs typeface="Cabin"/>
              <a:sym typeface="Cabin"/>
            </a:endParaRPr>
          </a:p>
        </p:txBody>
      </p:sp>
      <p:sp>
        <p:nvSpPr>
          <p:cNvPr id="295" name="Google Shape;295;p21"/>
          <p:cNvSpPr txBox="1"/>
          <p:nvPr/>
        </p:nvSpPr>
        <p:spPr>
          <a:xfrm>
            <a:off x="-66675" y="9563566"/>
            <a:ext cx="7680900" cy="771000"/>
          </a:xfrm>
          <a:prstGeom prst="rect">
            <a:avLst/>
          </a:prstGeom>
          <a:noFill/>
          <a:ln>
            <a:noFill/>
          </a:ln>
        </p:spPr>
        <p:txBody>
          <a:bodyPr anchorCtr="0" anchor="t" bIns="123025" lIns="123025" spcFirstLastPara="1" rIns="123025" wrap="square" tIns="123025">
            <a:noAutofit/>
          </a:bodyPr>
          <a:lstStyle/>
          <a:p>
            <a:pPr indent="0" lvl="0" marL="0" rtl="0" algn="l">
              <a:spcBef>
                <a:spcPts val="0"/>
              </a:spcBef>
              <a:spcAft>
                <a:spcPts val="0"/>
              </a:spcAft>
              <a:buNone/>
            </a:pPr>
            <a:r>
              <a:rPr b="1" lang="ar" sz="800">
                <a:solidFill>
                  <a:srgbClr val="6AA84F"/>
                </a:solidFill>
                <a:latin typeface="Cabin"/>
                <a:ea typeface="Cabin"/>
                <a:cs typeface="Cabin"/>
                <a:sym typeface="Cabin"/>
              </a:rPr>
              <a:t>1:</a:t>
            </a:r>
            <a:r>
              <a:rPr lang="ar" sz="800">
                <a:solidFill>
                  <a:srgbClr val="6AA84F"/>
                </a:solidFill>
                <a:latin typeface="Cabin"/>
                <a:ea typeface="Cabin"/>
                <a:cs typeface="Cabin"/>
                <a:sym typeface="Cabin"/>
              </a:rPr>
              <a:t> If high this indicates Cushing disease.</a:t>
            </a:r>
            <a:endParaRPr sz="800">
              <a:solidFill>
                <a:srgbClr val="6AA84F"/>
              </a:solidFill>
              <a:latin typeface="Cabin"/>
              <a:ea typeface="Cabin"/>
              <a:cs typeface="Cabin"/>
              <a:sym typeface="Cabin"/>
            </a:endParaRPr>
          </a:p>
          <a:p>
            <a:pPr indent="0" lvl="0" marL="0" rtl="0" algn="l">
              <a:spcBef>
                <a:spcPts val="0"/>
              </a:spcBef>
              <a:spcAft>
                <a:spcPts val="0"/>
              </a:spcAft>
              <a:buNone/>
            </a:pPr>
            <a:r>
              <a:rPr b="1" lang="ar" sz="800">
                <a:solidFill>
                  <a:srgbClr val="999999"/>
                </a:solidFill>
                <a:latin typeface="Cabin"/>
                <a:ea typeface="Cabin"/>
                <a:cs typeface="Cabin"/>
                <a:sym typeface="Cabin"/>
              </a:rPr>
              <a:t>Difference between cushing disease and syndrome: </a:t>
            </a:r>
            <a:r>
              <a:rPr b="1" lang="ar" sz="800">
                <a:solidFill>
                  <a:srgbClr val="999999"/>
                </a:solidFill>
                <a:latin typeface="Cabin"/>
                <a:ea typeface="Cabin"/>
                <a:cs typeface="Cabin"/>
                <a:sym typeface="Cabin"/>
              </a:rPr>
              <a:t>Cushing disease</a:t>
            </a:r>
            <a:r>
              <a:rPr lang="ar" sz="800">
                <a:solidFill>
                  <a:srgbClr val="999999"/>
                </a:solidFill>
                <a:latin typeface="Cabin"/>
                <a:ea typeface="Cabin"/>
                <a:cs typeface="Cabin"/>
                <a:sym typeface="Cabin"/>
              </a:rPr>
              <a:t> is caused by a </a:t>
            </a:r>
            <a:r>
              <a:rPr b="1" lang="ar" sz="800">
                <a:solidFill>
                  <a:srgbClr val="999999"/>
                </a:solidFill>
                <a:latin typeface="Cabin"/>
                <a:ea typeface="Cabin"/>
                <a:cs typeface="Cabin"/>
                <a:sym typeface="Cabin"/>
              </a:rPr>
              <a:t>pituitary gland tumor</a:t>
            </a:r>
            <a:r>
              <a:rPr lang="ar" sz="800">
                <a:solidFill>
                  <a:srgbClr val="999999"/>
                </a:solidFill>
                <a:latin typeface="Cabin"/>
                <a:ea typeface="Cabin"/>
                <a:cs typeface="Cabin"/>
                <a:sym typeface="Cabin"/>
              </a:rPr>
              <a:t> (usually benign) that over-secretes the hormone ACTH, thus over stimulating the adrenal glands' cortisol production. </a:t>
            </a:r>
            <a:r>
              <a:rPr b="1" lang="ar" sz="800">
                <a:solidFill>
                  <a:srgbClr val="999999"/>
                </a:solidFill>
                <a:latin typeface="Cabin"/>
                <a:ea typeface="Cabin"/>
                <a:cs typeface="Cabin"/>
                <a:sym typeface="Cabin"/>
              </a:rPr>
              <a:t>Cushing syndrome</a:t>
            </a:r>
            <a:r>
              <a:rPr lang="ar" sz="800">
                <a:solidFill>
                  <a:srgbClr val="999999"/>
                </a:solidFill>
                <a:latin typeface="Cabin"/>
                <a:ea typeface="Cabin"/>
                <a:cs typeface="Cabin"/>
                <a:sym typeface="Cabin"/>
              </a:rPr>
              <a:t> refers to the signs and symptoms associated with excess cortisol in the body, </a:t>
            </a:r>
            <a:r>
              <a:rPr b="1" lang="ar" sz="800">
                <a:solidFill>
                  <a:srgbClr val="999999"/>
                </a:solidFill>
                <a:latin typeface="Cabin"/>
                <a:ea typeface="Cabin"/>
                <a:cs typeface="Cabin"/>
                <a:sym typeface="Cabin"/>
              </a:rPr>
              <a:t>regardless of the cause</a:t>
            </a:r>
            <a:r>
              <a:rPr lang="ar" sz="800">
                <a:solidFill>
                  <a:srgbClr val="999999"/>
                </a:solidFill>
                <a:latin typeface="Cabin"/>
                <a:ea typeface="Cabin"/>
                <a:cs typeface="Cabin"/>
                <a:sym typeface="Cabin"/>
              </a:rPr>
              <a:t>, could be due to corticosteroid medications.</a:t>
            </a:r>
            <a:endParaRPr sz="800">
              <a:solidFill>
                <a:srgbClr val="999999"/>
              </a:solidFill>
              <a:latin typeface="Cabin"/>
              <a:ea typeface="Cabin"/>
              <a:cs typeface="Cabin"/>
              <a:sym typeface="Cabin"/>
            </a:endParaRPr>
          </a:p>
        </p:txBody>
      </p:sp>
      <p:pic>
        <p:nvPicPr>
          <p:cNvPr id="296" name="Google Shape;296;p21"/>
          <p:cNvPicPr preferRelativeResize="0"/>
          <p:nvPr/>
        </p:nvPicPr>
        <p:blipFill>
          <a:blip r:embed="rId9">
            <a:alphaModFix/>
          </a:blip>
          <a:stretch>
            <a:fillRect/>
          </a:stretch>
        </p:blipFill>
        <p:spPr>
          <a:xfrm>
            <a:off x="5392310" y="3199334"/>
            <a:ext cx="1798021" cy="1238632"/>
          </a:xfrm>
          <a:prstGeom prst="rect">
            <a:avLst/>
          </a:prstGeom>
          <a:noFill/>
          <a:ln cap="flat" cmpd="sng" w="9525">
            <a:solidFill>
              <a:srgbClr val="1155CC"/>
            </a:solidFill>
            <a:prstDash val="dash"/>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