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10440000" cx="7560000"/>
  <p:notesSz cx="6858000" cy="9144000"/>
  <p:embeddedFontLst>
    <p:embeddedFont>
      <p:font typeface="Cabin"/>
      <p:regular r:id="rId21"/>
      <p:bold r:id="rId22"/>
      <p:italic r:id="rId23"/>
      <p:boldItalic r:id="rId24"/>
    </p:embeddedFont>
    <p:embeddedFont>
      <p:font typeface="PT Sans Narrow"/>
      <p:regular r:id="rId25"/>
      <p:bold r:id="rId26"/>
    </p:embeddedFont>
    <p:embeddedFont>
      <p:font typeface="Rosario"/>
      <p:regular r:id="rId27"/>
      <p:bold r:id="rId28"/>
      <p:italic r:id="rId29"/>
      <p:boldItalic r:id="rId30"/>
    </p:embeddedFont>
    <p:embeddedFont>
      <p:font typeface="Chelsea Market"/>
      <p:regular r:id="rId31"/>
    </p:embeddedFont>
    <p:embeddedFont>
      <p:font typeface="Ex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0BD8C3C-31B7-4018-AF7B-04EE00D0F6DD}">
  <a:tblStyle styleId="{B0BD8C3C-31B7-4018-AF7B-04EE00D0F6D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Cabin-bold.fntdata"/><Relationship Id="rId21" Type="http://schemas.openxmlformats.org/officeDocument/2006/relationships/font" Target="fonts/Cabin-regular.fntdata"/><Relationship Id="rId24" Type="http://schemas.openxmlformats.org/officeDocument/2006/relationships/font" Target="fonts/Cabin-boldItalic.fntdata"/><Relationship Id="rId23" Type="http://schemas.openxmlformats.org/officeDocument/2006/relationships/font" Target="fonts/Cab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Rosario-bold.fntdata"/><Relationship Id="rId27" Type="http://schemas.openxmlformats.org/officeDocument/2006/relationships/font" Target="fonts/Rosari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sari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helseaMarket-regular.fntdata"/><Relationship Id="rId30" Type="http://schemas.openxmlformats.org/officeDocument/2006/relationships/font" Target="fonts/Rosario-boldItalic.fntdata"/><Relationship Id="rId11" Type="http://schemas.openxmlformats.org/officeDocument/2006/relationships/slide" Target="slides/slide4.xml"/><Relationship Id="rId33" Type="http://schemas.openxmlformats.org/officeDocument/2006/relationships/font" Target="fonts/Exo-bold.fntdata"/><Relationship Id="rId10" Type="http://schemas.openxmlformats.org/officeDocument/2006/relationships/slide" Target="slides/slide3.xml"/><Relationship Id="rId32" Type="http://schemas.openxmlformats.org/officeDocument/2006/relationships/font" Target="fonts/Exo-regular.fntdata"/><Relationship Id="rId13" Type="http://schemas.openxmlformats.org/officeDocument/2006/relationships/slide" Target="slides/slide6.xml"/><Relationship Id="rId35" Type="http://schemas.openxmlformats.org/officeDocument/2006/relationships/font" Target="fonts/Exo-boldItalic.fntdata"/><Relationship Id="rId12" Type="http://schemas.openxmlformats.org/officeDocument/2006/relationships/slide" Target="slides/slide5.xml"/><Relationship Id="rId34" Type="http://schemas.openxmlformats.org/officeDocument/2006/relationships/font" Target="fonts/Exo-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ec9f5711e_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ec9f571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ef4a9ac36582501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ef4a9ac3658250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00626ea467bf9db_8: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00626ea467bf9db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dee56e4aa_0_126: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dee56e4aa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6ed145a8a3_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6ed145a8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dee56e4aa_0_226: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dee56e4aa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20f3d7b5c33703d_5: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20f3d7b5c33703d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ad00a2022ca5ef6_2: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ad00a2022ca5ef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7d0fc991d1bb179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7d0fc991d1bb17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7d0fc991d1bb179_15: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7d0fc991d1bb179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7d0fc991d1bb179_21: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7d0fc991d1bb179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3282434b33015f27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282434b33015f2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3282434b33015f27_18: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282434b33015f27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1"/>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62" name="Google Shape;62;p11"/>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63" name="Google Shape;63;p1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4" name="Shape 6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TITLE_1">
    <p:spTree>
      <p:nvGrpSpPr>
        <p:cNvPr id="65" name="Shape 6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type="title">
  <p:cSld name="TITLE">
    <p:spTree>
      <p:nvGrpSpPr>
        <p:cNvPr id="70" name="Shape 70"/>
        <p:cNvGrpSpPr/>
        <p:nvPr/>
      </p:nvGrpSpPr>
      <p:grpSpPr>
        <a:xfrm>
          <a:off x="0" y="0"/>
          <a:ext cx="0" cy="0"/>
          <a:chOff x="0" y="0"/>
          <a:chExt cx="0" cy="0"/>
        </a:xfrm>
      </p:grpSpPr>
      <p:sp>
        <p:nvSpPr>
          <p:cNvPr id="71" name="Google Shape;71;p15"/>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2" name="Shape 72"/>
        <p:cNvGrpSpPr/>
        <p:nvPr/>
      </p:nvGrpSpPr>
      <p:grpSpPr>
        <a:xfrm>
          <a:off x="0" y="0"/>
          <a:ext cx="0" cy="0"/>
          <a:chOff x="0" y="0"/>
          <a:chExt cx="0" cy="0"/>
        </a:xfrm>
      </p:grpSpPr>
      <p:sp>
        <p:nvSpPr>
          <p:cNvPr id="73" name="Google Shape;73;p16"/>
          <p:cNvSpPr txBox="1"/>
          <p:nvPr/>
        </p:nvSpPr>
        <p:spPr>
          <a:xfrm>
            <a:off x="-114765" y="-99053"/>
            <a:ext cx="7771200" cy="3636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74" name="Google Shape;74;p16"/>
          <p:cNvSpPr txBox="1"/>
          <p:nvPr/>
        </p:nvSpPr>
        <p:spPr>
          <a:xfrm>
            <a:off x="0" y="9621838"/>
            <a:ext cx="7560000" cy="818100"/>
          </a:xfrm>
          <a:prstGeom prst="rect">
            <a:avLst/>
          </a:prstGeom>
          <a:noFill/>
          <a:ln cap="flat" cmpd="sng" w="9525">
            <a:solidFill>
              <a:srgbClr val="1155CC"/>
            </a:solidFill>
            <a:prstDash val="dash"/>
            <a:round/>
            <a:headEnd len="sm" w="sm" type="none"/>
            <a:tailEnd len="sm" w="sm" type="none"/>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5" name="Shape 75"/>
        <p:cNvGrpSpPr/>
        <p:nvPr/>
      </p:nvGrpSpPr>
      <p:grpSpPr>
        <a:xfrm>
          <a:off x="0" y="0"/>
          <a:ext cx="0" cy="0"/>
          <a:chOff x="0" y="0"/>
          <a:chExt cx="0" cy="0"/>
        </a:xfrm>
      </p:grpSpPr>
      <p:sp>
        <p:nvSpPr>
          <p:cNvPr id="76" name="Google Shape;76;p17"/>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7" name="Google Shape;77;p17"/>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78" name="Google Shape;78;p1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9" name="Shape 79"/>
        <p:cNvGrpSpPr/>
        <p:nvPr/>
      </p:nvGrpSpPr>
      <p:grpSpPr>
        <a:xfrm>
          <a:off x="0" y="0"/>
          <a:ext cx="0" cy="0"/>
          <a:chOff x="0" y="0"/>
          <a:chExt cx="0" cy="0"/>
        </a:xfrm>
      </p:grpSpPr>
      <p:sp>
        <p:nvSpPr>
          <p:cNvPr id="80" name="Google Shape;80;p18"/>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1" name="Google Shape;81;p18"/>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2" name="Google Shape;82;p18"/>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3" name="Google Shape;83;p1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4" name="Shape 84"/>
        <p:cNvGrpSpPr/>
        <p:nvPr/>
      </p:nvGrpSpPr>
      <p:grpSpPr>
        <a:xfrm>
          <a:off x="0" y="0"/>
          <a:ext cx="0" cy="0"/>
          <a:chOff x="0" y="0"/>
          <a:chExt cx="0" cy="0"/>
        </a:xfrm>
      </p:grpSpPr>
      <p:sp>
        <p:nvSpPr>
          <p:cNvPr id="85" name="Google Shape;85;p19"/>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6" name="Google Shape;86;p1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7" name="Shape 87"/>
        <p:cNvGrpSpPr/>
        <p:nvPr/>
      </p:nvGrpSpPr>
      <p:grpSpPr>
        <a:xfrm>
          <a:off x="0" y="0"/>
          <a:ext cx="0" cy="0"/>
          <a:chOff x="0" y="0"/>
          <a:chExt cx="0" cy="0"/>
        </a:xfrm>
      </p:grpSpPr>
      <p:sp>
        <p:nvSpPr>
          <p:cNvPr id="88" name="Google Shape;88;p20"/>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89" name="Google Shape;89;p20"/>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90" name="Google Shape;90;p2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91" name="Shape 91"/>
        <p:cNvGrpSpPr/>
        <p:nvPr/>
      </p:nvGrpSpPr>
      <p:grpSpPr>
        <a:xfrm>
          <a:off x="0" y="0"/>
          <a:ext cx="0" cy="0"/>
          <a:chOff x="0" y="0"/>
          <a:chExt cx="0" cy="0"/>
        </a:xfrm>
      </p:grpSpPr>
      <p:sp>
        <p:nvSpPr>
          <p:cNvPr id="92" name="Google Shape;92;p21"/>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93" name="Google Shape;93;p2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2150" lIns="122150" spcFirstLastPara="1" rIns="122150" wrap="square" tIns="12215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nvSpPr>
        <p:spPr>
          <a:xfrm>
            <a:off x="-142030" y="-159983"/>
            <a:ext cx="7811700" cy="4245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grpSp>
        <p:nvGrpSpPr>
          <p:cNvPr id="16" name="Google Shape;16;p3"/>
          <p:cNvGrpSpPr/>
          <p:nvPr/>
        </p:nvGrpSpPr>
        <p:grpSpPr>
          <a:xfrm>
            <a:off x="-692935" y="-439942"/>
            <a:ext cx="9138924" cy="9198676"/>
            <a:chOff x="90420" y="-364106"/>
            <a:chExt cx="6142163" cy="7612907"/>
          </a:xfrm>
        </p:grpSpPr>
        <p:sp>
          <p:nvSpPr>
            <p:cNvPr id="17" name="Google Shape;17;p3"/>
            <p:cNvSpPr/>
            <p:nvPr/>
          </p:nvSpPr>
          <p:spPr>
            <a:xfrm>
              <a:off x="5086963" y="2354300"/>
              <a:ext cx="542100" cy="542100"/>
            </a:xfrm>
            <a:prstGeom prst="ellipse">
              <a:avLst/>
            </a:prstGeom>
            <a:solidFill>
              <a:srgbClr val="BFD8FF">
                <a:alpha val="5475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8" name="Google Shape;18;p3"/>
            <p:cNvSpPr/>
            <p:nvPr/>
          </p:nvSpPr>
          <p:spPr>
            <a:xfrm rot="-899646">
              <a:off x="776862" y="-262199"/>
              <a:ext cx="900976" cy="856085"/>
            </a:xfrm>
            <a:prstGeom prst="pentagon">
              <a:avLst>
                <a:gd fmla="val 105146" name="hf"/>
                <a:gd fmla="val 110557" name="vf"/>
              </a:avLst>
            </a:prstGeom>
            <a:solidFill>
              <a:srgbClr val="6D9AE8">
                <a:alpha val="5307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9" name="Google Shape;19;p3"/>
            <p:cNvSpPr/>
            <p:nvPr/>
          </p:nvSpPr>
          <p:spPr>
            <a:xfrm rot="1763">
              <a:off x="5263896" y="4722048"/>
              <a:ext cx="585000" cy="556500"/>
            </a:xfrm>
            <a:prstGeom prst="pentagon">
              <a:avLst>
                <a:gd fmla="val 105146" name="hf"/>
                <a:gd fmla="val 110557" name="vf"/>
              </a:avLst>
            </a:prstGeom>
            <a:solidFill>
              <a:srgbClr val="B1CDFF">
                <a:alpha val="5922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0" name="Google Shape;20;p3"/>
            <p:cNvSpPr/>
            <p:nvPr/>
          </p:nvSpPr>
          <p:spPr>
            <a:xfrm rot="10800000">
              <a:off x="90420" y="4650313"/>
              <a:ext cx="983100" cy="850500"/>
            </a:xfrm>
            <a:prstGeom prst="triangle">
              <a:avLst>
                <a:gd fmla="val 50000" name="adj"/>
              </a:avLst>
            </a:prstGeom>
            <a:solidFill>
              <a:srgbClr val="C8DBF9">
                <a:alpha val="553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1" name="Google Shape;21;p3"/>
            <p:cNvSpPr/>
            <p:nvPr/>
          </p:nvSpPr>
          <p:spPr>
            <a:xfrm>
              <a:off x="4997943" y="182199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F7A8E6">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22" name="Google Shape;22;p3"/>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3" name="Google Shape;23;p3"/>
            <p:cNvSpPr/>
            <p:nvPr/>
          </p:nvSpPr>
          <p:spPr>
            <a:xfrm>
              <a:off x="5205591" y="2133802"/>
              <a:ext cx="983100" cy="9831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4" name="Google Shape;24;p3"/>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C6B2FF"/>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5" name="Google Shape;25;p3"/>
            <p:cNvSpPr/>
            <p:nvPr/>
          </p:nvSpPr>
          <p:spPr>
            <a:xfrm rot="10800000">
              <a:off x="343825" y="4290619"/>
              <a:ext cx="333300" cy="288300"/>
            </a:xfrm>
            <a:prstGeom prst="triangle">
              <a:avLst>
                <a:gd fmla="val 50000" name="adj"/>
              </a:avLst>
            </a:prstGeom>
            <a:solidFill>
              <a:srgbClr val="E15DC4">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6" name="Google Shape;26;p3"/>
            <p:cNvSpPr/>
            <p:nvPr/>
          </p:nvSpPr>
          <p:spPr>
            <a:xfrm rot="10800000">
              <a:off x="5205588" y="688370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7" name="Google Shape;27;p3"/>
            <p:cNvSpPr/>
            <p:nvPr/>
          </p:nvSpPr>
          <p:spPr>
            <a:xfrm>
              <a:off x="5147267" y="4650325"/>
              <a:ext cx="421500" cy="421500"/>
            </a:xfrm>
            <a:prstGeom prst="donut">
              <a:avLst>
                <a:gd fmla="val 19671" name="adj"/>
              </a:avLst>
            </a:prstGeom>
            <a:solidFill>
              <a:srgbClr val="FFBBF0">
                <a:alpha val="553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8" name="Google Shape;28;p3"/>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9" name="Google Shape;29;p3"/>
            <p:cNvSpPr/>
            <p:nvPr/>
          </p:nvSpPr>
          <p:spPr>
            <a:xfrm rot="10800000">
              <a:off x="488410" y="4837950"/>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DAA1"/>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30" name="Google Shape;30;p3"/>
            <p:cNvSpPr/>
            <p:nvPr/>
          </p:nvSpPr>
          <p:spPr>
            <a:xfrm>
              <a:off x="5347554" y="6224499"/>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FBB8B8"/>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grpSp>
      <p:sp>
        <p:nvSpPr>
          <p:cNvPr id="31" name="Google Shape;31;p3"/>
          <p:cNvSpPr txBox="1"/>
          <p:nvPr/>
        </p:nvSpPr>
        <p:spPr>
          <a:xfrm>
            <a:off x="0" y="9621838"/>
            <a:ext cx="7560000" cy="818100"/>
          </a:xfrm>
          <a:prstGeom prst="rect">
            <a:avLst/>
          </a:prstGeom>
          <a:noFill/>
          <a:ln cap="flat" cmpd="sng" w="9525">
            <a:solidFill>
              <a:srgbClr val="1155CC"/>
            </a:solidFill>
            <a:prstDash val="dash"/>
            <a:round/>
            <a:headEnd len="sm" w="sm" type="none"/>
            <a:tailEnd len="sm" w="sm" type="none"/>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22"/>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96" name="Google Shape;96;p22"/>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97" name="Google Shape;97;p22"/>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8" name="Google Shape;98;p22"/>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9" name="Google Shape;99;p2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0" name="Shape 100"/>
        <p:cNvGrpSpPr/>
        <p:nvPr/>
      </p:nvGrpSpPr>
      <p:grpSpPr>
        <a:xfrm>
          <a:off x="0" y="0"/>
          <a:ext cx="0" cy="0"/>
          <a:chOff x="0" y="0"/>
          <a:chExt cx="0" cy="0"/>
        </a:xfrm>
      </p:grpSpPr>
      <p:sp>
        <p:nvSpPr>
          <p:cNvPr id="101" name="Google Shape;101;p23"/>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rtl="0">
              <a:lnSpc>
                <a:spcPct val="100000"/>
              </a:lnSpc>
              <a:spcBef>
                <a:spcPts val="0"/>
              </a:spcBef>
              <a:spcAft>
                <a:spcPts val="0"/>
              </a:spcAft>
              <a:buSzPts val="2400"/>
              <a:buNone/>
              <a:defRPr/>
            </a:lvl1pPr>
          </a:lstStyle>
          <a:p/>
        </p:txBody>
      </p:sp>
      <p:sp>
        <p:nvSpPr>
          <p:cNvPr id="102" name="Google Shape;102;p23"/>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3" name="Shape 103"/>
        <p:cNvGrpSpPr/>
        <p:nvPr/>
      </p:nvGrpSpPr>
      <p:grpSpPr>
        <a:xfrm>
          <a:off x="0" y="0"/>
          <a:ext cx="0" cy="0"/>
          <a:chOff x="0" y="0"/>
          <a:chExt cx="0" cy="0"/>
        </a:xfrm>
      </p:grpSpPr>
      <p:sp>
        <p:nvSpPr>
          <p:cNvPr id="104" name="Google Shape;104;p24"/>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05" name="Google Shape;105;p24"/>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106" name="Google Shape;106;p2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7" name="Shape 10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2" name="Shape 32"/>
        <p:cNvGrpSpPr/>
        <p:nvPr/>
      </p:nvGrpSpPr>
      <p:grpSpPr>
        <a:xfrm>
          <a:off x="0" y="0"/>
          <a:ext cx="0" cy="0"/>
          <a:chOff x="0" y="0"/>
          <a:chExt cx="0" cy="0"/>
        </a:xfrm>
      </p:grpSpPr>
      <p:sp>
        <p:nvSpPr>
          <p:cNvPr id="33" name="Google Shape;33;p4"/>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4" name="Google Shape;34;p4"/>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5" name="Google Shape;35;p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6" name="Shape 36"/>
        <p:cNvGrpSpPr/>
        <p:nvPr/>
      </p:nvGrpSpPr>
      <p:grpSpPr>
        <a:xfrm>
          <a:off x="0" y="0"/>
          <a:ext cx="0" cy="0"/>
          <a:chOff x="0" y="0"/>
          <a:chExt cx="0" cy="0"/>
        </a:xfrm>
      </p:grpSpPr>
      <p:sp>
        <p:nvSpPr>
          <p:cNvPr id="37" name="Google Shape;37;p5"/>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8" name="Google Shape;38;p5"/>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9" name="Google Shape;39;p5"/>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0" name="Google Shape;40;p5"/>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6"/>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43" name="Google Shape;43;p6"/>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4" name="Shape 44"/>
        <p:cNvGrpSpPr/>
        <p:nvPr/>
      </p:nvGrpSpPr>
      <p:grpSpPr>
        <a:xfrm>
          <a:off x="0" y="0"/>
          <a:ext cx="0" cy="0"/>
          <a:chOff x="0" y="0"/>
          <a:chExt cx="0" cy="0"/>
        </a:xfrm>
      </p:grpSpPr>
      <p:sp>
        <p:nvSpPr>
          <p:cNvPr id="45" name="Google Shape;45;p7"/>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46" name="Google Shape;46;p7"/>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7" name="Google Shape;47;p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8" name="Shape 48"/>
        <p:cNvGrpSpPr/>
        <p:nvPr/>
      </p:nvGrpSpPr>
      <p:grpSpPr>
        <a:xfrm>
          <a:off x="0" y="0"/>
          <a:ext cx="0" cy="0"/>
          <a:chOff x="0" y="0"/>
          <a:chExt cx="0" cy="0"/>
        </a:xfrm>
      </p:grpSpPr>
      <p:sp>
        <p:nvSpPr>
          <p:cNvPr id="49" name="Google Shape;49;p8"/>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50" name="Google Shape;50;p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9"/>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53" name="Google Shape;53;p9"/>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54" name="Google Shape;54;p9"/>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5" name="Google Shape;55;p9"/>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56" name="Google Shape;56;p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7" name="Shape 57"/>
        <p:cNvGrpSpPr/>
        <p:nvPr/>
      </p:nvGrpSpPr>
      <p:grpSpPr>
        <a:xfrm>
          <a:off x="0" y="0"/>
          <a:ext cx="0" cy="0"/>
          <a:chOff x="0" y="0"/>
          <a:chExt cx="0" cy="0"/>
        </a:xfrm>
      </p:grpSpPr>
      <p:sp>
        <p:nvSpPr>
          <p:cNvPr id="58" name="Google Shape;58;p10"/>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a:lnSpc>
                <a:spcPct val="100000"/>
              </a:lnSpc>
              <a:spcBef>
                <a:spcPts val="0"/>
              </a:spcBef>
              <a:spcAft>
                <a:spcPts val="0"/>
              </a:spcAft>
              <a:buSzPts val="2400"/>
              <a:buNone/>
              <a:defRPr/>
            </a:lvl1pPr>
          </a:lstStyle>
          <a:p/>
        </p:txBody>
      </p:sp>
      <p:sp>
        <p:nvSpPr>
          <p:cNvPr id="59" name="Google Shape;59;p1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68" name="Google Shape;68;p14"/>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69" name="Google Shape;69;p14"/>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jpg"/><Relationship Id="rId6" Type="http://schemas.openxmlformats.org/officeDocument/2006/relationships/hyperlink" Target="https://docs.google.com/document/d/16dIdEzTUCWseYg3GY59eLWZeCt4n5i0YjxD_ut5hOb8/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familymedicine438.sarahah.com" TargetMode="External"/><Relationship Id="rId4" Type="http://schemas.openxmlformats.org/officeDocument/2006/relationships/image" Target="../media/image9.png"/><Relationship Id="rId5" Type="http://schemas.openxmlformats.org/officeDocument/2006/relationships/hyperlink" Target="http://www.twitter.com/Medicine438_" TargetMode="External"/><Relationship Id="rId6" Type="http://schemas.openxmlformats.org/officeDocument/2006/relationships/image" Target="../media/image7.png"/><Relationship Id="rId7"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6"/>
          <p:cNvSpPr txBox="1"/>
          <p:nvPr/>
        </p:nvSpPr>
        <p:spPr>
          <a:xfrm>
            <a:off x="210" y="0"/>
            <a:ext cx="7560000" cy="104400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113" name="Google Shape;113;p26"/>
          <p:cNvSpPr/>
          <p:nvPr/>
        </p:nvSpPr>
        <p:spPr>
          <a:xfrm>
            <a:off x="419440" y="9055008"/>
            <a:ext cx="206100" cy="1797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4" name="Google Shape;114;p26"/>
          <p:cNvSpPr/>
          <p:nvPr/>
        </p:nvSpPr>
        <p:spPr>
          <a:xfrm>
            <a:off x="419440" y="9260084"/>
            <a:ext cx="206100" cy="1797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5" name="Google Shape;115;p26"/>
          <p:cNvSpPr/>
          <p:nvPr/>
        </p:nvSpPr>
        <p:spPr>
          <a:xfrm>
            <a:off x="419440" y="9465177"/>
            <a:ext cx="206100" cy="179700"/>
          </a:xfrm>
          <a:prstGeom prst="ellipse">
            <a:avLst/>
          </a:prstGeom>
          <a:solidFill>
            <a:srgbClr val="C27BA0"/>
          </a:solidFill>
          <a:ln cap="flat" cmpd="sng" w="9525">
            <a:solidFill>
              <a:srgbClr val="C27BA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6" name="Google Shape;116;p26"/>
          <p:cNvSpPr/>
          <p:nvPr/>
        </p:nvSpPr>
        <p:spPr>
          <a:xfrm>
            <a:off x="419440" y="9670261"/>
            <a:ext cx="206100" cy="179700"/>
          </a:xfrm>
          <a:prstGeom prst="ellipse">
            <a:avLst/>
          </a:prstGeom>
          <a:solidFill>
            <a:srgbClr val="3C78D8"/>
          </a:solidFill>
          <a:ln cap="flat" cmpd="sng" w="9525">
            <a:solidFill>
              <a:srgbClr val="3C78D8"/>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7" name="Google Shape;117;p26"/>
          <p:cNvSpPr/>
          <p:nvPr/>
        </p:nvSpPr>
        <p:spPr>
          <a:xfrm>
            <a:off x="419440" y="9875346"/>
            <a:ext cx="206100" cy="179700"/>
          </a:xfrm>
          <a:prstGeom prst="ellipse">
            <a:avLst/>
          </a:prstGeom>
          <a:solidFill>
            <a:srgbClr val="B45F06"/>
          </a:solidFill>
          <a:ln cap="flat" cmpd="sng" w="9525">
            <a:solidFill>
              <a:srgbClr val="B45F06"/>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8" name="Google Shape;118;p26"/>
          <p:cNvSpPr/>
          <p:nvPr/>
        </p:nvSpPr>
        <p:spPr>
          <a:xfrm>
            <a:off x="96615" y="83377"/>
            <a:ext cx="7367100" cy="10273200"/>
          </a:xfrm>
          <a:prstGeom prst="round1Rect">
            <a:avLst>
              <a:gd fmla="val 32476" name="adj"/>
            </a:avLst>
          </a:prstGeom>
          <a:solidFill>
            <a:srgbClr val="EEF7FF"/>
          </a:solidFill>
          <a:ln cap="flat" cmpd="sng" w="66675">
            <a:solidFill>
              <a:srgbClr val="0B5394"/>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grpSp>
        <p:nvGrpSpPr>
          <p:cNvPr id="119" name="Google Shape;119;p26"/>
          <p:cNvGrpSpPr/>
          <p:nvPr/>
        </p:nvGrpSpPr>
        <p:grpSpPr>
          <a:xfrm>
            <a:off x="419444" y="5880476"/>
            <a:ext cx="5474706" cy="2340981"/>
            <a:chOff x="342928" y="5395360"/>
            <a:chExt cx="3910504" cy="1937417"/>
          </a:xfrm>
        </p:grpSpPr>
        <p:sp>
          <p:nvSpPr>
            <p:cNvPr id="120" name="Google Shape;120;p26"/>
            <p:cNvSpPr/>
            <p:nvPr/>
          </p:nvSpPr>
          <p:spPr>
            <a:xfrm>
              <a:off x="342928" y="5395360"/>
              <a:ext cx="2571300" cy="732300"/>
            </a:xfrm>
            <a:prstGeom prst="roundRect">
              <a:avLst>
                <a:gd fmla="val 16667" name="adj"/>
              </a:avLst>
            </a:prstGeom>
            <a:no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2700">
                  <a:solidFill>
                    <a:srgbClr val="0B5394"/>
                  </a:solidFill>
                  <a:latin typeface="Cabin"/>
                  <a:ea typeface="Cabin"/>
                  <a:cs typeface="Cabin"/>
                  <a:sym typeface="Cabin"/>
                </a:rPr>
                <a:t>Lecture Objectives:</a:t>
              </a:r>
              <a:endParaRPr b="1" sz="2700">
                <a:solidFill>
                  <a:srgbClr val="0B5394"/>
                </a:solidFill>
                <a:latin typeface="Cabin"/>
                <a:ea typeface="Cabin"/>
                <a:cs typeface="Cabin"/>
                <a:sym typeface="Cabin"/>
              </a:endParaRPr>
            </a:p>
          </p:txBody>
        </p:sp>
        <p:sp>
          <p:nvSpPr>
            <p:cNvPr id="121" name="Google Shape;121;p26"/>
            <p:cNvSpPr txBox="1"/>
            <p:nvPr/>
          </p:nvSpPr>
          <p:spPr>
            <a:xfrm>
              <a:off x="342932" y="6048177"/>
              <a:ext cx="3910500" cy="1284600"/>
            </a:xfrm>
            <a:prstGeom prst="rect">
              <a:avLst/>
            </a:prstGeom>
            <a:noFill/>
            <a:ln>
              <a:noFill/>
            </a:ln>
          </p:spPr>
          <p:txBody>
            <a:bodyPr anchorCtr="0" anchor="t" bIns="122150" lIns="122150" spcFirstLastPara="1" rIns="122150" wrap="square" tIns="122150">
              <a:noAutofit/>
            </a:bodyPr>
            <a:lstStyle/>
            <a:p>
              <a:pPr indent="-412750" lvl="0" marL="609600" rtl="0" algn="l">
                <a:spcBef>
                  <a:spcPts val="0"/>
                </a:spcBef>
                <a:spcAft>
                  <a:spcPts val="0"/>
                </a:spcAft>
                <a:buClr>
                  <a:srgbClr val="000000"/>
                </a:buClr>
                <a:buSzPts val="1700"/>
                <a:buFont typeface="Cabin"/>
                <a:buChar char="◄"/>
              </a:pPr>
              <a:r>
                <a:rPr b="1" lang="ar" sz="1700">
                  <a:solidFill>
                    <a:schemeClr val="dk1"/>
                  </a:solidFill>
                  <a:latin typeface="Cabin"/>
                  <a:ea typeface="Cabin"/>
                  <a:cs typeface="Cabin"/>
                  <a:sym typeface="Cabin"/>
                </a:rPr>
                <a:t>Understanding the</a:t>
              </a:r>
              <a:r>
                <a:rPr b="1" lang="ar" sz="1700">
                  <a:solidFill>
                    <a:schemeClr val="dk1"/>
                  </a:solidFill>
                  <a:latin typeface="Cabin"/>
                  <a:ea typeface="Cabin"/>
                  <a:cs typeface="Cabin"/>
                  <a:sym typeface="Cabin"/>
                </a:rPr>
                <a:t>:</a:t>
              </a:r>
              <a:endParaRPr b="1" sz="1700">
                <a:solidFill>
                  <a:schemeClr val="dk1"/>
                </a:solidFill>
                <a:latin typeface="Cabin"/>
                <a:ea typeface="Cabin"/>
                <a:cs typeface="Cabin"/>
                <a:sym typeface="Cabin"/>
              </a:endParaRPr>
            </a:p>
            <a:p>
              <a:pPr indent="-412750" lvl="1" marL="1231900" rtl="0" algn="l">
                <a:spcBef>
                  <a:spcPts val="0"/>
                </a:spcBef>
                <a:spcAft>
                  <a:spcPts val="0"/>
                </a:spcAft>
                <a:buClr>
                  <a:srgbClr val="000000"/>
                </a:buClr>
                <a:buSzPts val="1700"/>
                <a:buFont typeface="Cabin"/>
                <a:buChar char="◆"/>
              </a:pPr>
              <a:r>
                <a:rPr lang="ar" sz="1700">
                  <a:solidFill>
                    <a:schemeClr val="dk1"/>
                  </a:solidFill>
                  <a:latin typeface="Cabin"/>
                  <a:ea typeface="Cabin"/>
                  <a:cs typeface="Cabin"/>
                  <a:sym typeface="Cabin"/>
                </a:rPr>
                <a:t>Definition of </a:t>
              </a:r>
              <a:r>
                <a:rPr lang="ar" sz="1700">
                  <a:solidFill>
                    <a:schemeClr val="dk1"/>
                  </a:solidFill>
                  <a:latin typeface="Cabin"/>
                  <a:ea typeface="Cabin"/>
                  <a:cs typeface="Cabin"/>
                  <a:sym typeface="Cabin"/>
                </a:rPr>
                <a:t>o</a:t>
              </a:r>
              <a:r>
                <a:rPr lang="ar" sz="1700">
                  <a:solidFill>
                    <a:schemeClr val="dk1"/>
                  </a:solidFill>
                  <a:latin typeface="Cabin"/>
                  <a:ea typeface="Cabin"/>
                  <a:cs typeface="Cabin"/>
                  <a:sym typeface="Cabin"/>
                </a:rPr>
                <a:t>steoporosis.</a:t>
              </a:r>
              <a:endParaRPr sz="1700">
                <a:solidFill>
                  <a:schemeClr val="dk1"/>
                </a:solidFill>
                <a:latin typeface="Cabin"/>
                <a:ea typeface="Cabin"/>
                <a:cs typeface="Cabin"/>
                <a:sym typeface="Cabin"/>
              </a:endParaRPr>
            </a:p>
            <a:p>
              <a:pPr indent="-412750" lvl="1" marL="1231900" rtl="0" algn="l">
                <a:spcBef>
                  <a:spcPts val="0"/>
                </a:spcBef>
                <a:spcAft>
                  <a:spcPts val="0"/>
                </a:spcAft>
                <a:buClr>
                  <a:srgbClr val="000000"/>
                </a:buClr>
                <a:buSzPts val="1700"/>
                <a:buFont typeface="Cabin"/>
                <a:buChar char="◆"/>
              </a:pPr>
              <a:r>
                <a:rPr lang="ar" sz="1700">
                  <a:solidFill>
                    <a:schemeClr val="dk1"/>
                  </a:solidFill>
                  <a:latin typeface="Cabin"/>
                  <a:ea typeface="Cabin"/>
                  <a:cs typeface="Cabin"/>
                  <a:sym typeface="Cabin"/>
                </a:rPr>
                <a:t>Causes of osteoporosis.</a:t>
              </a:r>
              <a:endParaRPr sz="1700">
                <a:solidFill>
                  <a:schemeClr val="dk1"/>
                </a:solidFill>
                <a:latin typeface="Cabin"/>
                <a:ea typeface="Cabin"/>
                <a:cs typeface="Cabin"/>
                <a:sym typeface="Cabin"/>
              </a:endParaRPr>
            </a:p>
            <a:p>
              <a:pPr indent="-412750" lvl="1" marL="1231900" rtl="0" algn="l">
                <a:spcBef>
                  <a:spcPts val="0"/>
                </a:spcBef>
                <a:spcAft>
                  <a:spcPts val="0"/>
                </a:spcAft>
                <a:buClr>
                  <a:srgbClr val="000000"/>
                </a:buClr>
                <a:buSzPts val="1700"/>
                <a:buFont typeface="Cabin"/>
                <a:buChar char="◆"/>
              </a:pPr>
              <a:r>
                <a:rPr lang="ar" sz="1700">
                  <a:solidFill>
                    <a:schemeClr val="dk1"/>
                  </a:solidFill>
                  <a:latin typeface="Cabin"/>
                  <a:ea typeface="Cabin"/>
                  <a:cs typeface="Cabin"/>
                  <a:sym typeface="Cabin"/>
                </a:rPr>
                <a:t>Impact of osteoporosis.</a:t>
              </a:r>
              <a:endParaRPr sz="1700">
                <a:solidFill>
                  <a:schemeClr val="dk1"/>
                </a:solidFill>
                <a:latin typeface="Cabin"/>
                <a:ea typeface="Cabin"/>
                <a:cs typeface="Cabin"/>
                <a:sym typeface="Cabin"/>
              </a:endParaRPr>
            </a:p>
            <a:p>
              <a:pPr indent="-412750" lvl="1" marL="1231900" rtl="0" algn="l">
                <a:spcBef>
                  <a:spcPts val="0"/>
                </a:spcBef>
                <a:spcAft>
                  <a:spcPts val="0"/>
                </a:spcAft>
                <a:buClr>
                  <a:srgbClr val="000000"/>
                </a:buClr>
                <a:buSzPts val="1700"/>
                <a:buFont typeface="Cabin"/>
                <a:buChar char="◆"/>
              </a:pPr>
              <a:r>
                <a:rPr lang="ar" sz="1700">
                  <a:solidFill>
                    <a:schemeClr val="dk1"/>
                  </a:solidFill>
                  <a:latin typeface="Cabin"/>
                  <a:ea typeface="Cabin"/>
                  <a:cs typeface="Cabin"/>
                  <a:sym typeface="Cabin"/>
                </a:rPr>
                <a:t>Diagnosis of osteoporosis.</a:t>
              </a:r>
              <a:endParaRPr sz="1700">
                <a:solidFill>
                  <a:schemeClr val="dk1"/>
                </a:solidFill>
                <a:latin typeface="Cabin"/>
                <a:ea typeface="Cabin"/>
                <a:cs typeface="Cabin"/>
                <a:sym typeface="Cabin"/>
              </a:endParaRPr>
            </a:p>
            <a:p>
              <a:pPr indent="-412750" lvl="1" marL="1231900" rtl="0" algn="l">
                <a:spcBef>
                  <a:spcPts val="0"/>
                </a:spcBef>
                <a:spcAft>
                  <a:spcPts val="0"/>
                </a:spcAft>
                <a:buClr>
                  <a:srgbClr val="000000"/>
                </a:buClr>
                <a:buSzPts val="1700"/>
                <a:buFont typeface="Cabin"/>
                <a:buChar char="◆"/>
              </a:pPr>
              <a:r>
                <a:rPr lang="ar" sz="1700">
                  <a:solidFill>
                    <a:schemeClr val="dk1"/>
                  </a:solidFill>
                  <a:latin typeface="Cabin"/>
                  <a:ea typeface="Cabin"/>
                  <a:cs typeface="Cabin"/>
                  <a:sym typeface="Cabin"/>
                </a:rPr>
                <a:t>Treatment of osteoporosis.</a:t>
              </a:r>
              <a:endParaRPr sz="1700">
                <a:solidFill>
                  <a:schemeClr val="dk1"/>
                </a:solidFill>
                <a:latin typeface="Cabin"/>
                <a:ea typeface="Cabin"/>
                <a:cs typeface="Cabin"/>
                <a:sym typeface="Cabin"/>
              </a:endParaRPr>
            </a:p>
          </p:txBody>
        </p:sp>
      </p:grpSp>
      <p:pic>
        <p:nvPicPr>
          <p:cNvPr id="122" name="Google Shape;122;p26"/>
          <p:cNvPicPr preferRelativeResize="0"/>
          <p:nvPr/>
        </p:nvPicPr>
        <p:blipFill>
          <a:blip r:embed="rId3">
            <a:alphaModFix/>
          </a:blip>
          <a:stretch>
            <a:fillRect/>
          </a:stretch>
        </p:blipFill>
        <p:spPr>
          <a:xfrm>
            <a:off x="280035" y="284654"/>
            <a:ext cx="1349609" cy="884863"/>
          </a:xfrm>
          <a:prstGeom prst="rect">
            <a:avLst/>
          </a:prstGeom>
          <a:noFill/>
          <a:ln>
            <a:noFill/>
          </a:ln>
        </p:spPr>
      </p:pic>
      <p:pic>
        <p:nvPicPr>
          <p:cNvPr id="123" name="Google Shape;123;p26"/>
          <p:cNvPicPr preferRelativeResize="0"/>
          <p:nvPr/>
        </p:nvPicPr>
        <p:blipFill>
          <a:blip r:embed="rId4">
            <a:alphaModFix/>
          </a:blip>
          <a:stretch>
            <a:fillRect/>
          </a:stretch>
        </p:blipFill>
        <p:spPr>
          <a:xfrm>
            <a:off x="1843734" y="172938"/>
            <a:ext cx="996572" cy="996572"/>
          </a:xfrm>
          <a:prstGeom prst="rect">
            <a:avLst/>
          </a:prstGeom>
          <a:noFill/>
          <a:ln>
            <a:noFill/>
          </a:ln>
        </p:spPr>
      </p:pic>
      <p:sp>
        <p:nvSpPr>
          <p:cNvPr id="124" name="Google Shape;124;p26"/>
          <p:cNvSpPr txBox="1"/>
          <p:nvPr/>
        </p:nvSpPr>
        <p:spPr>
          <a:xfrm>
            <a:off x="419429" y="8791471"/>
            <a:ext cx="2817000" cy="1263600"/>
          </a:xfrm>
          <a:prstGeom prst="rect">
            <a:avLst/>
          </a:prstGeom>
          <a:noFill/>
          <a:ln>
            <a:noFill/>
          </a:ln>
        </p:spPr>
        <p:txBody>
          <a:bodyPr anchorCtr="0" anchor="t" bIns="91600" lIns="91600" spcFirstLastPara="1" rIns="91600" wrap="square" tIns="91600">
            <a:noAutofit/>
          </a:bodyPr>
          <a:lstStyle/>
          <a:p>
            <a:pPr indent="-317500" lvl="0" marL="457200" rtl="0" algn="l">
              <a:spcBef>
                <a:spcPts val="0"/>
              </a:spcBef>
              <a:spcAft>
                <a:spcPts val="0"/>
              </a:spcAft>
              <a:buClr>
                <a:srgbClr val="FF0000"/>
              </a:buClr>
              <a:buSzPts val="1600"/>
              <a:buFont typeface="Cabin"/>
              <a:buChar char="❏"/>
            </a:pPr>
            <a:r>
              <a:rPr lang="ar" sz="1600">
                <a:solidFill>
                  <a:srgbClr val="FF0000"/>
                </a:solidFill>
                <a:latin typeface="Cabin"/>
                <a:ea typeface="Cabin"/>
                <a:cs typeface="Cabin"/>
                <a:sym typeface="Cabin"/>
              </a:rPr>
              <a:t>Important</a:t>
            </a:r>
            <a:endParaRPr sz="1600">
              <a:solidFill>
                <a:srgbClr val="FF0000"/>
              </a:solidFill>
              <a:latin typeface="Cabin"/>
              <a:ea typeface="Cabin"/>
              <a:cs typeface="Cabin"/>
              <a:sym typeface="Cabin"/>
            </a:endParaRPr>
          </a:p>
          <a:p>
            <a:pPr indent="-317500" lvl="0" marL="457200" rtl="0" algn="l">
              <a:spcBef>
                <a:spcPts val="0"/>
              </a:spcBef>
              <a:spcAft>
                <a:spcPts val="0"/>
              </a:spcAft>
              <a:buSzPts val="1600"/>
              <a:buFont typeface="Cabin"/>
              <a:buChar char="❏"/>
            </a:pPr>
            <a:r>
              <a:rPr lang="ar" sz="1600">
                <a:latin typeface="Cabin"/>
                <a:ea typeface="Cabin"/>
                <a:cs typeface="Cabin"/>
                <a:sym typeface="Cabin"/>
              </a:rPr>
              <a:t>Original content</a:t>
            </a:r>
            <a:endParaRPr sz="1600">
              <a:latin typeface="Cabin"/>
              <a:ea typeface="Cabin"/>
              <a:cs typeface="Cabin"/>
              <a:sym typeface="Cabin"/>
            </a:endParaRPr>
          </a:p>
          <a:p>
            <a:pPr indent="-317500" lvl="0" marL="457200" rtl="0" algn="l">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Only in girls slides </a:t>
            </a:r>
            <a:endParaRPr sz="1600">
              <a:solidFill>
                <a:srgbClr val="C27BA0"/>
              </a:solidFill>
              <a:latin typeface="Cabin"/>
              <a:ea typeface="Cabin"/>
              <a:cs typeface="Cabin"/>
              <a:sym typeface="Cabin"/>
            </a:endParaRPr>
          </a:p>
          <a:p>
            <a:pPr indent="-317500" lvl="0" marL="457200" rtl="0" algn="l">
              <a:spcBef>
                <a:spcPts val="0"/>
              </a:spcBef>
              <a:spcAft>
                <a:spcPts val="0"/>
              </a:spcAft>
              <a:buClr>
                <a:srgbClr val="3D85C6"/>
              </a:buClr>
              <a:buSzPts val="1600"/>
              <a:buFont typeface="Cabin"/>
              <a:buChar char="❏"/>
            </a:pPr>
            <a:r>
              <a:rPr lang="ar" sz="1600">
                <a:solidFill>
                  <a:srgbClr val="3D85C6"/>
                </a:solidFill>
                <a:latin typeface="Cabin"/>
                <a:ea typeface="Cabin"/>
                <a:cs typeface="Cabin"/>
                <a:sym typeface="Cabin"/>
              </a:rPr>
              <a:t>Only in boys slides</a:t>
            </a:r>
            <a:endParaRPr sz="1600">
              <a:solidFill>
                <a:srgbClr val="3D85C6"/>
              </a:solidFill>
              <a:latin typeface="Cabin"/>
              <a:ea typeface="Cabin"/>
              <a:cs typeface="Cabin"/>
              <a:sym typeface="Cabin"/>
            </a:endParaRPr>
          </a:p>
          <a:p>
            <a:pPr indent="-317500" lvl="0" marL="457200" rtl="0" algn="l">
              <a:spcBef>
                <a:spcPts val="0"/>
              </a:spcBef>
              <a:spcAft>
                <a:spcPts val="0"/>
              </a:spcAft>
              <a:buClr>
                <a:srgbClr val="6AA84F"/>
              </a:buClr>
              <a:buSzPts val="1600"/>
              <a:buFont typeface="Cabin"/>
              <a:buChar char="❏"/>
            </a:pPr>
            <a:r>
              <a:rPr lang="ar" sz="1600">
                <a:solidFill>
                  <a:srgbClr val="6AA84F"/>
                </a:solidFill>
                <a:latin typeface="Cabin"/>
                <a:ea typeface="Cabin"/>
                <a:cs typeface="Cabin"/>
                <a:sym typeface="Cabin"/>
              </a:rPr>
              <a:t>Doctor’s notes</a:t>
            </a:r>
            <a:endParaRPr sz="1600">
              <a:solidFill>
                <a:srgbClr val="6AA84F"/>
              </a:solidFill>
              <a:latin typeface="Cabin"/>
              <a:ea typeface="Cabin"/>
              <a:cs typeface="Cabin"/>
              <a:sym typeface="Cabin"/>
            </a:endParaRPr>
          </a:p>
        </p:txBody>
      </p:sp>
      <p:pic>
        <p:nvPicPr>
          <p:cNvPr id="125" name="Google Shape;125;p26"/>
          <p:cNvPicPr preferRelativeResize="0"/>
          <p:nvPr/>
        </p:nvPicPr>
        <p:blipFill>
          <a:blip r:embed="rId5">
            <a:alphaModFix/>
          </a:blip>
          <a:stretch>
            <a:fillRect/>
          </a:stretch>
        </p:blipFill>
        <p:spPr>
          <a:xfrm>
            <a:off x="3105865" y="260638"/>
            <a:ext cx="867157" cy="884862"/>
          </a:xfrm>
          <a:prstGeom prst="rect">
            <a:avLst/>
          </a:prstGeom>
          <a:noFill/>
          <a:ln>
            <a:noFill/>
          </a:ln>
        </p:spPr>
      </p:pic>
      <p:grpSp>
        <p:nvGrpSpPr>
          <p:cNvPr id="126" name="Google Shape;126;p26"/>
          <p:cNvGrpSpPr/>
          <p:nvPr/>
        </p:nvGrpSpPr>
        <p:grpSpPr>
          <a:xfrm>
            <a:off x="691110" y="3365303"/>
            <a:ext cx="6178200" cy="1854559"/>
            <a:chOff x="493500" y="2594850"/>
            <a:chExt cx="4413000" cy="1534850"/>
          </a:xfrm>
        </p:grpSpPr>
        <p:sp>
          <p:nvSpPr>
            <p:cNvPr id="127" name="Google Shape;127;p26"/>
            <p:cNvSpPr/>
            <p:nvPr/>
          </p:nvSpPr>
          <p:spPr>
            <a:xfrm>
              <a:off x="493500" y="2594850"/>
              <a:ext cx="4413000" cy="1488300"/>
            </a:xfrm>
            <a:prstGeom prst="bracketPair">
              <a:avLst/>
            </a:prstGeom>
            <a:noFill/>
            <a:ln cap="flat" cmpd="sng" w="85725">
              <a:solidFill>
                <a:srgbClr val="073763"/>
              </a:solidFill>
              <a:prstDash val="solid"/>
              <a:round/>
              <a:headEnd len="sm" w="sm" type="none"/>
              <a:tailEnd len="sm" w="sm" type="none"/>
            </a:ln>
          </p:spPr>
          <p:txBody>
            <a:bodyPr anchorCtr="0" anchor="ctr" bIns="122150" lIns="122150" spcFirstLastPara="1" rIns="122150" wrap="square" tIns="122150">
              <a:noAutofit/>
            </a:bodyPr>
            <a:lstStyle/>
            <a:p>
              <a:pPr indent="0" lvl="0" marL="0" rtl="0" algn="ctr">
                <a:spcBef>
                  <a:spcPts val="0"/>
                </a:spcBef>
                <a:spcAft>
                  <a:spcPts val="0"/>
                </a:spcAft>
                <a:buClr>
                  <a:srgbClr val="000000"/>
                </a:buClr>
                <a:buSzPts val="1500"/>
                <a:buFont typeface="Arial"/>
                <a:buNone/>
              </a:pPr>
              <a:r>
                <a:rPr b="1" lang="ar" sz="4300">
                  <a:solidFill>
                    <a:srgbClr val="073763"/>
                  </a:solidFill>
                  <a:latin typeface="Cabin"/>
                  <a:ea typeface="Cabin"/>
                  <a:cs typeface="Cabin"/>
                  <a:sym typeface="Cabin"/>
                </a:rPr>
                <a:t>INTRODUCTION TO OSTEOPOROSIS</a:t>
              </a:r>
              <a:endParaRPr sz="4300">
                <a:solidFill>
                  <a:srgbClr val="073763"/>
                </a:solidFill>
              </a:endParaRPr>
            </a:p>
          </p:txBody>
        </p:sp>
        <p:sp>
          <p:nvSpPr>
            <p:cNvPr id="128" name="Google Shape;128;p26"/>
            <p:cNvSpPr txBox="1"/>
            <p:nvPr/>
          </p:nvSpPr>
          <p:spPr>
            <a:xfrm>
              <a:off x="1697517" y="3810800"/>
              <a:ext cx="1900500" cy="318900"/>
            </a:xfrm>
            <a:prstGeom prst="rect">
              <a:avLst/>
            </a:prstGeom>
            <a:noFill/>
            <a:ln>
              <a:noFill/>
            </a:ln>
          </p:spPr>
          <p:txBody>
            <a:bodyPr anchorCtr="0" anchor="t" bIns="122125" lIns="122125" spcFirstLastPara="1" rIns="122125" wrap="square" tIns="122125">
              <a:noAutofit/>
            </a:bodyPr>
            <a:lstStyle/>
            <a:p>
              <a:pPr indent="0" lvl="0" marL="0" rtl="0" algn="ctr">
                <a:spcBef>
                  <a:spcPts val="0"/>
                </a:spcBef>
                <a:spcAft>
                  <a:spcPts val="0"/>
                </a:spcAft>
                <a:buNone/>
              </a:pPr>
              <a:r>
                <a:rPr lang="ar" sz="1300" u="sng">
                  <a:latin typeface="Cabin"/>
                  <a:ea typeface="Cabin"/>
                  <a:cs typeface="Cabin"/>
                  <a:sym typeface="Cabin"/>
                  <a:hlinkClick r:id="rId6"/>
                </a:rPr>
                <a:t>Editing file</a:t>
              </a:r>
              <a:endParaRPr sz="1300" u="sng">
                <a:latin typeface="Cabin"/>
                <a:ea typeface="Cabin"/>
                <a:cs typeface="Cabin"/>
                <a:sym typeface="Cabin"/>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5"/>
          <p:cNvSpPr txBox="1"/>
          <p:nvPr/>
        </p:nvSpPr>
        <p:spPr>
          <a:xfrm>
            <a:off x="756000" y="306740"/>
            <a:ext cx="6048000" cy="11169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Treatment</a:t>
            </a:r>
            <a:endParaRPr b="1" sz="4500">
              <a:solidFill>
                <a:srgbClr val="0B5394"/>
              </a:solidFill>
              <a:latin typeface="Cabin"/>
              <a:ea typeface="Cabin"/>
              <a:cs typeface="Cabin"/>
              <a:sym typeface="Cabin"/>
            </a:endParaRPr>
          </a:p>
        </p:txBody>
      </p:sp>
      <p:cxnSp>
        <p:nvCxnSpPr>
          <p:cNvPr id="250" name="Google Shape;250;p35"/>
          <p:cNvCxnSpPr/>
          <p:nvPr/>
        </p:nvCxnSpPr>
        <p:spPr>
          <a:xfrm>
            <a:off x="902372" y="1413139"/>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251" name="Google Shape;251;p35"/>
          <p:cNvSpPr/>
          <p:nvPr/>
        </p:nvSpPr>
        <p:spPr>
          <a:xfrm>
            <a:off x="25" y="267500"/>
            <a:ext cx="1757100" cy="366000"/>
          </a:xfrm>
          <a:prstGeom prst="homePlate">
            <a:avLst>
              <a:gd fmla="val 50000" name="adj"/>
            </a:avLst>
          </a:prstGeom>
          <a:solidFill>
            <a:srgbClr val="CC0000"/>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1000">
                <a:solidFill>
                  <a:srgbClr val="FFFFFF"/>
                </a:solidFill>
                <a:latin typeface="Cabin"/>
                <a:ea typeface="Cabin"/>
                <a:cs typeface="Cabin"/>
                <a:sym typeface="Cabin"/>
              </a:rPr>
              <a:t>NOT important according to the female’s doctor</a:t>
            </a:r>
            <a:endParaRPr b="1" sz="1000">
              <a:solidFill>
                <a:srgbClr val="FFFFFF"/>
              </a:solidFill>
              <a:latin typeface="Cabin"/>
              <a:ea typeface="Cabin"/>
              <a:cs typeface="Cabin"/>
              <a:sym typeface="Cabin"/>
            </a:endParaRPr>
          </a:p>
        </p:txBody>
      </p:sp>
      <p:sp>
        <p:nvSpPr>
          <p:cNvPr id="252" name="Google Shape;252;p35"/>
          <p:cNvSpPr txBox="1"/>
          <p:nvPr/>
        </p:nvSpPr>
        <p:spPr>
          <a:xfrm>
            <a:off x="0" y="1546351"/>
            <a:ext cx="7101000" cy="16671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bin"/>
              <a:buChar char="●"/>
            </a:pPr>
            <a:r>
              <a:rPr lang="ar" sz="1700">
                <a:latin typeface="Cabin"/>
                <a:ea typeface="Cabin"/>
                <a:cs typeface="Cabin"/>
                <a:sym typeface="Cabin"/>
              </a:rPr>
              <a:t>Adequate supplementation with vitamin D.</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Consideration of Hormone replacement therapy.</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Other modalities of therapy:</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1. Bisphosphonates.</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2. SERMS (Selective estrogen receptor modulators e.g. Evista).</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3. </a:t>
            </a:r>
            <a:r>
              <a:rPr lang="ar" sz="1700">
                <a:solidFill>
                  <a:schemeClr val="dk1"/>
                </a:solidFill>
                <a:latin typeface="Cabin"/>
                <a:ea typeface="Cabin"/>
                <a:cs typeface="Cabin"/>
                <a:sym typeface="Cabin"/>
              </a:rPr>
              <a:t>Anabolic Hormones</a:t>
            </a:r>
            <a:r>
              <a:rPr baseline="30000" lang="ar" sz="1700">
                <a:solidFill>
                  <a:schemeClr val="dk1"/>
                </a:solidFill>
                <a:latin typeface="Cabin"/>
                <a:ea typeface="Cabin"/>
                <a:cs typeface="Cabin"/>
                <a:sym typeface="Cabin"/>
              </a:rPr>
              <a:t>1</a:t>
            </a:r>
            <a:r>
              <a:rPr lang="ar" sz="1700">
                <a:solidFill>
                  <a:schemeClr val="dk1"/>
                </a:solidFill>
                <a:latin typeface="Cabin"/>
                <a:ea typeface="Cabin"/>
                <a:cs typeface="Cabin"/>
                <a:sym typeface="Cabin"/>
              </a:rPr>
              <a:t> e.g. PTH.</a:t>
            </a:r>
            <a:endParaRPr sz="1700">
              <a:latin typeface="Cabin"/>
              <a:ea typeface="Cabin"/>
              <a:cs typeface="Cabin"/>
              <a:sym typeface="Cabin"/>
            </a:endParaRPr>
          </a:p>
        </p:txBody>
      </p:sp>
      <p:sp>
        <p:nvSpPr>
          <p:cNvPr id="253" name="Google Shape;253;p35"/>
          <p:cNvSpPr txBox="1"/>
          <p:nvPr/>
        </p:nvSpPr>
        <p:spPr>
          <a:xfrm>
            <a:off x="90750" y="3108606"/>
            <a:ext cx="7378500" cy="11169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The male with low bone mass and/or fractures (Prevention of bone mass loss &amp; restoration of bone mass previously lost; prevention of further fractures )</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p:txBody>
      </p:sp>
      <p:sp>
        <p:nvSpPr>
          <p:cNvPr id="254" name="Google Shape;254;p35"/>
          <p:cNvSpPr txBox="1"/>
          <p:nvPr/>
        </p:nvSpPr>
        <p:spPr>
          <a:xfrm>
            <a:off x="0" y="4097931"/>
            <a:ext cx="7560000" cy="27375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bin"/>
              <a:buChar char="●"/>
            </a:pPr>
            <a:r>
              <a:rPr lang="ar" sz="1700">
                <a:latin typeface="Cabin"/>
                <a:ea typeface="Cabin"/>
                <a:cs typeface="Cabin"/>
                <a:sym typeface="Cabin"/>
              </a:rPr>
              <a:t>A program of reasonable calcium intake </a:t>
            </a:r>
            <a:r>
              <a:rPr b="1" lang="ar" sz="1700">
                <a:solidFill>
                  <a:srgbClr val="FF0000"/>
                </a:solidFill>
                <a:latin typeface="Cabin"/>
                <a:ea typeface="Cabin"/>
                <a:cs typeface="Cabin"/>
                <a:sym typeface="Cabin"/>
              </a:rPr>
              <a:t>(1000-1500 mg daily) </a:t>
            </a:r>
            <a:r>
              <a:rPr lang="ar" sz="1700">
                <a:solidFill>
                  <a:srgbClr val="6AA84F"/>
                </a:solidFill>
                <a:latin typeface="Cabin"/>
                <a:ea typeface="Cabin"/>
                <a:cs typeface="Cabin"/>
                <a:sym typeface="Cabin"/>
              </a:rPr>
              <a:t>(too much can lead to nephrocalcinosis),</a:t>
            </a:r>
            <a:r>
              <a:rPr lang="ar" sz="1700">
                <a:latin typeface="Cabin"/>
                <a:ea typeface="Cabin"/>
                <a:cs typeface="Cabin"/>
                <a:sym typeface="Cabin"/>
              </a:rPr>
              <a:t> exercise, short term back bracing and avoidance of osteopenia-producing situation is indicated.</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Consideration of testosterone therapy if total and free testosterone levels are low.</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1. </a:t>
            </a:r>
            <a:r>
              <a:rPr lang="ar" sz="1700">
                <a:latin typeface="Cabin"/>
                <a:ea typeface="Cabin"/>
                <a:cs typeface="Cabin"/>
                <a:sym typeface="Cabin"/>
              </a:rPr>
              <a:t>Prostate concerns.</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2. </a:t>
            </a:r>
            <a:r>
              <a:rPr lang="ar" sz="1700">
                <a:latin typeface="Cabin"/>
                <a:ea typeface="Cabin"/>
                <a:cs typeface="Cabin"/>
                <a:sym typeface="Cabin"/>
              </a:rPr>
              <a:t>Cholesterol concerns.</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b="1" lang="ar" sz="1700" u="sng">
                <a:latin typeface="Cabin"/>
                <a:ea typeface="Cabin"/>
                <a:cs typeface="Cabin"/>
                <a:sym typeface="Cabin"/>
              </a:rPr>
              <a:t>Other modalities of therapy:</a:t>
            </a:r>
            <a:endParaRPr b="1" sz="1700" u="sng">
              <a:latin typeface="Cabin"/>
              <a:ea typeface="Cabin"/>
              <a:cs typeface="Cabin"/>
              <a:sym typeface="Cabin"/>
            </a:endParaRPr>
          </a:p>
          <a:p>
            <a:pPr indent="0" lvl="0" marL="457200" rtl="0" algn="l">
              <a:spcBef>
                <a:spcPts val="0"/>
              </a:spcBef>
              <a:spcAft>
                <a:spcPts val="0"/>
              </a:spcAft>
              <a:buNone/>
            </a:pPr>
            <a:r>
              <a:rPr lang="ar" sz="1700">
                <a:solidFill>
                  <a:schemeClr val="dk1"/>
                </a:solidFill>
                <a:latin typeface="Cabin"/>
                <a:ea typeface="Cabin"/>
                <a:cs typeface="Cabin"/>
                <a:sym typeface="Cabin"/>
              </a:rPr>
              <a:t>1. Bisphosphonates.</a:t>
            </a:r>
            <a:endParaRPr sz="1700">
              <a:solidFill>
                <a:schemeClr val="dk1"/>
              </a:solidFill>
              <a:latin typeface="Cabin"/>
              <a:ea typeface="Cabin"/>
              <a:cs typeface="Cabin"/>
              <a:sym typeface="Cabin"/>
            </a:endParaRPr>
          </a:p>
          <a:p>
            <a:pPr indent="0" lvl="0" marL="457200" rtl="0" algn="l">
              <a:spcBef>
                <a:spcPts val="0"/>
              </a:spcBef>
              <a:spcAft>
                <a:spcPts val="0"/>
              </a:spcAft>
              <a:buNone/>
            </a:pPr>
            <a:r>
              <a:rPr lang="ar" sz="1700">
                <a:solidFill>
                  <a:schemeClr val="dk1"/>
                </a:solidFill>
                <a:latin typeface="Cabin"/>
                <a:ea typeface="Cabin"/>
                <a:cs typeface="Cabin"/>
                <a:sym typeface="Cabin"/>
              </a:rPr>
              <a:t>2. Anabolic Hormones</a:t>
            </a:r>
            <a:r>
              <a:rPr baseline="30000" lang="ar" sz="1700">
                <a:solidFill>
                  <a:schemeClr val="dk1"/>
                </a:solidFill>
                <a:latin typeface="Cabin"/>
                <a:ea typeface="Cabin"/>
                <a:cs typeface="Cabin"/>
                <a:sym typeface="Cabin"/>
              </a:rPr>
              <a:t>1</a:t>
            </a:r>
            <a:r>
              <a:rPr lang="ar" sz="1700">
                <a:solidFill>
                  <a:schemeClr val="dk1"/>
                </a:solidFill>
                <a:latin typeface="Cabin"/>
                <a:ea typeface="Cabin"/>
                <a:cs typeface="Cabin"/>
                <a:sym typeface="Cabin"/>
              </a:rPr>
              <a:t> e.g. PTH.</a:t>
            </a:r>
            <a:endParaRPr sz="1700">
              <a:latin typeface="Cabin"/>
              <a:ea typeface="Cabin"/>
              <a:cs typeface="Cabin"/>
              <a:sym typeface="Cabin"/>
            </a:endParaRPr>
          </a:p>
        </p:txBody>
      </p:sp>
      <p:sp>
        <p:nvSpPr>
          <p:cNvPr id="255" name="Google Shape;255;p35"/>
          <p:cNvSpPr txBox="1"/>
          <p:nvPr/>
        </p:nvSpPr>
        <p:spPr>
          <a:xfrm>
            <a:off x="28" y="9637100"/>
            <a:ext cx="7378500" cy="6090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lang="ar" sz="900">
                <a:solidFill>
                  <a:srgbClr val="6AA84F"/>
                </a:solidFill>
                <a:latin typeface="Cabin"/>
                <a:ea typeface="Cabin"/>
                <a:cs typeface="Cabin"/>
                <a:sym typeface="Cabin"/>
              </a:rPr>
              <a:t>1: Must not be given beyond two years because it may cause osteosarcoma.</a:t>
            </a:r>
            <a:endParaRPr sz="900">
              <a:solidFill>
                <a:srgbClr val="6AA84F"/>
              </a:solidFill>
              <a:latin typeface="Rosario"/>
              <a:ea typeface="Rosario"/>
              <a:cs typeface="Rosario"/>
              <a:sym typeface="Rosari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6"/>
          <p:cNvSpPr txBox="1"/>
          <p:nvPr/>
        </p:nvSpPr>
        <p:spPr>
          <a:xfrm>
            <a:off x="756000" y="306740"/>
            <a:ext cx="6048000" cy="11169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Treatment</a:t>
            </a:r>
            <a:endParaRPr b="1" sz="4500">
              <a:solidFill>
                <a:srgbClr val="0B5394"/>
              </a:solidFill>
              <a:latin typeface="Cabin"/>
              <a:ea typeface="Cabin"/>
              <a:cs typeface="Cabin"/>
              <a:sym typeface="Cabin"/>
            </a:endParaRPr>
          </a:p>
        </p:txBody>
      </p:sp>
      <p:cxnSp>
        <p:nvCxnSpPr>
          <p:cNvPr id="261" name="Google Shape;261;p36"/>
          <p:cNvCxnSpPr/>
          <p:nvPr/>
        </p:nvCxnSpPr>
        <p:spPr>
          <a:xfrm>
            <a:off x="902372" y="1413139"/>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262" name="Google Shape;262;p36"/>
          <p:cNvSpPr txBox="1"/>
          <p:nvPr/>
        </p:nvSpPr>
        <p:spPr>
          <a:xfrm>
            <a:off x="90750" y="4726843"/>
            <a:ext cx="7378500" cy="8304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The </a:t>
            </a:r>
            <a:r>
              <a:rPr b="1" lang="ar" sz="2000">
                <a:solidFill>
                  <a:srgbClr val="0B5394"/>
                </a:solidFill>
                <a:latin typeface="Cabin"/>
                <a:ea typeface="Cabin"/>
                <a:cs typeface="Cabin"/>
                <a:sym typeface="Cabin"/>
              </a:rPr>
              <a:t>amenorrheic female (Exercise induced </a:t>
            </a:r>
            <a:r>
              <a:rPr b="1" lang="ar" sz="2000">
                <a:solidFill>
                  <a:srgbClr val="0B5394"/>
                </a:solidFill>
                <a:latin typeface="Cabin"/>
                <a:ea typeface="Cabin"/>
                <a:cs typeface="Cabin"/>
                <a:sym typeface="Cabin"/>
              </a:rPr>
              <a:t>amenorrhea, eating disorders,etc) (Prevention of bone loss)</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p:txBody>
      </p:sp>
      <p:sp>
        <p:nvSpPr>
          <p:cNvPr id="263" name="Google Shape;263;p36"/>
          <p:cNvSpPr txBox="1"/>
          <p:nvPr/>
        </p:nvSpPr>
        <p:spPr>
          <a:xfrm>
            <a:off x="90750" y="5557127"/>
            <a:ext cx="7101000" cy="20142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bin"/>
              <a:buChar char="●"/>
            </a:pPr>
            <a:r>
              <a:rPr lang="ar" sz="1700">
                <a:latin typeface="Cabin"/>
                <a:ea typeface="Cabin"/>
                <a:cs typeface="Cabin"/>
                <a:sym typeface="Cabin"/>
              </a:rPr>
              <a:t>General measures; decrease exercise if appropriate, regain body weight, adequate calcium intake</a:t>
            </a:r>
            <a:r>
              <a:rPr b="1" lang="ar" sz="1700">
                <a:latin typeface="Cabin"/>
                <a:ea typeface="Cabin"/>
                <a:cs typeface="Cabin"/>
                <a:sym typeface="Cabin"/>
              </a:rPr>
              <a:t> </a:t>
            </a:r>
            <a:r>
              <a:rPr b="1" lang="ar" sz="1700">
                <a:solidFill>
                  <a:srgbClr val="FF0000"/>
                </a:solidFill>
                <a:latin typeface="Cabin"/>
                <a:ea typeface="Cabin"/>
                <a:cs typeface="Cabin"/>
                <a:sym typeface="Cabin"/>
              </a:rPr>
              <a:t>(1000- 1500 mg/day)</a:t>
            </a:r>
            <a:r>
              <a:rPr lang="ar" sz="1700">
                <a:latin typeface="Cabin"/>
                <a:ea typeface="Cabin"/>
                <a:cs typeface="Cabin"/>
                <a:sym typeface="Cabin"/>
              </a:rPr>
              <a:t> and avoidance of other osteopenia- producing situations.</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Regain menses . </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b="1" lang="ar" sz="1700" u="sng">
                <a:latin typeface="Cabin"/>
                <a:ea typeface="Cabin"/>
                <a:cs typeface="Cabin"/>
                <a:sym typeface="Cabin"/>
              </a:rPr>
              <a:t>Other modalities of therapy:</a:t>
            </a:r>
            <a:endParaRPr b="1" sz="1700" u="sng">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1. </a:t>
            </a:r>
            <a:r>
              <a:rPr lang="ar" sz="1700">
                <a:latin typeface="Cabin"/>
                <a:ea typeface="Cabin"/>
                <a:cs typeface="Cabin"/>
                <a:sym typeface="Cabin"/>
              </a:rPr>
              <a:t>Estrogen replacement</a:t>
            </a:r>
            <a:r>
              <a:rPr lang="ar" sz="1700">
                <a:latin typeface="Cabin"/>
                <a:ea typeface="Cabin"/>
                <a:cs typeface="Cabin"/>
                <a:sym typeface="Cabin"/>
              </a:rPr>
              <a:t>.</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2. </a:t>
            </a:r>
            <a:r>
              <a:rPr lang="ar" sz="1700">
                <a:latin typeface="Cabin"/>
                <a:ea typeface="Cabin"/>
                <a:cs typeface="Cabin"/>
                <a:sym typeface="Cabin"/>
              </a:rPr>
              <a:t>Bisphosphonates .</a:t>
            </a:r>
            <a:endParaRPr sz="1700">
              <a:latin typeface="Cabin"/>
              <a:ea typeface="Cabin"/>
              <a:cs typeface="Cabin"/>
              <a:sym typeface="Cabin"/>
            </a:endParaRPr>
          </a:p>
        </p:txBody>
      </p:sp>
      <p:sp>
        <p:nvSpPr>
          <p:cNvPr id="264" name="Google Shape;264;p36"/>
          <p:cNvSpPr/>
          <p:nvPr/>
        </p:nvSpPr>
        <p:spPr>
          <a:xfrm>
            <a:off x="25" y="267500"/>
            <a:ext cx="1757100" cy="366000"/>
          </a:xfrm>
          <a:prstGeom prst="homePlate">
            <a:avLst>
              <a:gd fmla="val 50000" name="adj"/>
            </a:avLst>
          </a:prstGeom>
          <a:solidFill>
            <a:srgbClr val="CC0000"/>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1000">
                <a:solidFill>
                  <a:srgbClr val="FFFFFF"/>
                </a:solidFill>
                <a:latin typeface="Cabin"/>
                <a:ea typeface="Cabin"/>
                <a:cs typeface="Cabin"/>
                <a:sym typeface="Cabin"/>
              </a:rPr>
              <a:t>NOT important according to the female’s doctor</a:t>
            </a:r>
            <a:endParaRPr b="1" sz="1000">
              <a:solidFill>
                <a:srgbClr val="FFFFFF"/>
              </a:solidFill>
              <a:latin typeface="Cabin"/>
              <a:ea typeface="Cabin"/>
              <a:cs typeface="Cabin"/>
              <a:sym typeface="Cabin"/>
            </a:endParaRPr>
          </a:p>
        </p:txBody>
      </p:sp>
      <p:sp>
        <p:nvSpPr>
          <p:cNvPr id="265" name="Google Shape;265;p36"/>
          <p:cNvSpPr txBox="1"/>
          <p:nvPr/>
        </p:nvSpPr>
        <p:spPr>
          <a:xfrm>
            <a:off x="-14275" y="1529107"/>
            <a:ext cx="7694100" cy="11169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The male or female with corticosteroid induced osteopenia</a:t>
            </a:r>
            <a:endParaRPr b="1" sz="2000">
              <a:solidFill>
                <a:srgbClr val="0B5394"/>
              </a:solidFill>
              <a:latin typeface="Cabin"/>
              <a:ea typeface="Cabin"/>
              <a:cs typeface="Cabin"/>
              <a:sym typeface="Cabin"/>
            </a:endParaRPr>
          </a:p>
          <a:p>
            <a:pPr indent="0" lvl="0" marL="0" rtl="0" algn="l">
              <a:spcBef>
                <a:spcPts val="0"/>
              </a:spcBef>
              <a:spcAft>
                <a:spcPts val="0"/>
              </a:spcAft>
              <a:buNone/>
            </a:pPr>
            <a:r>
              <a:rPr b="1" lang="ar" sz="2000">
                <a:solidFill>
                  <a:srgbClr val="0B5394"/>
                </a:solidFill>
                <a:latin typeface="Cabin"/>
                <a:ea typeface="Cabin"/>
                <a:cs typeface="Cabin"/>
                <a:sym typeface="Cabin"/>
              </a:rPr>
              <a:t>(Prevention of bone mass loss &amp; restoration of bone mass previously lost)</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p:txBody>
      </p:sp>
      <p:sp>
        <p:nvSpPr>
          <p:cNvPr id="266" name="Google Shape;266;p36"/>
          <p:cNvSpPr txBox="1"/>
          <p:nvPr/>
        </p:nvSpPr>
        <p:spPr>
          <a:xfrm>
            <a:off x="52775" y="2468200"/>
            <a:ext cx="7560000" cy="22587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bin"/>
              <a:buChar char="●"/>
            </a:pPr>
            <a:r>
              <a:rPr lang="ar" sz="1700">
                <a:latin typeface="Cabin"/>
                <a:ea typeface="Cabin"/>
                <a:cs typeface="Cabin"/>
                <a:sym typeface="Cabin"/>
              </a:rPr>
              <a:t>Bone mass measurement if possible to identify bone mass loss.</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Lowest possible dose of corticosteroids.</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 program of reasonable calcium intake </a:t>
            </a:r>
            <a:r>
              <a:rPr b="1" lang="ar" sz="1700">
                <a:solidFill>
                  <a:srgbClr val="FF0000"/>
                </a:solidFill>
                <a:latin typeface="Cabin"/>
                <a:ea typeface="Cabin"/>
                <a:cs typeface="Cabin"/>
                <a:sym typeface="Cabin"/>
              </a:rPr>
              <a:t>(1000-1500 mg)</a:t>
            </a:r>
            <a:r>
              <a:rPr lang="ar" sz="1700">
                <a:latin typeface="Cabin"/>
                <a:ea typeface="Cabin"/>
                <a:cs typeface="Cabin"/>
                <a:sym typeface="Cabin"/>
              </a:rPr>
              <a:t>, </a:t>
            </a:r>
            <a:r>
              <a:rPr lang="ar" sz="1700">
                <a:solidFill>
                  <a:srgbClr val="6AA84F"/>
                </a:solidFill>
                <a:latin typeface="Cabin"/>
                <a:ea typeface="Cabin"/>
                <a:cs typeface="Cabin"/>
                <a:sym typeface="Cabin"/>
              </a:rPr>
              <a:t>(too much can lead to nephrocalcinosis), </a:t>
            </a:r>
            <a:r>
              <a:rPr lang="ar" sz="1700">
                <a:latin typeface="Cabin"/>
                <a:ea typeface="Cabin"/>
                <a:cs typeface="Cabin"/>
                <a:sym typeface="Cabin"/>
              </a:rPr>
              <a:t>exercise, &amp; avoidance of other osteopenia- producing situations is indicated.</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Adequate supplementation with vitamin D.</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b="1" lang="ar" sz="1700" u="sng">
                <a:latin typeface="Cabin"/>
                <a:ea typeface="Cabin"/>
                <a:cs typeface="Cabin"/>
                <a:sym typeface="Cabin"/>
              </a:rPr>
              <a:t>Other modalities of therapy:</a:t>
            </a:r>
            <a:endParaRPr b="1" sz="1700" u="sng">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-Estrogen (Females), Testosterone (males), Bisphosphonates, PTH.</a:t>
            </a:r>
            <a:endParaRPr sz="1700">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7"/>
          <p:cNvSpPr txBox="1"/>
          <p:nvPr/>
        </p:nvSpPr>
        <p:spPr>
          <a:xfrm>
            <a:off x="2424660" y="9953978"/>
            <a:ext cx="4675800" cy="4872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CCCCCC"/>
                </a:solidFill>
                <a:latin typeface="Cabin"/>
                <a:ea typeface="Cabin"/>
                <a:cs typeface="Cabin"/>
                <a:sym typeface="Cabin"/>
              </a:rPr>
              <a:t>1. B, 2. D, 3. C, 4. A</a:t>
            </a:r>
            <a:endParaRPr b="1" sz="2000">
              <a:solidFill>
                <a:srgbClr val="CCCCCC"/>
              </a:solidFill>
              <a:latin typeface="Cabin"/>
              <a:ea typeface="Cabin"/>
              <a:cs typeface="Cabin"/>
              <a:sym typeface="Cabin"/>
            </a:endParaRPr>
          </a:p>
        </p:txBody>
      </p:sp>
      <p:sp>
        <p:nvSpPr>
          <p:cNvPr id="272" name="Google Shape;272;p37"/>
          <p:cNvSpPr txBox="1"/>
          <p:nvPr/>
        </p:nvSpPr>
        <p:spPr>
          <a:xfrm>
            <a:off x="874405" y="1861589"/>
            <a:ext cx="5829600" cy="70686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latin typeface="Chelsea Market"/>
              <a:ea typeface="Chelsea Market"/>
              <a:cs typeface="Chelsea Market"/>
              <a:sym typeface="Chelsea Market"/>
            </a:endParaRPr>
          </a:p>
        </p:txBody>
      </p:sp>
      <p:sp>
        <p:nvSpPr>
          <p:cNvPr id="273" name="Google Shape;273;p37"/>
          <p:cNvSpPr/>
          <p:nvPr/>
        </p:nvSpPr>
        <p:spPr>
          <a:xfrm flipH="1" rot="5403158">
            <a:off x="-786832" y="2070878"/>
            <a:ext cx="9143704" cy="6622500"/>
          </a:xfrm>
          <a:prstGeom prst="rect">
            <a:avLst/>
          </a:prstGeom>
          <a:solidFill>
            <a:srgbClr val="EEF7FF"/>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latin typeface="Chelsea Market"/>
              <a:ea typeface="Chelsea Market"/>
              <a:cs typeface="Chelsea Market"/>
              <a:sym typeface="Chelsea Market"/>
            </a:endParaRPr>
          </a:p>
        </p:txBody>
      </p:sp>
      <p:sp>
        <p:nvSpPr>
          <p:cNvPr id="274" name="Google Shape;274;p37"/>
          <p:cNvSpPr/>
          <p:nvPr/>
        </p:nvSpPr>
        <p:spPr>
          <a:xfrm>
            <a:off x="-17" y="8402014"/>
            <a:ext cx="2424600" cy="2037900"/>
          </a:xfrm>
          <a:prstGeom prst="rtTriangle">
            <a:avLst/>
          </a:prstGeom>
          <a:solidFill>
            <a:srgbClr val="9FC5E8"/>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b="1" sz="3600">
              <a:latin typeface="Cabin"/>
              <a:ea typeface="Cabin"/>
              <a:cs typeface="Cabin"/>
              <a:sym typeface="Cabin"/>
            </a:endParaRPr>
          </a:p>
        </p:txBody>
      </p:sp>
      <p:sp>
        <p:nvSpPr>
          <p:cNvPr id="275" name="Google Shape;275;p37"/>
          <p:cNvSpPr/>
          <p:nvPr/>
        </p:nvSpPr>
        <p:spPr>
          <a:xfrm rot="10800000">
            <a:off x="5166980" y="75"/>
            <a:ext cx="2387700" cy="2037900"/>
          </a:xfrm>
          <a:prstGeom prst="rtTriangle">
            <a:avLst/>
          </a:prstGeom>
          <a:solidFill>
            <a:srgbClr val="3D85C6"/>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76" name="Google Shape;276;p37"/>
          <p:cNvSpPr txBox="1"/>
          <p:nvPr/>
        </p:nvSpPr>
        <p:spPr>
          <a:xfrm>
            <a:off x="0" y="9630438"/>
            <a:ext cx="1688700" cy="6789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400">
                <a:latin typeface="Chelsea Market"/>
                <a:ea typeface="Chelsea Market"/>
                <a:cs typeface="Chelsea Market"/>
                <a:sym typeface="Chelsea Market"/>
              </a:rPr>
              <a:t>Answers</a:t>
            </a:r>
            <a:endParaRPr b="1" sz="2400">
              <a:latin typeface="Chelsea Market"/>
              <a:ea typeface="Chelsea Market"/>
              <a:cs typeface="Chelsea Market"/>
              <a:sym typeface="Chelsea Market"/>
            </a:endParaRPr>
          </a:p>
        </p:txBody>
      </p:sp>
      <p:grpSp>
        <p:nvGrpSpPr>
          <p:cNvPr id="277" name="Google Shape;277;p37"/>
          <p:cNvGrpSpPr/>
          <p:nvPr/>
        </p:nvGrpSpPr>
        <p:grpSpPr>
          <a:xfrm>
            <a:off x="-692935" y="-439942"/>
            <a:ext cx="9138924" cy="9198676"/>
            <a:chOff x="90420" y="-364106"/>
            <a:chExt cx="6142163" cy="7612907"/>
          </a:xfrm>
        </p:grpSpPr>
        <p:sp>
          <p:nvSpPr>
            <p:cNvPr id="278" name="Google Shape;278;p37"/>
            <p:cNvSpPr/>
            <p:nvPr/>
          </p:nvSpPr>
          <p:spPr>
            <a:xfrm>
              <a:off x="5086963" y="2354300"/>
              <a:ext cx="542100" cy="542100"/>
            </a:xfrm>
            <a:prstGeom prst="ellipse">
              <a:avLst/>
            </a:prstGeom>
            <a:solidFill>
              <a:srgbClr val="BFD8FF">
                <a:alpha val="5475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79" name="Google Shape;279;p37"/>
            <p:cNvSpPr/>
            <p:nvPr/>
          </p:nvSpPr>
          <p:spPr>
            <a:xfrm rot="-899646">
              <a:off x="776862" y="-262199"/>
              <a:ext cx="900976" cy="856085"/>
            </a:xfrm>
            <a:prstGeom prst="pentagon">
              <a:avLst>
                <a:gd fmla="val 105146" name="hf"/>
                <a:gd fmla="val 110557" name="vf"/>
              </a:avLst>
            </a:prstGeom>
            <a:solidFill>
              <a:srgbClr val="6D9AE8">
                <a:alpha val="5307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0" name="Google Shape;280;p37"/>
            <p:cNvSpPr/>
            <p:nvPr/>
          </p:nvSpPr>
          <p:spPr>
            <a:xfrm rot="1763">
              <a:off x="5263896" y="4722048"/>
              <a:ext cx="585000" cy="556500"/>
            </a:xfrm>
            <a:prstGeom prst="pentagon">
              <a:avLst>
                <a:gd fmla="val 105146" name="hf"/>
                <a:gd fmla="val 110557" name="vf"/>
              </a:avLst>
            </a:prstGeom>
            <a:solidFill>
              <a:srgbClr val="B1CDFF">
                <a:alpha val="5922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1" name="Google Shape;281;p37"/>
            <p:cNvSpPr/>
            <p:nvPr/>
          </p:nvSpPr>
          <p:spPr>
            <a:xfrm rot="10800000">
              <a:off x="90420" y="4650313"/>
              <a:ext cx="983100" cy="850500"/>
            </a:xfrm>
            <a:prstGeom prst="triangle">
              <a:avLst>
                <a:gd fmla="val 50000" name="adj"/>
              </a:avLst>
            </a:prstGeom>
            <a:solidFill>
              <a:srgbClr val="C8DBF9">
                <a:alpha val="553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2" name="Google Shape;282;p37"/>
            <p:cNvSpPr/>
            <p:nvPr/>
          </p:nvSpPr>
          <p:spPr>
            <a:xfrm>
              <a:off x="4997943" y="182199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F7A8E6">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3" name="Google Shape;283;p37"/>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4" name="Google Shape;284;p37"/>
            <p:cNvSpPr/>
            <p:nvPr/>
          </p:nvSpPr>
          <p:spPr>
            <a:xfrm>
              <a:off x="5205591" y="2133802"/>
              <a:ext cx="983100" cy="9831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5" name="Google Shape;285;p37"/>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C6B2FF"/>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6" name="Google Shape;286;p37"/>
            <p:cNvSpPr/>
            <p:nvPr/>
          </p:nvSpPr>
          <p:spPr>
            <a:xfrm rot="10800000">
              <a:off x="343825" y="4290619"/>
              <a:ext cx="333300" cy="288300"/>
            </a:xfrm>
            <a:prstGeom prst="triangle">
              <a:avLst>
                <a:gd fmla="val 50000" name="adj"/>
              </a:avLst>
            </a:prstGeom>
            <a:solidFill>
              <a:srgbClr val="E15DC4">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7" name="Google Shape;287;p37"/>
            <p:cNvSpPr/>
            <p:nvPr/>
          </p:nvSpPr>
          <p:spPr>
            <a:xfrm rot="10800000">
              <a:off x="5205588" y="688370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8" name="Google Shape;288;p37"/>
            <p:cNvSpPr/>
            <p:nvPr/>
          </p:nvSpPr>
          <p:spPr>
            <a:xfrm>
              <a:off x="5147267" y="4650325"/>
              <a:ext cx="421500" cy="421500"/>
            </a:xfrm>
            <a:prstGeom prst="donut">
              <a:avLst>
                <a:gd fmla="val 19671" name="adj"/>
              </a:avLst>
            </a:prstGeom>
            <a:solidFill>
              <a:srgbClr val="FFBBF0">
                <a:alpha val="553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89" name="Google Shape;289;p37"/>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90" name="Google Shape;290;p37"/>
            <p:cNvSpPr/>
            <p:nvPr/>
          </p:nvSpPr>
          <p:spPr>
            <a:xfrm rot="10800000">
              <a:off x="488410" y="4837950"/>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DAA1"/>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sp>
          <p:nvSpPr>
            <p:cNvPr id="291" name="Google Shape;291;p37"/>
            <p:cNvSpPr/>
            <p:nvPr/>
          </p:nvSpPr>
          <p:spPr>
            <a:xfrm>
              <a:off x="5347554" y="6224499"/>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FBB8B8"/>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latin typeface="Chelsea Market"/>
                <a:ea typeface="Chelsea Market"/>
                <a:cs typeface="Chelsea Market"/>
                <a:sym typeface="Chelsea Market"/>
              </a:endParaRPr>
            </a:p>
          </p:txBody>
        </p:sp>
      </p:grpSp>
      <p:pic>
        <p:nvPicPr>
          <p:cNvPr id="292" name="Google Shape;292;p37"/>
          <p:cNvPicPr preferRelativeResize="0"/>
          <p:nvPr/>
        </p:nvPicPr>
        <p:blipFill>
          <a:blip r:embed="rId3">
            <a:alphaModFix/>
          </a:blip>
          <a:stretch>
            <a:fillRect/>
          </a:stretch>
        </p:blipFill>
        <p:spPr>
          <a:xfrm>
            <a:off x="3155478" y="444656"/>
            <a:ext cx="786172" cy="786202"/>
          </a:xfrm>
          <a:prstGeom prst="rect">
            <a:avLst/>
          </a:prstGeom>
          <a:noFill/>
          <a:ln>
            <a:noFill/>
          </a:ln>
        </p:spPr>
      </p:pic>
      <p:sp>
        <p:nvSpPr>
          <p:cNvPr id="293" name="Google Shape;293;p37"/>
          <p:cNvSpPr txBox="1"/>
          <p:nvPr/>
        </p:nvSpPr>
        <p:spPr>
          <a:xfrm>
            <a:off x="517245" y="188121"/>
            <a:ext cx="2979000" cy="10098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6700" u="sng">
                <a:latin typeface="Chelsea Market"/>
                <a:ea typeface="Chelsea Market"/>
                <a:cs typeface="Chelsea Market"/>
                <a:sym typeface="Chelsea Market"/>
              </a:rPr>
              <a:t>QUIZ!</a:t>
            </a:r>
            <a:endParaRPr b="1" sz="6700" u="sng">
              <a:latin typeface="Chelsea Market"/>
              <a:ea typeface="Chelsea Market"/>
              <a:cs typeface="Chelsea Market"/>
              <a:sym typeface="Chelsea Market"/>
            </a:endParaRPr>
          </a:p>
        </p:txBody>
      </p:sp>
      <p:sp>
        <p:nvSpPr>
          <p:cNvPr id="294" name="Google Shape;294;p37"/>
          <p:cNvSpPr txBox="1"/>
          <p:nvPr/>
        </p:nvSpPr>
        <p:spPr>
          <a:xfrm>
            <a:off x="516810" y="1839325"/>
            <a:ext cx="6526500" cy="1546800"/>
          </a:xfrm>
          <a:prstGeom prst="rect">
            <a:avLst/>
          </a:prstGeom>
          <a:noFill/>
          <a:ln>
            <a:noFill/>
          </a:ln>
        </p:spPr>
        <p:txBody>
          <a:bodyPr anchorCtr="0" anchor="t" bIns="164375" lIns="164375" spcFirstLastPara="1" rIns="164375" wrap="square" tIns="164375">
            <a:noAutofit/>
          </a:bodyPr>
          <a:lstStyle/>
          <a:p>
            <a:pPr indent="0" lvl="0" marL="0" rtl="0" algn="l">
              <a:spcBef>
                <a:spcPts val="0"/>
              </a:spcBef>
              <a:spcAft>
                <a:spcPts val="0"/>
              </a:spcAft>
              <a:buNone/>
            </a:pPr>
            <a:r>
              <a:rPr b="1" lang="ar" sz="1200">
                <a:latin typeface="Chelsea Market"/>
                <a:ea typeface="Chelsea Market"/>
                <a:cs typeface="Chelsea Market"/>
                <a:sym typeface="Chelsea Market"/>
              </a:rPr>
              <a:t>1)  What are the cells that are believed to act as cellular syncytium that permits </a:t>
            </a:r>
            <a:r>
              <a:rPr b="1" lang="ar" sz="1200">
                <a:latin typeface="Chelsea Market"/>
                <a:ea typeface="Chelsea Market"/>
                <a:cs typeface="Chelsea Market"/>
                <a:sym typeface="Chelsea Market"/>
              </a:rPr>
              <a:t>translocation of minerals in and out of regions of bone removed from surfaces as well as signaling between cells?</a:t>
            </a:r>
            <a:endParaRPr b="1" sz="1200">
              <a:latin typeface="Chelsea Market"/>
              <a:ea typeface="Chelsea Market"/>
              <a:cs typeface="Chelsea Market"/>
              <a:sym typeface="Chelsea Market"/>
            </a:endParaRPr>
          </a:p>
          <a:p>
            <a:pPr indent="0" lvl="0" marL="0" rtl="0" algn="l">
              <a:spcBef>
                <a:spcPts val="0"/>
              </a:spcBef>
              <a:spcAft>
                <a:spcPts val="0"/>
              </a:spcAft>
              <a:buNone/>
            </a:pPr>
            <a:r>
              <a:t/>
            </a:r>
            <a:endParaRPr sz="1500">
              <a:latin typeface="Chelsea Market"/>
              <a:ea typeface="Chelsea Market"/>
              <a:cs typeface="Chelsea Market"/>
              <a:sym typeface="Chelsea Market"/>
            </a:endParaRPr>
          </a:p>
          <a:p>
            <a:pPr indent="0" lvl="0" marL="0" rtl="0" algn="l">
              <a:spcBef>
                <a:spcPts val="0"/>
              </a:spcBef>
              <a:spcAft>
                <a:spcPts val="0"/>
              </a:spcAft>
              <a:buClr>
                <a:srgbClr val="000000"/>
              </a:buClr>
              <a:buSzPts val="2000"/>
              <a:buFont typeface="Arial"/>
              <a:buNone/>
            </a:pPr>
            <a:r>
              <a:rPr lang="ar" sz="1200">
                <a:latin typeface="Chelsea Market"/>
                <a:ea typeface="Chelsea Market"/>
                <a:cs typeface="Chelsea Market"/>
                <a:sym typeface="Chelsea Market"/>
              </a:rPr>
              <a:t>(A) osteoblasts                      (B) osteocytes</a:t>
            </a:r>
            <a:endParaRPr sz="1200">
              <a:latin typeface="Chelsea Market"/>
              <a:ea typeface="Chelsea Market"/>
              <a:cs typeface="Chelsea Market"/>
              <a:sym typeface="Chelsea Market"/>
            </a:endParaRPr>
          </a:p>
          <a:p>
            <a:pPr indent="0" lvl="0" marL="0" rtl="0" algn="l">
              <a:spcBef>
                <a:spcPts val="0"/>
              </a:spcBef>
              <a:spcAft>
                <a:spcPts val="0"/>
              </a:spcAft>
              <a:buClr>
                <a:srgbClr val="000000"/>
              </a:buClr>
              <a:buSzPts val="2000"/>
              <a:buFont typeface="Arial"/>
              <a:buNone/>
            </a:pPr>
            <a:r>
              <a:rPr lang="ar" sz="1200">
                <a:latin typeface="Chelsea Market"/>
                <a:ea typeface="Chelsea Market"/>
                <a:cs typeface="Chelsea Market"/>
                <a:sym typeface="Chelsea Market"/>
              </a:rPr>
              <a:t>(C) </a:t>
            </a:r>
            <a:r>
              <a:rPr lang="ar" sz="1200">
                <a:latin typeface="Chelsea Market"/>
                <a:ea typeface="Chelsea Market"/>
                <a:cs typeface="Chelsea Market"/>
                <a:sym typeface="Chelsea Market"/>
              </a:rPr>
              <a:t>osteoclasts </a:t>
            </a:r>
            <a:r>
              <a:rPr lang="ar" sz="1200">
                <a:latin typeface="Chelsea Market"/>
                <a:ea typeface="Chelsea Market"/>
                <a:cs typeface="Chelsea Market"/>
                <a:sym typeface="Chelsea Market"/>
              </a:rPr>
              <a:t>                     (D) osteogenic </a:t>
            </a:r>
            <a:endParaRPr sz="1200">
              <a:solidFill>
                <a:srgbClr val="434343"/>
              </a:solidFill>
              <a:latin typeface="Chelsea Market"/>
              <a:ea typeface="Chelsea Market"/>
              <a:cs typeface="Chelsea Market"/>
              <a:sym typeface="Chelsea Market"/>
            </a:endParaRPr>
          </a:p>
        </p:txBody>
      </p:sp>
      <p:sp>
        <p:nvSpPr>
          <p:cNvPr id="295" name="Google Shape;295;p37"/>
          <p:cNvSpPr txBox="1"/>
          <p:nvPr/>
        </p:nvSpPr>
        <p:spPr>
          <a:xfrm>
            <a:off x="516810" y="3684797"/>
            <a:ext cx="6526500" cy="1167000"/>
          </a:xfrm>
          <a:prstGeom prst="rect">
            <a:avLst/>
          </a:prstGeom>
          <a:noFill/>
          <a:ln>
            <a:noFill/>
          </a:ln>
        </p:spPr>
        <p:txBody>
          <a:bodyPr anchorCtr="0" anchor="t" bIns="164375" lIns="164375" spcFirstLastPara="1" rIns="164375" wrap="square" tIns="164375">
            <a:noAutofit/>
          </a:bodyPr>
          <a:lstStyle/>
          <a:p>
            <a:pPr indent="0" lvl="0" marL="0" rtl="0" algn="l">
              <a:spcBef>
                <a:spcPts val="0"/>
              </a:spcBef>
              <a:spcAft>
                <a:spcPts val="0"/>
              </a:spcAft>
              <a:buNone/>
            </a:pPr>
            <a:r>
              <a:rPr b="1" lang="ar" sz="1200">
                <a:latin typeface="Chelsea Market"/>
                <a:ea typeface="Chelsea Market"/>
                <a:cs typeface="Chelsea Market"/>
                <a:sym typeface="Chelsea Market"/>
              </a:rPr>
              <a:t>2</a:t>
            </a:r>
            <a:r>
              <a:rPr b="1" lang="ar" sz="1200">
                <a:latin typeface="Chelsea Market"/>
                <a:ea typeface="Chelsea Market"/>
                <a:cs typeface="Chelsea Market"/>
                <a:sym typeface="Chelsea Market"/>
              </a:rPr>
              <a:t>)  The first </a:t>
            </a:r>
            <a:r>
              <a:rPr b="1" lang="ar" sz="1200">
                <a:latin typeface="Chelsea Market"/>
                <a:ea typeface="Chelsea Market"/>
                <a:cs typeface="Chelsea Market"/>
                <a:sym typeface="Chelsea Market"/>
              </a:rPr>
              <a:t>manifestation</a:t>
            </a:r>
            <a:r>
              <a:rPr b="1" lang="ar" sz="1200">
                <a:latin typeface="Chelsea Market"/>
                <a:ea typeface="Chelsea Market"/>
                <a:cs typeface="Chelsea Market"/>
                <a:sym typeface="Chelsea Market"/>
              </a:rPr>
              <a:t> of reduced bone mass is?</a:t>
            </a:r>
            <a:endParaRPr b="1" sz="1200">
              <a:latin typeface="Chelsea Market"/>
              <a:ea typeface="Chelsea Market"/>
              <a:cs typeface="Chelsea Market"/>
              <a:sym typeface="Chelsea Market"/>
            </a:endParaRPr>
          </a:p>
          <a:p>
            <a:pPr indent="0" lvl="0" marL="0" rtl="0" algn="l">
              <a:spcBef>
                <a:spcPts val="0"/>
              </a:spcBef>
              <a:spcAft>
                <a:spcPts val="0"/>
              </a:spcAft>
              <a:buNone/>
            </a:pPr>
            <a:r>
              <a:t/>
            </a:r>
            <a:endParaRPr sz="1500">
              <a:latin typeface="Chelsea Market"/>
              <a:ea typeface="Chelsea Market"/>
              <a:cs typeface="Chelsea Market"/>
              <a:sym typeface="Chelsea Market"/>
            </a:endParaRPr>
          </a:p>
          <a:p>
            <a:pPr indent="0" lvl="0" marL="0" rtl="0" algn="l">
              <a:spcBef>
                <a:spcPts val="0"/>
              </a:spcBef>
              <a:spcAft>
                <a:spcPts val="0"/>
              </a:spcAft>
              <a:buClr>
                <a:srgbClr val="000000"/>
              </a:buClr>
              <a:buSzPts val="2000"/>
              <a:buFont typeface="Arial"/>
              <a:buNone/>
            </a:pPr>
            <a:r>
              <a:rPr lang="ar" sz="1200">
                <a:latin typeface="Chelsea Market"/>
                <a:ea typeface="Chelsea Market"/>
                <a:cs typeface="Chelsea Market"/>
                <a:sym typeface="Chelsea Market"/>
              </a:rPr>
              <a:t>(A) chronic back </a:t>
            </a:r>
            <a:r>
              <a:rPr lang="ar" sz="1200">
                <a:latin typeface="Chelsea Market"/>
                <a:ea typeface="Chelsea Market"/>
                <a:cs typeface="Chelsea Market"/>
                <a:sym typeface="Chelsea Market"/>
              </a:rPr>
              <a:t>pain</a:t>
            </a:r>
            <a:r>
              <a:rPr lang="ar" sz="1200">
                <a:latin typeface="Chelsea Market"/>
                <a:ea typeface="Chelsea Market"/>
                <a:cs typeface="Chelsea Market"/>
                <a:sym typeface="Chelsea Market"/>
              </a:rPr>
              <a:t>             (B) dorsal kyphosis</a:t>
            </a:r>
            <a:endParaRPr sz="1200">
              <a:latin typeface="Chelsea Market"/>
              <a:ea typeface="Chelsea Market"/>
              <a:cs typeface="Chelsea Market"/>
              <a:sym typeface="Chelsea Market"/>
            </a:endParaRPr>
          </a:p>
          <a:p>
            <a:pPr indent="0" lvl="0" marL="0" rtl="0" algn="l">
              <a:spcBef>
                <a:spcPts val="0"/>
              </a:spcBef>
              <a:spcAft>
                <a:spcPts val="0"/>
              </a:spcAft>
              <a:buClr>
                <a:srgbClr val="000000"/>
              </a:buClr>
              <a:buSzPts val="2000"/>
              <a:buFont typeface="Arial"/>
              <a:buNone/>
            </a:pPr>
            <a:r>
              <a:rPr lang="ar" sz="1200">
                <a:latin typeface="Chelsea Market"/>
                <a:ea typeface="Chelsea Market"/>
                <a:cs typeface="Chelsea Market"/>
                <a:sym typeface="Chelsea Market"/>
              </a:rPr>
              <a:t>(C) hip fractures                    (D) wrist fracture </a:t>
            </a:r>
            <a:endParaRPr sz="1200">
              <a:solidFill>
                <a:srgbClr val="434343"/>
              </a:solidFill>
              <a:latin typeface="Chelsea Market"/>
              <a:ea typeface="Chelsea Market"/>
              <a:cs typeface="Chelsea Market"/>
              <a:sym typeface="Chelsea Market"/>
            </a:endParaRPr>
          </a:p>
        </p:txBody>
      </p:sp>
      <p:sp>
        <p:nvSpPr>
          <p:cNvPr id="296" name="Google Shape;296;p37"/>
          <p:cNvSpPr txBox="1"/>
          <p:nvPr/>
        </p:nvSpPr>
        <p:spPr>
          <a:xfrm>
            <a:off x="516810" y="5150355"/>
            <a:ext cx="6526500" cy="1367700"/>
          </a:xfrm>
          <a:prstGeom prst="rect">
            <a:avLst/>
          </a:prstGeom>
          <a:noFill/>
          <a:ln>
            <a:noFill/>
          </a:ln>
        </p:spPr>
        <p:txBody>
          <a:bodyPr anchorCtr="0" anchor="t" bIns="164375" lIns="164375" spcFirstLastPara="1" rIns="164375" wrap="square" tIns="164375">
            <a:noAutofit/>
          </a:bodyPr>
          <a:lstStyle/>
          <a:p>
            <a:pPr indent="0" lvl="0" marL="0" rtl="0" algn="l">
              <a:spcBef>
                <a:spcPts val="0"/>
              </a:spcBef>
              <a:spcAft>
                <a:spcPts val="0"/>
              </a:spcAft>
              <a:buNone/>
            </a:pPr>
            <a:r>
              <a:rPr b="1" lang="ar" sz="1200">
                <a:latin typeface="Chelsea Market"/>
                <a:ea typeface="Chelsea Market"/>
                <a:cs typeface="Chelsea Market"/>
                <a:sym typeface="Chelsea Market"/>
              </a:rPr>
              <a:t>3)</a:t>
            </a:r>
            <a:r>
              <a:rPr lang="ar" sz="1200">
                <a:latin typeface="Chelsea Market"/>
                <a:ea typeface="Chelsea Market"/>
                <a:cs typeface="Chelsea Market"/>
                <a:sym typeface="Chelsea Market"/>
              </a:rPr>
              <a:t> </a:t>
            </a:r>
            <a:r>
              <a:rPr b="1" lang="ar" sz="1200">
                <a:latin typeface="Chelsea Market"/>
                <a:ea typeface="Chelsea Market"/>
                <a:cs typeface="Chelsea Market"/>
                <a:sym typeface="Chelsea Market"/>
              </a:rPr>
              <a:t>If</a:t>
            </a:r>
            <a:r>
              <a:rPr b="1" lang="ar" sz="1200">
                <a:latin typeface="Chelsea Market"/>
                <a:ea typeface="Chelsea Market"/>
                <a:cs typeface="Chelsea Market"/>
                <a:sym typeface="Chelsea Market"/>
              </a:rPr>
              <a:t> a 50 y/o (not senile) male came with osteoporosis what is the most likely cause of it? </a:t>
            </a:r>
            <a:endParaRPr b="1" sz="1200">
              <a:latin typeface="Chelsea Market"/>
              <a:ea typeface="Chelsea Market"/>
              <a:cs typeface="Chelsea Market"/>
              <a:sym typeface="Chelsea Market"/>
            </a:endParaRPr>
          </a:p>
          <a:p>
            <a:pPr indent="0" lvl="0" marL="0" rtl="0" algn="l">
              <a:spcBef>
                <a:spcPts val="0"/>
              </a:spcBef>
              <a:spcAft>
                <a:spcPts val="0"/>
              </a:spcAft>
              <a:buNone/>
            </a:pPr>
            <a:r>
              <a:t/>
            </a:r>
            <a:endParaRPr sz="1200">
              <a:latin typeface="Chelsea Market"/>
              <a:ea typeface="Chelsea Market"/>
              <a:cs typeface="Chelsea Market"/>
              <a:sym typeface="Chelsea Market"/>
            </a:endParaRPr>
          </a:p>
          <a:p>
            <a:pPr indent="0" lvl="0" marL="0" rtl="0" algn="l">
              <a:spcBef>
                <a:spcPts val="0"/>
              </a:spcBef>
              <a:spcAft>
                <a:spcPts val="0"/>
              </a:spcAft>
              <a:buClr>
                <a:srgbClr val="000000"/>
              </a:buClr>
              <a:buSzPts val="2000"/>
              <a:buFont typeface="Arial"/>
              <a:buNone/>
            </a:pPr>
            <a:r>
              <a:rPr lang="ar" sz="1200">
                <a:latin typeface="Chelsea Market"/>
                <a:ea typeface="Chelsea Market"/>
                <a:cs typeface="Chelsea Market"/>
                <a:sym typeface="Chelsea Market"/>
              </a:rPr>
              <a:t>(A) smoking                         (B) not enough </a:t>
            </a:r>
            <a:r>
              <a:rPr lang="ar" sz="1200">
                <a:latin typeface="Chelsea Market"/>
                <a:ea typeface="Chelsea Market"/>
                <a:cs typeface="Chelsea Market"/>
                <a:sym typeface="Chelsea Market"/>
              </a:rPr>
              <a:t>Calcium intake</a:t>
            </a:r>
            <a:r>
              <a:rPr lang="ar" sz="1200">
                <a:latin typeface="Chelsea Market"/>
                <a:ea typeface="Chelsea Market"/>
                <a:cs typeface="Chelsea Market"/>
                <a:sym typeface="Chelsea Market"/>
              </a:rPr>
              <a:t> </a:t>
            </a:r>
            <a:endParaRPr sz="1200">
              <a:latin typeface="Chelsea Market"/>
              <a:ea typeface="Chelsea Market"/>
              <a:cs typeface="Chelsea Market"/>
              <a:sym typeface="Chelsea Market"/>
            </a:endParaRPr>
          </a:p>
          <a:p>
            <a:pPr indent="0" lvl="0" marL="0" rtl="0" algn="l">
              <a:spcBef>
                <a:spcPts val="0"/>
              </a:spcBef>
              <a:spcAft>
                <a:spcPts val="0"/>
              </a:spcAft>
              <a:buClr>
                <a:srgbClr val="000000"/>
              </a:buClr>
              <a:buSzPts val="2000"/>
              <a:buFont typeface="Arial"/>
              <a:buNone/>
            </a:pPr>
            <a:r>
              <a:rPr lang="ar" sz="1200">
                <a:latin typeface="Chelsea Market"/>
                <a:ea typeface="Chelsea Market"/>
                <a:cs typeface="Chelsea Market"/>
                <a:sym typeface="Chelsea Market"/>
              </a:rPr>
              <a:t>(C) hypogonadism                 (D) osteogenic </a:t>
            </a:r>
            <a:endParaRPr sz="1200">
              <a:solidFill>
                <a:srgbClr val="434343"/>
              </a:solidFill>
              <a:latin typeface="Chelsea Market"/>
              <a:ea typeface="Chelsea Market"/>
              <a:cs typeface="Chelsea Market"/>
              <a:sym typeface="Chelsea Market"/>
            </a:endParaRPr>
          </a:p>
        </p:txBody>
      </p:sp>
      <p:sp>
        <p:nvSpPr>
          <p:cNvPr id="297" name="Google Shape;297;p37"/>
          <p:cNvSpPr txBox="1"/>
          <p:nvPr/>
        </p:nvSpPr>
        <p:spPr>
          <a:xfrm>
            <a:off x="516810" y="7034298"/>
            <a:ext cx="6526500" cy="1367700"/>
          </a:xfrm>
          <a:prstGeom prst="rect">
            <a:avLst/>
          </a:prstGeom>
          <a:noFill/>
          <a:ln>
            <a:noFill/>
          </a:ln>
        </p:spPr>
        <p:txBody>
          <a:bodyPr anchorCtr="0" anchor="t" bIns="164375" lIns="164375" spcFirstLastPara="1" rIns="164375" wrap="square" tIns="164375">
            <a:noAutofit/>
          </a:bodyPr>
          <a:lstStyle/>
          <a:p>
            <a:pPr indent="0" lvl="0" marL="0" rtl="0" algn="l">
              <a:spcBef>
                <a:spcPts val="0"/>
              </a:spcBef>
              <a:spcAft>
                <a:spcPts val="0"/>
              </a:spcAft>
              <a:buNone/>
            </a:pPr>
            <a:r>
              <a:rPr b="1" lang="ar" sz="1200">
                <a:latin typeface="Chelsea Market"/>
                <a:ea typeface="Chelsea Market"/>
                <a:cs typeface="Chelsea Market"/>
                <a:sym typeface="Chelsea Market"/>
              </a:rPr>
              <a:t>4</a:t>
            </a:r>
            <a:r>
              <a:rPr b="1" lang="ar" sz="1200">
                <a:latin typeface="Chelsea Market"/>
                <a:ea typeface="Chelsea Market"/>
                <a:cs typeface="Chelsea Market"/>
                <a:sym typeface="Chelsea Market"/>
              </a:rPr>
              <a:t>)</a:t>
            </a:r>
            <a:r>
              <a:rPr lang="ar" sz="1200">
                <a:latin typeface="Chelsea Market"/>
                <a:ea typeface="Chelsea Market"/>
                <a:cs typeface="Chelsea Market"/>
                <a:sym typeface="Chelsea Market"/>
              </a:rPr>
              <a:t>  </a:t>
            </a:r>
            <a:r>
              <a:rPr b="1" lang="ar" sz="1200">
                <a:latin typeface="Chelsea Market"/>
                <a:ea typeface="Chelsea Market"/>
                <a:cs typeface="Chelsea Market"/>
                <a:sym typeface="Chelsea Market"/>
              </a:rPr>
              <a:t>Fractures of bones composed of both cortical and </a:t>
            </a:r>
            <a:r>
              <a:rPr b="1" lang="ar" sz="1200">
                <a:latin typeface="Chelsea Market"/>
                <a:ea typeface="Chelsea Market"/>
                <a:cs typeface="Chelsea Market"/>
                <a:sym typeface="Chelsea Market"/>
              </a:rPr>
              <a:t>trabecular</a:t>
            </a:r>
            <a:r>
              <a:rPr b="1" lang="ar" sz="1200">
                <a:latin typeface="Chelsea Market"/>
                <a:ea typeface="Chelsea Market"/>
                <a:cs typeface="Chelsea Market"/>
                <a:sym typeface="Chelsea Market"/>
              </a:rPr>
              <a:t> is which type of osteoporosis?</a:t>
            </a:r>
            <a:endParaRPr b="1" sz="1200">
              <a:latin typeface="Chelsea Market"/>
              <a:ea typeface="Chelsea Market"/>
              <a:cs typeface="Chelsea Market"/>
              <a:sym typeface="Chelsea Market"/>
            </a:endParaRPr>
          </a:p>
          <a:p>
            <a:pPr indent="0" lvl="0" marL="0" rtl="0" algn="l">
              <a:spcBef>
                <a:spcPts val="0"/>
              </a:spcBef>
              <a:spcAft>
                <a:spcPts val="0"/>
              </a:spcAft>
              <a:buNone/>
            </a:pPr>
            <a:r>
              <a:t/>
            </a:r>
            <a:endParaRPr sz="1500">
              <a:latin typeface="Chelsea Market"/>
              <a:ea typeface="Chelsea Market"/>
              <a:cs typeface="Chelsea Market"/>
              <a:sym typeface="Chelsea Market"/>
            </a:endParaRPr>
          </a:p>
          <a:p>
            <a:pPr indent="0" lvl="0" marL="0" rtl="0" algn="l">
              <a:spcBef>
                <a:spcPts val="0"/>
              </a:spcBef>
              <a:spcAft>
                <a:spcPts val="0"/>
              </a:spcAft>
              <a:buClr>
                <a:srgbClr val="000000"/>
              </a:buClr>
              <a:buSzPts val="2000"/>
              <a:buFont typeface="Arial"/>
              <a:buNone/>
            </a:pPr>
            <a:r>
              <a:rPr lang="ar" sz="1200">
                <a:latin typeface="Chelsea Market"/>
                <a:ea typeface="Chelsea Market"/>
                <a:cs typeface="Chelsea Market"/>
                <a:sym typeface="Chelsea Market"/>
              </a:rPr>
              <a:t>(A) type 2                            (B) type 3</a:t>
            </a:r>
            <a:endParaRPr sz="1200">
              <a:latin typeface="Chelsea Market"/>
              <a:ea typeface="Chelsea Market"/>
              <a:cs typeface="Chelsea Market"/>
              <a:sym typeface="Chelsea Market"/>
            </a:endParaRPr>
          </a:p>
          <a:p>
            <a:pPr indent="0" lvl="0" marL="0" rtl="0" algn="l">
              <a:spcBef>
                <a:spcPts val="0"/>
              </a:spcBef>
              <a:spcAft>
                <a:spcPts val="0"/>
              </a:spcAft>
              <a:buClr>
                <a:srgbClr val="000000"/>
              </a:buClr>
              <a:buSzPts val="2000"/>
              <a:buFont typeface="Arial"/>
              <a:buNone/>
            </a:pPr>
            <a:r>
              <a:rPr lang="ar" sz="1200">
                <a:latin typeface="Chelsea Market"/>
                <a:ea typeface="Chelsea Market"/>
                <a:cs typeface="Chelsea Market"/>
                <a:sym typeface="Chelsea Market"/>
              </a:rPr>
              <a:t>(C) type 4                            (D) type 1 </a:t>
            </a:r>
            <a:endParaRPr sz="1200">
              <a:solidFill>
                <a:srgbClr val="434343"/>
              </a:solidFill>
              <a:latin typeface="Chelsea Market"/>
              <a:ea typeface="Chelsea Market"/>
              <a:cs typeface="Chelsea Market"/>
              <a:sym typeface="Chelsea Marke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8"/>
          <p:cNvSpPr txBox="1"/>
          <p:nvPr/>
        </p:nvSpPr>
        <p:spPr>
          <a:xfrm>
            <a:off x="190715" y="172369"/>
            <a:ext cx="7192200" cy="100953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b="1" sz="1900"/>
          </a:p>
        </p:txBody>
      </p:sp>
      <p:sp>
        <p:nvSpPr>
          <p:cNvPr id="303" name="Google Shape;303;p38"/>
          <p:cNvSpPr/>
          <p:nvPr/>
        </p:nvSpPr>
        <p:spPr>
          <a:xfrm>
            <a:off x="190715" y="5220000"/>
            <a:ext cx="5942700" cy="5047800"/>
          </a:xfrm>
          <a:prstGeom prst="rtTriangle">
            <a:avLst/>
          </a:prstGeom>
          <a:solidFill>
            <a:srgbClr val="CFE2F3"/>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b="1" sz="1900"/>
          </a:p>
        </p:txBody>
      </p:sp>
      <p:sp>
        <p:nvSpPr>
          <p:cNvPr id="304" name="Google Shape;304;p38"/>
          <p:cNvSpPr txBox="1"/>
          <p:nvPr/>
        </p:nvSpPr>
        <p:spPr>
          <a:xfrm>
            <a:off x="2059639" y="3034955"/>
            <a:ext cx="4273200" cy="3312600"/>
          </a:xfrm>
          <a:prstGeom prst="rect">
            <a:avLst/>
          </a:prstGeom>
          <a:noFill/>
          <a:ln>
            <a:noFill/>
          </a:ln>
        </p:spPr>
        <p:txBody>
          <a:bodyPr anchorCtr="0" anchor="t" bIns="122150" lIns="122150" spcFirstLastPara="1" rIns="122150" wrap="square" tIns="122150">
            <a:noAutofit/>
          </a:bodyPr>
          <a:lstStyle/>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Alhanouf Alhaluli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Ajeed Alrashoud</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Jehad Alorainy</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Mashal Abaalkhail</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Mohannad Alqarni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Rahaf Alshabri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Rakan Alfaifi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Rawan Alzayed</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Rema Almutawa</a:t>
            </a:r>
            <a:endParaRPr b="1" sz="2400">
              <a:solidFill>
                <a:srgbClr val="F3F3F3"/>
              </a:solidFill>
              <a:latin typeface="Cabin"/>
              <a:ea typeface="Cabin"/>
              <a:cs typeface="Cabin"/>
              <a:sym typeface="Cabin"/>
            </a:endParaRPr>
          </a:p>
        </p:txBody>
      </p:sp>
      <p:sp>
        <p:nvSpPr>
          <p:cNvPr id="305" name="Google Shape;305;p38"/>
          <p:cNvSpPr txBox="1"/>
          <p:nvPr/>
        </p:nvSpPr>
        <p:spPr>
          <a:xfrm>
            <a:off x="1426740" y="2228850"/>
            <a:ext cx="4706400" cy="10404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Members</a:t>
            </a:r>
            <a:endParaRPr b="1" sz="4900" u="sng">
              <a:solidFill>
                <a:srgbClr val="F3F3F3"/>
              </a:solidFill>
              <a:latin typeface="Cabin"/>
              <a:ea typeface="Cabin"/>
              <a:cs typeface="Cabin"/>
              <a:sym typeface="Cabin"/>
            </a:endParaRPr>
          </a:p>
        </p:txBody>
      </p:sp>
      <p:sp>
        <p:nvSpPr>
          <p:cNvPr id="306" name="Google Shape;306;p38"/>
          <p:cNvSpPr txBox="1"/>
          <p:nvPr/>
        </p:nvSpPr>
        <p:spPr>
          <a:xfrm>
            <a:off x="638850" y="1461469"/>
            <a:ext cx="6744000" cy="5172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400">
                <a:solidFill>
                  <a:srgbClr val="F3F3F3"/>
                </a:solidFill>
                <a:latin typeface="Cabin"/>
                <a:ea typeface="Cabin"/>
                <a:cs typeface="Cabin"/>
                <a:sym typeface="Cabin"/>
              </a:rPr>
              <a:t>Abdulrahman Bedaiwi       &amp;        Jude Alotaibi</a:t>
            </a:r>
            <a:endParaRPr b="1" sz="2400">
              <a:solidFill>
                <a:srgbClr val="F3F3F3"/>
              </a:solidFill>
              <a:latin typeface="Cabin"/>
              <a:ea typeface="Cabin"/>
              <a:cs typeface="Cabin"/>
              <a:sym typeface="Cabin"/>
            </a:endParaRPr>
          </a:p>
        </p:txBody>
      </p:sp>
      <p:sp>
        <p:nvSpPr>
          <p:cNvPr id="307" name="Google Shape;307;p38"/>
          <p:cNvSpPr txBox="1"/>
          <p:nvPr/>
        </p:nvSpPr>
        <p:spPr>
          <a:xfrm>
            <a:off x="1581545" y="663073"/>
            <a:ext cx="4410300" cy="10404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Leaders</a:t>
            </a:r>
            <a:endParaRPr b="1" sz="4900" u="sng">
              <a:solidFill>
                <a:srgbClr val="F3F3F3"/>
              </a:solidFill>
              <a:latin typeface="Cabin"/>
              <a:ea typeface="Cabin"/>
              <a:cs typeface="Cabin"/>
              <a:sym typeface="Cabin"/>
            </a:endParaRPr>
          </a:p>
        </p:txBody>
      </p:sp>
      <p:sp>
        <p:nvSpPr>
          <p:cNvPr id="308" name="Google Shape;308;p38"/>
          <p:cNvSpPr txBox="1"/>
          <p:nvPr/>
        </p:nvSpPr>
        <p:spPr>
          <a:xfrm>
            <a:off x="-366622" y="8756021"/>
            <a:ext cx="5319000" cy="8235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lang="ar" sz="4800">
                <a:latin typeface="Chelsea Market"/>
                <a:ea typeface="Chelsea Market"/>
                <a:cs typeface="Chelsea Market"/>
                <a:sym typeface="Chelsea Market"/>
              </a:rPr>
              <a:t>Thank you!</a:t>
            </a:r>
            <a:endParaRPr sz="4800">
              <a:latin typeface="Chelsea Market"/>
              <a:ea typeface="Chelsea Market"/>
              <a:cs typeface="Chelsea Market"/>
              <a:sym typeface="Chelsea Market"/>
            </a:endParaRPr>
          </a:p>
        </p:txBody>
      </p:sp>
      <p:sp>
        <p:nvSpPr>
          <p:cNvPr id="309" name="Google Shape;309;p38"/>
          <p:cNvSpPr txBox="1"/>
          <p:nvPr/>
        </p:nvSpPr>
        <p:spPr>
          <a:xfrm flipH="1">
            <a:off x="1048568" y="9491656"/>
            <a:ext cx="3021900" cy="5172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1900">
                <a:latin typeface="Cabin"/>
                <a:ea typeface="Cabin"/>
                <a:cs typeface="Cabin"/>
                <a:sym typeface="Cabin"/>
              </a:rPr>
              <a:t>Give us your feedback!</a:t>
            </a:r>
            <a:endParaRPr b="1" sz="1900">
              <a:latin typeface="Cabin"/>
              <a:ea typeface="Cabin"/>
              <a:cs typeface="Cabin"/>
              <a:sym typeface="Cabin"/>
            </a:endParaRPr>
          </a:p>
        </p:txBody>
      </p:sp>
      <p:pic>
        <p:nvPicPr>
          <p:cNvPr id="310" name="Google Shape;310;p38">
            <a:hlinkClick r:id="rId3"/>
          </p:cNvPr>
          <p:cNvPicPr preferRelativeResize="0"/>
          <p:nvPr/>
        </p:nvPicPr>
        <p:blipFill>
          <a:blip r:embed="rId4">
            <a:alphaModFix/>
          </a:blip>
          <a:stretch>
            <a:fillRect/>
          </a:stretch>
        </p:blipFill>
        <p:spPr>
          <a:xfrm>
            <a:off x="680238" y="9491736"/>
            <a:ext cx="517136" cy="517136"/>
          </a:xfrm>
          <a:prstGeom prst="rect">
            <a:avLst/>
          </a:prstGeom>
          <a:noFill/>
          <a:ln>
            <a:noFill/>
          </a:ln>
        </p:spPr>
      </p:pic>
      <p:pic>
        <p:nvPicPr>
          <p:cNvPr id="311" name="Google Shape;311;p38">
            <a:hlinkClick r:id="rId5"/>
          </p:cNvPr>
          <p:cNvPicPr preferRelativeResize="0"/>
          <p:nvPr/>
        </p:nvPicPr>
        <p:blipFill>
          <a:blip r:embed="rId6">
            <a:alphaModFix/>
          </a:blip>
          <a:stretch>
            <a:fillRect/>
          </a:stretch>
        </p:blipFill>
        <p:spPr>
          <a:xfrm>
            <a:off x="6259218" y="9411986"/>
            <a:ext cx="761191" cy="676620"/>
          </a:xfrm>
          <a:prstGeom prst="rect">
            <a:avLst/>
          </a:prstGeom>
          <a:noFill/>
          <a:ln>
            <a:noFill/>
          </a:ln>
        </p:spPr>
      </p:pic>
      <p:pic>
        <p:nvPicPr>
          <p:cNvPr id="312" name="Google Shape;312;p38"/>
          <p:cNvPicPr preferRelativeResize="0"/>
          <p:nvPr/>
        </p:nvPicPr>
        <p:blipFill>
          <a:blip r:embed="rId7">
            <a:alphaModFix/>
          </a:blip>
          <a:stretch>
            <a:fillRect/>
          </a:stretch>
        </p:blipFill>
        <p:spPr>
          <a:xfrm>
            <a:off x="2325870" y="3240222"/>
            <a:ext cx="255773" cy="255773"/>
          </a:xfrm>
          <a:prstGeom prst="rect">
            <a:avLst/>
          </a:prstGeom>
          <a:noFill/>
          <a:ln>
            <a:noFill/>
          </a:ln>
        </p:spPr>
      </p:pic>
      <p:pic>
        <p:nvPicPr>
          <p:cNvPr id="313" name="Google Shape;313;p38"/>
          <p:cNvPicPr preferRelativeResize="0"/>
          <p:nvPr/>
        </p:nvPicPr>
        <p:blipFill>
          <a:blip r:embed="rId7">
            <a:alphaModFix/>
          </a:blip>
          <a:stretch>
            <a:fillRect/>
          </a:stretch>
        </p:blipFill>
        <p:spPr>
          <a:xfrm>
            <a:off x="2325878" y="5341792"/>
            <a:ext cx="255773" cy="2557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7"/>
          <p:cNvSpPr txBox="1"/>
          <p:nvPr/>
        </p:nvSpPr>
        <p:spPr>
          <a:xfrm>
            <a:off x="757312" y="276166"/>
            <a:ext cx="6048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Introduction</a:t>
            </a:r>
            <a:endParaRPr b="1" sz="4500">
              <a:solidFill>
                <a:srgbClr val="0B5394"/>
              </a:solidFill>
              <a:latin typeface="Cabin"/>
              <a:ea typeface="Cabin"/>
              <a:cs typeface="Cabin"/>
              <a:sym typeface="Cabin"/>
            </a:endParaRPr>
          </a:p>
        </p:txBody>
      </p:sp>
      <p:cxnSp>
        <p:nvCxnSpPr>
          <p:cNvPr id="134" name="Google Shape;134;p27"/>
          <p:cNvCxnSpPr/>
          <p:nvPr/>
        </p:nvCxnSpPr>
        <p:spPr>
          <a:xfrm>
            <a:off x="754672" y="1134361"/>
            <a:ext cx="5860800" cy="10500"/>
          </a:xfrm>
          <a:prstGeom prst="straightConnector1">
            <a:avLst/>
          </a:prstGeom>
          <a:noFill/>
          <a:ln cap="flat" cmpd="sng" w="28575">
            <a:solidFill>
              <a:srgbClr val="0B5394"/>
            </a:solidFill>
            <a:prstDash val="solid"/>
            <a:round/>
            <a:headEnd len="med" w="med" type="diamond"/>
            <a:tailEnd len="med" w="med" type="diamond"/>
          </a:ln>
        </p:spPr>
      </p:cxnSp>
      <p:grpSp>
        <p:nvGrpSpPr>
          <p:cNvPr id="135" name="Google Shape;135;p27"/>
          <p:cNvGrpSpPr/>
          <p:nvPr/>
        </p:nvGrpSpPr>
        <p:grpSpPr>
          <a:xfrm>
            <a:off x="242900" y="1352627"/>
            <a:ext cx="7074175" cy="3334451"/>
            <a:chOff x="676909" y="6534923"/>
            <a:chExt cx="6176700" cy="2431598"/>
          </a:xfrm>
        </p:grpSpPr>
        <p:sp>
          <p:nvSpPr>
            <p:cNvPr id="136" name="Google Shape;136;p27"/>
            <p:cNvSpPr/>
            <p:nvPr/>
          </p:nvSpPr>
          <p:spPr>
            <a:xfrm>
              <a:off x="676909" y="6534923"/>
              <a:ext cx="6176700" cy="521400"/>
            </a:xfrm>
            <a:prstGeom prst="roundRect">
              <a:avLst>
                <a:gd fmla="val 16667" name="adj"/>
              </a:avLst>
            </a:prstGeom>
            <a:solidFill>
              <a:srgbClr val="9FC5E8"/>
            </a:solidFill>
            <a:ln cap="flat" cmpd="sng" w="9525">
              <a:solidFill>
                <a:srgbClr val="0B5394"/>
              </a:solidFill>
              <a:prstDash val="lgDash"/>
              <a:round/>
              <a:headEnd len="sm" w="sm" type="none"/>
              <a:tailEnd len="sm" w="sm" type="none"/>
            </a:ln>
          </p:spPr>
          <p:txBody>
            <a:bodyPr anchorCtr="0" anchor="t" bIns="162950" lIns="162950" spcFirstLastPara="1" rIns="162950" wrap="square" tIns="162950">
              <a:noAutofit/>
            </a:bodyPr>
            <a:lstStyle/>
            <a:p>
              <a:pPr indent="0" lvl="0" marL="0" marR="0" rtl="0" algn="ctr">
                <a:lnSpc>
                  <a:spcPct val="100000"/>
                </a:lnSpc>
                <a:spcBef>
                  <a:spcPts val="0"/>
                </a:spcBef>
                <a:spcAft>
                  <a:spcPts val="0"/>
                </a:spcAft>
                <a:buNone/>
              </a:pPr>
              <a:r>
                <a:rPr b="1" lang="ar" sz="2000">
                  <a:solidFill>
                    <a:srgbClr val="0B5394"/>
                  </a:solidFill>
                  <a:latin typeface="Cabin"/>
                  <a:ea typeface="Cabin"/>
                  <a:cs typeface="Cabin"/>
                  <a:sym typeface="Cabin"/>
                </a:rPr>
                <a:t>Bone has three major functions:</a:t>
              </a:r>
              <a:endParaRPr sz="2000">
                <a:solidFill>
                  <a:srgbClr val="0B5394"/>
                </a:solidFill>
                <a:latin typeface="PT Sans Narrow"/>
                <a:ea typeface="PT Sans Narrow"/>
                <a:cs typeface="PT Sans Narrow"/>
                <a:sym typeface="PT Sans Narrow"/>
              </a:endParaRPr>
            </a:p>
          </p:txBody>
        </p:sp>
        <p:cxnSp>
          <p:nvCxnSpPr>
            <p:cNvPr id="137" name="Google Shape;137;p27"/>
            <p:cNvCxnSpPr/>
            <p:nvPr/>
          </p:nvCxnSpPr>
          <p:spPr>
            <a:xfrm flipH="1">
              <a:off x="956263" y="7090524"/>
              <a:ext cx="16800" cy="1433700"/>
            </a:xfrm>
            <a:prstGeom prst="straightConnector1">
              <a:avLst/>
            </a:prstGeom>
            <a:noFill/>
            <a:ln cap="flat" cmpd="sng" w="9525">
              <a:solidFill>
                <a:srgbClr val="0B5394"/>
              </a:solidFill>
              <a:prstDash val="lgDash"/>
              <a:round/>
              <a:headEnd len="med" w="med" type="none"/>
              <a:tailEnd len="med" w="med" type="none"/>
            </a:ln>
          </p:spPr>
        </p:cxnSp>
        <p:cxnSp>
          <p:nvCxnSpPr>
            <p:cNvPr id="138" name="Google Shape;138;p27"/>
            <p:cNvCxnSpPr/>
            <p:nvPr/>
          </p:nvCxnSpPr>
          <p:spPr>
            <a:xfrm flipH="1" rot="10800000">
              <a:off x="979915" y="7405123"/>
              <a:ext cx="651600" cy="3600"/>
            </a:xfrm>
            <a:prstGeom prst="straightConnector1">
              <a:avLst/>
            </a:prstGeom>
            <a:noFill/>
            <a:ln cap="flat" cmpd="sng" w="9525">
              <a:solidFill>
                <a:srgbClr val="0B5394"/>
              </a:solidFill>
              <a:prstDash val="lgDash"/>
              <a:round/>
              <a:headEnd len="med" w="med" type="none"/>
              <a:tailEnd len="med" w="med" type="none"/>
            </a:ln>
          </p:spPr>
        </p:cxnSp>
        <p:sp>
          <p:nvSpPr>
            <p:cNvPr id="139" name="Google Shape;139;p27"/>
            <p:cNvSpPr txBox="1"/>
            <p:nvPr/>
          </p:nvSpPr>
          <p:spPr>
            <a:xfrm>
              <a:off x="1631486" y="7216732"/>
              <a:ext cx="5162400" cy="380400"/>
            </a:xfrm>
            <a:prstGeom prst="rect">
              <a:avLst/>
            </a:prstGeom>
            <a:noFill/>
            <a:ln cap="flat" cmpd="sng" w="9525">
              <a:solidFill>
                <a:srgbClr val="0B5394"/>
              </a:solidFill>
              <a:prstDash val="lgDash"/>
              <a:round/>
              <a:headEnd len="sm" w="sm" type="none"/>
              <a:tailEnd len="sm" w="sm" type="none"/>
            </a:ln>
          </p:spPr>
          <p:txBody>
            <a:bodyPr anchorCtr="0" anchor="ctr" bIns="162950" lIns="162950" spcFirstLastPara="1" rIns="162950" wrap="square" tIns="162950">
              <a:noAutofit/>
            </a:bodyPr>
            <a:lstStyle/>
            <a:p>
              <a:pPr indent="0" lvl="0" marL="0" rtl="0" algn="l">
                <a:spcBef>
                  <a:spcPts val="0"/>
                </a:spcBef>
                <a:spcAft>
                  <a:spcPts val="0"/>
                </a:spcAft>
                <a:buNone/>
              </a:pPr>
              <a:r>
                <a:rPr lang="ar" sz="1500">
                  <a:latin typeface="Cabin"/>
                  <a:ea typeface="Cabin"/>
                  <a:cs typeface="Cabin"/>
                  <a:sym typeface="Cabin"/>
                </a:rPr>
                <a:t>Provide rigid support to extremities and body cavities containing vital organs.</a:t>
              </a:r>
              <a:endParaRPr sz="1500">
                <a:latin typeface="Cabin"/>
                <a:ea typeface="Cabin"/>
                <a:cs typeface="Cabin"/>
                <a:sym typeface="Cabin"/>
              </a:endParaRPr>
            </a:p>
          </p:txBody>
        </p:sp>
        <p:cxnSp>
          <p:nvCxnSpPr>
            <p:cNvPr id="140" name="Google Shape;140;p27"/>
            <p:cNvCxnSpPr/>
            <p:nvPr/>
          </p:nvCxnSpPr>
          <p:spPr>
            <a:xfrm flipH="1" rot="10800000">
              <a:off x="981993" y="7904589"/>
              <a:ext cx="651600" cy="3600"/>
            </a:xfrm>
            <a:prstGeom prst="straightConnector1">
              <a:avLst/>
            </a:prstGeom>
            <a:noFill/>
            <a:ln cap="flat" cmpd="sng" w="9525">
              <a:solidFill>
                <a:srgbClr val="0B5394"/>
              </a:solidFill>
              <a:prstDash val="lgDash"/>
              <a:round/>
              <a:headEnd len="med" w="med" type="none"/>
              <a:tailEnd len="med" w="med" type="none"/>
            </a:ln>
          </p:spPr>
        </p:cxnSp>
        <p:sp>
          <p:nvSpPr>
            <p:cNvPr id="141" name="Google Shape;141;p27"/>
            <p:cNvSpPr txBox="1"/>
            <p:nvPr/>
          </p:nvSpPr>
          <p:spPr>
            <a:xfrm>
              <a:off x="1642518" y="7667275"/>
              <a:ext cx="5162400" cy="521400"/>
            </a:xfrm>
            <a:prstGeom prst="rect">
              <a:avLst/>
            </a:prstGeom>
            <a:noFill/>
            <a:ln cap="flat" cmpd="sng" w="9525">
              <a:solidFill>
                <a:srgbClr val="0B5394"/>
              </a:solidFill>
              <a:prstDash val="lgDash"/>
              <a:round/>
              <a:headEnd len="sm" w="sm" type="none"/>
              <a:tailEnd len="sm" w="sm" type="none"/>
            </a:ln>
          </p:spPr>
          <p:txBody>
            <a:bodyPr anchorCtr="0" anchor="ctr" bIns="162950" lIns="162950" spcFirstLastPara="1" rIns="162950" wrap="square" tIns="162950">
              <a:noAutofit/>
            </a:bodyPr>
            <a:lstStyle/>
            <a:p>
              <a:pPr indent="0" lvl="0" marL="0" rtl="0" algn="l">
                <a:spcBef>
                  <a:spcPts val="0"/>
                </a:spcBef>
                <a:spcAft>
                  <a:spcPts val="0"/>
                </a:spcAft>
                <a:buNone/>
              </a:pPr>
              <a:r>
                <a:rPr lang="ar" sz="1500">
                  <a:latin typeface="Cabin"/>
                  <a:ea typeface="Cabin"/>
                  <a:cs typeface="Cabin"/>
                  <a:sym typeface="Cabin"/>
                </a:rPr>
                <a:t>Provide efficient levers and sites of attachment of muscles which are all crucial to locomotion.</a:t>
              </a:r>
              <a:endParaRPr sz="1500">
                <a:latin typeface="Cabin"/>
                <a:ea typeface="Cabin"/>
                <a:cs typeface="Cabin"/>
                <a:sym typeface="Cabin"/>
              </a:endParaRPr>
            </a:p>
          </p:txBody>
        </p:sp>
        <p:cxnSp>
          <p:nvCxnSpPr>
            <p:cNvPr id="142" name="Google Shape;142;p27"/>
            <p:cNvCxnSpPr/>
            <p:nvPr/>
          </p:nvCxnSpPr>
          <p:spPr>
            <a:xfrm flipH="1" rot="10800000">
              <a:off x="981998" y="8534149"/>
              <a:ext cx="651600" cy="3600"/>
            </a:xfrm>
            <a:prstGeom prst="straightConnector1">
              <a:avLst/>
            </a:prstGeom>
            <a:noFill/>
            <a:ln cap="flat" cmpd="sng" w="9525">
              <a:solidFill>
                <a:srgbClr val="0B5394"/>
              </a:solidFill>
              <a:prstDash val="lgDash"/>
              <a:round/>
              <a:headEnd len="med" w="med" type="none"/>
              <a:tailEnd len="med" w="med" type="none"/>
            </a:ln>
          </p:spPr>
        </p:cxnSp>
        <p:sp>
          <p:nvSpPr>
            <p:cNvPr id="143" name="Google Shape;143;p27"/>
            <p:cNvSpPr txBox="1"/>
            <p:nvPr/>
          </p:nvSpPr>
          <p:spPr>
            <a:xfrm>
              <a:off x="1638360" y="8258822"/>
              <a:ext cx="5162400" cy="707700"/>
            </a:xfrm>
            <a:prstGeom prst="rect">
              <a:avLst/>
            </a:prstGeom>
            <a:noFill/>
            <a:ln cap="flat" cmpd="sng" w="9525">
              <a:solidFill>
                <a:srgbClr val="0B5394"/>
              </a:solidFill>
              <a:prstDash val="lgDash"/>
              <a:round/>
              <a:headEnd len="sm" w="sm" type="none"/>
              <a:tailEnd len="sm" w="sm" type="none"/>
            </a:ln>
          </p:spPr>
          <p:txBody>
            <a:bodyPr anchorCtr="0" anchor="ctr" bIns="162950" lIns="162950" spcFirstLastPara="1" rIns="162950" wrap="square" tIns="162950">
              <a:noAutofit/>
            </a:bodyPr>
            <a:lstStyle/>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Provide a large reservoir of ions such as calcium, phosphorus, magnesium and sodium which are critical for life and can be mobilized when the external environment fails to provide them.</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p:txBody>
        </p:sp>
      </p:grpSp>
      <p:graphicFrame>
        <p:nvGraphicFramePr>
          <p:cNvPr id="144" name="Google Shape;144;p27"/>
          <p:cNvGraphicFramePr/>
          <p:nvPr/>
        </p:nvGraphicFramePr>
        <p:xfrm>
          <a:off x="244211" y="4934327"/>
          <a:ext cx="3000000" cy="3000000"/>
        </p:xfrm>
        <a:graphic>
          <a:graphicData uri="http://schemas.openxmlformats.org/drawingml/2006/table">
            <a:tbl>
              <a:tblPr>
                <a:noFill/>
                <a:tableStyleId>{B0BD8C3C-31B7-4018-AF7B-04EE00D0F6DD}</a:tableStyleId>
              </a:tblPr>
              <a:tblGrid>
                <a:gridCol w="3546100"/>
                <a:gridCol w="3528075"/>
              </a:tblGrid>
              <a:tr h="371850">
                <a:tc gridSpan="2">
                  <a:txBody>
                    <a:bodyPr/>
                    <a:lstStyle/>
                    <a:p>
                      <a:pPr indent="0" lvl="0" marL="0" rtl="0" algn="ctr">
                        <a:spcBef>
                          <a:spcPts val="0"/>
                        </a:spcBef>
                        <a:spcAft>
                          <a:spcPts val="0"/>
                        </a:spcAft>
                        <a:buNone/>
                      </a:pPr>
                      <a:r>
                        <a:rPr b="1" lang="ar" sz="1500">
                          <a:solidFill>
                            <a:srgbClr val="FFFFFF"/>
                          </a:solidFill>
                          <a:latin typeface="Cabin"/>
                          <a:ea typeface="Cabin"/>
                          <a:cs typeface="Cabin"/>
                          <a:sym typeface="Cabin"/>
                        </a:rPr>
                        <a:t>Types of Bone </a:t>
                      </a:r>
                      <a:endParaRPr b="1" sz="1500">
                        <a:solidFill>
                          <a:srgbClr val="FFFFFF"/>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D85C6"/>
                    </a:solidFill>
                  </a:tcPr>
                </a:tc>
                <a:tc hMerge="1"/>
              </a:tr>
              <a:tr h="371850">
                <a:tc>
                  <a:txBody>
                    <a:bodyPr/>
                    <a:lstStyle/>
                    <a:p>
                      <a:pPr indent="0" lvl="0" marL="0" marR="0" rtl="0" algn="ctr">
                        <a:lnSpc>
                          <a:spcPct val="100000"/>
                        </a:lnSpc>
                        <a:spcBef>
                          <a:spcPts val="0"/>
                        </a:spcBef>
                        <a:spcAft>
                          <a:spcPts val="0"/>
                        </a:spcAft>
                        <a:buNone/>
                      </a:pPr>
                      <a:r>
                        <a:rPr lang="ar" sz="1500">
                          <a:solidFill>
                            <a:srgbClr val="0B5394"/>
                          </a:solidFill>
                          <a:latin typeface="Cabin"/>
                          <a:ea typeface="Cabin"/>
                          <a:cs typeface="Cabin"/>
                          <a:sym typeface="Cabin"/>
                        </a:rPr>
                        <a:t>Cortical Bone</a:t>
                      </a:r>
                      <a:endParaRPr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None/>
                      </a:pPr>
                      <a:r>
                        <a:rPr lang="ar" sz="1500">
                          <a:solidFill>
                            <a:srgbClr val="0B5394"/>
                          </a:solidFill>
                          <a:latin typeface="Cabin"/>
                          <a:ea typeface="Cabin"/>
                          <a:cs typeface="Cabin"/>
                          <a:sym typeface="Cabin"/>
                        </a:rPr>
                        <a:t>Trabecular Bone</a:t>
                      </a:r>
                      <a:endParaRPr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r>
              <a:tr h="661325">
                <a:tc>
                  <a:txBody>
                    <a:bodyPr/>
                    <a:lstStyle/>
                    <a:p>
                      <a:pPr indent="0" lvl="0" marL="0" rtl="0" algn="l">
                        <a:spcBef>
                          <a:spcPts val="0"/>
                        </a:spcBef>
                        <a:spcAft>
                          <a:spcPts val="0"/>
                        </a:spcAft>
                        <a:buNone/>
                      </a:pPr>
                      <a:r>
                        <a:rPr lang="ar" sz="1500">
                          <a:latin typeface="Cabin"/>
                          <a:ea typeface="Cabin"/>
                          <a:cs typeface="Cabin"/>
                          <a:sym typeface="Cabin"/>
                        </a:rPr>
                        <a:t>The compact bone of Haversian systems such as in the shaft of long bones.</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The lattice – like network of bone found in the vertebrae and the ends of long bones.</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71725">
                <a:tc gridSpan="2">
                  <a:txBody>
                    <a:bodyPr/>
                    <a:lstStyle/>
                    <a:p>
                      <a:pPr indent="0" lvl="0" marL="0" rtl="0" algn="l">
                        <a:spcBef>
                          <a:spcPts val="0"/>
                        </a:spcBef>
                        <a:spcAft>
                          <a:spcPts val="0"/>
                        </a:spcAft>
                        <a:buNone/>
                      </a:pPr>
                      <a:r>
                        <a:rPr lang="ar" sz="1500">
                          <a:latin typeface="Cabin"/>
                          <a:ea typeface="Cabin"/>
                          <a:cs typeface="Cabin"/>
                          <a:sym typeface="Cabin"/>
                        </a:rPr>
                        <a:t>The difference pattern of bone loss affecting trabecular and cortical bone results in two different fracture syndrome.</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sp>
        <p:nvSpPr>
          <p:cNvPr id="145" name="Google Shape;145;p27"/>
          <p:cNvSpPr/>
          <p:nvPr/>
        </p:nvSpPr>
        <p:spPr>
          <a:xfrm>
            <a:off x="330800" y="7649125"/>
            <a:ext cx="3093600" cy="18366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500">
                <a:latin typeface="Cabin"/>
                <a:ea typeface="Cabin"/>
                <a:cs typeface="Cabin"/>
                <a:sym typeface="Cabin"/>
              </a:rPr>
              <a:t>Disorders in which cortical bone is scanty or defective lead to:</a:t>
            </a:r>
            <a:endParaRPr sz="1500">
              <a:latin typeface="Cabin"/>
              <a:ea typeface="Cabin"/>
              <a:cs typeface="Cabin"/>
              <a:sym typeface="Cabin"/>
            </a:endParaRPr>
          </a:p>
        </p:txBody>
      </p:sp>
      <p:sp>
        <p:nvSpPr>
          <p:cNvPr id="146" name="Google Shape;146;p27"/>
          <p:cNvSpPr txBox="1"/>
          <p:nvPr/>
        </p:nvSpPr>
        <p:spPr>
          <a:xfrm>
            <a:off x="0" y="7665599"/>
            <a:ext cx="1150800" cy="15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200">
                <a:solidFill>
                  <a:srgbClr val="0B5394"/>
                </a:solidFill>
                <a:latin typeface="Exo"/>
                <a:ea typeface="Exo"/>
                <a:cs typeface="Exo"/>
                <a:sym typeface="Exo"/>
              </a:rPr>
              <a:t>1</a:t>
            </a:r>
            <a:endParaRPr b="1" sz="10200">
              <a:solidFill>
                <a:srgbClr val="0B5394"/>
              </a:solidFill>
              <a:latin typeface="Exo"/>
              <a:ea typeface="Exo"/>
              <a:cs typeface="Exo"/>
              <a:sym typeface="Exo"/>
            </a:endParaRPr>
          </a:p>
        </p:txBody>
      </p:sp>
      <p:sp>
        <p:nvSpPr>
          <p:cNvPr id="147" name="Google Shape;147;p27"/>
          <p:cNvSpPr/>
          <p:nvPr/>
        </p:nvSpPr>
        <p:spPr>
          <a:xfrm>
            <a:off x="532675" y="8362325"/>
            <a:ext cx="2674500" cy="946200"/>
          </a:xfrm>
          <a:prstGeom prst="rect">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500">
                <a:solidFill>
                  <a:srgbClr val="FFFFFF"/>
                </a:solidFill>
                <a:latin typeface="Cabin"/>
                <a:ea typeface="Cabin"/>
                <a:cs typeface="Cabin"/>
                <a:sym typeface="Cabin"/>
              </a:rPr>
              <a:t>Fractures of long bones. </a:t>
            </a:r>
            <a:endParaRPr sz="1500">
              <a:solidFill>
                <a:srgbClr val="FFFFFF"/>
              </a:solidFill>
              <a:latin typeface="Cabin"/>
              <a:ea typeface="Cabin"/>
              <a:cs typeface="Cabin"/>
              <a:sym typeface="Cabin"/>
            </a:endParaRPr>
          </a:p>
        </p:txBody>
      </p:sp>
      <p:sp>
        <p:nvSpPr>
          <p:cNvPr id="148" name="Google Shape;148;p27"/>
          <p:cNvSpPr/>
          <p:nvPr/>
        </p:nvSpPr>
        <p:spPr>
          <a:xfrm>
            <a:off x="4081450" y="7649125"/>
            <a:ext cx="3235500" cy="18366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500">
                <a:latin typeface="Cabin"/>
                <a:ea typeface="Cabin"/>
                <a:cs typeface="Cabin"/>
                <a:sym typeface="Cabin"/>
              </a:rPr>
              <a:t>Disorders in which trabecular bone is scanty or defective lead to:</a:t>
            </a:r>
            <a:endParaRPr sz="1500">
              <a:latin typeface="Cabin"/>
              <a:ea typeface="Cabin"/>
              <a:cs typeface="Cabin"/>
              <a:sym typeface="Cabin"/>
            </a:endParaRPr>
          </a:p>
        </p:txBody>
      </p:sp>
      <p:sp>
        <p:nvSpPr>
          <p:cNvPr id="149" name="Google Shape;149;p27"/>
          <p:cNvSpPr/>
          <p:nvPr/>
        </p:nvSpPr>
        <p:spPr>
          <a:xfrm>
            <a:off x="4254475" y="8362325"/>
            <a:ext cx="2855100" cy="946200"/>
          </a:xfrm>
          <a:prstGeom prst="rect">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500">
                <a:solidFill>
                  <a:srgbClr val="FFFFFF"/>
                </a:solidFill>
                <a:latin typeface="Cabin"/>
                <a:ea typeface="Cabin"/>
                <a:cs typeface="Cabin"/>
                <a:sym typeface="Cabin"/>
              </a:rPr>
              <a:t>Vertebral </a:t>
            </a:r>
            <a:r>
              <a:rPr lang="ar" sz="1500">
                <a:solidFill>
                  <a:srgbClr val="FFFFFF"/>
                </a:solidFill>
                <a:latin typeface="Cabin"/>
                <a:ea typeface="Cabin"/>
                <a:cs typeface="Cabin"/>
                <a:sym typeface="Cabin"/>
              </a:rPr>
              <a:t>fractures and may also help in fractures of long bones because of the loss of reinforcement.</a:t>
            </a:r>
            <a:endParaRPr sz="1500">
              <a:solidFill>
                <a:srgbClr val="FFFFFF"/>
              </a:solidFill>
              <a:latin typeface="Cabin"/>
              <a:ea typeface="Cabin"/>
              <a:cs typeface="Cabin"/>
              <a:sym typeface="Cabin"/>
            </a:endParaRPr>
          </a:p>
        </p:txBody>
      </p:sp>
      <p:sp>
        <p:nvSpPr>
          <p:cNvPr id="150" name="Google Shape;150;p27"/>
          <p:cNvSpPr txBox="1"/>
          <p:nvPr/>
        </p:nvSpPr>
        <p:spPr>
          <a:xfrm>
            <a:off x="3497417" y="7665598"/>
            <a:ext cx="1150800" cy="15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200">
                <a:solidFill>
                  <a:srgbClr val="0B5394"/>
                </a:solidFill>
                <a:latin typeface="Exo"/>
                <a:ea typeface="Exo"/>
                <a:cs typeface="Exo"/>
                <a:sym typeface="Exo"/>
              </a:rPr>
              <a:t>2</a:t>
            </a:r>
            <a:endParaRPr b="1" sz="10200">
              <a:solidFill>
                <a:srgbClr val="0B5394"/>
              </a:solidFill>
              <a:latin typeface="Exo"/>
              <a:ea typeface="Exo"/>
              <a:cs typeface="Exo"/>
              <a:sym typeface="Ex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nvSpPr>
        <p:spPr>
          <a:xfrm>
            <a:off x="25" y="9637098"/>
            <a:ext cx="6048000" cy="4026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lang="ar" sz="900">
                <a:solidFill>
                  <a:srgbClr val="6AA84F"/>
                </a:solidFill>
                <a:latin typeface="Cabin"/>
                <a:ea typeface="Cabin"/>
                <a:cs typeface="Cabin"/>
                <a:sym typeface="Cabin"/>
              </a:rPr>
              <a:t>1: </a:t>
            </a:r>
            <a:r>
              <a:rPr lang="ar" sz="900">
                <a:solidFill>
                  <a:srgbClr val="6AA84F"/>
                </a:solidFill>
                <a:latin typeface="Cabin"/>
                <a:ea typeface="Cabin"/>
                <a:cs typeface="Cabin"/>
                <a:sym typeface="Cabin"/>
              </a:rPr>
              <a:t>In any injury such as tiny fractures, osteoclasts re-absorb the injury and fill in the gaps.</a:t>
            </a:r>
            <a:endParaRPr sz="900">
              <a:solidFill>
                <a:srgbClr val="6AA84F"/>
              </a:solidFill>
              <a:latin typeface="Cabin"/>
              <a:ea typeface="Cabin"/>
              <a:cs typeface="Cabin"/>
              <a:sym typeface="Cabin"/>
            </a:endParaRPr>
          </a:p>
        </p:txBody>
      </p:sp>
      <p:sp>
        <p:nvSpPr>
          <p:cNvPr id="156" name="Google Shape;156;p28"/>
          <p:cNvSpPr txBox="1"/>
          <p:nvPr/>
        </p:nvSpPr>
        <p:spPr>
          <a:xfrm>
            <a:off x="251850" y="674998"/>
            <a:ext cx="7056300" cy="609000"/>
          </a:xfrm>
          <a:prstGeom prst="rect">
            <a:avLst/>
          </a:prstGeom>
          <a:no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1500">
                <a:latin typeface="Cabin"/>
                <a:ea typeface="Cabin"/>
                <a:cs typeface="Cabin"/>
                <a:sym typeface="Cabin"/>
              </a:rPr>
              <a:t>Bone is resorbed and formed continuously throughout life and these important processes are dependent upon three major types of bone cells:</a:t>
            </a:r>
            <a:endParaRPr b="1" sz="1500">
              <a:latin typeface="Cabin"/>
              <a:ea typeface="Cabin"/>
              <a:cs typeface="Cabin"/>
              <a:sym typeface="Cabin"/>
            </a:endParaRPr>
          </a:p>
        </p:txBody>
      </p:sp>
      <p:sp>
        <p:nvSpPr>
          <p:cNvPr id="157" name="Google Shape;157;p28"/>
          <p:cNvSpPr/>
          <p:nvPr/>
        </p:nvSpPr>
        <p:spPr>
          <a:xfrm>
            <a:off x="166390" y="1518118"/>
            <a:ext cx="3652800" cy="555300"/>
          </a:xfrm>
          <a:prstGeom prst="homePlate">
            <a:avLst>
              <a:gd fmla="val 50000" name="adj"/>
            </a:avLst>
          </a:prstGeom>
          <a:solidFill>
            <a:srgbClr val="3D85C6"/>
          </a:solidFill>
          <a:ln>
            <a:noFill/>
          </a:ln>
        </p:spPr>
        <p:txBody>
          <a:bodyPr anchorCtr="0" anchor="ctr" bIns="122150" lIns="122150" spcFirstLastPara="1" rIns="122150" wrap="square" tIns="122150">
            <a:noAutofit/>
          </a:bodyPr>
          <a:lstStyle/>
          <a:p>
            <a:pPr indent="0" lvl="0" marL="0" rtl="0" algn="l">
              <a:spcBef>
                <a:spcPts val="0"/>
              </a:spcBef>
              <a:spcAft>
                <a:spcPts val="0"/>
              </a:spcAft>
              <a:buSzPts val="1500"/>
              <a:buNone/>
            </a:pPr>
            <a:r>
              <a:rPr b="1" lang="ar" sz="2400">
                <a:solidFill>
                  <a:srgbClr val="FFFFFF"/>
                </a:solidFill>
                <a:latin typeface="Cabin"/>
                <a:ea typeface="Cabin"/>
                <a:cs typeface="Cabin"/>
                <a:sym typeface="Cabin"/>
              </a:rPr>
              <a:t>     </a:t>
            </a:r>
            <a:r>
              <a:rPr b="1" lang="ar" sz="2400">
                <a:solidFill>
                  <a:srgbClr val="FFFFFF"/>
                </a:solidFill>
                <a:latin typeface="Cabin"/>
                <a:ea typeface="Cabin"/>
                <a:cs typeface="Cabin"/>
                <a:sym typeface="Cabin"/>
              </a:rPr>
              <a:t>Osteoblasts</a:t>
            </a:r>
            <a:endParaRPr b="1" sz="2400">
              <a:solidFill>
                <a:srgbClr val="FFFFFF"/>
              </a:solidFill>
              <a:latin typeface="Cabin"/>
              <a:ea typeface="Cabin"/>
              <a:cs typeface="Cabin"/>
              <a:sym typeface="Cabin"/>
            </a:endParaRPr>
          </a:p>
        </p:txBody>
      </p:sp>
      <p:sp>
        <p:nvSpPr>
          <p:cNvPr id="158" name="Google Shape;158;p28"/>
          <p:cNvSpPr/>
          <p:nvPr/>
        </p:nvSpPr>
        <p:spPr>
          <a:xfrm>
            <a:off x="2710330" y="1518118"/>
            <a:ext cx="2719500" cy="555300"/>
          </a:xfrm>
          <a:prstGeom prst="chevron">
            <a:avLst>
              <a:gd fmla="val 50000" name="adj"/>
            </a:avLst>
          </a:prstGeom>
          <a:solidFill>
            <a:srgbClr val="6FA8DC"/>
          </a:solidFill>
          <a:ln>
            <a:noFill/>
          </a:ln>
        </p:spPr>
        <p:txBody>
          <a:bodyPr anchorCtr="0" anchor="ctr" bIns="122150" lIns="122150" spcFirstLastPara="1" rIns="122150" wrap="square" tIns="122150">
            <a:noAutofit/>
          </a:bodyPr>
          <a:lstStyle/>
          <a:p>
            <a:pPr indent="0" lvl="0" marL="0" rtl="0" algn="l">
              <a:spcBef>
                <a:spcPts val="0"/>
              </a:spcBef>
              <a:spcAft>
                <a:spcPts val="0"/>
              </a:spcAft>
              <a:buSzPts val="1500"/>
              <a:buNone/>
            </a:pPr>
            <a:r>
              <a:rPr b="1" lang="ar" sz="2400">
                <a:solidFill>
                  <a:srgbClr val="FFFFFF"/>
                </a:solidFill>
                <a:latin typeface="Cabin"/>
                <a:ea typeface="Cabin"/>
                <a:cs typeface="Cabin"/>
                <a:sym typeface="Cabin"/>
              </a:rPr>
              <a:t>Osteocytes</a:t>
            </a:r>
            <a:r>
              <a:rPr b="1" lang="ar" sz="2400">
                <a:solidFill>
                  <a:srgbClr val="FFFFFF"/>
                </a:solidFill>
                <a:latin typeface="Cabin"/>
                <a:ea typeface="Cabin"/>
                <a:cs typeface="Cabin"/>
                <a:sym typeface="Cabin"/>
              </a:rPr>
              <a:t> </a:t>
            </a:r>
            <a:endParaRPr b="1" sz="2400">
              <a:solidFill>
                <a:srgbClr val="FFFFFF"/>
              </a:solidFill>
              <a:latin typeface="Cabin"/>
              <a:ea typeface="Cabin"/>
              <a:cs typeface="Cabin"/>
              <a:sym typeface="Cabin"/>
            </a:endParaRPr>
          </a:p>
        </p:txBody>
      </p:sp>
      <p:sp>
        <p:nvSpPr>
          <p:cNvPr id="159" name="Google Shape;159;p28"/>
          <p:cNvSpPr/>
          <p:nvPr/>
        </p:nvSpPr>
        <p:spPr>
          <a:xfrm>
            <a:off x="4755100" y="1518118"/>
            <a:ext cx="2638500" cy="555300"/>
          </a:xfrm>
          <a:prstGeom prst="chevron">
            <a:avLst>
              <a:gd fmla="val 50000" name="adj"/>
            </a:avLst>
          </a:prstGeom>
          <a:solidFill>
            <a:srgbClr val="9FC5E8"/>
          </a:solidFill>
          <a:ln>
            <a:noFill/>
          </a:ln>
        </p:spPr>
        <p:txBody>
          <a:bodyPr anchorCtr="0" anchor="ctr" bIns="122150" lIns="122150" spcFirstLastPara="1" rIns="122150" wrap="square" tIns="122150">
            <a:noAutofit/>
          </a:bodyPr>
          <a:lstStyle/>
          <a:p>
            <a:pPr indent="0" lvl="0" marL="0" rtl="0" algn="l">
              <a:spcBef>
                <a:spcPts val="0"/>
              </a:spcBef>
              <a:spcAft>
                <a:spcPts val="0"/>
              </a:spcAft>
              <a:buSzPts val="1500"/>
              <a:buNone/>
            </a:pPr>
            <a:r>
              <a:rPr b="1" lang="ar" sz="2400">
                <a:solidFill>
                  <a:srgbClr val="FFFFFF"/>
                </a:solidFill>
                <a:latin typeface="Cabin"/>
                <a:ea typeface="Cabin"/>
                <a:cs typeface="Cabin"/>
                <a:sym typeface="Cabin"/>
              </a:rPr>
              <a:t>  </a:t>
            </a:r>
            <a:r>
              <a:rPr b="1" lang="ar" sz="2400">
                <a:solidFill>
                  <a:srgbClr val="FFFFFF"/>
                </a:solidFill>
                <a:latin typeface="Cabin"/>
                <a:ea typeface="Cabin"/>
                <a:cs typeface="Cabin"/>
                <a:sym typeface="Cabin"/>
              </a:rPr>
              <a:t>Osteoclasts</a:t>
            </a:r>
            <a:r>
              <a:rPr b="1" baseline="30000" lang="ar" sz="2400">
                <a:solidFill>
                  <a:schemeClr val="lt1"/>
                </a:solidFill>
                <a:latin typeface="Cabin"/>
                <a:ea typeface="Cabin"/>
                <a:cs typeface="Cabin"/>
                <a:sym typeface="Cabin"/>
              </a:rPr>
              <a:t>1</a:t>
            </a:r>
            <a:endParaRPr b="1" sz="2400">
              <a:solidFill>
                <a:srgbClr val="FFFFFF"/>
              </a:solidFill>
              <a:latin typeface="Cabin"/>
              <a:ea typeface="Cabin"/>
              <a:cs typeface="Cabin"/>
              <a:sym typeface="Cabin"/>
            </a:endParaRPr>
          </a:p>
        </p:txBody>
      </p:sp>
      <p:sp>
        <p:nvSpPr>
          <p:cNvPr id="160" name="Google Shape;160;p28"/>
          <p:cNvSpPr txBox="1"/>
          <p:nvPr/>
        </p:nvSpPr>
        <p:spPr>
          <a:xfrm>
            <a:off x="166390" y="1978795"/>
            <a:ext cx="2719500" cy="2782500"/>
          </a:xfrm>
          <a:prstGeom prst="rect">
            <a:avLst/>
          </a:prstGeom>
          <a:noFill/>
          <a:ln>
            <a:noFill/>
          </a:ln>
        </p:spPr>
        <p:txBody>
          <a:bodyPr anchorCtr="0" anchor="t" bIns="122150" lIns="122150" spcFirstLastPara="1" rIns="122150" wrap="square" tIns="122150">
            <a:noAutofit/>
          </a:bodyPr>
          <a:lstStyle/>
          <a:p>
            <a:pPr indent="0" lvl="0" marL="0" rtl="0" algn="l">
              <a:lnSpc>
                <a:spcPct val="115000"/>
              </a:lnSpc>
              <a:spcBef>
                <a:spcPts val="0"/>
              </a:spcBef>
              <a:spcAft>
                <a:spcPts val="0"/>
              </a:spcAft>
              <a:buNone/>
            </a:pPr>
            <a:r>
              <a:rPr lang="ar" sz="1500">
                <a:solidFill>
                  <a:srgbClr val="000000"/>
                </a:solidFill>
                <a:latin typeface="Cabin"/>
                <a:ea typeface="Cabin"/>
                <a:cs typeface="Cabin"/>
                <a:sym typeface="Cabin"/>
              </a:rPr>
              <a:t>-The bone forming cells which are actively involved in the synthesis of the matrix component of bone (primarily collagen) and probably facilitate the movement of minerals ions between extracellular fluids and bone surfaces. </a:t>
            </a:r>
            <a:endParaRPr sz="1500">
              <a:solidFill>
                <a:srgbClr val="000000"/>
              </a:solidFill>
              <a:latin typeface="Cabin"/>
              <a:ea typeface="Cabin"/>
              <a:cs typeface="Cabin"/>
              <a:sym typeface="Cabin"/>
            </a:endParaRPr>
          </a:p>
        </p:txBody>
      </p:sp>
      <p:sp>
        <p:nvSpPr>
          <p:cNvPr id="161" name="Google Shape;161;p28"/>
          <p:cNvSpPr txBox="1"/>
          <p:nvPr/>
        </p:nvSpPr>
        <p:spPr>
          <a:xfrm>
            <a:off x="2792930" y="1978797"/>
            <a:ext cx="2343300" cy="2946300"/>
          </a:xfrm>
          <a:prstGeom prst="rect">
            <a:avLst/>
          </a:prstGeom>
          <a:noFill/>
          <a:ln>
            <a:noFill/>
          </a:ln>
        </p:spPr>
        <p:txBody>
          <a:bodyPr anchorCtr="0" anchor="t" bIns="122150" lIns="122150" spcFirstLastPara="1" rIns="122150" wrap="square" tIns="122150">
            <a:noAutofit/>
          </a:bodyPr>
          <a:lstStyle/>
          <a:p>
            <a:pPr indent="0" lvl="0" marL="0" rtl="0" algn="l">
              <a:lnSpc>
                <a:spcPct val="115000"/>
              </a:lnSpc>
              <a:spcBef>
                <a:spcPts val="0"/>
              </a:spcBef>
              <a:spcAft>
                <a:spcPts val="0"/>
              </a:spcAft>
              <a:buNone/>
            </a:pPr>
            <a:r>
              <a:rPr lang="ar" sz="1500">
                <a:latin typeface="Cabin"/>
                <a:ea typeface="Cabin"/>
                <a:cs typeface="Cabin"/>
                <a:sym typeface="Cabin"/>
              </a:rPr>
              <a:t>-They are believed to act as a</a:t>
            </a:r>
            <a:r>
              <a:rPr lang="ar" sz="1500">
                <a:solidFill>
                  <a:srgbClr val="666666"/>
                </a:solidFill>
                <a:latin typeface="Cabin"/>
                <a:ea typeface="Cabin"/>
                <a:cs typeface="Cabin"/>
                <a:sym typeface="Cabin"/>
              </a:rPr>
              <a:t> </a:t>
            </a:r>
            <a:r>
              <a:rPr lang="ar" sz="1500">
                <a:solidFill>
                  <a:srgbClr val="FF0000"/>
                </a:solidFill>
                <a:latin typeface="Cabin"/>
                <a:ea typeface="Cabin"/>
                <a:cs typeface="Cabin"/>
                <a:sym typeface="Cabin"/>
              </a:rPr>
              <a:t>cellular syncytium</a:t>
            </a:r>
            <a:r>
              <a:rPr lang="ar" sz="1500">
                <a:solidFill>
                  <a:srgbClr val="666666"/>
                </a:solidFill>
                <a:latin typeface="Cabin"/>
                <a:ea typeface="Cabin"/>
                <a:cs typeface="Cabin"/>
                <a:sym typeface="Cabin"/>
              </a:rPr>
              <a:t> </a:t>
            </a:r>
            <a:r>
              <a:rPr lang="ar" sz="1500">
                <a:latin typeface="Cabin"/>
                <a:ea typeface="Cabin"/>
                <a:cs typeface="Cabin"/>
                <a:sym typeface="Cabin"/>
              </a:rPr>
              <a:t>that permits </a:t>
            </a:r>
            <a:r>
              <a:rPr lang="ar" sz="1500">
                <a:solidFill>
                  <a:srgbClr val="FF0000"/>
                </a:solidFill>
                <a:latin typeface="Cabin"/>
                <a:ea typeface="Cabin"/>
                <a:cs typeface="Cabin"/>
                <a:sym typeface="Cabin"/>
              </a:rPr>
              <a:t>translocation of mineral</a:t>
            </a:r>
            <a:r>
              <a:rPr lang="ar" sz="1500">
                <a:solidFill>
                  <a:srgbClr val="666666"/>
                </a:solidFill>
                <a:latin typeface="Cabin"/>
                <a:ea typeface="Cabin"/>
                <a:cs typeface="Cabin"/>
                <a:sym typeface="Cabin"/>
              </a:rPr>
              <a:t> </a:t>
            </a:r>
            <a:r>
              <a:rPr lang="ar" sz="1500">
                <a:latin typeface="Cabin"/>
                <a:ea typeface="Cabin"/>
                <a:cs typeface="Cabin"/>
                <a:sym typeface="Cabin"/>
              </a:rPr>
              <a:t>in and out of regions of bone removed from surfaces as well as </a:t>
            </a:r>
            <a:r>
              <a:rPr lang="ar" sz="1500">
                <a:solidFill>
                  <a:srgbClr val="FF0000"/>
                </a:solidFill>
                <a:latin typeface="Cabin"/>
                <a:ea typeface="Cabin"/>
                <a:cs typeface="Cabin"/>
                <a:sym typeface="Cabin"/>
              </a:rPr>
              <a:t>signaling between cells</a:t>
            </a:r>
            <a:r>
              <a:rPr lang="ar" sz="1500">
                <a:latin typeface="Cabin"/>
                <a:ea typeface="Cabin"/>
                <a:cs typeface="Cabin"/>
                <a:sym typeface="Cabin"/>
              </a:rPr>
              <a:t>. </a:t>
            </a:r>
            <a:endParaRPr sz="1500">
              <a:latin typeface="Cabin"/>
              <a:ea typeface="Cabin"/>
              <a:cs typeface="Cabin"/>
              <a:sym typeface="Cabin"/>
            </a:endParaRPr>
          </a:p>
          <a:p>
            <a:pPr indent="0" lvl="0" marL="0" rtl="0" algn="l">
              <a:lnSpc>
                <a:spcPct val="115000"/>
              </a:lnSpc>
              <a:spcBef>
                <a:spcPts val="0"/>
              </a:spcBef>
              <a:spcAft>
                <a:spcPts val="0"/>
              </a:spcAft>
              <a:buNone/>
            </a:pPr>
            <a:r>
              <a:t/>
            </a:r>
            <a:endParaRPr sz="1500">
              <a:solidFill>
                <a:srgbClr val="666666"/>
              </a:solidFill>
              <a:latin typeface="Cabin"/>
              <a:ea typeface="Cabin"/>
              <a:cs typeface="Cabin"/>
              <a:sym typeface="Cabin"/>
            </a:endParaRPr>
          </a:p>
        </p:txBody>
      </p:sp>
      <p:sp>
        <p:nvSpPr>
          <p:cNvPr id="162" name="Google Shape;162;p28"/>
          <p:cNvSpPr txBox="1"/>
          <p:nvPr/>
        </p:nvSpPr>
        <p:spPr>
          <a:xfrm>
            <a:off x="5287308" y="1954205"/>
            <a:ext cx="1819800" cy="952500"/>
          </a:xfrm>
          <a:prstGeom prst="rect">
            <a:avLst/>
          </a:prstGeom>
          <a:noFill/>
          <a:ln>
            <a:noFill/>
          </a:ln>
        </p:spPr>
        <p:txBody>
          <a:bodyPr anchorCtr="0" anchor="t" bIns="122150" lIns="122150" spcFirstLastPara="1" rIns="122150" wrap="square" tIns="122150">
            <a:noAutofit/>
          </a:bodyPr>
          <a:lstStyle/>
          <a:p>
            <a:pPr indent="0" lvl="0" marL="0" rtl="0" algn="l">
              <a:lnSpc>
                <a:spcPct val="115000"/>
              </a:lnSpc>
              <a:spcBef>
                <a:spcPts val="0"/>
              </a:spcBef>
              <a:spcAft>
                <a:spcPts val="0"/>
              </a:spcAft>
              <a:buNone/>
            </a:pPr>
            <a:r>
              <a:rPr lang="ar" sz="1500">
                <a:latin typeface="Cabin"/>
                <a:ea typeface="Cabin"/>
                <a:cs typeface="Cabin"/>
                <a:sym typeface="Cabin"/>
              </a:rPr>
              <a:t>-The bone </a:t>
            </a:r>
            <a:r>
              <a:rPr lang="ar" sz="1500">
                <a:solidFill>
                  <a:srgbClr val="FF0000"/>
                </a:solidFill>
                <a:latin typeface="Cabin"/>
                <a:ea typeface="Cabin"/>
                <a:cs typeface="Cabin"/>
                <a:sym typeface="Cabin"/>
              </a:rPr>
              <a:t>resorption cells</a:t>
            </a:r>
            <a:r>
              <a:rPr lang="ar" sz="1500">
                <a:solidFill>
                  <a:srgbClr val="666666"/>
                </a:solidFill>
                <a:latin typeface="Cabin"/>
                <a:ea typeface="Cabin"/>
                <a:cs typeface="Cabin"/>
                <a:sym typeface="Cabin"/>
              </a:rPr>
              <a:t>.</a:t>
            </a:r>
            <a:endParaRPr sz="1500">
              <a:solidFill>
                <a:srgbClr val="666666"/>
              </a:solidFill>
              <a:latin typeface="Cabin"/>
              <a:ea typeface="Cabin"/>
              <a:cs typeface="Cabin"/>
              <a:sym typeface="Cabin"/>
            </a:endParaRPr>
          </a:p>
          <a:p>
            <a:pPr indent="0" lvl="0" marL="0" rtl="0" algn="l">
              <a:lnSpc>
                <a:spcPct val="115000"/>
              </a:lnSpc>
              <a:spcBef>
                <a:spcPts val="0"/>
              </a:spcBef>
              <a:spcAft>
                <a:spcPts val="0"/>
              </a:spcAft>
              <a:buNone/>
            </a:pPr>
            <a:r>
              <a:t/>
            </a:r>
            <a:endParaRPr sz="1500">
              <a:solidFill>
                <a:srgbClr val="666666"/>
              </a:solidFill>
              <a:latin typeface="Cabin"/>
              <a:ea typeface="Cabin"/>
              <a:cs typeface="Cabin"/>
              <a:sym typeface="Cabin"/>
            </a:endParaRPr>
          </a:p>
        </p:txBody>
      </p:sp>
      <p:sp>
        <p:nvSpPr>
          <p:cNvPr id="163" name="Google Shape;163;p28"/>
          <p:cNvSpPr txBox="1"/>
          <p:nvPr/>
        </p:nvSpPr>
        <p:spPr>
          <a:xfrm>
            <a:off x="598325" y="4526875"/>
            <a:ext cx="6651300" cy="9162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Osteoporosis </a:t>
            </a:r>
            <a:endParaRPr b="1" sz="4500">
              <a:solidFill>
                <a:srgbClr val="0B5394"/>
              </a:solidFill>
              <a:latin typeface="Cabin"/>
              <a:ea typeface="Cabin"/>
              <a:cs typeface="Cabin"/>
              <a:sym typeface="Cabin"/>
            </a:endParaRPr>
          </a:p>
        </p:txBody>
      </p:sp>
      <p:cxnSp>
        <p:nvCxnSpPr>
          <p:cNvPr id="164" name="Google Shape;164;p28"/>
          <p:cNvCxnSpPr/>
          <p:nvPr/>
        </p:nvCxnSpPr>
        <p:spPr>
          <a:xfrm>
            <a:off x="701233" y="5432256"/>
            <a:ext cx="6445500" cy="10500"/>
          </a:xfrm>
          <a:prstGeom prst="straightConnector1">
            <a:avLst/>
          </a:prstGeom>
          <a:noFill/>
          <a:ln cap="flat" cmpd="sng" w="28575">
            <a:solidFill>
              <a:srgbClr val="0B5394"/>
            </a:solidFill>
            <a:prstDash val="solid"/>
            <a:round/>
            <a:headEnd len="med" w="med" type="diamond"/>
            <a:tailEnd len="med" w="med" type="diamond"/>
          </a:ln>
        </p:spPr>
      </p:cxnSp>
      <p:sp>
        <p:nvSpPr>
          <p:cNvPr id="165" name="Google Shape;165;p28"/>
          <p:cNvSpPr txBox="1"/>
          <p:nvPr/>
        </p:nvSpPr>
        <p:spPr>
          <a:xfrm>
            <a:off x="2334875" y="5388937"/>
            <a:ext cx="3000000" cy="40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0000"/>
                </a:solidFill>
                <a:latin typeface="Cabin"/>
                <a:ea typeface="Cabin"/>
                <a:cs typeface="Cabin"/>
                <a:sym typeface="Cabin"/>
              </a:rPr>
              <a:t>“ The Silent Thief ”</a:t>
            </a:r>
            <a:endParaRPr>
              <a:solidFill>
                <a:srgbClr val="FF0000"/>
              </a:solidFill>
            </a:endParaRPr>
          </a:p>
        </p:txBody>
      </p:sp>
      <p:sp>
        <p:nvSpPr>
          <p:cNvPr id="166" name="Google Shape;166;p28"/>
          <p:cNvSpPr txBox="1"/>
          <p:nvPr/>
        </p:nvSpPr>
        <p:spPr>
          <a:xfrm>
            <a:off x="310375" y="5675525"/>
            <a:ext cx="6341700" cy="1123200"/>
          </a:xfrm>
          <a:prstGeom prst="rect">
            <a:avLst/>
          </a:prstGeom>
          <a:no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lang="ar" sz="2000">
                <a:solidFill>
                  <a:srgbClr val="0B5394"/>
                </a:solidFill>
                <a:latin typeface="Cabin"/>
                <a:ea typeface="Cabin"/>
                <a:cs typeface="Cabin"/>
                <a:sym typeface="Cabin"/>
              </a:rPr>
              <a:t>Definition</a:t>
            </a:r>
            <a:r>
              <a:rPr lang="ar" sz="1700">
                <a:latin typeface="Cabin"/>
                <a:ea typeface="Cabin"/>
                <a:cs typeface="Cabin"/>
                <a:sym typeface="Cabin"/>
              </a:rPr>
              <a:t> </a:t>
            </a:r>
            <a:endParaRPr sz="17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 in </a:t>
            </a:r>
            <a:r>
              <a:rPr lang="ar" sz="1500">
                <a:solidFill>
                  <a:srgbClr val="FF0000"/>
                </a:solidFill>
                <a:latin typeface="Cabin"/>
                <a:ea typeface="Cabin"/>
                <a:cs typeface="Cabin"/>
                <a:sym typeface="Cabin"/>
              </a:rPr>
              <a:t>bone mass</a:t>
            </a:r>
            <a:r>
              <a:rPr lang="ar" sz="1500">
                <a:latin typeface="Cabin"/>
                <a:ea typeface="Cabin"/>
                <a:cs typeface="Cabin"/>
                <a:sym typeface="Cabin"/>
              </a:rPr>
              <a:t> and </a:t>
            </a:r>
            <a:r>
              <a:rPr lang="ar" sz="1500">
                <a:solidFill>
                  <a:srgbClr val="FF0000"/>
                </a:solidFill>
                <a:latin typeface="Cabin"/>
                <a:ea typeface="Cabin"/>
                <a:cs typeface="Cabin"/>
                <a:sym typeface="Cabin"/>
              </a:rPr>
              <a:t>strength</a:t>
            </a:r>
            <a:r>
              <a:rPr lang="ar" sz="1500">
                <a:latin typeface="Cabin"/>
                <a:ea typeface="Cabin"/>
                <a:cs typeface="Cabin"/>
                <a:sym typeface="Cabin"/>
              </a:rPr>
              <a:t> associated with an ↑ </a:t>
            </a:r>
            <a:r>
              <a:rPr lang="ar" sz="1500">
                <a:solidFill>
                  <a:srgbClr val="FF0000"/>
                </a:solidFill>
                <a:latin typeface="Cabin"/>
                <a:ea typeface="Cabin"/>
                <a:cs typeface="Cabin"/>
                <a:sym typeface="Cabin"/>
              </a:rPr>
              <a:t>tendency to fractures</a:t>
            </a:r>
            <a:r>
              <a:rPr lang="ar" sz="1500">
                <a:latin typeface="Cabin"/>
                <a:ea typeface="Cabin"/>
                <a:cs typeface="Cabin"/>
                <a:sym typeface="Cabin"/>
              </a:rPr>
              <a:t>. </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a:t>
            </a:r>
            <a:r>
              <a:rPr lang="ar" sz="1500">
                <a:solidFill>
                  <a:srgbClr val="000000"/>
                </a:solidFill>
                <a:latin typeface="Cabin"/>
                <a:ea typeface="Cabin"/>
                <a:cs typeface="Cabin"/>
                <a:sym typeface="Cabin"/>
              </a:rPr>
              <a:t>1 in 3 women and 1 in 5 men over 50 will experience osteoporosis fracture). </a:t>
            </a:r>
            <a:endParaRPr sz="1500">
              <a:latin typeface="Cabin"/>
              <a:ea typeface="Cabin"/>
              <a:cs typeface="Cabin"/>
              <a:sym typeface="Cabin"/>
            </a:endParaRPr>
          </a:p>
        </p:txBody>
      </p:sp>
      <p:sp>
        <p:nvSpPr>
          <p:cNvPr id="167" name="Google Shape;167;p28"/>
          <p:cNvSpPr txBox="1"/>
          <p:nvPr/>
        </p:nvSpPr>
        <p:spPr>
          <a:xfrm>
            <a:off x="310373" y="6724598"/>
            <a:ext cx="2400000" cy="5457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lang="ar" sz="2000">
                <a:solidFill>
                  <a:srgbClr val="0B5394"/>
                </a:solidFill>
                <a:latin typeface="Cabin"/>
                <a:ea typeface="Cabin"/>
                <a:cs typeface="Cabin"/>
                <a:sym typeface="Cabin"/>
              </a:rPr>
              <a:t>Clinical Features</a:t>
            </a:r>
            <a:endParaRPr sz="2000">
              <a:latin typeface="Cabin"/>
              <a:ea typeface="Cabin"/>
              <a:cs typeface="Cabin"/>
              <a:sym typeface="Cabin"/>
            </a:endParaRPr>
          </a:p>
        </p:txBody>
      </p:sp>
      <p:sp>
        <p:nvSpPr>
          <p:cNvPr id="168" name="Google Shape;168;p28"/>
          <p:cNvSpPr txBox="1"/>
          <p:nvPr/>
        </p:nvSpPr>
        <p:spPr>
          <a:xfrm>
            <a:off x="63425" y="7042210"/>
            <a:ext cx="7186200" cy="2022900"/>
          </a:xfrm>
          <a:prstGeom prst="rect">
            <a:avLst/>
          </a:prstGeom>
          <a:noFill/>
          <a:ln>
            <a:noFill/>
          </a:ln>
        </p:spPr>
        <p:txBody>
          <a:bodyPr anchorCtr="0" anchor="t" bIns="122150" lIns="122150" spcFirstLastPara="1" rIns="122150" wrap="square" tIns="122150">
            <a:noAutofit/>
          </a:bodyPr>
          <a:lstStyle/>
          <a:p>
            <a:pPr indent="-400050" lvl="0" marL="609600" rtl="0" algn="l">
              <a:spcBef>
                <a:spcPts val="0"/>
              </a:spcBef>
              <a:spcAft>
                <a:spcPts val="0"/>
              </a:spcAft>
              <a:buClr>
                <a:srgbClr val="000000"/>
              </a:buClr>
              <a:buSzPts val="1500"/>
              <a:buFont typeface="Cabin"/>
              <a:buChar char="●"/>
            </a:pPr>
            <a:r>
              <a:rPr lang="ar" sz="1500">
                <a:solidFill>
                  <a:srgbClr val="000000"/>
                </a:solidFill>
                <a:latin typeface="Cabin"/>
                <a:ea typeface="Cabin"/>
                <a:cs typeface="Cabin"/>
                <a:sym typeface="Cabin"/>
              </a:rPr>
              <a:t>It is usually an </a:t>
            </a:r>
            <a:r>
              <a:rPr b="1" lang="ar" sz="1500">
                <a:solidFill>
                  <a:srgbClr val="FF0000"/>
                </a:solidFill>
                <a:latin typeface="Cabin"/>
                <a:ea typeface="Cabin"/>
                <a:cs typeface="Cabin"/>
                <a:sym typeface="Cabin"/>
              </a:rPr>
              <a:t>asymptomatic</a:t>
            </a:r>
            <a:r>
              <a:rPr b="1" lang="ar" sz="1500">
                <a:solidFill>
                  <a:srgbClr val="000000"/>
                </a:solidFill>
                <a:latin typeface="Cabin"/>
                <a:ea typeface="Cabin"/>
                <a:cs typeface="Cabin"/>
                <a:sym typeface="Cabin"/>
              </a:rPr>
              <a:t> </a:t>
            </a:r>
            <a:r>
              <a:rPr lang="ar" sz="1500">
                <a:solidFill>
                  <a:srgbClr val="000000"/>
                </a:solidFill>
                <a:latin typeface="Cabin"/>
                <a:ea typeface="Cabin"/>
                <a:cs typeface="Cabin"/>
                <a:sym typeface="Cabin"/>
              </a:rPr>
              <a:t>disease until fractures occur.</a:t>
            </a:r>
            <a:endParaRPr sz="1500">
              <a:solidFill>
                <a:srgbClr val="000000"/>
              </a:solidFill>
              <a:latin typeface="Cabin"/>
              <a:ea typeface="Cabin"/>
              <a:cs typeface="Cabin"/>
              <a:sym typeface="Cabin"/>
            </a:endParaRPr>
          </a:p>
          <a:p>
            <a:pPr indent="-400050" lvl="0" marL="609600" rtl="0" algn="l">
              <a:spcBef>
                <a:spcPts val="0"/>
              </a:spcBef>
              <a:spcAft>
                <a:spcPts val="0"/>
              </a:spcAft>
              <a:buClr>
                <a:srgbClr val="000000"/>
              </a:buClr>
              <a:buSzPts val="1500"/>
              <a:buFont typeface="Cabin"/>
              <a:buChar char="●"/>
            </a:pPr>
            <a:r>
              <a:rPr lang="ar" sz="1500">
                <a:solidFill>
                  <a:srgbClr val="000000"/>
                </a:solidFill>
                <a:latin typeface="Cabin"/>
                <a:ea typeface="Cabin"/>
                <a:cs typeface="Cabin"/>
                <a:sym typeface="Cabin"/>
              </a:rPr>
              <a:t>The first manifestation of reduced bone mass is usually a </a:t>
            </a:r>
            <a:r>
              <a:rPr lang="ar" sz="1500">
                <a:solidFill>
                  <a:srgbClr val="FF0000"/>
                </a:solidFill>
                <a:latin typeface="Cabin"/>
                <a:ea typeface="Cabin"/>
                <a:cs typeface="Cabin"/>
                <a:sym typeface="Cabin"/>
              </a:rPr>
              <a:t>wrist fracture</a:t>
            </a:r>
            <a:r>
              <a:rPr lang="ar" sz="1500">
                <a:solidFill>
                  <a:srgbClr val="000000"/>
                </a:solidFill>
                <a:latin typeface="Cabin"/>
                <a:ea typeface="Cabin"/>
                <a:cs typeface="Cabin"/>
                <a:sym typeface="Cabin"/>
              </a:rPr>
              <a:t> or a </a:t>
            </a:r>
            <a:r>
              <a:rPr lang="ar" sz="1500">
                <a:solidFill>
                  <a:srgbClr val="FF0000"/>
                </a:solidFill>
                <a:latin typeface="Cabin"/>
                <a:ea typeface="Cabin"/>
                <a:cs typeface="Cabin"/>
                <a:sym typeface="Cabin"/>
              </a:rPr>
              <a:t>vertebral crush fracture</a:t>
            </a:r>
            <a:r>
              <a:rPr lang="ar" sz="1500">
                <a:solidFill>
                  <a:srgbClr val="000000"/>
                </a:solidFill>
                <a:latin typeface="Cabin"/>
                <a:ea typeface="Cabin"/>
                <a:cs typeface="Cabin"/>
                <a:sym typeface="Cabin"/>
              </a:rPr>
              <a:t> caused by a small amount of force which produces severe localized pain.</a:t>
            </a:r>
            <a:endParaRPr sz="1500">
              <a:latin typeface="Cabin"/>
              <a:ea typeface="Cabin"/>
              <a:cs typeface="Cabin"/>
              <a:sym typeface="Cabin"/>
            </a:endParaRPr>
          </a:p>
          <a:p>
            <a:pPr indent="-400050" lvl="0" marL="609600" rtl="0" algn="l">
              <a:spcBef>
                <a:spcPts val="0"/>
              </a:spcBef>
              <a:spcAft>
                <a:spcPts val="0"/>
              </a:spcAft>
              <a:buSzPts val="1500"/>
              <a:buFont typeface="Cabin"/>
              <a:buChar char="●"/>
            </a:pPr>
            <a:r>
              <a:rPr lang="ar" sz="1500">
                <a:latin typeface="Cabin"/>
                <a:ea typeface="Cabin"/>
                <a:cs typeface="Cabin"/>
                <a:sym typeface="Cabin"/>
              </a:rPr>
              <a:t>Subsequent vertebral fractures may contribute to </a:t>
            </a:r>
            <a:r>
              <a:rPr lang="ar" sz="1500">
                <a:solidFill>
                  <a:srgbClr val="FF0000"/>
                </a:solidFill>
                <a:latin typeface="Cabin"/>
                <a:ea typeface="Cabin"/>
                <a:cs typeface="Cabin"/>
                <a:sym typeface="Cabin"/>
              </a:rPr>
              <a:t>chronic back pain</a:t>
            </a:r>
            <a:r>
              <a:rPr lang="ar" sz="1500">
                <a:latin typeface="Cabin"/>
                <a:ea typeface="Cabin"/>
                <a:cs typeface="Cabin"/>
                <a:sym typeface="Cabin"/>
              </a:rPr>
              <a:t>.</a:t>
            </a:r>
            <a:endParaRPr sz="1500">
              <a:latin typeface="Cabin"/>
              <a:ea typeface="Cabin"/>
              <a:cs typeface="Cabin"/>
              <a:sym typeface="Cabin"/>
            </a:endParaRPr>
          </a:p>
          <a:p>
            <a:pPr indent="-400050" lvl="0" marL="609600" rtl="0" algn="l">
              <a:spcBef>
                <a:spcPts val="0"/>
              </a:spcBef>
              <a:spcAft>
                <a:spcPts val="0"/>
              </a:spcAft>
              <a:buSzPts val="1500"/>
              <a:buFont typeface="Cabin"/>
              <a:buChar char="●"/>
            </a:pPr>
            <a:r>
              <a:rPr lang="ar" sz="1500">
                <a:latin typeface="Cabin"/>
                <a:ea typeface="Cabin"/>
                <a:cs typeface="Cabin"/>
                <a:sym typeface="Cabin"/>
              </a:rPr>
              <a:t>In well established osteoporosis </a:t>
            </a:r>
            <a:r>
              <a:rPr lang="ar" sz="1500">
                <a:solidFill>
                  <a:srgbClr val="FF0000"/>
                </a:solidFill>
                <a:latin typeface="Cabin"/>
                <a:ea typeface="Cabin"/>
                <a:cs typeface="Cabin"/>
                <a:sym typeface="Cabin"/>
              </a:rPr>
              <a:t>dorsal Kyphosis</a:t>
            </a:r>
            <a:r>
              <a:rPr lang="ar" sz="1500">
                <a:latin typeface="Cabin"/>
                <a:ea typeface="Cabin"/>
                <a:cs typeface="Cabin"/>
                <a:sym typeface="Cabin"/>
              </a:rPr>
              <a:t> and </a:t>
            </a:r>
            <a:r>
              <a:rPr lang="ar" sz="1500">
                <a:solidFill>
                  <a:srgbClr val="FF0000"/>
                </a:solidFill>
                <a:latin typeface="Cabin"/>
                <a:ea typeface="Cabin"/>
                <a:cs typeface="Cabin"/>
                <a:sym typeface="Cabin"/>
              </a:rPr>
              <a:t>loss of height</a:t>
            </a:r>
            <a:r>
              <a:rPr lang="ar" sz="1500">
                <a:latin typeface="Cabin"/>
                <a:ea typeface="Cabin"/>
                <a:cs typeface="Cabin"/>
                <a:sym typeface="Cabin"/>
              </a:rPr>
              <a:t> occurs. </a:t>
            </a:r>
            <a:endParaRPr sz="1500">
              <a:latin typeface="Cabin"/>
              <a:ea typeface="Cabin"/>
              <a:cs typeface="Cabin"/>
              <a:sym typeface="Cabin"/>
            </a:endParaRPr>
          </a:p>
          <a:p>
            <a:pPr indent="-400050" lvl="0" marL="609600" rtl="0" algn="l">
              <a:spcBef>
                <a:spcPts val="0"/>
              </a:spcBef>
              <a:spcAft>
                <a:spcPts val="0"/>
              </a:spcAft>
              <a:buSzPts val="1500"/>
              <a:buFont typeface="Cabin"/>
              <a:buChar char="●"/>
            </a:pPr>
            <a:r>
              <a:rPr lang="ar" sz="1500">
                <a:solidFill>
                  <a:srgbClr val="FF0000"/>
                </a:solidFill>
                <a:latin typeface="Cabin"/>
                <a:ea typeface="Cabin"/>
                <a:cs typeface="Cabin"/>
                <a:sym typeface="Cabin"/>
              </a:rPr>
              <a:t>Hip fractures</a:t>
            </a:r>
            <a:r>
              <a:rPr lang="ar" sz="1500">
                <a:latin typeface="Cabin"/>
                <a:ea typeface="Cabin"/>
                <a:cs typeface="Cabin"/>
                <a:sym typeface="Cabin"/>
              </a:rPr>
              <a:t> with its fatal complications also occur commonly as osteoporosis become more severe.</a:t>
            </a:r>
            <a:endParaRPr sz="1500">
              <a:latin typeface="Cabin"/>
              <a:ea typeface="Cabin"/>
              <a:cs typeface="Cabin"/>
              <a:sym typeface="Cabin"/>
            </a:endParaRPr>
          </a:p>
          <a:p>
            <a:pPr indent="-400050" lvl="0" marL="609600" rtl="0" algn="l">
              <a:spcBef>
                <a:spcPts val="0"/>
              </a:spcBef>
              <a:spcAft>
                <a:spcPts val="0"/>
              </a:spcAft>
              <a:buClr>
                <a:srgbClr val="6AA84F"/>
              </a:buClr>
              <a:buSzPts val="1500"/>
              <a:buFont typeface="Cabin"/>
              <a:buChar char="●"/>
            </a:pPr>
            <a:r>
              <a:rPr lang="ar" sz="1500">
                <a:solidFill>
                  <a:srgbClr val="6AA84F"/>
                </a:solidFill>
                <a:latin typeface="Cabin"/>
                <a:ea typeface="Cabin"/>
                <a:cs typeface="Cabin"/>
                <a:sym typeface="Cabin"/>
              </a:rPr>
              <a:t>A lethal </a:t>
            </a:r>
            <a:r>
              <a:rPr lang="ar" sz="1500">
                <a:solidFill>
                  <a:srgbClr val="6AA84F"/>
                </a:solidFill>
                <a:latin typeface="Cabin"/>
                <a:ea typeface="Cabin"/>
                <a:cs typeface="Cabin"/>
                <a:sym typeface="Cabin"/>
              </a:rPr>
              <a:t>complication of osteoporosis is “</a:t>
            </a:r>
            <a:r>
              <a:rPr b="1" lang="ar" sz="1500">
                <a:solidFill>
                  <a:srgbClr val="FF0000"/>
                </a:solidFill>
                <a:latin typeface="Cabin"/>
                <a:ea typeface="Cabin"/>
                <a:cs typeface="Cabin"/>
                <a:sym typeface="Cabin"/>
              </a:rPr>
              <a:t>Pulmonary Embolism</a:t>
            </a:r>
            <a:r>
              <a:rPr lang="ar" sz="1500">
                <a:solidFill>
                  <a:srgbClr val="6AA84F"/>
                </a:solidFill>
                <a:latin typeface="Cabin"/>
                <a:ea typeface="Cabin"/>
                <a:cs typeface="Cabin"/>
                <a:sym typeface="Cabin"/>
              </a:rPr>
              <a:t>” due to hospital immobilization.</a:t>
            </a:r>
            <a:endParaRPr sz="1500">
              <a:solidFill>
                <a:srgbClr val="6AA84F"/>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p:nvPr/>
        </p:nvSpPr>
        <p:spPr>
          <a:xfrm>
            <a:off x="-1220562" y="8042799"/>
            <a:ext cx="10001100" cy="2499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9"/>
          <p:cNvSpPr txBox="1"/>
          <p:nvPr/>
        </p:nvSpPr>
        <p:spPr>
          <a:xfrm>
            <a:off x="79175" y="429453"/>
            <a:ext cx="7507200" cy="9942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Primary Osteoporosis </a:t>
            </a:r>
            <a:endParaRPr b="1" sz="4500">
              <a:solidFill>
                <a:srgbClr val="0B5394"/>
              </a:solidFill>
              <a:latin typeface="Cabin"/>
              <a:ea typeface="Cabin"/>
              <a:cs typeface="Cabin"/>
              <a:sym typeface="Cabin"/>
            </a:endParaRPr>
          </a:p>
          <a:p>
            <a:pPr indent="0" lvl="0" marL="0" rtl="0" algn="ctr">
              <a:spcBef>
                <a:spcPts val="0"/>
              </a:spcBef>
              <a:spcAft>
                <a:spcPts val="0"/>
              </a:spcAft>
              <a:buNone/>
            </a:pPr>
            <a:r>
              <a:t/>
            </a:r>
            <a:endParaRPr b="1" sz="4500">
              <a:solidFill>
                <a:srgbClr val="0B5394"/>
              </a:solidFill>
              <a:latin typeface="Cabin"/>
              <a:ea typeface="Cabin"/>
              <a:cs typeface="Cabin"/>
              <a:sym typeface="Cabin"/>
            </a:endParaRPr>
          </a:p>
          <a:p>
            <a:pPr indent="0" lvl="0" marL="0" rtl="0" algn="ctr">
              <a:spcBef>
                <a:spcPts val="0"/>
              </a:spcBef>
              <a:spcAft>
                <a:spcPts val="0"/>
              </a:spcAft>
              <a:buNone/>
            </a:pPr>
            <a:r>
              <a:t/>
            </a:r>
            <a:endParaRPr b="1" sz="4500">
              <a:solidFill>
                <a:srgbClr val="0B5394"/>
              </a:solidFill>
              <a:latin typeface="Cabin"/>
              <a:ea typeface="Cabin"/>
              <a:cs typeface="Cabin"/>
              <a:sym typeface="Cabin"/>
            </a:endParaRPr>
          </a:p>
        </p:txBody>
      </p:sp>
      <p:cxnSp>
        <p:nvCxnSpPr>
          <p:cNvPr id="175" name="Google Shape;175;p29"/>
          <p:cNvCxnSpPr/>
          <p:nvPr/>
        </p:nvCxnSpPr>
        <p:spPr>
          <a:xfrm>
            <a:off x="902372" y="1413139"/>
            <a:ext cx="5860800" cy="10500"/>
          </a:xfrm>
          <a:prstGeom prst="straightConnector1">
            <a:avLst/>
          </a:prstGeom>
          <a:noFill/>
          <a:ln cap="flat" cmpd="sng" w="28575">
            <a:solidFill>
              <a:srgbClr val="0B5394"/>
            </a:solidFill>
            <a:prstDash val="solid"/>
            <a:round/>
            <a:headEnd len="med" w="med" type="diamond"/>
            <a:tailEnd len="med" w="med" type="diamond"/>
          </a:ln>
        </p:spPr>
      </p:cxnSp>
      <p:graphicFrame>
        <p:nvGraphicFramePr>
          <p:cNvPr id="176" name="Google Shape;176;p29"/>
          <p:cNvGraphicFramePr/>
          <p:nvPr/>
        </p:nvGraphicFramePr>
        <p:xfrm>
          <a:off x="314625" y="1553750"/>
          <a:ext cx="3000000" cy="3000000"/>
        </p:xfrm>
        <a:graphic>
          <a:graphicData uri="http://schemas.openxmlformats.org/drawingml/2006/table">
            <a:tbl>
              <a:tblPr>
                <a:noFill/>
                <a:tableStyleId>{B0BD8C3C-31B7-4018-AF7B-04EE00D0F6DD}</a:tableStyleId>
              </a:tblPr>
              <a:tblGrid>
                <a:gridCol w="3593725"/>
                <a:gridCol w="3337025"/>
              </a:tblGrid>
              <a:tr h="62642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Type 1 Osteoporosis</a:t>
                      </a:r>
                      <a:endParaRPr b="1" sz="1500">
                        <a:solidFill>
                          <a:srgbClr val="0B5394"/>
                        </a:solidFill>
                        <a:latin typeface="Cabin"/>
                        <a:ea typeface="Cabin"/>
                        <a:cs typeface="Cabin"/>
                        <a:sym typeface="Cabin"/>
                      </a:endParaRPr>
                    </a:p>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(Post Menopausal)</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Type 2 Osteoporosis</a:t>
                      </a:r>
                      <a:endParaRPr b="1" sz="1500">
                        <a:solidFill>
                          <a:srgbClr val="0B5394"/>
                        </a:solidFill>
                        <a:latin typeface="Cabin"/>
                        <a:ea typeface="Cabin"/>
                        <a:cs typeface="Cabin"/>
                        <a:sym typeface="Cabin"/>
                      </a:endParaRPr>
                    </a:p>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(Senile)</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r>
              <a:tr h="1493450">
                <a:tc>
                  <a:txBody>
                    <a:bodyPr/>
                    <a:lstStyle/>
                    <a:p>
                      <a:pPr indent="0" lvl="0" marL="0" rtl="0" algn="l">
                        <a:spcBef>
                          <a:spcPts val="0"/>
                        </a:spcBef>
                        <a:spcAft>
                          <a:spcPts val="0"/>
                        </a:spcAft>
                        <a:buNone/>
                      </a:pPr>
                      <a:r>
                        <a:rPr lang="ar" sz="1500">
                          <a:latin typeface="Cabin"/>
                          <a:ea typeface="Cabin"/>
                          <a:cs typeface="Cabin"/>
                          <a:sym typeface="Cabin"/>
                        </a:rPr>
                        <a:t>Fractures of bones composed mainly of </a:t>
                      </a:r>
                      <a:r>
                        <a:rPr lang="ar" sz="1500">
                          <a:solidFill>
                            <a:srgbClr val="FF0000"/>
                          </a:solidFill>
                          <a:latin typeface="Cabin"/>
                          <a:ea typeface="Cabin"/>
                          <a:cs typeface="Cabin"/>
                          <a:sym typeface="Cabin"/>
                        </a:rPr>
                        <a:t>trabecular bone</a:t>
                      </a:r>
                      <a:r>
                        <a:rPr lang="ar" sz="1500">
                          <a:latin typeface="Cabin"/>
                          <a:ea typeface="Cabin"/>
                          <a:cs typeface="Cabin"/>
                          <a:sym typeface="Cabin"/>
                        </a:rPr>
                        <a:t>.</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Example:</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Distal radius - Colle’s fracture</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Vertebra - Crush and wedge fractures. </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Usually affects </a:t>
                      </a:r>
                      <a:r>
                        <a:rPr lang="ar" sz="1500">
                          <a:solidFill>
                            <a:srgbClr val="FF0000"/>
                          </a:solidFill>
                          <a:latin typeface="Cabin"/>
                          <a:ea typeface="Cabin"/>
                          <a:cs typeface="Cabin"/>
                          <a:sym typeface="Cabin"/>
                        </a:rPr>
                        <a:t>woman</a:t>
                      </a:r>
                      <a:r>
                        <a:rPr lang="ar" sz="1500">
                          <a:latin typeface="Cabin"/>
                          <a:ea typeface="Cabin"/>
                          <a:cs typeface="Cabin"/>
                          <a:sym typeface="Cabin"/>
                        </a:rPr>
                        <a:t> within 15 years of menopause.</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Fractures of bones composed of both </a:t>
                      </a:r>
                      <a:r>
                        <a:rPr lang="ar" sz="1500">
                          <a:solidFill>
                            <a:srgbClr val="FF0000"/>
                          </a:solidFill>
                          <a:latin typeface="Cabin"/>
                          <a:ea typeface="Cabin"/>
                          <a:cs typeface="Cabin"/>
                          <a:sym typeface="Cabin"/>
                        </a:rPr>
                        <a:t>cortical &amp; trabecular bone</a:t>
                      </a:r>
                      <a:r>
                        <a:rPr lang="ar" sz="1500">
                          <a:latin typeface="Cabin"/>
                          <a:ea typeface="Cabin"/>
                          <a:cs typeface="Cabin"/>
                          <a:sym typeface="Cabin"/>
                        </a:rPr>
                        <a:t>.</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Example:</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Hip</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Femur neck fracture </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Usually affects individual </a:t>
                      </a:r>
                      <a:r>
                        <a:rPr lang="ar" sz="1500">
                          <a:solidFill>
                            <a:srgbClr val="FF0000"/>
                          </a:solidFill>
                          <a:latin typeface="Cabin"/>
                          <a:ea typeface="Cabin"/>
                          <a:cs typeface="Cabin"/>
                          <a:sym typeface="Cabin"/>
                        </a:rPr>
                        <a:t>over age of 70 years</a:t>
                      </a:r>
                      <a:r>
                        <a:rPr lang="ar" sz="1500">
                          <a:latin typeface="Cabin"/>
                          <a:ea typeface="Cabin"/>
                          <a:cs typeface="Cabin"/>
                          <a:sym typeface="Cabin"/>
                        </a:rPr>
                        <a:t>.</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177" name="Google Shape;177;p29"/>
          <p:cNvGraphicFramePr/>
          <p:nvPr/>
        </p:nvGraphicFramePr>
        <p:xfrm>
          <a:off x="314624" y="4183150"/>
          <a:ext cx="3000000" cy="3000000"/>
        </p:xfrm>
        <a:graphic>
          <a:graphicData uri="http://schemas.openxmlformats.org/drawingml/2006/table">
            <a:tbl>
              <a:tblPr>
                <a:noFill/>
                <a:tableStyleId>{B0BD8C3C-31B7-4018-AF7B-04EE00D0F6DD}</a:tableStyleId>
              </a:tblPr>
              <a:tblGrid>
                <a:gridCol w="2049000"/>
                <a:gridCol w="2468500"/>
                <a:gridCol w="2413250"/>
              </a:tblGrid>
              <a:tr h="471025">
                <a:tc>
                  <a:txBody>
                    <a:bodyPr/>
                    <a:lstStyle/>
                    <a:p>
                      <a:pPr indent="0" lvl="0" marL="0" rtl="0" algn="l">
                        <a:spcBef>
                          <a:spcPts val="0"/>
                        </a:spcBef>
                        <a:spcAft>
                          <a:spcPts val="0"/>
                        </a:spcAft>
                        <a:buNone/>
                      </a:pPr>
                      <a:r>
                        <a:t/>
                      </a:r>
                      <a:endParaRPr sz="1500">
                        <a:solidFill>
                          <a:srgbClr val="666666"/>
                        </a:solidFill>
                        <a:latin typeface="Cabin"/>
                        <a:ea typeface="Cabin"/>
                        <a:cs typeface="Cabin"/>
                        <a:sym typeface="Cabin"/>
                      </a:endParaRPr>
                    </a:p>
                  </a:txBody>
                  <a:tcPr marT="110475" marB="110475" marR="128000" marL="128000">
                    <a:lnL cap="flat" cmpd="sng" w="19050">
                      <a:solidFill>
                        <a:srgbClr val="FDE9DF">
                          <a:alpha val="0"/>
                        </a:srgbClr>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DE9DF">
                          <a:alpha val="0"/>
                        </a:srgbClr>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Type 1</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Type 2</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r>
              <a:tr h="47102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Age </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ar" sz="1500">
                          <a:latin typeface="Cabin"/>
                          <a:ea typeface="Cabin"/>
                          <a:cs typeface="Cabin"/>
                          <a:sym typeface="Cabin"/>
                        </a:rPr>
                        <a:t>51 : 75</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&gt; 70</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7102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Sex ratio (F:M)</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ar" sz="1500">
                          <a:latin typeface="Cabin"/>
                          <a:ea typeface="Cabin"/>
                          <a:cs typeface="Cabin"/>
                          <a:sym typeface="Cabin"/>
                        </a:rPr>
                        <a:t>6:1</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2:1</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1275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Type of bone loss</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ar" sz="1500">
                          <a:latin typeface="Cabin"/>
                          <a:ea typeface="Cabin"/>
                          <a:cs typeface="Cabin"/>
                          <a:sym typeface="Cabin"/>
                        </a:rPr>
                        <a:t>Mainly trabecular</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Trabecular &amp; Cortical</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7102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Rate of bone loss</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ar" sz="1500">
                          <a:latin typeface="Cabin"/>
                          <a:ea typeface="Cabin"/>
                          <a:cs typeface="Cabin"/>
                          <a:sym typeface="Cabin"/>
                        </a:rPr>
                        <a:t>Accelerated</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Not accelerated</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95005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 Fracture sites</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ar" sz="1500">
                          <a:latin typeface="Cabin"/>
                          <a:ea typeface="Cabin"/>
                          <a:cs typeface="Cabin"/>
                          <a:sym typeface="Cabin"/>
                        </a:rPr>
                        <a:t>Vertebrae (Crush) &amp; distal radius</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Vertebrae (Multiple wedge), hip, pelvis, proximal humerus</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1275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Parathyroid Hormone</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ar" sz="1500">
                          <a:latin typeface="Cabin"/>
                          <a:ea typeface="Cabin"/>
                          <a:cs typeface="Cabin"/>
                          <a:sym typeface="Cabin"/>
                        </a:rPr>
                        <a:t>Decreased</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Increased</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7102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Calcium absorption</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ar" sz="1500">
                          <a:latin typeface="Cabin"/>
                          <a:ea typeface="Cabin"/>
                          <a:cs typeface="Cabin"/>
                          <a:sym typeface="Cabin"/>
                        </a:rPr>
                        <a:t>Decreased</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Decreased</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95005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Metabolism of 25(OH)2D to 1,25(OH)2d</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ar" sz="1500">
                          <a:latin typeface="Cabin"/>
                          <a:ea typeface="Cabin"/>
                          <a:cs typeface="Cabin"/>
                          <a:sym typeface="Cabin"/>
                        </a:rPr>
                        <a:t>Secondary Decreased</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Primary Decreased</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71052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Main cause</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ar" sz="1500">
                          <a:latin typeface="Cabin"/>
                          <a:ea typeface="Cabin"/>
                          <a:cs typeface="Cabin"/>
                          <a:sym typeface="Cabin"/>
                        </a:rPr>
                        <a:t>Factors related to menopause</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500">
                          <a:latin typeface="Cabin"/>
                          <a:ea typeface="Cabin"/>
                          <a:cs typeface="Cabin"/>
                          <a:sym typeface="Cabin"/>
                        </a:rPr>
                        <a:t>Factors related to aging</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178" name="Google Shape;178;p29"/>
          <p:cNvSpPr/>
          <p:nvPr/>
        </p:nvSpPr>
        <p:spPr>
          <a:xfrm>
            <a:off x="314625" y="4254825"/>
            <a:ext cx="1149300" cy="307500"/>
          </a:xfrm>
          <a:prstGeom prst="homePlate">
            <a:avLst>
              <a:gd fmla="val 50000" name="adj"/>
            </a:avLst>
          </a:prstGeom>
          <a:solidFill>
            <a:srgbClr val="CC0000"/>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1800">
                <a:solidFill>
                  <a:srgbClr val="FFFFFF"/>
                </a:solidFill>
                <a:latin typeface="Cabin"/>
                <a:ea typeface="Cabin"/>
                <a:cs typeface="Cabin"/>
                <a:sym typeface="Cabin"/>
              </a:rPr>
              <a:t>Not imp</a:t>
            </a:r>
            <a:endParaRPr b="1" sz="1800">
              <a:solidFill>
                <a:srgbClr val="FFFFFF"/>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graphicFrame>
        <p:nvGraphicFramePr>
          <p:cNvPr id="183" name="Google Shape;183;p30"/>
          <p:cNvGraphicFramePr/>
          <p:nvPr/>
        </p:nvGraphicFramePr>
        <p:xfrm>
          <a:off x="363712" y="1556541"/>
          <a:ext cx="3000000" cy="3000000"/>
        </p:xfrm>
        <a:graphic>
          <a:graphicData uri="http://schemas.openxmlformats.org/drawingml/2006/table">
            <a:tbl>
              <a:tblPr>
                <a:noFill/>
                <a:tableStyleId>{B0BD8C3C-31B7-4018-AF7B-04EE00D0F6DD}</a:tableStyleId>
              </a:tblPr>
              <a:tblGrid>
                <a:gridCol w="2019975"/>
                <a:gridCol w="2936300"/>
                <a:gridCol w="1876300"/>
              </a:tblGrid>
              <a:tr h="174000">
                <a:tc gridSpan="3">
                  <a:txBody>
                    <a:bodyPr/>
                    <a:lstStyle/>
                    <a:p>
                      <a:pPr indent="0" lvl="0" marL="0" rtl="0" algn="ctr">
                        <a:spcBef>
                          <a:spcPts val="0"/>
                        </a:spcBef>
                        <a:spcAft>
                          <a:spcPts val="0"/>
                        </a:spcAft>
                        <a:buNone/>
                      </a:pPr>
                      <a:r>
                        <a:rPr b="1" lang="ar" sz="1500">
                          <a:solidFill>
                            <a:srgbClr val="0B5394"/>
                          </a:solidFill>
                          <a:latin typeface="Cabin"/>
                          <a:ea typeface="Cabin"/>
                          <a:cs typeface="Cabin"/>
                          <a:sym typeface="Cabin"/>
                        </a:rPr>
                        <a:t>Secondary Factors associated with decreased bone density </a:t>
                      </a:r>
                      <a:endParaRPr b="1" sz="1500">
                        <a:solidFill>
                          <a:srgbClr val="0B5394"/>
                        </a:solidFill>
                        <a:latin typeface="Cabin"/>
                        <a:ea typeface="Cabin"/>
                        <a:cs typeface="Cabin"/>
                        <a:sym typeface="Cabin"/>
                      </a:endParaRPr>
                    </a:p>
                  </a:txBody>
                  <a:tcPr marT="110475" marB="110475" marR="128000" marL="128000">
                    <a:lnL cap="flat" cmpd="sng" w="19050">
                      <a:solidFill>
                        <a:srgbClr val="FDE9DF">
                          <a:alpha val="0"/>
                        </a:srgbClr>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DE9DF">
                          <a:alpha val="0"/>
                        </a:srgbClr>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hMerge="1"/>
                <a:tc hMerge="1"/>
              </a:tr>
              <a:tr h="180950">
                <a:tc rowSpan="7">
                  <a:txBody>
                    <a:bodyPr/>
                    <a:lstStyle/>
                    <a:p>
                      <a:pPr indent="0" lvl="0" marL="0" rtl="0" algn="ctr">
                        <a:spcBef>
                          <a:spcPts val="0"/>
                        </a:spcBef>
                        <a:spcAft>
                          <a:spcPts val="0"/>
                        </a:spcAft>
                        <a:buNone/>
                      </a:pPr>
                      <a:r>
                        <a:rPr b="1" lang="ar" sz="1500">
                          <a:solidFill>
                            <a:srgbClr val="0B5394"/>
                          </a:solidFill>
                          <a:latin typeface="Cabin"/>
                          <a:ea typeface="Cabin"/>
                          <a:cs typeface="Cabin"/>
                          <a:sym typeface="Cabin"/>
                        </a:rPr>
                        <a:t>Medical conditions</a:t>
                      </a:r>
                      <a:endParaRPr b="1" sz="1500">
                        <a:solidFill>
                          <a:srgbClr val="0B5394"/>
                        </a:solidFill>
                        <a:latin typeface="Cabin"/>
                        <a:ea typeface="Cabin"/>
                        <a:cs typeface="Cabin"/>
                        <a:sym typeface="Cabin"/>
                      </a:endParaRPr>
                    </a:p>
                  </a:txBody>
                  <a:tcPr marT="110475" marB="110475" marR="128000" marL="1280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lang="ar" sz="1500">
                          <a:latin typeface="Cabin"/>
                          <a:ea typeface="Cabin"/>
                          <a:cs typeface="Cabin"/>
                          <a:sym typeface="Cabin"/>
                        </a:rPr>
                        <a:t>Premature menopause.</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80950">
                <a:tc vMerge="1"/>
                <a:tc gridSpan="2">
                  <a:txBody>
                    <a:bodyPr/>
                    <a:lstStyle/>
                    <a:p>
                      <a:pPr indent="0" lvl="0" marL="0" rtl="0" algn="l">
                        <a:spcBef>
                          <a:spcPts val="0"/>
                        </a:spcBef>
                        <a:spcAft>
                          <a:spcPts val="0"/>
                        </a:spcAft>
                        <a:buNone/>
                      </a:pPr>
                      <a:r>
                        <a:rPr b="1" lang="ar" sz="1500">
                          <a:solidFill>
                            <a:srgbClr val="FF0000"/>
                          </a:solidFill>
                          <a:latin typeface="Cabin"/>
                          <a:ea typeface="Cabin"/>
                          <a:cs typeface="Cabin"/>
                          <a:sym typeface="Cabin"/>
                        </a:rPr>
                        <a:t>Hypogonadism </a:t>
                      </a:r>
                      <a:r>
                        <a:rPr lang="ar" sz="1500">
                          <a:latin typeface="Cabin"/>
                          <a:ea typeface="Cabin"/>
                          <a:cs typeface="Cabin"/>
                          <a:sym typeface="Cabin"/>
                        </a:rPr>
                        <a:t>in men.</a:t>
                      </a:r>
                      <a:r>
                        <a:rPr baseline="30000" lang="ar" sz="1500">
                          <a:solidFill>
                            <a:srgbClr val="93C47D"/>
                          </a:solidFill>
                          <a:latin typeface="Cabin"/>
                          <a:ea typeface="Cabin"/>
                          <a:cs typeface="Cabin"/>
                          <a:sym typeface="Cabin"/>
                        </a:rPr>
                        <a:t>2</a:t>
                      </a:r>
                      <a:endParaRPr baseline="30000" sz="1500">
                        <a:solidFill>
                          <a:srgbClr val="93C47D"/>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80950">
                <a:tc vMerge="1"/>
                <a:tc gridSpan="2">
                  <a:txBody>
                    <a:bodyPr/>
                    <a:lstStyle/>
                    <a:p>
                      <a:pPr indent="0" lvl="0" marL="0" rtl="0" algn="l">
                        <a:spcBef>
                          <a:spcPts val="0"/>
                        </a:spcBef>
                        <a:spcAft>
                          <a:spcPts val="0"/>
                        </a:spcAft>
                        <a:buNone/>
                      </a:pPr>
                      <a:r>
                        <a:rPr lang="ar" sz="1500">
                          <a:latin typeface="Cabin"/>
                          <a:ea typeface="Cabin"/>
                          <a:cs typeface="Cabin"/>
                          <a:sym typeface="Cabin"/>
                        </a:rPr>
                        <a:t>Liver disease.</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80950">
                <a:tc vMerge="1"/>
                <a:tc gridSpan="2">
                  <a:txBody>
                    <a:bodyPr/>
                    <a:lstStyle/>
                    <a:p>
                      <a:pPr indent="0" lvl="0" marL="0" rtl="0" algn="l">
                        <a:spcBef>
                          <a:spcPts val="0"/>
                        </a:spcBef>
                        <a:spcAft>
                          <a:spcPts val="0"/>
                        </a:spcAft>
                        <a:buNone/>
                      </a:pPr>
                      <a:r>
                        <a:rPr lang="ar" sz="1500">
                          <a:latin typeface="Cabin"/>
                          <a:ea typeface="Cabin"/>
                          <a:cs typeface="Cabin"/>
                          <a:sym typeface="Cabin"/>
                        </a:rPr>
                        <a:t>Hyperthyroidism.</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80950">
                <a:tc vMerge="1"/>
                <a:tc gridSpan="2">
                  <a:txBody>
                    <a:bodyPr/>
                    <a:lstStyle/>
                    <a:p>
                      <a:pPr indent="0" lvl="0" marL="0" rtl="0" algn="l">
                        <a:spcBef>
                          <a:spcPts val="0"/>
                        </a:spcBef>
                        <a:spcAft>
                          <a:spcPts val="0"/>
                        </a:spcAft>
                        <a:buNone/>
                      </a:pPr>
                      <a:r>
                        <a:rPr lang="ar" sz="1500">
                          <a:latin typeface="Cabin"/>
                          <a:ea typeface="Cabin"/>
                          <a:cs typeface="Cabin"/>
                          <a:sym typeface="Cabin"/>
                        </a:rPr>
                        <a:t>Hyperparathyroidism.</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80950">
                <a:tc vMerge="1"/>
                <a:tc gridSpan="2">
                  <a:txBody>
                    <a:bodyPr/>
                    <a:lstStyle/>
                    <a:p>
                      <a:pPr indent="0" lvl="0" marL="0" rtl="0" algn="l">
                        <a:spcBef>
                          <a:spcPts val="0"/>
                        </a:spcBef>
                        <a:spcAft>
                          <a:spcPts val="0"/>
                        </a:spcAft>
                        <a:buNone/>
                      </a:pPr>
                      <a:r>
                        <a:rPr lang="ar" sz="1500">
                          <a:latin typeface="Cabin"/>
                          <a:ea typeface="Cabin"/>
                          <a:cs typeface="Cabin"/>
                          <a:sym typeface="Cabin"/>
                        </a:rPr>
                        <a:t>Hemiplegia.</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80950">
                <a:tc vMerge="1"/>
                <a:tc gridSpan="2">
                  <a:txBody>
                    <a:bodyPr/>
                    <a:lstStyle/>
                    <a:p>
                      <a:pPr indent="0" lvl="0" marL="0" rtl="0" algn="l">
                        <a:spcBef>
                          <a:spcPts val="0"/>
                        </a:spcBef>
                        <a:spcAft>
                          <a:spcPts val="0"/>
                        </a:spcAft>
                        <a:buNone/>
                      </a:pPr>
                      <a:r>
                        <a:rPr lang="ar" sz="1500">
                          <a:latin typeface="Cabin"/>
                          <a:ea typeface="Cabin"/>
                          <a:cs typeface="Cabin"/>
                          <a:sym typeface="Cabin"/>
                        </a:rPr>
                        <a:t>Chronic obstructive lung disease.</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357550">
                <a:tc rowSpan="2">
                  <a:txBody>
                    <a:bodyPr/>
                    <a:lstStyle/>
                    <a:p>
                      <a:pPr indent="0" lvl="0" marL="0" rtl="0" algn="ctr">
                        <a:spcBef>
                          <a:spcPts val="0"/>
                        </a:spcBef>
                        <a:spcAft>
                          <a:spcPts val="0"/>
                        </a:spcAft>
                        <a:buNone/>
                      </a:pPr>
                      <a:r>
                        <a:rPr b="1" lang="ar" sz="1500">
                          <a:solidFill>
                            <a:srgbClr val="0B5394"/>
                          </a:solidFill>
                          <a:latin typeface="Cabin"/>
                          <a:ea typeface="Cabin"/>
                          <a:cs typeface="Cabin"/>
                          <a:sym typeface="Cabin"/>
                        </a:rPr>
                        <a:t>Drug therapy </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lang="ar" sz="1500">
                          <a:latin typeface="Cabin"/>
                          <a:ea typeface="Cabin"/>
                          <a:cs typeface="Cabin"/>
                          <a:sym typeface="Cabin"/>
                        </a:rPr>
                        <a:t>Glucocorticoids</a:t>
                      </a:r>
                      <a:r>
                        <a:rPr baseline="30000" lang="ar" sz="1500">
                          <a:solidFill>
                            <a:srgbClr val="93C47D"/>
                          </a:solidFill>
                          <a:latin typeface="Cabin"/>
                          <a:ea typeface="Cabin"/>
                          <a:cs typeface="Cabin"/>
                          <a:sym typeface="Cabin"/>
                        </a:rPr>
                        <a:t> 1</a:t>
                      </a:r>
                      <a:endParaRPr sz="1500">
                        <a:solidFill>
                          <a:srgbClr val="93C47D"/>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357550">
                <a:tc vMerge="1"/>
                <a:tc gridSpan="2">
                  <a:txBody>
                    <a:bodyPr/>
                    <a:lstStyle/>
                    <a:p>
                      <a:pPr indent="0" lvl="0" marL="0" rtl="0" algn="l">
                        <a:spcBef>
                          <a:spcPts val="0"/>
                        </a:spcBef>
                        <a:spcAft>
                          <a:spcPts val="0"/>
                        </a:spcAft>
                        <a:buNone/>
                      </a:pPr>
                      <a:r>
                        <a:rPr b="1" lang="ar" sz="1500">
                          <a:solidFill>
                            <a:srgbClr val="FF0000"/>
                          </a:solidFill>
                          <a:latin typeface="Cabin"/>
                          <a:ea typeface="Cabin"/>
                          <a:cs typeface="Cabin"/>
                          <a:sym typeface="Cabin"/>
                        </a:rPr>
                        <a:t>Anticonvulsants</a:t>
                      </a:r>
                      <a:r>
                        <a:rPr lang="ar" sz="1500">
                          <a:latin typeface="Cabin"/>
                          <a:ea typeface="Cabin"/>
                          <a:cs typeface="Cabin"/>
                          <a:sym typeface="Cabin"/>
                        </a:rPr>
                        <a:t>: Phenytoin, Phenobarbitone.</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80950">
                <a:tc rowSpan="2">
                  <a:txBody>
                    <a:bodyPr/>
                    <a:lstStyle/>
                    <a:p>
                      <a:pPr indent="0" lvl="0" marL="0" rtl="0" algn="ctr">
                        <a:spcBef>
                          <a:spcPts val="0"/>
                        </a:spcBef>
                        <a:spcAft>
                          <a:spcPts val="0"/>
                        </a:spcAft>
                        <a:buNone/>
                      </a:pPr>
                      <a:r>
                        <a:rPr b="1" lang="ar" sz="1500">
                          <a:solidFill>
                            <a:srgbClr val="0B5394"/>
                          </a:solidFill>
                          <a:latin typeface="Cabin"/>
                          <a:ea typeface="Cabin"/>
                          <a:cs typeface="Cabin"/>
                          <a:sym typeface="Cabin"/>
                        </a:rPr>
                        <a:t>Nutrition </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lang="ar" sz="1500">
                          <a:latin typeface="Cabin"/>
                          <a:ea typeface="Cabin"/>
                          <a:cs typeface="Cabin"/>
                          <a:sym typeface="Cabin"/>
                        </a:rPr>
                        <a:t>Low calcium &amp; Vitamin D intake.</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80950">
                <a:tc vMerge="1"/>
                <a:tc gridSpan="2">
                  <a:txBody>
                    <a:bodyPr/>
                    <a:lstStyle/>
                    <a:p>
                      <a:pPr indent="0" lvl="0" marL="0" rtl="0" algn="l">
                        <a:spcBef>
                          <a:spcPts val="0"/>
                        </a:spcBef>
                        <a:spcAft>
                          <a:spcPts val="0"/>
                        </a:spcAft>
                        <a:buNone/>
                      </a:pPr>
                      <a:r>
                        <a:rPr b="1" lang="ar" sz="1500">
                          <a:solidFill>
                            <a:srgbClr val="FF0000"/>
                          </a:solidFill>
                          <a:latin typeface="Cabin"/>
                          <a:ea typeface="Cabin"/>
                          <a:cs typeface="Cabin"/>
                          <a:sym typeface="Cabin"/>
                        </a:rPr>
                        <a:t>High phosphorus</a:t>
                      </a:r>
                      <a:r>
                        <a:rPr lang="ar" sz="1500">
                          <a:latin typeface="Cabin"/>
                          <a:ea typeface="Cabin"/>
                          <a:cs typeface="Cabin"/>
                          <a:sym typeface="Cabin"/>
                        </a:rPr>
                        <a:t> (</a:t>
                      </a:r>
                      <a:r>
                        <a:rPr lang="ar" sz="1500">
                          <a:solidFill>
                            <a:srgbClr val="999999"/>
                          </a:solidFill>
                          <a:latin typeface="Cabin"/>
                          <a:ea typeface="Cabin"/>
                          <a:cs typeface="Cabin"/>
                          <a:sym typeface="Cabin"/>
                        </a:rPr>
                        <a:t>carbonated drinks</a:t>
                      </a:r>
                      <a:r>
                        <a:rPr lang="ar" sz="1500">
                          <a:latin typeface="Cabin"/>
                          <a:ea typeface="Cabin"/>
                          <a:cs typeface="Cabin"/>
                          <a:sym typeface="Cabin"/>
                        </a:rPr>
                        <a:t>), protein, sodium, caffeine intake.</a:t>
                      </a:r>
                      <a:endParaRPr sz="1500">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80950">
                <a:tc>
                  <a:txBody>
                    <a:bodyPr/>
                    <a:lstStyle/>
                    <a:p>
                      <a:pPr indent="0" lvl="0" marL="0" rtl="0" algn="ctr">
                        <a:spcBef>
                          <a:spcPts val="0"/>
                        </a:spcBef>
                        <a:spcAft>
                          <a:spcPts val="0"/>
                        </a:spcAft>
                        <a:buNone/>
                      </a:pPr>
                      <a:r>
                        <a:rPr b="1" lang="ar" sz="1500">
                          <a:solidFill>
                            <a:srgbClr val="0B5394"/>
                          </a:solidFill>
                          <a:latin typeface="Cabin"/>
                          <a:ea typeface="Cabin"/>
                          <a:cs typeface="Cabin"/>
                          <a:sym typeface="Cabin"/>
                        </a:rPr>
                        <a:t>Behavioral factors</a:t>
                      </a:r>
                      <a:endParaRPr b="1" sz="1500">
                        <a:solidFill>
                          <a:srgbClr val="0B5394"/>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b="1" lang="ar" sz="1500">
                          <a:solidFill>
                            <a:srgbClr val="FF0000"/>
                          </a:solidFill>
                          <a:latin typeface="Cabin"/>
                          <a:ea typeface="Cabin"/>
                          <a:cs typeface="Cabin"/>
                          <a:sym typeface="Cabin"/>
                        </a:rPr>
                        <a:t>Smoking &amp; Alcohol abuse.</a:t>
                      </a:r>
                      <a:endParaRPr b="1" sz="1500">
                        <a:solidFill>
                          <a:srgbClr val="FF0000"/>
                        </a:solidFill>
                        <a:latin typeface="Cabin"/>
                        <a:ea typeface="Cabin"/>
                        <a:cs typeface="Cabin"/>
                        <a:sym typeface="Cabin"/>
                      </a:endParaRPr>
                    </a:p>
                  </a:txBody>
                  <a:tcPr marT="110475" marB="110475" marR="128000" marL="1280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sp>
        <p:nvSpPr>
          <p:cNvPr id="184" name="Google Shape;184;p30"/>
          <p:cNvSpPr txBox="1"/>
          <p:nvPr/>
        </p:nvSpPr>
        <p:spPr>
          <a:xfrm>
            <a:off x="224826" y="7762208"/>
            <a:ext cx="4201800" cy="318600"/>
          </a:xfrm>
          <a:prstGeom prst="rect">
            <a:avLst/>
          </a:prstGeom>
          <a:no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Laboratory and radiological findings</a:t>
            </a:r>
            <a:endParaRPr b="1" sz="2000">
              <a:solidFill>
                <a:srgbClr val="0B5394"/>
              </a:solidFill>
              <a:latin typeface="Cabin"/>
              <a:ea typeface="Cabin"/>
              <a:cs typeface="Cabin"/>
              <a:sym typeface="Cabin"/>
            </a:endParaRPr>
          </a:p>
        </p:txBody>
      </p:sp>
      <p:sp>
        <p:nvSpPr>
          <p:cNvPr id="185" name="Google Shape;185;p30"/>
          <p:cNvSpPr txBox="1"/>
          <p:nvPr/>
        </p:nvSpPr>
        <p:spPr>
          <a:xfrm>
            <a:off x="0" y="8032450"/>
            <a:ext cx="7324800" cy="1522800"/>
          </a:xfrm>
          <a:prstGeom prst="rect">
            <a:avLst/>
          </a:prstGeom>
          <a:noFill/>
          <a:ln>
            <a:noFill/>
          </a:ln>
        </p:spPr>
        <p:txBody>
          <a:bodyPr anchorCtr="0" anchor="t" bIns="122150" lIns="122150" spcFirstLastPara="1" rIns="122150" wrap="square" tIns="122150">
            <a:noAutofit/>
          </a:bodyPr>
          <a:lstStyle/>
          <a:p>
            <a:pPr indent="-400050" lvl="0" marL="609600" rtl="0" algn="l">
              <a:spcBef>
                <a:spcPts val="0"/>
              </a:spcBef>
              <a:spcAft>
                <a:spcPts val="0"/>
              </a:spcAft>
              <a:buSzPts val="1500"/>
              <a:buFont typeface="Cabin"/>
              <a:buChar char="●"/>
            </a:pPr>
            <a:r>
              <a:rPr lang="ar" sz="1500">
                <a:latin typeface="Cabin"/>
                <a:ea typeface="Cabin"/>
                <a:cs typeface="Cabin"/>
                <a:sym typeface="Cabin"/>
              </a:rPr>
              <a:t>Bone profile ,ALP and PTH are within </a:t>
            </a:r>
            <a:r>
              <a:rPr b="1" lang="ar" sz="1500">
                <a:latin typeface="Cabin"/>
                <a:ea typeface="Cabin"/>
                <a:cs typeface="Cabin"/>
                <a:sym typeface="Cabin"/>
              </a:rPr>
              <a:t>normal </a:t>
            </a:r>
            <a:r>
              <a:rPr lang="ar" sz="1500">
                <a:latin typeface="Cabin"/>
                <a:ea typeface="Cabin"/>
                <a:cs typeface="Cabin"/>
                <a:sym typeface="Cabin"/>
              </a:rPr>
              <a:t>in patients with osteoporosis due to </a:t>
            </a:r>
            <a:r>
              <a:rPr lang="ar" sz="1500">
                <a:solidFill>
                  <a:srgbClr val="FF0000"/>
                </a:solidFill>
                <a:latin typeface="Cabin"/>
                <a:ea typeface="Cabin"/>
                <a:cs typeface="Cabin"/>
                <a:sym typeface="Cabin"/>
              </a:rPr>
              <a:t>sex hormones deficiency and aging</a:t>
            </a:r>
            <a:r>
              <a:rPr lang="ar" sz="1500">
                <a:latin typeface="Cabin"/>
                <a:ea typeface="Cabin"/>
                <a:cs typeface="Cabin"/>
                <a:sym typeface="Cabin"/>
              </a:rPr>
              <a:t>.</a:t>
            </a:r>
            <a:endParaRPr sz="1500">
              <a:latin typeface="Cabin"/>
              <a:ea typeface="Cabin"/>
              <a:cs typeface="Cabin"/>
              <a:sym typeface="Cabin"/>
            </a:endParaRPr>
          </a:p>
          <a:p>
            <a:pPr indent="-400050" lvl="0" marL="609600" rtl="0" algn="l">
              <a:spcBef>
                <a:spcPts val="0"/>
              </a:spcBef>
              <a:spcAft>
                <a:spcPts val="0"/>
              </a:spcAft>
              <a:buSzPts val="1500"/>
              <a:buFont typeface="Cabin"/>
              <a:buChar char="●"/>
            </a:pPr>
            <a:r>
              <a:rPr lang="ar" sz="1500">
                <a:latin typeface="Cabin"/>
                <a:ea typeface="Cabin"/>
                <a:cs typeface="Cabin"/>
                <a:sym typeface="Cabin"/>
              </a:rPr>
              <a:t>X-rays of skeleton </a:t>
            </a:r>
            <a:r>
              <a:rPr lang="ar" sz="1500">
                <a:solidFill>
                  <a:srgbClr val="FF0000"/>
                </a:solidFill>
                <a:latin typeface="Cabin"/>
                <a:ea typeface="Cabin"/>
                <a:cs typeface="Cabin"/>
                <a:sym typeface="Cabin"/>
              </a:rPr>
              <a:t>do not show a decrease in osseous density </a:t>
            </a:r>
            <a:r>
              <a:rPr lang="ar" sz="1500">
                <a:latin typeface="Cabin"/>
                <a:ea typeface="Cabin"/>
                <a:cs typeface="Cabin"/>
                <a:sym typeface="Cabin"/>
              </a:rPr>
              <a:t>until</a:t>
            </a:r>
            <a:r>
              <a:rPr lang="ar" sz="1500">
                <a:solidFill>
                  <a:srgbClr val="FF0000"/>
                </a:solidFill>
                <a:latin typeface="Cabin"/>
                <a:ea typeface="Cabin"/>
                <a:cs typeface="Cabin"/>
                <a:sym typeface="Cabin"/>
              </a:rPr>
              <a:t> </a:t>
            </a:r>
            <a:r>
              <a:rPr lang="ar" sz="1500" u="sng">
                <a:solidFill>
                  <a:srgbClr val="FF0000"/>
                </a:solidFill>
                <a:latin typeface="Cabin"/>
                <a:ea typeface="Cabin"/>
                <a:cs typeface="Cabin"/>
                <a:sym typeface="Cabin"/>
              </a:rPr>
              <a:t>at least 30% of bone mass has been lost.</a:t>
            </a:r>
            <a:endParaRPr sz="1500" u="sng">
              <a:solidFill>
                <a:srgbClr val="FF0000"/>
              </a:solidFill>
              <a:latin typeface="Cabin"/>
              <a:ea typeface="Cabin"/>
              <a:cs typeface="Cabin"/>
              <a:sym typeface="Cabin"/>
            </a:endParaRPr>
          </a:p>
          <a:p>
            <a:pPr indent="-400050" lvl="0" marL="609600" rtl="0" algn="l">
              <a:spcBef>
                <a:spcPts val="0"/>
              </a:spcBef>
              <a:spcAft>
                <a:spcPts val="0"/>
              </a:spcAft>
              <a:buSzPts val="1500"/>
              <a:buFont typeface="Cabin"/>
              <a:buChar char="●"/>
            </a:pPr>
            <a:r>
              <a:rPr lang="ar" sz="1500">
                <a:solidFill>
                  <a:srgbClr val="000000"/>
                </a:solidFill>
                <a:latin typeface="Cabin"/>
                <a:ea typeface="Cabin"/>
                <a:cs typeface="Cabin"/>
                <a:sym typeface="Cabin"/>
              </a:rPr>
              <a:t>Age related bone loss particularly trabecular bone in the spine begins in women before menopause.</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p:txBody>
      </p:sp>
      <p:sp>
        <p:nvSpPr>
          <p:cNvPr id="186" name="Google Shape;186;p30"/>
          <p:cNvSpPr txBox="1"/>
          <p:nvPr/>
        </p:nvSpPr>
        <p:spPr>
          <a:xfrm>
            <a:off x="79175" y="429453"/>
            <a:ext cx="7507200" cy="9942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Osteoporosis Cont.</a:t>
            </a:r>
            <a:endParaRPr b="1" sz="4500">
              <a:solidFill>
                <a:srgbClr val="0B5394"/>
              </a:solidFill>
              <a:latin typeface="Cabin"/>
              <a:ea typeface="Cabin"/>
              <a:cs typeface="Cabin"/>
              <a:sym typeface="Cabin"/>
            </a:endParaRPr>
          </a:p>
          <a:p>
            <a:pPr indent="0" lvl="0" marL="0" rtl="0" algn="ctr">
              <a:spcBef>
                <a:spcPts val="0"/>
              </a:spcBef>
              <a:spcAft>
                <a:spcPts val="0"/>
              </a:spcAft>
              <a:buNone/>
            </a:pPr>
            <a:r>
              <a:t/>
            </a:r>
            <a:endParaRPr b="1" sz="4500">
              <a:solidFill>
                <a:srgbClr val="0B5394"/>
              </a:solidFill>
              <a:latin typeface="Cabin"/>
              <a:ea typeface="Cabin"/>
              <a:cs typeface="Cabin"/>
              <a:sym typeface="Cabin"/>
            </a:endParaRPr>
          </a:p>
          <a:p>
            <a:pPr indent="0" lvl="0" marL="0" rtl="0" algn="ctr">
              <a:spcBef>
                <a:spcPts val="0"/>
              </a:spcBef>
              <a:spcAft>
                <a:spcPts val="0"/>
              </a:spcAft>
              <a:buNone/>
            </a:pPr>
            <a:r>
              <a:t/>
            </a:r>
            <a:endParaRPr b="1" sz="4500">
              <a:solidFill>
                <a:srgbClr val="0B5394"/>
              </a:solidFill>
              <a:latin typeface="Cabin"/>
              <a:ea typeface="Cabin"/>
              <a:cs typeface="Cabin"/>
              <a:sym typeface="Cabin"/>
            </a:endParaRPr>
          </a:p>
        </p:txBody>
      </p:sp>
      <p:cxnSp>
        <p:nvCxnSpPr>
          <p:cNvPr id="187" name="Google Shape;187;p30"/>
          <p:cNvCxnSpPr/>
          <p:nvPr/>
        </p:nvCxnSpPr>
        <p:spPr>
          <a:xfrm>
            <a:off x="902372" y="1413139"/>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188" name="Google Shape;188;p30"/>
          <p:cNvSpPr/>
          <p:nvPr/>
        </p:nvSpPr>
        <p:spPr>
          <a:xfrm>
            <a:off x="363700" y="1610248"/>
            <a:ext cx="816300" cy="330900"/>
          </a:xfrm>
          <a:prstGeom prst="homePlate">
            <a:avLst>
              <a:gd fmla="val 50000" name="adj"/>
            </a:avLst>
          </a:prstGeom>
          <a:solidFill>
            <a:srgbClr val="CC0000"/>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1900">
                <a:solidFill>
                  <a:srgbClr val="FFFFFF"/>
                </a:solidFill>
                <a:latin typeface="Cabin"/>
                <a:ea typeface="Cabin"/>
                <a:cs typeface="Cabin"/>
                <a:sym typeface="Cabin"/>
              </a:rPr>
              <a:t>Imp</a:t>
            </a:r>
            <a:endParaRPr b="1" sz="1900">
              <a:solidFill>
                <a:srgbClr val="FFFFFF"/>
              </a:solidFill>
              <a:latin typeface="Cabin"/>
              <a:ea typeface="Cabin"/>
              <a:cs typeface="Cabin"/>
              <a:sym typeface="Cabin"/>
            </a:endParaRPr>
          </a:p>
        </p:txBody>
      </p:sp>
      <p:sp>
        <p:nvSpPr>
          <p:cNvPr id="189" name="Google Shape;189;p30"/>
          <p:cNvSpPr txBox="1"/>
          <p:nvPr/>
        </p:nvSpPr>
        <p:spPr>
          <a:xfrm>
            <a:off x="25" y="9637098"/>
            <a:ext cx="6048000" cy="4026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lang="ar" sz="900">
                <a:solidFill>
                  <a:srgbClr val="6AA84F"/>
                </a:solidFill>
                <a:latin typeface="Cabin"/>
                <a:ea typeface="Cabin"/>
                <a:cs typeface="Cabin"/>
                <a:sym typeface="Cabin"/>
              </a:rPr>
              <a:t>1: </a:t>
            </a:r>
            <a:r>
              <a:rPr lang="ar" sz="900">
                <a:solidFill>
                  <a:srgbClr val="6AA84F"/>
                </a:solidFill>
                <a:latin typeface="Cabin"/>
                <a:ea typeface="Cabin"/>
                <a:cs typeface="Cabin"/>
                <a:sym typeface="Cabin"/>
              </a:rPr>
              <a:t>By having an Anti-Vit D effects.</a:t>
            </a:r>
            <a:endParaRPr sz="900">
              <a:solidFill>
                <a:srgbClr val="6AA84F"/>
              </a:solidFill>
              <a:latin typeface="Cabin"/>
              <a:ea typeface="Cabin"/>
              <a:cs typeface="Cabin"/>
              <a:sym typeface="Cabin"/>
            </a:endParaRPr>
          </a:p>
          <a:p>
            <a:pPr indent="0" lvl="0" marL="0" rtl="0" algn="l">
              <a:spcBef>
                <a:spcPts val="0"/>
              </a:spcBef>
              <a:spcAft>
                <a:spcPts val="0"/>
              </a:spcAft>
              <a:buNone/>
            </a:pPr>
            <a:r>
              <a:rPr lang="ar" sz="900">
                <a:solidFill>
                  <a:srgbClr val="6AA84F"/>
                </a:solidFill>
                <a:latin typeface="Cabin"/>
                <a:ea typeface="Cabin"/>
                <a:cs typeface="Cabin"/>
                <a:sym typeface="Cabin"/>
              </a:rPr>
              <a:t>2: Treatment is restoration of hormone levels. </a:t>
            </a:r>
            <a:endParaRPr sz="900">
              <a:solidFill>
                <a:srgbClr val="6AA84F"/>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grpSp>
        <p:nvGrpSpPr>
          <p:cNvPr id="194" name="Google Shape;194;p31"/>
          <p:cNvGrpSpPr/>
          <p:nvPr/>
        </p:nvGrpSpPr>
        <p:grpSpPr>
          <a:xfrm>
            <a:off x="1634825" y="1610825"/>
            <a:ext cx="4403115" cy="3171410"/>
            <a:chOff x="1633965" y="1848905"/>
            <a:chExt cx="4536955" cy="2949600"/>
          </a:xfrm>
        </p:grpSpPr>
        <p:pic>
          <p:nvPicPr>
            <p:cNvPr id="195" name="Google Shape;195;p31"/>
            <p:cNvPicPr preferRelativeResize="0"/>
            <p:nvPr/>
          </p:nvPicPr>
          <p:blipFill rotWithShape="1">
            <a:blip r:embed="rId3">
              <a:alphaModFix/>
            </a:blip>
            <a:srcRect b="35830" l="9659" r="56928" t="30950"/>
            <a:stretch/>
          </p:blipFill>
          <p:spPr>
            <a:xfrm>
              <a:off x="1661350" y="1876375"/>
              <a:ext cx="4486600" cy="2521702"/>
            </a:xfrm>
            <a:prstGeom prst="rect">
              <a:avLst/>
            </a:prstGeom>
            <a:noFill/>
            <a:ln>
              <a:noFill/>
            </a:ln>
          </p:spPr>
        </p:pic>
        <p:grpSp>
          <p:nvGrpSpPr>
            <p:cNvPr id="196" name="Google Shape;196;p31"/>
            <p:cNvGrpSpPr/>
            <p:nvPr/>
          </p:nvGrpSpPr>
          <p:grpSpPr>
            <a:xfrm>
              <a:off x="1633965" y="1848905"/>
              <a:ext cx="4536955" cy="2949600"/>
              <a:chOff x="1637647" y="1848905"/>
              <a:chExt cx="4682100" cy="2949600"/>
            </a:xfrm>
          </p:grpSpPr>
          <p:sp>
            <p:nvSpPr>
              <p:cNvPr id="197" name="Google Shape;197;p31"/>
              <p:cNvSpPr txBox="1"/>
              <p:nvPr/>
            </p:nvSpPr>
            <p:spPr>
              <a:xfrm>
                <a:off x="1637647" y="1848905"/>
                <a:ext cx="4682100" cy="2949600"/>
              </a:xfrm>
              <a:prstGeom prst="rect">
                <a:avLst/>
              </a:prstGeom>
              <a:noFill/>
              <a:ln cap="flat" cmpd="sng" w="19050">
                <a:solidFill>
                  <a:srgbClr val="1155CC"/>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txBox="1"/>
              <p:nvPr/>
            </p:nvSpPr>
            <p:spPr>
              <a:xfrm>
                <a:off x="1706253" y="4398081"/>
                <a:ext cx="1519200" cy="3999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lang="ar" sz="1600">
                    <a:latin typeface="Cabin"/>
                    <a:ea typeface="Cabin"/>
                    <a:cs typeface="Cabin"/>
                    <a:sym typeface="Cabin"/>
                  </a:rPr>
                  <a:t>Normal </a:t>
                </a:r>
                <a:endParaRPr sz="1600">
                  <a:latin typeface="Cabin"/>
                  <a:ea typeface="Cabin"/>
                  <a:cs typeface="Cabin"/>
                  <a:sym typeface="Cabin"/>
                </a:endParaRPr>
              </a:p>
            </p:txBody>
          </p:sp>
          <p:sp>
            <p:nvSpPr>
              <p:cNvPr id="199" name="Google Shape;199;p31"/>
              <p:cNvSpPr txBox="1"/>
              <p:nvPr/>
            </p:nvSpPr>
            <p:spPr>
              <a:xfrm>
                <a:off x="3264940" y="4398081"/>
                <a:ext cx="1519200" cy="3999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lang="ar" sz="1200">
                    <a:latin typeface="Cabin"/>
                    <a:ea typeface="Cabin"/>
                    <a:cs typeface="Cabin"/>
                    <a:sym typeface="Cabin"/>
                  </a:rPr>
                  <a:t>Midcrush vertebral fractures</a:t>
                </a:r>
                <a:r>
                  <a:rPr lang="ar" sz="1200">
                    <a:latin typeface="Cabin"/>
                    <a:ea typeface="Cabin"/>
                    <a:cs typeface="Cabin"/>
                    <a:sym typeface="Cabin"/>
                  </a:rPr>
                  <a:t> </a:t>
                </a:r>
                <a:endParaRPr sz="1200">
                  <a:latin typeface="Cabin"/>
                  <a:ea typeface="Cabin"/>
                  <a:cs typeface="Cabin"/>
                  <a:sym typeface="Cabin"/>
                </a:endParaRPr>
              </a:p>
            </p:txBody>
          </p:sp>
          <p:sp>
            <p:nvSpPr>
              <p:cNvPr id="200" name="Google Shape;200;p31"/>
              <p:cNvSpPr txBox="1"/>
              <p:nvPr/>
            </p:nvSpPr>
            <p:spPr>
              <a:xfrm>
                <a:off x="4756920" y="4398081"/>
                <a:ext cx="1519200" cy="3999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lang="ar" sz="1600">
                    <a:latin typeface="Cabin"/>
                    <a:ea typeface="Cabin"/>
                    <a:cs typeface="Cabin"/>
                    <a:sym typeface="Cabin"/>
                  </a:rPr>
                  <a:t>Last stage</a:t>
                </a:r>
                <a:endParaRPr sz="1600">
                  <a:latin typeface="Cabin"/>
                  <a:ea typeface="Cabin"/>
                  <a:cs typeface="Cabin"/>
                  <a:sym typeface="Cabin"/>
                </a:endParaRPr>
              </a:p>
            </p:txBody>
          </p:sp>
        </p:grpSp>
      </p:grpSp>
      <p:pic>
        <p:nvPicPr>
          <p:cNvPr id="201" name="Google Shape;201;p31"/>
          <p:cNvPicPr preferRelativeResize="0"/>
          <p:nvPr/>
        </p:nvPicPr>
        <p:blipFill rotWithShape="1">
          <a:blip r:embed="rId4">
            <a:alphaModFix/>
          </a:blip>
          <a:srcRect b="23310" l="17873" r="65178" t="54667"/>
          <a:stretch/>
        </p:blipFill>
        <p:spPr>
          <a:xfrm>
            <a:off x="4568235" y="5778389"/>
            <a:ext cx="2872589" cy="2624200"/>
          </a:xfrm>
          <a:prstGeom prst="rect">
            <a:avLst/>
          </a:prstGeom>
          <a:noFill/>
          <a:ln cap="flat" cmpd="sng" w="19050">
            <a:solidFill>
              <a:srgbClr val="1155CC"/>
            </a:solidFill>
            <a:prstDash val="dash"/>
            <a:round/>
            <a:headEnd len="sm" w="sm" type="none"/>
            <a:tailEnd len="sm" w="sm" type="none"/>
          </a:ln>
        </p:spPr>
      </p:pic>
      <p:sp>
        <p:nvSpPr>
          <p:cNvPr id="202" name="Google Shape;202;p31"/>
          <p:cNvSpPr txBox="1"/>
          <p:nvPr/>
        </p:nvSpPr>
        <p:spPr>
          <a:xfrm>
            <a:off x="119175" y="5558079"/>
            <a:ext cx="4200000" cy="3171300"/>
          </a:xfrm>
          <a:prstGeom prst="rect">
            <a:avLst/>
          </a:prstGeom>
          <a:noFill/>
          <a:ln>
            <a:noFill/>
          </a:ln>
        </p:spPr>
        <p:txBody>
          <a:bodyPr anchorCtr="0" anchor="t" bIns="122150" lIns="122150" spcFirstLastPara="1" rIns="122150" wrap="square" tIns="122150">
            <a:noAutofit/>
          </a:bodyPr>
          <a:lstStyle/>
          <a:p>
            <a:pPr indent="-412750" lvl="0" marL="609600" rtl="0" algn="l">
              <a:spcBef>
                <a:spcPts val="0"/>
              </a:spcBef>
              <a:spcAft>
                <a:spcPts val="0"/>
              </a:spcAft>
              <a:buSzPts val="1700"/>
              <a:buFont typeface="Cabin"/>
              <a:buChar char="●"/>
            </a:pPr>
            <a:r>
              <a:rPr lang="ar" sz="1700">
                <a:latin typeface="Cabin"/>
                <a:ea typeface="Cabin"/>
                <a:cs typeface="Cabin"/>
                <a:sym typeface="Cabin"/>
              </a:rPr>
              <a:t>X-ray of spine show prominent trabeculae and prominent end plates of the vertebral bodies.</a:t>
            </a:r>
            <a:endParaRPr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solidFill>
                  <a:srgbClr val="FF0000"/>
                </a:solidFill>
                <a:latin typeface="Cabin"/>
                <a:ea typeface="Cabin"/>
                <a:cs typeface="Cabin"/>
                <a:sym typeface="Cabin"/>
              </a:rPr>
              <a:t>Cod fish appearance</a:t>
            </a:r>
            <a:r>
              <a:rPr b="1" lang="ar" sz="1700">
                <a:latin typeface="Cabin"/>
                <a:ea typeface="Cabin"/>
                <a:cs typeface="Cabin"/>
                <a:sym typeface="Cabin"/>
              </a:rPr>
              <a:t> indicates protrusion of the disk into the body of the vertebrae secondary to mechanical failure.</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lang="ar" sz="1700">
                <a:latin typeface="Cabin"/>
                <a:ea typeface="Cabin"/>
                <a:cs typeface="Cabin"/>
                <a:sym typeface="Cabin"/>
              </a:rPr>
              <a:t>X-ray of the upper part of the femur may also be helpful in assessing reduced bone mass and calculating the risk for hip fracture.</a:t>
            </a:r>
            <a:endParaRPr sz="1700">
              <a:latin typeface="Cabin"/>
              <a:ea typeface="Cabin"/>
              <a:cs typeface="Cabin"/>
              <a:sym typeface="Cabin"/>
            </a:endParaRPr>
          </a:p>
        </p:txBody>
      </p:sp>
      <p:cxnSp>
        <p:nvCxnSpPr>
          <p:cNvPr id="203" name="Google Shape;203;p31"/>
          <p:cNvCxnSpPr/>
          <p:nvPr/>
        </p:nvCxnSpPr>
        <p:spPr>
          <a:xfrm>
            <a:off x="902372" y="1413139"/>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204" name="Google Shape;204;p31"/>
          <p:cNvSpPr txBox="1"/>
          <p:nvPr/>
        </p:nvSpPr>
        <p:spPr>
          <a:xfrm>
            <a:off x="79175" y="429453"/>
            <a:ext cx="7507200" cy="9942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Osteoporosis Cont.</a:t>
            </a:r>
            <a:endParaRPr b="1" sz="4500">
              <a:solidFill>
                <a:srgbClr val="0B5394"/>
              </a:solidFill>
              <a:latin typeface="Cabin"/>
              <a:ea typeface="Cabin"/>
              <a:cs typeface="Cabin"/>
              <a:sym typeface="Cabin"/>
            </a:endParaRPr>
          </a:p>
        </p:txBody>
      </p:sp>
      <p:sp>
        <p:nvSpPr>
          <p:cNvPr id="205" name="Google Shape;205;p31"/>
          <p:cNvSpPr/>
          <p:nvPr/>
        </p:nvSpPr>
        <p:spPr>
          <a:xfrm>
            <a:off x="0" y="5220000"/>
            <a:ext cx="1149300" cy="307500"/>
          </a:xfrm>
          <a:prstGeom prst="homePlate">
            <a:avLst>
              <a:gd fmla="val 50000" name="adj"/>
            </a:avLst>
          </a:prstGeom>
          <a:solidFill>
            <a:srgbClr val="CC0000"/>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1800">
                <a:solidFill>
                  <a:srgbClr val="FFFFFF"/>
                </a:solidFill>
                <a:latin typeface="Cabin"/>
                <a:ea typeface="Cabin"/>
                <a:cs typeface="Cabin"/>
                <a:sym typeface="Cabin"/>
              </a:rPr>
              <a:t>Not imp</a:t>
            </a:r>
            <a:endParaRPr b="1" sz="1800">
              <a:solidFill>
                <a:srgbClr val="FFFFFF"/>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32"/>
          <p:cNvPicPr preferRelativeResize="0"/>
          <p:nvPr/>
        </p:nvPicPr>
        <p:blipFill>
          <a:blip r:embed="rId3">
            <a:alphaModFix/>
          </a:blip>
          <a:stretch>
            <a:fillRect/>
          </a:stretch>
        </p:blipFill>
        <p:spPr>
          <a:xfrm>
            <a:off x="5543491" y="2852212"/>
            <a:ext cx="1913334" cy="1116901"/>
          </a:xfrm>
          <a:prstGeom prst="rect">
            <a:avLst/>
          </a:prstGeom>
          <a:noFill/>
          <a:ln cap="flat" cmpd="sng" w="19050">
            <a:solidFill>
              <a:srgbClr val="1155CC"/>
            </a:solidFill>
            <a:prstDash val="dash"/>
            <a:round/>
            <a:headEnd len="sm" w="sm" type="none"/>
            <a:tailEnd len="sm" w="sm" type="none"/>
          </a:ln>
        </p:spPr>
      </p:pic>
      <p:sp>
        <p:nvSpPr>
          <p:cNvPr id="211" name="Google Shape;211;p32"/>
          <p:cNvSpPr txBox="1"/>
          <p:nvPr/>
        </p:nvSpPr>
        <p:spPr>
          <a:xfrm>
            <a:off x="756000" y="306740"/>
            <a:ext cx="6048000" cy="11169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Osteoporosis Cont. </a:t>
            </a:r>
            <a:endParaRPr b="1" sz="4500">
              <a:solidFill>
                <a:srgbClr val="0B5394"/>
              </a:solidFill>
              <a:latin typeface="Cabin"/>
              <a:ea typeface="Cabin"/>
              <a:cs typeface="Cabin"/>
              <a:sym typeface="Cabin"/>
            </a:endParaRPr>
          </a:p>
        </p:txBody>
      </p:sp>
      <p:cxnSp>
        <p:nvCxnSpPr>
          <p:cNvPr id="212" name="Google Shape;212;p32"/>
          <p:cNvCxnSpPr/>
          <p:nvPr/>
        </p:nvCxnSpPr>
        <p:spPr>
          <a:xfrm>
            <a:off x="902372" y="1413139"/>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213" name="Google Shape;213;p32"/>
          <p:cNvSpPr txBox="1"/>
          <p:nvPr/>
        </p:nvSpPr>
        <p:spPr>
          <a:xfrm>
            <a:off x="0" y="4634500"/>
            <a:ext cx="7560000" cy="3253200"/>
          </a:xfrm>
          <a:prstGeom prst="rect">
            <a:avLst/>
          </a:prstGeom>
          <a:noFill/>
          <a:ln>
            <a:noFill/>
          </a:ln>
        </p:spPr>
        <p:txBody>
          <a:bodyPr anchorCtr="0" anchor="t" bIns="122150" lIns="122150" spcFirstLastPara="1" rIns="122150" wrap="square" tIns="122150">
            <a:noAutofit/>
          </a:bodyPr>
          <a:lstStyle/>
          <a:p>
            <a:pPr indent="-400050" lvl="0" marL="609600" rtl="0" algn="l">
              <a:spcBef>
                <a:spcPts val="0"/>
              </a:spcBef>
              <a:spcAft>
                <a:spcPts val="0"/>
              </a:spcAft>
              <a:buSzPts val="1500"/>
              <a:buFont typeface="Cabin"/>
              <a:buChar char="●"/>
            </a:pPr>
            <a:r>
              <a:rPr lang="ar" sz="1500">
                <a:latin typeface="Cabin"/>
                <a:ea typeface="Cabin"/>
                <a:cs typeface="Cabin"/>
                <a:sym typeface="Cabin"/>
              </a:rPr>
              <a:t>It is appropriate to begin to look for </a:t>
            </a:r>
            <a:r>
              <a:rPr lang="ar" sz="1500">
                <a:solidFill>
                  <a:srgbClr val="FF0000"/>
                </a:solidFill>
                <a:latin typeface="Cabin"/>
                <a:ea typeface="Cabin"/>
                <a:cs typeface="Cabin"/>
                <a:sym typeface="Cabin"/>
              </a:rPr>
              <a:t>risk factors</a:t>
            </a:r>
            <a:r>
              <a:rPr lang="ar" sz="1500">
                <a:latin typeface="Cabin"/>
                <a:ea typeface="Cabin"/>
                <a:cs typeface="Cabin"/>
                <a:sym typeface="Cabin"/>
              </a:rPr>
              <a:t> that predispose a person to osteoporosis and develop a rational prevention program tailored to person’s risk before the menopause.</a:t>
            </a:r>
            <a:endParaRPr sz="1500">
              <a:latin typeface="Cabin"/>
              <a:ea typeface="Cabin"/>
              <a:cs typeface="Cabin"/>
              <a:sym typeface="Cabin"/>
            </a:endParaRPr>
          </a:p>
          <a:p>
            <a:pPr indent="-400050" lvl="0" marL="609600" rtl="0" algn="l">
              <a:spcBef>
                <a:spcPts val="0"/>
              </a:spcBef>
              <a:spcAft>
                <a:spcPts val="0"/>
              </a:spcAft>
              <a:buSzPts val="1500"/>
              <a:buFont typeface="Cabin"/>
              <a:buChar char="●"/>
            </a:pPr>
            <a:r>
              <a:rPr b="1" lang="ar" sz="1500">
                <a:solidFill>
                  <a:srgbClr val="000000"/>
                </a:solidFill>
                <a:latin typeface="Cabin"/>
                <a:ea typeface="Cabin"/>
                <a:cs typeface="Cabin"/>
                <a:sym typeface="Cabin"/>
              </a:rPr>
              <a:t>High</a:t>
            </a:r>
            <a:r>
              <a:rPr lang="ar" sz="1500">
                <a:solidFill>
                  <a:srgbClr val="000000"/>
                </a:solidFill>
                <a:latin typeface="Cabin"/>
                <a:ea typeface="Cabin"/>
                <a:cs typeface="Cabin"/>
                <a:sym typeface="Cabin"/>
              </a:rPr>
              <a:t> risk groups</a:t>
            </a:r>
            <a:r>
              <a:rPr lang="ar" sz="1500">
                <a:latin typeface="Cabin"/>
                <a:ea typeface="Cabin"/>
                <a:cs typeface="Cabin"/>
                <a:sym typeface="Cabin"/>
              </a:rPr>
              <a:t> </a:t>
            </a:r>
            <a:r>
              <a:rPr lang="ar" sz="1500">
                <a:latin typeface="Cabin"/>
                <a:ea typeface="Cabin"/>
                <a:cs typeface="Cabin"/>
                <a:sym typeface="Cabin"/>
              </a:rPr>
              <a:t>(</a:t>
            </a:r>
            <a:r>
              <a:rPr lang="ar" sz="1500">
                <a:solidFill>
                  <a:srgbClr val="000000"/>
                </a:solidFill>
                <a:latin typeface="Cabin"/>
                <a:ea typeface="Cabin"/>
                <a:cs typeface="Cabin"/>
                <a:sym typeface="Cabin"/>
              </a:rPr>
              <a:t>in the presence of one or more of such risk factors measurement of BMD provides further information to the risk of fractures):</a:t>
            </a:r>
            <a:endParaRPr sz="1500">
              <a:solidFill>
                <a:srgbClr val="000000"/>
              </a:solidFill>
              <a:latin typeface="Cabin"/>
              <a:ea typeface="Cabin"/>
              <a:cs typeface="Cabin"/>
              <a:sym typeface="Cabin"/>
            </a:endParaRPr>
          </a:p>
          <a:p>
            <a:pPr indent="0" lvl="0" marL="0" rtl="0" algn="l">
              <a:spcBef>
                <a:spcPts val="0"/>
              </a:spcBef>
              <a:spcAft>
                <a:spcPts val="0"/>
              </a:spcAft>
              <a:buNone/>
            </a:pPr>
            <a:r>
              <a:t/>
            </a:r>
            <a:endParaRPr sz="1500">
              <a:solidFill>
                <a:srgbClr val="000000"/>
              </a:solidFill>
              <a:latin typeface="Cabin"/>
              <a:ea typeface="Cabin"/>
              <a:cs typeface="Cabin"/>
              <a:sym typeface="Cabin"/>
            </a:endParaRPr>
          </a:p>
          <a:p>
            <a:pPr indent="-400050" lvl="1" marL="1219200" rtl="0" algn="l">
              <a:lnSpc>
                <a:spcPct val="115000"/>
              </a:lnSpc>
              <a:spcBef>
                <a:spcPts val="0"/>
              </a:spcBef>
              <a:spcAft>
                <a:spcPts val="0"/>
              </a:spcAft>
              <a:buClr>
                <a:srgbClr val="FF0000"/>
              </a:buClr>
              <a:buSzPts val="1500"/>
              <a:buFont typeface="Lora"/>
              <a:buChar char="○"/>
            </a:pPr>
            <a:r>
              <a:rPr lang="ar" sz="1500">
                <a:solidFill>
                  <a:srgbClr val="FF0000"/>
                </a:solidFill>
                <a:latin typeface="Cabin"/>
                <a:ea typeface="Cabin"/>
                <a:cs typeface="Cabin"/>
                <a:sym typeface="Cabin"/>
              </a:rPr>
              <a:t>Women with thin light frame.</a:t>
            </a:r>
            <a:endParaRPr sz="1500">
              <a:solidFill>
                <a:srgbClr val="FF0000"/>
              </a:solidFill>
              <a:latin typeface="Cabin"/>
              <a:ea typeface="Cabin"/>
              <a:cs typeface="Cabin"/>
              <a:sym typeface="Cabin"/>
            </a:endParaRPr>
          </a:p>
          <a:p>
            <a:pPr indent="-400050" lvl="1" marL="1219200" rtl="0" algn="l">
              <a:lnSpc>
                <a:spcPct val="115000"/>
              </a:lnSpc>
              <a:spcBef>
                <a:spcPts val="0"/>
              </a:spcBef>
              <a:spcAft>
                <a:spcPts val="0"/>
              </a:spcAft>
              <a:buClr>
                <a:srgbClr val="FF0000"/>
              </a:buClr>
              <a:buSzPts val="1500"/>
              <a:buFont typeface="Lora"/>
              <a:buChar char="○"/>
            </a:pPr>
            <a:r>
              <a:rPr lang="ar" sz="1500">
                <a:solidFill>
                  <a:srgbClr val="FF0000"/>
                </a:solidFill>
                <a:latin typeface="Cabin"/>
                <a:ea typeface="Cabin"/>
                <a:cs typeface="Cabin"/>
                <a:sym typeface="Cabin"/>
              </a:rPr>
              <a:t>History of low calcium intake.</a:t>
            </a:r>
            <a:endParaRPr sz="1500">
              <a:solidFill>
                <a:srgbClr val="FF0000"/>
              </a:solidFill>
              <a:latin typeface="Cabin"/>
              <a:ea typeface="Cabin"/>
              <a:cs typeface="Cabin"/>
              <a:sym typeface="Cabin"/>
            </a:endParaRPr>
          </a:p>
          <a:p>
            <a:pPr indent="-400050" lvl="1" marL="1219200" rtl="0" algn="l">
              <a:lnSpc>
                <a:spcPct val="115000"/>
              </a:lnSpc>
              <a:spcBef>
                <a:spcPts val="0"/>
              </a:spcBef>
              <a:spcAft>
                <a:spcPts val="0"/>
              </a:spcAft>
              <a:buClr>
                <a:srgbClr val="FF0000"/>
              </a:buClr>
              <a:buSzPts val="1500"/>
              <a:buFont typeface="Lora"/>
              <a:buChar char="○"/>
            </a:pPr>
            <a:r>
              <a:rPr lang="ar" sz="1500">
                <a:solidFill>
                  <a:srgbClr val="FF0000"/>
                </a:solidFill>
                <a:latin typeface="Cabin"/>
                <a:ea typeface="Cabin"/>
                <a:cs typeface="Cabin"/>
                <a:sym typeface="Cabin"/>
              </a:rPr>
              <a:t>Decreased physical activity.</a:t>
            </a:r>
            <a:endParaRPr sz="1500">
              <a:solidFill>
                <a:srgbClr val="FF0000"/>
              </a:solidFill>
              <a:latin typeface="Cabin"/>
              <a:ea typeface="Cabin"/>
              <a:cs typeface="Cabin"/>
              <a:sym typeface="Cabin"/>
            </a:endParaRPr>
          </a:p>
          <a:p>
            <a:pPr indent="-400050" lvl="1" marL="1219200" rtl="0" algn="l">
              <a:lnSpc>
                <a:spcPct val="115000"/>
              </a:lnSpc>
              <a:spcBef>
                <a:spcPts val="0"/>
              </a:spcBef>
              <a:spcAft>
                <a:spcPts val="0"/>
              </a:spcAft>
              <a:buClr>
                <a:srgbClr val="FF0000"/>
              </a:buClr>
              <a:buSzPts val="1500"/>
              <a:buFont typeface="Lora"/>
              <a:buChar char="○"/>
            </a:pPr>
            <a:r>
              <a:rPr lang="ar" sz="1500">
                <a:solidFill>
                  <a:srgbClr val="FF0000"/>
                </a:solidFill>
                <a:latin typeface="Cabin"/>
                <a:ea typeface="Cabin"/>
                <a:cs typeface="Cabin"/>
                <a:sym typeface="Cabin"/>
              </a:rPr>
              <a:t>High alcohol or caffeine consumption.</a:t>
            </a:r>
            <a:endParaRPr sz="1500">
              <a:solidFill>
                <a:srgbClr val="FF0000"/>
              </a:solidFill>
              <a:latin typeface="Cabin"/>
              <a:ea typeface="Cabin"/>
              <a:cs typeface="Cabin"/>
              <a:sym typeface="Cabin"/>
            </a:endParaRPr>
          </a:p>
          <a:p>
            <a:pPr indent="-400050" lvl="1" marL="1219200" rtl="0" algn="l">
              <a:lnSpc>
                <a:spcPct val="115000"/>
              </a:lnSpc>
              <a:spcBef>
                <a:spcPts val="0"/>
              </a:spcBef>
              <a:spcAft>
                <a:spcPts val="0"/>
              </a:spcAft>
              <a:buClr>
                <a:srgbClr val="FF0000"/>
              </a:buClr>
              <a:buSzPts val="1500"/>
              <a:buFont typeface="Lora"/>
              <a:buChar char="○"/>
            </a:pPr>
            <a:r>
              <a:rPr lang="ar" sz="1500">
                <a:solidFill>
                  <a:srgbClr val="FF0000"/>
                </a:solidFill>
                <a:latin typeface="Cabin"/>
                <a:ea typeface="Cabin"/>
                <a:cs typeface="Cabin"/>
                <a:sym typeface="Cabin"/>
              </a:rPr>
              <a:t>Smoking.</a:t>
            </a:r>
            <a:endParaRPr sz="1500">
              <a:solidFill>
                <a:srgbClr val="FF0000"/>
              </a:solidFill>
              <a:latin typeface="Cabin"/>
              <a:ea typeface="Cabin"/>
              <a:cs typeface="Cabin"/>
              <a:sym typeface="Cabin"/>
            </a:endParaRPr>
          </a:p>
          <a:p>
            <a:pPr indent="-400050" lvl="1" marL="1219200" rtl="0" algn="l">
              <a:lnSpc>
                <a:spcPct val="115000"/>
              </a:lnSpc>
              <a:spcBef>
                <a:spcPts val="0"/>
              </a:spcBef>
              <a:spcAft>
                <a:spcPts val="0"/>
              </a:spcAft>
              <a:buClr>
                <a:srgbClr val="FF0000"/>
              </a:buClr>
              <a:buSzPts val="1500"/>
              <a:buFont typeface="Lora"/>
              <a:buChar char="○"/>
            </a:pPr>
            <a:r>
              <a:rPr lang="ar" sz="1500">
                <a:solidFill>
                  <a:srgbClr val="FF0000"/>
                </a:solidFill>
                <a:latin typeface="Cabin"/>
                <a:ea typeface="Cabin"/>
                <a:cs typeface="Cabin"/>
                <a:sym typeface="Cabin"/>
              </a:rPr>
              <a:t>Family history of osteoporosis.</a:t>
            </a:r>
            <a:endParaRPr sz="1500">
              <a:solidFill>
                <a:srgbClr val="FF0000"/>
              </a:solidFill>
              <a:latin typeface="Cabin"/>
              <a:ea typeface="Cabin"/>
              <a:cs typeface="Cabin"/>
              <a:sym typeface="Cabin"/>
            </a:endParaRPr>
          </a:p>
          <a:p>
            <a:pPr indent="-400050" lvl="1" marL="1219200" rtl="0" algn="l">
              <a:lnSpc>
                <a:spcPct val="115000"/>
              </a:lnSpc>
              <a:spcBef>
                <a:spcPts val="0"/>
              </a:spcBef>
              <a:spcAft>
                <a:spcPts val="0"/>
              </a:spcAft>
              <a:buClr>
                <a:srgbClr val="FF0000"/>
              </a:buClr>
              <a:buSzPts val="1500"/>
              <a:buFont typeface="Lora"/>
              <a:buChar char="○"/>
            </a:pPr>
            <a:r>
              <a:rPr lang="ar" sz="1500">
                <a:solidFill>
                  <a:srgbClr val="FF0000"/>
                </a:solidFill>
                <a:latin typeface="Cabin"/>
                <a:ea typeface="Cabin"/>
                <a:cs typeface="Cabin"/>
                <a:sym typeface="Cabin"/>
              </a:rPr>
              <a:t>History of prior menstrual disturbances.</a:t>
            </a:r>
            <a:endParaRPr sz="1500">
              <a:solidFill>
                <a:srgbClr val="FF0000"/>
              </a:solidFill>
              <a:latin typeface="Cabin"/>
              <a:ea typeface="Cabin"/>
              <a:cs typeface="Cabin"/>
              <a:sym typeface="Cabin"/>
            </a:endParaRPr>
          </a:p>
          <a:p>
            <a:pPr indent="-400050" lvl="1" marL="1219200" rtl="0" algn="l">
              <a:lnSpc>
                <a:spcPct val="115000"/>
              </a:lnSpc>
              <a:spcBef>
                <a:spcPts val="0"/>
              </a:spcBef>
              <a:spcAft>
                <a:spcPts val="0"/>
              </a:spcAft>
              <a:buClr>
                <a:srgbClr val="FF0000"/>
              </a:buClr>
              <a:buSzPts val="1500"/>
              <a:buFont typeface="Lora"/>
              <a:buChar char="○"/>
            </a:pPr>
            <a:r>
              <a:rPr lang="ar" sz="1500">
                <a:solidFill>
                  <a:srgbClr val="FF0000"/>
                </a:solidFill>
                <a:latin typeface="Cabin"/>
                <a:ea typeface="Cabin"/>
                <a:cs typeface="Cabin"/>
                <a:sym typeface="Cabin"/>
              </a:rPr>
              <a:t>History of drugs like antiepileptics or steroids.</a:t>
            </a:r>
            <a:endParaRPr sz="1500">
              <a:solidFill>
                <a:srgbClr val="FF0000"/>
              </a:solidFill>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p:txBody>
      </p:sp>
      <p:sp>
        <p:nvSpPr>
          <p:cNvPr id="214" name="Google Shape;214;p32"/>
          <p:cNvSpPr txBox="1"/>
          <p:nvPr/>
        </p:nvSpPr>
        <p:spPr>
          <a:xfrm>
            <a:off x="14200" y="2045525"/>
            <a:ext cx="5529300" cy="2684100"/>
          </a:xfrm>
          <a:prstGeom prst="rect">
            <a:avLst/>
          </a:prstGeom>
          <a:noFill/>
          <a:ln>
            <a:noFill/>
          </a:ln>
        </p:spPr>
        <p:txBody>
          <a:bodyPr anchorCtr="0" anchor="t" bIns="91425" lIns="91425" spcFirstLastPara="1" rIns="91425" wrap="square" tIns="91425">
            <a:noAutofit/>
          </a:bodyPr>
          <a:lstStyle/>
          <a:p>
            <a:pPr indent="-400050" lvl="0" marL="609600" rtl="0" algn="l">
              <a:spcBef>
                <a:spcPts val="0"/>
              </a:spcBef>
              <a:spcAft>
                <a:spcPts val="0"/>
              </a:spcAft>
              <a:buClr>
                <a:srgbClr val="000000"/>
              </a:buClr>
              <a:buSzPts val="1500"/>
              <a:buFont typeface="Cabin"/>
              <a:buChar char="●"/>
            </a:pPr>
            <a:r>
              <a:rPr lang="ar" sz="1500">
                <a:solidFill>
                  <a:srgbClr val="000000"/>
                </a:solidFill>
                <a:latin typeface="Cabin"/>
                <a:ea typeface="Cabin"/>
                <a:cs typeface="Cabin"/>
                <a:sym typeface="Cabin"/>
              </a:rPr>
              <a:t>Single-Photon absorptiometry-SPA</a:t>
            </a:r>
            <a:endParaRPr sz="1500">
              <a:solidFill>
                <a:srgbClr val="000000"/>
              </a:solidFill>
              <a:latin typeface="Cabin"/>
              <a:ea typeface="Cabin"/>
              <a:cs typeface="Cabin"/>
              <a:sym typeface="Cabin"/>
            </a:endParaRPr>
          </a:p>
          <a:p>
            <a:pPr indent="-400050" lvl="0" marL="609600" rtl="0" algn="l">
              <a:spcBef>
                <a:spcPts val="0"/>
              </a:spcBef>
              <a:spcAft>
                <a:spcPts val="0"/>
              </a:spcAft>
              <a:buClr>
                <a:srgbClr val="000000"/>
              </a:buClr>
              <a:buSzPts val="1500"/>
              <a:buFont typeface="Cabin"/>
              <a:buChar char="●"/>
            </a:pPr>
            <a:r>
              <a:rPr lang="ar" sz="1500">
                <a:solidFill>
                  <a:srgbClr val="000000"/>
                </a:solidFill>
                <a:latin typeface="Cabin"/>
                <a:ea typeface="Cabin"/>
                <a:cs typeface="Cabin"/>
                <a:sym typeface="Cabin"/>
              </a:rPr>
              <a:t>Dual-Photon absorptiometry-DPA</a:t>
            </a:r>
            <a:endParaRPr sz="1500">
              <a:solidFill>
                <a:srgbClr val="000000"/>
              </a:solidFill>
              <a:latin typeface="Cabin"/>
              <a:ea typeface="Cabin"/>
              <a:cs typeface="Cabin"/>
              <a:sym typeface="Cabin"/>
            </a:endParaRPr>
          </a:p>
          <a:p>
            <a:pPr indent="-400050" lvl="0" marL="609600" rtl="0" algn="l">
              <a:spcBef>
                <a:spcPts val="0"/>
              </a:spcBef>
              <a:spcAft>
                <a:spcPts val="0"/>
              </a:spcAft>
              <a:buClr>
                <a:srgbClr val="000000"/>
              </a:buClr>
              <a:buSzPts val="1500"/>
              <a:buFont typeface="Cabin"/>
              <a:buChar char="●"/>
            </a:pPr>
            <a:r>
              <a:rPr lang="ar" sz="1500">
                <a:solidFill>
                  <a:srgbClr val="000000"/>
                </a:solidFill>
                <a:latin typeface="Cabin"/>
                <a:ea typeface="Cabin"/>
                <a:cs typeface="Cabin"/>
                <a:sym typeface="Cabin"/>
              </a:rPr>
              <a:t>Computed Tomography-CT</a:t>
            </a:r>
            <a:endParaRPr sz="1500">
              <a:solidFill>
                <a:srgbClr val="000000"/>
              </a:solidFill>
              <a:latin typeface="Cabin"/>
              <a:ea typeface="Cabin"/>
              <a:cs typeface="Cabin"/>
              <a:sym typeface="Cabin"/>
            </a:endParaRPr>
          </a:p>
          <a:p>
            <a:pPr indent="-400050" lvl="0" marL="609600" rtl="0" algn="l">
              <a:spcBef>
                <a:spcPts val="0"/>
              </a:spcBef>
              <a:spcAft>
                <a:spcPts val="0"/>
              </a:spcAft>
              <a:buClr>
                <a:srgbClr val="FF0000"/>
              </a:buClr>
              <a:buSzPts val="1500"/>
              <a:buFont typeface="Cabin"/>
              <a:buChar char="●"/>
            </a:pPr>
            <a:r>
              <a:rPr b="1" lang="ar" sz="1500">
                <a:solidFill>
                  <a:srgbClr val="FF0000"/>
                </a:solidFill>
                <a:latin typeface="Cabin"/>
                <a:ea typeface="Cabin"/>
                <a:cs typeface="Cabin"/>
                <a:sym typeface="Cabin"/>
              </a:rPr>
              <a:t>Dual-Energy X-ray Absorptiometry-DEXA/DXA</a:t>
            </a:r>
            <a:endParaRPr b="1" sz="1500">
              <a:solidFill>
                <a:srgbClr val="FF0000"/>
              </a:solidFill>
              <a:latin typeface="Cabin"/>
              <a:ea typeface="Cabin"/>
              <a:cs typeface="Cabin"/>
              <a:sym typeface="Cabin"/>
            </a:endParaRPr>
          </a:p>
          <a:p>
            <a:pPr indent="-400050" lvl="1" marL="1219200" rtl="0" algn="l">
              <a:spcBef>
                <a:spcPts val="0"/>
              </a:spcBef>
              <a:spcAft>
                <a:spcPts val="0"/>
              </a:spcAft>
              <a:buClr>
                <a:srgbClr val="FF0000"/>
              </a:buClr>
              <a:buSzPts val="1500"/>
              <a:buFont typeface="Cabin"/>
              <a:buChar char="○"/>
            </a:pPr>
            <a:r>
              <a:rPr b="1" lang="ar" sz="1500">
                <a:solidFill>
                  <a:srgbClr val="FF0000"/>
                </a:solidFill>
                <a:latin typeface="Cabin"/>
                <a:ea typeface="Cabin"/>
                <a:cs typeface="Cabin"/>
                <a:sym typeface="Cabin"/>
              </a:rPr>
              <a:t>Current gold standard for diagnosis of osteoporosis.</a:t>
            </a:r>
            <a:endParaRPr b="1" sz="1500">
              <a:solidFill>
                <a:srgbClr val="FF0000"/>
              </a:solidFill>
              <a:latin typeface="Cabin"/>
              <a:ea typeface="Cabin"/>
              <a:cs typeface="Cabin"/>
              <a:sym typeface="Cabin"/>
            </a:endParaRPr>
          </a:p>
          <a:p>
            <a:pPr indent="-400050" lvl="1" marL="1219200" rtl="0" algn="l">
              <a:spcBef>
                <a:spcPts val="0"/>
              </a:spcBef>
              <a:spcAft>
                <a:spcPts val="0"/>
              </a:spcAft>
              <a:buClr>
                <a:srgbClr val="FF0000"/>
              </a:buClr>
              <a:buSzPts val="1500"/>
              <a:buFont typeface="Cabin"/>
              <a:buChar char="○"/>
            </a:pPr>
            <a:r>
              <a:rPr b="1" lang="ar" sz="1500">
                <a:solidFill>
                  <a:srgbClr val="FF0000"/>
                </a:solidFill>
                <a:latin typeface="Cabin"/>
                <a:ea typeface="Cabin"/>
                <a:cs typeface="Cabin"/>
                <a:sym typeface="Cabin"/>
              </a:rPr>
              <a:t>Diagnosis based on comparing patient’s BMD to that of young, healthy individuals of same sex.</a:t>
            </a:r>
            <a:endParaRPr b="1" sz="1500">
              <a:solidFill>
                <a:srgbClr val="FF0000"/>
              </a:solidFill>
              <a:latin typeface="Cabin"/>
              <a:ea typeface="Cabin"/>
              <a:cs typeface="Cabin"/>
              <a:sym typeface="Cabin"/>
            </a:endParaRPr>
          </a:p>
          <a:p>
            <a:pPr indent="0" lvl="0" marL="0" rtl="0" algn="l">
              <a:spcBef>
                <a:spcPts val="0"/>
              </a:spcBef>
              <a:spcAft>
                <a:spcPts val="0"/>
              </a:spcAft>
              <a:buNone/>
            </a:pPr>
            <a:r>
              <a:t/>
            </a:r>
            <a:endParaRPr sz="1500">
              <a:solidFill>
                <a:srgbClr val="000000"/>
              </a:solidFill>
              <a:latin typeface="Cabin"/>
              <a:ea typeface="Cabin"/>
              <a:cs typeface="Cabin"/>
              <a:sym typeface="Cabin"/>
            </a:endParaRPr>
          </a:p>
          <a:p>
            <a:pPr indent="0" lvl="0" marL="0" rtl="0" algn="l">
              <a:spcBef>
                <a:spcPts val="0"/>
              </a:spcBef>
              <a:spcAft>
                <a:spcPts val="0"/>
              </a:spcAft>
              <a:buNone/>
            </a:pPr>
            <a:r>
              <a:rPr lang="ar" sz="1500">
                <a:solidFill>
                  <a:srgbClr val="000000"/>
                </a:solidFill>
                <a:latin typeface="Cabin"/>
                <a:ea typeface="Cabin"/>
                <a:cs typeface="Cabin"/>
                <a:sym typeface="Cabin"/>
              </a:rPr>
              <a:t>They measure </a:t>
            </a:r>
            <a:r>
              <a:rPr lang="ar" sz="1500">
                <a:solidFill>
                  <a:srgbClr val="FF0000"/>
                </a:solidFill>
                <a:latin typeface="Cabin"/>
                <a:ea typeface="Cabin"/>
                <a:cs typeface="Cabin"/>
                <a:sym typeface="Cabin"/>
              </a:rPr>
              <a:t>bone mass</a:t>
            </a:r>
            <a:r>
              <a:rPr lang="ar" sz="1500">
                <a:solidFill>
                  <a:srgbClr val="000000"/>
                </a:solidFill>
                <a:latin typeface="Cabin"/>
                <a:ea typeface="Cabin"/>
                <a:cs typeface="Cabin"/>
                <a:sym typeface="Cabin"/>
              </a:rPr>
              <a:t> by the ability of the tissue to absorb the photons emitted from the radionuclide source or the X-ray tube. </a:t>
            </a:r>
            <a:endParaRPr sz="1500">
              <a:solidFill>
                <a:srgbClr val="000000"/>
              </a:solidFill>
              <a:latin typeface="Cabin"/>
              <a:ea typeface="Cabin"/>
              <a:cs typeface="Cabin"/>
              <a:sym typeface="Cabin"/>
            </a:endParaRPr>
          </a:p>
        </p:txBody>
      </p:sp>
      <p:sp>
        <p:nvSpPr>
          <p:cNvPr id="215" name="Google Shape;215;p32"/>
          <p:cNvSpPr txBox="1"/>
          <p:nvPr/>
        </p:nvSpPr>
        <p:spPr>
          <a:xfrm>
            <a:off x="0" y="1577817"/>
            <a:ext cx="7378500" cy="6090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Methods for bone mass assessment </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p:txBody>
      </p:sp>
      <p:pic>
        <p:nvPicPr>
          <p:cNvPr id="216" name="Google Shape;216;p32"/>
          <p:cNvPicPr preferRelativeResize="0"/>
          <p:nvPr/>
        </p:nvPicPr>
        <p:blipFill>
          <a:blip r:embed="rId4">
            <a:alphaModFix/>
          </a:blip>
          <a:stretch>
            <a:fillRect/>
          </a:stretch>
        </p:blipFill>
        <p:spPr>
          <a:xfrm>
            <a:off x="4593647" y="1751100"/>
            <a:ext cx="2784854" cy="940200"/>
          </a:xfrm>
          <a:prstGeom prst="rect">
            <a:avLst/>
          </a:prstGeom>
          <a:noFill/>
          <a:ln cap="flat" cmpd="sng" w="19050">
            <a:solidFill>
              <a:srgbClr val="FF0000"/>
            </a:solidFill>
            <a:prstDash val="solid"/>
            <a:round/>
            <a:headEnd len="sm" w="sm" type="none"/>
            <a:tailEnd len="sm" w="sm" type="none"/>
          </a:ln>
        </p:spPr>
      </p:pic>
      <p:sp>
        <p:nvSpPr>
          <p:cNvPr id="217" name="Google Shape;217;p32"/>
          <p:cNvSpPr/>
          <p:nvPr/>
        </p:nvSpPr>
        <p:spPr>
          <a:xfrm>
            <a:off x="-1220550" y="9349377"/>
            <a:ext cx="10001100" cy="1192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2"/>
          <p:cNvSpPr txBox="1"/>
          <p:nvPr/>
        </p:nvSpPr>
        <p:spPr>
          <a:xfrm>
            <a:off x="236250" y="8396875"/>
            <a:ext cx="7087500" cy="15051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Strategy for management of osteoporosis</a:t>
            </a:r>
            <a:endParaRPr b="1" sz="2000">
              <a:solidFill>
                <a:srgbClr val="0B5394"/>
              </a:solidFill>
              <a:latin typeface="Cabin"/>
              <a:ea typeface="Cabin"/>
              <a:cs typeface="Cabin"/>
              <a:sym typeface="Cabin"/>
            </a:endParaRPr>
          </a:p>
          <a:p>
            <a:pPr indent="0" lvl="0" marL="914400" rtl="0" algn="l">
              <a:spcBef>
                <a:spcPts val="0"/>
              </a:spcBef>
              <a:spcAft>
                <a:spcPts val="0"/>
              </a:spcAft>
              <a:buNone/>
            </a:pPr>
            <a:r>
              <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Prevent Osteoporosis.</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Detect and treat early to decrease further progression.</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Limit disability and provide rehabilitation.</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3"/>
          <p:cNvSpPr txBox="1"/>
          <p:nvPr/>
        </p:nvSpPr>
        <p:spPr>
          <a:xfrm>
            <a:off x="756000" y="306740"/>
            <a:ext cx="6048000" cy="11169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Treatment </a:t>
            </a:r>
            <a:endParaRPr b="1" sz="4500">
              <a:solidFill>
                <a:srgbClr val="0B5394"/>
              </a:solidFill>
              <a:latin typeface="Cabin"/>
              <a:ea typeface="Cabin"/>
              <a:cs typeface="Cabin"/>
              <a:sym typeface="Cabin"/>
            </a:endParaRPr>
          </a:p>
        </p:txBody>
      </p:sp>
      <p:cxnSp>
        <p:nvCxnSpPr>
          <p:cNvPr id="224" name="Google Shape;224;p33"/>
          <p:cNvCxnSpPr/>
          <p:nvPr/>
        </p:nvCxnSpPr>
        <p:spPr>
          <a:xfrm>
            <a:off x="902372" y="1413139"/>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225" name="Google Shape;225;p33"/>
          <p:cNvSpPr txBox="1"/>
          <p:nvPr/>
        </p:nvSpPr>
        <p:spPr>
          <a:xfrm>
            <a:off x="0" y="1577817"/>
            <a:ext cx="7378500" cy="6090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Adolescent group (</a:t>
            </a:r>
            <a:r>
              <a:rPr b="1" lang="ar" sz="2000">
                <a:solidFill>
                  <a:srgbClr val="0B5394"/>
                </a:solidFill>
                <a:latin typeface="Cabin"/>
                <a:ea typeface="Cabin"/>
                <a:cs typeface="Cabin"/>
                <a:sym typeface="Cabin"/>
              </a:rPr>
              <a:t>peak bone mass attainment)</a:t>
            </a:r>
            <a:r>
              <a:rPr b="1" baseline="30000" lang="ar" sz="2000">
                <a:solidFill>
                  <a:srgbClr val="0B5394"/>
                </a:solidFill>
                <a:latin typeface="Cabin"/>
                <a:ea typeface="Cabin"/>
                <a:cs typeface="Cabin"/>
                <a:sym typeface="Cabin"/>
              </a:rPr>
              <a:t>1</a:t>
            </a:r>
            <a:endParaRPr b="1" baseline="30000"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p:txBody>
      </p:sp>
      <p:sp>
        <p:nvSpPr>
          <p:cNvPr id="226" name="Google Shape;226;p33"/>
          <p:cNvSpPr txBox="1"/>
          <p:nvPr/>
        </p:nvSpPr>
        <p:spPr>
          <a:xfrm>
            <a:off x="0" y="2072750"/>
            <a:ext cx="7560000" cy="11169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bin"/>
              <a:buChar char="●"/>
            </a:pPr>
            <a:r>
              <a:rPr lang="ar" sz="1700">
                <a:latin typeface="Cabin"/>
                <a:ea typeface="Cabin"/>
                <a:cs typeface="Cabin"/>
                <a:sym typeface="Cabin"/>
              </a:rPr>
              <a:t>A calcium intake of 1200 mg/day is recommended.</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Adequate </a:t>
            </a:r>
            <a:r>
              <a:rPr lang="ar" sz="1700">
                <a:solidFill>
                  <a:srgbClr val="6AA84F"/>
                </a:solidFill>
                <a:latin typeface="Cabin"/>
                <a:ea typeface="Cabin"/>
                <a:cs typeface="Cabin"/>
                <a:sym typeface="Cabin"/>
              </a:rPr>
              <a:t>(direct)</a:t>
            </a:r>
            <a:r>
              <a:rPr lang="ar" sz="1700">
                <a:latin typeface="Cabin"/>
                <a:ea typeface="Cabin"/>
                <a:cs typeface="Cabin"/>
                <a:sym typeface="Cabin"/>
              </a:rPr>
              <a:t> </a:t>
            </a:r>
            <a:r>
              <a:rPr lang="ar" sz="1700">
                <a:latin typeface="Cabin"/>
                <a:ea typeface="Cabin"/>
                <a:cs typeface="Cabin"/>
                <a:sym typeface="Cabin"/>
              </a:rPr>
              <a:t>sun</a:t>
            </a:r>
            <a:r>
              <a:rPr lang="ar" sz="1700">
                <a:latin typeface="Cabin"/>
                <a:ea typeface="Cabin"/>
                <a:cs typeface="Cabin"/>
                <a:sym typeface="Cabin"/>
              </a:rPr>
              <a:t> exposure or vit D supplementation to ensure adequate level.</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 reasonable exercise program is recommended.</a:t>
            </a:r>
            <a:endParaRPr sz="1700">
              <a:latin typeface="Cabin"/>
              <a:ea typeface="Cabin"/>
              <a:cs typeface="Cabin"/>
              <a:sym typeface="Cabin"/>
            </a:endParaRPr>
          </a:p>
        </p:txBody>
      </p:sp>
      <p:sp>
        <p:nvSpPr>
          <p:cNvPr id="227" name="Google Shape;227;p33"/>
          <p:cNvSpPr txBox="1"/>
          <p:nvPr/>
        </p:nvSpPr>
        <p:spPr>
          <a:xfrm>
            <a:off x="0" y="3189652"/>
            <a:ext cx="7378500" cy="6090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Premenopausal female </a:t>
            </a:r>
            <a:r>
              <a:rPr b="1" lang="ar" sz="2000">
                <a:solidFill>
                  <a:srgbClr val="0B5394"/>
                </a:solidFill>
                <a:latin typeface="Cabin"/>
                <a:ea typeface="Cabin"/>
                <a:cs typeface="Cabin"/>
                <a:sym typeface="Cabin"/>
              </a:rPr>
              <a:t>(maintenance of bone mass)</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p:txBody>
      </p:sp>
      <p:sp>
        <p:nvSpPr>
          <p:cNvPr id="228" name="Google Shape;228;p33"/>
          <p:cNvSpPr txBox="1"/>
          <p:nvPr/>
        </p:nvSpPr>
        <p:spPr>
          <a:xfrm>
            <a:off x="0" y="3700097"/>
            <a:ext cx="7560000" cy="2435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bin"/>
              <a:buChar char="●"/>
            </a:pPr>
            <a:r>
              <a:rPr lang="ar" sz="1700">
                <a:latin typeface="Cabin"/>
                <a:ea typeface="Cabin"/>
                <a:cs typeface="Cabin"/>
                <a:sym typeface="Cabin"/>
              </a:rPr>
              <a:t>Adequate calcium intake; </a:t>
            </a:r>
            <a:r>
              <a:rPr b="1" lang="ar" sz="1700">
                <a:solidFill>
                  <a:srgbClr val="FF0000"/>
                </a:solidFill>
                <a:latin typeface="Cabin"/>
                <a:ea typeface="Cabin"/>
                <a:cs typeface="Cabin"/>
                <a:sym typeface="Cabin"/>
              </a:rPr>
              <a:t>1000-1500 mgm/day </a:t>
            </a:r>
            <a:r>
              <a:rPr lang="ar" sz="1700">
                <a:solidFill>
                  <a:srgbClr val="6AA84F"/>
                </a:solidFill>
                <a:latin typeface="Cabin"/>
                <a:ea typeface="Cabin"/>
                <a:cs typeface="Cabin"/>
                <a:sym typeface="Cabin"/>
              </a:rPr>
              <a:t>(too much can lead to nephrocalcinosis).</a:t>
            </a:r>
            <a:endParaRPr sz="1700">
              <a:solidFill>
                <a:srgbClr val="6AA84F"/>
              </a:solidFill>
              <a:latin typeface="Cabin"/>
              <a:ea typeface="Cabin"/>
              <a:cs typeface="Cabin"/>
              <a:sym typeface="Cabin"/>
            </a:endParaRPr>
          </a:p>
          <a:p>
            <a:pPr indent="-336550" lvl="0" marL="457200" rtl="0" algn="l">
              <a:spcBef>
                <a:spcPts val="0"/>
              </a:spcBef>
              <a:spcAft>
                <a:spcPts val="0"/>
              </a:spcAft>
              <a:buSzPts val="1700"/>
              <a:buFont typeface="Cabin"/>
              <a:buChar char="●"/>
            </a:pPr>
            <a:r>
              <a:rPr lang="ar" sz="1700">
                <a:solidFill>
                  <a:schemeClr val="dk1"/>
                </a:solidFill>
                <a:latin typeface="Cabin"/>
                <a:ea typeface="Cabin"/>
                <a:cs typeface="Cabin"/>
                <a:sym typeface="Cabin"/>
              </a:rPr>
              <a:t>Adequate </a:t>
            </a:r>
            <a:r>
              <a:rPr lang="ar" sz="1700">
                <a:solidFill>
                  <a:srgbClr val="6AA84F"/>
                </a:solidFill>
                <a:latin typeface="Cabin"/>
                <a:ea typeface="Cabin"/>
                <a:cs typeface="Cabin"/>
                <a:sym typeface="Cabin"/>
              </a:rPr>
              <a:t>(direct)</a:t>
            </a:r>
            <a:r>
              <a:rPr lang="ar" sz="1700">
                <a:solidFill>
                  <a:schemeClr val="dk1"/>
                </a:solidFill>
                <a:latin typeface="Cabin"/>
                <a:ea typeface="Cabin"/>
                <a:cs typeface="Cabin"/>
                <a:sym typeface="Cabin"/>
              </a:rPr>
              <a:t> </a:t>
            </a:r>
            <a:r>
              <a:rPr lang="ar" sz="1700">
                <a:solidFill>
                  <a:schemeClr val="dk1"/>
                </a:solidFill>
                <a:latin typeface="Cabin"/>
                <a:ea typeface="Cabin"/>
                <a:cs typeface="Cabin"/>
                <a:sym typeface="Cabin"/>
              </a:rPr>
              <a:t>sun</a:t>
            </a:r>
            <a:r>
              <a:rPr lang="ar" sz="1700">
                <a:solidFill>
                  <a:schemeClr val="dk1"/>
                </a:solidFill>
                <a:latin typeface="Cabin"/>
                <a:ea typeface="Cabin"/>
                <a:cs typeface="Cabin"/>
                <a:sym typeface="Cabin"/>
              </a:rPr>
              <a:t> exposure or vit D supplementation.</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 reasonable exercise program is recommended.</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Avoidance of osteopenia-producing conditions/medications/lifestyle:</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1. Smoking , excessive caffeine/protein intake.</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2. Amenorrhea/oligomenorrhea. </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3</a:t>
            </a:r>
            <a:r>
              <a:rPr lang="ar" sz="1700">
                <a:latin typeface="Cabin"/>
                <a:ea typeface="Cabin"/>
                <a:cs typeface="Cabin"/>
                <a:sym typeface="Cabin"/>
              </a:rPr>
              <a:t>. Cortisone, excessive thyroid hormone replacement, loop diuretics, </a:t>
            </a:r>
            <a:r>
              <a:rPr b="1" lang="ar" sz="1700">
                <a:solidFill>
                  <a:srgbClr val="FF0000"/>
                </a:solidFill>
                <a:latin typeface="Cabin"/>
                <a:ea typeface="Cabin"/>
                <a:cs typeface="Cabin"/>
                <a:sym typeface="Cabin"/>
              </a:rPr>
              <a:t>prolonged heparin exposure.</a:t>
            </a:r>
            <a:endParaRPr b="1" sz="1700">
              <a:solidFill>
                <a:srgbClr val="FF0000"/>
              </a:solidFill>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4. Low estrogen &amp; testosterone.</a:t>
            </a:r>
            <a:endParaRPr sz="1700">
              <a:latin typeface="Cabin"/>
              <a:ea typeface="Cabin"/>
              <a:cs typeface="Cabin"/>
              <a:sym typeface="Cabin"/>
            </a:endParaRPr>
          </a:p>
        </p:txBody>
      </p:sp>
      <p:sp>
        <p:nvSpPr>
          <p:cNvPr id="229" name="Google Shape;229;p33"/>
          <p:cNvSpPr txBox="1"/>
          <p:nvPr/>
        </p:nvSpPr>
        <p:spPr>
          <a:xfrm>
            <a:off x="0" y="6399373"/>
            <a:ext cx="7560000" cy="6090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Immediately Postmenopausal Female </a:t>
            </a:r>
            <a:r>
              <a:rPr b="1" lang="ar" sz="1800">
                <a:solidFill>
                  <a:srgbClr val="0B5394"/>
                </a:solidFill>
                <a:latin typeface="Cabin"/>
                <a:ea typeface="Cabin"/>
                <a:cs typeface="Cabin"/>
                <a:sym typeface="Cabin"/>
              </a:rPr>
              <a:t>(Prevention of bone mass loss)</a:t>
            </a:r>
            <a:endParaRPr b="1" sz="1800">
              <a:solidFill>
                <a:srgbClr val="0B5394"/>
              </a:solidFill>
              <a:latin typeface="Cabin"/>
              <a:ea typeface="Cabin"/>
              <a:cs typeface="Cabin"/>
              <a:sym typeface="Cabin"/>
            </a:endParaRPr>
          </a:p>
          <a:p>
            <a:pPr indent="0" lvl="0" marL="0" rtl="0" algn="l">
              <a:spcBef>
                <a:spcPts val="0"/>
              </a:spcBef>
              <a:spcAft>
                <a:spcPts val="0"/>
              </a:spcAft>
              <a:buNone/>
            </a:pPr>
            <a:r>
              <a:t/>
            </a:r>
            <a:endParaRPr b="1" sz="18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p:txBody>
      </p:sp>
      <p:sp>
        <p:nvSpPr>
          <p:cNvPr id="230" name="Google Shape;230;p33"/>
          <p:cNvSpPr txBox="1"/>
          <p:nvPr/>
        </p:nvSpPr>
        <p:spPr>
          <a:xfrm>
            <a:off x="0" y="6887975"/>
            <a:ext cx="7560000" cy="2435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bin"/>
              <a:buChar char="●"/>
            </a:pPr>
            <a:r>
              <a:rPr lang="ar" sz="1700">
                <a:latin typeface="Cabin"/>
                <a:ea typeface="Cabin"/>
                <a:cs typeface="Cabin"/>
                <a:sym typeface="Cabin"/>
              </a:rPr>
              <a:t>Consideration of Hormone replacement therapy (conjugated equine estrogen (CEE) or its equivalent, 0.625 mg daily or cycled, or transdermal estrogen by patch 0.05-0.1 mg/day daily or cycled).</a:t>
            </a:r>
            <a:endParaRPr b="1" sz="1700">
              <a:latin typeface="Cabin"/>
              <a:ea typeface="Cabin"/>
              <a:cs typeface="Cabin"/>
              <a:sym typeface="Cabin"/>
            </a:endParaRPr>
          </a:p>
          <a:p>
            <a:pPr indent="-336550" lvl="0" marL="457200" rtl="0" algn="l">
              <a:spcBef>
                <a:spcPts val="0"/>
              </a:spcBef>
              <a:spcAft>
                <a:spcPts val="0"/>
              </a:spcAft>
              <a:buClr>
                <a:srgbClr val="FF0000"/>
              </a:buClr>
              <a:buSzPts val="1700"/>
              <a:buFont typeface="Cabin"/>
              <a:buChar char="●"/>
            </a:pPr>
            <a:r>
              <a:rPr b="1" lang="ar" sz="1700">
                <a:solidFill>
                  <a:srgbClr val="FF0000"/>
                </a:solidFill>
                <a:latin typeface="Cabin"/>
                <a:ea typeface="Cabin"/>
                <a:cs typeface="Cabin"/>
                <a:sym typeface="Cabin"/>
              </a:rPr>
              <a:t>If intact uterus, consideration of medroxyprogesterone 5-10 mg daily or cycled.</a:t>
            </a:r>
            <a:endParaRPr sz="1700">
              <a:latin typeface="Cabin"/>
              <a:ea typeface="Cabin"/>
              <a:cs typeface="Cabin"/>
              <a:sym typeface="Cabin"/>
            </a:endParaRPr>
          </a:p>
          <a:p>
            <a:pPr indent="0" lvl="0" marL="0" rtl="0" algn="l">
              <a:spcBef>
                <a:spcPts val="0"/>
              </a:spcBef>
              <a:spcAft>
                <a:spcPts val="0"/>
              </a:spcAft>
              <a:buNone/>
            </a:pPr>
            <a:r>
              <a:rPr b="1" lang="ar" sz="1700" u="sng">
                <a:latin typeface="Cabin"/>
                <a:ea typeface="Cabin"/>
                <a:cs typeface="Cabin"/>
                <a:sym typeface="Cabin"/>
              </a:rPr>
              <a:t>Other modalities of therapy</a:t>
            </a:r>
            <a:endParaRPr sz="1700" u="sng">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Bisphosphonates</a:t>
            </a:r>
            <a:r>
              <a:rPr baseline="30000" lang="ar" sz="1700">
                <a:latin typeface="Cabin"/>
                <a:ea typeface="Cabin"/>
                <a:cs typeface="Cabin"/>
                <a:sym typeface="Cabin"/>
              </a:rPr>
              <a:t>2</a:t>
            </a:r>
            <a:r>
              <a:rPr lang="ar" sz="1700">
                <a:latin typeface="Cabin"/>
                <a:ea typeface="Cabin"/>
                <a:cs typeface="Cabin"/>
                <a:sym typeface="Cabin"/>
              </a:rPr>
              <a:t>.</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SERMS (Selective estrogen receptor modulators e.g., Evista).</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solidFill>
                  <a:schemeClr val="dk1"/>
                </a:solidFill>
                <a:latin typeface="Cabin"/>
                <a:ea typeface="Cabin"/>
                <a:cs typeface="Cabin"/>
                <a:sym typeface="Cabin"/>
              </a:rPr>
              <a:t>Anabolic Hormones</a:t>
            </a:r>
            <a:r>
              <a:rPr baseline="30000" lang="ar" sz="1700">
                <a:solidFill>
                  <a:schemeClr val="dk1"/>
                </a:solidFill>
                <a:latin typeface="Cabin"/>
                <a:ea typeface="Cabin"/>
                <a:cs typeface="Cabin"/>
                <a:sym typeface="Cabin"/>
              </a:rPr>
              <a:t>3</a:t>
            </a:r>
            <a:r>
              <a:rPr lang="ar" sz="1700">
                <a:solidFill>
                  <a:schemeClr val="dk1"/>
                </a:solidFill>
                <a:latin typeface="Cabin"/>
                <a:ea typeface="Cabin"/>
                <a:cs typeface="Cabin"/>
                <a:sym typeface="Cabin"/>
              </a:rPr>
              <a:t> e.g. PTH.</a:t>
            </a:r>
            <a:endParaRPr sz="1700">
              <a:latin typeface="Cabin"/>
              <a:ea typeface="Cabin"/>
              <a:cs typeface="Cabin"/>
              <a:sym typeface="Cabin"/>
            </a:endParaRPr>
          </a:p>
          <a:p>
            <a:pPr indent="0" lvl="0" marL="0" rtl="0" algn="l">
              <a:spcBef>
                <a:spcPts val="0"/>
              </a:spcBef>
              <a:spcAft>
                <a:spcPts val="0"/>
              </a:spcAft>
              <a:buNone/>
            </a:pPr>
            <a:r>
              <a:t/>
            </a:r>
            <a:endParaRPr sz="1700">
              <a:latin typeface="Cabin"/>
              <a:ea typeface="Cabin"/>
              <a:cs typeface="Cabin"/>
              <a:sym typeface="Cabin"/>
            </a:endParaRPr>
          </a:p>
          <a:p>
            <a:pPr indent="0" lvl="0" marL="0" rtl="0" algn="l">
              <a:spcBef>
                <a:spcPts val="0"/>
              </a:spcBef>
              <a:spcAft>
                <a:spcPts val="0"/>
              </a:spcAft>
              <a:buNone/>
            </a:pPr>
            <a:r>
              <a:t/>
            </a:r>
            <a:endParaRPr sz="1700">
              <a:latin typeface="Cabin"/>
              <a:ea typeface="Cabin"/>
              <a:cs typeface="Cabin"/>
              <a:sym typeface="Cabin"/>
            </a:endParaRPr>
          </a:p>
        </p:txBody>
      </p:sp>
      <p:sp>
        <p:nvSpPr>
          <p:cNvPr id="231" name="Google Shape;231;p33"/>
          <p:cNvSpPr/>
          <p:nvPr/>
        </p:nvSpPr>
        <p:spPr>
          <a:xfrm>
            <a:off x="25" y="267500"/>
            <a:ext cx="1757100" cy="366000"/>
          </a:xfrm>
          <a:prstGeom prst="homePlate">
            <a:avLst>
              <a:gd fmla="val 50000" name="adj"/>
            </a:avLst>
          </a:prstGeom>
          <a:solidFill>
            <a:srgbClr val="CC0000"/>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1000">
                <a:solidFill>
                  <a:srgbClr val="FFFFFF"/>
                </a:solidFill>
                <a:latin typeface="Cabin"/>
                <a:ea typeface="Cabin"/>
                <a:cs typeface="Cabin"/>
                <a:sym typeface="Cabin"/>
              </a:rPr>
              <a:t>NOT important according to the female’s doctor</a:t>
            </a:r>
            <a:endParaRPr b="1" sz="1000">
              <a:solidFill>
                <a:srgbClr val="FFFFFF"/>
              </a:solidFill>
              <a:latin typeface="Cabin"/>
              <a:ea typeface="Cabin"/>
              <a:cs typeface="Cabin"/>
              <a:sym typeface="Cabin"/>
            </a:endParaRPr>
          </a:p>
        </p:txBody>
      </p:sp>
      <p:sp>
        <p:nvSpPr>
          <p:cNvPr id="232" name="Google Shape;232;p33"/>
          <p:cNvSpPr txBox="1"/>
          <p:nvPr/>
        </p:nvSpPr>
        <p:spPr>
          <a:xfrm>
            <a:off x="-38125" y="9587250"/>
            <a:ext cx="7378500" cy="6090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lang="ar" sz="900">
                <a:solidFill>
                  <a:srgbClr val="6AA84F"/>
                </a:solidFill>
                <a:latin typeface="Cabin"/>
                <a:ea typeface="Cabin"/>
                <a:cs typeface="Cabin"/>
                <a:sym typeface="Cabin"/>
              </a:rPr>
              <a:t>1: The age of peak bone mass is 25-30</a:t>
            </a:r>
            <a:endParaRPr sz="900">
              <a:solidFill>
                <a:srgbClr val="6AA84F"/>
              </a:solidFill>
              <a:latin typeface="Cabin"/>
              <a:ea typeface="Cabin"/>
              <a:cs typeface="Cabin"/>
              <a:sym typeface="Cabin"/>
            </a:endParaRPr>
          </a:p>
          <a:p>
            <a:pPr indent="0" lvl="0" marL="0" rtl="0" algn="l">
              <a:spcBef>
                <a:spcPts val="0"/>
              </a:spcBef>
              <a:spcAft>
                <a:spcPts val="0"/>
              </a:spcAft>
              <a:buNone/>
            </a:pPr>
            <a:r>
              <a:rPr lang="ar" sz="900">
                <a:solidFill>
                  <a:srgbClr val="6AA84F"/>
                </a:solidFill>
                <a:latin typeface="Cabin"/>
                <a:ea typeface="Cabin"/>
                <a:cs typeface="Cabin"/>
                <a:sym typeface="Cabin"/>
              </a:rPr>
              <a:t>2: Mostly given for Type II osteoporosis (senile), Alendronate is the most commonly used in KSA at 70mg/week.</a:t>
            </a:r>
            <a:endParaRPr sz="900">
              <a:solidFill>
                <a:srgbClr val="6AA84F"/>
              </a:solidFill>
              <a:latin typeface="Cabin"/>
              <a:ea typeface="Cabin"/>
              <a:cs typeface="Cabin"/>
              <a:sym typeface="Cabin"/>
            </a:endParaRPr>
          </a:p>
          <a:p>
            <a:pPr indent="0" lvl="0" marL="0" rtl="0" algn="l">
              <a:spcBef>
                <a:spcPts val="0"/>
              </a:spcBef>
              <a:spcAft>
                <a:spcPts val="0"/>
              </a:spcAft>
              <a:buNone/>
            </a:pPr>
            <a:r>
              <a:rPr lang="ar" sz="900">
                <a:solidFill>
                  <a:srgbClr val="6AA84F"/>
                </a:solidFill>
                <a:latin typeface="Cabin"/>
                <a:ea typeface="Cabin"/>
                <a:cs typeface="Cabin"/>
                <a:sym typeface="Cabin"/>
              </a:rPr>
              <a:t>3: Must not be given beyond two years because it may cause osteosarcoma.</a:t>
            </a:r>
            <a:endParaRPr sz="900">
              <a:solidFill>
                <a:srgbClr val="6AA84F"/>
              </a:solidFill>
              <a:latin typeface="Cabin"/>
              <a:ea typeface="Cabin"/>
              <a:cs typeface="Cabin"/>
              <a:sym typeface="Cabin"/>
            </a:endParaRPr>
          </a:p>
          <a:p>
            <a:pPr indent="0" lvl="0" marL="0" rtl="0" algn="l">
              <a:spcBef>
                <a:spcPts val="0"/>
              </a:spcBef>
              <a:spcAft>
                <a:spcPts val="0"/>
              </a:spcAft>
              <a:buNone/>
            </a:pPr>
            <a:r>
              <a:t/>
            </a:r>
            <a:endParaRPr sz="900">
              <a:solidFill>
                <a:srgbClr val="6AA84F"/>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4"/>
          <p:cNvSpPr txBox="1"/>
          <p:nvPr/>
        </p:nvSpPr>
        <p:spPr>
          <a:xfrm>
            <a:off x="756000" y="306740"/>
            <a:ext cx="6048000" cy="11169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Treatment </a:t>
            </a:r>
            <a:endParaRPr b="1" sz="4500">
              <a:solidFill>
                <a:srgbClr val="0B5394"/>
              </a:solidFill>
              <a:latin typeface="Cabin"/>
              <a:ea typeface="Cabin"/>
              <a:cs typeface="Cabin"/>
              <a:sym typeface="Cabin"/>
            </a:endParaRPr>
          </a:p>
        </p:txBody>
      </p:sp>
      <p:cxnSp>
        <p:nvCxnSpPr>
          <p:cNvPr id="238" name="Google Shape;238;p34"/>
          <p:cNvCxnSpPr/>
          <p:nvPr/>
        </p:nvCxnSpPr>
        <p:spPr>
          <a:xfrm>
            <a:off x="902372" y="1413139"/>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239" name="Google Shape;239;p34"/>
          <p:cNvSpPr txBox="1"/>
          <p:nvPr/>
        </p:nvSpPr>
        <p:spPr>
          <a:xfrm>
            <a:off x="0" y="1577832"/>
            <a:ext cx="7378500" cy="11169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The elderly (&gt;62) postmenopausal female with low bone mass but no compression fractures (Prevention of bone mass loss &amp; restoration of bone mass previously lost)</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p:txBody>
      </p:sp>
      <p:sp>
        <p:nvSpPr>
          <p:cNvPr id="240" name="Google Shape;240;p34"/>
          <p:cNvSpPr txBox="1"/>
          <p:nvPr/>
        </p:nvSpPr>
        <p:spPr>
          <a:xfrm>
            <a:off x="52775" y="2561482"/>
            <a:ext cx="7560000" cy="40560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bin"/>
              <a:buChar char="●"/>
            </a:pPr>
            <a:r>
              <a:rPr lang="ar" sz="1700">
                <a:latin typeface="Cabin"/>
                <a:ea typeface="Cabin"/>
                <a:cs typeface="Cabin"/>
                <a:sym typeface="Cabin"/>
              </a:rPr>
              <a:t>Adequate calcium intake; </a:t>
            </a:r>
            <a:r>
              <a:rPr b="1" lang="ar" sz="1700">
                <a:solidFill>
                  <a:srgbClr val="FF0000"/>
                </a:solidFill>
                <a:latin typeface="Cabin"/>
                <a:ea typeface="Cabin"/>
                <a:cs typeface="Cabin"/>
                <a:sym typeface="Cabin"/>
              </a:rPr>
              <a:t>1000-1500 mgm/day </a:t>
            </a:r>
            <a:r>
              <a:rPr lang="ar" sz="1700">
                <a:solidFill>
                  <a:srgbClr val="6AA84F"/>
                </a:solidFill>
                <a:latin typeface="Cabin"/>
                <a:ea typeface="Cabin"/>
                <a:cs typeface="Cabin"/>
                <a:sym typeface="Cabin"/>
              </a:rPr>
              <a:t>(too much can lead to nephrocalcinosis).</a:t>
            </a:r>
            <a:endParaRPr b="1" sz="1700">
              <a:solidFill>
                <a:srgbClr val="FF0000"/>
              </a:solidFill>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 reasonable exercise program with physical therapy instruction in paraspinous muscle group strengthening exercise.</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Avoidance of osteopenia-producing conditions/medications/lifestyle:</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1.  Smoking , excessive caffeine/protein intake.</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2.  Amenorrhea/oligomenorrhea.</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3.  Cortisone, excessive thyroid hormone replacement, loop diuretics, </a:t>
            </a:r>
            <a:r>
              <a:rPr b="1" lang="ar" sz="1700">
                <a:solidFill>
                  <a:srgbClr val="FF0000"/>
                </a:solidFill>
                <a:latin typeface="Cabin"/>
                <a:ea typeface="Cabin"/>
                <a:cs typeface="Cabin"/>
                <a:sym typeface="Cabin"/>
              </a:rPr>
              <a:t>prolonged heparin exposure.</a:t>
            </a:r>
            <a:endParaRPr b="1" sz="1700">
              <a:solidFill>
                <a:srgbClr val="FF0000"/>
              </a:solidFill>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Adequate supplementation with vitamin D.</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Consideration of Hormone replacement therapy.</a:t>
            </a:r>
            <a:endParaRPr sz="1700">
              <a:latin typeface="Cabin"/>
              <a:ea typeface="Cabin"/>
              <a:cs typeface="Cabin"/>
              <a:sym typeface="Cabin"/>
            </a:endParaRPr>
          </a:p>
          <a:p>
            <a:pPr indent="0" lvl="0" marL="457200" rtl="0" algn="l">
              <a:spcBef>
                <a:spcPts val="0"/>
              </a:spcBef>
              <a:spcAft>
                <a:spcPts val="0"/>
              </a:spcAft>
              <a:buNone/>
            </a:pPr>
            <a:r>
              <a:t/>
            </a:r>
            <a:endParaRPr sz="1700">
              <a:latin typeface="Cabin"/>
              <a:ea typeface="Cabin"/>
              <a:cs typeface="Cabin"/>
              <a:sym typeface="Cabin"/>
            </a:endParaRPr>
          </a:p>
          <a:p>
            <a:pPr indent="0" lvl="0" marL="0" rtl="0" algn="l">
              <a:spcBef>
                <a:spcPts val="0"/>
              </a:spcBef>
              <a:spcAft>
                <a:spcPts val="0"/>
              </a:spcAft>
              <a:buNone/>
            </a:pPr>
            <a:r>
              <a:rPr b="1" lang="ar" sz="1700" u="sng">
                <a:latin typeface="Cabin"/>
                <a:ea typeface="Cabin"/>
                <a:cs typeface="Cabin"/>
                <a:sym typeface="Cabin"/>
              </a:rPr>
              <a:t>Other modalities of therapy</a:t>
            </a:r>
            <a:endParaRPr b="1" sz="1700" u="sng">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Bisphosphonates.</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SERMS (Selective estrogen receptor modulators e.g. Evista).</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Anabolic Hormones</a:t>
            </a:r>
            <a:r>
              <a:rPr baseline="30000" lang="ar" sz="1700">
                <a:latin typeface="Cabin"/>
                <a:ea typeface="Cabin"/>
                <a:cs typeface="Cabin"/>
                <a:sym typeface="Cabin"/>
              </a:rPr>
              <a:t>1</a:t>
            </a:r>
            <a:r>
              <a:rPr lang="ar" sz="1700">
                <a:latin typeface="Cabin"/>
                <a:ea typeface="Cabin"/>
                <a:cs typeface="Cabin"/>
                <a:sym typeface="Cabin"/>
              </a:rPr>
              <a:t> e.g. PTH.</a:t>
            </a:r>
            <a:endParaRPr sz="1700">
              <a:solidFill>
                <a:srgbClr val="6AA84F"/>
              </a:solidFill>
              <a:latin typeface="Cabin"/>
              <a:ea typeface="Cabin"/>
              <a:cs typeface="Cabin"/>
              <a:sym typeface="Cabin"/>
            </a:endParaRPr>
          </a:p>
        </p:txBody>
      </p:sp>
      <p:sp>
        <p:nvSpPr>
          <p:cNvPr id="241" name="Google Shape;241;p34"/>
          <p:cNvSpPr txBox="1"/>
          <p:nvPr/>
        </p:nvSpPr>
        <p:spPr>
          <a:xfrm>
            <a:off x="0" y="6750791"/>
            <a:ext cx="7378500" cy="11169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The elderly (age&gt;62) postmenopausal female with fragility fractures (Prevention of further fractures)</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a:p>
            <a:pPr indent="0" lvl="0" marL="0" rtl="0" algn="l">
              <a:spcBef>
                <a:spcPts val="0"/>
              </a:spcBef>
              <a:spcAft>
                <a:spcPts val="0"/>
              </a:spcAft>
              <a:buNone/>
            </a:pPr>
            <a:r>
              <a:t/>
            </a:r>
            <a:endParaRPr b="1" sz="2000">
              <a:solidFill>
                <a:srgbClr val="0B5394"/>
              </a:solidFill>
              <a:latin typeface="Cabin"/>
              <a:ea typeface="Cabin"/>
              <a:cs typeface="Cabin"/>
              <a:sym typeface="Cabin"/>
            </a:endParaRPr>
          </a:p>
        </p:txBody>
      </p:sp>
      <p:sp>
        <p:nvSpPr>
          <p:cNvPr id="242" name="Google Shape;242;p34"/>
          <p:cNvSpPr txBox="1"/>
          <p:nvPr/>
        </p:nvSpPr>
        <p:spPr>
          <a:xfrm>
            <a:off x="28" y="9637100"/>
            <a:ext cx="7378500" cy="6090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lang="ar" sz="900">
                <a:solidFill>
                  <a:srgbClr val="6AA84F"/>
                </a:solidFill>
                <a:latin typeface="Cabin"/>
                <a:ea typeface="Cabin"/>
                <a:cs typeface="Cabin"/>
                <a:sym typeface="Cabin"/>
              </a:rPr>
              <a:t>1: M</a:t>
            </a:r>
            <a:r>
              <a:rPr lang="ar" sz="900">
                <a:solidFill>
                  <a:srgbClr val="6AA84F"/>
                </a:solidFill>
                <a:latin typeface="Cabin"/>
                <a:ea typeface="Cabin"/>
                <a:cs typeface="Cabin"/>
                <a:sym typeface="Cabin"/>
              </a:rPr>
              <a:t>ust not be given beyond two years because it may cause osteosarcoma.</a:t>
            </a:r>
            <a:endParaRPr sz="900">
              <a:solidFill>
                <a:srgbClr val="6AA84F"/>
              </a:solidFill>
              <a:latin typeface="Rosario"/>
              <a:ea typeface="Rosario"/>
              <a:cs typeface="Rosario"/>
              <a:sym typeface="Rosario"/>
            </a:endParaRPr>
          </a:p>
        </p:txBody>
      </p:sp>
      <p:sp>
        <p:nvSpPr>
          <p:cNvPr id="243" name="Google Shape;243;p34"/>
          <p:cNvSpPr/>
          <p:nvPr/>
        </p:nvSpPr>
        <p:spPr>
          <a:xfrm>
            <a:off x="25" y="267500"/>
            <a:ext cx="1757100" cy="366000"/>
          </a:xfrm>
          <a:prstGeom prst="homePlate">
            <a:avLst>
              <a:gd fmla="val 50000" name="adj"/>
            </a:avLst>
          </a:prstGeom>
          <a:solidFill>
            <a:srgbClr val="CC0000"/>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1000">
                <a:solidFill>
                  <a:srgbClr val="FFFFFF"/>
                </a:solidFill>
                <a:latin typeface="Cabin"/>
                <a:ea typeface="Cabin"/>
                <a:cs typeface="Cabin"/>
                <a:sym typeface="Cabin"/>
              </a:rPr>
              <a:t>NOT important according to the female’s doctor</a:t>
            </a:r>
            <a:endParaRPr b="1" sz="1000">
              <a:solidFill>
                <a:srgbClr val="FFFFFF"/>
              </a:solidFill>
              <a:latin typeface="Cabin"/>
              <a:ea typeface="Cabin"/>
              <a:cs typeface="Cabin"/>
              <a:sym typeface="Cabin"/>
            </a:endParaRPr>
          </a:p>
        </p:txBody>
      </p:sp>
      <p:sp>
        <p:nvSpPr>
          <p:cNvPr id="244" name="Google Shape;244;p34"/>
          <p:cNvSpPr txBox="1"/>
          <p:nvPr/>
        </p:nvSpPr>
        <p:spPr>
          <a:xfrm>
            <a:off x="138769" y="7368919"/>
            <a:ext cx="7101000" cy="2166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bin"/>
              <a:buChar char="●"/>
            </a:pPr>
            <a:r>
              <a:rPr lang="ar" sz="1700">
                <a:latin typeface="Cabin"/>
                <a:ea typeface="Cabin"/>
                <a:cs typeface="Cabin"/>
                <a:sym typeface="Cabin"/>
              </a:rPr>
              <a:t>Adequate calcium intake; </a:t>
            </a:r>
            <a:r>
              <a:rPr b="1" lang="ar" sz="1700">
                <a:solidFill>
                  <a:srgbClr val="FF0000"/>
                </a:solidFill>
                <a:latin typeface="Cabin"/>
                <a:ea typeface="Cabin"/>
                <a:cs typeface="Cabin"/>
                <a:sym typeface="Cabin"/>
              </a:rPr>
              <a:t>1000-1500 mgm/day</a:t>
            </a:r>
            <a:r>
              <a:rPr lang="ar" sz="1700">
                <a:latin typeface="Cabin"/>
                <a:ea typeface="Cabin"/>
                <a:cs typeface="Cabin"/>
                <a:sym typeface="Cabin"/>
              </a:rPr>
              <a:t> </a:t>
            </a:r>
            <a:r>
              <a:rPr lang="ar" sz="1700">
                <a:solidFill>
                  <a:srgbClr val="6AA84F"/>
                </a:solidFill>
                <a:latin typeface="Cabin"/>
                <a:ea typeface="Cabin"/>
                <a:cs typeface="Cabin"/>
                <a:sym typeface="Cabin"/>
              </a:rPr>
              <a:t>(too much can lead to nephrocalcinosis).</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 careful exercise program with physical therapy instructions</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Consideration of short-term back bracing (non-rigid brace)</a:t>
            </a:r>
            <a:endParaRPr sz="1700">
              <a:latin typeface="Cabin"/>
              <a:ea typeface="Cabin"/>
              <a:cs typeface="Cabin"/>
              <a:sym typeface="Cabin"/>
            </a:endParaRPr>
          </a:p>
          <a:p>
            <a:pPr indent="-336550" lvl="0" marL="457200" rtl="0" algn="l">
              <a:spcBef>
                <a:spcPts val="0"/>
              </a:spcBef>
              <a:spcAft>
                <a:spcPts val="0"/>
              </a:spcAft>
              <a:buSzPts val="1700"/>
              <a:buFont typeface="Cabin"/>
              <a:buChar char="●"/>
            </a:pPr>
            <a:r>
              <a:rPr lang="ar" sz="1700">
                <a:latin typeface="Cabin"/>
                <a:ea typeface="Cabin"/>
                <a:cs typeface="Cabin"/>
                <a:sym typeface="Cabin"/>
              </a:rPr>
              <a:t>Avoidance of osteopenia-producing conditions/medications/lifestyle:</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1. Smoking , excessive caffeine/protein intake.</a:t>
            </a:r>
            <a:endParaRPr sz="1700">
              <a:latin typeface="Cabin"/>
              <a:ea typeface="Cabin"/>
              <a:cs typeface="Cabin"/>
              <a:sym typeface="Cabin"/>
            </a:endParaRPr>
          </a:p>
          <a:p>
            <a:pPr indent="0" lvl="0" marL="457200" rtl="0" algn="l">
              <a:spcBef>
                <a:spcPts val="0"/>
              </a:spcBef>
              <a:spcAft>
                <a:spcPts val="0"/>
              </a:spcAft>
              <a:buNone/>
            </a:pPr>
            <a:r>
              <a:rPr lang="ar" sz="1700">
                <a:latin typeface="Cabin"/>
                <a:ea typeface="Cabin"/>
                <a:cs typeface="Cabin"/>
                <a:sym typeface="Cabin"/>
              </a:rPr>
              <a:t>2. Cortisone, excessive thyroid hormone replacement , loop diuretics, </a:t>
            </a:r>
            <a:r>
              <a:rPr b="1" lang="ar" sz="1700">
                <a:solidFill>
                  <a:srgbClr val="FF0000"/>
                </a:solidFill>
                <a:latin typeface="Cabin"/>
                <a:ea typeface="Cabin"/>
                <a:cs typeface="Cabin"/>
                <a:sym typeface="Cabin"/>
              </a:rPr>
              <a:t>prolonged heparin exposure.</a:t>
            </a:r>
            <a:endParaRPr b="1" sz="1700">
              <a:solidFill>
                <a:srgbClr val="FF0000"/>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