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y="10440000" cx="7560000"/>
  <p:notesSz cx="6858000" cy="9144000"/>
  <p:embeddedFontLst>
    <p:embeddedFont>
      <p:font typeface="Cabin"/>
      <p:regular r:id="rId28"/>
      <p:bold r:id="rId29"/>
      <p:italic r:id="rId30"/>
      <p:boldItalic r:id="rId31"/>
    </p:embeddedFont>
    <p:embeddedFont>
      <p:font typeface="Chelsea Market"/>
      <p:regular r:id="rId32"/>
    </p:embeddedFont>
    <p:embeddedFont>
      <p:font typeface="Cabin Medium"/>
      <p:regular r:id="rId33"/>
      <p:bold r:id="rId34"/>
      <p:italic r:id="rId35"/>
      <p:boldItalic r:id="rId36"/>
    </p:embeddedFont>
    <p:embeddedFont>
      <p:font typeface="Ex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4B191A0-CE70-476D-AA4A-160FEB67EAAA}">
  <a:tblStyle styleId="{B4B191A0-CE70-476D-AA4A-160FEB67EAA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font" Target="fonts/Cabin-regular.fntdata"/><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abin-bold.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Cabin-boldItalic.fntdata"/><Relationship Id="rId30" Type="http://schemas.openxmlformats.org/officeDocument/2006/relationships/font" Target="fonts/Cabin-italic.fntdata"/><Relationship Id="rId11" Type="http://schemas.openxmlformats.org/officeDocument/2006/relationships/slide" Target="slides/slide3.xml"/><Relationship Id="rId33" Type="http://schemas.openxmlformats.org/officeDocument/2006/relationships/font" Target="fonts/CabinMedium-regular.fntdata"/><Relationship Id="rId10" Type="http://schemas.openxmlformats.org/officeDocument/2006/relationships/slide" Target="slides/slide2.xml"/><Relationship Id="rId32" Type="http://schemas.openxmlformats.org/officeDocument/2006/relationships/font" Target="fonts/ChelseaMarket-regular.fntdata"/><Relationship Id="rId13" Type="http://schemas.openxmlformats.org/officeDocument/2006/relationships/slide" Target="slides/slide5.xml"/><Relationship Id="rId35" Type="http://schemas.openxmlformats.org/officeDocument/2006/relationships/font" Target="fonts/CabinMedium-italic.fntdata"/><Relationship Id="rId12" Type="http://schemas.openxmlformats.org/officeDocument/2006/relationships/slide" Target="slides/slide4.xml"/><Relationship Id="rId34" Type="http://schemas.openxmlformats.org/officeDocument/2006/relationships/font" Target="fonts/CabinMedium-bold.fntdata"/><Relationship Id="rId15" Type="http://schemas.openxmlformats.org/officeDocument/2006/relationships/slide" Target="slides/slide7.xml"/><Relationship Id="rId37" Type="http://schemas.openxmlformats.org/officeDocument/2006/relationships/font" Target="fonts/Exo-regular.fntdata"/><Relationship Id="rId14" Type="http://schemas.openxmlformats.org/officeDocument/2006/relationships/slide" Target="slides/slide6.xml"/><Relationship Id="rId36" Type="http://schemas.openxmlformats.org/officeDocument/2006/relationships/font" Target="fonts/CabinMedium-boldItalic.fntdata"/><Relationship Id="rId17" Type="http://schemas.openxmlformats.org/officeDocument/2006/relationships/slide" Target="slides/slide9.xml"/><Relationship Id="rId39" Type="http://schemas.openxmlformats.org/officeDocument/2006/relationships/font" Target="fonts/Exo-italic.fntdata"/><Relationship Id="rId16" Type="http://schemas.openxmlformats.org/officeDocument/2006/relationships/slide" Target="slides/slide8.xml"/><Relationship Id="rId38" Type="http://schemas.openxmlformats.org/officeDocument/2006/relationships/font" Target="fonts/Exo-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703ed99575_0_255: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703ed99575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7ef916b51d_0_348: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7ef916b51d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7ef916b51d_0_408: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7ef916b51d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g7ef916b51d_0_48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7ef916b51d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g703ed99575_0_261: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703ed99575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g703ed99575_0_626: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703ed99575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g703ed99575_0_413: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703ed99575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g703ed99575_0_529: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703ed99575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g703ed99575_0_805:notes"/>
          <p:cNvSpPr/>
          <p:nvPr>
            <p:ph idx="2" type="sldImg"/>
          </p:nvPr>
        </p:nvSpPr>
        <p:spPr>
          <a:xfrm>
            <a:off x="2187768"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703ed99575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g6ecf6c8315_0_73: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6ecf6c831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bb43da541757e70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bb43da541757e7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044d67652_0_3: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044d6765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703ed99575_0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03ed995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61d35961ded609a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61d35961ded609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61d35961ded609a_35: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61d35961ded609a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703ed99575_0_1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03ed9957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7ef916b51d_0_115: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7ef916b51d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703ed99575_0_337: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703ed99575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7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2150" lIns="122150" spcFirstLastPara="1" rIns="122150" wrap="square" tIns="12215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257705" y="2245153"/>
            <a:ext cx="7044600" cy="39852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5" name="Google Shape;45;p11"/>
          <p:cNvSpPr txBox="1"/>
          <p:nvPr>
            <p:ph idx="1" type="body"/>
          </p:nvPr>
        </p:nvSpPr>
        <p:spPr>
          <a:xfrm>
            <a:off x="257705" y="6398217"/>
            <a:ext cx="7044600" cy="2640000"/>
          </a:xfrm>
          <a:prstGeom prst="rect">
            <a:avLst/>
          </a:prstGeom>
        </p:spPr>
        <p:txBody>
          <a:bodyPr anchorCtr="0" anchor="t" bIns="122150" lIns="122150" spcFirstLastPara="1" rIns="122150" wrap="square" tIns="122150">
            <a:noAutofit/>
          </a:bodyPr>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6" name="Google Shape;46;p11"/>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type="title">
  <p:cSld name="TITLE">
    <p:spTree>
      <p:nvGrpSpPr>
        <p:cNvPr id="52" name="Shape 52"/>
        <p:cNvGrpSpPr/>
        <p:nvPr/>
      </p:nvGrpSpPr>
      <p:grpSpPr>
        <a:xfrm>
          <a:off x="0" y="0"/>
          <a:ext cx="0" cy="0"/>
          <a:chOff x="0" y="0"/>
          <a:chExt cx="0" cy="0"/>
        </a:xfrm>
      </p:grpSpPr>
      <p:sp>
        <p:nvSpPr>
          <p:cNvPr id="53" name="Google Shape;53;p1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4" name="Shape 54"/>
        <p:cNvGrpSpPr/>
        <p:nvPr/>
      </p:nvGrpSpPr>
      <p:grpSpPr>
        <a:xfrm>
          <a:off x="0" y="0"/>
          <a:ext cx="0" cy="0"/>
          <a:chOff x="0" y="0"/>
          <a:chExt cx="0" cy="0"/>
        </a:xfrm>
      </p:grpSpPr>
      <p:sp>
        <p:nvSpPr>
          <p:cNvPr id="55" name="Google Shape;55;p15"/>
          <p:cNvSpPr txBox="1"/>
          <p:nvPr>
            <p:ph type="title"/>
          </p:nvPr>
        </p:nvSpPr>
        <p:spPr>
          <a:xfrm>
            <a:off x="257705" y="4365680"/>
            <a:ext cx="7044600" cy="1708500"/>
          </a:xfrm>
          <a:prstGeom prst="rect">
            <a:avLst/>
          </a:prstGeom>
        </p:spPr>
        <p:txBody>
          <a:bodyPr anchorCtr="0" anchor="ctr" bIns="122150" lIns="122150" spcFirstLastPara="1" rIns="122150" wrap="square" tIns="12215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6" name="Google Shape;56;p15"/>
          <p:cNvSpPr txBox="1"/>
          <p:nvPr/>
        </p:nvSpPr>
        <p:spPr>
          <a:xfrm>
            <a:off x="-114765" y="-99053"/>
            <a:ext cx="7771200" cy="3636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grpSp>
        <p:nvGrpSpPr>
          <p:cNvPr id="57" name="Google Shape;57;p15"/>
          <p:cNvGrpSpPr/>
          <p:nvPr/>
        </p:nvGrpSpPr>
        <p:grpSpPr>
          <a:xfrm>
            <a:off x="-692935" y="-439942"/>
            <a:ext cx="9138924" cy="9198676"/>
            <a:chOff x="90420" y="-364106"/>
            <a:chExt cx="6142163" cy="7612907"/>
          </a:xfrm>
        </p:grpSpPr>
        <p:sp>
          <p:nvSpPr>
            <p:cNvPr id="58" name="Google Shape;58;p15"/>
            <p:cNvSpPr/>
            <p:nvPr/>
          </p:nvSpPr>
          <p:spPr>
            <a:xfrm>
              <a:off x="5086963" y="2354300"/>
              <a:ext cx="542100" cy="542100"/>
            </a:xfrm>
            <a:prstGeom prst="ellipse">
              <a:avLst/>
            </a:prstGeom>
            <a:solidFill>
              <a:srgbClr val="3C78D8">
                <a:alpha val="4972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59" name="Google Shape;59;p15"/>
            <p:cNvSpPr/>
            <p:nvPr/>
          </p:nvSpPr>
          <p:spPr>
            <a:xfrm rot="-899646">
              <a:off x="776862" y="-262199"/>
              <a:ext cx="900976" cy="856085"/>
            </a:xfrm>
            <a:prstGeom prst="pentagon">
              <a:avLst>
                <a:gd fmla="val 105146" name="hf"/>
                <a:gd fmla="val 110557" name="vf"/>
              </a:avLst>
            </a:prstGeom>
            <a:solidFill>
              <a:srgbClr val="1155CC">
                <a:alpha val="5028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0" name="Google Shape;60;p15"/>
            <p:cNvSpPr/>
            <p:nvPr/>
          </p:nvSpPr>
          <p:spPr>
            <a:xfrm rot="1763">
              <a:off x="5263896" y="4722048"/>
              <a:ext cx="585000" cy="556500"/>
            </a:xfrm>
            <a:prstGeom prst="pentagon">
              <a:avLst>
                <a:gd fmla="val 105146" name="hf"/>
                <a:gd fmla="val 110557" name="vf"/>
              </a:avLst>
            </a:prstGeom>
            <a:solidFill>
              <a:srgbClr val="1155CC">
                <a:alpha val="5754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1" name="Google Shape;61;p15"/>
            <p:cNvSpPr/>
            <p:nvPr/>
          </p:nvSpPr>
          <p:spPr>
            <a:xfrm rot="10800000">
              <a:off x="90420" y="4650313"/>
              <a:ext cx="983100" cy="850500"/>
            </a:xfrm>
            <a:prstGeom prst="triangle">
              <a:avLst>
                <a:gd fmla="val 50000" name="adj"/>
              </a:avLst>
            </a:prstGeom>
            <a:solidFill>
              <a:srgbClr val="3C78D8">
                <a:alpha val="5363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2" name="Google Shape;62;p15"/>
            <p:cNvSpPr/>
            <p:nvPr/>
          </p:nvSpPr>
          <p:spPr>
            <a:xfrm>
              <a:off x="4997943" y="182199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alpha val="5028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solidFill>
                  <a:srgbClr val="00B4C2"/>
                </a:solidFill>
              </a:endParaRPr>
            </a:p>
          </p:txBody>
        </p:sp>
        <p:sp>
          <p:nvSpPr>
            <p:cNvPr id="63" name="Google Shape;63;p15"/>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4" name="Google Shape;64;p15"/>
            <p:cNvSpPr/>
            <p:nvPr/>
          </p:nvSpPr>
          <p:spPr>
            <a:xfrm>
              <a:off x="5205591" y="2133802"/>
              <a:ext cx="983100" cy="983100"/>
            </a:xfrm>
            <a:prstGeom prst="ellipse">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5" name="Google Shape;65;p15"/>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8E7CC3"/>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6" name="Google Shape;66;p15"/>
            <p:cNvSpPr/>
            <p:nvPr/>
          </p:nvSpPr>
          <p:spPr>
            <a:xfrm rot="10800000">
              <a:off x="343825" y="4290619"/>
              <a:ext cx="333300" cy="288300"/>
            </a:xfrm>
            <a:prstGeom prst="triangle">
              <a:avLst>
                <a:gd fmla="val 50000" name="adj"/>
              </a:avLst>
            </a:prstGeom>
            <a:solidFill>
              <a:srgbClr val="C20E9B">
                <a:alpha val="5531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7" name="Google Shape;67;p15"/>
            <p:cNvSpPr/>
            <p:nvPr/>
          </p:nvSpPr>
          <p:spPr>
            <a:xfrm rot="10800000">
              <a:off x="5205588" y="688370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8" name="Google Shape;68;p15"/>
            <p:cNvSpPr/>
            <p:nvPr/>
          </p:nvSpPr>
          <p:spPr>
            <a:xfrm>
              <a:off x="5147267" y="4650325"/>
              <a:ext cx="421500" cy="421500"/>
            </a:xfrm>
            <a:prstGeom prst="donut">
              <a:avLst>
                <a:gd fmla="val 19671" name="adj"/>
              </a:avLst>
            </a:prstGeom>
            <a:solidFill>
              <a:srgbClr val="C20E9B">
                <a:alpha val="4972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9" name="Google Shape;69;p15"/>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70" name="Google Shape;70;p15"/>
            <p:cNvSpPr/>
            <p:nvPr/>
          </p:nvSpPr>
          <p:spPr>
            <a:xfrm rot="10800000">
              <a:off x="488410" y="4837950"/>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alpha val="5475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71" name="Google Shape;71;p15"/>
            <p:cNvSpPr/>
            <p:nvPr/>
          </p:nvSpPr>
          <p:spPr>
            <a:xfrm>
              <a:off x="5347554" y="6224499"/>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E06666">
                <a:alpha val="5251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grpSp>
      <p:sp>
        <p:nvSpPr>
          <p:cNvPr id="72" name="Google Shape;72;p15"/>
          <p:cNvSpPr txBox="1"/>
          <p:nvPr/>
        </p:nvSpPr>
        <p:spPr>
          <a:xfrm>
            <a:off x="0" y="9621838"/>
            <a:ext cx="7560000" cy="818100"/>
          </a:xfrm>
          <a:prstGeom prst="rect">
            <a:avLst/>
          </a:prstGeom>
          <a:noFill/>
          <a:ln cap="flat" cmpd="sng" w="9525">
            <a:solidFill>
              <a:srgbClr val="1155CC"/>
            </a:solidFill>
            <a:prstDash val="dash"/>
            <a:round/>
            <a:headEnd len="sm" w="sm" type="none"/>
            <a:tailEnd len="sm" w="sm" type="none"/>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3" name="Shape 73"/>
        <p:cNvGrpSpPr/>
        <p:nvPr/>
      </p:nvGrpSpPr>
      <p:grpSpPr>
        <a:xfrm>
          <a:off x="0" y="0"/>
          <a:ext cx="0" cy="0"/>
          <a:chOff x="0" y="0"/>
          <a:chExt cx="0" cy="0"/>
        </a:xfrm>
      </p:grpSpPr>
      <p:sp>
        <p:nvSpPr>
          <p:cNvPr id="74" name="Google Shape;74;p16"/>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75" name="Google Shape;75;p16"/>
          <p:cNvSpPr txBox="1"/>
          <p:nvPr>
            <p:ph idx="1" type="body"/>
          </p:nvPr>
        </p:nvSpPr>
        <p:spPr>
          <a:xfrm>
            <a:off x="257705" y="2339232"/>
            <a:ext cx="7044600" cy="6934500"/>
          </a:xfrm>
          <a:prstGeom prst="rect">
            <a:avLst/>
          </a:prstGeom>
        </p:spPr>
        <p:txBody>
          <a:bodyPr anchorCtr="0" anchor="t" bIns="122150" lIns="122150" spcFirstLastPara="1" rIns="122150" wrap="square" tIns="12215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76" name="Google Shape;76;p16"/>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7" name="Shape 77"/>
        <p:cNvGrpSpPr/>
        <p:nvPr/>
      </p:nvGrpSpPr>
      <p:grpSpPr>
        <a:xfrm>
          <a:off x="0" y="0"/>
          <a:ext cx="0" cy="0"/>
          <a:chOff x="0" y="0"/>
          <a:chExt cx="0" cy="0"/>
        </a:xfrm>
      </p:grpSpPr>
      <p:sp>
        <p:nvSpPr>
          <p:cNvPr id="78" name="Google Shape;78;p17"/>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79" name="Google Shape;79;p17"/>
          <p:cNvSpPr txBox="1"/>
          <p:nvPr>
            <p:ph idx="1" type="body"/>
          </p:nvPr>
        </p:nvSpPr>
        <p:spPr>
          <a:xfrm>
            <a:off x="257705" y="2339232"/>
            <a:ext cx="3307200" cy="6934500"/>
          </a:xfrm>
          <a:prstGeom prst="rect">
            <a:avLst/>
          </a:prstGeom>
        </p:spPr>
        <p:txBody>
          <a:bodyPr anchorCtr="0" anchor="t" bIns="122150" lIns="122150" spcFirstLastPara="1" rIns="122150" wrap="square" tIns="12215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0" name="Google Shape;80;p17"/>
          <p:cNvSpPr txBox="1"/>
          <p:nvPr>
            <p:ph idx="2" type="body"/>
          </p:nvPr>
        </p:nvSpPr>
        <p:spPr>
          <a:xfrm>
            <a:off x="3995291" y="2339232"/>
            <a:ext cx="3307200" cy="6934500"/>
          </a:xfrm>
          <a:prstGeom prst="rect">
            <a:avLst/>
          </a:prstGeom>
        </p:spPr>
        <p:txBody>
          <a:bodyPr anchorCtr="0" anchor="t" bIns="122150" lIns="122150" spcFirstLastPara="1" rIns="122150" wrap="square" tIns="12215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1" name="Google Shape;81;p17"/>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2" name="Shape 82"/>
        <p:cNvGrpSpPr/>
        <p:nvPr/>
      </p:nvGrpSpPr>
      <p:grpSpPr>
        <a:xfrm>
          <a:off x="0" y="0"/>
          <a:ext cx="0" cy="0"/>
          <a:chOff x="0" y="0"/>
          <a:chExt cx="0" cy="0"/>
        </a:xfrm>
      </p:grpSpPr>
      <p:sp>
        <p:nvSpPr>
          <p:cNvPr id="83" name="Google Shape;83;p18"/>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84" name="Google Shape;84;p18"/>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5" name="Shape 85"/>
        <p:cNvGrpSpPr/>
        <p:nvPr/>
      </p:nvGrpSpPr>
      <p:grpSpPr>
        <a:xfrm>
          <a:off x="0" y="0"/>
          <a:ext cx="0" cy="0"/>
          <a:chOff x="0" y="0"/>
          <a:chExt cx="0" cy="0"/>
        </a:xfrm>
      </p:grpSpPr>
      <p:sp>
        <p:nvSpPr>
          <p:cNvPr id="86" name="Google Shape;86;p19"/>
          <p:cNvSpPr txBox="1"/>
          <p:nvPr>
            <p:ph type="title"/>
          </p:nvPr>
        </p:nvSpPr>
        <p:spPr>
          <a:xfrm>
            <a:off x="257705" y="1127727"/>
            <a:ext cx="2321700" cy="1534500"/>
          </a:xfrm>
          <a:prstGeom prst="rect">
            <a:avLst/>
          </a:prstGeom>
        </p:spPr>
        <p:txBody>
          <a:bodyPr anchorCtr="0" anchor="b" bIns="122150" lIns="122150" spcFirstLastPara="1" rIns="122150" wrap="square" tIns="12215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87" name="Google Shape;87;p19"/>
          <p:cNvSpPr txBox="1"/>
          <p:nvPr>
            <p:ph idx="1" type="body"/>
          </p:nvPr>
        </p:nvSpPr>
        <p:spPr>
          <a:xfrm>
            <a:off x="257705" y="2820535"/>
            <a:ext cx="2321700" cy="6453300"/>
          </a:xfrm>
          <a:prstGeom prst="rect">
            <a:avLst/>
          </a:prstGeom>
        </p:spPr>
        <p:txBody>
          <a:bodyPr anchorCtr="0" anchor="t" bIns="122150" lIns="122150" spcFirstLastPara="1" rIns="122150" wrap="square" tIns="12215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8" name="Google Shape;88;p19"/>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9" name="Shape 89"/>
        <p:cNvGrpSpPr/>
        <p:nvPr/>
      </p:nvGrpSpPr>
      <p:grpSpPr>
        <a:xfrm>
          <a:off x="0" y="0"/>
          <a:ext cx="0" cy="0"/>
          <a:chOff x="0" y="0"/>
          <a:chExt cx="0" cy="0"/>
        </a:xfrm>
      </p:grpSpPr>
      <p:sp>
        <p:nvSpPr>
          <p:cNvPr id="90" name="Google Shape;90;p20"/>
          <p:cNvSpPr txBox="1"/>
          <p:nvPr>
            <p:ph type="title"/>
          </p:nvPr>
        </p:nvSpPr>
        <p:spPr>
          <a:xfrm>
            <a:off x="405325" y="913690"/>
            <a:ext cx="5264700" cy="8303100"/>
          </a:xfrm>
          <a:prstGeom prst="rect">
            <a:avLst/>
          </a:prstGeom>
        </p:spPr>
        <p:txBody>
          <a:bodyPr anchorCtr="0" anchor="ctr" bIns="122150" lIns="122150" spcFirstLastPara="1" rIns="122150" wrap="square" tIns="12215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91" name="Google Shape;91;p20"/>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2" name="Shape 92"/>
        <p:cNvGrpSpPr/>
        <p:nvPr/>
      </p:nvGrpSpPr>
      <p:grpSpPr>
        <a:xfrm>
          <a:off x="0" y="0"/>
          <a:ext cx="0" cy="0"/>
          <a:chOff x="0" y="0"/>
          <a:chExt cx="0" cy="0"/>
        </a:xfrm>
      </p:grpSpPr>
      <p:sp>
        <p:nvSpPr>
          <p:cNvPr id="93" name="Google Shape;93;p21"/>
          <p:cNvSpPr/>
          <p:nvPr/>
        </p:nvSpPr>
        <p:spPr>
          <a:xfrm>
            <a:off x="3780000" y="-254"/>
            <a:ext cx="3780000" cy="10440000"/>
          </a:xfrm>
          <a:prstGeom prst="rect">
            <a:avLst/>
          </a:prstGeom>
          <a:solidFill>
            <a:schemeClr val="lt2"/>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94" name="Google Shape;94;p21"/>
          <p:cNvSpPr txBox="1"/>
          <p:nvPr>
            <p:ph type="title"/>
          </p:nvPr>
        </p:nvSpPr>
        <p:spPr>
          <a:xfrm>
            <a:off x="219508" y="2503032"/>
            <a:ext cx="3344400" cy="3008700"/>
          </a:xfrm>
          <a:prstGeom prst="rect">
            <a:avLst/>
          </a:prstGeom>
        </p:spPr>
        <p:txBody>
          <a:bodyPr anchorCtr="0" anchor="b" bIns="122150" lIns="122150" spcFirstLastPara="1" rIns="122150" wrap="square" tIns="12215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95" name="Google Shape;95;p21"/>
          <p:cNvSpPr txBox="1"/>
          <p:nvPr>
            <p:ph idx="1" type="subTitle"/>
          </p:nvPr>
        </p:nvSpPr>
        <p:spPr>
          <a:xfrm>
            <a:off x="219508" y="5689531"/>
            <a:ext cx="3344400" cy="2507100"/>
          </a:xfrm>
          <a:prstGeom prst="rect">
            <a:avLst/>
          </a:prstGeom>
        </p:spPr>
        <p:txBody>
          <a:bodyPr anchorCtr="0" anchor="t" bIns="122150" lIns="122150" spcFirstLastPara="1" rIns="122150" wrap="square" tIns="12215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6" name="Google Shape;96;p21"/>
          <p:cNvSpPr txBox="1"/>
          <p:nvPr>
            <p:ph idx="2" type="body"/>
          </p:nvPr>
        </p:nvSpPr>
        <p:spPr>
          <a:xfrm>
            <a:off x="4083839" y="1469689"/>
            <a:ext cx="3172200" cy="7500000"/>
          </a:xfrm>
          <a:prstGeom prst="rect">
            <a:avLst/>
          </a:prstGeom>
        </p:spPr>
        <p:txBody>
          <a:bodyPr anchorCtr="0" anchor="ctr" bIns="122150" lIns="122150" spcFirstLastPara="1" rIns="122150" wrap="square" tIns="12215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7" name="Google Shape;97;p21"/>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nvSpPr>
        <p:spPr>
          <a:xfrm>
            <a:off x="-114765" y="-99053"/>
            <a:ext cx="7849800" cy="3636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8" name="Shape 98"/>
        <p:cNvGrpSpPr/>
        <p:nvPr/>
      </p:nvGrpSpPr>
      <p:grpSpPr>
        <a:xfrm>
          <a:off x="0" y="0"/>
          <a:ext cx="0" cy="0"/>
          <a:chOff x="0" y="0"/>
          <a:chExt cx="0" cy="0"/>
        </a:xfrm>
      </p:grpSpPr>
      <p:sp>
        <p:nvSpPr>
          <p:cNvPr id="99" name="Google Shape;99;p22"/>
          <p:cNvSpPr txBox="1"/>
          <p:nvPr>
            <p:ph idx="1" type="body"/>
          </p:nvPr>
        </p:nvSpPr>
        <p:spPr>
          <a:xfrm>
            <a:off x="257705" y="8586994"/>
            <a:ext cx="4959900" cy="1228200"/>
          </a:xfrm>
          <a:prstGeom prst="rect">
            <a:avLst/>
          </a:prstGeom>
        </p:spPr>
        <p:txBody>
          <a:bodyPr anchorCtr="0" anchor="ctr" bIns="122150" lIns="122150" spcFirstLastPara="1" rIns="122150" wrap="square" tIns="122150">
            <a:noAutofit/>
          </a:bodyPr>
          <a:lstStyle>
            <a:lvl1pPr indent="-228600" lvl="0" marL="457200" rtl="0">
              <a:lnSpc>
                <a:spcPct val="100000"/>
              </a:lnSpc>
              <a:spcBef>
                <a:spcPts val="0"/>
              </a:spcBef>
              <a:spcAft>
                <a:spcPts val="0"/>
              </a:spcAft>
              <a:buSzPts val="2400"/>
              <a:buNone/>
              <a:defRPr/>
            </a:lvl1pPr>
          </a:lstStyle>
          <a:p/>
        </p:txBody>
      </p:sp>
      <p:sp>
        <p:nvSpPr>
          <p:cNvPr id="100" name="Google Shape;100;p2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1" name="Shape 101"/>
        <p:cNvGrpSpPr/>
        <p:nvPr/>
      </p:nvGrpSpPr>
      <p:grpSpPr>
        <a:xfrm>
          <a:off x="0" y="0"/>
          <a:ext cx="0" cy="0"/>
          <a:chOff x="0" y="0"/>
          <a:chExt cx="0" cy="0"/>
        </a:xfrm>
      </p:grpSpPr>
      <p:sp>
        <p:nvSpPr>
          <p:cNvPr id="102" name="Google Shape;102;p23"/>
          <p:cNvSpPr txBox="1"/>
          <p:nvPr>
            <p:ph hasCustomPrompt="1" type="title"/>
          </p:nvPr>
        </p:nvSpPr>
        <p:spPr>
          <a:xfrm>
            <a:off x="257705" y="2245153"/>
            <a:ext cx="7044600" cy="3985200"/>
          </a:xfrm>
          <a:prstGeom prst="rect">
            <a:avLst/>
          </a:prstGeom>
        </p:spPr>
        <p:txBody>
          <a:bodyPr anchorCtr="0" anchor="b" bIns="122150" lIns="122150" spcFirstLastPara="1" rIns="122150" wrap="square" tIns="12215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03" name="Google Shape;103;p23"/>
          <p:cNvSpPr txBox="1"/>
          <p:nvPr>
            <p:ph idx="1" type="body"/>
          </p:nvPr>
        </p:nvSpPr>
        <p:spPr>
          <a:xfrm>
            <a:off x="257705" y="6398217"/>
            <a:ext cx="7044600" cy="2640000"/>
          </a:xfrm>
          <a:prstGeom prst="rect">
            <a:avLst/>
          </a:prstGeom>
        </p:spPr>
        <p:txBody>
          <a:bodyPr anchorCtr="0" anchor="t" bIns="122150" lIns="122150" spcFirstLastPara="1" rIns="122150" wrap="square" tIns="122150">
            <a:noAutofit/>
          </a:bodyPr>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104" name="Google Shape;104;p23"/>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5" name="Shape 105"/>
        <p:cNvGrpSpPr/>
        <p:nvPr/>
      </p:nvGrpSpPr>
      <p:grpSpPr>
        <a:xfrm>
          <a:off x="0" y="0"/>
          <a:ext cx="0" cy="0"/>
          <a:chOff x="0" y="0"/>
          <a:chExt cx="0" cy="0"/>
        </a:xfrm>
      </p:grpSpPr>
      <p:sp>
        <p:nvSpPr>
          <p:cNvPr id="106" name="Google Shape;106;p2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type="title">
  <p:cSld name="TITLE">
    <p:spTree>
      <p:nvGrpSpPr>
        <p:cNvPr id="111" name="Shape 11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2" name="Shape 112"/>
        <p:cNvGrpSpPr/>
        <p:nvPr/>
      </p:nvGrpSpPr>
      <p:grpSpPr>
        <a:xfrm>
          <a:off x="0" y="0"/>
          <a:ext cx="0" cy="0"/>
          <a:chOff x="0" y="0"/>
          <a:chExt cx="0" cy="0"/>
        </a:xfrm>
      </p:grpSpPr>
      <p:sp>
        <p:nvSpPr>
          <p:cNvPr id="113" name="Google Shape;113;p27"/>
          <p:cNvSpPr txBox="1"/>
          <p:nvPr/>
        </p:nvSpPr>
        <p:spPr>
          <a:xfrm>
            <a:off x="-114765" y="-99053"/>
            <a:ext cx="7771200" cy="363600"/>
          </a:xfrm>
          <a:prstGeom prst="rect">
            <a:avLst/>
          </a:prstGeom>
          <a:solidFill>
            <a:srgbClr val="3D85C6"/>
          </a:solidFill>
          <a:ln>
            <a:noFill/>
          </a:ln>
        </p:spPr>
        <p:txBody>
          <a:bodyPr anchorCtr="0" anchor="t" bIns="123025" lIns="123025" spcFirstLastPara="1" rIns="123025" wrap="square" tIns="123025">
            <a:noAutofit/>
          </a:bodyPr>
          <a:lstStyle/>
          <a:p>
            <a:pPr indent="0" lvl="0" marL="0" rtl="0" algn="l">
              <a:spcBef>
                <a:spcPts val="0"/>
              </a:spcBef>
              <a:spcAft>
                <a:spcPts val="0"/>
              </a:spcAft>
              <a:buNone/>
            </a:pPr>
            <a:r>
              <a:t/>
            </a:r>
            <a:endParaRPr/>
          </a:p>
        </p:txBody>
      </p:sp>
      <p:sp>
        <p:nvSpPr>
          <p:cNvPr id="114" name="Google Shape;114;p27"/>
          <p:cNvSpPr txBox="1"/>
          <p:nvPr/>
        </p:nvSpPr>
        <p:spPr>
          <a:xfrm>
            <a:off x="0" y="9621838"/>
            <a:ext cx="7560000" cy="818100"/>
          </a:xfrm>
          <a:prstGeom prst="rect">
            <a:avLst/>
          </a:prstGeom>
          <a:noFill/>
          <a:ln cap="flat" cmpd="sng" w="9525">
            <a:solidFill>
              <a:srgbClr val="1155CC"/>
            </a:solidFill>
            <a:prstDash val="dash"/>
            <a:round/>
            <a:headEnd len="sm" w="sm" type="none"/>
            <a:tailEnd len="sm" w="sm" type="none"/>
          </a:ln>
        </p:spPr>
        <p:txBody>
          <a:bodyPr anchorCtr="0" anchor="t" bIns="123025" lIns="123025" spcFirstLastPara="1" rIns="123025" wrap="square" tIns="1230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15" name="Shape 115"/>
        <p:cNvGrpSpPr/>
        <p:nvPr/>
      </p:nvGrpSpPr>
      <p:grpSpPr>
        <a:xfrm>
          <a:off x="0" y="0"/>
          <a:ext cx="0" cy="0"/>
          <a:chOff x="0" y="0"/>
          <a:chExt cx="0" cy="0"/>
        </a:xfrm>
      </p:grpSpPr>
      <p:sp>
        <p:nvSpPr>
          <p:cNvPr id="116" name="Google Shape;116;p28"/>
          <p:cNvSpPr txBox="1"/>
          <p:nvPr>
            <p:ph type="title"/>
          </p:nvPr>
        </p:nvSpPr>
        <p:spPr>
          <a:xfrm>
            <a:off x="257705" y="903288"/>
            <a:ext cx="7044600" cy="1162500"/>
          </a:xfrm>
          <a:prstGeom prst="rect">
            <a:avLst/>
          </a:prstGeom>
        </p:spPr>
        <p:txBody>
          <a:bodyPr anchorCtr="0" anchor="t" bIns="123025" lIns="123025" spcFirstLastPara="1" rIns="123025" wrap="square" tIns="1230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117" name="Google Shape;117;p28"/>
          <p:cNvSpPr txBox="1"/>
          <p:nvPr>
            <p:ph idx="1" type="body"/>
          </p:nvPr>
        </p:nvSpPr>
        <p:spPr>
          <a:xfrm>
            <a:off x="257705" y="2339232"/>
            <a:ext cx="7044600" cy="6934500"/>
          </a:xfrm>
          <a:prstGeom prst="rect">
            <a:avLst/>
          </a:prstGeom>
        </p:spPr>
        <p:txBody>
          <a:bodyPr anchorCtr="0" anchor="t" bIns="123025" lIns="123025" spcFirstLastPara="1" rIns="123025" wrap="square" tIns="123025">
            <a:noAutofit/>
          </a:bodyPr>
          <a:lstStyle>
            <a:lvl1pPr indent="-381000" lvl="0" marL="457200" rtl="0">
              <a:spcBef>
                <a:spcPts val="0"/>
              </a:spcBef>
              <a:spcAft>
                <a:spcPts val="0"/>
              </a:spcAft>
              <a:buSzPts val="2400"/>
              <a:buChar char="●"/>
              <a:defRPr/>
            </a:lvl1pPr>
            <a:lvl2pPr indent="-349250" lvl="1" marL="914400" rtl="0">
              <a:spcBef>
                <a:spcPts val="2200"/>
              </a:spcBef>
              <a:spcAft>
                <a:spcPts val="0"/>
              </a:spcAft>
              <a:buSzPts val="1900"/>
              <a:buChar char="○"/>
              <a:defRPr/>
            </a:lvl2pPr>
            <a:lvl3pPr indent="-349250" lvl="2" marL="1371600" rtl="0">
              <a:spcBef>
                <a:spcPts val="2200"/>
              </a:spcBef>
              <a:spcAft>
                <a:spcPts val="0"/>
              </a:spcAft>
              <a:buSzPts val="1900"/>
              <a:buChar char="■"/>
              <a:defRPr/>
            </a:lvl3pPr>
            <a:lvl4pPr indent="-349250" lvl="3" marL="1828800" rtl="0">
              <a:spcBef>
                <a:spcPts val="2200"/>
              </a:spcBef>
              <a:spcAft>
                <a:spcPts val="0"/>
              </a:spcAft>
              <a:buSzPts val="1900"/>
              <a:buChar char="●"/>
              <a:defRPr/>
            </a:lvl4pPr>
            <a:lvl5pPr indent="-349250" lvl="4" marL="2286000" rtl="0">
              <a:spcBef>
                <a:spcPts val="2200"/>
              </a:spcBef>
              <a:spcAft>
                <a:spcPts val="0"/>
              </a:spcAft>
              <a:buSzPts val="1900"/>
              <a:buChar char="○"/>
              <a:defRPr/>
            </a:lvl5pPr>
            <a:lvl6pPr indent="-349250" lvl="5" marL="2743200" rtl="0">
              <a:spcBef>
                <a:spcPts val="2200"/>
              </a:spcBef>
              <a:spcAft>
                <a:spcPts val="0"/>
              </a:spcAft>
              <a:buSzPts val="1900"/>
              <a:buChar char="■"/>
              <a:defRPr/>
            </a:lvl6pPr>
            <a:lvl7pPr indent="-349250" lvl="6" marL="3200400" rtl="0">
              <a:spcBef>
                <a:spcPts val="2200"/>
              </a:spcBef>
              <a:spcAft>
                <a:spcPts val="0"/>
              </a:spcAft>
              <a:buSzPts val="1900"/>
              <a:buChar char="●"/>
              <a:defRPr/>
            </a:lvl7pPr>
            <a:lvl8pPr indent="-349250" lvl="7" marL="3657600" rtl="0">
              <a:spcBef>
                <a:spcPts val="2200"/>
              </a:spcBef>
              <a:spcAft>
                <a:spcPts val="0"/>
              </a:spcAft>
              <a:buSzPts val="1900"/>
              <a:buChar char="○"/>
              <a:defRPr/>
            </a:lvl8pPr>
            <a:lvl9pPr indent="-349250" lvl="8" marL="4114800" rtl="0">
              <a:spcBef>
                <a:spcPts val="2200"/>
              </a:spcBef>
              <a:spcAft>
                <a:spcPts val="2200"/>
              </a:spcAft>
              <a:buSzPts val="1900"/>
              <a:buChar char="■"/>
              <a:defRPr/>
            </a:lvl9pPr>
          </a:lstStyle>
          <a:p/>
        </p:txBody>
      </p:sp>
      <p:sp>
        <p:nvSpPr>
          <p:cNvPr id="118" name="Google Shape;118;p28"/>
          <p:cNvSpPr txBox="1"/>
          <p:nvPr>
            <p:ph idx="12" type="sldNum"/>
          </p:nvPr>
        </p:nvSpPr>
        <p:spPr>
          <a:xfrm>
            <a:off x="7004788" y="9465147"/>
            <a:ext cx="453600" cy="799200"/>
          </a:xfrm>
          <a:prstGeom prst="rect">
            <a:avLst/>
          </a:prstGeom>
        </p:spPr>
        <p:txBody>
          <a:bodyPr anchorCtr="0" anchor="ctr" bIns="123025" lIns="123025" spcFirstLastPara="1" rIns="123025" wrap="square" tIns="1230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9" name="Shape 119"/>
        <p:cNvGrpSpPr/>
        <p:nvPr/>
      </p:nvGrpSpPr>
      <p:grpSpPr>
        <a:xfrm>
          <a:off x="0" y="0"/>
          <a:ext cx="0" cy="0"/>
          <a:chOff x="0" y="0"/>
          <a:chExt cx="0" cy="0"/>
        </a:xfrm>
      </p:grpSpPr>
      <p:sp>
        <p:nvSpPr>
          <p:cNvPr id="120" name="Google Shape;120;p29"/>
          <p:cNvSpPr txBox="1"/>
          <p:nvPr>
            <p:ph type="title"/>
          </p:nvPr>
        </p:nvSpPr>
        <p:spPr>
          <a:xfrm>
            <a:off x="257705" y="903288"/>
            <a:ext cx="7044600" cy="1162500"/>
          </a:xfrm>
          <a:prstGeom prst="rect">
            <a:avLst/>
          </a:prstGeom>
        </p:spPr>
        <p:txBody>
          <a:bodyPr anchorCtr="0" anchor="t" bIns="123025" lIns="123025" spcFirstLastPara="1" rIns="123025" wrap="square" tIns="1230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121" name="Google Shape;121;p29"/>
          <p:cNvSpPr txBox="1"/>
          <p:nvPr>
            <p:ph idx="1" type="body"/>
          </p:nvPr>
        </p:nvSpPr>
        <p:spPr>
          <a:xfrm>
            <a:off x="257705" y="2339232"/>
            <a:ext cx="3307200" cy="6934500"/>
          </a:xfrm>
          <a:prstGeom prst="rect">
            <a:avLst/>
          </a:prstGeom>
        </p:spPr>
        <p:txBody>
          <a:bodyPr anchorCtr="0" anchor="t" bIns="123025" lIns="123025" spcFirstLastPara="1" rIns="123025" wrap="square" tIns="123025">
            <a:noAutofit/>
          </a:bodyPr>
          <a:lstStyle>
            <a:lvl1pPr indent="-349250" lvl="0" marL="457200" rtl="0">
              <a:spcBef>
                <a:spcPts val="0"/>
              </a:spcBef>
              <a:spcAft>
                <a:spcPts val="0"/>
              </a:spcAft>
              <a:buSzPts val="1900"/>
              <a:buChar char="●"/>
              <a:defRPr sz="1900"/>
            </a:lvl1pPr>
            <a:lvl2pPr indent="-330200" lvl="1" marL="914400" rtl="0">
              <a:spcBef>
                <a:spcPts val="2200"/>
              </a:spcBef>
              <a:spcAft>
                <a:spcPts val="0"/>
              </a:spcAft>
              <a:buSzPts val="1600"/>
              <a:buChar char="○"/>
              <a:defRPr sz="1600"/>
            </a:lvl2pPr>
            <a:lvl3pPr indent="-330200" lvl="2" marL="1371600" rtl="0">
              <a:spcBef>
                <a:spcPts val="2200"/>
              </a:spcBef>
              <a:spcAft>
                <a:spcPts val="0"/>
              </a:spcAft>
              <a:buSzPts val="1600"/>
              <a:buChar char="■"/>
              <a:defRPr sz="1600"/>
            </a:lvl3pPr>
            <a:lvl4pPr indent="-330200" lvl="3" marL="1828800" rtl="0">
              <a:spcBef>
                <a:spcPts val="2200"/>
              </a:spcBef>
              <a:spcAft>
                <a:spcPts val="0"/>
              </a:spcAft>
              <a:buSzPts val="1600"/>
              <a:buChar char="●"/>
              <a:defRPr sz="1600"/>
            </a:lvl4pPr>
            <a:lvl5pPr indent="-330200" lvl="4" marL="2286000" rtl="0">
              <a:spcBef>
                <a:spcPts val="2200"/>
              </a:spcBef>
              <a:spcAft>
                <a:spcPts val="0"/>
              </a:spcAft>
              <a:buSzPts val="1600"/>
              <a:buChar char="○"/>
              <a:defRPr sz="1600"/>
            </a:lvl5pPr>
            <a:lvl6pPr indent="-330200" lvl="5" marL="2743200" rtl="0">
              <a:spcBef>
                <a:spcPts val="2200"/>
              </a:spcBef>
              <a:spcAft>
                <a:spcPts val="0"/>
              </a:spcAft>
              <a:buSzPts val="1600"/>
              <a:buChar char="■"/>
              <a:defRPr sz="1600"/>
            </a:lvl6pPr>
            <a:lvl7pPr indent="-330200" lvl="6" marL="3200400" rtl="0">
              <a:spcBef>
                <a:spcPts val="2200"/>
              </a:spcBef>
              <a:spcAft>
                <a:spcPts val="0"/>
              </a:spcAft>
              <a:buSzPts val="1600"/>
              <a:buChar char="●"/>
              <a:defRPr sz="1600"/>
            </a:lvl7pPr>
            <a:lvl8pPr indent="-330200" lvl="7" marL="3657600" rtl="0">
              <a:spcBef>
                <a:spcPts val="2200"/>
              </a:spcBef>
              <a:spcAft>
                <a:spcPts val="0"/>
              </a:spcAft>
              <a:buSzPts val="1600"/>
              <a:buChar char="○"/>
              <a:defRPr sz="1600"/>
            </a:lvl8pPr>
            <a:lvl9pPr indent="-330200" lvl="8" marL="4114800" rtl="0">
              <a:spcBef>
                <a:spcPts val="2200"/>
              </a:spcBef>
              <a:spcAft>
                <a:spcPts val="2200"/>
              </a:spcAft>
              <a:buSzPts val="1600"/>
              <a:buChar char="■"/>
              <a:defRPr sz="1600"/>
            </a:lvl9pPr>
          </a:lstStyle>
          <a:p/>
        </p:txBody>
      </p:sp>
      <p:sp>
        <p:nvSpPr>
          <p:cNvPr id="122" name="Google Shape;122;p29"/>
          <p:cNvSpPr txBox="1"/>
          <p:nvPr>
            <p:ph idx="2" type="body"/>
          </p:nvPr>
        </p:nvSpPr>
        <p:spPr>
          <a:xfrm>
            <a:off x="3995291" y="2339232"/>
            <a:ext cx="3307200" cy="6934500"/>
          </a:xfrm>
          <a:prstGeom prst="rect">
            <a:avLst/>
          </a:prstGeom>
        </p:spPr>
        <p:txBody>
          <a:bodyPr anchorCtr="0" anchor="t" bIns="123025" lIns="123025" spcFirstLastPara="1" rIns="123025" wrap="square" tIns="123025">
            <a:noAutofit/>
          </a:bodyPr>
          <a:lstStyle>
            <a:lvl1pPr indent="-349250" lvl="0" marL="457200" rtl="0">
              <a:spcBef>
                <a:spcPts val="0"/>
              </a:spcBef>
              <a:spcAft>
                <a:spcPts val="0"/>
              </a:spcAft>
              <a:buSzPts val="1900"/>
              <a:buChar char="●"/>
              <a:defRPr sz="1900"/>
            </a:lvl1pPr>
            <a:lvl2pPr indent="-330200" lvl="1" marL="914400" rtl="0">
              <a:spcBef>
                <a:spcPts val="2200"/>
              </a:spcBef>
              <a:spcAft>
                <a:spcPts val="0"/>
              </a:spcAft>
              <a:buSzPts val="1600"/>
              <a:buChar char="○"/>
              <a:defRPr sz="1600"/>
            </a:lvl2pPr>
            <a:lvl3pPr indent="-330200" lvl="2" marL="1371600" rtl="0">
              <a:spcBef>
                <a:spcPts val="2200"/>
              </a:spcBef>
              <a:spcAft>
                <a:spcPts val="0"/>
              </a:spcAft>
              <a:buSzPts val="1600"/>
              <a:buChar char="■"/>
              <a:defRPr sz="1600"/>
            </a:lvl3pPr>
            <a:lvl4pPr indent="-330200" lvl="3" marL="1828800" rtl="0">
              <a:spcBef>
                <a:spcPts val="2200"/>
              </a:spcBef>
              <a:spcAft>
                <a:spcPts val="0"/>
              </a:spcAft>
              <a:buSzPts val="1600"/>
              <a:buChar char="●"/>
              <a:defRPr sz="1600"/>
            </a:lvl4pPr>
            <a:lvl5pPr indent="-330200" lvl="4" marL="2286000" rtl="0">
              <a:spcBef>
                <a:spcPts val="2200"/>
              </a:spcBef>
              <a:spcAft>
                <a:spcPts val="0"/>
              </a:spcAft>
              <a:buSzPts val="1600"/>
              <a:buChar char="○"/>
              <a:defRPr sz="1600"/>
            </a:lvl5pPr>
            <a:lvl6pPr indent="-330200" lvl="5" marL="2743200" rtl="0">
              <a:spcBef>
                <a:spcPts val="2200"/>
              </a:spcBef>
              <a:spcAft>
                <a:spcPts val="0"/>
              </a:spcAft>
              <a:buSzPts val="1600"/>
              <a:buChar char="■"/>
              <a:defRPr sz="1600"/>
            </a:lvl6pPr>
            <a:lvl7pPr indent="-330200" lvl="6" marL="3200400" rtl="0">
              <a:spcBef>
                <a:spcPts val="2200"/>
              </a:spcBef>
              <a:spcAft>
                <a:spcPts val="0"/>
              </a:spcAft>
              <a:buSzPts val="1600"/>
              <a:buChar char="●"/>
              <a:defRPr sz="1600"/>
            </a:lvl7pPr>
            <a:lvl8pPr indent="-330200" lvl="7" marL="3657600" rtl="0">
              <a:spcBef>
                <a:spcPts val="2200"/>
              </a:spcBef>
              <a:spcAft>
                <a:spcPts val="0"/>
              </a:spcAft>
              <a:buSzPts val="1600"/>
              <a:buChar char="○"/>
              <a:defRPr sz="1600"/>
            </a:lvl8pPr>
            <a:lvl9pPr indent="-330200" lvl="8" marL="4114800" rtl="0">
              <a:spcBef>
                <a:spcPts val="2200"/>
              </a:spcBef>
              <a:spcAft>
                <a:spcPts val="2200"/>
              </a:spcAft>
              <a:buSzPts val="1600"/>
              <a:buChar char="■"/>
              <a:defRPr sz="1600"/>
            </a:lvl9pPr>
          </a:lstStyle>
          <a:p/>
        </p:txBody>
      </p:sp>
      <p:sp>
        <p:nvSpPr>
          <p:cNvPr id="123" name="Google Shape;123;p29"/>
          <p:cNvSpPr txBox="1"/>
          <p:nvPr>
            <p:ph idx="12" type="sldNum"/>
          </p:nvPr>
        </p:nvSpPr>
        <p:spPr>
          <a:xfrm>
            <a:off x="7004788" y="9465147"/>
            <a:ext cx="453600" cy="799200"/>
          </a:xfrm>
          <a:prstGeom prst="rect">
            <a:avLst/>
          </a:prstGeom>
        </p:spPr>
        <p:txBody>
          <a:bodyPr anchorCtr="0" anchor="ctr" bIns="123025" lIns="123025" spcFirstLastPara="1" rIns="123025" wrap="square" tIns="1230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4" name="Shape 124"/>
        <p:cNvGrpSpPr/>
        <p:nvPr/>
      </p:nvGrpSpPr>
      <p:grpSpPr>
        <a:xfrm>
          <a:off x="0" y="0"/>
          <a:ext cx="0" cy="0"/>
          <a:chOff x="0" y="0"/>
          <a:chExt cx="0" cy="0"/>
        </a:xfrm>
      </p:grpSpPr>
      <p:sp>
        <p:nvSpPr>
          <p:cNvPr id="125" name="Google Shape;125;p30"/>
          <p:cNvSpPr txBox="1"/>
          <p:nvPr>
            <p:ph type="title"/>
          </p:nvPr>
        </p:nvSpPr>
        <p:spPr>
          <a:xfrm>
            <a:off x="257705" y="903288"/>
            <a:ext cx="7044600" cy="1162500"/>
          </a:xfrm>
          <a:prstGeom prst="rect">
            <a:avLst/>
          </a:prstGeom>
        </p:spPr>
        <p:txBody>
          <a:bodyPr anchorCtr="0" anchor="t" bIns="123025" lIns="123025" spcFirstLastPara="1" rIns="123025" wrap="square" tIns="1230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126" name="Google Shape;126;p30"/>
          <p:cNvSpPr txBox="1"/>
          <p:nvPr>
            <p:ph idx="12" type="sldNum"/>
          </p:nvPr>
        </p:nvSpPr>
        <p:spPr>
          <a:xfrm>
            <a:off x="7004788" y="9465147"/>
            <a:ext cx="453600" cy="799200"/>
          </a:xfrm>
          <a:prstGeom prst="rect">
            <a:avLst/>
          </a:prstGeom>
        </p:spPr>
        <p:txBody>
          <a:bodyPr anchorCtr="0" anchor="ctr" bIns="123025" lIns="123025" spcFirstLastPara="1" rIns="123025" wrap="square" tIns="1230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27" name="Shape 127"/>
        <p:cNvGrpSpPr/>
        <p:nvPr/>
      </p:nvGrpSpPr>
      <p:grpSpPr>
        <a:xfrm>
          <a:off x="0" y="0"/>
          <a:ext cx="0" cy="0"/>
          <a:chOff x="0" y="0"/>
          <a:chExt cx="0" cy="0"/>
        </a:xfrm>
      </p:grpSpPr>
      <p:sp>
        <p:nvSpPr>
          <p:cNvPr id="128" name="Google Shape;128;p31"/>
          <p:cNvSpPr txBox="1"/>
          <p:nvPr>
            <p:ph type="title"/>
          </p:nvPr>
        </p:nvSpPr>
        <p:spPr>
          <a:xfrm>
            <a:off x="257705" y="1127727"/>
            <a:ext cx="2321700" cy="1534500"/>
          </a:xfrm>
          <a:prstGeom prst="rect">
            <a:avLst/>
          </a:prstGeom>
        </p:spPr>
        <p:txBody>
          <a:bodyPr anchorCtr="0" anchor="b" bIns="123025" lIns="123025" spcFirstLastPara="1" rIns="123025" wrap="square" tIns="123025">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29" name="Google Shape;129;p31"/>
          <p:cNvSpPr txBox="1"/>
          <p:nvPr>
            <p:ph idx="1" type="body"/>
          </p:nvPr>
        </p:nvSpPr>
        <p:spPr>
          <a:xfrm>
            <a:off x="257705" y="2820535"/>
            <a:ext cx="2321700" cy="6453300"/>
          </a:xfrm>
          <a:prstGeom prst="rect">
            <a:avLst/>
          </a:prstGeom>
        </p:spPr>
        <p:txBody>
          <a:bodyPr anchorCtr="0" anchor="t" bIns="123025" lIns="123025" spcFirstLastPara="1" rIns="123025" wrap="square" tIns="123025">
            <a:noAutofit/>
          </a:bodyPr>
          <a:lstStyle>
            <a:lvl1pPr indent="-330200" lvl="0" marL="457200" rtl="0">
              <a:spcBef>
                <a:spcPts val="0"/>
              </a:spcBef>
              <a:spcAft>
                <a:spcPts val="0"/>
              </a:spcAft>
              <a:buSzPts val="1600"/>
              <a:buChar char="●"/>
              <a:defRPr sz="1600"/>
            </a:lvl1pPr>
            <a:lvl2pPr indent="-330200" lvl="1" marL="914400" rtl="0">
              <a:spcBef>
                <a:spcPts val="2200"/>
              </a:spcBef>
              <a:spcAft>
                <a:spcPts val="0"/>
              </a:spcAft>
              <a:buSzPts val="1600"/>
              <a:buChar char="○"/>
              <a:defRPr sz="1600"/>
            </a:lvl2pPr>
            <a:lvl3pPr indent="-330200" lvl="2" marL="1371600" rtl="0">
              <a:spcBef>
                <a:spcPts val="2200"/>
              </a:spcBef>
              <a:spcAft>
                <a:spcPts val="0"/>
              </a:spcAft>
              <a:buSzPts val="1600"/>
              <a:buChar char="■"/>
              <a:defRPr sz="1600"/>
            </a:lvl3pPr>
            <a:lvl4pPr indent="-330200" lvl="3" marL="1828800" rtl="0">
              <a:spcBef>
                <a:spcPts val="2200"/>
              </a:spcBef>
              <a:spcAft>
                <a:spcPts val="0"/>
              </a:spcAft>
              <a:buSzPts val="1600"/>
              <a:buChar char="●"/>
              <a:defRPr sz="1600"/>
            </a:lvl4pPr>
            <a:lvl5pPr indent="-330200" lvl="4" marL="2286000" rtl="0">
              <a:spcBef>
                <a:spcPts val="2200"/>
              </a:spcBef>
              <a:spcAft>
                <a:spcPts val="0"/>
              </a:spcAft>
              <a:buSzPts val="1600"/>
              <a:buChar char="○"/>
              <a:defRPr sz="1600"/>
            </a:lvl5pPr>
            <a:lvl6pPr indent="-330200" lvl="5" marL="2743200" rtl="0">
              <a:spcBef>
                <a:spcPts val="2200"/>
              </a:spcBef>
              <a:spcAft>
                <a:spcPts val="0"/>
              </a:spcAft>
              <a:buSzPts val="1600"/>
              <a:buChar char="■"/>
              <a:defRPr sz="1600"/>
            </a:lvl6pPr>
            <a:lvl7pPr indent="-330200" lvl="6" marL="3200400" rtl="0">
              <a:spcBef>
                <a:spcPts val="2200"/>
              </a:spcBef>
              <a:spcAft>
                <a:spcPts val="0"/>
              </a:spcAft>
              <a:buSzPts val="1600"/>
              <a:buChar char="●"/>
              <a:defRPr sz="1600"/>
            </a:lvl7pPr>
            <a:lvl8pPr indent="-330200" lvl="7" marL="3657600" rtl="0">
              <a:spcBef>
                <a:spcPts val="2200"/>
              </a:spcBef>
              <a:spcAft>
                <a:spcPts val="0"/>
              </a:spcAft>
              <a:buSzPts val="1600"/>
              <a:buChar char="○"/>
              <a:defRPr sz="1600"/>
            </a:lvl8pPr>
            <a:lvl9pPr indent="-330200" lvl="8" marL="4114800" rtl="0">
              <a:spcBef>
                <a:spcPts val="2200"/>
              </a:spcBef>
              <a:spcAft>
                <a:spcPts val="2200"/>
              </a:spcAft>
              <a:buSzPts val="1600"/>
              <a:buChar char="■"/>
              <a:defRPr sz="1600"/>
            </a:lvl9pPr>
          </a:lstStyle>
          <a:p/>
        </p:txBody>
      </p:sp>
      <p:sp>
        <p:nvSpPr>
          <p:cNvPr id="130" name="Google Shape;130;p31"/>
          <p:cNvSpPr txBox="1"/>
          <p:nvPr>
            <p:ph idx="12" type="sldNum"/>
          </p:nvPr>
        </p:nvSpPr>
        <p:spPr>
          <a:xfrm>
            <a:off x="7004788" y="9465147"/>
            <a:ext cx="453600" cy="799200"/>
          </a:xfrm>
          <a:prstGeom prst="rect">
            <a:avLst/>
          </a:prstGeom>
        </p:spPr>
        <p:txBody>
          <a:bodyPr anchorCtr="0" anchor="ctr" bIns="123025" lIns="123025" spcFirstLastPara="1" rIns="123025" wrap="square" tIns="1230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31" name="Shape 131"/>
        <p:cNvGrpSpPr/>
        <p:nvPr/>
      </p:nvGrpSpPr>
      <p:grpSpPr>
        <a:xfrm>
          <a:off x="0" y="0"/>
          <a:ext cx="0" cy="0"/>
          <a:chOff x="0" y="0"/>
          <a:chExt cx="0" cy="0"/>
        </a:xfrm>
      </p:grpSpPr>
      <p:sp>
        <p:nvSpPr>
          <p:cNvPr id="132" name="Google Shape;132;p32"/>
          <p:cNvSpPr txBox="1"/>
          <p:nvPr>
            <p:ph type="title"/>
          </p:nvPr>
        </p:nvSpPr>
        <p:spPr>
          <a:xfrm>
            <a:off x="405325" y="913690"/>
            <a:ext cx="5264700" cy="8302800"/>
          </a:xfrm>
          <a:prstGeom prst="rect">
            <a:avLst/>
          </a:prstGeom>
        </p:spPr>
        <p:txBody>
          <a:bodyPr anchorCtr="0" anchor="ctr" bIns="123025" lIns="123025" spcFirstLastPara="1" rIns="123025" wrap="square" tIns="123025">
            <a:noAutofit/>
          </a:bodyPr>
          <a:lstStyle>
            <a:lvl1pPr lvl="0" rtl="0">
              <a:spcBef>
                <a:spcPts val="0"/>
              </a:spcBef>
              <a:spcAft>
                <a:spcPts val="0"/>
              </a:spcAft>
              <a:buSzPts val="6500"/>
              <a:buNone/>
              <a:defRPr sz="6500"/>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p:txBody>
      </p:sp>
      <p:sp>
        <p:nvSpPr>
          <p:cNvPr id="133" name="Google Shape;133;p32"/>
          <p:cNvSpPr txBox="1"/>
          <p:nvPr>
            <p:ph idx="12" type="sldNum"/>
          </p:nvPr>
        </p:nvSpPr>
        <p:spPr>
          <a:xfrm>
            <a:off x="7004788" y="9465147"/>
            <a:ext cx="453600" cy="799200"/>
          </a:xfrm>
          <a:prstGeom prst="rect">
            <a:avLst/>
          </a:prstGeom>
        </p:spPr>
        <p:txBody>
          <a:bodyPr anchorCtr="0" anchor="ctr" bIns="123025" lIns="123025" spcFirstLastPara="1" rIns="123025" wrap="square" tIns="1230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7" name="Google Shape;17;p4"/>
          <p:cNvSpPr txBox="1"/>
          <p:nvPr>
            <p:ph idx="1" type="body"/>
          </p:nvPr>
        </p:nvSpPr>
        <p:spPr>
          <a:xfrm>
            <a:off x="257705" y="2339232"/>
            <a:ext cx="7044600" cy="6934500"/>
          </a:xfrm>
          <a:prstGeom prst="rect">
            <a:avLst/>
          </a:prstGeom>
        </p:spPr>
        <p:txBody>
          <a:bodyPr anchorCtr="0" anchor="t" bIns="122150" lIns="122150" spcFirstLastPara="1" rIns="122150" wrap="square" tIns="12215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8" name="Google Shape;18;p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34" name="Shape 134"/>
        <p:cNvGrpSpPr/>
        <p:nvPr/>
      </p:nvGrpSpPr>
      <p:grpSpPr>
        <a:xfrm>
          <a:off x="0" y="0"/>
          <a:ext cx="0" cy="0"/>
          <a:chOff x="0" y="0"/>
          <a:chExt cx="0" cy="0"/>
        </a:xfrm>
      </p:grpSpPr>
      <p:sp>
        <p:nvSpPr>
          <p:cNvPr id="135" name="Google Shape;135;p33"/>
          <p:cNvSpPr/>
          <p:nvPr/>
        </p:nvSpPr>
        <p:spPr>
          <a:xfrm>
            <a:off x="3780000" y="-254"/>
            <a:ext cx="3780000" cy="10440000"/>
          </a:xfrm>
          <a:prstGeom prst="rect">
            <a:avLst/>
          </a:prstGeom>
          <a:solidFill>
            <a:schemeClr val="lt2"/>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a:p>
        </p:txBody>
      </p:sp>
      <p:sp>
        <p:nvSpPr>
          <p:cNvPr id="136" name="Google Shape;136;p33"/>
          <p:cNvSpPr txBox="1"/>
          <p:nvPr>
            <p:ph type="title"/>
          </p:nvPr>
        </p:nvSpPr>
        <p:spPr>
          <a:xfrm>
            <a:off x="219508" y="2503032"/>
            <a:ext cx="3344400" cy="3008700"/>
          </a:xfrm>
          <a:prstGeom prst="rect">
            <a:avLst/>
          </a:prstGeom>
        </p:spPr>
        <p:txBody>
          <a:bodyPr anchorCtr="0" anchor="b" bIns="123025" lIns="123025" spcFirstLastPara="1" rIns="123025" wrap="square" tIns="123025">
            <a:noAutofit/>
          </a:bodyPr>
          <a:lstStyle>
            <a:lvl1pPr lvl="0" rtl="0" algn="ctr">
              <a:spcBef>
                <a:spcPts val="0"/>
              </a:spcBef>
              <a:spcAft>
                <a:spcPts val="0"/>
              </a:spcAft>
              <a:buSzPts val="5700"/>
              <a:buNone/>
              <a:defRPr sz="5700"/>
            </a:lvl1pPr>
            <a:lvl2pPr lvl="1" rtl="0" algn="ctr">
              <a:spcBef>
                <a:spcPts val="0"/>
              </a:spcBef>
              <a:spcAft>
                <a:spcPts val="0"/>
              </a:spcAft>
              <a:buSzPts val="5700"/>
              <a:buNone/>
              <a:defRPr sz="5700"/>
            </a:lvl2pPr>
            <a:lvl3pPr lvl="2" rtl="0" algn="ctr">
              <a:spcBef>
                <a:spcPts val="0"/>
              </a:spcBef>
              <a:spcAft>
                <a:spcPts val="0"/>
              </a:spcAft>
              <a:buSzPts val="5700"/>
              <a:buNone/>
              <a:defRPr sz="5700"/>
            </a:lvl3pPr>
            <a:lvl4pPr lvl="3" rtl="0" algn="ctr">
              <a:spcBef>
                <a:spcPts val="0"/>
              </a:spcBef>
              <a:spcAft>
                <a:spcPts val="0"/>
              </a:spcAft>
              <a:buSzPts val="5700"/>
              <a:buNone/>
              <a:defRPr sz="5700"/>
            </a:lvl4pPr>
            <a:lvl5pPr lvl="4" rtl="0" algn="ctr">
              <a:spcBef>
                <a:spcPts val="0"/>
              </a:spcBef>
              <a:spcAft>
                <a:spcPts val="0"/>
              </a:spcAft>
              <a:buSzPts val="5700"/>
              <a:buNone/>
              <a:defRPr sz="5700"/>
            </a:lvl5pPr>
            <a:lvl6pPr lvl="5" rtl="0" algn="ctr">
              <a:spcBef>
                <a:spcPts val="0"/>
              </a:spcBef>
              <a:spcAft>
                <a:spcPts val="0"/>
              </a:spcAft>
              <a:buSzPts val="5700"/>
              <a:buNone/>
              <a:defRPr sz="5700"/>
            </a:lvl6pPr>
            <a:lvl7pPr lvl="6" rtl="0" algn="ctr">
              <a:spcBef>
                <a:spcPts val="0"/>
              </a:spcBef>
              <a:spcAft>
                <a:spcPts val="0"/>
              </a:spcAft>
              <a:buSzPts val="5700"/>
              <a:buNone/>
              <a:defRPr sz="5700"/>
            </a:lvl7pPr>
            <a:lvl8pPr lvl="7" rtl="0" algn="ctr">
              <a:spcBef>
                <a:spcPts val="0"/>
              </a:spcBef>
              <a:spcAft>
                <a:spcPts val="0"/>
              </a:spcAft>
              <a:buSzPts val="5700"/>
              <a:buNone/>
              <a:defRPr sz="5700"/>
            </a:lvl8pPr>
            <a:lvl9pPr lvl="8" rtl="0" algn="ctr">
              <a:spcBef>
                <a:spcPts val="0"/>
              </a:spcBef>
              <a:spcAft>
                <a:spcPts val="0"/>
              </a:spcAft>
              <a:buSzPts val="5700"/>
              <a:buNone/>
              <a:defRPr sz="5700"/>
            </a:lvl9pPr>
          </a:lstStyle>
          <a:p/>
        </p:txBody>
      </p:sp>
      <p:sp>
        <p:nvSpPr>
          <p:cNvPr id="137" name="Google Shape;137;p33"/>
          <p:cNvSpPr txBox="1"/>
          <p:nvPr>
            <p:ph idx="1" type="subTitle"/>
          </p:nvPr>
        </p:nvSpPr>
        <p:spPr>
          <a:xfrm>
            <a:off x="219508" y="5689531"/>
            <a:ext cx="3344400" cy="2507100"/>
          </a:xfrm>
          <a:prstGeom prst="rect">
            <a:avLst/>
          </a:prstGeom>
        </p:spPr>
        <p:txBody>
          <a:bodyPr anchorCtr="0" anchor="t" bIns="123025" lIns="123025" spcFirstLastPara="1" rIns="123025" wrap="square" tIns="1230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8" name="Google Shape;138;p33"/>
          <p:cNvSpPr txBox="1"/>
          <p:nvPr>
            <p:ph idx="2" type="body"/>
          </p:nvPr>
        </p:nvSpPr>
        <p:spPr>
          <a:xfrm>
            <a:off x="4083839" y="1469689"/>
            <a:ext cx="3172200" cy="7500000"/>
          </a:xfrm>
          <a:prstGeom prst="rect">
            <a:avLst/>
          </a:prstGeom>
        </p:spPr>
        <p:txBody>
          <a:bodyPr anchorCtr="0" anchor="ctr" bIns="123025" lIns="123025" spcFirstLastPara="1" rIns="123025" wrap="square" tIns="123025">
            <a:noAutofit/>
          </a:bodyPr>
          <a:lstStyle>
            <a:lvl1pPr indent="-381000" lvl="0" marL="457200" rtl="0">
              <a:spcBef>
                <a:spcPts val="0"/>
              </a:spcBef>
              <a:spcAft>
                <a:spcPts val="0"/>
              </a:spcAft>
              <a:buSzPts val="2400"/>
              <a:buChar char="●"/>
              <a:defRPr/>
            </a:lvl1pPr>
            <a:lvl2pPr indent="-349250" lvl="1" marL="914400" rtl="0">
              <a:spcBef>
                <a:spcPts val="2200"/>
              </a:spcBef>
              <a:spcAft>
                <a:spcPts val="0"/>
              </a:spcAft>
              <a:buSzPts val="1900"/>
              <a:buChar char="○"/>
              <a:defRPr/>
            </a:lvl2pPr>
            <a:lvl3pPr indent="-349250" lvl="2" marL="1371600" rtl="0">
              <a:spcBef>
                <a:spcPts val="2200"/>
              </a:spcBef>
              <a:spcAft>
                <a:spcPts val="0"/>
              </a:spcAft>
              <a:buSzPts val="1900"/>
              <a:buChar char="■"/>
              <a:defRPr/>
            </a:lvl3pPr>
            <a:lvl4pPr indent="-349250" lvl="3" marL="1828800" rtl="0">
              <a:spcBef>
                <a:spcPts val="2200"/>
              </a:spcBef>
              <a:spcAft>
                <a:spcPts val="0"/>
              </a:spcAft>
              <a:buSzPts val="1900"/>
              <a:buChar char="●"/>
              <a:defRPr/>
            </a:lvl4pPr>
            <a:lvl5pPr indent="-349250" lvl="4" marL="2286000" rtl="0">
              <a:spcBef>
                <a:spcPts val="2200"/>
              </a:spcBef>
              <a:spcAft>
                <a:spcPts val="0"/>
              </a:spcAft>
              <a:buSzPts val="1900"/>
              <a:buChar char="○"/>
              <a:defRPr/>
            </a:lvl5pPr>
            <a:lvl6pPr indent="-349250" lvl="5" marL="2743200" rtl="0">
              <a:spcBef>
                <a:spcPts val="2200"/>
              </a:spcBef>
              <a:spcAft>
                <a:spcPts val="0"/>
              </a:spcAft>
              <a:buSzPts val="1900"/>
              <a:buChar char="■"/>
              <a:defRPr/>
            </a:lvl6pPr>
            <a:lvl7pPr indent="-349250" lvl="6" marL="3200400" rtl="0">
              <a:spcBef>
                <a:spcPts val="2200"/>
              </a:spcBef>
              <a:spcAft>
                <a:spcPts val="0"/>
              </a:spcAft>
              <a:buSzPts val="1900"/>
              <a:buChar char="●"/>
              <a:defRPr/>
            </a:lvl7pPr>
            <a:lvl8pPr indent="-349250" lvl="7" marL="3657600" rtl="0">
              <a:spcBef>
                <a:spcPts val="2200"/>
              </a:spcBef>
              <a:spcAft>
                <a:spcPts val="0"/>
              </a:spcAft>
              <a:buSzPts val="1900"/>
              <a:buChar char="○"/>
              <a:defRPr/>
            </a:lvl8pPr>
            <a:lvl9pPr indent="-349250" lvl="8" marL="4114800" rtl="0">
              <a:spcBef>
                <a:spcPts val="2200"/>
              </a:spcBef>
              <a:spcAft>
                <a:spcPts val="2200"/>
              </a:spcAft>
              <a:buSzPts val="1900"/>
              <a:buChar char="■"/>
              <a:defRPr/>
            </a:lvl9pPr>
          </a:lstStyle>
          <a:p/>
        </p:txBody>
      </p:sp>
      <p:sp>
        <p:nvSpPr>
          <p:cNvPr id="139" name="Google Shape;139;p33"/>
          <p:cNvSpPr txBox="1"/>
          <p:nvPr>
            <p:ph idx="12" type="sldNum"/>
          </p:nvPr>
        </p:nvSpPr>
        <p:spPr>
          <a:xfrm>
            <a:off x="7004788" y="9465147"/>
            <a:ext cx="453600" cy="799200"/>
          </a:xfrm>
          <a:prstGeom prst="rect">
            <a:avLst/>
          </a:prstGeom>
        </p:spPr>
        <p:txBody>
          <a:bodyPr anchorCtr="0" anchor="ctr" bIns="123025" lIns="123025" spcFirstLastPara="1" rIns="123025" wrap="square" tIns="1230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40" name="Shape 140"/>
        <p:cNvGrpSpPr/>
        <p:nvPr/>
      </p:nvGrpSpPr>
      <p:grpSpPr>
        <a:xfrm>
          <a:off x="0" y="0"/>
          <a:ext cx="0" cy="0"/>
          <a:chOff x="0" y="0"/>
          <a:chExt cx="0" cy="0"/>
        </a:xfrm>
      </p:grpSpPr>
      <p:sp>
        <p:nvSpPr>
          <p:cNvPr id="141" name="Google Shape;141;p34"/>
          <p:cNvSpPr txBox="1"/>
          <p:nvPr>
            <p:ph idx="1" type="body"/>
          </p:nvPr>
        </p:nvSpPr>
        <p:spPr>
          <a:xfrm>
            <a:off x="257705" y="8586994"/>
            <a:ext cx="4959900" cy="1228200"/>
          </a:xfrm>
          <a:prstGeom prst="rect">
            <a:avLst/>
          </a:prstGeom>
        </p:spPr>
        <p:txBody>
          <a:bodyPr anchorCtr="0" anchor="ctr" bIns="123025" lIns="123025" spcFirstLastPara="1" rIns="123025" wrap="square" tIns="123025">
            <a:noAutofit/>
          </a:bodyPr>
          <a:lstStyle>
            <a:lvl1pPr indent="-228600" lvl="0" marL="457200" rtl="0">
              <a:lnSpc>
                <a:spcPct val="100000"/>
              </a:lnSpc>
              <a:spcBef>
                <a:spcPts val="0"/>
              </a:spcBef>
              <a:spcAft>
                <a:spcPts val="0"/>
              </a:spcAft>
              <a:buSzPts val="2400"/>
              <a:buNone/>
              <a:defRPr/>
            </a:lvl1pPr>
          </a:lstStyle>
          <a:p/>
        </p:txBody>
      </p:sp>
      <p:sp>
        <p:nvSpPr>
          <p:cNvPr id="142" name="Google Shape;142;p34"/>
          <p:cNvSpPr txBox="1"/>
          <p:nvPr>
            <p:ph idx="12" type="sldNum"/>
          </p:nvPr>
        </p:nvSpPr>
        <p:spPr>
          <a:xfrm>
            <a:off x="7004788" y="9465147"/>
            <a:ext cx="453600" cy="799200"/>
          </a:xfrm>
          <a:prstGeom prst="rect">
            <a:avLst/>
          </a:prstGeom>
        </p:spPr>
        <p:txBody>
          <a:bodyPr anchorCtr="0" anchor="ctr" bIns="123025" lIns="123025" spcFirstLastPara="1" rIns="123025" wrap="square" tIns="1230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43" name="Shape 143"/>
        <p:cNvGrpSpPr/>
        <p:nvPr/>
      </p:nvGrpSpPr>
      <p:grpSpPr>
        <a:xfrm>
          <a:off x="0" y="0"/>
          <a:ext cx="0" cy="0"/>
          <a:chOff x="0" y="0"/>
          <a:chExt cx="0" cy="0"/>
        </a:xfrm>
      </p:grpSpPr>
      <p:sp>
        <p:nvSpPr>
          <p:cNvPr id="144" name="Google Shape;144;p35"/>
          <p:cNvSpPr txBox="1"/>
          <p:nvPr>
            <p:ph hasCustomPrompt="1" type="title"/>
          </p:nvPr>
        </p:nvSpPr>
        <p:spPr>
          <a:xfrm>
            <a:off x="257705" y="2245153"/>
            <a:ext cx="7044600" cy="3985200"/>
          </a:xfrm>
          <a:prstGeom prst="rect">
            <a:avLst/>
          </a:prstGeom>
        </p:spPr>
        <p:txBody>
          <a:bodyPr anchorCtr="0" anchor="b" bIns="123025" lIns="123025" spcFirstLastPara="1" rIns="123025" wrap="square" tIns="123025">
            <a:noAutofit/>
          </a:bodyPr>
          <a:lstStyle>
            <a:lvl1pPr lvl="0" rtl="0" algn="ctr">
              <a:spcBef>
                <a:spcPts val="0"/>
              </a:spcBef>
              <a:spcAft>
                <a:spcPts val="0"/>
              </a:spcAft>
              <a:buSzPts val="16100"/>
              <a:buNone/>
              <a:defRPr sz="16100"/>
            </a:lvl1pPr>
            <a:lvl2pPr lvl="1" rtl="0" algn="ctr">
              <a:spcBef>
                <a:spcPts val="0"/>
              </a:spcBef>
              <a:spcAft>
                <a:spcPts val="0"/>
              </a:spcAft>
              <a:buSzPts val="16100"/>
              <a:buNone/>
              <a:defRPr sz="16100"/>
            </a:lvl2pPr>
            <a:lvl3pPr lvl="2" rtl="0" algn="ctr">
              <a:spcBef>
                <a:spcPts val="0"/>
              </a:spcBef>
              <a:spcAft>
                <a:spcPts val="0"/>
              </a:spcAft>
              <a:buSzPts val="16100"/>
              <a:buNone/>
              <a:defRPr sz="16100"/>
            </a:lvl3pPr>
            <a:lvl4pPr lvl="3" rtl="0" algn="ctr">
              <a:spcBef>
                <a:spcPts val="0"/>
              </a:spcBef>
              <a:spcAft>
                <a:spcPts val="0"/>
              </a:spcAft>
              <a:buSzPts val="16100"/>
              <a:buNone/>
              <a:defRPr sz="16100"/>
            </a:lvl4pPr>
            <a:lvl5pPr lvl="4" rtl="0" algn="ctr">
              <a:spcBef>
                <a:spcPts val="0"/>
              </a:spcBef>
              <a:spcAft>
                <a:spcPts val="0"/>
              </a:spcAft>
              <a:buSzPts val="16100"/>
              <a:buNone/>
              <a:defRPr sz="16100"/>
            </a:lvl5pPr>
            <a:lvl6pPr lvl="5" rtl="0" algn="ctr">
              <a:spcBef>
                <a:spcPts val="0"/>
              </a:spcBef>
              <a:spcAft>
                <a:spcPts val="0"/>
              </a:spcAft>
              <a:buSzPts val="16100"/>
              <a:buNone/>
              <a:defRPr sz="16100"/>
            </a:lvl6pPr>
            <a:lvl7pPr lvl="6" rtl="0" algn="ctr">
              <a:spcBef>
                <a:spcPts val="0"/>
              </a:spcBef>
              <a:spcAft>
                <a:spcPts val="0"/>
              </a:spcAft>
              <a:buSzPts val="16100"/>
              <a:buNone/>
              <a:defRPr sz="16100"/>
            </a:lvl7pPr>
            <a:lvl8pPr lvl="7" rtl="0" algn="ctr">
              <a:spcBef>
                <a:spcPts val="0"/>
              </a:spcBef>
              <a:spcAft>
                <a:spcPts val="0"/>
              </a:spcAft>
              <a:buSzPts val="16100"/>
              <a:buNone/>
              <a:defRPr sz="16100"/>
            </a:lvl8pPr>
            <a:lvl9pPr lvl="8" rtl="0" algn="ctr">
              <a:spcBef>
                <a:spcPts val="0"/>
              </a:spcBef>
              <a:spcAft>
                <a:spcPts val="0"/>
              </a:spcAft>
              <a:buSzPts val="16100"/>
              <a:buNone/>
              <a:defRPr sz="16100"/>
            </a:lvl9pPr>
          </a:lstStyle>
          <a:p>
            <a:r>
              <a:t>xx%</a:t>
            </a:r>
          </a:p>
        </p:txBody>
      </p:sp>
      <p:sp>
        <p:nvSpPr>
          <p:cNvPr id="145" name="Google Shape;145;p35"/>
          <p:cNvSpPr txBox="1"/>
          <p:nvPr>
            <p:ph idx="1" type="body"/>
          </p:nvPr>
        </p:nvSpPr>
        <p:spPr>
          <a:xfrm>
            <a:off x="257705" y="6398217"/>
            <a:ext cx="7044600" cy="2640300"/>
          </a:xfrm>
          <a:prstGeom prst="rect">
            <a:avLst/>
          </a:prstGeom>
        </p:spPr>
        <p:txBody>
          <a:bodyPr anchorCtr="0" anchor="t" bIns="123025" lIns="123025" spcFirstLastPara="1" rIns="123025" wrap="square" tIns="123025">
            <a:noAutofit/>
          </a:bodyPr>
          <a:lstStyle>
            <a:lvl1pPr indent="-381000" lvl="0" marL="457200" rtl="0" algn="ctr">
              <a:spcBef>
                <a:spcPts val="0"/>
              </a:spcBef>
              <a:spcAft>
                <a:spcPts val="0"/>
              </a:spcAft>
              <a:buSzPts val="2400"/>
              <a:buChar char="●"/>
              <a:defRPr/>
            </a:lvl1pPr>
            <a:lvl2pPr indent="-349250" lvl="1" marL="914400" rtl="0" algn="ctr">
              <a:spcBef>
                <a:spcPts val="2200"/>
              </a:spcBef>
              <a:spcAft>
                <a:spcPts val="0"/>
              </a:spcAft>
              <a:buSzPts val="1900"/>
              <a:buChar char="○"/>
              <a:defRPr/>
            </a:lvl2pPr>
            <a:lvl3pPr indent="-349250" lvl="2" marL="1371600" rtl="0" algn="ctr">
              <a:spcBef>
                <a:spcPts val="2200"/>
              </a:spcBef>
              <a:spcAft>
                <a:spcPts val="0"/>
              </a:spcAft>
              <a:buSzPts val="1900"/>
              <a:buChar char="■"/>
              <a:defRPr/>
            </a:lvl3pPr>
            <a:lvl4pPr indent="-349250" lvl="3" marL="1828800" rtl="0" algn="ctr">
              <a:spcBef>
                <a:spcPts val="2200"/>
              </a:spcBef>
              <a:spcAft>
                <a:spcPts val="0"/>
              </a:spcAft>
              <a:buSzPts val="1900"/>
              <a:buChar char="●"/>
              <a:defRPr/>
            </a:lvl4pPr>
            <a:lvl5pPr indent="-349250" lvl="4" marL="2286000" rtl="0" algn="ctr">
              <a:spcBef>
                <a:spcPts val="2200"/>
              </a:spcBef>
              <a:spcAft>
                <a:spcPts val="0"/>
              </a:spcAft>
              <a:buSzPts val="1900"/>
              <a:buChar char="○"/>
              <a:defRPr/>
            </a:lvl5pPr>
            <a:lvl6pPr indent="-349250" lvl="5" marL="2743200" rtl="0" algn="ctr">
              <a:spcBef>
                <a:spcPts val="2200"/>
              </a:spcBef>
              <a:spcAft>
                <a:spcPts val="0"/>
              </a:spcAft>
              <a:buSzPts val="1900"/>
              <a:buChar char="■"/>
              <a:defRPr/>
            </a:lvl6pPr>
            <a:lvl7pPr indent="-349250" lvl="6" marL="3200400" rtl="0" algn="ctr">
              <a:spcBef>
                <a:spcPts val="2200"/>
              </a:spcBef>
              <a:spcAft>
                <a:spcPts val="0"/>
              </a:spcAft>
              <a:buSzPts val="1900"/>
              <a:buChar char="●"/>
              <a:defRPr/>
            </a:lvl7pPr>
            <a:lvl8pPr indent="-349250" lvl="7" marL="3657600" rtl="0" algn="ctr">
              <a:spcBef>
                <a:spcPts val="2200"/>
              </a:spcBef>
              <a:spcAft>
                <a:spcPts val="0"/>
              </a:spcAft>
              <a:buSzPts val="1900"/>
              <a:buChar char="○"/>
              <a:defRPr/>
            </a:lvl8pPr>
            <a:lvl9pPr indent="-349250" lvl="8" marL="4114800" rtl="0" algn="ctr">
              <a:spcBef>
                <a:spcPts val="2200"/>
              </a:spcBef>
              <a:spcAft>
                <a:spcPts val="2200"/>
              </a:spcAft>
              <a:buSzPts val="1900"/>
              <a:buChar char="■"/>
              <a:defRPr/>
            </a:lvl9pPr>
          </a:lstStyle>
          <a:p/>
        </p:txBody>
      </p:sp>
      <p:sp>
        <p:nvSpPr>
          <p:cNvPr id="146" name="Google Shape;146;p35"/>
          <p:cNvSpPr txBox="1"/>
          <p:nvPr>
            <p:ph idx="12" type="sldNum"/>
          </p:nvPr>
        </p:nvSpPr>
        <p:spPr>
          <a:xfrm>
            <a:off x="7004788" y="9465147"/>
            <a:ext cx="453600" cy="799200"/>
          </a:xfrm>
          <a:prstGeom prst="rect">
            <a:avLst/>
          </a:prstGeom>
        </p:spPr>
        <p:txBody>
          <a:bodyPr anchorCtr="0" anchor="ctr" bIns="123025" lIns="123025" spcFirstLastPara="1" rIns="123025" wrap="square" tIns="1230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7" name="Shape 1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1" name="Google Shape;21;p5"/>
          <p:cNvSpPr txBox="1"/>
          <p:nvPr>
            <p:ph idx="1" type="body"/>
          </p:nvPr>
        </p:nvSpPr>
        <p:spPr>
          <a:xfrm>
            <a:off x="257705" y="2339232"/>
            <a:ext cx="3307200" cy="6934500"/>
          </a:xfrm>
          <a:prstGeom prst="rect">
            <a:avLst/>
          </a:prstGeom>
        </p:spPr>
        <p:txBody>
          <a:bodyPr anchorCtr="0" anchor="t" bIns="122150" lIns="122150" spcFirstLastPara="1" rIns="122150" wrap="square" tIns="12215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2" name="Google Shape;22;p5"/>
          <p:cNvSpPr txBox="1"/>
          <p:nvPr>
            <p:ph idx="2" type="body"/>
          </p:nvPr>
        </p:nvSpPr>
        <p:spPr>
          <a:xfrm>
            <a:off x="3995291" y="2339232"/>
            <a:ext cx="3307200" cy="6934500"/>
          </a:xfrm>
          <a:prstGeom prst="rect">
            <a:avLst/>
          </a:prstGeom>
        </p:spPr>
        <p:txBody>
          <a:bodyPr anchorCtr="0" anchor="t" bIns="122150" lIns="122150" spcFirstLastPara="1" rIns="122150" wrap="square" tIns="12215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3" name="Google Shape;23;p5"/>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6" name="Google Shape;26;p6"/>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257705" y="1127727"/>
            <a:ext cx="2321700" cy="1534500"/>
          </a:xfrm>
          <a:prstGeom prst="rect">
            <a:avLst/>
          </a:prstGeom>
        </p:spPr>
        <p:txBody>
          <a:bodyPr anchorCtr="0" anchor="b" bIns="122150" lIns="122150" spcFirstLastPara="1" rIns="122150" wrap="square" tIns="12215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29" name="Google Shape;29;p7"/>
          <p:cNvSpPr txBox="1"/>
          <p:nvPr>
            <p:ph idx="1" type="body"/>
          </p:nvPr>
        </p:nvSpPr>
        <p:spPr>
          <a:xfrm>
            <a:off x="257705" y="2820535"/>
            <a:ext cx="2321700" cy="6453300"/>
          </a:xfrm>
          <a:prstGeom prst="rect">
            <a:avLst/>
          </a:prstGeom>
        </p:spPr>
        <p:txBody>
          <a:bodyPr anchorCtr="0" anchor="t" bIns="122150" lIns="122150" spcFirstLastPara="1" rIns="122150" wrap="square" tIns="12215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0" name="Google Shape;30;p7"/>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05325" y="913690"/>
            <a:ext cx="5264700" cy="8303100"/>
          </a:xfrm>
          <a:prstGeom prst="rect">
            <a:avLst/>
          </a:prstGeom>
        </p:spPr>
        <p:txBody>
          <a:bodyPr anchorCtr="0" anchor="ctr" bIns="122150" lIns="122150" spcFirstLastPara="1" rIns="122150" wrap="square" tIns="12215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3" name="Google Shape;33;p8"/>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3780000" y="-254"/>
            <a:ext cx="3780000" cy="10440000"/>
          </a:xfrm>
          <a:prstGeom prst="rect">
            <a:avLst/>
          </a:prstGeom>
          <a:solidFill>
            <a:schemeClr val="lt2"/>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19508" y="2503032"/>
            <a:ext cx="3344400" cy="30087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7" name="Google Shape;37;p9"/>
          <p:cNvSpPr txBox="1"/>
          <p:nvPr>
            <p:ph idx="1" type="subTitle"/>
          </p:nvPr>
        </p:nvSpPr>
        <p:spPr>
          <a:xfrm>
            <a:off x="219508" y="5689531"/>
            <a:ext cx="3344400" cy="2507100"/>
          </a:xfrm>
          <a:prstGeom prst="rect">
            <a:avLst/>
          </a:prstGeom>
        </p:spPr>
        <p:txBody>
          <a:bodyPr anchorCtr="0" anchor="t" bIns="122150" lIns="122150" spcFirstLastPara="1" rIns="122150" wrap="square" tIns="12215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8" name="Google Shape;38;p9"/>
          <p:cNvSpPr txBox="1"/>
          <p:nvPr>
            <p:ph idx="2" type="body"/>
          </p:nvPr>
        </p:nvSpPr>
        <p:spPr>
          <a:xfrm>
            <a:off x="4083839" y="1469689"/>
            <a:ext cx="3172200" cy="7500000"/>
          </a:xfrm>
          <a:prstGeom prst="rect">
            <a:avLst/>
          </a:prstGeom>
        </p:spPr>
        <p:txBody>
          <a:bodyPr anchorCtr="0" anchor="ctr" bIns="122150" lIns="122150" spcFirstLastPara="1" rIns="122150" wrap="square" tIns="12215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9" name="Google Shape;39;p9"/>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257705" y="8586994"/>
            <a:ext cx="4959900" cy="1228200"/>
          </a:xfrm>
          <a:prstGeom prst="rect">
            <a:avLst/>
          </a:prstGeom>
        </p:spPr>
        <p:txBody>
          <a:bodyPr anchorCtr="0" anchor="ctr" bIns="122150" lIns="122150" spcFirstLastPara="1" rIns="122150" wrap="square" tIns="122150">
            <a:noAutofit/>
          </a:bodyPr>
          <a:lstStyle>
            <a:lvl1pPr indent="-228600" lvl="0" marL="457200">
              <a:lnSpc>
                <a:spcPct val="100000"/>
              </a:lnSpc>
              <a:spcBef>
                <a:spcPts val="0"/>
              </a:spcBef>
              <a:spcAft>
                <a:spcPts val="0"/>
              </a:spcAft>
              <a:buSzPts val="2400"/>
              <a:buNone/>
              <a:defRPr/>
            </a:lvl1pPr>
          </a:lstStyle>
          <a:p/>
        </p:txBody>
      </p:sp>
      <p:sp>
        <p:nvSpPr>
          <p:cNvPr id="42" name="Google Shape;42;p10"/>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2150" lIns="122150" spcFirstLastPara="1" rIns="122150" wrap="square" tIns="12215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257705" y="2339232"/>
            <a:ext cx="7044600" cy="6934500"/>
          </a:xfrm>
          <a:prstGeom prst="rect">
            <a:avLst/>
          </a:prstGeom>
          <a:noFill/>
          <a:ln>
            <a:noFill/>
          </a:ln>
        </p:spPr>
        <p:txBody>
          <a:bodyPr anchorCtr="0" anchor="t" bIns="122150" lIns="122150" spcFirstLastPara="1" rIns="122150" wrap="square" tIns="122150">
            <a:no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2150" lIns="122150" spcFirstLastPara="1" rIns="122150" wrap="square" tIns="12215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48" name="Shape 48"/>
        <p:cNvGrpSpPr/>
        <p:nvPr/>
      </p:nvGrpSpPr>
      <p:grpSpPr>
        <a:xfrm>
          <a:off x="0" y="0"/>
          <a:ext cx="0" cy="0"/>
          <a:chOff x="0" y="0"/>
          <a:chExt cx="0" cy="0"/>
        </a:xfrm>
      </p:grpSpPr>
      <p:sp>
        <p:nvSpPr>
          <p:cNvPr id="49" name="Google Shape;49;p13"/>
          <p:cNvSpPr txBox="1"/>
          <p:nvPr>
            <p:ph type="title"/>
          </p:nvPr>
        </p:nvSpPr>
        <p:spPr>
          <a:xfrm>
            <a:off x="257705" y="903288"/>
            <a:ext cx="7044600" cy="1162500"/>
          </a:xfrm>
          <a:prstGeom prst="rect">
            <a:avLst/>
          </a:prstGeom>
          <a:noFill/>
          <a:ln>
            <a:noFill/>
          </a:ln>
        </p:spPr>
        <p:txBody>
          <a:bodyPr anchorCtr="0" anchor="t" bIns="122150" lIns="122150" spcFirstLastPara="1" rIns="122150" wrap="square" tIns="12215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50" name="Google Shape;50;p13"/>
          <p:cNvSpPr txBox="1"/>
          <p:nvPr>
            <p:ph idx="1" type="body"/>
          </p:nvPr>
        </p:nvSpPr>
        <p:spPr>
          <a:xfrm>
            <a:off x="257705" y="2339232"/>
            <a:ext cx="7044600" cy="6934500"/>
          </a:xfrm>
          <a:prstGeom prst="rect">
            <a:avLst/>
          </a:prstGeom>
          <a:noFill/>
          <a:ln>
            <a:noFill/>
          </a:ln>
        </p:spPr>
        <p:txBody>
          <a:bodyPr anchorCtr="0" anchor="t" bIns="122150" lIns="122150" spcFirstLastPara="1" rIns="122150" wrap="square" tIns="122150">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51" name="Google Shape;51;p13"/>
          <p:cNvSpPr txBox="1"/>
          <p:nvPr>
            <p:ph idx="12" type="sldNum"/>
          </p:nvPr>
        </p:nvSpPr>
        <p:spPr>
          <a:xfrm>
            <a:off x="7004788" y="9465147"/>
            <a:ext cx="453600" cy="798900"/>
          </a:xfrm>
          <a:prstGeom prst="rect">
            <a:avLst/>
          </a:prstGeom>
          <a:noFill/>
          <a:ln>
            <a:noFill/>
          </a:ln>
        </p:spPr>
        <p:txBody>
          <a:bodyPr anchorCtr="0" anchor="ctr" bIns="122150" lIns="122150" spcFirstLastPara="1" rIns="122150" wrap="square" tIns="12215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07" name="Shape 107"/>
        <p:cNvGrpSpPr/>
        <p:nvPr/>
      </p:nvGrpSpPr>
      <p:grpSpPr>
        <a:xfrm>
          <a:off x="0" y="0"/>
          <a:ext cx="0" cy="0"/>
          <a:chOff x="0" y="0"/>
          <a:chExt cx="0" cy="0"/>
        </a:xfrm>
      </p:grpSpPr>
      <p:sp>
        <p:nvSpPr>
          <p:cNvPr id="108" name="Google Shape;108;p25"/>
          <p:cNvSpPr txBox="1"/>
          <p:nvPr>
            <p:ph type="title"/>
          </p:nvPr>
        </p:nvSpPr>
        <p:spPr>
          <a:xfrm>
            <a:off x="257705" y="903288"/>
            <a:ext cx="7044600" cy="1162500"/>
          </a:xfrm>
          <a:prstGeom prst="rect">
            <a:avLst/>
          </a:prstGeom>
          <a:noFill/>
          <a:ln>
            <a:noFill/>
          </a:ln>
        </p:spPr>
        <p:txBody>
          <a:bodyPr anchorCtr="0" anchor="t" bIns="123025" lIns="123025" spcFirstLastPara="1" rIns="123025" wrap="square" tIns="123025">
            <a:noAutofit/>
          </a:bodyPr>
          <a:lstStyle>
            <a:lvl1pPr lvl="0" rtl="0">
              <a:spcBef>
                <a:spcPts val="0"/>
              </a:spcBef>
              <a:spcAft>
                <a:spcPts val="0"/>
              </a:spcAft>
              <a:buClr>
                <a:schemeClr val="dk1"/>
              </a:buClr>
              <a:buSzPts val="3800"/>
              <a:buNone/>
              <a:defRPr sz="3800">
                <a:solidFill>
                  <a:schemeClr val="dk1"/>
                </a:solidFill>
              </a:defRPr>
            </a:lvl1pPr>
            <a:lvl2pPr lvl="1" rtl="0">
              <a:spcBef>
                <a:spcPts val="0"/>
              </a:spcBef>
              <a:spcAft>
                <a:spcPts val="0"/>
              </a:spcAft>
              <a:buClr>
                <a:schemeClr val="dk1"/>
              </a:buClr>
              <a:buSzPts val="3800"/>
              <a:buNone/>
              <a:defRPr sz="3800">
                <a:solidFill>
                  <a:schemeClr val="dk1"/>
                </a:solidFill>
              </a:defRPr>
            </a:lvl2pPr>
            <a:lvl3pPr lvl="2" rtl="0">
              <a:spcBef>
                <a:spcPts val="0"/>
              </a:spcBef>
              <a:spcAft>
                <a:spcPts val="0"/>
              </a:spcAft>
              <a:buClr>
                <a:schemeClr val="dk1"/>
              </a:buClr>
              <a:buSzPts val="3800"/>
              <a:buNone/>
              <a:defRPr sz="3800">
                <a:solidFill>
                  <a:schemeClr val="dk1"/>
                </a:solidFill>
              </a:defRPr>
            </a:lvl3pPr>
            <a:lvl4pPr lvl="3" rtl="0">
              <a:spcBef>
                <a:spcPts val="0"/>
              </a:spcBef>
              <a:spcAft>
                <a:spcPts val="0"/>
              </a:spcAft>
              <a:buClr>
                <a:schemeClr val="dk1"/>
              </a:buClr>
              <a:buSzPts val="3800"/>
              <a:buNone/>
              <a:defRPr sz="3800">
                <a:solidFill>
                  <a:schemeClr val="dk1"/>
                </a:solidFill>
              </a:defRPr>
            </a:lvl4pPr>
            <a:lvl5pPr lvl="4" rtl="0">
              <a:spcBef>
                <a:spcPts val="0"/>
              </a:spcBef>
              <a:spcAft>
                <a:spcPts val="0"/>
              </a:spcAft>
              <a:buClr>
                <a:schemeClr val="dk1"/>
              </a:buClr>
              <a:buSzPts val="3800"/>
              <a:buNone/>
              <a:defRPr sz="3800">
                <a:solidFill>
                  <a:schemeClr val="dk1"/>
                </a:solidFill>
              </a:defRPr>
            </a:lvl5pPr>
            <a:lvl6pPr lvl="5" rtl="0">
              <a:spcBef>
                <a:spcPts val="0"/>
              </a:spcBef>
              <a:spcAft>
                <a:spcPts val="0"/>
              </a:spcAft>
              <a:buClr>
                <a:schemeClr val="dk1"/>
              </a:buClr>
              <a:buSzPts val="3800"/>
              <a:buNone/>
              <a:defRPr sz="3800">
                <a:solidFill>
                  <a:schemeClr val="dk1"/>
                </a:solidFill>
              </a:defRPr>
            </a:lvl6pPr>
            <a:lvl7pPr lvl="6" rtl="0">
              <a:spcBef>
                <a:spcPts val="0"/>
              </a:spcBef>
              <a:spcAft>
                <a:spcPts val="0"/>
              </a:spcAft>
              <a:buClr>
                <a:schemeClr val="dk1"/>
              </a:buClr>
              <a:buSzPts val="3800"/>
              <a:buNone/>
              <a:defRPr sz="3800">
                <a:solidFill>
                  <a:schemeClr val="dk1"/>
                </a:solidFill>
              </a:defRPr>
            </a:lvl7pPr>
            <a:lvl8pPr lvl="7" rtl="0">
              <a:spcBef>
                <a:spcPts val="0"/>
              </a:spcBef>
              <a:spcAft>
                <a:spcPts val="0"/>
              </a:spcAft>
              <a:buClr>
                <a:schemeClr val="dk1"/>
              </a:buClr>
              <a:buSzPts val="3800"/>
              <a:buNone/>
              <a:defRPr sz="3800">
                <a:solidFill>
                  <a:schemeClr val="dk1"/>
                </a:solidFill>
              </a:defRPr>
            </a:lvl8pPr>
            <a:lvl9pPr lvl="8" rtl="0">
              <a:spcBef>
                <a:spcPts val="0"/>
              </a:spcBef>
              <a:spcAft>
                <a:spcPts val="0"/>
              </a:spcAft>
              <a:buClr>
                <a:schemeClr val="dk1"/>
              </a:buClr>
              <a:buSzPts val="3800"/>
              <a:buNone/>
              <a:defRPr sz="3800">
                <a:solidFill>
                  <a:schemeClr val="dk1"/>
                </a:solidFill>
              </a:defRPr>
            </a:lvl9pPr>
          </a:lstStyle>
          <a:p/>
        </p:txBody>
      </p:sp>
      <p:sp>
        <p:nvSpPr>
          <p:cNvPr id="109" name="Google Shape;109;p25"/>
          <p:cNvSpPr txBox="1"/>
          <p:nvPr>
            <p:ph idx="1" type="body"/>
          </p:nvPr>
        </p:nvSpPr>
        <p:spPr>
          <a:xfrm>
            <a:off x="257705" y="2339232"/>
            <a:ext cx="7044600" cy="6934500"/>
          </a:xfrm>
          <a:prstGeom prst="rect">
            <a:avLst/>
          </a:prstGeom>
          <a:noFill/>
          <a:ln>
            <a:noFill/>
          </a:ln>
        </p:spPr>
        <p:txBody>
          <a:bodyPr anchorCtr="0" anchor="t" bIns="123025" lIns="123025" spcFirstLastPara="1" rIns="123025" wrap="square" tIns="123025">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200"/>
              </a:spcBef>
              <a:spcAft>
                <a:spcPts val="0"/>
              </a:spcAft>
              <a:buClr>
                <a:schemeClr val="dk2"/>
              </a:buClr>
              <a:buSzPts val="1900"/>
              <a:buChar char="○"/>
              <a:defRPr sz="1900">
                <a:solidFill>
                  <a:schemeClr val="dk2"/>
                </a:solidFill>
              </a:defRPr>
            </a:lvl2pPr>
            <a:lvl3pPr indent="-349250" lvl="2" marL="1371600" rtl="0">
              <a:lnSpc>
                <a:spcPct val="115000"/>
              </a:lnSpc>
              <a:spcBef>
                <a:spcPts val="2200"/>
              </a:spcBef>
              <a:spcAft>
                <a:spcPts val="0"/>
              </a:spcAft>
              <a:buClr>
                <a:schemeClr val="dk2"/>
              </a:buClr>
              <a:buSzPts val="1900"/>
              <a:buChar char="■"/>
              <a:defRPr sz="1900">
                <a:solidFill>
                  <a:schemeClr val="dk2"/>
                </a:solidFill>
              </a:defRPr>
            </a:lvl3pPr>
            <a:lvl4pPr indent="-349250" lvl="3" marL="1828800" rtl="0">
              <a:lnSpc>
                <a:spcPct val="115000"/>
              </a:lnSpc>
              <a:spcBef>
                <a:spcPts val="2200"/>
              </a:spcBef>
              <a:spcAft>
                <a:spcPts val="0"/>
              </a:spcAft>
              <a:buClr>
                <a:schemeClr val="dk2"/>
              </a:buClr>
              <a:buSzPts val="1900"/>
              <a:buChar char="●"/>
              <a:defRPr sz="1900">
                <a:solidFill>
                  <a:schemeClr val="dk2"/>
                </a:solidFill>
              </a:defRPr>
            </a:lvl4pPr>
            <a:lvl5pPr indent="-349250" lvl="4" marL="2286000" rtl="0">
              <a:lnSpc>
                <a:spcPct val="115000"/>
              </a:lnSpc>
              <a:spcBef>
                <a:spcPts val="2200"/>
              </a:spcBef>
              <a:spcAft>
                <a:spcPts val="0"/>
              </a:spcAft>
              <a:buClr>
                <a:schemeClr val="dk2"/>
              </a:buClr>
              <a:buSzPts val="1900"/>
              <a:buChar char="○"/>
              <a:defRPr sz="1900">
                <a:solidFill>
                  <a:schemeClr val="dk2"/>
                </a:solidFill>
              </a:defRPr>
            </a:lvl5pPr>
            <a:lvl6pPr indent="-349250" lvl="5" marL="2743200" rtl="0">
              <a:lnSpc>
                <a:spcPct val="115000"/>
              </a:lnSpc>
              <a:spcBef>
                <a:spcPts val="2200"/>
              </a:spcBef>
              <a:spcAft>
                <a:spcPts val="0"/>
              </a:spcAft>
              <a:buClr>
                <a:schemeClr val="dk2"/>
              </a:buClr>
              <a:buSzPts val="1900"/>
              <a:buChar char="■"/>
              <a:defRPr sz="1900">
                <a:solidFill>
                  <a:schemeClr val="dk2"/>
                </a:solidFill>
              </a:defRPr>
            </a:lvl6pPr>
            <a:lvl7pPr indent="-349250" lvl="6" marL="3200400" rtl="0">
              <a:lnSpc>
                <a:spcPct val="115000"/>
              </a:lnSpc>
              <a:spcBef>
                <a:spcPts val="2200"/>
              </a:spcBef>
              <a:spcAft>
                <a:spcPts val="0"/>
              </a:spcAft>
              <a:buClr>
                <a:schemeClr val="dk2"/>
              </a:buClr>
              <a:buSzPts val="1900"/>
              <a:buChar char="●"/>
              <a:defRPr sz="1900">
                <a:solidFill>
                  <a:schemeClr val="dk2"/>
                </a:solidFill>
              </a:defRPr>
            </a:lvl7pPr>
            <a:lvl8pPr indent="-349250" lvl="7" marL="3657600" rtl="0">
              <a:lnSpc>
                <a:spcPct val="115000"/>
              </a:lnSpc>
              <a:spcBef>
                <a:spcPts val="2200"/>
              </a:spcBef>
              <a:spcAft>
                <a:spcPts val="0"/>
              </a:spcAft>
              <a:buClr>
                <a:schemeClr val="dk2"/>
              </a:buClr>
              <a:buSzPts val="1900"/>
              <a:buChar char="○"/>
              <a:defRPr sz="1900">
                <a:solidFill>
                  <a:schemeClr val="dk2"/>
                </a:solidFill>
              </a:defRPr>
            </a:lvl8pPr>
            <a:lvl9pPr indent="-349250" lvl="8" marL="4114800" rtl="0">
              <a:lnSpc>
                <a:spcPct val="115000"/>
              </a:lnSpc>
              <a:spcBef>
                <a:spcPts val="2200"/>
              </a:spcBef>
              <a:spcAft>
                <a:spcPts val="2200"/>
              </a:spcAft>
              <a:buClr>
                <a:schemeClr val="dk2"/>
              </a:buClr>
              <a:buSzPts val="1900"/>
              <a:buChar char="■"/>
              <a:defRPr sz="1900">
                <a:solidFill>
                  <a:schemeClr val="dk2"/>
                </a:solidFill>
              </a:defRPr>
            </a:lvl9pPr>
          </a:lstStyle>
          <a:p/>
        </p:txBody>
      </p:sp>
      <p:sp>
        <p:nvSpPr>
          <p:cNvPr id="110" name="Google Shape;110;p25"/>
          <p:cNvSpPr txBox="1"/>
          <p:nvPr>
            <p:ph idx="12" type="sldNum"/>
          </p:nvPr>
        </p:nvSpPr>
        <p:spPr>
          <a:xfrm>
            <a:off x="7004788" y="9465147"/>
            <a:ext cx="453600" cy="799200"/>
          </a:xfrm>
          <a:prstGeom prst="rect">
            <a:avLst/>
          </a:prstGeom>
          <a:noFill/>
          <a:ln>
            <a:noFill/>
          </a:ln>
        </p:spPr>
        <p:txBody>
          <a:bodyPr anchorCtr="0" anchor="ctr" bIns="123025" lIns="123025" spcFirstLastPara="1" rIns="123025" wrap="square" tIns="123025">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document/d/16dIdEzTUCWseYg3GY59eLWZeCt4n5i0YjxD_ut5hOb8/edit?usp=sharing" TargetMode="External"/><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familymedicine438.sarahah.com" TargetMode="External"/><Relationship Id="rId4" Type="http://schemas.openxmlformats.org/officeDocument/2006/relationships/image" Target="../media/image12.png"/><Relationship Id="rId5" Type="http://schemas.openxmlformats.org/officeDocument/2006/relationships/hyperlink" Target="http://www.twitter.com/Medicine438_" TargetMode="External"/><Relationship Id="rId6" Type="http://schemas.openxmlformats.org/officeDocument/2006/relationships/image" Target="../media/image10.png"/><Relationship Id="rId7"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37"/>
          <p:cNvSpPr txBox="1"/>
          <p:nvPr/>
        </p:nvSpPr>
        <p:spPr>
          <a:xfrm>
            <a:off x="210" y="0"/>
            <a:ext cx="7560000" cy="104400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153" name="Google Shape;153;p37"/>
          <p:cNvSpPr/>
          <p:nvPr/>
        </p:nvSpPr>
        <p:spPr>
          <a:xfrm>
            <a:off x="419440" y="9055008"/>
            <a:ext cx="206100" cy="1797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54" name="Google Shape;154;p37"/>
          <p:cNvSpPr/>
          <p:nvPr/>
        </p:nvSpPr>
        <p:spPr>
          <a:xfrm>
            <a:off x="419440" y="9260084"/>
            <a:ext cx="206100" cy="1797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55" name="Google Shape;155;p37"/>
          <p:cNvSpPr/>
          <p:nvPr/>
        </p:nvSpPr>
        <p:spPr>
          <a:xfrm>
            <a:off x="419440" y="9465177"/>
            <a:ext cx="206100" cy="179700"/>
          </a:xfrm>
          <a:prstGeom prst="ellipse">
            <a:avLst/>
          </a:prstGeom>
          <a:solidFill>
            <a:srgbClr val="C27BA0"/>
          </a:solidFill>
          <a:ln cap="flat" cmpd="sng" w="9525">
            <a:solidFill>
              <a:srgbClr val="C27BA0"/>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56" name="Google Shape;156;p37"/>
          <p:cNvSpPr/>
          <p:nvPr/>
        </p:nvSpPr>
        <p:spPr>
          <a:xfrm>
            <a:off x="419440" y="9670261"/>
            <a:ext cx="206100" cy="179700"/>
          </a:xfrm>
          <a:prstGeom prst="ellipse">
            <a:avLst/>
          </a:prstGeom>
          <a:solidFill>
            <a:srgbClr val="3C78D8"/>
          </a:solidFill>
          <a:ln cap="flat" cmpd="sng" w="9525">
            <a:solidFill>
              <a:srgbClr val="3C78D8"/>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57" name="Google Shape;157;p37"/>
          <p:cNvSpPr/>
          <p:nvPr/>
        </p:nvSpPr>
        <p:spPr>
          <a:xfrm>
            <a:off x="419440" y="9875346"/>
            <a:ext cx="206100" cy="179700"/>
          </a:xfrm>
          <a:prstGeom prst="ellipse">
            <a:avLst/>
          </a:prstGeom>
          <a:solidFill>
            <a:srgbClr val="B45F06"/>
          </a:solidFill>
          <a:ln cap="flat" cmpd="sng" w="9525">
            <a:solidFill>
              <a:srgbClr val="B45F06"/>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58" name="Google Shape;158;p37"/>
          <p:cNvSpPr/>
          <p:nvPr/>
        </p:nvSpPr>
        <p:spPr>
          <a:xfrm>
            <a:off x="96615" y="83377"/>
            <a:ext cx="7367100" cy="10273200"/>
          </a:xfrm>
          <a:prstGeom prst="round1Rect">
            <a:avLst>
              <a:gd fmla="val 32476" name="adj"/>
            </a:avLst>
          </a:prstGeom>
          <a:solidFill>
            <a:srgbClr val="EEF7FF"/>
          </a:solidFill>
          <a:ln cap="flat" cmpd="sng" w="66675">
            <a:solidFill>
              <a:srgbClr val="0B5394"/>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grpSp>
        <p:nvGrpSpPr>
          <p:cNvPr id="159" name="Google Shape;159;p37"/>
          <p:cNvGrpSpPr/>
          <p:nvPr/>
        </p:nvGrpSpPr>
        <p:grpSpPr>
          <a:xfrm>
            <a:off x="756000" y="3079096"/>
            <a:ext cx="6048000" cy="1910821"/>
            <a:chOff x="540000" y="2548288"/>
            <a:chExt cx="4320000" cy="1581412"/>
          </a:xfrm>
        </p:grpSpPr>
        <p:sp>
          <p:nvSpPr>
            <p:cNvPr id="160" name="Google Shape;160;p37"/>
            <p:cNvSpPr/>
            <p:nvPr/>
          </p:nvSpPr>
          <p:spPr>
            <a:xfrm>
              <a:off x="540000" y="2548288"/>
              <a:ext cx="4320000" cy="1488300"/>
            </a:xfrm>
            <a:prstGeom prst="bracketPair">
              <a:avLst/>
            </a:prstGeom>
            <a:noFill/>
            <a:ln cap="flat" cmpd="sng" w="85725">
              <a:solidFill>
                <a:srgbClr val="073763"/>
              </a:solidFill>
              <a:prstDash val="solid"/>
              <a:round/>
              <a:headEnd len="sm" w="sm" type="none"/>
              <a:tailEnd len="sm" w="sm" type="none"/>
            </a:ln>
          </p:spPr>
          <p:txBody>
            <a:bodyPr anchorCtr="0" anchor="ctr" bIns="122150" lIns="122150" spcFirstLastPara="1" rIns="122150" wrap="square" tIns="122150">
              <a:noAutofit/>
            </a:bodyPr>
            <a:lstStyle/>
            <a:p>
              <a:pPr indent="0" lvl="0" marL="0" rtl="0" algn="ctr">
                <a:spcBef>
                  <a:spcPts val="0"/>
                </a:spcBef>
                <a:spcAft>
                  <a:spcPts val="0"/>
                </a:spcAft>
                <a:buClr>
                  <a:schemeClr val="dk1"/>
                </a:buClr>
                <a:buSzPts val="1500"/>
                <a:buFont typeface="Arial"/>
                <a:buNone/>
              </a:pPr>
              <a:r>
                <a:rPr b="1" lang="ar" sz="4500">
                  <a:solidFill>
                    <a:srgbClr val="073763"/>
                  </a:solidFill>
                  <a:latin typeface="Cabin"/>
                  <a:ea typeface="Cabin"/>
                  <a:cs typeface="Cabin"/>
                  <a:sym typeface="Cabin"/>
                </a:rPr>
                <a:t>EPIDEMIOLOGY OF OBESITY</a:t>
              </a:r>
              <a:endParaRPr sz="4500">
                <a:solidFill>
                  <a:srgbClr val="073763"/>
                </a:solidFill>
              </a:endParaRPr>
            </a:p>
          </p:txBody>
        </p:sp>
        <p:sp>
          <p:nvSpPr>
            <p:cNvPr id="161" name="Google Shape;161;p37"/>
            <p:cNvSpPr txBox="1"/>
            <p:nvPr/>
          </p:nvSpPr>
          <p:spPr>
            <a:xfrm>
              <a:off x="1697517" y="3810800"/>
              <a:ext cx="1900500" cy="318900"/>
            </a:xfrm>
            <a:prstGeom prst="rect">
              <a:avLst/>
            </a:prstGeom>
            <a:noFill/>
            <a:ln>
              <a:noFill/>
            </a:ln>
          </p:spPr>
          <p:txBody>
            <a:bodyPr anchorCtr="0" anchor="t" bIns="122125" lIns="122125" spcFirstLastPara="1" rIns="122125" wrap="square" tIns="122125">
              <a:noAutofit/>
            </a:bodyPr>
            <a:lstStyle/>
            <a:p>
              <a:pPr indent="0" lvl="0" marL="0" rtl="0" algn="ctr">
                <a:spcBef>
                  <a:spcPts val="0"/>
                </a:spcBef>
                <a:spcAft>
                  <a:spcPts val="0"/>
                </a:spcAft>
                <a:buNone/>
              </a:pPr>
              <a:r>
                <a:rPr lang="ar" sz="1300" u="sng">
                  <a:latin typeface="Cabin"/>
                  <a:ea typeface="Cabin"/>
                  <a:cs typeface="Cabin"/>
                  <a:sym typeface="Cabin"/>
                  <a:hlinkClick r:id="rId3"/>
                </a:rPr>
                <a:t>Editing file</a:t>
              </a:r>
              <a:endParaRPr sz="1300" u="sng">
                <a:latin typeface="Cabin"/>
                <a:ea typeface="Cabin"/>
                <a:cs typeface="Cabin"/>
                <a:sym typeface="Cabin"/>
              </a:endParaRPr>
            </a:p>
          </p:txBody>
        </p:sp>
      </p:grpSp>
      <p:sp>
        <p:nvSpPr>
          <p:cNvPr id="162" name="Google Shape;162;p37"/>
          <p:cNvSpPr/>
          <p:nvPr/>
        </p:nvSpPr>
        <p:spPr>
          <a:xfrm>
            <a:off x="419444" y="5880476"/>
            <a:ext cx="3599820" cy="884838"/>
          </a:xfrm>
          <a:prstGeom prst="roundRect">
            <a:avLst>
              <a:gd fmla="val 16667" name="adj"/>
            </a:avLst>
          </a:prstGeom>
          <a:no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2700">
                <a:solidFill>
                  <a:srgbClr val="0B5394"/>
                </a:solidFill>
                <a:latin typeface="Cabin"/>
                <a:ea typeface="Cabin"/>
                <a:cs typeface="Cabin"/>
                <a:sym typeface="Cabin"/>
              </a:rPr>
              <a:t>Lecture Objectives:</a:t>
            </a:r>
            <a:endParaRPr b="1" sz="2700">
              <a:solidFill>
                <a:srgbClr val="0B5394"/>
              </a:solidFill>
              <a:latin typeface="Cabin"/>
              <a:ea typeface="Cabin"/>
              <a:cs typeface="Cabin"/>
              <a:sym typeface="Cabin"/>
            </a:endParaRPr>
          </a:p>
        </p:txBody>
      </p:sp>
      <p:sp>
        <p:nvSpPr>
          <p:cNvPr id="163" name="Google Shape;163;p37"/>
          <p:cNvSpPr txBox="1"/>
          <p:nvPr/>
        </p:nvSpPr>
        <p:spPr>
          <a:xfrm>
            <a:off x="419450" y="6669273"/>
            <a:ext cx="6384600" cy="1910700"/>
          </a:xfrm>
          <a:prstGeom prst="rect">
            <a:avLst/>
          </a:prstGeom>
          <a:noFill/>
          <a:ln>
            <a:noFill/>
          </a:ln>
        </p:spPr>
        <p:txBody>
          <a:bodyPr anchorCtr="0" anchor="t" bIns="122150" lIns="122150" spcFirstLastPara="1" rIns="122150" wrap="square" tIns="122150">
            <a:noAutofit/>
          </a:bodyPr>
          <a:lstStyle/>
          <a:p>
            <a:pPr indent="-323850" lvl="0" marL="457200" rtl="0" algn="l">
              <a:spcBef>
                <a:spcPts val="0"/>
              </a:spcBef>
              <a:spcAft>
                <a:spcPts val="0"/>
              </a:spcAft>
              <a:buSzPts val="1500"/>
              <a:buFont typeface="Cabin"/>
              <a:buChar char="➤"/>
            </a:pPr>
            <a:r>
              <a:rPr b="1" lang="ar" sz="1500">
                <a:latin typeface="Cabin"/>
                <a:ea typeface="Cabin"/>
                <a:cs typeface="Cabin"/>
                <a:sym typeface="Cabin"/>
              </a:rPr>
              <a:t>To understand the magnitude of obesity worldwide and nationally</a:t>
            </a:r>
            <a:endParaRPr b="1" sz="1500">
              <a:latin typeface="Cabin"/>
              <a:ea typeface="Cabin"/>
              <a:cs typeface="Cabin"/>
              <a:sym typeface="Cabin"/>
            </a:endParaRPr>
          </a:p>
          <a:p>
            <a:pPr indent="-323850" lvl="0" marL="457200" rtl="0" algn="l">
              <a:spcBef>
                <a:spcPts val="0"/>
              </a:spcBef>
              <a:spcAft>
                <a:spcPts val="0"/>
              </a:spcAft>
              <a:buSzPts val="1500"/>
              <a:buFont typeface="Cabin"/>
              <a:buChar char="➤"/>
            </a:pPr>
            <a:r>
              <a:rPr b="1" lang="ar" sz="1500">
                <a:latin typeface="Cabin"/>
                <a:ea typeface="Cabin"/>
                <a:cs typeface="Cabin"/>
                <a:sym typeface="Cabin"/>
              </a:rPr>
              <a:t>To define obesity.</a:t>
            </a:r>
            <a:endParaRPr b="1" sz="1500">
              <a:latin typeface="Cabin"/>
              <a:ea typeface="Cabin"/>
              <a:cs typeface="Cabin"/>
              <a:sym typeface="Cabin"/>
            </a:endParaRPr>
          </a:p>
          <a:p>
            <a:pPr indent="-323850" lvl="0" marL="457200" rtl="0" algn="l">
              <a:spcBef>
                <a:spcPts val="0"/>
              </a:spcBef>
              <a:spcAft>
                <a:spcPts val="0"/>
              </a:spcAft>
              <a:buSzPts val="1500"/>
              <a:buFont typeface="Cabin"/>
              <a:buChar char="➤"/>
            </a:pPr>
            <a:r>
              <a:rPr b="1" lang="ar" sz="1500">
                <a:latin typeface="Cabin"/>
                <a:ea typeface="Cabin"/>
                <a:cs typeface="Cabin"/>
                <a:sym typeface="Cabin"/>
              </a:rPr>
              <a:t>To list the risk factors for obesity.</a:t>
            </a:r>
            <a:endParaRPr b="1" sz="1500">
              <a:latin typeface="Cabin"/>
              <a:ea typeface="Cabin"/>
              <a:cs typeface="Cabin"/>
              <a:sym typeface="Cabin"/>
            </a:endParaRPr>
          </a:p>
          <a:p>
            <a:pPr indent="-323850" lvl="0" marL="457200" rtl="0" algn="l">
              <a:spcBef>
                <a:spcPts val="0"/>
              </a:spcBef>
              <a:spcAft>
                <a:spcPts val="0"/>
              </a:spcAft>
              <a:buSzPts val="1500"/>
              <a:buFont typeface="Cabin"/>
              <a:buChar char="➤"/>
            </a:pPr>
            <a:r>
              <a:rPr b="1" lang="ar" sz="1500">
                <a:latin typeface="Cabin"/>
                <a:ea typeface="Cabin"/>
                <a:cs typeface="Cabin"/>
                <a:sym typeface="Cabin"/>
              </a:rPr>
              <a:t>To list complication of obesity.</a:t>
            </a:r>
            <a:endParaRPr b="1" sz="1500">
              <a:latin typeface="Cabin"/>
              <a:ea typeface="Cabin"/>
              <a:cs typeface="Cabin"/>
              <a:sym typeface="Cabin"/>
            </a:endParaRPr>
          </a:p>
          <a:p>
            <a:pPr indent="-323850" lvl="0" marL="457200" rtl="0" algn="l">
              <a:spcBef>
                <a:spcPts val="0"/>
              </a:spcBef>
              <a:spcAft>
                <a:spcPts val="0"/>
              </a:spcAft>
              <a:buSzPts val="1500"/>
              <a:buFont typeface="Cabin"/>
              <a:buChar char="➤"/>
            </a:pPr>
            <a:r>
              <a:rPr b="1" lang="ar" sz="1500">
                <a:latin typeface="Cabin"/>
                <a:ea typeface="Cabin"/>
                <a:cs typeface="Cabin"/>
                <a:sym typeface="Cabin"/>
              </a:rPr>
              <a:t>To learn the different treatment modalities for obesity.</a:t>
            </a:r>
            <a:endParaRPr b="1" sz="1500">
              <a:latin typeface="Cabin"/>
              <a:ea typeface="Cabin"/>
              <a:cs typeface="Cabin"/>
              <a:sym typeface="Cabin"/>
            </a:endParaRPr>
          </a:p>
          <a:p>
            <a:pPr indent="-323850" lvl="0" marL="457200" rtl="0" algn="l">
              <a:spcBef>
                <a:spcPts val="0"/>
              </a:spcBef>
              <a:spcAft>
                <a:spcPts val="0"/>
              </a:spcAft>
              <a:buSzPts val="1500"/>
              <a:buFont typeface="Cabin"/>
              <a:buChar char="➤"/>
            </a:pPr>
            <a:r>
              <a:rPr b="1" lang="ar" sz="1500">
                <a:latin typeface="Cabin"/>
                <a:ea typeface="Cabin"/>
                <a:cs typeface="Cabin"/>
                <a:sym typeface="Cabin"/>
              </a:rPr>
              <a:t>To apply prevention measures for obesity, starting with the level of your community.</a:t>
            </a:r>
            <a:endParaRPr b="1" sz="1500">
              <a:latin typeface="Cabin"/>
              <a:ea typeface="Cabin"/>
              <a:cs typeface="Cabin"/>
              <a:sym typeface="Cabin"/>
            </a:endParaRPr>
          </a:p>
        </p:txBody>
      </p:sp>
      <p:pic>
        <p:nvPicPr>
          <p:cNvPr id="164" name="Google Shape;164;p37"/>
          <p:cNvPicPr preferRelativeResize="0"/>
          <p:nvPr/>
        </p:nvPicPr>
        <p:blipFill>
          <a:blip r:embed="rId4">
            <a:alphaModFix/>
          </a:blip>
          <a:stretch>
            <a:fillRect/>
          </a:stretch>
        </p:blipFill>
        <p:spPr>
          <a:xfrm>
            <a:off x="280035" y="284654"/>
            <a:ext cx="1349609" cy="884863"/>
          </a:xfrm>
          <a:prstGeom prst="rect">
            <a:avLst/>
          </a:prstGeom>
          <a:noFill/>
          <a:ln>
            <a:noFill/>
          </a:ln>
        </p:spPr>
      </p:pic>
      <p:pic>
        <p:nvPicPr>
          <p:cNvPr id="165" name="Google Shape;165;p37"/>
          <p:cNvPicPr preferRelativeResize="0"/>
          <p:nvPr/>
        </p:nvPicPr>
        <p:blipFill>
          <a:blip r:embed="rId5">
            <a:alphaModFix/>
          </a:blip>
          <a:stretch>
            <a:fillRect/>
          </a:stretch>
        </p:blipFill>
        <p:spPr>
          <a:xfrm>
            <a:off x="1843734" y="172938"/>
            <a:ext cx="996572" cy="996572"/>
          </a:xfrm>
          <a:prstGeom prst="rect">
            <a:avLst/>
          </a:prstGeom>
          <a:noFill/>
          <a:ln>
            <a:noFill/>
          </a:ln>
        </p:spPr>
      </p:pic>
      <p:sp>
        <p:nvSpPr>
          <p:cNvPr id="166" name="Google Shape;166;p37"/>
          <p:cNvSpPr txBox="1"/>
          <p:nvPr/>
        </p:nvSpPr>
        <p:spPr>
          <a:xfrm>
            <a:off x="419429" y="8791471"/>
            <a:ext cx="2817000" cy="1263600"/>
          </a:xfrm>
          <a:prstGeom prst="rect">
            <a:avLst/>
          </a:prstGeom>
          <a:noFill/>
          <a:ln>
            <a:noFill/>
          </a:ln>
        </p:spPr>
        <p:txBody>
          <a:bodyPr anchorCtr="0" anchor="t" bIns="91600" lIns="91600" spcFirstLastPara="1" rIns="91600" wrap="square" tIns="91600">
            <a:noAutofit/>
          </a:bodyPr>
          <a:lstStyle/>
          <a:p>
            <a:pPr indent="-317500" lvl="0" marL="457200" rtl="0" algn="l">
              <a:spcBef>
                <a:spcPts val="0"/>
              </a:spcBef>
              <a:spcAft>
                <a:spcPts val="0"/>
              </a:spcAft>
              <a:buClr>
                <a:srgbClr val="FF0000"/>
              </a:buClr>
              <a:buSzPts val="1600"/>
              <a:buFont typeface="Cabin"/>
              <a:buChar char="❏"/>
            </a:pPr>
            <a:r>
              <a:rPr lang="ar" sz="1600">
                <a:solidFill>
                  <a:srgbClr val="FF0000"/>
                </a:solidFill>
                <a:latin typeface="Cabin"/>
                <a:ea typeface="Cabin"/>
                <a:cs typeface="Cabin"/>
                <a:sym typeface="Cabin"/>
              </a:rPr>
              <a:t>Important</a:t>
            </a:r>
            <a:endParaRPr sz="1600">
              <a:solidFill>
                <a:srgbClr val="FF0000"/>
              </a:solidFill>
              <a:latin typeface="Cabin"/>
              <a:ea typeface="Cabin"/>
              <a:cs typeface="Cabin"/>
              <a:sym typeface="Cabin"/>
            </a:endParaRPr>
          </a:p>
          <a:p>
            <a:pPr indent="-317500" lvl="0" marL="457200" rtl="0" algn="l">
              <a:spcBef>
                <a:spcPts val="0"/>
              </a:spcBef>
              <a:spcAft>
                <a:spcPts val="0"/>
              </a:spcAft>
              <a:buSzPts val="1600"/>
              <a:buFont typeface="Cabin"/>
              <a:buChar char="❏"/>
            </a:pPr>
            <a:r>
              <a:rPr lang="ar" sz="1600">
                <a:latin typeface="Cabin"/>
                <a:ea typeface="Cabin"/>
                <a:cs typeface="Cabin"/>
                <a:sym typeface="Cabin"/>
              </a:rPr>
              <a:t>Original content</a:t>
            </a:r>
            <a:endParaRPr sz="1600">
              <a:latin typeface="Cabin"/>
              <a:ea typeface="Cabin"/>
              <a:cs typeface="Cabin"/>
              <a:sym typeface="Cabin"/>
            </a:endParaRPr>
          </a:p>
          <a:p>
            <a:pPr indent="-317500" lvl="0" marL="457200" rtl="0" algn="l">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Only in girls slides </a:t>
            </a:r>
            <a:endParaRPr sz="1600">
              <a:solidFill>
                <a:srgbClr val="C27BA0"/>
              </a:solidFill>
              <a:latin typeface="Cabin"/>
              <a:ea typeface="Cabin"/>
              <a:cs typeface="Cabin"/>
              <a:sym typeface="Cabin"/>
            </a:endParaRPr>
          </a:p>
          <a:p>
            <a:pPr indent="-317500" lvl="0" marL="457200" rtl="0" algn="l">
              <a:spcBef>
                <a:spcPts val="0"/>
              </a:spcBef>
              <a:spcAft>
                <a:spcPts val="0"/>
              </a:spcAft>
              <a:buClr>
                <a:srgbClr val="3D85C6"/>
              </a:buClr>
              <a:buSzPts val="1600"/>
              <a:buFont typeface="Cabin"/>
              <a:buChar char="❏"/>
            </a:pPr>
            <a:r>
              <a:rPr lang="ar" sz="1600">
                <a:solidFill>
                  <a:srgbClr val="3D85C6"/>
                </a:solidFill>
                <a:latin typeface="Cabin"/>
                <a:ea typeface="Cabin"/>
                <a:cs typeface="Cabin"/>
                <a:sym typeface="Cabin"/>
              </a:rPr>
              <a:t>Only in boys slides</a:t>
            </a:r>
            <a:endParaRPr sz="1600">
              <a:solidFill>
                <a:srgbClr val="3D85C6"/>
              </a:solidFill>
              <a:latin typeface="Cabin"/>
              <a:ea typeface="Cabin"/>
              <a:cs typeface="Cabin"/>
              <a:sym typeface="Cabin"/>
            </a:endParaRPr>
          </a:p>
          <a:p>
            <a:pPr indent="-317500" lvl="0" marL="457200" rtl="0" algn="l">
              <a:spcBef>
                <a:spcPts val="0"/>
              </a:spcBef>
              <a:spcAft>
                <a:spcPts val="0"/>
              </a:spcAft>
              <a:buClr>
                <a:srgbClr val="6AA84F"/>
              </a:buClr>
              <a:buSzPts val="1600"/>
              <a:buFont typeface="Cabin"/>
              <a:buChar char="❏"/>
            </a:pPr>
            <a:r>
              <a:rPr lang="ar" sz="1600">
                <a:solidFill>
                  <a:srgbClr val="6AA84F"/>
                </a:solidFill>
                <a:latin typeface="Cabin"/>
                <a:ea typeface="Cabin"/>
                <a:cs typeface="Cabin"/>
                <a:sym typeface="Cabin"/>
              </a:rPr>
              <a:t>Doctor’s notes</a:t>
            </a:r>
            <a:endParaRPr sz="1600">
              <a:solidFill>
                <a:srgbClr val="6AA84F"/>
              </a:solidFill>
              <a:latin typeface="Cabin"/>
              <a:ea typeface="Cabin"/>
              <a:cs typeface="Cabin"/>
              <a:sym typeface="Cabin"/>
            </a:endParaRPr>
          </a:p>
        </p:txBody>
      </p:sp>
      <p:pic>
        <p:nvPicPr>
          <p:cNvPr id="167" name="Google Shape;167;p37"/>
          <p:cNvPicPr preferRelativeResize="0"/>
          <p:nvPr/>
        </p:nvPicPr>
        <p:blipFill>
          <a:blip r:embed="rId6">
            <a:alphaModFix/>
          </a:blip>
          <a:stretch>
            <a:fillRect/>
          </a:stretch>
        </p:blipFill>
        <p:spPr>
          <a:xfrm>
            <a:off x="3105865" y="260638"/>
            <a:ext cx="867157" cy="8848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46"/>
          <p:cNvSpPr/>
          <p:nvPr/>
        </p:nvSpPr>
        <p:spPr>
          <a:xfrm>
            <a:off x="1215132" y="421650"/>
            <a:ext cx="5277000" cy="443400"/>
          </a:xfrm>
          <a:prstGeom prst="roundRect">
            <a:avLst>
              <a:gd fmla="val 16667" name="adj"/>
            </a:avLst>
          </a:prstGeom>
          <a:solidFill>
            <a:srgbClr val="C27BA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 sz="2400">
                <a:solidFill>
                  <a:srgbClr val="FFFFFF"/>
                </a:solidFill>
                <a:latin typeface="Cabin"/>
                <a:ea typeface="Cabin"/>
                <a:cs typeface="Cabin"/>
                <a:sym typeface="Cabin"/>
              </a:rPr>
              <a:t>Other risk factors</a:t>
            </a:r>
            <a:endParaRPr b="1" sz="2400">
              <a:solidFill>
                <a:srgbClr val="FFFFFF"/>
              </a:solidFill>
              <a:latin typeface="Cabin"/>
              <a:ea typeface="Cabin"/>
              <a:cs typeface="Cabin"/>
              <a:sym typeface="Cabin"/>
            </a:endParaRPr>
          </a:p>
        </p:txBody>
      </p:sp>
      <p:sp>
        <p:nvSpPr>
          <p:cNvPr id="452" name="Google Shape;452;p46"/>
          <p:cNvSpPr/>
          <p:nvPr/>
        </p:nvSpPr>
        <p:spPr>
          <a:xfrm>
            <a:off x="527099" y="1772690"/>
            <a:ext cx="2451000" cy="3390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350">
                <a:latin typeface="Cabin"/>
                <a:ea typeface="Cabin"/>
                <a:cs typeface="Cabin"/>
                <a:sym typeface="Cabin"/>
              </a:rPr>
              <a:t>Maternal smoking</a:t>
            </a:r>
            <a:endParaRPr b="1">
              <a:latin typeface="Cabin"/>
              <a:ea typeface="Cabin"/>
              <a:cs typeface="Cabin"/>
              <a:sym typeface="Cabin"/>
            </a:endParaRPr>
          </a:p>
        </p:txBody>
      </p:sp>
      <p:sp>
        <p:nvSpPr>
          <p:cNvPr id="453" name="Google Shape;453;p46"/>
          <p:cNvSpPr/>
          <p:nvPr/>
        </p:nvSpPr>
        <p:spPr>
          <a:xfrm>
            <a:off x="434400" y="1051073"/>
            <a:ext cx="2333100" cy="4434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350">
                <a:latin typeface="Cabin"/>
                <a:ea typeface="Cabin"/>
                <a:cs typeface="Cabin"/>
                <a:sym typeface="Cabin"/>
              </a:rPr>
              <a:t>Extreme </a:t>
            </a:r>
            <a:r>
              <a:rPr lang="ar" sz="1350">
                <a:latin typeface="Cabin"/>
                <a:ea typeface="Cabin"/>
                <a:cs typeface="Cabin"/>
                <a:sym typeface="Cabin"/>
              </a:rPr>
              <a:t>birth weight</a:t>
            </a:r>
            <a:r>
              <a:rPr lang="ar" sz="1350">
                <a:latin typeface="Cabin"/>
                <a:ea typeface="Cabin"/>
                <a:cs typeface="Cabin"/>
                <a:sym typeface="Cabin"/>
              </a:rPr>
              <a:t> (low or high)</a:t>
            </a:r>
            <a:endParaRPr sz="1350">
              <a:latin typeface="Cabin"/>
              <a:ea typeface="Cabin"/>
              <a:cs typeface="Cabin"/>
              <a:sym typeface="Cabin"/>
            </a:endParaRPr>
          </a:p>
        </p:txBody>
      </p:sp>
      <p:sp>
        <p:nvSpPr>
          <p:cNvPr id="454" name="Google Shape;454;p46"/>
          <p:cNvSpPr/>
          <p:nvPr/>
        </p:nvSpPr>
        <p:spPr>
          <a:xfrm>
            <a:off x="3126275" y="1051074"/>
            <a:ext cx="1453500" cy="4434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350">
                <a:latin typeface="Cabin"/>
                <a:ea typeface="Cabin"/>
                <a:cs typeface="Cabin"/>
                <a:sym typeface="Cabin"/>
              </a:rPr>
              <a:t>Not being breastfed </a:t>
            </a:r>
            <a:endParaRPr b="1" sz="1150" u="sng">
              <a:latin typeface="Cabin"/>
              <a:ea typeface="Cabin"/>
              <a:cs typeface="Cabin"/>
              <a:sym typeface="Cabin"/>
            </a:endParaRPr>
          </a:p>
        </p:txBody>
      </p:sp>
      <p:sp>
        <p:nvSpPr>
          <p:cNvPr id="455" name="Google Shape;455;p46"/>
          <p:cNvSpPr/>
          <p:nvPr/>
        </p:nvSpPr>
        <p:spPr>
          <a:xfrm>
            <a:off x="5203288" y="1037970"/>
            <a:ext cx="1453500" cy="3906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350">
                <a:latin typeface="Cabin"/>
                <a:ea typeface="Cabin"/>
                <a:cs typeface="Cabin"/>
                <a:sym typeface="Cabin"/>
              </a:rPr>
              <a:t>Disabilities</a:t>
            </a:r>
            <a:endParaRPr b="1" sz="1100">
              <a:latin typeface="Cabin"/>
              <a:ea typeface="Cabin"/>
              <a:cs typeface="Cabin"/>
              <a:sym typeface="Cabin"/>
            </a:endParaRPr>
          </a:p>
        </p:txBody>
      </p:sp>
      <p:sp>
        <p:nvSpPr>
          <p:cNvPr id="456" name="Google Shape;456;p46"/>
          <p:cNvSpPr/>
          <p:nvPr/>
        </p:nvSpPr>
        <p:spPr>
          <a:xfrm>
            <a:off x="4799025" y="1720500"/>
            <a:ext cx="2451000" cy="4434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350">
                <a:latin typeface="Cabin"/>
                <a:ea typeface="Cabin"/>
                <a:cs typeface="Cabin"/>
                <a:sym typeface="Cabin"/>
              </a:rPr>
              <a:t>Medications (steroids, antidepressants)</a:t>
            </a:r>
            <a:endParaRPr sz="1350">
              <a:latin typeface="Cabin"/>
              <a:ea typeface="Cabin"/>
              <a:cs typeface="Cabin"/>
              <a:sym typeface="Cabin"/>
            </a:endParaRPr>
          </a:p>
        </p:txBody>
      </p:sp>
      <p:cxnSp>
        <p:nvCxnSpPr>
          <p:cNvPr id="457" name="Google Shape;457;p46"/>
          <p:cNvCxnSpPr>
            <a:stCxn id="451" idx="3"/>
            <a:endCxn id="456" idx="3"/>
          </p:cNvCxnSpPr>
          <p:nvPr/>
        </p:nvCxnSpPr>
        <p:spPr>
          <a:xfrm>
            <a:off x="6492132" y="643350"/>
            <a:ext cx="757800" cy="1298700"/>
          </a:xfrm>
          <a:prstGeom prst="curvedConnector3">
            <a:avLst>
              <a:gd fmla="val 118081" name="adj1"/>
            </a:avLst>
          </a:prstGeom>
          <a:noFill/>
          <a:ln cap="flat" cmpd="sng" w="9525">
            <a:solidFill>
              <a:srgbClr val="999999"/>
            </a:solidFill>
            <a:prstDash val="solid"/>
            <a:round/>
            <a:headEnd len="med" w="med" type="none"/>
            <a:tailEnd len="med" w="med" type="none"/>
          </a:ln>
        </p:spPr>
      </p:cxnSp>
      <p:cxnSp>
        <p:nvCxnSpPr>
          <p:cNvPr id="458" name="Google Shape;458;p46"/>
          <p:cNvCxnSpPr>
            <a:stCxn id="451" idx="3"/>
            <a:endCxn id="455" idx="3"/>
          </p:cNvCxnSpPr>
          <p:nvPr/>
        </p:nvCxnSpPr>
        <p:spPr>
          <a:xfrm>
            <a:off x="6492132" y="643350"/>
            <a:ext cx="164700" cy="589800"/>
          </a:xfrm>
          <a:prstGeom prst="curvedConnector3">
            <a:avLst>
              <a:gd fmla="val 468727" name="adj1"/>
            </a:avLst>
          </a:prstGeom>
          <a:noFill/>
          <a:ln cap="flat" cmpd="sng" w="9525">
            <a:solidFill>
              <a:srgbClr val="999999"/>
            </a:solidFill>
            <a:prstDash val="solid"/>
            <a:round/>
            <a:headEnd len="med" w="med" type="none"/>
            <a:tailEnd len="med" w="med" type="none"/>
          </a:ln>
        </p:spPr>
      </p:cxnSp>
      <p:cxnSp>
        <p:nvCxnSpPr>
          <p:cNvPr id="459" name="Google Shape;459;p46"/>
          <p:cNvCxnSpPr>
            <a:stCxn id="451" idx="1"/>
            <a:endCxn id="453" idx="1"/>
          </p:cNvCxnSpPr>
          <p:nvPr/>
        </p:nvCxnSpPr>
        <p:spPr>
          <a:xfrm flipH="1">
            <a:off x="434532" y="643350"/>
            <a:ext cx="780600" cy="629400"/>
          </a:xfrm>
          <a:prstGeom prst="curvedConnector3">
            <a:avLst>
              <a:gd fmla="val 130522" name="adj1"/>
            </a:avLst>
          </a:prstGeom>
          <a:noFill/>
          <a:ln cap="flat" cmpd="sng" w="9525">
            <a:solidFill>
              <a:srgbClr val="999999"/>
            </a:solidFill>
            <a:prstDash val="solid"/>
            <a:round/>
            <a:headEnd len="med" w="med" type="none"/>
            <a:tailEnd len="med" w="med" type="none"/>
          </a:ln>
        </p:spPr>
      </p:cxnSp>
      <p:cxnSp>
        <p:nvCxnSpPr>
          <p:cNvPr id="460" name="Google Shape;460;p46"/>
          <p:cNvCxnSpPr>
            <a:stCxn id="451" idx="1"/>
            <a:endCxn id="452" idx="1"/>
          </p:cNvCxnSpPr>
          <p:nvPr/>
        </p:nvCxnSpPr>
        <p:spPr>
          <a:xfrm flipH="1">
            <a:off x="527232" y="643350"/>
            <a:ext cx="687900" cy="1298700"/>
          </a:xfrm>
          <a:prstGeom prst="curvedConnector3">
            <a:avLst>
              <a:gd fmla="val 134636" name="adj1"/>
            </a:avLst>
          </a:prstGeom>
          <a:noFill/>
          <a:ln cap="flat" cmpd="sng" w="9525">
            <a:solidFill>
              <a:srgbClr val="999999"/>
            </a:solidFill>
            <a:prstDash val="solid"/>
            <a:round/>
            <a:headEnd len="med" w="med" type="none"/>
            <a:tailEnd len="med" w="med" type="none"/>
          </a:ln>
        </p:spPr>
      </p:cxnSp>
      <p:cxnSp>
        <p:nvCxnSpPr>
          <p:cNvPr id="461" name="Google Shape;461;p46"/>
          <p:cNvCxnSpPr>
            <a:stCxn id="451" idx="2"/>
            <a:endCxn id="454" idx="0"/>
          </p:cNvCxnSpPr>
          <p:nvPr/>
        </p:nvCxnSpPr>
        <p:spPr>
          <a:xfrm rot="5400000">
            <a:off x="3760332" y="957750"/>
            <a:ext cx="186000" cy="600"/>
          </a:xfrm>
          <a:prstGeom prst="curvedConnector3">
            <a:avLst>
              <a:gd fmla="val 50006" name="adj1"/>
            </a:avLst>
          </a:prstGeom>
          <a:noFill/>
          <a:ln cap="flat" cmpd="sng" w="9525">
            <a:solidFill>
              <a:srgbClr val="999999"/>
            </a:solidFill>
            <a:prstDash val="solid"/>
            <a:round/>
            <a:headEnd len="med" w="med" type="none"/>
            <a:tailEnd len="med" w="med" type="none"/>
          </a:ln>
        </p:spPr>
      </p:cxnSp>
      <p:sp>
        <p:nvSpPr>
          <p:cNvPr id="462" name="Google Shape;462;p46"/>
          <p:cNvSpPr txBox="1"/>
          <p:nvPr/>
        </p:nvSpPr>
        <p:spPr>
          <a:xfrm>
            <a:off x="225" y="2235657"/>
            <a:ext cx="7560000" cy="6090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Clr>
                <a:schemeClr val="dk1"/>
              </a:buClr>
              <a:buSzPts val="1100"/>
              <a:buFont typeface="Arial"/>
              <a:buNone/>
            </a:pPr>
            <a:r>
              <a:rPr b="1" lang="ar" sz="2400">
                <a:solidFill>
                  <a:srgbClr val="0B5394"/>
                </a:solidFill>
                <a:latin typeface="Cabin"/>
                <a:ea typeface="Cabin"/>
                <a:cs typeface="Cabin"/>
                <a:sym typeface="Cabin"/>
              </a:rPr>
              <a:t>Morbidity/Mortality</a:t>
            </a:r>
            <a:endParaRPr b="1" sz="2400">
              <a:solidFill>
                <a:srgbClr val="0B5394"/>
              </a:solidFill>
              <a:latin typeface="Cabin"/>
              <a:ea typeface="Cabin"/>
              <a:cs typeface="Cabin"/>
              <a:sym typeface="Cabin"/>
            </a:endParaRPr>
          </a:p>
          <a:p>
            <a:pPr indent="0" lvl="0" marL="0" rtl="0" algn="ctr">
              <a:spcBef>
                <a:spcPts val="0"/>
              </a:spcBef>
              <a:spcAft>
                <a:spcPts val="0"/>
              </a:spcAft>
              <a:buNone/>
            </a:pPr>
            <a:r>
              <a:rPr b="1" lang="ar">
                <a:solidFill>
                  <a:srgbClr val="0B5394"/>
                </a:solidFill>
                <a:latin typeface="Cabin"/>
                <a:ea typeface="Cabin"/>
                <a:cs typeface="Cabin"/>
                <a:sym typeface="Cabin"/>
              </a:rPr>
              <a:t>Effects on population health</a:t>
            </a:r>
            <a:endParaRPr b="1">
              <a:solidFill>
                <a:srgbClr val="0B5394"/>
              </a:solidFill>
              <a:latin typeface="Cabin"/>
              <a:ea typeface="Cabin"/>
              <a:cs typeface="Cabin"/>
              <a:sym typeface="Cabin"/>
            </a:endParaRPr>
          </a:p>
        </p:txBody>
      </p:sp>
      <p:cxnSp>
        <p:nvCxnSpPr>
          <p:cNvPr id="463" name="Google Shape;463;p46"/>
          <p:cNvCxnSpPr/>
          <p:nvPr/>
        </p:nvCxnSpPr>
        <p:spPr>
          <a:xfrm>
            <a:off x="850062" y="2920865"/>
            <a:ext cx="5860800" cy="10500"/>
          </a:xfrm>
          <a:prstGeom prst="straightConnector1">
            <a:avLst/>
          </a:prstGeom>
          <a:noFill/>
          <a:ln cap="flat" cmpd="sng" w="28575">
            <a:solidFill>
              <a:srgbClr val="C27BA0"/>
            </a:solidFill>
            <a:prstDash val="solid"/>
            <a:round/>
            <a:headEnd len="med" w="med" type="diamond"/>
            <a:tailEnd len="med" w="med" type="diamond"/>
          </a:ln>
        </p:spPr>
      </p:cxnSp>
      <p:sp>
        <p:nvSpPr>
          <p:cNvPr id="464" name="Google Shape;464;p46"/>
          <p:cNvSpPr txBox="1"/>
          <p:nvPr/>
        </p:nvSpPr>
        <p:spPr>
          <a:xfrm>
            <a:off x="228100" y="3209950"/>
            <a:ext cx="7331700" cy="70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a:solidFill>
                  <a:srgbClr val="C27BA0"/>
                </a:solidFill>
                <a:latin typeface="Cabin"/>
                <a:ea typeface="Cabin"/>
                <a:cs typeface="Cabin"/>
                <a:sym typeface="Cabin"/>
              </a:rPr>
              <a:t>“I would argue that [obesity] is </a:t>
            </a:r>
            <a:r>
              <a:rPr b="1" lang="ar">
                <a:solidFill>
                  <a:srgbClr val="C27BA0"/>
                </a:solidFill>
                <a:latin typeface="Cabin"/>
                <a:ea typeface="Cabin"/>
                <a:cs typeface="Cabin"/>
                <a:sym typeface="Cabin"/>
              </a:rPr>
              <a:t>the most significant public health challenge we face</a:t>
            </a:r>
            <a:r>
              <a:rPr lang="ar">
                <a:solidFill>
                  <a:srgbClr val="C27BA0"/>
                </a:solidFill>
                <a:latin typeface="Cabin"/>
                <a:ea typeface="Cabin"/>
                <a:cs typeface="Cabin"/>
                <a:sym typeface="Cabin"/>
              </a:rPr>
              <a:t> at this time, both because of the huge number of people it affects and because of the ripple effects it has and will have on the development of debilitating and costly chronic diseases.”</a:t>
            </a:r>
            <a:endParaRPr>
              <a:solidFill>
                <a:srgbClr val="C27BA0"/>
              </a:solidFill>
              <a:latin typeface="Cabin"/>
              <a:ea typeface="Cabin"/>
              <a:cs typeface="Cabin"/>
              <a:sym typeface="Cabin"/>
            </a:endParaRPr>
          </a:p>
          <a:p>
            <a:pPr indent="0" lvl="0" marL="0" rtl="0" algn="l">
              <a:spcBef>
                <a:spcPts val="0"/>
              </a:spcBef>
              <a:spcAft>
                <a:spcPts val="0"/>
              </a:spcAft>
              <a:buNone/>
            </a:pPr>
            <a:r>
              <a:rPr lang="ar">
                <a:solidFill>
                  <a:srgbClr val="C27BA0"/>
                </a:solidFill>
                <a:latin typeface="Cabin"/>
                <a:ea typeface="Cabin"/>
                <a:cs typeface="Cabin"/>
                <a:sym typeface="Cabin"/>
              </a:rPr>
              <a:t>- Daniel R. Glickman, Chair, Institute of Medicine’s Committee on Accelerating Progress in Obesity Prevention, 2012</a:t>
            </a:r>
            <a:endParaRPr>
              <a:solidFill>
                <a:srgbClr val="C27BA0"/>
              </a:solidFill>
              <a:latin typeface="Cabin"/>
              <a:ea typeface="Cabin"/>
              <a:cs typeface="Cabin"/>
              <a:sym typeface="Cabin"/>
            </a:endParaRPr>
          </a:p>
        </p:txBody>
      </p:sp>
      <p:sp>
        <p:nvSpPr>
          <p:cNvPr id="465" name="Google Shape;465;p46"/>
          <p:cNvSpPr txBox="1"/>
          <p:nvPr/>
        </p:nvSpPr>
        <p:spPr>
          <a:xfrm>
            <a:off x="450" y="4282927"/>
            <a:ext cx="7560000" cy="4434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2400">
                <a:solidFill>
                  <a:srgbClr val="0B5394"/>
                </a:solidFill>
                <a:latin typeface="Cabin"/>
                <a:ea typeface="Cabin"/>
                <a:cs typeface="Cabin"/>
                <a:sym typeface="Cabin"/>
              </a:rPr>
              <a:t>Morbidity associated with obesity</a:t>
            </a:r>
            <a:endParaRPr b="1" sz="2400">
              <a:solidFill>
                <a:srgbClr val="0B5394"/>
              </a:solidFill>
              <a:latin typeface="Cabin"/>
              <a:ea typeface="Cabin"/>
              <a:cs typeface="Cabin"/>
              <a:sym typeface="Cabin"/>
            </a:endParaRPr>
          </a:p>
        </p:txBody>
      </p:sp>
      <p:cxnSp>
        <p:nvCxnSpPr>
          <p:cNvPr id="466" name="Google Shape;466;p46"/>
          <p:cNvCxnSpPr/>
          <p:nvPr/>
        </p:nvCxnSpPr>
        <p:spPr>
          <a:xfrm>
            <a:off x="850287" y="4802540"/>
            <a:ext cx="5860800" cy="10500"/>
          </a:xfrm>
          <a:prstGeom prst="straightConnector1">
            <a:avLst/>
          </a:prstGeom>
          <a:noFill/>
          <a:ln cap="flat" cmpd="sng" w="28575">
            <a:solidFill>
              <a:srgbClr val="C27BA0"/>
            </a:solidFill>
            <a:prstDash val="solid"/>
            <a:round/>
            <a:headEnd len="med" w="med" type="diamond"/>
            <a:tailEnd len="med" w="med" type="diamond"/>
          </a:ln>
        </p:spPr>
      </p:cxnSp>
      <p:sp>
        <p:nvSpPr>
          <p:cNvPr id="467" name="Google Shape;467;p46"/>
          <p:cNvSpPr txBox="1"/>
          <p:nvPr/>
        </p:nvSpPr>
        <p:spPr>
          <a:xfrm>
            <a:off x="24750" y="5110850"/>
            <a:ext cx="3595800" cy="21339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Font typeface="Cabin"/>
              <a:buChar char="●"/>
            </a:pPr>
            <a:r>
              <a:rPr lang="ar" sz="1700">
                <a:latin typeface="Cabin"/>
                <a:ea typeface="Cabin"/>
                <a:cs typeface="Cabin"/>
                <a:sym typeface="Cabin"/>
              </a:rPr>
              <a:t>Type 2 Diabetes Mellitus</a:t>
            </a:r>
            <a:endParaRPr sz="1700">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Cardiovascular Disease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Stroke</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Hypertension</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SzPts val="1700"/>
              <a:buFont typeface="Cabin"/>
              <a:buChar char="●"/>
            </a:pPr>
            <a:r>
              <a:rPr lang="ar" sz="1700">
                <a:latin typeface="Cabin"/>
                <a:ea typeface="Cabin"/>
                <a:cs typeface="Cabin"/>
                <a:sym typeface="Cabin"/>
              </a:rPr>
              <a:t>Nonalcoholic fatty liver disease </a:t>
            </a:r>
            <a:endParaRPr sz="1700">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Osteoarthritis</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Some cancers</a:t>
            </a:r>
            <a:endParaRPr sz="1700">
              <a:solidFill>
                <a:srgbClr val="C27BA0"/>
              </a:solidFill>
              <a:latin typeface="Cabin"/>
              <a:ea typeface="Cabin"/>
              <a:cs typeface="Cabin"/>
              <a:sym typeface="Cabin"/>
            </a:endParaRPr>
          </a:p>
          <a:p>
            <a:pPr indent="0" lvl="0" marL="0" rtl="0" algn="l">
              <a:lnSpc>
                <a:spcPct val="115000"/>
              </a:lnSpc>
              <a:spcBef>
                <a:spcPts val="0"/>
              </a:spcBef>
              <a:spcAft>
                <a:spcPts val="0"/>
              </a:spcAft>
              <a:buNone/>
            </a:pPr>
            <a:r>
              <a:t/>
            </a:r>
            <a:endParaRPr sz="1700">
              <a:solidFill>
                <a:srgbClr val="C27BA0"/>
              </a:solidFill>
              <a:latin typeface="Cabin"/>
              <a:ea typeface="Cabin"/>
              <a:cs typeface="Cabin"/>
              <a:sym typeface="Cabin"/>
            </a:endParaRPr>
          </a:p>
          <a:p>
            <a:pPr indent="0" lvl="0" marL="0" rtl="0" algn="l">
              <a:lnSpc>
                <a:spcPct val="115000"/>
              </a:lnSpc>
              <a:spcBef>
                <a:spcPts val="0"/>
              </a:spcBef>
              <a:spcAft>
                <a:spcPts val="0"/>
              </a:spcAft>
              <a:buNone/>
            </a:pPr>
            <a:r>
              <a:t/>
            </a:r>
            <a:endParaRPr sz="1700">
              <a:solidFill>
                <a:srgbClr val="C27BA0"/>
              </a:solidFill>
            </a:endParaRPr>
          </a:p>
        </p:txBody>
      </p:sp>
      <p:pic>
        <p:nvPicPr>
          <p:cNvPr id="468" name="Google Shape;468;p46"/>
          <p:cNvPicPr preferRelativeResize="0"/>
          <p:nvPr/>
        </p:nvPicPr>
        <p:blipFill>
          <a:blip r:embed="rId3">
            <a:alphaModFix/>
          </a:blip>
          <a:stretch>
            <a:fillRect/>
          </a:stretch>
        </p:blipFill>
        <p:spPr>
          <a:xfrm>
            <a:off x="3696750" y="4965440"/>
            <a:ext cx="3710852" cy="2479763"/>
          </a:xfrm>
          <a:prstGeom prst="rect">
            <a:avLst/>
          </a:prstGeom>
          <a:noFill/>
          <a:ln>
            <a:noFill/>
          </a:ln>
        </p:spPr>
      </p:pic>
      <p:sp>
        <p:nvSpPr>
          <p:cNvPr id="469" name="Google Shape;469;p46"/>
          <p:cNvSpPr txBox="1"/>
          <p:nvPr/>
        </p:nvSpPr>
        <p:spPr>
          <a:xfrm>
            <a:off x="0" y="7521402"/>
            <a:ext cx="7560000" cy="4434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2400">
                <a:solidFill>
                  <a:srgbClr val="0B5394"/>
                </a:solidFill>
                <a:latin typeface="Cabin"/>
                <a:ea typeface="Cabin"/>
                <a:cs typeface="Cabin"/>
                <a:sym typeface="Cabin"/>
              </a:rPr>
              <a:t>Morbidity from childhood obesity</a:t>
            </a:r>
            <a:endParaRPr b="1" sz="2400">
              <a:solidFill>
                <a:srgbClr val="0B5394"/>
              </a:solidFill>
              <a:latin typeface="Cabin"/>
              <a:ea typeface="Cabin"/>
              <a:cs typeface="Cabin"/>
              <a:sym typeface="Cabin"/>
            </a:endParaRPr>
          </a:p>
        </p:txBody>
      </p:sp>
      <p:cxnSp>
        <p:nvCxnSpPr>
          <p:cNvPr id="470" name="Google Shape;470;p46"/>
          <p:cNvCxnSpPr/>
          <p:nvPr/>
        </p:nvCxnSpPr>
        <p:spPr>
          <a:xfrm>
            <a:off x="849837" y="8041015"/>
            <a:ext cx="5860800" cy="10500"/>
          </a:xfrm>
          <a:prstGeom prst="straightConnector1">
            <a:avLst/>
          </a:prstGeom>
          <a:noFill/>
          <a:ln cap="flat" cmpd="sng" w="28575">
            <a:solidFill>
              <a:srgbClr val="C27BA0"/>
            </a:solidFill>
            <a:prstDash val="solid"/>
            <a:round/>
            <a:headEnd len="med" w="med" type="diamond"/>
            <a:tailEnd len="med" w="med" type="diamond"/>
          </a:ln>
        </p:spPr>
      </p:cxnSp>
      <p:sp>
        <p:nvSpPr>
          <p:cNvPr id="471" name="Google Shape;471;p46"/>
          <p:cNvSpPr txBox="1"/>
          <p:nvPr/>
        </p:nvSpPr>
        <p:spPr>
          <a:xfrm>
            <a:off x="228100" y="8165250"/>
            <a:ext cx="7179600" cy="21339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Preschoolers who are overweight or obese are 5 times as likely to be overweight or obese as adults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Obesity is a  </a:t>
            </a:r>
            <a:r>
              <a:rPr b="1" lang="ar" sz="1700">
                <a:solidFill>
                  <a:srgbClr val="C27BA0"/>
                </a:solidFill>
                <a:latin typeface="Cabin"/>
                <a:ea typeface="Cabin"/>
                <a:cs typeface="Cabin"/>
                <a:sym typeface="Cabin"/>
              </a:rPr>
              <a:t>long term</a:t>
            </a:r>
            <a:r>
              <a:rPr lang="ar" sz="1700">
                <a:solidFill>
                  <a:srgbClr val="C27BA0"/>
                </a:solidFill>
                <a:latin typeface="Cabin"/>
                <a:ea typeface="Cabin"/>
                <a:cs typeface="Cabin"/>
                <a:sym typeface="Cabin"/>
              </a:rPr>
              <a:t>  process.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Obesity frequently begins in childhood.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b="1" lang="ar" sz="1700">
                <a:solidFill>
                  <a:srgbClr val="C27BA0"/>
                </a:solidFill>
                <a:latin typeface="Cabin"/>
                <a:ea typeface="Cabin"/>
                <a:cs typeface="Cabin"/>
                <a:sym typeface="Cabin"/>
              </a:rPr>
              <a:t>Obese parents</a:t>
            </a:r>
            <a:r>
              <a:rPr lang="ar" sz="1700">
                <a:solidFill>
                  <a:srgbClr val="C27BA0"/>
                </a:solidFill>
                <a:latin typeface="Cabin"/>
                <a:ea typeface="Cabin"/>
                <a:cs typeface="Cabin"/>
                <a:sym typeface="Cabin"/>
              </a:rPr>
              <a:t> likely have overweight children.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Regardless of final body weight as adults, overweight children exhibit more illnesses as adults than normal kids.</a:t>
            </a:r>
            <a:endParaRPr sz="1700">
              <a:solidFill>
                <a:srgbClr val="C27BA0"/>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t/>
            </a:r>
            <a:endParaRPr sz="1700">
              <a:solidFill>
                <a:srgbClr val="C27BA0"/>
              </a:solidFill>
              <a:latin typeface="Cabin"/>
              <a:ea typeface="Cabin"/>
              <a:cs typeface="Cabin"/>
              <a:sym typeface="Cabin"/>
            </a:endParaRPr>
          </a:p>
          <a:p>
            <a:pPr indent="0" lvl="0" marL="0" rtl="0" algn="l">
              <a:lnSpc>
                <a:spcPct val="115000"/>
              </a:lnSpc>
              <a:spcBef>
                <a:spcPts val="0"/>
              </a:spcBef>
              <a:spcAft>
                <a:spcPts val="0"/>
              </a:spcAft>
              <a:buNone/>
            </a:pPr>
            <a:r>
              <a:t/>
            </a:r>
            <a:endParaRPr sz="1700">
              <a:solidFill>
                <a:srgbClr val="C27BA0"/>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47"/>
          <p:cNvSpPr txBox="1"/>
          <p:nvPr/>
        </p:nvSpPr>
        <p:spPr>
          <a:xfrm>
            <a:off x="450" y="320527"/>
            <a:ext cx="7560000" cy="4434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2400">
                <a:solidFill>
                  <a:srgbClr val="0B5394"/>
                </a:solidFill>
                <a:latin typeface="Cabin"/>
                <a:ea typeface="Cabin"/>
                <a:cs typeface="Cabin"/>
                <a:sym typeface="Cabin"/>
              </a:rPr>
              <a:t>Mortality</a:t>
            </a:r>
            <a:endParaRPr b="1" sz="2400">
              <a:solidFill>
                <a:srgbClr val="0B5394"/>
              </a:solidFill>
              <a:latin typeface="Cabin"/>
              <a:ea typeface="Cabin"/>
              <a:cs typeface="Cabin"/>
              <a:sym typeface="Cabin"/>
            </a:endParaRPr>
          </a:p>
        </p:txBody>
      </p:sp>
      <p:cxnSp>
        <p:nvCxnSpPr>
          <p:cNvPr id="477" name="Google Shape;477;p47"/>
          <p:cNvCxnSpPr/>
          <p:nvPr/>
        </p:nvCxnSpPr>
        <p:spPr>
          <a:xfrm>
            <a:off x="850287" y="840140"/>
            <a:ext cx="5860800" cy="10500"/>
          </a:xfrm>
          <a:prstGeom prst="straightConnector1">
            <a:avLst/>
          </a:prstGeom>
          <a:noFill/>
          <a:ln cap="flat" cmpd="sng" w="28575">
            <a:solidFill>
              <a:srgbClr val="C27BA0"/>
            </a:solidFill>
            <a:prstDash val="solid"/>
            <a:round/>
            <a:headEnd len="med" w="med" type="diamond"/>
            <a:tailEnd len="med" w="med" type="diamond"/>
          </a:ln>
        </p:spPr>
      </p:cxnSp>
      <p:pic>
        <p:nvPicPr>
          <p:cNvPr id="478" name="Google Shape;478;p47"/>
          <p:cNvPicPr preferRelativeResize="0"/>
          <p:nvPr/>
        </p:nvPicPr>
        <p:blipFill>
          <a:blip r:embed="rId3">
            <a:alphaModFix/>
          </a:blip>
          <a:stretch>
            <a:fillRect/>
          </a:stretch>
        </p:blipFill>
        <p:spPr>
          <a:xfrm>
            <a:off x="87725" y="1073250"/>
            <a:ext cx="638175" cy="638175"/>
          </a:xfrm>
          <a:prstGeom prst="rect">
            <a:avLst/>
          </a:prstGeom>
          <a:noFill/>
          <a:ln>
            <a:noFill/>
          </a:ln>
        </p:spPr>
      </p:pic>
      <p:sp>
        <p:nvSpPr>
          <p:cNvPr id="479" name="Google Shape;479;p47"/>
          <p:cNvSpPr txBox="1"/>
          <p:nvPr/>
        </p:nvSpPr>
        <p:spPr>
          <a:xfrm>
            <a:off x="638175" y="1003050"/>
            <a:ext cx="6240000" cy="10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800">
                <a:solidFill>
                  <a:srgbClr val="C27BA0"/>
                </a:solidFill>
                <a:latin typeface="Cabin"/>
                <a:ea typeface="Cabin"/>
                <a:cs typeface="Cabin"/>
                <a:sym typeface="Cabin"/>
              </a:rPr>
              <a:t>More deaths globally associated with obesity/overweight than underweight (2.8 million/year)</a:t>
            </a:r>
            <a:endParaRPr sz="1800">
              <a:solidFill>
                <a:srgbClr val="C27BA0"/>
              </a:solidFill>
              <a:latin typeface="Cabin"/>
              <a:ea typeface="Cabin"/>
              <a:cs typeface="Cabin"/>
              <a:sym typeface="Cabin"/>
            </a:endParaRPr>
          </a:p>
          <a:p>
            <a:pPr indent="0" lvl="0" marL="0" rtl="0" algn="l">
              <a:spcBef>
                <a:spcPts val="0"/>
              </a:spcBef>
              <a:spcAft>
                <a:spcPts val="0"/>
              </a:spcAft>
              <a:buNone/>
            </a:pPr>
            <a:r>
              <a:t/>
            </a:r>
            <a:endParaRPr sz="1800">
              <a:solidFill>
                <a:srgbClr val="C27BA0"/>
              </a:solidFill>
              <a:latin typeface="Cabin"/>
              <a:ea typeface="Cabin"/>
              <a:cs typeface="Cabin"/>
              <a:sym typeface="Cabin"/>
            </a:endParaRPr>
          </a:p>
        </p:txBody>
      </p:sp>
      <p:sp>
        <p:nvSpPr>
          <p:cNvPr id="480" name="Google Shape;480;p47"/>
          <p:cNvSpPr txBox="1"/>
          <p:nvPr/>
        </p:nvSpPr>
        <p:spPr>
          <a:xfrm>
            <a:off x="225" y="1854657"/>
            <a:ext cx="7560000" cy="6090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2400">
                <a:solidFill>
                  <a:srgbClr val="0B5394"/>
                </a:solidFill>
                <a:latin typeface="Cabin"/>
                <a:ea typeface="Cabin"/>
                <a:cs typeface="Cabin"/>
                <a:sym typeface="Cabin"/>
              </a:rPr>
              <a:t>Screening</a:t>
            </a:r>
            <a:endParaRPr b="1" sz="2400">
              <a:solidFill>
                <a:srgbClr val="0B5394"/>
              </a:solidFill>
              <a:latin typeface="Cabin"/>
              <a:ea typeface="Cabin"/>
              <a:cs typeface="Cabin"/>
              <a:sym typeface="Cabin"/>
            </a:endParaRPr>
          </a:p>
          <a:p>
            <a:pPr indent="0" lvl="0" marL="0" rtl="0" algn="ctr">
              <a:spcBef>
                <a:spcPts val="0"/>
              </a:spcBef>
              <a:spcAft>
                <a:spcPts val="0"/>
              </a:spcAft>
              <a:buNone/>
            </a:pPr>
            <a:r>
              <a:rPr b="1" lang="ar">
                <a:solidFill>
                  <a:srgbClr val="0B5394"/>
                </a:solidFill>
                <a:latin typeface="Cabin"/>
                <a:ea typeface="Cabin"/>
                <a:cs typeface="Cabin"/>
                <a:sym typeface="Cabin"/>
              </a:rPr>
              <a:t>Limitations and Recommendations</a:t>
            </a:r>
            <a:endParaRPr b="1">
              <a:solidFill>
                <a:srgbClr val="0B5394"/>
              </a:solidFill>
              <a:latin typeface="Cabin"/>
              <a:ea typeface="Cabin"/>
              <a:cs typeface="Cabin"/>
              <a:sym typeface="Cabin"/>
            </a:endParaRPr>
          </a:p>
        </p:txBody>
      </p:sp>
      <p:cxnSp>
        <p:nvCxnSpPr>
          <p:cNvPr id="481" name="Google Shape;481;p47"/>
          <p:cNvCxnSpPr/>
          <p:nvPr/>
        </p:nvCxnSpPr>
        <p:spPr>
          <a:xfrm>
            <a:off x="850062" y="2539865"/>
            <a:ext cx="5860800" cy="10500"/>
          </a:xfrm>
          <a:prstGeom prst="straightConnector1">
            <a:avLst/>
          </a:prstGeom>
          <a:noFill/>
          <a:ln cap="flat" cmpd="sng" w="28575">
            <a:solidFill>
              <a:srgbClr val="C27BA0"/>
            </a:solidFill>
            <a:prstDash val="solid"/>
            <a:round/>
            <a:headEnd len="med" w="med" type="diamond"/>
            <a:tailEnd len="med" w="med" type="diamond"/>
          </a:ln>
        </p:spPr>
      </p:cxnSp>
      <p:sp>
        <p:nvSpPr>
          <p:cNvPr id="482" name="Google Shape;482;p47"/>
          <p:cNvSpPr txBox="1"/>
          <p:nvPr/>
        </p:nvSpPr>
        <p:spPr>
          <a:xfrm>
            <a:off x="87725" y="3086650"/>
            <a:ext cx="7351800" cy="21339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BMI was first used in 1835 as a way to estimate the proportion of body fat based on height and weight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BMI has low sensitivity, especially below 30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Cannot discern fat vs. muscle content or metabolic risk factors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Validity?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At the same BMI, women tend to have more body fat than men.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At the same BMI, older people, on average, tend to have more body fat than younger adults.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Highly trained athletes may have a high BMI because of increased muscularity rather than increased body fatness.</a:t>
            </a:r>
            <a:endParaRPr sz="1700">
              <a:solidFill>
                <a:srgbClr val="C27BA0"/>
              </a:solidFill>
              <a:latin typeface="Cabin"/>
              <a:ea typeface="Cabin"/>
              <a:cs typeface="Cabin"/>
              <a:sym typeface="Cabin"/>
            </a:endParaRPr>
          </a:p>
          <a:p>
            <a:pPr indent="0" lvl="0" marL="0" rtl="0" algn="l">
              <a:lnSpc>
                <a:spcPct val="115000"/>
              </a:lnSpc>
              <a:spcBef>
                <a:spcPts val="0"/>
              </a:spcBef>
              <a:spcAft>
                <a:spcPts val="0"/>
              </a:spcAft>
              <a:buNone/>
            </a:pPr>
            <a:r>
              <a:t/>
            </a:r>
            <a:endParaRPr sz="1700">
              <a:solidFill>
                <a:srgbClr val="C27BA0"/>
              </a:solidFill>
              <a:latin typeface="Cabin"/>
              <a:ea typeface="Cabin"/>
              <a:cs typeface="Cabin"/>
              <a:sym typeface="Cabin"/>
            </a:endParaRPr>
          </a:p>
          <a:p>
            <a:pPr indent="0" lvl="0" marL="0" rtl="0" algn="l">
              <a:lnSpc>
                <a:spcPct val="115000"/>
              </a:lnSpc>
              <a:spcBef>
                <a:spcPts val="0"/>
              </a:spcBef>
              <a:spcAft>
                <a:spcPts val="0"/>
              </a:spcAft>
              <a:buNone/>
            </a:pPr>
            <a:r>
              <a:t/>
            </a:r>
            <a:endParaRPr sz="1700">
              <a:solidFill>
                <a:srgbClr val="C27BA0"/>
              </a:solidFill>
            </a:endParaRPr>
          </a:p>
        </p:txBody>
      </p:sp>
      <p:sp>
        <p:nvSpPr>
          <p:cNvPr id="483" name="Google Shape;483;p47"/>
          <p:cNvSpPr txBox="1"/>
          <p:nvPr/>
        </p:nvSpPr>
        <p:spPr>
          <a:xfrm>
            <a:off x="2526075" y="2630038"/>
            <a:ext cx="25092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latin typeface="Cabin"/>
                <a:ea typeface="Cabin"/>
                <a:cs typeface="Cabin"/>
                <a:sym typeface="Cabin"/>
              </a:rPr>
              <a:t>Body Mass Index</a:t>
            </a:r>
            <a:endParaRPr sz="2400">
              <a:latin typeface="Cabin"/>
              <a:ea typeface="Cabin"/>
              <a:cs typeface="Cabin"/>
              <a:sym typeface="Cabin"/>
            </a:endParaRPr>
          </a:p>
        </p:txBody>
      </p:sp>
      <p:pic>
        <p:nvPicPr>
          <p:cNvPr id="484" name="Google Shape;484;p47"/>
          <p:cNvPicPr preferRelativeResize="0"/>
          <p:nvPr/>
        </p:nvPicPr>
        <p:blipFill>
          <a:blip r:embed="rId4">
            <a:alphaModFix/>
          </a:blip>
          <a:stretch>
            <a:fillRect/>
          </a:stretch>
        </p:blipFill>
        <p:spPr>
          <a:xfrm>
            <a:off x="153075" y="6717350"/>
            <a:ext cx="7255199" cy="2133900"/>
          </a:xfrm>
          <a:prstGeom prst="rect">
            <a:avLst/>
          </a:prstGeom>
          <a:noFill/>
          <a:ln>
            <a:noFill/>
          </a:ln>
        </p:spPr>
      </p:pic>
      <p:sp>
        <p:nvSpPr>
          <p:cNvPr id="485" name="Google Shape;485;p47"/>
          <p:cNvSpPr txBox="1"/>
          <p:nvPr/>
        </p:nvSpPr>
        <p:spPr>
          <a:xfrm>
            <a:off x="1824825" y="6195650"/>
            <a:ext cx="3911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latin typeface="Cabin"/>
                <a:ea typeface="Cabin"/>
                <a:cs typeface="Cabin"/>
                <a:sym typeface="Cabin"/>
              </a:rPr>
              <a:t>BMI + waist circumference</a:t>
            </a:r>
            <a:endParaRPr sz="2400">
              <a:latin typeface="Cabin"/>
              <a:ea typeface="Cabin"/>
              <a:cs typeface="Cabin"/>
              <a:sym typeface="Cabin"/>
            </a:endParaRPr>
          </a:p>
        </p:txBody>
      </p:sp>
      <p:sp>
        <p:nvSpPr>
          <p:cNvPr id="486" name="Google Shape;486;p47"/>
          <p:cNvSpPr txBox="1"/>
          <p:nvPr/>
        </p:nvSpPr>
        <p:spPr>
          <a:xfrm>
            <a:off x="2275575" y="9072400"/>
            <a:ext cx="29652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latin typeface="Cabin"/>
                <a:ea typeface="Cabin"/>
                <a:cs typeface="Cabin"/>
                <a:sym typeface="Cabin"/>
              </a:rPr>
              <a:t>Additional limitations</a:t>
            </a:r>
            <a:endParaRPr sz="2400">
              <a:latin typeface="Cabin"/>
              <a:ea typeface="Cabin"/>
              <a:cs typeface="Cabin"/>
              <a:sym typeface="Cabin"/>
            </a:endParaRPr>
          </a:p>
        </p:txBody>
      </p:sp>
      <p:pic>
        <p:nvPicPr>
          <p:cNvPr id="487" name="Google Shape;487;p47"/>
          <p:cNvPicPr preferRelativeResize="0"/>
          <p:nvPr/>
        </p:nvPicPr>
        <p:blipFill>
          <a:blip r:embed="rId5">
            <a:alphaModFix/>
          </a:blip>
          <a:stretch>
            <a:fillRect/>
          </a:stretch>
        </p:blipFill>
        <p:spPr>
          <a:xfrm>
            <a:off x="1195675" y="9637750"/>
            <a:ext cx="443400" cy="443400"/>
          </a:xfrm>
          <a:prstGeom prst="rect">
            <a:avLst/>
          </a:prstGeom>
          <a:noFill/>
          <a:ln>
            <a:noFill/>
          </a:ln>
        </p:spPr>
      </p:pic>
      <p:sp>
        <p:nvSpPr>
          <p:cNvPr id="488" name="Google Shape;488;p47"/>
          <p:cNvSpPr txBox="1"/>
          <p:nvPr/>
        </p:nvSpPr>
        <p:spPr>
          <a:xfrm>
            <a:off x="1724175" y="9637747"/>
            <a:ext cx="4113000" cy="60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ar" sz="1800">
                <a:solidFill>
                  <a:srgbClr val="C27BA0"/>
                </a:solidFill>
                <a:latin typeface="Cabin"/>
                <a:ea typeface="Cabin"/>
                <a:cs typeface="Cabin"/>
                <a:sym typeface="Cabin"/>
              </a:rPr>
              <a:t>Self-report of height &amp; weight in surveys</a:t>
            </a:r>
            <a:endParaRPr sz="1800">
              <a:solidFill>
                <a:srgbClr val="C27BA0"/>
              </a:solidFill>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48"/>
          <p:cNvSpPr txBox="1"/>
          <p:nvPr/>
        </p:nvSpPr>
        <p:spPr>
          <a:xfrm>
            <a:off x="225" y="330657"/>
            <a:ext cx="7560000" cy="6090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2400">
                <a:solidFill>
                  <a:srgbClr val="0B5394"/>
                </a:solidFill>
                <a:latin typeface="Cabin"/>
                <a:ea typeface="Cabin"/>
                <a:cs typeface="Cabin"/>
                <a:sym typeface="Cabin"/>
              </a:rPr>
              <a:t>Costs</a:t>
            </a:r>
            <a:endParaRPr b="1" sz="2400">
              <a:solidFill>
                <a:srgbClr val="0B5394"/>
              </a:solidFill>
              <a:latin typeface="Cabin"/>
              <a:ea typeface="Cabin"/>
              <a:cs typeface="Cabin"/>
              <a:sym typeface="Cabin"/>
            </a:endParaRPr>
          </a:p>
          <a:p>
            <a:pPr indent="0" lvl="0" marL="0" rtl="0" algn="ctr">
              <a:spcBef>
                <a:spcPts val="0"/>
              </a:spcBef>
              <a:spcAft>
                <a:spcPts val="0"/>
              </a:spcAft>
              <a:buNone/>
            </a:pPr>
            <a:r>
              <a:rPr b="1" lang="ar">
                <a:solidFill>
                  <a:srgbClr val="0B5394"/>
                </a:solidFill>
                <a:latin typeface="Cabin"/>
                <a:ea typeface="Cabin"/>
                <a:cs typeface="Cabin"/>
                <a:sym typeface="Cabin"/>
              </a:rPr>
              <a:t>Financial impacts on the healthcare system</a:t>
            </a:r>
            <a:endParaRPr b="1">
              <a:solidFill>
                <a:srgbClr val="0B5394"/>
              </a:solidFill>
              <a:latin typeface="Cabin"/>
              <a:ea typeface="Cabin"/>
              <a:cs typeface="Cabin"/>
              <a:sym typeface="Cabin"/>
            </a:endParaRPr>
          </a:p>
        </p:txBody>
      </p:sp>
      <p:cxnSp>
        <p:nvCxnSpPr>
          <p:cNvPr id="494" name="Google Shape;494;p48"/>
          <p:cNvCxnSpPr/>
          <p:nvPr/>
        </p:nvCxnSpPr>
        <p:spPr>
          <a:xfrm>
            <a:off x="850062" y="1015865"/>
            <a:ext cx="5860800" cy="10500"/>
          </a:xfrm>
          <a:prstGeom prst="straightConnector1">
            <a:avLst/>
          </a:prstGeom>
          <a:noFill/>
          <a:ln cap="flat" cmpd="sng" w="28575">
            <a:solidFill>
              <a:srgbClr val="C27BA0"/>
            </a:solidFill>
            <a:prstDash val="solid"/>
            <a:round/>
            <a:headEnd len="med" w="med" type="diamond"/>
            <a:tailEnd len="med" w="med" type="diamond"/>
          </a:ln>
        </p:spPr>
      </p:cxnSp>
      <p:sp>
        <p:nvSpPr>
          <p:cNvPr id="495" name="Google Shape;495;p48"/>
          <p:cNvSpPr txBox="1"/>
          <p:nvPr/>
        </p:nvSpPr>
        <p:spPr>
          <a:xfrm>
            <a:off x="0" y="1097400"/>
            <a:ext cx="7560000" cy="21339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Medical care costs increasing over time mostly due to rise in obesity prevalence</a:t>
            </a:r>
            <a:endParaRPr sz="1600">
              <a:solidFill>
                <a:srgbClr val="C27BA0"/>
              </a:solidFill>
              <a:latin typeface="Cabin"/>
              <a:ea typeface="Cabin"/>
              <a:cs typeface="Cabin"/>
              <a:sym typeface="Cabin"/>
            </a:endParaRPr>
          </a:p>
          <a:p>
            <a:pPr indent="-330200" lvl="0" marL="457200" rtl="0" algn="l">
              <a:lnSpc>
                <a:spcPct val="115000"/>
              </a:lnSpc>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Socioeconomic costs also related to disability and premature death</a:t>
            </a:r>
            <a:endParaRPr sz="1600">
              <a:solidFill>
                <a:srgbClr val="C27BA0"/>
              </a:solidFill>
              <a:latin typeface="Cabin"/>
              <a:ea typeface="Cabin"/>
              <a:cs typeface="Cabin"/>
              <a:sym typeface="Cabin"/>
            </a:endParaRPr>
          </a:p>
          <a:p>
            <a:pPr indent="-330200" lvl="0" marL="457200" rtl="0" algn="l">
              <a:lnSpc>
                <a:spcPct val="115000"/>
              </a:lnSpc>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$147  billion in health care costs in 2008 (10% of all medical spending)</a:t>
            </a:r>
            <a:endParaRPr sz="1600">
              <a:solidFill>
                <a:srgbClr val="C27BA0"/>
              </a:solidFill>
              <a:latin typeface="Cabin"/>
              <a:ea typeface="Cabin"/>
              <a:cs typeface="Cabin"/>
              <a:sym typeface="Cabin"/>
            </a:endParaRPr>
          </a:p>
          <a:p>
            <a:pPr indent="-330200" lvl="0" marL="457200" rtl="0" algn="l">
              <a:lnSpc>
                <a:spcPct val="115000"/>
              </a:lnSpc>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Increases in spending from 1998-2006 </a:t>
            </a:r>
            <a:endParaRPr sz="1600">
              <a:solidFill>
                <a:srgbClr val="C27BA0"/>
              </a:solidFill>
              <a:latin typeface="Cabin"/>
              <a:ea typeface="Cabin"/>
              <a:cs typeface="Cabin"/>
              <a:sym typeface="Cabin"/>
            </a:endParaRPr>
          </a:p>
          <a:p>
            <a:pPr indent="0" lvl="0" marL="914400" rtl="0" algn="l">
              <a:lnSpc>
                <a:spcPct val="115000"/>
              </a:lnSpc>
              <a:spcBef>
                <a:spcPts val="0"/>
              </a:spcBef>
              <a:spcAft>
                <a:spcPts val="0"/>
              </a:spcAft>
              <a:buNone/>
            </a:pPr>
            <a:r>
              <a:rPr lang="ar" sz="1600">
                <a:solidFill>
                  <a:srgbClr val="C27BA0"/>
                </a:solidFill>
                <a:latin typeface="Cabin"/>
                <a:ea typeface="Cabin"/>
                <a:cs typeface="Cabin"/>
                <a:sym typeface="Cabin"/>
              </a:rPr>
              <a:t>8.5% ($34.3 billion) Medicare </a:t>
            </a:r>
            <a:endParaRPr sz="1600">
              <a:solidFill>
                <a:srgbClr val="C27BA0"/>
              </a:solidFill>
              <a:latin typeface="Cabin"/>
              <a:ea typeface="Cabin"/>
              <a:cs typeface="Cabin"/>
              <a:sym typeface="Cabin"/>
            </a:endParaRPr>
          </a:p>
          <a:p>
            <a:pPr indent="0" lvl="0" marL="914400" rtl="0" algn="l">
              <a:lnSpc>
                <a:spcPct val="115000"/>
              </a:lnSpc>
              <a:spcBef>
                <a:spcPts val="0"/>
              </a:spcBef>
              <a:spcAft>
                <a:spcPts val="0"/>
              </a:spcAft>
              <a:buNone/>
            </a:pPr>
            <a:r>
              <a:rPr lang="ar" sz="1600">
                <a:solidFill>
                  <a:srgbClr val="C27BA0"/>
                </a:solidFill>
                <a:latin typeface="Cabin"/>
                <a:ea typeface="Cabin"/>
                <a:cs typeface="Cabin"/>
                <a:sym typeface="Cabin"/>
              </a:rPr>
              <a:t>11.8% ($27.6 billion) Medicaid </a:t>
            </a:r>
            <a:endParaRPr sz="1600">
              <a:solidFill>
                <a:srgbClr val="C27BA0"/>
              </a:solidFill>
              <a:latin typeface="Cabin"/>
              <a:ea typeface="Cabin"/>
              <a:cs typeface="Cabin"/>
              <a:sym typeface="Cabin"/>
            </a:endParaRPr>
          </a:p>
          <a:p>
            <a:pPr indent="0" lvl="0" marL="914400" rtl="0" algn="l">
              <a:lnSpc>
                <a:spcPct val="115000"/>
              </a:lnSpc>
              <a:spcBef>
                <a:spcPts val="0"/>
              </a:spcBef>
              <a:spcAft>
                <a:spcPts val="0"/>
              </a:spcAft>
              <a:buNone/>
            </a:pPr>
            <a:r>
              <a:rPr lang="ar" sz="1600">
                <a:solidFill>
                  <a:srgbClr val="C27BA0"/>
                </a:solidFill>
                <a:latin typeface="Cabin"/>
                <a:ea typeface="Cabin"/>
                <a:cs typeface="Cabin"/>
                <a:sym typeface="Cabin"/>
              </a:rPr>
              <a:t>12.9% ($74.6 billion) Commercial insurance</a:t>
            </a:r>
            <a:endParaRPr sz="1600">
              <a:solidFill>
                <a:srgbClr val="C27BA0"/>
              </a:solidFill>
            </a:endParaRPr>
          </a:p>
        </p:txBody>
      </p:sp>
      <p:sp>
        <p:nvSpPr>
          <p:cNvPr id="496" name="Google Shape;496;p48"/>
          <p:cNvSpPr txBox="1"/>
          <p:nvPr/>
        </p:nvSpPr>
        <p:spPr>
          <a:xfrm>
            <a:off x="450" y="3302332"/>
            <a:ext cx="7560000" cy="6090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2400">
                <a:solidFill>
                  <a:srgbClr val="0B5394"/>
                </a:solidFill>
                <a:latin typeface="Cabin"/>
                <a:ea typeface="Cabin"/>
                <a:cs typeface="Cabin"/>
                <a:sym typeface="Cabin"/>
              </a:rPr>
              <a:t>Interventions</a:t>
            </a:r>
            <a:endParaRPr b="1" sz="2400">
              <a:solidFill>
                <a:srgbClr val="0B5394"/>
              </a:solidFill>
              <a:latin typeface="Cabin"/>
              <a:ea typeface="Cabin"/>
              <a:cs typeface="Cabin"/>
              <a:sym typeface="Cabin"/>
            </a:endParaRPr>
          </a:p>
          <a:p>
            <a:pPr indent="0" lvl="0" marL="0" rtl="0" algn="ctr">
              <a:spcBef>
                <a:spcPts val="0"/>
              </a:spcBef>
              <a:spcAft>
                <a:spcPts val="0"/>
              </a:spcAft>
              <a:buNone/>
            </a:pPr>
            <a:r>
              <a:rPr b="1" lang="ar">
                <a:solidFill>
                  <a:srgbClr val="0B5394"/>
                </a:solidFill>
                <a:latin typeface="Cabin"/>
                <a:ea typeface="Cabin"/>
                <a:cs typeface="Cabin"/>
                <a:sym typeface="Cabin"/>
              </a:rPr>
              <a:t>Primary, secondary, tertiary, community-level</a:t>
            </a:r>
            <a:endParaRPr b="1">
              <a:solidFill>
                <a:srgbClr val="0B5394"/>
              </a:solidFill>
              <a:latin typeface="Cabin"/>
              <a:ea typeface="Cabin"/>
              <a:cs typeface="Cabin"/>
              <a:sym typeface="Cabin"/>
            </a:endParaRPr>
          </a:p>
        </p:txBody>
      </p:sp>
      <p:cxnSp>
        <p:nvCxnSpPr>
          <p:cNvPr id="497" name="Google Shape;497;p48"/>
          <p:cNvCxnSpPr/>
          <p:nvPr/>
        </p:nvCxnSpPr>
        <p:spPr>
          <a:xfrm>
            <a:off x="850287" y="3987540"/>
            <a:ext cx="5860800" cy="10500"/>
          </a:xfrm>
          <a:prstGeom prst="straightConnector1">
            <a:avLst/>
          </a:prstGeom>
          <a:noFill/>
          <a:ln cap="flat" cmpd="sng" w="28575">
            <a:solidFill>
              <a:srgbClr val="C27BA0"/>
            </a:solidFill>
            <a:prstDash val="solid"/>
            <a:round/>
            <a:headEnd len="med" w="med" type="diamond"/>
            <a:tailEnd len="med" w="med" type="diamond"/>
          </a:ln>
        </p:spPr>
      </p:cxnSp>
      <p:sp>
        <p:nvSpPr>
          <p:cNvPr id="498" name="Google Shape;498;p48"/>
          <p:cNvSpPr txBox="1"/>
          <p:nvPr/>
        </p:nvSpPr>
        <p:spPr>
          <a:xfrm>
            <a:off x="1121700" y="4074275"/>
            <a:ext cx="5316600" cy="60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2400">
                <a:latin typeface="Cabin"/>
                <a:ea typeface="Cabin"/>
                <a:cs typeface="Cabin"/>
                <a:sym typeface="Cabin"/>
              </a:rPr>
              <a:t>Primary prevention</a:t>
            </a:r>
            <a:endParaRPr sz="2400">
              <a:latin typeface="Cabin"/>
              <a:ea typeface="Cabin"/>
              <a:cs typeface="Cabin"/>
              <a:sym typeface="Cabin"/>
            </a:endParaRPr>
          </a:p>
          <a:p>
            <a:pPr indent="0" lvl="0" marL="0" rtl="0" algn="ctr">
              <a:spcBef>
                <a:spcPts val="0"/>
              </a:spcBef>
              <a:spcAft>
                <a:spcPts val="0"/>
              </a:spcAft>
              <a:buNone/>
            </a:pPr>
            <a:r>
              <a:rPr lang="ar" sz="1800">
                <a:latin typeface="Cabin"/>
                <a:ea typeface="Cabin"/>
                <a:cs typeface="Cabin"/>
                <a:sym typeface="Cabin"/>
              </a:rPr>
              <a:t>Preventing obesity </a:t>
            </a:r>
            <a:r>
              <a:rPr b="1" lang="ar" sz="1800">
                <a:latin typeface="Cabin"/>
                <a:ea typeface="Cabin"/>
                <a:cs typeface="Cabin"/>
                <a:sym typeface="Cabin"/>
              </a:rPr>
              <a:t>before</a:t>
            </a:r>
            <a:r>
              <a:rPr lang="ar" sz="1800">
                <a:latin typeface="Cabin"/>
                <a:ea typeface="Cabin"/>
                <a:cs typeface="Cabin"/>
                <a:sym typeface="Cabin"/>
              </a:rPr>
              <a:t> it occurs </a:t>
            </a:r>
            <a:endParaRPr sz="1800">
              <a:latin typeface="Cabin"/>
              <a:ea typeface="Cabin"/>
              <a:cs typeface="Cabin"/>
              <a:sym typeface="Cabin"/>
            </a:endParaRPr>
          </a:p>
        </p:txBody>
      </p:sp>
      <p:sp>
        <p:nvSpPr>
          <p:cNvPr id="499" name="Google Shape;499;p48"/>
          <p:cNvSpPr txBox="1"/>
          <p:nvPr/>
        </p:nvSpPr>
        <p:spPr>
          <a:xfrm>
            <a:off x="675" y="4759500"/>
            <a:ext cx="7560000" cy="13818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Regulating caloric energy balance to prevent problematic weight gain</a:t>
            </a:r>
            <a:endParaRPr sz="1600">
              <a:solidFill>
                <a:srgbClr val="C27BA0"/>
              </a:solidFill>
              <a:latin typeface="Cabin"/>
              <a:ea typeface="Cabin"/>
              <a:cs typeface="Cabin"/>
              <a:sym typeface="Cabin"/>
            </a:endParaRPr>
          </a:p>
          <a:p>
            <a:pPr indent="0" lvl="0" marL="914400" rtl="0" algn="l">
              <a:lnSpc>
                <a:spcPct val="115000"/>
              </a:lnSpc>
              <a:spcBef>
                <a:spcPts val="0"/>
              </a:spcBef>
              <a:spcAft>
                <a:spcPts val="0"/>
              </a:spcAft>
              <a:buNone/>
            </a:pPr>
            <a:r>
              <a:rPr lang="ar" sz="1600">
                <a:solidFill>
                  <a:srgbClr val="C27BA0"/>
                </a:solidFill>
                <a:latin typeface="Cabin"/>
                <a:ea typeface="Cabin"/>
                <a:cs typeface="Cabin"/>
                <a:sym typeface="Cabin"/>
              </a:rPr>
              <a:t> Diet</a:t>
            </a:r>
            <a:endParaRPr sz="1600">
              <a:solidFill>
                <a:srgbClr val="C27BA0"/>
              </a:solidFill>
              <a:latin typeface="Cabin"/>
              <a:ea typeface="Cabin"/>
              <a:cs typeface="Cabin"/>
              <a:sym typeface="Cabin"/>
            </a:endParaRPr>
          </a:p>
          <a:p>
            <a:pPr indent="0" lvl="0" marL="914400" rtl="0" algn="l">
              <a:lnSpc>
                <a:spcPct val="115000"/>
              </a:lnSpc>
              <a:spcBef>
                <a:spcPts val="0"/>
              </a:spcBef>
              <a:spcAft>
                <a:spcPts val="0"/>
              </a:spcAft>
              <a:buNone/>
            </a:pPr>
            <a:r>
              <a:rPr lang="ar" sz="1600">
                <a:solidFill>
                  <a:srgbClr val="C27BA0"/>
                </a:solidFill>
                <a:latin typeface="Cabin"/>
                <a:ea typeface="Cabin"/>
                <a:cs typeface="Cabin"/>
                <a:sym typeface="Cabin"/>
              </a:rPr>
              <a:t>Physical activity</a:t>
            </a:r>
            <a:endParaRPr sz="1600">
              <a:solidFill>
                <a:srgbClr val="C27BA0"/>
              </a:solidFill>
              <a:latin typeface="Cabin"/>
              <a:ea typeface="Cabin"/>
              <a:cs typeface="Cabin"/>
              <a:sym typeface="Cabin"/>
            </a:endParaRPr>
          </a:p>
          <a:p>
            <a:pPr indent="-330200" lvl="0" marL="457200" rtl="0" algn="l">
              <a:lnSpc>
                <a:spcPct val="115000"/>
              </a:lnSpc>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Environmental factors</a:t>
            </a:r>
            <a:endParaRPr sz="1600">
              <a:solidFill>
                <a:srgbClr val="C27BA0"/>
              </a:solidFill>
              <a:latin typeface="Cabin"/>
              <a:ea typeface="Cabin"/>
              <a:cs typeface="Cabin"/>
              <a:sym typeface="Cabin"/>
            </a:endParaRPr>
          </a:p>
          <a:p>
            <a:pPr indent="0" lvl="0" marL="914400" rtl="0" algn="l">
              <a:lnSpc>
                <a:spcPct val="115000"/>
              </a:lnSpc>
              <a:spcBef>
                <a:spcPts val="0"/>
              </a:spcBef>
              <a:spcAft>
                <a:spcPts val="0"/>
              </a:spcAft>
              <a:buClr>
                <a:schemeClr val="dk1"/>
              </a:buClr>
              <a:buSzPts val="1100"/>
              <a:buFont typeface="Arial"/>
              <a:buNone/>
            </a:pPr>
            <a:r>
              <a:t/>
            </a:r>
            <a:endParaRPr sz="1600">
              <a:solidFill>
                <a:srgbClr val="C27BA0"/>
              </a:solidFill>
              <a:latin typeface="Cabin"/>
              <a:ea typeface="Cabin"/>
              <a:cs typeface="Cabin"/>
              <a:sym typeface="Cabin"/>
            </a:endParaRPr>
          </a:p>
          <a:p>
            <a:pPr indent="0" lvl="0" marL="914400" rtl="0" algn="l">
              <a:lnSpc>
                <a:spcPct val="115000"/>
              </a:lnSpc>
              <a:spcBef>
                <a:spcPts val="0"/>
              </a:spcBef>
              <a:spcAft>
                <a:spcPts val="0"/>
              </a:spcAft>
              <a:buNone/>
            </a:pPr>
            <a:r>
              <a:t/>
            </a:r>
            <a:endParaRPr sz="1600">
              <a:solidFill>
                <a:srgbClr val="C27BA0"/>
              </a:solidFill>
              <a:latin typeface="Cabin"/>
              <a:ea typeface="Cabin"/>
              <a:cs typeface="Cabin"/>
              <a:sym typeface="Cabin"/>
            </a:endParaRPr>
          </a:p>
        </p:txBody>
      </p:sp>
      <p:sp>
        <p:nvSpPr>
          <p:cNvPr id="500" name="Google Shape;500;p48"/>
          <p:cNvSpPr txBox="1"/>
          <p:nvPr/>
        </p:nvSpPr>
        <p:spPr>
          <a:xfrm>
            <a:off x="675" y="5975275"/>
            <a:ext cx="3595800" cy="60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900">
                <a:latin typeface="Cabin"/>
                <a:ea typeface="Cabin"/>
                <a:cs typeface="Cabin"/>
                <a:sym typeface="Cabin"/>
              </a:rPr>
              <a:t>Address barriers to a healthy diet</a:t>
            </a:r>
            <a:endParaRPr sz="1900">
              <a:latin typeface="Cabin"/>
              <a:ea typeface="Cabin"/>
              <a:cs typeface="Cabin"/>
              <a:sym typeface="Cabin"/>
            </a:endParaRPr>
          </a:p>
        </p:txBody>
      </p:sp>
      <p:sp>
        <p:nvSpPr>
          <p:cNvPr id="501" name="Google Shape;501;p48"/>
          <p:cNvSpPr txBox="1"/>
          <p:nvPr/>
        </p:nvSpPr>
        <p:spPr>
          <a:xfrm>
            <a:off x="0" y="6432325"/>
            <a:ext cx="3595800" cy="1830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Access to healthy food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Food advertising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Large portion sizes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Affordability of healthy food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Time constraints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Established behaviors</a:t>
            </a:r>
            <a:endParaRPr sz="1700">
              <a:solidFill>
                <a:srgbClr val="C27BA0"/>
              </a:solidFill>
              <a:latin typeface="Cabin"/>
              <a:ea typeface="Cabin"/>
              <a:cs typeface="Cabin"/>
              <a:sym typeface="Cabin"/>
            </a:endParaRPr>
          </a:p>
          <a:p>
            <a:pPr indent="0" lvl="0" marL="0" rtl="0" algn="l">
              <a:lnSpc>
                <a:spcPct val="115000"/>
              </a:lnSpc>
              <a:spcBef>
                <a:spcPts val="0"/>
              </a:spcBef>
              <a:spcAft>
                <a:spcPts val="0"/>
              </a:spcAft>
              <a:buNone/>
            </a:pPr>
            <a:r>
              <a:t/>
            </a:r>
            <a:endParaRPr sz="1700">
              <a:solidFill>
                <a:srgbClr val="C27BA0"/>
              </a:solidFill>
            </a:endParaRPr>
          </a:p>
        </p:txBody>
      </p:sp>
      <p:sp>
        <p:nvSpPr>
          <p:cNvPr id="502" name="Google Shape;502;p48"/>
          <p:cNvSpPr txBox="1"/>
          <p:nvPr/>
        </p:nvSpPr>
        <p:spPr>
          <a:xfrm>
            <a:off x="3964200" y="5975275"/>
            <a:ext cx="3595800" cy="60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900">
                <a:latin typeface="Cabin"/>
                <a:ea typeface="Cabin"/>
                <a:cs typeface="Cabin"/>
                <a:sym typeface="Cabin"/>
              </a:rPr>
              <a:t>Address barriers to a healthy diet</a:t>
            </a:r>
            <a:endParaRPr sz="1900">
              <a:latin typeface="Cabin"/>
              <a:ea typeface="Cabin"/>
              <a:cs typeface="Cabin"/>
              <a:sym typeface="Cabin"/>
            </a:endParaRPr>
          </a:p>
        </p:txBody>
      </p:sp>
      <p:sp>
        <p:nvSpPr>
          <p:cNvPr id="503" name="Google Shape;503;p48"/>
          <p:cNvSpPr txBox="1"/>
          <p:nvPr/>
        </p:nvSpPr>
        <p:spPr>
          <a:xfrm>
            <a:off x="3964200" y="6432325"/>
            <a:ext cx="3595800" cy="19062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Zoning</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Safety</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Areas conductive to physical activity</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Time constraints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Established behaviors</a:t>
            </a:r>
            <a:endParaRPr sz="1700">
              <a:solidFill>
                <a:srgbClr val="C27BA0"/>
              </a:solidFill>
              <a:latin typeface="Cabin"/>
              <a:ea typeface="Cabin"/>
              <a:cs typeface="Cabin"/>
              <a:sym typeface="Cabin"/>
            </a:endParaRPr>
          </a:p>
          <a:p>
            <a:pPr indent="0" lvl="0" marL="0" rtl="0" algn="l">
              <a:lnSpc>
                <a:spcPct val="115000"/>
              </a:lnSpc>
              <a:spcBef>
                <a:spcPts val="0"/>
              </a:spcBef>
              <a:spcAft>
                <a:spcPts val="0"/>
              </a:spcAft>
              <a:buNone/>
            </a:pPr>
            <a:r>
              <a:t/>
            </a:r>
            <a:endParaRPr sz="1700">
              <a:solidFill>
                <a:srgbClr val="C27BA0"/>
              </a:solidFill>
            </a:endParaRPr>
          </a:p>
        </p:txBody>
      </p:sp>
      <p:sp>
        <p:nvSpPr>
          <p:cNvPr id="504" name="Google Shape;504;p48"/>
          <p:cNvSpPr txBox="1"/>
          <p:nvPr/>
        </p:nvSpPr>
        <p:spPr>
          <a:xfrm>
            <a:off x="1000" y="8338500"/>
            <a:ext cx="3595800" cy="60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ar" sz="1900">
                <a:latin typeface="Cabin"/>
                <a:ea typeface="Cabin"/>
                <a:cs typeface="Cabin"/>
                <a:sym typeface="Cabin"/>
              </a:rPr>
              <a:t>Physical activity guidelines</a:t>
            </a:r>
            <a:endParaRPr sz="1900">
              <a:latin typeface="Cabin"/>
              <a:ea typeface="Cabin"/>
              <a:cs typeface="Cabin"/>
              <a:sym typeface="Cabin"/>
            </a:endParaRPr>
          </a:p>
        </p:txBody>
      </p:sp>
      <p:sp>
        <p:nvSpPr>
          <p:cNvPr id="505" name="Google Shape;505;p48"/>
          <p:cNvSpPr txBox="1"/>
          <p:nvPr/>
        </p:nvSpPr>
        <p:spPr>
          <a:xfrm>
            <a:off x="325" y="8795550"/>
            <a:ext cx="3595800" cy="16149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2.5 hours/week for adults</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1 hour/day for children/adolescents</a:t>
            </a:r>
            <a:endParaRPr sz="1700">
              <a:solidFill>
                <a:srgbClr val="C27BA0"/>
              </a:solidFill>
              <a:latin typeface="Cabin"/>
              <a:ea typeface="Cabin"/>
              <a:cs typeface="Cabin"/>
              <a:sym typeface="Cabin"/>
            </a:endParaRPr>
          </a:p>
          <a:p>
            <a:pPr indent="0" lvl="0" marL="914400" rtl="0" algn="l">
              <a:lnSpc>
                <a:spcPct val="115000"/>
              </a:lnSpc>
              <a:spcBef>
                <a:spcPts val="0"/>
              </a:spcBef>
              <a:spcAft>
                <a:spcPts val="0"/>
              </a:spcAft>
              <a:buNone/>
            </a:pPr>
            <a:r>
              <a:rPr lang="ar" sz="1600">
                <a:solidFill>
                  <a:srgbClr val="C27BA0"/>
                </a:solidFill>
                <a:latin typeface="Cabin"/>
                <a:ea typeface="Cabin"/>
                <a:cs typeface="Cabin"/>
                <a:sym typeface="Cabin"/>
              </a:rPr>
              <a:t>Physical activity tends to decline as children get older</a:t>
            </a:r>
            <a:endParaRPr sz="1700">
              <a:solidFill>
                <a:srgbClr val="C27BA0"/>
              </a:solidFill>
            </a:endParaRPr>
          </a:p>
        </p:txBody>
      </p:sp>
      <p:sp>
        <p:nvSpPr>
          <p:cNvPr id="506" name="Google Shape;506;p48"/>
          <p:cNvSpPr txBox="1"/>
          <p:nvPr/>
        </p:nvSpPr>
        <p:spPr>
          <a:xfrm>
            <a:off x="3964200" y="8338500"/>
            <a:ext cx="3595800" cy="60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ar" sz="1900">
                <a:latin typeface="Cabin"/>
                <a:ea typeface="Cabin"/>
                <a:cs typeface="Cabin"/>
                <a:sym typeface="Cabin"/>
              </a:rPr>
              <a:t>Policy options</a:t>
            </a:r>
            <a:endParaRPr sz="1900">
              <a:latin typeface="Cabin"/>
              <a:ea typeface="Cabin"/>
              <a:cs typeface="Cabin"/>
              <a:sym typeface="Cabin"/>
            </a:endParaRPr>
          </a:p>
        </p:txBody>
      </p:sp>
      <p:sp>
        <p:nvSpPr>
          <p:cNvPr id="507" name="Google Shape;507;p48"/>
          <p:cNvSpPr txBox="1"/>
          <p:nvPr/>
        </p:nvSpPr>
        <p:spPr>
          <a:xfrm>
            <a:off x="3964200" y="8795550"/>
            <a:ext cx="3595800" cy="16149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Tax unhealthy foods/beverages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Calorie labeling in food service facilities </a:t>
            </a:r>
            <a:endParaRPr sz="1700">
              <a:solidFill>
                <a:srgbClr val="C27BA0"/>
              </a:solidFill>
              <a:latin typeface="Cabin"/>
              <a:ea typeface="Cabin"/>
              <a:cs typeface="Cabin"/>
              <a:sym typeface="Cabin"/>
            </a:endParaRPr>
          </a:p>
          <a:p>
            <a:pPr indent="-336550" lvl="0" marL="457200" rtl="0" algn="l">
              <a:lnSpc>
                <a:spcPct val="115000"/>
              </a:lnSpc>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Food purchasing standards for hospitals/schools</a:t>
            </a:r>
            <a:endParaRPr sz="1700">
              <a:solidFill>
                <a:srgbClr val="C27B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49"/>
          <p:cNvSpPr txBox="1"/>
          <p:nvPr/>
        </p:nvSpPr>
        <p:spPr>
          <a:xfrm>
            <a:off x="1121025" y="202100"/>
            <a:ext cx="5316600" cy="60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2400">
                <a:latin typeface="Cabin"/>
                <a:ea typeface="Cabin"/>
                <a:cs typeface="Cabin"/>
                <a:sym typeface="Cabin"/>
              </a:rPr>
              <a:t>Secondary prevention</a:t>
            </a:r>
            <a:endParaRPr sz="2400">
              <a:latin typeface="Cabin"/>
              <a:ea typeface="Cabin"/>
              <a:cs typeface="Cabin"/>
              <a:sym typeface="Cabin"/>
            </a:endParaRPr>
          </a:p>
        </p:txBody>
      </p:sp>
      <p:sp>
        <p:nvSpPr>
          <p:cNvPr id="513" name="Google Shape;513;p49"/>
          <p:cNvSpPr txBox="1"/>
          <p:nvPr/>
        </p:nvSpPr>
        <p:spPr>
          <a:xfrm>
            <a:off x="0" y="582525"/>
            <a:ext cx="7560000" cy="20901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Recognize overweight or obese individuals early through screening in order to improve outcomes</a:t>
            </a:r>
            <a:endParaRPr sz="1600">
              <a:solidFill>
                <a:srgbClr val="C27BA0"/>
              </a:solidFill>
              <a:latin typeface="Cabin"/>
              <a:ea typeface="Cabin"/>
              <a:cs typeface="Cabin"/>
              <a:sym typeface="Cabin"/>
            </a:endParaRPr>
          </a:p>
          <a:p>
            <a:pPr indent="0" lvl="0" marL="914400" rtl="0" algn="l">
              <a:lnSpc>
                <a:spcPct val="115000"/>
              </a:lnSpc>
              <a:spcBef>
                <a:spcPts val="0"/>
              </a:spcBef>
              <a:spcAft>
                <a:spcPts val="0"/>
              </a:spcAft>
              <a:buNone/>
            </a:pPr>
            <a:r>
              <a:rPr lang="ar" sz="1600">
                <a:solidFill>
                  <a:srgbClr val="C27BA0"/>
                </a:solidFill>
                <a:latin typeface="Cabin"/>
                <a:ea typeface="Cabin"/>
                <a:cs typeface="Cabin"/>
                <a:sym typeface="Cabin"/>
              </a:rPr>
              <a:t> </a:t>
            </a:r>
            <a:r>
              <a:rPr lang="ar" sz="1600">
                <a:solidFill>
                  <a:srgbClr val="C27BA0"/>
                </a:solidFill>
                <a:latin typeface="Cabin"/>
                <a:ea typeface="Cabin"/>
                <a:cs typeface="Cabin"/>
                <a:sym typeface="Cabin"/>
              </a:rPr>
              <a:t>Weight loss interventions </a:t>
            </a:r>
            <a:endParaRPr sz="1600">
              <a:solidFill>
                <a:srgbClr val="C27BA0"/>
              </a:solidFill>
              <a:latin typeface="Cabin"/>
              <a:ea typeface="Cabin"/>
              <a:cs typeface="Cabin"/>
              <a:sym typeface="Cabin"/>
            </a:endParaRPr>
          </a:p>
          <a:p>
            <a:pPr indent="0" lvl="0" marL="914400" rtl="0" algn="l">
              <a:lnSpc>
                <a:spcPct val="115000"/>
              </a:lnSpc>
              <a:spcBef>
                <a:spcPts val="0"/>
              </a:spcBef>
              <a:spcAft>
                <a:spcPts val="0"/>
              </a:spcAft>
              <a:buNone/>
            </a:pPr>
            <a:r>
              <a:rPr lang="ar" sz="1600">
                <a:solidFill>
                  <a:srgbClr val="C27BA0"/>
                </a:solidFill>
                <a:latin typeface="Cabin"/>
                <a:ea typeface="Cabin"/>
                <a:cs typeface="Cabin"/>
                <a:sym typeface="Cabin"/>
              </a:rPr>
              <a:t>Challenges with sustaining weight loss over time</a:t>
            </a:r>
            <a:endParaRPr sz="1600">
              <a:solidFill>
                <a:srgbClr val="C27BA0"/>
              </a:solidFill>
              <a:latin typeface="Cabin"/>
              <a:ea typeface="Cabin"/>
              <a:cs typeface="Cabin"/>
              <a:sym typeface="Cabin"/>
            </a:endParaRPr>
          </a:p>
          <a:p>
            <a:pPr indent="-330200" lvl="0" marL="457200" rtl="0" algn="l">
              <a:lnSpc>
                <a:spcPct val="115000"/>
              </a:lnSpc>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Reduce risk factors associated with obesity</a:t>
            </a:r>
            <a:endParaRPr sz="1600">
              <a:solidFill>
                <a:srgbClr val="C27BA0"/>
              </a:solidFill>
              <a:latin typeface="Cabin"/>
              <a:ea typeface="Cabin"/>
              <a:cs typeface="Cabin"/>
              <a:sym typeface="Cabin"/>
            </a:endParaRPr>
          </a:p>
          <a:p>
            <a:pPr indent="0" lvl="0" marL="914400" rtl="0" algn="l">
              <a:lnSpc>
                <a:spcPct val="115000"/>
              </a:lnSpc>
              <a:spcBef>
                <a:spcPts val="0"/>
              </a:spcBef>
              <a:spcAft>
                <a:spcPts val="0"/>
              </a:spcAft>
              <a:buNone/>
            </a:pPr>
            <a:r>
              <a:rPr lang="ar" sz="1600">
                <a:solidFill>
                  <a:srgbClr val="C27BA0"/>
                </a:solidFill>
                <a:latin typeface="Cabin"/>
                <a:ea typeface="Cabin"/>
                <a:cs typeface="Cabin"/>
                <a:sym typeface="Cabin"/>
              </a:rPr>
              <a:t>Secondary screening for potential comorbidities</a:t>
            </a:r>
            <a:endParaRPr sz="1600">
              <a:solidFill>
                <a:srgbClr val="C27BA0"/>
              </a:solidFill>
              <a:latin typeface="Cabin"/>
              <a:ea typeface="Cabin"/>
              <a:cs typeface="Cabin"/>
              <a:sym typeface="Cabin"/>
            </a:endParaRPr>
          </a:p>
          <a:p>
            <a:pPr indent="-330200" lvl="0" marL="457200" rtl="0" algn="l">
              <a:lnSpc>
                <a:spcPct val="115000"/>
              </a:lnSpc>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Need to understand different causes and responses to obesity in order to better target treatments</a:t>
            </a:r>
            <a:endParaRPr sz="1600">
              <a:solidFill>
                <a:srgbClr val="C27BA0"/>
              </a:solidFill>
              <a:latin typeface="Cabin"/>
              <a:ea typeface="Cabin"/>
              <a:cs typeface="Cabin"/>
              <a:sym typeface="Cabin"/>
            </a:endParaRPr>
          </a:p>
          <a:p>
            <a:pPr indent="0" lvl="0" marL="914400" rtl="0" algn="l">
              <a:lnSpc>
                <a:spcPct val="115000"/>
              </a:lnSpc>
              <a:spcBef>
                <a:spcPts val="0"/>
              </a:spcBef>
              <a:spcAft>
                <a:spcPts val="0"/>
              </a:spcAft>
              <a:buNone/>
            </a:pPr>
            <a:r>
              <a:t/>
            </a:r>
            <a:endParaRPr sz="1600">
              <a:solidFill>
                <a:srgbClr val="C27BA0"/>
              </a:solidFill>
              <a:latin typeface="Cabin"/>
              <a:ea typeface="Cabin"/>
              <a:cs typeface="Cabin"/>
              <a:sym typeface="Cabin"/>
            </a:endParaRPr>
          </a:p>
        </p:txBody>
      </p:sp>
      <p:sp>
        <p:nvSpPr>
          <p:cNvPr id="514" name="Google Shape;514;p49"/>
          <p:cNvSpPr txBox="1"/>
          <p:nvPr/>
        </p:nvSpPr>
        <p:spPr>
          <a:xfrm>
            <a:off x="0" y="3431050"/>
            <a:ext cx="7560000" cy="1331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Cabin"/>
              <a:buChar char="●"/>
            </a:pPr>
            <a:r>
              <a:rPr lang="ar" sz="1600">
                <a:latin typeface="Cabin"/>
                <a:ea typeface="Cabin"/>
                <a:cs typeface="Cabin"/>
                <a:sym typeface="Cabin"/>
              </a:rPr>
              <a:t>Behavioral modifications </a:t>
            </a:r>
            <a:endParaRPr sz="1600">
              <a:latin typeface="Cabin"/>
              <a:ea typeface="Cabin"/>
              <a:cs typeface="Cabin"/>
              <a:sym typeface="Cabin"/>
            </a:endParaRPr>
          </a:p>
          <a:p>
            <a:pPr indent="-330200" lvl="0" marL="457200" rtl="0" algn="l">
              <a:lnSpc>
                <a:spcPct val="115000"/>
              </a:lnSpc>
              <a:spcBef>
                <a:spcPts val="0"/>
              </a:spcBef>
              <a:spcAft>
                <a:spcPts val="0"/>
              </a:spcAft>
              <a:buSzPts val="1600"/>
              <a:buFont typeface="Cabin"/>
              <a:buChar char="●"/>
            </a:pPr>
            <a:r>
              <a:rPr lang="ar" sz="1600">
                <a:latin typeface="Cabin"/>
                <a:ea typeface="Cabin"/>
                <a:cs typeface="Cabin"/>
                <a:sym typeface="Cabin"/>
              </a:rPr>
              <a:t>Bariatric surgery</a:t>
            </a:r>
            <a:endParaRPr sz="1600">
              <a:latin typeface="Cabin"/>
              <a:ea typeface="Cabin"/>
              <a:cs typeface="Cabin"/>
              <a:sym typeface="Cabin"/>
            </a:endParaRPr>
          </a:p>
          <a:p>
            <a:pPr indent="0" lvl="0" marL="914400" rtl="0" algn="l">
              <a:lnSpc>
                <a:spcPct val="115000"/>
              </a:lnSpc>
              <a:spcBef>
                <a:spcPts val="0"/>
              </a:spcBef>
              <a:spcAft>
                <a:spcPts val="0"/>
              </a:spcAft>
              <a:buNone/>
            </a:pPr>
            <a:r>
              <a:rPr lang="ar" sz="1600">
                <a:latin typeface="Cabin"/>
                <a:ea typeface="Cabin"/>
                <a:cs typeface="Cabin"/>
                <a:sym typeface="Cabin"/>
              </a:rPr>
              <a:t>Type 2 diabetes, other comorbidities </a:t>
            </a:r>
            <a:endParaRPr sz="1600">
              <a:latin typeface="Cabin"/>
              <a:ea typeface="Cabin"/>
              <a:cs typeface="Cabin"/>
              <a:sym typeface="Cabin"/>
            </a:endParaRPr>
          </a:p>
          <a:p>
            <a:pPr indent="-330200" lvl="0" marL="457200" rtl="0" algn="l">
              <a:lnSpc>
                <a:spcPct val="115000"/>
              </a:lnSpc>
              <a:spcBef>
                <a:spcPts val="0"/>
              </a:spcBef>
              <a:spcAft>
                <a:spcPts val="0"/>
              </a:spcAft>
              <a:buSzPts val="1600"/>
              <a:buFont typeface="Cabin"/>
              <a:buChar char="●"/>
            </a:pPr>
            <a:r>
              <a:rPr lang="ar" sz="1600">
                <a:latin typeface="Cabin"/>
                <a:ea typeface="Cabin"/>
                <a:cs typeface="Cabin"/>
                <a:sym typeface="Cabin"/>
              </a:rPr>
              <a:t>Medications, if shown to be effective</a:t>
            </a:r>
            <a:endParaRPr sz="1600">
              <a:latin typeface="Cabin"/>
              <a:ea typeface="Cabin"/>
              <a:cs typeface="Cabin"/>
              <a:sym typeface="Cabin"/>
            </a:endParaRPr>
          </a:p>
        </p:txBody>
      </p:sp>
      <p:sp>
        <p:nvSpPr>
          <p:cNvPr id="515" name="Google Shape;515;p49"/>
          <p:cNvSpPr txBox="1"/>
          <p:nvPr/>
        </p:nvSpPr>
        <p:spPr>
          <a:xfrm>
            <a:off x="0" y="2855075"/>
            <a:ext cx="7560000" cy="60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2400">
                <a:latin typeface="Cabin"/>
                <a:ea typeface="Cabin"/>
                <a:cs typeface="Cabin"/>
                <a:sym typeface="Cabin"/>
              </a:rPr>
              <a:t>Tertiary prevention</a:t>
            </a:r>
            <a:endParaRPr sz="2400">
              <a:latin typeface="Cabin"/>
              <a:ea typeface="Cabin"/>
              <a:cs typeface="Cabin"/>
              <a:sym typeface="Cabin"/>
            </a:endParaRPr>
          </a:p>
          <a:p>
            <a:pPr indent="0" lvl="0" marL="0" rtl="0" algn="ctr">
              <a:spcBef>
                <a:spcPts val="0"/>
              </a:spcBef>
              <a:spcAft>
                <a:spcPts val="0"/>
              </a:spcAft>
              <a:buNone/>
            </a:pPr>
            <a:r>
              <a:rPr lang="ar" sz="1800">
                <a:latin typeface="Cabin"/>
                <a:ea typeface="Cabin"/>
                <a:cs typeface="Cabin"/>
                <a:sym typeface="Cabin"/>
              </a:rPr>
              <a:t>Management of severe obesity to reduce complications </a:t>
            </a:r>
            <a:endParaRPr sz="1800">
              <a:latin typeface="Cabin"/>
              <a:ea typeface="Cabin"/>
              <a:cs typeface="Cabin"/>
              <a:sym typeface="Cabin"/>
            </a:endParaRPr>
          </a:p>
        </p:txBody>
      </p:sp>
      <p:sp>
        <p:nvSpPr>
          <p:cNvPr id="516" name="Google Shape;516;p49"/>
          <p:cNvSpPr txBox="1"/>
          <p:nvPr/>
        </p:nvSpPr>
        <p:spPr>
          <a:xfrm>
            <a:off x="-175" y="7472324"/>
            <a:ext cx="7560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Consequences of Obesity in Children</a:t>
            </a:r>
            <a:endParaRPr b="1" sz="3200">
              <a:solidFill>
                <a:srgbClr val="0B5394"/>
              </a:solidFill>
              <a:latin typeface="Cabin"/>
              <a:ea typeface="Cabin"/>
              <a:cs typeface="Cabin"/>
              <a:sym typeface="Cabin"/>
            </a:endParaRPr>
          </a:p>
        </p:txBody>
      </p:sp>
      <p:cxnSp>
        <p:nvCxnSpPr>
          <p:cNvPr id="517" name="Google Shape;517;p49"/>
          <p:cNvCxnSpPr/>
          <p:nvPr/>
        </p:nvCxnSpPr>
        <p:spPr>
          <a:xfrm>
            <a:off x="849662" y="8081331"/>
            <a:ext cx="5860800" cy="10500"/>
          </a:xfrm>
          <a:prstGeom prst="straightConnector1">
            <a:avLst/>
          </a:prstGeom>
          <a:noFill/>
          <a:ln cap="flat" cmpd="sng" w="28575">
            <a:solidFill>
              <a:srgbClr val="0B5394"/>
            </a:solidFill>
            <a:prstDash val="solid"/>
            <a:round/>
            <a:headEnd len="med" w="med" type="diamond"/>
            <a:tailEnd len="med" w="med" type="diamond"/>
          </a:ln>
        </p:spPr>
      </p:cxnSp>
      <p:graphicFrame>
        <p:nvGraphicFramePr>
          <p:cNvPr id="518" name="Google Shape;518;p49"/>
          <p:cNvGraphicFramePr/>
          <p:nvPr/>
        </p:nvGraphicFramePr>
        <p:xfrm>
          <a:off x="0" y="8302401"/>
          <a:ext cx="3000000" cy="3000000"/>
        </p:xfrm>
        <a:graphic>
          <a:graphicData uri="http://schemas.openxmlformats.org/drawingml/2006/table">
            <a:tbl>
              <a:tblPr>
                <a:noFill/>
                <a:tableStyleId>{B4B191A0-CE70-476D-AA4A-160FEB67EAAA}</a:tableStyleId>
              </a:tblPr>
              <a:tblGrid>
                <a:gridCol w="3870675"/>
                <a:gridCol w="3689325"/>
              </a:tblGrid>
              <a:tr h="913550">
                <a:tc rowSpan="2">
                  <a:txBody>
                    <a:bodyPr/>
                    <a:lstStyle/>
                    <a:p>
                      <a:pPr indent="-171450" lvl="0" marL="203200" rtl="0" algn="l">
                        <a:lnSpc>
                          <a:spcPct val="115000"/>
                        </a:lnSpc>
                        <a:spcBef>
                          <a:spcPts val="0"/>
                        </a:spcBef>
                        <a:spcAft>
                          <a:spcPts val="0"/>
                        </a:spcAft>
                        <a:buSzPts val="1500"/>
                        <a:buFont typeface="Cabin"/>
                        <a:buAutoNum type="arabicPeriod"/>
                      </a:pPr>
                      <a:r>
                        <a:rPr lang="ar" sz="1500">
                          <a:latin typeface="Cabin"/>
                          <a:ea typeface="Cabin"/>
                          <a:cs typeface="Cabin"/>
                          <a:sym typeface="Cabin"/>
                        </a:rPr>
                        <a:t>T2 Diabetes Mellitus </a:t>
                      </a:r>
                      <a:endParaRPr sz="1500">
                        <a:latin typeface="Cabin"/>
                        <a:ea typeface="Cabin"/>
                        <a:cs typeface="Cabin"/>
                        <a:sym typeface="Cabin"/>
                      </a:endParaRPr>
                    </a:p>
                    <a:p>
                      <a:pPr indent="-171450" lvl="0" marL="203200" rtl="0" algn="l">
                        <a:lnSpc>
                          <a:spcPct val="115000"/>
                        </a:lnSpc>
                        <a:spcBef>
                          <a:spcPts val="0"/>
                        </a:spcBef>
                        <a:spcAft>
                          <a:spcPts val="0"/>
                        </a:spcAft>
                        <a:buClr>
                          <a:srgbClr val="3D85C6"/>
                        </a:buClr>
                        <a:buSzPts val="1500"/>
                        <a:buFont typeface="Cabin"/>
                        <a:buAutoNum type="arabicPeriod"/>
                      </a:pPr>
                      <a:r>
                        <a:rPr lang="ar" sz="1500">
                          <a:solidFill>
                            <a:srgbClr val="3D85C6"/>
                          </a:solidFill>
                          <a:latin typeface="Cabin"/>
                          <a:ea typeface="Cabin"/>
                          <a:cs typeface="Cabin"/>
                          <a:sym typeface="Cabin"/>
                        </a:rPr>
                        <a:t>Early onset metabolic syndrome </a:t>
                      </a:r>
                      <a:endParaRPr sz="1500">
                        <a:solidFill>
                          <a:srgbClr val="3D85C6"/>
                        </a:solidFill>
                        <a:latin typeface="Cabin"/>
                        <a:ea typeface="Cabin"/>
                        <a:cs typeface="Cabin"/>
                        <a:sym typeface="Cabin"/>
                      </a:endParaRPr>
                    </a:p>
                    <a:p>
                      <a:pPr indent="-171450" lvl="0" marL="203200" rtl="0" algn="l">
                        <a:lnSpc>
                          <a:spcPct val="115000"/>
                        </a:lnSpc>
                        <a:spcBef>
                          <a:spcPts val="0"/>
                        </a:spcBef>
                        <a:spcAft>
                          <a:spcPts val="0"/>
                        </a:spcAft>
                        <a:buClr>
                          <a:srgbClr val="3D85C6"/>
                        </a:buClr>
                        <a:buSzPts val="1500"/>
                        <a:buFont typeface="Cabin"/>
                        <a:buAutoNum type="arabicPeriod"/>
                      </a:pPr>
                      <a:r>
                        <a:rPr lang="ar" sz="1500">
                          <a:solidFill>
                            <a:srgbClr val="3D85C6"/>
                          </a:solidFill>
                          <a:latin typeface="Cabin"/>
                          <a:ea typeface="Cabin"/>
                          <a:cs typeface="Cabin"/>
                          <a:sym typeface="Cabin"/>
                        </a:rPr>
                        <a:t>Asthma</a:t>
                      </a:r>
                      <a:endParaRPr sz="1500">
                        <a:solidFill>
                          <a:srgbClr val="3D85C6"/>
                        </a:solidFill>
                        <a:latin typeface="Cabin"/>
                        <a:ea typeface="Cabin"/>
                        <a:cs typeface="Cabin"/>
                        <a:sym typeface="Cabin"/>
                      </a:endParaRPr>
                    </a:p>
                    <a:p>
                      <a:pPr indent="-171450" lvl="0" marL="203200" rtl="0" algn="l">
                        <a:lnSpc>
                          <a:spcPct val="115000"/>
                        </a:lnSpc>
                        <a:spcBef>
                          <a:spcPts val="0"/>
                        </a:spcBef>
                        <a:spcAft>
                          <a:spcPts val="0"/>
                        </a:spcAft>
                        <a:buClr>
                          <a:srgbClr val="3D85C6"/>
                        </a:buClr>
                        <a:buSzPts val="1500"/>
                        <a:buFont typeface="Cabin"/>
                        <a:buAutoNum type="arabicPeriod"/>
                      </a:pPr>
                      <a:r>
                        <a:rPr lang="ar" sz="1500">
                          <a:solidFill>
                            <a:srgbClr val="3D85C6"/>
                          </a:solidFill>
                          <a:latin typeface="Cabin"/>
                          <a:ea typeface="Cabin"/>
                          <a:cs typeface="Cabin"/>
                          <a:sym typeface="Cabin"/>
                        </a:rPr>
                        <a:t>Poor dental health </a:t>
                      </a:r>
                      <a:endParaRPr sz="1500">
                        <a:solidFill>
                          <a:srgbClr val="3D85C6"/>
                        </a:solidFill>
                        <a:latin typeface="Cabin"/>
                        <a:ea typeface="Cabin"/>
                        <a:cs typeface="Cabin"/>
                        <a:sym typeface="Cabin"/>
                      </a:endParaRPr>
                    </a:p>
                    <a:p>
                      <a:pPr indent="-171450" lvl="0" marL="203200" rtl="0" algn="l">
                        <a:lnSpc>
                          <a:spcPct val="115000"/>
                        </a:lnSpc>
                        <a:spcBef>
                          <a:spcPts val="0"/>
                        </a:spcBef>
                        <a:spcAft>
                          <a:spcPts val="0"/>
                        </a:spcAft>
                        <a:buSzPts val="1500"/>
                        <a:buFont typeface="Cabin"/>
                        <a:buAutoNum type="arabicPeriod"/>
                      </a:pPr>
                      <a:r>
                        <a:rPr lang="ar" sz="1500">
                          <a:latin typeface="Cabin"/>
                          <a:ea typeface="Cabin"/>
                          <a:cs typeface="Cabin"/>
                          <a:sym typeface="Cabin"/>
                        </a:rPr>
                        <a:t>Non-alcoholic fatty liver disease </a:t>
                      </a:r>
                      <a:endParaRPr sz="1500">
                        <a:latin typeface="Cabin"/>
                        <a:ea typeface="Cabin"/>
                        <a:cs typeface="Cabin"/>
                        <a:sym typeface="Cabin"/>
                      </a:endParaRPr>
                    </a:p>
                    <a:p>
                      <a:pPr indent="-171450" lvl="0" marL="203200" rtl="0" algn="l">
                        <a:lnSpc>
                          <a:spcPct val="115000"/>
                        </a:lnSpc>
                        <a:spcBef>
                          <a:spcPts val="0"/>
                        </a:spcBef>
                        <a:spcAft>
                          <a:spcPts val="0"/>
                        </a:spcAft>
                        <a:buClr>
                          <a:srgbClr val="3D85C6"/>
                        </a:buClr>
                        <a:buSzPts val="1500"/>
                        <a:buFont typeface="Cabin"/>
                        <a:buAutoNum type="arabicPeriod"/>
                      </a:pPr>
                      <a:r>
                        <a:rPr lang="ar" sz="1500">
                          <a:solidFill>
                            <a:srgbClr val="3D85C6"/>
                          </a:solidFill>
                          <a:latin typeface="Cabin"/>
                          <a:ea typeface="Cabin"/>
                          <a:cs typeface="Cabin"/>
                          <a:sym typeface="Cabin"/>
                        </a:rPr>
                        <a:t>Gastroesophageal Reflux Disease (GERD) </a:t>
                      </a:r>
                      <a:endParaRPr sz="1500">
                        <a:solidFill>
                          <a:srgbClr val="3D85C6"/>
                        </a:solidFill>
                        <a:latin typeface="Cabin"/>
                        <a:ea typeface="Cabin"/>
                        <a:cs typeface="Cabin"/>
                        <a:sym typeface="Cabin"/>
                      </a:endParaRPr>
                    </a:p>
                  </a:txBody>
                  <a:tcPr marT="133500" marB="133500" marR="179200" marL="179200">
                    <a:lnL cap="flat" cmpd="sng" w="9525">
                      <a:solidFill>
                        <a:srgbClr val="C9E2F8"/>
                      </a:solidFill>
                      <a:prstDash val="solid"/>
                      <a:round/>
                      <a:headEnd len="sm" w="sm" type="none"/>
                      <a:tailEnd len="sm" w="sm" type="none"/>
                    </a:lnL>
                    <a:lnR cap="flat" cmpd="sng" w="9525">
                      <a:solidFill>
                        <a:srgbClr val="C9E2F8"/>
                      </a:solidFill>
                      <a:prstDash val="solid"/>
                      <a:round/>
                      <a:headEnd len="sm" w="sm" type="none"/>
                      <a:tailEnd len="sm" w="sm" type="none"/>
                    </a:lnR>
                    <a:lnT cap="flat" cmpd="sng" w="9525">
                      <a:solidFill>
                        <a:srgbClr val="C9E2F8"/>
                      </a:solidFill>
                      <a:prstDash val="solid"/>
                      <a:round/>
                      <a:headEnd len="sm" w="sm" type="none"/>
                      <a:tailEnd len="sm" w="sm" type="none"/>
                    </a:lnT>
                    <a:lnB cap="flat" cmpd="sng" w="9525">
                      <a:solidFill>
                        <a:srgbClr val="C9E2F8"/>
                      </a:solidFill>
                      <a:prstDash val="solid"/>
                      <a:round/>
                      <a:headEnd len="sm" w="sm" type="none"/>
                      <a:tailEnd len="sm" w="sm" type="none"/>
                    </a:lnB>
                  </a:tcPr>
                </a:tc>
                <a:tc rowSpan="2">
                  <a:txBody>
                    <a:bodyPr/>
                    <a:lstStyle/>
                    <a:p>
                      <a:pPr indent="-171450" lvl="0" marL="203200" rtl="0" algn="l">
                        <a:lnSpc>
                          <a:spcPct val="115000"/>
                        </a:lnSpc>
                        <a:spcBef>
                          <a:spcPts val="0"/>
                        </a:spcBef>
                        <a:spcAft>
                          <a:spcPts val="0"/>
                        </a:spcAft>
                        <a:buClr>
                          <a:srgbClr val="3D85C6"/>
                        </a:buClr>
                        <a:buSzPts val="1500"/>
                        <a:buFont typeface="Cabin"/>
                        <a:buAutoNum type="arabicPeriod" startAt="6"/>
                      </a:pPr>
                      <a:r>
                        <a:rPr lang="ar" sz="1500">
                          <a:solidFill>
                            <a:srgbClr val="3D85C6"/>
                          </a:solidFill>
                          <a:latin typeface="Cabin"/>
                          <a:ea typeface="Cabin"/>
                          <a:cs typeface="Cabin"/>
                          <a:sym typeface="Cabin"/>
                        </a:rPr>
                        <a:t>Puberty (delay in boys, advance in girls) </a:t>
                      </a:r>
                      <a:endParaRPr sz="1500">
                        <a:solidFill>
                          <a:srgbClr val="3D85C6"/>
                        </a:solidFill>
                        <a:latin typeface="Cabin"/>
                        <a:ea typeface="Cabin"/>
                        <a:cs typeface="Cabin"/>
                        <a:sym typeface="Cabin"/>
                      </a:endParaRPr>
                    </a:p>
                    <a:p>
                      <a:pPr indent="-171450" lvl="0" marL="203200" rtl="0" algn="l">
                        <a:lnSpc>
                          <a:spcPct val="115000"/>
                        </a:lnSpc>
                        <a:spcBef>
                          <a:spcPts val="0"/>
                        </a:spcBef>
                        <a:spcAft>
                          <a:spcPts val="0"/>
                        </a:spcAft>
                        <a:buClr>
                          <a:srgbClr val="3D85C6"/>
                        </a:buClr>
                        <a:buSzPts val="1500"/>
                        <a:buFont typeface="Cabin"/>
                        <a:buAutoNum type="arabicPeriod" startAt="6"/>
                      </a:pPr>
                      <a:r>
                        <a:rPr lang="ar" sz="1500">
                          <a:solidFill>
                            <a:srgbClr val="3D85C6"/>
                          </a:solidFill>
                          <a:latin typeface="Cabin"/>
                          <a:ea typeface="Cabin"/>
                          <a:cs typeface="Cabin"/>
                          <a:sym typeface="Cabin"/>
                        </a:rPr>
                        <a:t>Hyperandrogenism, PCOS </a:t>
                      </a:r>
                      <a:endParaRPr sz="1500">
                        <a:solidFill>
                          <a:srgbClr val="3D85C6"/>
                        </a:solidFill>
                        <a:latin typeface="Cabin"/>
                        <a:ea typeface="Cabin"/>
                        <a:cs typeface="Cabin"/>
                        <a:sym typeface="Cabin"/>
                      </a:endParaRPr>
                    </a:p>
                    <a:p>
                      <a:pPr indent="-171450" lvl="0" marL="203200" rtl="0" algn="l">
                        <a:lnSpc>
                          <a:spcPct val="115000"/>
                        </a:lnSpc>
                        <a:spcBef>
                          <a:spcPts val="0"/>
                        </a:spcBef>
                        <a:spcAft>
                          <a:spcPts val="0"/>
                        </a:spcAft>
                        <a:buClr>
                          <a:srgbClr val="3D85C6"/>
                        </a:buClr>
                        <a:buSzPts val="1500"/>
                        <a:buFont typeface="Cabin"/>
                        <a:buAutoNum type="arabicPeriod" startAt="6"/>
                      </a:pPr>
                      <a:r>
                        <a:rPr lang="ar" sz="1500">
                          <a:solidFill>
                            <a:srgbClr val="3D85C6"/>
                          </a:solidFill>
                          <a:latin typeface="Cabin"/>
                          <a:ea typeface="Cabin"/>
                          <a:cs typeface="Cabin"/>
                          <a:sym typeface="Cabin"/>
                        </a:rPr>
                        <a:t>Poor self-esteem </a:t>
                      </a:r>
                      <a:endParaRPr sz="1500">
                        <a:solidFill>
                          <a:srgbClr val="3D85C6"/>
                        </a:solidFill>
                        <a:latin typeface="Cabin"/>
                        <a:ea typeface="Cabin"/>
                        <a:cs typeface="Cabin"/>
                        <a:sym typeface="Cabin"/>
                      </a:endParaRPr>
                    </a:p>
                    <a:p>
                      <a:pPr indent="-171450" lvl="0" marL="203200" rtl="0" algn="l">
                        <a:lnSpc>
                          <a:spcPct val="115000"/>
                        </a:lnSpc>
                        <a:spcBef>
                          <a:spcPts val="0"/>
                        </a:spcBef>
                        <a:spcAft>
                          <a:spcPts val="0"/>
                        </a:spcAft>
                        <a:buClr>
                          <a:srgbClr val="3D85C6"/>
                        </a:buClr>
                        <a:buSzPts val="1500"/>
                        <a:buFont typeface="Cabin"/>
                        <a:buAutoNum type="arabicPeriod" startAt="6"/>
                      </a:pPr>
                      <a:r>
                        <a:rPr lang="ar" sz="1500">
                          <a:solidFill>
                            <a:srgbClr val="3D85C6"/>
                          </a:solidFill>
                          <a:latin typeface="Cabin"/>
                          <a:ea typeface="Cabin"/>
                          <a:cs typeface="Cabin"/>
                          <a:sym typeface="Cabin"/>
                        </a:rPr>
                        <a:t>Attention Deficit Hyperactivity Disorder (ADHD) </a:t>
                      </a:r>
                      <a:endParaRPr sz="1500">
                        <a:solidFill>
                          <a:srgbClr val="3D85C6"/>
                        </a:solidFill>
                        <a:latin typeface="Cabin"/>
                        <a:ea typeface="Cabin"/>
                        <a:cs typeface="Cabin"/>
                        <a:sym typeface="Cabin"/>
                      </a:endParaRPr>
                    </a:p>
                    <a:p>
                      <a:pPr indent="-171450" lvl="0" marL="203200" rtl="0" algn="l">
                        <a:lnSpc>
                          <a:spcPct val="115000"/>
                        </a:lnSpc>
                        <a:spcBef>
                          <a:spcPts val="0"/>
                        </a:spcBef>
                        <a:spcAft>
                          <a:spcPts val="0"/>
                        </a:spcAft>
                        <a:buClr>
                          <a:srgbClr val="3D85C6"/>
                        </a:buClr>
                        <a:buSzPts val="1500"/>
                        <a:buFont typeface="Cabin"/>
                        <a:buAutoNum type="arabicPeriod" startAt="6"/>
                      </a:pPr>
                      <a:r>
                        <a:rPr lang="ar" sz="1500">
                          <a:solidFill>
                            <a:srgbClr val="3D85C6"/>
                          </a:solidFill>
                          <a:latin typeface="Cabin"/>
                          <a:ea typeface="Cabin"/>
                          <a:cs typeface="Cabin"/>
                          <a:sym typeface="Cabin"/>
                        </a:rPr>
                        <a:t>Sleep problems</a:t>
                      </a:r>
                      <a:endParaRPr sz="1500">
                        <a:solidFill>
                          <a:srgbClr val="3D85C6"/>
                        </a:solidFill>
                        <a:latin typeface="Cabin"/>
                        <a:ea typeface="Cabin"/>
                        <a:cs typeface="Cabin"/>
                        <a:sym typeface="Cabin"/>
                      </a:endParaRPr>
                    </a:p>
                  </a:txBody>
                  <a:tcPr marT="133500" marB="133500" marR="179200" marL="179200">
                    <a:lnL cap="flat" cmpd="sng" w="9525">
                      <a:solidFill>
                        <a:srgbClr val="C9E2F8"/>
                      </a:solidFill>
                      <a:prstDash val="solid"/>
                      <a:round/>
                      <a:headEnd len="sm" w="sm" type="none"/>
                      <a:tailEnd len="sm" w="sm" type="none"/>
                    </a:lnL>
                    <a:lnR cap="flat" cmpd="sng" w="9525">
                      <a:solidFill>
                        <a:srgbClr val="C9E2F8"/>
                      </a:solidFill>
                      <a:prstDash val="solid"/>
                      <a:round/>
                      <a:headEnd len="sm" w="sm" type="none"/>
                      <a:tailEnd len="sm" w="sm" type="none"/>
                    </a:lnR>
                    <a:lnT cap="flat" cmpd="sng" w="9525">
                      <a:solidFill>
                        <a:srgbClr val="C9E2F8"/>
                      </a:solidFill>
                      <a:prstDash val="solid"/>
                      <a:round/>
                      <a:headEnd len="sm" w="sm" type="none"/>
                      <a:tailEnd len="sm" w="sm" type="none"/>
                    </a:lnT>
                    <a:lnB cap="flat" cmpd="sng" w="9525">
                      <a:solidFill>
                        <a:srgbClr val="C9E2F8"/>
                      </a:solidFill>
                      <a:prstDash val="solid"/>
                      <a:round/>
                      <a:headEnd len="sm" w="sm" type="none"/>
                      <a:tailEnd len="sm" w="sm" type="none"/>
                    </a:lnB>
                  </a:tcPr>
                </a:tc>
              </a:tr>
              <a:tr h="913550">
                <a:tc vMerge="1"/>
                <a:tc vMerge="1"/>
              </a:tr>
            </a:tbl>
          </a:graphicData>
        </a:graphic>
      </p:graphicFrame>
      <p:pic>
        <p:nvPicPr>
          <p:cNvPr id="519" name="Google Shape;519;p49"/>
          <p:cNvPicPr preferRelativeResize="0"/>
          <p:nvPr/>
        </p:nvPicPr>
        <p:blipFill>
          <a:blip r:embed="rId3">
            <a:alphaModFix/>
          </a:blip>
          <a:stretch>
            <a:fillRect/>
          </a:stretch>
        </p:blipFill>
        <p:spPr>
          <a:xfrm>
            <a:off x="175475" y="5429550"/>
            <a:ext cx="7209502" cy="2133899"/>
          </a:xfrm>
          <a:prstGeom prst="rect">
            <a:avLst/>
          </a:prstGeom>
          <a:noFill/>
          <a:ln>
            <a:noFill/>
          </a:ln>
        </p:spPr>
      </p:pic>
      <p:sp>
        <p:nvSpPr>
          <p:cNvPr id="520" name="Google Shape;520;p49"/>
          <p:cNvSpPr txBox="1"/>
          <p:nvPr/>
        </p:nvSpPr>
        <p:spPr>
          <a:xfrm>
            <a:off x="0" y="4638507"/>
            <a:ext cx="7560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Consequences of Obesity in Adults</a:t>
            </a:r>
            <a:endParaRPr b="1" sz="3200">
              <a:solidFill>
                <a:srgbClr val="0B5394"/>
              </a:solidFill>
              <a:latin typeface="Cabin"/>
              <a:ea typeface="Cabin"/>
              <a:cs typeface="Cabin"/>
              <a:sym typeface="Cabin"/>
            </a:endParaRPr>
          </a:p>
        </p:txBody>
      </p:sp>
      <p:cxnSp>
        <p:nvCxnSpPr>
          <p:cNvPr id="521" name="Google Shape;521;p49"/>
          <p:cNvCxnSpPr/>
          <p:nvPr/>
        </p:nvCxnSpPr>
        <p:spPr>
          <a:xfrm>
            <a:off x="849837" y="5247515"/>
            <a:ext cx="5860800" cy="10500"/>
          </a:xfrm>
          <a:prstGeom prst="straightConnector1">
            <a:avLst/>
          </a:prstGeom>
          <a:noFill/>
          <a:ln cap="flat" cmpd="sng" w="28575">
            <a:solidFill>
              <a:srgbClr val="0B5394"/>
            </a:solidFill>
            <a:prstDash val="solid"/>
            <a:round/>
            <a:headEnd len="med" w="med" type="diamond"/>
            <a:tailEnd len="med" w="med" type="diamond"/>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Google Shape;526;p50"/>
          <p:cNvSpPr txBox="1"/>
          <p:nvPr/>
        </p:nvSpPr>
        <p:spPr>
          <a:xfrm>
            <a:off x="757300" y="276182"/>
            <a:ext cx="6048000" cy="11631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Important Strategies For Maintaining Weight Reduction</a:t>
            </a:r>
            <a:endParaRPr b="1" sz="3200">
              <a:solidFill>
                <a:srgbClr val="0B5394"/>
              </a:solidFill>
              <a:latin typeface="Cabin"/>
              <a:ea typeface="Cabin"/>
              <a:cs typeface="Cabin"/>
              <a:sym typeface="Cabin"/>
            </a:endParaRPr>
          </a:p>
        </p:txBody>
      </p:sp>
      <p:cxnSp>
        <p:nvCxnSpPr>
          <p:cNvPr id="527" name="Google Shape;527;p50"/>
          <p:cNvCxnSpPr/>
          <p:nvPr/>
        </p:nvCxnSpPr>
        <p:spPr>
          <a:xfrm>
            <a:off x="754672" y="1439161"/>
            <a:ext cx="5860800" cy="10500"/>
          </a:xfrm>
          <a:prstGeom prst="straightConnector1">
            <a:avLst/>
          </a:prstGeom>
          <a:noFill/>
          <a:ln cap="flat" cmpd="sng" w="28575">
            <a:solidFill>
              <a:srgbClr val="0B5394"/>
            </a:solidFill>
            <a:prstDash val="solid"/>
            <a:round/>
            <a:headEnd len="med" w="med" type="diamond"/>
            <a:tailEnd len="med" w="med" type="diamond"/>
          </a:ln>
        </p:spPr>
      </p:cxnSp>
      <p:grpSp>
        <p:nvGrpSpPr>
          <p:cNvPr id="528" name="Google Shape;528;p50"/>
          <p:cNvGrpSpPr/>
          <p:nvPr/>
        </p:nvGrpSpPr>
        <p:grpSpPr>
          <a:xfrm>
            <a:off x="522975" y="1819766"/>
            <a:ext cx="3856535" cy="1353246"/>
            <a:chOff x="322642" y="2375898"/>
            <a:chExt cx="2739600" cy="1808185"/>
          </a:xfrm>
        </p:grpSpPr>
        <p:sp>
          <p:nvSpPr>
            <p:cNvPr id="529" name="Google Shape;529;p50"/>
            <p:cNvSpPr txBox="1"/>
            <p:nvPr/>
          </p:nvSpPr>
          <p:spPr>
            <a:xfrm>
              <a:off x="322642" y="2800783"/>
              <a:ext cx="2739600" cy="1383300"/>
            </a:xfrm>
            <a:prstGeom prst="rect">
              <a:avLst/>
            </a:prstGeom>
            <a:noFill/>
            <a:ln>
              <a:noFill/>
            </a:ln>
          </p:spPr>
          <p:txBody>
            <a:bodyPr anchorCtr="0" anchor="t" bIns="82175" lIns="164375" spcFirstLastPara="1" rIns="164375" wrap="square" tIns="82175">
              <a:noAutofit/>
            </a:bodyPr>
            <a:lstStyle/>
            <a:p>
              <a:pPr indent="-514350" lvl="0" marL="8128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Modify food intake</a:t>
              </a:r>
              <a:endParaRPr sz="1700">
                <a:solidFill>
                  <a:srgbClr val="3D85C6"/>
                </a:solidFill>
                <a:latin typeface="Cabin"/>
                <a:ea typeface="Cabin"/>
                <a:cs typeface="Cabin"/>
                <a:sym typeface="Cabin"/>
              </a:endParaRPr>
            </a:p>
            <a:p>
              <a:pPr indent="-514350" lvl="0" marL="8128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Increase physical activity</a:t>
              </a:r>
              <a:endParaRPr sz="1700">
                <a:solidFill>
                  <a:srgbClr val="3D85C6"/>
                </a:solidFill>
                <a:latin typeface="Cabin"/>
                <a:ea typeface="Cabin"/>
                <a:cs typeface="Cabin"/>
                <a:sym typeface="Cabin"/>
              </a:endParaRPr>
            </a:p>
            <a:p>
              <a:pPr indent="-514350" lvl="0" marL="8128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Exercise 1 hour daily</a:t>
              </a:r>
              <a:endParaRPr sz="1700">
                <a:solidFill>
                  <a:srgbClr val="3D85C6"/>
                </a:solidFill>
                <a:latin typeface="Cabin"/>
                <a:ea typeface="Cabin"/>
                <a:cs typeface="Cabin"/>
                <a:sym typeface="Cabin"/>
              </a:endParaRPr>
            </a:p>
            <a:p>
              <a:pPr indent="-514350" lvl="0" marL="8128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Weigh weekly</a:t>
              </a:r>
              <a:endParaRPr sz="1700">
                <a:solidFill>
                  <a:srgbClr val="3D85C6"/>
                </a:solidFill>
                <a:latin typeface="Cabin"/>
                <a:ea typeface="Cabin"/>
                <a:cs typeface="Cabin"/>
                <a:sym typeface="Cabin"/>
              </a:endParaRPr>
            </a:p>
            <a:p>
              <a:pPr indent="-514350" lvl="0" marL="8128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Watch &lt; 10 hours TV</a:t>
              </a:r>
              <a:r>
                <a:rPr lang="ar" sz="1700">
                  <a:solidFill>
                    <a:srgbClr val="3D85C6"/>
                  </a:solidFill>
                  <a:latin typeface="Cabin"/>
                  <a:ea typeface="Cabin"/>
                  <a:cs typeface="Cabin"/>
                  <a:sym typeface="Cabin"/>
                </a:rPr>
                <a:t> </a:t>
              </a:r>
              <a:r>
                <a:rPr lang="ar" sz="1700">
                  <a:solidFill>
                    <a:srgbClr val="3D85C6"/>
                  </a:solidFill>
                  <a:latin typeface="Cabin"/>
                  <a:ea typeface="Cabin"/>
                  <a:cs typeface="Cabin"/>
                  <a:sym typeface="Cabin"/>
                </a:rPr>
                <a:t>/</a:t>
              </a:r>
              <a:r>
                <a:rPr lang="ar" sz="1700">
                  <a:solidFill>
                    <a:srgbClr val="3D85C6"/>
                  </a:solidFill>
                  <a:latin typeface="Cabin"/>
                  <a:ea typeface="Cabin"/>
                  <a:cs typeface="Cabin"/>
                  <a:sym typeface="Cabin"/>
                </a:rPr>
                <a:t> </a:t>
              </a:r>
              <a:r>
                <a:rPr lang="ar" sz="1700">
                  <a:solidFill>
                    <a:srgbClr val="3D85C6"/>
                  </a:solidFill>
                  <a:latin typeface="Cabin"/>
                  <a:ea typeface="Cabin"/>
                  <a:cs typeface="Cabin"/>
                  <a:sym typeface="Cabin"/>
                </a:rPr>
                <a:t>week</a:t>
              </a:r>
              <a:endParaRPr sz="1700">
                <a:solidFill>
                  <a:srgbClr val="3D85C6"/>
                </a:solidFill>
                <a:latin typeface="Cabin"/>
                <a:ea typeface="Cabin"/>
                <a:cs typeface="Cabin"/>
                <a:sym typeface="Cabin"/>
              </a:endParaRPr>
            </a:p>
            <a:p>
              <a:pPr indent="-514350" lvl="0" marL="8128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Use a weight-loss program</a:t>
              </a:r>
              <a:endParaRPr sz="1700">
                <a:solidFill>
                  <a:srgbClr val="3D85C6"/>
                </a:solidFill>
                <a:latin typeface="Cabin"/>
                <a:ea typeface="Cabin"/>
                <a:cs typeface="Cabin"/>
                <a:sym typeface="Cabin"/>
              </a:endParaRPr>
            </a:p>
          </p:txBody>
        </p:sp>
        <p:sp>
          <p:nvSpPr>
            <p:cNvPr id="530" name="Google Shape;530;p50"/>
            <p:cNvSpPr txBox="1"/>
            <p:nvPr/>
          </p:nvSpPr>
          <p:spPr>
            <a:xfrm>
              <a:off x="496109" y="2375898"/>
              <a:ext cx="2213400" cy="307800"/>
            </a:xfrm>
            <a:prstGeom prst="rect">
              <a:avLst/>
            </a:prstGeom>
            <a:noFill/>
            <a:ln>
              <a:noFill/>
            </a:ln>
          </p:spPr>
          <p:txBody>
            <a:bodyPr anchorCtr="0" anchor="ctr" bIns="82175" lIns="164375" spcFirstLastPara="1" rIns="164375" wrap="square" tIns="82175">
              <a:noAutofit/>
            </a:bodyPr>
            <a:lstStyle/>
            <a:p>
              <a:pPr indent="0" lvl="0" marL="0" marR="0" rtl="0" algn="l">
                <a:spcBef>
                  <a:spcPts val="0"/>
                </a:spcBef>
                <a:spcAft>
                  <a:spcPts val="0"/>
                </a:spcAft>
                <a:buNone/>
              </a:pPr>
              <a:r>
                <a:rPr b="1" lang="ar" sz="2500">
                  <a:solidFill>
                    <a:srgbClr val="0B5394"/>
                  </a:solidFill>
                  <a:latin typeface="Cabin"/>
                  <a:ea typeface="Cabin"/>
                  <a:cs typeface="Cabin"/>
                  <a:sym typeface="Cabin"/>
                </a:rPr>
                <a:t>Changing</a:t>
              </a:r>
              <a:r>
                <a:rPr b="1" lang="ar" sz="2500">
                  <a:solidFill>
                    <a:srgbClr val="0B5394"/>
                  </a:solidFill>
                  <a:latin typeface="Cabin"/>
                  <a:ea typeface="Cabin"/>
                  <a:cs typeface="Cabin"/>
                  <a:sym typeface="Cabin"/>
                </a:rPr>
                <a:t> lifestyle</a:t>
              </a:r>
              <a:endParaRPr sz="1700">
                <a:solidFill>
                  <a:srgbClr val="0B5394"/>
                </a:solidFill>
                <a:latin typeface="Cabin Medium"/>
                <a:ea typeface="Cabin Medium"/>
                <a:cs typeface="Cabin Medium"/>
                <a:sym typeface="Cabin Medium"/>
              </a:endParaRPr>
            </a:p>
          </p:txBody>
        </p:sp>
      </p:grpSp>
      <p:grpSp>
        <p:nvGrpSpPr>
          <p:cNvPr id="531" name="Google Shape;531;p50"/>
          <p:cNvGrpSpPr/>
          <p:nvPr/>
        </p:nvGrpSpPr>
        <p:grpSpPr>
          <a:xfrm>
            <a:off x="97512" y="1684535"/>
            <a:ext cx="699214" cy="889307"/>
            <a:chOff x="2391948" y="1635646"/>
            <a:chExt cx="805546" cy="1584088"/>
          </a:xfrm>
        </p:grpSpPr>
        <p:sp>
          <p:nvSpPr>
            <p:cNvPr id="532" name="Google Shape;532;p50"/>
            <p:cNvSpPr/>
            <p:nvPr/>
          </p:nvSpPr>
          <p:spPr>
            <a:xfrm>
              <a:off x="2391994" y="1635646"/>
              <a:ext cx="805500" cy="792000"/>
            </a:xfrm>
            <a:prstGeom prst="rect">
              <a:avLst/>
            </a:prstGeom>
            <a:solidFill>
              <a:srgbClr val="6FA8DC"/>
            </a:solidFill>
            <a:ln>
              <a:noFill/>
            </a:ln>
          </p:spPr>
          <p:txBody>
            <a:bodyPr anchorCtr="0" anchor="ctr" bIns="82175" lIns="164375" spcFirstLastPara="1" rIns="164375" wrap="square" tIns="82175">
              <a:noAutofit/>
            </a:bodyPr>
            <a:lstStyle/>
            <a:p>
              <a:pPr indent="0" lvl="0" marL="0" marR="0" rtl="0" algn="ctr">
                <a:spcBef>
                  <a:spcPts val="0"/>
                </a:spcBef>
                <a:spcAft>
                  <a:spcPts val="0"/>
                </a:spcAft>
                <a:buNone/>
              </a:pPr>
              <a:r>
                <a:t/>
              </a:r>
              <a:endParaRPr sz="3200">
                <a:solidFill>
                  <a:srgbClr val="FFFFFF"/>
                </a:solidFill>
                <a:latin typeface="Arial"/>
                <a:ea typeface="Arial"/>
                <a:cs typeface="Arial"/>
                <a:sym typeface="Arial"/>
              </a:endParaRPr>
            </a:p>
          </p:txBody>
        </p:sp>
        <p:sp>
          <p:nvSpPr>
            <p:cNvPr id="533" name="Google Shape;533;p50"/>
            <p:cNvSpPr/>
            <p:nvPr/>
          </p:nvSpPr>
          <p:spPr>
            <a:xfrm rot="10800000">
              <a:off x="2391948" y="2427734"/>
              <a:ext cx="805500" cy="792000"/>
            </a:xfrm>
            <a:prstGeom prst="triangle">
              <a:avLst>
                <a:gd fmla="val 0" name="adj"/>
              </a:avLst>
            </a:prstGeom>
            <a:solidFill>
              <a:srgbClr val="6FA8DC"/>
            </a:solidFill>
            <a:ln>
              <a:noFill/>
            </a:ln>
          </p:spPr>
          <p:txBody>
            <a:bodyPr anchorCtr="0" anchor="ctr" bIns="82175" lIns="164375" spcFirstLastPara="1" rIns="164375" wrap="square" tIns="82175">
              <a:noAutofit/>
            </a:bodyPr>
            <a:lstStyle/>
            <a:p>
              <a:pPr indent="0" lvl="0" marL="0" marR="0" rtl="0" algn="ctr">
                <a:spcBef>
                  <a:spcPts val="0"/>
                </a:spcBef>
                <a:spcAft>
                  <a:spcPts val="0"/>
                </a:spcAft>
                <a:buNone/>
              </a:pPr>
              <a:r>
                <a:t/>
              </a:r>
              <a:endParaRPr sz="3200">
                <a:solidFill>
                  <a:srgbClr val="FFFFFF"/>
                </a:solidFill>
                <a:latin typeface="Arial"/>
                <a:ea typeface="Arial"/>
                <a:cs typeface="Arial"/>
                <a:sym typeface="Arial"/>
              </a:endParaRPr>
            </a:p>
          </p:txBody>
        </p:sp>
      </p:grpSp>
      <p:sp>
        <p:nvSpPr>
          <p:cNvPr id="534" name="Google Shape;534;p50"/>
          <p:cNvSpPr txBox="1"/>
          <p:nvPr/>
        </p:nvSpPr>
        <p:spPr>
          <a:xfrm>
            <a:off x="160169" y="1617356"/>
            <a:ext cx="573600" cy="471300"/>
          </a:xfrm>
          <a:prstGeom prst="rect">
            <a:avLst/>
          </a:prstGeom>
          <a:noFill/>
          <a:ln>
            <a:noFill/>
          </a:ln>
        </p:spPr>
        <p:txBody>
          <a:bodyPr anchorCtr="0" anchor="t" bIns="82175" lIns="164375" spcFirstLastPara="1" rIns="164375" wrap="square" tIns="82175">
            <a:noAutofit/>
          </a:bodyPr>
          <a:lstStyle/>
          <a:p>
            <a:pPr indent="0" lvl="0" marL="0" marR="0" rtl="0" algn="ctr">
              <a:spcBef>
                <a:spcPts val="0"/>
              </a:spcBef>
              <a:spcAft>
                <a:spcPts val="0"/>
              </a:spcAft>
              <a:buNone/>
            </a:pPr>
            <a:r>
              <a:rPr b="1" lang="ar" sz="4700">
                <a:solidFill>
                  <a:srgbClr val="FFFFFF"/>
                </a:solidFill>
                <a:latin typeface="Exo"/>
                <a:ea typeface="Exo"/>
                <a:cs typeface="Exo"/>
                <a:sym typeface="Exo"/>
              </a:rPr>
              <a:t>1</a:t>
            </a:r>
            <a:endParaRPr b="1" sz="4700">
              <a:solidFill>
                <a:srgbClr val="FFFFFF"/>
              </a:solidFill>
              <a:latin typeface="Exo"/>
              <a:ea typeface="Exo"/>
              <a:cs typeface="Exo"/>
              <a:sym typeface="Exo"/>
            </a:endParaRPr>
          </a:p>
        </p:txBody>
      </p:sp>
      <p:grpSp>
        <p:nvGrpSpPr>
          <p:cNvPr id="535" name="Google Shape;535;p50"/>
          <p:cNvGrpSpPr/>
          <p:nvPr/>
        </p:nvGrpSpPr>
        <p:grpSpPr>
          <a:xfrm>
            <a:off x="4168820" y="1823350"/>
            <a:ext cx="3662596" cy="1012763"/>
            <a:chOff x="322643" y="2375901"/>
            <a:chExt cx="4296300" cy="1808183"/>
          </a:xfrm>
        </p:grpSpPr>
        <p:sp>
          <p:nvSpPr>
            <p:cNvPr id="536" name="Google Shape;536;p50"/>
            <p:cNvSpPr txBox="1"/>
            <p:nvPr/>
          </p:nvSpPr>
          <p:spPr>
            <a:xfrm>
              <a:off x="322643" y="2800783"/>
              <a:ext cx="4296300" cy="1383300"/>
            </a:xfrm>
            <a:prstGeom prst="rect">
              <a:avLst/>
            </a:prstGeom>
            <a:noFill/>
            <a:ln>
              <a:noFill/>
            </a:ln>
          </p:spPr>
          <p:txBody>
            <a:bodyPr anchorCtr="0" anchor="t" bIns="82175" lIns="164375" spcFirstLastPara="1" rIns="164375" wrap="square" tIns="82175">
              <a:noAutofit/>
            </a:bodyPr>
            <a:lstStyle/>
            <a:p>
              <a:pPr indent="-514350" lvl="0" marL="8128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5% - 15% of initial weight </a:t>
              </a:r>
              <a:endParaRPr sz="1700">
                <a:solidFill>
                  <a:srgbClr val="3D85C6"/>
                </a:solidFill>
                <a:latin typeface="Cabin"/>
                <a:ea typeface="Cabin"/>
                <a:cs typeface="Cabin"/>
                <a:sym typeface="Cabin"/>
              </a:endParaRPr>
            </a:p>
          </p:txBody>
        </p:sp>
        <p:sp>
          <p:nvSpPr>
            <p:cNvPr id="537" name="Google Shape;537;p50"/>
            <p:cNvSpPr txBox="1"/>
            <p:nvPr/>
          </p:nvSpPr>
          <p:spPr>
            <a:xfrm>
              <a:off x="585493" y="2375901"/>
              <a:ext cx="3485100" cy="424800"/>
            </a:xfrm>
            <a:prstGeom prst="rect">
              <a:avLst/>
            </a:prstGeom>
            <a:noFill/>
            <a:ln>
              <a:noFill/>
            </a:ln>
          </p:spPr>
          <p:txBody>
            <a:bodyPr anchorCtr="0" anchor="ctr" bIns="82175" lIns="164375" spcFirstLastPara="1" rIns="164375" wrap="square" tIns="82175">
              <a:noAutofit/>
            </a:bodyPr>
            <a:lstStyle/>
            <a:p>
              <a:pPr indent="0" lvl="0" marL="0" marR="0" rtl="0" algn="l">
                <a:spcBef>
                  <a:spcPts val="0"/>
                </a:spcBef>
                <a:spcAft>
                  <a:spcPts val="0"/>
                </a:spcAft>
                <a:buSzPts val="1100"/>
                <a:buNone/>
              </a:pPr>
              <a:r>
                <a:rPr b="1" lang="ar" sz="2500">
                  <a:solidFill>
                    <a:srgbClr val="0B5394"/>
                  </a:solidFill>
                  <a:latin typeface="Cabin"/>
                  <a:ea typeface="Cabin"/>
                  <a:cs typeface="Cabin"/>
                  <a:sym typeface="Cabin"/>
                </a:rPr>
                <a:t>Set realistic goals</a:t>
              </a:r>
              <a:endParaRPr b="1" sz="2500">
                <a:solidFill>
                  <a:srgbClr val="0B5394"/>
                </a:solidFill>
                <a:latin typeface="Cabin"/>
                <a:ea typeface="Cabin"/>
                <a:cs typeface="Cabin"/>
                <a:sym typeface="Cabin"/>
              </a:endParaRPr>
            </a:p>
          </p:txBody>
        </p:sp>
      </p:grpSp>
      <p:grpSp>
        <p:nvGrpSpPr>
          <p:cNvPr id="538" name="Google Shape;538;p50"/>
          <p:cNvGrpSpPr/>
          <p:nvPr/>
        </p:nvGrpSpPr>
        <p:grpSpPr>
          <a:xfrm>
            <a:off x="3743362" y="1751710"/>
            <a:ext cx="699214" cy="889307"/>
            <a:chOff x="2391948" y="1635646"/>
            <a:chExt cx="805546" cy="1584088"/>
          </a:xfrm>
        </p:grpSpPr>
        <p:sp>
          <p:nvSpPr>
            <p:cNvPr id="539" name="Google Shape;539;p50"/>
            <p:cNvSpPr/>
            <p:nvPr/>
          </p:nvSpPr>
          <p:spPr>
            <a:xfrm>
              <a:off x="2391994" y="1635646"/>
              <a:ext cx="805500" cy="792000"/>
            </a:xfrm>
            <a:prstGeom prst="rect">
              <a:avLst/>
            </a:prstGeom>
            <a:solidFill>
              <a:srgbClr val="6FA8DC"/>
            </a:solidFill>
            <a:ln>
              <a:noFill/>
            </a:ln>
          </p:spPr>
          <p:txBody>
            <a:bodyPr anchorCtr="0" anchor="ctr" bIns="82175" lIns="164375" spcFirstLastPara="1" rIns="164375" wrap="square" tIns="82175">
              <a:noAutofit/>
            </a:bodyPr>
            <a:lstStyle/>
            <a:p>
              <a:pPr indent="0" lvl="0" marL="0" marR="0" rtl="0" algn="ctr">
                <a:spcBef>
                  <a:spcPts val="0"/>
                </a:spcBef>
                <a:spcAft>
                  <a:spcPts val="0"/>
                </a:spcAft>
                <a:buNone/>
              </a:pPr>
              <a:r>
                <a:t/>
              </a:r>
              <a:endParaRPr sz="3200">
                <a:solidFill>
                  <a:srgbClr val="FFFFFF"/>
                </a:solidFill>
                <a:latin typeface="Arial"/>
                <a:ea typeface="Arial"/>
                <a:cs typeface="Arial"/>
                <a:sym typeface="Arial"/>
              </a:endParaRPr>
            </a:p>
          </p:txBody>
        </p:sp>
        <p:sp>
          <p:nvSpPr>
            <p:cNvPr id="540" name="Google Shape;540;p50"/>
            <p:cNvSpPr/>
            <p:nvPr/>
          </p:nvSpPr>
          <p:spPr>
            <a:xfrm rot="10800000">
              <a:off x="2391948" y="2427734"/>
              <a:ext cx="805500" cy="792000"/>
            </a:xfrm>
            <a:prstGeom prst="triangle">
              <a:avLst>
                <a:gd fmla="val 0" name="adj"/>
              </a:avLst>
            </a:prstGeom>
            <a:solidFill>
              <a:srgbClr val="6FA8DC"/>
            </a:solidFill>
            <a:ln>
              <a:noFill/>
            </a:ln>
          </p:spPr>
          <p:txBody>
            <a:bodyPr anchorCtr="0" anchor="ctr" bIns="82175" lIns="164375" spcFirstLastPara="1" rIns="164375" wrap="square" tIns="82175">
              <a:noAutofit/>
            </a:bodyPr>
            <a:lstStyle/>
            <a:p>
              <a:pPr indent="0" lvl="0" marL="0" marR="0" rtl="0" algn="ctr">
                <a:spcBef>
                  <a:spcPts val="0"/>
                </a:spcBef>
                <a:spcAft>
                  <a:spcPts val="0"/>
                </a:spcAft>
                <a:buNone/>
              </a:pPr>
              <a:r>
                <a:t/>
              </a:r>
              <a:endParaRPr sz="3200">
                <a:solidFill>
                  <a:srgbClr val="FFFFFF"/>
                </a:solidFill>
                <a:latin typeface="Arial"/>
                <a:ea typeface="Arial"/>
                <a:cs typeface="Arial"/>
                <a:sym typeface="Arial"/>
              </a:endParaRPr>
            </a:p>
          </p:txBody>
        </p:sp>
      </p:grpSp>
      <p:sp>
        <p:nvSpPr>
          <p:cNvPr id="541" name="Google Shape;541;p50"/>
          <p:cNvSpPr txBox="1"/>
          <p:nvPr/>
        </p:nvSpPr>
        <p:spPr>
          <a:xfrm>
            <a:off x="3806019" y="1684531"/>
            <a:ext cx="573600" cy="471300"/>
          </a:xfrm>
          <a:prstGeom prst="rect">
            <a:avLst/>
          </a:prstGeom>
          <a:noFill/>
          <a:ln>
            <a:noFill/>
          </a:ln>
        </p:spPr>
        <p:txBody>
          <a:bodyPr anchorCtr="0" anchor="t" bIns="82175" lIns="164375" spcFirstLastPara="1" rIns="164375" wrap="square" tIns="82175">
            <a:noAutofit/>
          </a:bodyPr>
          <a:lstStyle/>
          <a:p>
            <a:pPr indent="0" lvl="0" marL="0" marR="0" rtl="0" algn="ctr">
              <a:spcBef>
                <a:spcPts val="0"/>
              </a:spcBef>
              <a:spcAft>
                <a:spcPts val="0"/>
              </a:spcAft>
              <a:buNone/>
            </a:pPr>
            <a:r>
              <a:rPr b="1" lang="ar" sz="4700">
                <a:solidFill>
                  <a:srgbClr val="FFFFFF"/>
                </a:solidFill>
                <a:latin typeface="Exo"/>
                <a:ea typeface="Exo"/>
                <a:cs typeface="Exo"/>
                <a:sym typeface="Exo"/>
              </a:rPr>
              <a:t>2</a:t>
            </a:r>
            <a:endParaRPr b="1" sz="4700">
              <a:solidFill>
                <a:srgbClr val="FFFFFF"/>
              </a:solidFill>
              <a:latin typeface="Exo"/>
              <a:ea typeface="Exo"/>
              <a:cs typeface="Exo"/>
              <a:sym typeface="Exo"/>
            </a:endParaRPr>
          </a:p>
        </p:txBody>
      </p:sp>
      <p:sp>
        <p:nvSpPr>
          <p:cNvPr id="542" name="Google Shape;542;p50"/>
          <p:cNvSpPr txBox="1"/>
          <p:nvPr/>
        </p:nvSpPr>
        <p:spPr>
          <a:xfrm>
            <a:off x="767175" y="4343925"/>
            <a:ext cx="3039000" cy="230400"/>
          </a:xfrm>
          <a:prstGeom prst="rect">
            <a:avLst/>
          </a:prstGeom>
          <a:noFill/>
          <a:ln>
            <a:noFill/>
          </a:ln>
        </p:spPr>
        <p:txBody>
          <a:bodyPr anchorCtr="0" anchor="ctr" bIns="82175" lIns="164375" spcFirstLastPara="1" rIns="164375" wrap="square" tIns="82175">
            <a:noAutofit/>
          </a:bodyPr>
          <a:lstStyle/>
          <a:p>
            <a:pPr indent="0" lvl="0" marL="0" marR="0" rtl="0" algn="l">
              <a:spcBef>
                <a:spcPts val="0"/>
              </a:spcBef>
              <a:spcAft>
                <a:spcPts val="0"/>
              </a:spcAft>
              <a:buNone/>
            </a:pPr>
            <a:r>
              <a:rPr b="1" lang="ar" sz="2000">
                <a:solidFill>
                  <a:srgbClr val="0B5394"/>
                </a:solidFill>
                <a:latin typeface="Cabin"/>
                <a:ea typeface="Cabin"/>
                <a:cs typeface="Cabin"/>
                <a:sym typeface="Cabin"/>
              </a:rPr>
              <a:t>Maintaining a food diary </a:t>
            </a:r>
            <a:endParaRPr sz="2000">
              <a:solidFill>
                <a:srgbClr val="0B5394"/>
              </a:solidFill>
              <a:latin typeface="Cabin Medium"/>
              <a:ea typeface="Cabin Medium"/>
              <a:cs typeface="Cabin Medium"/>
              <a:sym typeface="Cabin Medium"/>
            </a:endParaRPr>
          </a:p>
        </p:txBody>
      </p:sp>
      <p:grpSp>
        <p:nvGrpSpPr>
          <p:cNvPr id="543" name="Google Shape;543;p50"/>
          <p:cNvGrpSpPr/>
          <p:nvPr/>
        </p:nvGrpSpPr>
        <p:grpSpPr>
          <a:xfrm>
            <a:off x="97512" y="4132485"/>
            <a:ext cx="699214" cy="889307"/>
            <a:chOff x="2391948" y="1635646"/>
            <a:chExt cx="805546" cy="1584088"/>
          </a:xfrm>
        </p:grpSpPr>
        <p:sp>
          <p:nvSpPr>
            <p:cNvPr id="544" name="Google Shape;544;p50"/>
            <p:cNvSpPr/>
            <p:nvPr/>
          </p:nvSpPr>
          <p:spPr>
            <a:xfrm>
              <a:off x="2391994" y="1635646"/>
              <a:ext cx="805500" cy="792000"/>
            </a:xfrm>
            <a:prstGeom prst="rect">
              <a:avLst/>
            </a:prstGeom>
            <a:solidFill>
              <a:srgbClr val="6FA8DC"/>
            </a:solidFill>
            <a:ln>
              <a:noFill/>
            </a:ln>
          </p:spPr>
          <p:txBody>
            <a:bodyPr anchorCtr="0" anchor="ctr" bIns="82175" lIns="164375" spcFirstLastPara="1" rIns="164375" wrap="square" tIns="82175">
              <a:noAutofit/>
            </a:bodyPr>
            <a:lstStyle/>
            <a:p>
              <a:pPr indent="0" lvl="0" marL="0" marR="0" rtl="0" algn="ctr">
                <a:spcBef>
                  <a:spcPts val="0"/>
                </a:spcBef>
                <a:spcAft>
                  <a:spcPts val="0"/>
                </a:spcAft>
                <a:buNone/>
              </a:pPr>
              <a:r>
                <a:t/>
              </a:r>
              <a:endParaRPr sz="3200">
                <a:solidFill>
                  <a:srgbClr val="FFFFFF"/>
                </a:solidFill>
                <a:latin typeface="Arial"/>
                <a:ea typeface="Arial"/>
                <a:cs typeface="Arial"/>
                <a:sym typeface="Arial"/>
              </a:endParaRPr>
            </a:p>
          </p:txBody>
        </p:sp>
        <p:sp>
          <p:nvSpPr>
            <p:cNvPr id="545" name="Google Shape;545;p50"/>
            <p:cNvSpPr/>
            <p:nvPr/>
          </p:nvSpPr>
          <p:spPr>
            <a:xfrm rot="10800000">
              <a:off x="2391948" y="2427734"/>
              <a:ext cx="805500" cy="792000"/>
            </a:xfrm>
            <a:prstGeom prst="triangle">
              <a:avLst>
                <a:gd fmla="val 0" name="adj"/>
              </a:avLst>
            </a:prstGeom>
            <a:solidFill>
              <a:srgbClr val="6FA8DC"/>
            </a:solidFill>
            <a:ln>
              <a:noFill/>
            </a:ln>
          </p:spPr>
          <p:txBody>
            <a:bodyPr anchorCtr="0" anchor="ctr" bIns="82175" lIns="164375" spcFirstLastPara="1" rIns="164375" wrap="square" tIns="82175">
              <a:noAutofit/>
            </a:bodyPr>
            <a:lstStyle/>
            <a:p>
              <a:pPr indent="0" lvl="0" marL="0" marR="0" rtl="0" algn="ctr">
                <a:spcBef>
                  <a:spcPts val="0"/>
                </a:spcBef>
                <a:spcAft>
                  <a:spcPts val="0"/>
                </a:spcAft>
                <a:buNone/>
              </a:pPr>
              <a:r>
                <a:t/>
              </a:r>
              <a:endParaRPr sz="3200">
                <a:solidFill>
                  <a:srgbClr val="FFFFFF"/>
                </a:solidFill>
                <a:latin typeface="Arial"/>
                <a:ea typeface="Arial"/>
                <a:cs typeface="Arial"/>
                <a:sym typeface="Arial"/>
              </a:endParaRPr>
            </a:p>
          </p:txBody>
        </p:sp>
      </p:grpSp>
      <p:sp>
        <p:nvSpPr>
          <p:cNvPr id="546" name="Google Shape;546;p50"/>
          <p:cNvSpPr txBox="1"/>
          <p:nvPr/>
        </p:nvSpPr>
        <p:spPr>
          <a:xfrm>
            <a:off x="160169" y="4065306"/>
            <a:ext cx="573600" cy="471300"/>
          </a:xfrm>
          <a:prstGeom prst="rect">
            <a:avLst/>
          </a:prstGeom>
          <a:noFill/>
          <a:ln>
            <a:noFill/>
          </a:ln>
        </p:spPr>
        <p:txBody>
          <a:bodyPr anchorCtr="0" anchor="t" bIns="82175" lIns="164375" spcFirstLastPara="1" rIns="164375" wrap="square" tIns="82175">
            <a:noAutofit/>
          </a:bodyPr>
          <a:lstStyle/>
          <a:p>
            <a:pPr indent="0" lvl="0" marL="0" marR="0" rtl="0" algn="ctr">
              <a:spcBef>
                <a:spcPts val="0"/>
              </a:spcBef>
              <a:spcAft>
                <a:spcPts val="0"/>
              </a:spcAft>
              <a:buNone/>
            </a:pPr>
            <a:r>
              <a:rPr b="1" lang="ar" sz="4700">
                <a:solidFill>
                  <a:srgbClr val="FFFFFF"/>
                </a:solidFill>
                <a:latin typeface="Exo"/>
                <a:ea typeface="Exo"/>
                <a:cs typeface="Exo"/>
                <a:sym typeface="Exo"/>
              </a:rPr>
              <a:t>3</a:t>
            </a:r>
            <a:endParaRPr b="1" sz="4700">
              <a:solidFill>
                <a:srgbClr val="FFFFFF"/>
              </a:solidFill>
              <a:latin typeface="Exo"/>
              <a:ea typeface="Exo"/>
              <a:cs typeface="Exo"/>
              <a:sym typeface="Exo"/>
            </a:endParaRPr>
          </a:p>
        </p:txBody>
      </p:sp>
      <p:sp>
        <p:nvSpPr>
          <p:cNvPr id="547" name="Google Shape;547;p50"/>
          <p:cNvSpPr txBox="1"/>
          <p:nvPr/>
        </p:nvSpPr>
        <p:spPr>
          <a:xfrm>
            <a:off x="4413025" y="4409725"/>
            <a:ext cx="3147000" cy="230400"/>
          </a:xfrm>
          <a:prstGeom prst="rect">
            <a:avLst/>
          </a:prstGeom>
          <a:noFill/>
          <a:ln>
            <a:noFill/>
          </a:ln>
        </p:spPr>
        <p:txBody>
          <a:bodyPr anchorCtr="0" anchor="ctr" bIns="82175" lIns="164375" spcFirstLastPara="1" rIns="164375" wrap="square" tIns="82175">
            <a:noAutofit/>
          </a:bodyPr>
          <a:lstStyle/>
          <a:p>
            <a:pPr indent="0" lvl="0" marL="0" marR="0" rtl="0" algn="l">
              <a:spcBef>
                <a:spcPts val="0"/>
              </a:spcBef>
              <a:spcAft>
                <a:spcPts val="0"/>
              </a:spcAft>
              <a:buNone/>
            </a:pPr>
            <a:r>
              <a:rPr b="1" lang="ar" sz="2500">
                <a:solidFill>
                  <a:srgbClr val="0B5394"/>
                </a:solidFill>
                <a:latin typeface="Cabin"/>
                <a:ea typeface="Cabin"/>
                <a:cs typeface="Cabin"/>
                <a:sym typeface="Cabin"/>
              </a:rPr>
              <a:t>Continuous support </a:t>
            </a:r>
            <a:endParaRPr sz="1700">
              <a:solidFill>
                <a:srgbClr val="0B5394"/>
              </a:solidFill>
              <a:latin typeface="Cabin Medium"/>
              <a:ea typeface="Cabin Medium"/>
              <a:cs typeface="Cabin Medium"/>
              <a:sym typeface="Cabin Medium"/>
            </a:endParaRPr>
          </a:p>
        </p:txBody>
      </p:sp>
      <p:grpSp>
        <p:nvGrpSpPr>
          <p:cNvPr id="548" name="Google Shape;548;p50"/>
          <p:cNvGrpSpPr/>
          <p:nvPr/>
        </p:nvGrpSpPr>
        <p:grpSpPr>
          <a:xfrm>
            <a:off x="3743362" y="4198273"/>
            <a:ext cx="699214" cy="889307"/>
            <a:chOff x="2391948" y="1635646"/>
            <a:chExt cx="805546" cy="1584088"/>
          </a:xfrm>
        </p:grpSpPr>
        <p:sp>
          <p:nvSpPr>
            <p:cNvPr id="549" name="Google Shape;549;p50"/>
            <p:cNvSpPr/>
            <p:nvPr/>
          </p:nvSpPr>
          <p:spPr>
            <a:xfrm>
              <a:off x="2391994" y="1635646"/>
              <a:ext cx="805500" cy="792000"/>
            </a:xfrm>
            <a:prstGeom prst="rect">
              <a:avLst/>
            </a:prstGeom>
            <a:solidFill>
              <a:srgbClr val="6FA8DC"/>
            </a:solidFill>
            <a:ln>
              <a:noFill/>
            </a:ln>
          </p:spPr>
          <p:txBody>
            <a:bodyPr anchorCtr="0" anchor="ctr" bIns="82175" lIns="164375" spcFirstLastPara="1" rIns="164375" wrap="square" tIns="82175">
              <a:noAutofit/>
            </a:bodyPr>
            <a:lstStyle/>
            <a:p>
              <a:pPr indent="0" lvl="0" marL="0" marR="0" rtl="0" algn="ctr">
                <a:spcBef>
                  <a:spcPts val="0"/>
                </a:spcBef>
                <a:spcAft>
                  <a:spcPts val="0"/>
                </a:spcAft>
                <a:buNone/>
              </a:pPr>
              <a:r>
                <a:t/>
              </a:r>
              <a:endParaRPr sz="3200">
                <a:solidFill>
                  <a:srgbClr val="FFFFFF"/>
                </a:solidFill>
                <a:latin typeface="Arial"/>
                <a:ea typeface="Arial"/>
                <a:cs typeface="Arial"/>
                <a:sym typeface="Arial"/>
              </a:endParaRPr>
            </a:p>
          </p:txBody>
        </p:sp>
        <p:sp>
          <p:nvSpPr>
            <p:cNvPr id="550" name="Google Shape;550;p50"/>
            <p:cNvSpPr/>
            <p:nvPr/>
          </p:nvSpPr>
          <p:spPr>
            <a:xfrm rot="10800000">
              <a:off x="2391948" y="2427734"/>
              <a:ext cx="805500" cy="792000"/>
            </a:xfrm>
            <a:prstGeom prst="triangle">
              <a:avLst>
                <a:gd fmla="val 0" name="adj"/>
              </a:avLst>
            </a:prstGeom>
            <a:solidFill>
              <a:srgbClr val="6FA8DC"/>
            </a:solidFill>
            <a:ln>
              <a:noFill/>
            </a:ln>
          </p:spPr>
          <p:txBody>
            <a:bodyPr anchorCtr="0" anchor="ctr" bIns="82175" lIns="164375" spcFirstLastPara="1" rIns="164375" wrap="square" tIns="82175">
              <a:noAutofit/>
            </a:bodyPr>
            <a:lstStyle/>
            <a:p>
              <a:pPr indent="0" lvl="0" marL="0" marR="0" rtl="0" algn="ctr">
                <a:spcBef>
                  <a:spcPts val="0"/>
                </a:spcBef>
                <a:spcAft>
                  <a:spcPts val="0"/>
                </a:spcAft>
                <a:buNone/>
              </a:pPr>
              <a:r>
                <a:t/>
              </a:r>
              <a:endParaRPr sz="3200">
                <a:solidFill>
                  <a:srgbClr val="FFFFFF"/>
                </a:solidFill>
                <a:latin typeface="Arial"/>
                <a:ea typeface="Arial"/>
                <a:cs typeface="Arial"/>
                <a:sym typeface="Arial"/>
              </a:endParaRPr>
            </a:p>
          </p:txBody>
        </p:sp>
      </p:grpSp>
      <p:sp>
        <p:nvSpPr>
          <p:cNvPr id="551" name="Google Shape;551;p50"/>
          <p:cNvSpPr txBox="1"/>
          <p:nvPr/>
        </p:nvSpPr>
        <p:spPr>
          <a:xfrm>
            <a:off x="3806019" y="4131094"/>
            <a:ext cx="573600" cy="471300"/>
          </a:xfrm>
          <a:prstGeom prst="rect">
            <a:avLst/>
          </a:prstGeom>
          <a:noFill/>
          <a:ln>
            <a:noFill/>
          </a:ln>
        </p:spPr>
        <p:txBody>
          <a:bodyPr anchorCtr="0" anchor="t" bIns="82175" lIns="164375" spcFirstLastPara="1" rIns="164375" wrap="square" tIns="82175">
            <a:noAutofit/>
          </a:bodyPr>
          <a:lstStyle/>
          <a:p>
            <a:pPr indent="0" lvl="0" marL="0" marR="0" rtl="0" algn="ctr">
              <a:spcBef>
                <a:spcPts val="0"/>
              </a:spcBef>
              <a:spcAft>
                <a:spcPts val="0"/>
              </a:spcAft>
              <a:buNone/>
            </a:pPr>
            <a:r>
              <a:rPr b="1" lang="ar" sz="4700">
                <a:solidFill>
                  <a:srgbClr val="FFFFFF"/>
                </a:solidFill>
                <a:latin typeface="Exo"/>
                <a:ea typeface="Exo"/>
                <a:cs typeface="Exo"/>
                <a:sym typeface="Exo"/>
              </a:rPr>
              <a:t>4</a:t>
            </a:r>
            <a:endParaRPr b="1" sz="4700">
              <a:solidFill>
                <a:srgbClr val="FFFFFF"/>
              </a:solidFill>
              <a:latin typeface="Exo"/>
              <a:ea typeface="Exo"/>
              <a:cs typeface="Exo"/>
              <a:sym typeface="Exo"/>
            </a:endParaRPr>
          </a:p>
        </p:txBody>
      </p:sp>
      <p:grpSp>
        <p:nvGrpSpPr>
          <p:cNvPr id="552" name="Google Shape;552;p50"/>
          <p:cNvGrpSpPr/>
          <p:nvPr/>
        </p:nvGrpSpPr>
        <p:grpSpPr>
          <a:xfrm>
            <a:off x="1375288" y="5556025"/>
            <a:ext cx="5860818" cy="1353237"/>
            <a:chOff x="322642" y="2375893"/>
            <a:chExt cx="4163400" cy="1808173"/>
          </a:xfrm>
        </p:grpSpPr>
        <p:sp>
          <p:nvSpPr>
            <p:cNvPr id="553" name="Google Shape;553;p50"/>
            <p:cNvSpPr txBox="1"/>
            <p:nvPr/>
          </p:nvSpPr>
          <p:spPr>
            <a:xfrm>
              <a:off x="322642" y="2800767"/>
              <a:ext cx="4163400" cy="1383300"/>
            </a:xfrm>
            <a:prstGeom prst="rect">
              <a:avLst/>
            </a:prstGeom>
            <a:noFill/>
            <a:ln>
              <a:noFill/>
            </a:ln>
          </p:spPr>
          <p:txBody>
            <a:bodyPr anchorCtr="0" anchor="t" bIns="82175" lIns="164375" spcFirstLastPara="1" rIns="164375" wrap="square" tIns="82175">
              <a:noAutofit/>
            </a:bodyPr>
            <a:lstStyle/>
            <a:p>
              <a:pPr indent="-514350" lvl="0" marL="8128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Prepare the suitable environment</a:t>
              </a:r>
              <a:endParaRPr sz="1700">
                <a:solidFill>
                  <a:srgbClr val="3D85C6"/>
                </a:solidFill>
                <a:latin typeface="Cabin"/>
                <a:ea typeface="Cabin"/>
                <a:cs typeface="Cabin"/>
                <a:sym typeface="Cabin"/>
              </a:endParaRPr>
            </a:p>
            <a:p>
              <a:pPr indent="-514350" lvl="0" marL="8128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Organized family meal times</a:t>
              </a:r>
              <a:endParaRPr sz="1700">
                <a:solidFill>
                  <a:srgbClr val="3D85C6"/>
                </a:solidFill>
                <a:latin typeface="Cabin"/>
                <a:ea typeface="Cabin"/>
                <a:cs typeface="Cabin"/>
                <a:sym typeface="Cabin"/>
              </a:endParaRPr>
            </a:p>
            <a:p>
              <a:pPr indent="-514350" lvl="0" marL="8128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Meal prepping (plan what you eat ahead of time)</a:t>
              </a:r>
              <a:endParaRPr sz="1700">
                <a:solidFill>
                  <a:srgbClr val="3D85C6"/>
                </a:solidFill>
                <a:latin typeface="Cabin"/>
                <a:ea typeface="Cabin"/>
                <a:cs typeface="Cabin"/>
                <a:sym typeface="Cabin"/>
              </a:endParaRPr>
            </a:p>
          </p:txBody>
        </p:sp>
        <p:sp>
          <p:nvSpPr>
            <p:cNvPr id="554" name="Google Shape;554;p50"/>
            <p:cNvSpPr txBox="1"/>
            <p:nvPr/>
          </p:nvSpPr>
          <p:spPr>
            <a:xfrm>
              <a:off x="496116" y="2375893"/>
              <a:ext cx="3510300" cy="307800"/>
            </a:xfrm>
            <a:prstGeom prst="rect">
              <a:avLst/>
            </a:prstGeom>
            <a:noFill/>
            <a:ln>
              <a:noFill/>
            </a:ln>
          </p:spPr>
          <p:txBody>
            <a:bodyPr anchorCtr="0" anchor="ctr" bIns="82175" lIns="164375" spcFirstLastPara="1" rIns="164375" wrap="square" tIns="82175">
              <a:noAutofit/>
            </a:bodyPr>
            <a:lstStyle/>
            <a:p>
              <a:pPr indent="0" lvl="0" marL="0" marR="0" rtl="0" algn="l">
                <a:spcBef>
                  <a:spcPts val="0"/>
                </a:spcBef>
                <a:spcAft>
                  <a:spcPts val="0"/>
                </a:spcAft>
                <a:buSzPts val="1100"/>
                <a:buNone/>
              </a:pPr>
              <a:r>
                <a:rPr b="1" lang="ar" sz="2500">
                  <a:solidFill>
                    <a:srgbClr val="0B5394"/>
                  </a:solidFill>
                  <a:latin typeface="Cabin"/>
                  <a:ea typeface="Cabin"/>
                  <a:cs typeface="Cabin"/>
                  <a:sym typeface="Cabin"/>
                </a:rPr>
                <a:t>Prepare the suitable environment</a:t>
              </a:r>
              <a:endParaRPr b="1" sz="2500">
                <a:solidFill>
                  <a:srgbClr val="0B5394"/>
                </a:solidFill>
                <a:latin typeface="Cabin"/>
                <a:ea typeface="Cabin"/>
                <a:cs typeface="Cabin"/>
                <a:sym typeface="Cabin"/>
              </a:endParaRPr>
            </a:p>
          </p:txBody>
        </p:sp>
      </p:grpSp>
      <p:grpSp>
        <p:nvGrpSpPr>
          <p:cNvPr id="555" name="Google Shape;555;p50"/>
          <p:cNvGrpSpPr/>
          <p:nvPr/>
        </p:nvGrpSpPr>
        <p:grpSpPr>
          <a:xfrm>
            <a:off x="949825" y="5420798"/>
            <a:ext cx="699214" cy="889307"/>
            <a:chOff x="2391948" y="1635646"/>
            <a:chExt cx="805546" cy="1584088"/>
          </a:xfrm>
        </p:grpSpPr>
        <p:sp>
          <p:nvSpPr>
            <p:cNvPr id="556" name="Google Shape;556;p50"/>
            <p:cNvSpPr/>
            <p:nvPr/>
          </p:nvSpPr>
          <p:spPr>
            <a:xfrm>
              <a:off x="2391994" y="1635646"/>
              <a:ext cx="805500" cy="792000"/>
            </a:xfrm>
            <a:prstGeom prst="rect">
              <a:avLst/>
            </a:prstGeom>
            <a:solidFill>
              <a:srgbClr val="6FA8DC"/>
            </a:solidFill>
            <a:ln>
              <a:noFill/>
            </a:ln>
          </p:spPr>
          <p:txBody>
            <a:bodyPr anchorCtr="0" anchor="ctr" bIns="82175" lIns="164375" spcFirstLastPara="1" rIns="164375" wrap="square" tIns="82175">
              <a:noAutofit/>
            </a:bodyPr>
            <a:lstStyle/>
            <a:p>
              <a:pPr indent="0" lvl="0" marL="0" marR="0" rtl="0" algn="ctr">
                <a:spcBef>
                  <a:spcPts val="0"/>
                </a:spcBef>
                <a:spcAft>
                  <a:spcPts val="0"/>
                </a:spcAft>
                <a:buNone/>
              </a:pPr>
              <a:r>
                <a:t/>
              </a:r>
              <a:endParaRPr sz="3200">
                <a:solidFill>
                  <a:srgbClr val="FFFFFF"/>
                </a:solidFill>
                <a:latin typeface="Arial"/>
                <a:ea typeface="Arial"/>
                <a:cs typeface="Arial"/>
                <a:sym typeface="Arial"/>
              </a:endParaRPr>
            </a:p>
          </p:txBody>
        </p:sp>
        <p:sp>
          <p:nvSpPr>
            <p:cNvPr id="557" name="Google Shape;557;p50"/>
            <p:cNvSpPr/>
            <p:nvPr/>
          </p:nvSpPr>
          <p:spPr>
            <a:xfrm rot="10800000">
              <a:off x="2391948" y="2427734"/>
              <a:ext cx="805500" cy="792000"/>
            </a:xfrm>
            <a:prstGeom prst="triangle">
              <a:avLst>
                <a:gd fmla="val 0" name="adj"/>
              </a:avLst>
            </a:prstGeom>
            <a:solidFill>
              <a:srgbClr val="6FA8DC"/>
            </a:solidFill>
            <a:ln>
              <a:noFill/>
            </a:ln>
          </p:spPr>
          <p:txBody>
            <a:bodyPr anchorCtr="0" anchor="ctr" bIns="82175" lIns="164375" spcFirstLastPara="1" rIns="164375" wrap="square" tIns="82175">
              <a:noAutofit/>
            </a:bodyPr>
            <a:lstStyle/>
            <a:p>
              <a:pPr indent="0" lvl="0" marL="0" marR="0" rtl="0" algn="ctr">
                <a:spcBef>
                  <a:spcPts val="0"/>
                </a:spcBef>
                <a:spcAft>
                  <a:spcPts val="0"/>
                </a:spcAft>
                <a:buNone/>
              </a:pPr>
              <a:r>
                <a:t/>
              </a:r>
              <a:endParaRPr sz="3200">
                <a:solidFill>
                  <a:srgbClr val="FFFFFF"/>
                </a:solidFill>
                <a:latin typeface="Arial"/>
                <a:ea typeface="Arial"/>
                <a:cs typeface="Arial"/>
                <a:sym typeface="Arial"/>
              </a:endParaRPr>
            </a:p>
          </p:txBody>
        </p:sp>
      </p:grpSp>
      <p:sp>
        <p:nvSpPr>
          <p:cNvPr id="558" name="Google Shape;558;p50"/>
          <p:cNvSpPr txBox="1"/>
          <p:nvPr/>
        </p:nvSpPr>
        <p:spPr>
          <a:xfrm>
            <a:off x="1012482" y="5353619"/>
            <a:ext cx="573600" cy="471300"/>
          </a:xfrm>
          <a:prstGeom prst="rect">
            <a:avLst/>
          </a:prstGeom>
          <a:noFill/>
          <a:ln>
            <a:noFill/>
          </a:ln>
        </p:spPr>
        <p:txBody>
          <a:bodyPr anchorCtr="0" anchor="t" bIns="82175" lIns="164375" spcFirstLastPara="1" rIns="164375" wrap="square" tIns="82175">
            <a:noAutofit/>
          </a:bodyPr>
          <a:lstStyle/>
          <a:p>
            <a:pPr indent="0" lvl="0" marL="0" marR="0" rtl="0" algn="ctr">
              <a:spcBef>
                <a:spcPts val="0"/>
              </a:spcBef>
              <a:spcAft>
                <a:spcPts val="0"/>
              </a:spcAft>
              <a:buNone/>
            </a:pPr>
            <a:r>
              <a:rPr b="1" lang="ar" sz="4700">
                <a:solidFill>
                  <a:srgbClr val="FFFFFF"/>
                </a:solidFill>
                <a:latin typeface="Exo"/>
                <a:ea typeface="Exo"/>
                <a:cs typeface="Exo"/>
                <a:sym typeface="Exo"/>
              </a:rPr>
              <a:t>5</a:t>
            </a:r>
            <a:endParaRPr b="1" sz="4700">
              <a:solidFill>
                <a:srgbClr val="FFFFFF"/>
              </a:solidFill>
              <a:latin typeface="Exo"/>
              <a:ea typeface="Exo"/>
              <a:cs typeface="Exo"/>
              <a:sym typeface="Exo"/>
            </a:endParaRPr>
          </a:p>
        </p:txBody>
      </p:sp>
      <p:cxnSp>
        <p:nvCxnSpPr>
          <p:cNvPr id="559" name="Google Shape;559;p50"/>
          <p:cNvCxnSpPr/>
          <p:nvPr/>
        </p:nvCxnSpPr>
        <p:spPr>
          <a:xfrm>
            <a:off x="791334" y="8104336"/>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560" name="Google Shape;560;p50"/>
          <p:cNvSpPr/>
          <p:nvPr/>
        </p:nvSpPr>
        <p:spPr>
          <a:xfrm>
            <a:off x="235872" y="8557900"/>
            <a:ext cx="2440800" cy="693600"/>
          </a:xfrm>
          <a:prstGeom prst="roundRect">
            <a:avLst>
              <a:gd fmla="val 16667" name="adj"/>
            </a:avLst>
          </a:prstGeom>
          <a:solidFill>
            <a:srgbClr val="CFE2F3"/>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lang="ar" sz="1500">
                <a:latin typeface="Cabin"/>
                <a:ea typeface="Cabin"/>
                <a:cs typeface="Cabin"/>
                <a:sym typeface="Cabin"/>
              </a:rPr>
              <a:t>Behavioral modification </a:t>
            </a:r>
            <a:endParaRPr sz="1500">
              <a:latin typeface="Cabin"/>
              <a:ea typeface="Cabin"/>
              <a:cs typeface="Cabin"/>
              <a:sym typeface="Cabin"/>
            </a:endParaRPr>
          </a:p>
        </p:txBody>
      </p:sp>
      <p:sp>
        <p:nvSpPr>
          <p:cNvPr id="561" name="Google Shape;561;p50"/>
          <p:cNvSpPr/>
          <p:nvPr/>
        </p:nvSpPr>
        <p:spPr>
          <a:xfrm>
            <a:off x="2976400" y="8593178"/>
            <a:ext cx="1609800" cy="693600"/>
          </a:xfrm>
          <a:prstGeom prst="roundRect">
            <a:avLst>
              <a:gd fmla="val 16667" name="adj"/>
            </a:avLst>
          </a:prstGeom>
          <a:solidFill>
            <a:srgbClr val="CFE2F3"/>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ar" sz="1500">
                <a:latin typeface="Cabin"/>
                <a:ea typeface="Cabin"/>
                <a:cs typeface="Cabin"/>
                <a:sym typeface="Cabin"/>
              </a:rPr>
              <a:t>Bariatric surgery </a:t>
            </a:r>
            <a:endParaRPr sz="1500">
              <a:latin typeface="Cabin"/>
              <a:ea typeface="Cabin"/>
              <a:cs typeface="Cabin"/>
              <a:sym typeface="Cabin"/>
            </a:endParaRPr>
          </a:p>
        </p:txBody>
      </p:sp>
      <p:sp>
        <p:nvSpPr>
          <p:cNvPr id="562" name="Google Shape;562;p50"/>
          <p:cNvSpPr/>
          <p:nvPr/>
        </p:nvSpPr>
        <p:spPr>
          <a:xfrm>
            <a:off x="4885925" y="8586175"/>
            <a:ext cx="2440800" cy="693600"/>
          </a:xfrm>
          <a:prstGeom prst="roundRect">
            <a:avLst>
              <a:gd fmla="val 16667" name="adj"/>
            </a:avLst>
          </a:prstGeom>
          <a:solidFill>
            <a:srgbClr val="CFE2F3"/>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ar" sz="1500">
                <a:latin typeface="Cabin"/>
                <a:ea typeface="Cabin"/>
                <a:cs typeface="Cabin"/>
                <a:sym typeface="Cabin"/>
              </a:rPr>
              <a:t>Treatment of underlying cause </a:t>
            </a:r>
            <a:r>
              <a:rPr lang="ar" sz="1300">
                <a:latin typeface="Cabin"/>
                <a:ea typeface="Cabin"/>
                <a:cs typeface="Cabin"/>
                <a:sym typeface="Cabin"/>
              </a:rPr>
              <a:t>(if hormonal causes)</a:t>
            </a:r>
            <a:endParaRPr sz="1300">
              <a:latin typeface="Cabin"/>
              <a:ea typeface="Cabin"/>
              <a:cs typeface="Cabin"/>
              <a:sym typeface="Cabin"/>
            </a:endParaRPr>
          </a:p>
        </p:txBody>
      </p:sp>
      <p:sp>
        <p:nvSpPr>
          <p:cNvPr id="563" name="Google Shape;563;p50"/>
          <p:cNvSpPr/>
          <p:nvPr/>
        </p:nvSpPr>
        <p:spPr>
          <a:xfrm>
            <a:off x="-26150" y="7380229"/>
            <a:ext cx="7614900" cy="693600"/>
          </a:xfrm>
          <a:prstGeom prst="roundRect">
            <a:avLst>
              <a:gd fmla="val 16667" name="adj"/>
            </a:avLst>
          </a:prstGeom>
          <a:no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ar" sz="3200">
                <a:solidFill>
                  <a:srgbClr val="0B5394"/>
                </a:solidFill>
                <a:latin typeface="Cabin"/>
                <a:ea typeface="Cabin"/>
                <a:cs typeface="Cabin"/>
                <a:sym typeface="Cabin"/>
              </a:rPr>
              <a:t>Treatment of Obesity</a:t>
            </a:r>
            <a:endParaRPr b="1" sz="3200">
              <a:solidFill>
                <a:srgbClr val="0B5394"/>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b="1" lang="ar" sz="1800">
                <a:solidFill>
                  <a:srgbClr val="C27BA0"/>
                </a:solidFill>
                <a:latin typeface="Cabin"/>
                <a:ea typeface="Cabin"/>
                <a:cs typeface="Cabin"/>
                <a:sym typeface="Cabin"/>
              </a:rPr>
              <a:t>Tertiary prevention</a:t>
            </a:r>
            <a:endParaRPr b="1" sz="1800">
              <a:solidFill>
                <a:srgbClr val="C27BA0"/>
              </a:solidFill>
              <a:latin typeface="Cabin"/>
              <a:ea typeface="Cabin"/>
              <a:cs typeface="Cabin"/>
              <a:sym typeface="Cabin"/>
            </a:endParaRPr>
          </a:p>
        </p:txBody>
      </p:sp>
      <p:cxnSp>
        <p:nvCxnSpPr>
          <p:cNvPr id="564" name="Google Shape;564;p50"/>
          <p:cNvCxnSpPr>
            <a:stCxn id="563" idx="2"/>
            <a:endCxn id="560" idx="0"/>
          </p:cNvCxnSpPr>
          <p:nvPr/>
        </p:nvCxnSpPr>
        <p:spPr>
          <a:xfrm rot="5400000">
            <a:off x="2376700" y="7153429"/>
            <a:ext cx="484200" cy="2325000"/>
          </a:xfrm>
          <a:prstGeom prst="bentConnector3">
            <a:avLst>
              <a:gd fmla="val 49987" name="adj1"/>
            </a:avLst>
          </a:prstGeom>
          <a:noFill/>
          <a:ln cap="flat" cmpd="sng" w="9525">
            <a:solidFill>
              <a:srgbClr val="CCCCCC"/>
            </a:solidFill>
            <a:prstDash val="solid"/>
            <a:round/>
            <a:headEnd len="med" w="med" type="none"/>
            <a:tailEnd len="med" w="med" type="none"/>
          </a:ln>
        </p:spPr>
      </p:cxnSp>
      <p:cxnSp>
        <p:nvCxnSpPr>
          <p:cNvPr id="565" name="Google Shape;565;p50"/>
          <p:cNvCxnSpPr>
            <a:stCxn id="563" idx="2"/>
            <a:endCxn id="561" idx="0"/>
          </p:cNvCxnSpPr>
          <p:nvPr/>
        </p:nvCxnSpPr>
        <p:spPr>
          <a:xfrm flipH="1" rot="-5400000">
            <a:off x="3521950" y="8333179"/>
            <a:ext cx="519300" cy="600"/>
          </a:xfrm>
          <a:prstGeom prst="bentConnector3">
            <a:avLst>
              <a:gd fmla="val 50005" name="adj1"/>
            </a:avLst>
          </a:prstGeom>
          <a:noFill/>
          <a:ln cap="flat" cmpd="sng" w="9525">
            <a:solidFill>
              <a:srgbClr val="CCCCCC"/>
            </a:solidFill>
            <a:prstDash val="solid"/>
            <a:round/>
            <a:headEnd len="med" w="med" type="none"/>
            <a:tailEnd len="med" w="med" type="none"/>
          </a:ln>
        </p:spPr>
      </p:cxnSp>
      <p:cxnSp>
        <p:nvCxnSpPr>
          <p:cNvPr id="566" name="Google Shape;566;p50"/>
          <p:cNvCxnSpPr>
            <a:stCxn id="563" idx="2"/>
            <a:endCxn id="562" idx="0"/>
          </p:cNvCxnSpPr>
          <p:nvPr/>
        </p:nvCxnSpPr>
        <p:spPr>
          <a:xfrm flipH="1" rot="-5400000">
            <a:off x="4687600" y="7167529"/>
            <a:ext cx="512400" cy="2325000"/>
          </a:xfrm>
          <a:prstGeom prst="bentConnector3">
            <a:avLst>
              <a:gd fmla="val 49995" name="adj1"/>
            </a:avLst>
          </a:prstGeom>
          <a:noFill/>
          <a:ln cap="flat" cmpd="sng" w="9525">
            <a:solidFill>
              <a:srgbClr val="CCCCCC"/>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grpSp>
        <p:nvGrpSpPr>
          <p:cNvPr id="571" name="Google Shape;571;p51"/>
          <p:cNvGrpSpPr/>
          <p:nvPr/>
        </p:nvGrpSpPr>
        <p:grpSpPr>
          <a:xfrm>
            <a:off x="-125" y="7829775"/>
            <a:ext cx="7560036" cy="1860988"/>
            <a:chOff x="621788" y="1109733"/>
            <a:chExt cx="8422500" cy="2008621"/>
          </a:xfrm>
        </p:grpSpPr>
        <p:grpSp>
          <p:nvGrpSpPr>
            <p:cNvPr id="572" name="Google Shape;572;p51"/>
            <p:cNvGrpSpPr/>
            <p:nvPr/>
          </p:nvGrpSpPr>
          <p:grpSpPr>
            <a:xfrm>
              <a:off x="621788" y="1109733"/>
              <a:ext cx="8422500" cy="1195098"/>
              <a:chOff x="604673" y="918963"/>
              <a:chExt cx="8422500" cy="1580400"/>
            </a:xfrm>
          </p:grpSpPr>
          <p:grpSp>
            <p:nvGrpSpPr>
              <p:cNvPr id="573" name="Google Shape;573;p51"/>
              <p:cNvGrpSpPr/>
              <p:nvPr/>
            </p:nvGrpSpPr>
            <p:grpSpPr>
              <a:xfrm>
                <a:off x="2782010" y="1391961"/>
                <a:ext cx="3999213" cy="1107402"/>
                <a:chOff x="2782010" y="1391961"/>
                <a:chExt cx="3999213" cy="1107402"/>
              </a:xfrm>
            </p:grpSpPr>
            <p:cxnSp>
              <p:nvCxnSpPr>
                <p:cNvPr id="574" name="Google Shape;574;p51"/>
                <p:cNvCxnSpPr>
                  <a:stCxn id="575" idx="2"/>
                  <a:endCxn id="576" idx="0"/>
                </p:cNvCxnSpPr>
                <p:nvPr/>
              </p:nvCxnSpPr>
              <p:spPr>
                <a:xfrm flipH="1" rot="-5400000">
                  <a:off x="5244923" y="963063"/>
                  <a:ext cx="1107300" cy="1965300"/>
                </a:xfrm>
                <a:prstGeom prst="bentConnector3">
                  <a:avLst>
                    <a:gd fmla="val 49995" name="adj1"/>
                  </a:avLst>
                </a:prstGeom>
                <a:noFill/>
                <a:ln cap="flat" cmpd="sng" w="9525">
                  <a:solidFill>
                    <a:srgbClr val="3D85C6"/>
                  </a:solidFill>
                  <a:prstDash val="solid"/>
                  <a:round/>
                  <a:headEnd len="med" w="med" type="none"/>
                  <a:tailEnd len="med" w="med" type="none"/>
                </a:ln>
              </p:spPr>
            </p:cxnSp>
            <p:cxnSp>
              <p:nvCxnSpPr>
                <p:cNvPr id="577" name="Google Shape;577;p51"/>
                <p:cNvCxnSpPr>
                  <a:stCxn id="578" idx="0"/>
                  <a:endCxn id="575" idx="2"/>
                </p:cNvCxnSpPr>
                <p:nvPr/>
              </p:nvCxnSpPr>
              <p:spPr>
                <a:xfrm rot="-5400000">
                  <a:off x="3245210" y="928761"/>
                  <a:ext cx="1107300" cy="2033700"/>
                </a:xfrm>
                <a:prstGeom prst="bentConnector3">
                  <a:avLst>
                    <a:gd fmla="val 49995" name="adj1"/>
                  </a:avLst>
                </a:prstGeom>
                <a:noFill/>
                <a:ln cap="flat" cmpd="sng" w="9525">
                  <a:solidFill>
                    <a:srgbClr val="3D85C6"/>
                  </a:solidFill>
                  <a:prstDash val="solid"/>
                  <a:round/>
                  <a:headEnd len="med" w="med" type="none"/>
                  <a:tailEnd len="med" w="med" type="none"/>
                </a:ln>
              </p:spPr>
            </p:cxnSp>
          </p:grpSp>
          <p:sp>
            <p:nvSpPr>
              <p:cNvPr id="575" name="Google Shape;575;p51"/>
              <p:cNvSpPr txBox="1"/>
              <p:nvPr/>
            </p:nvSpPr>
            <p:spPr>
              <a:xfrm>
                <a:off x="604673" y="918963"/>
                <a:ext cx="8422500" cy="473100"/>
              </a:xfrm>
              <a:prstGeom prst="rect">
                <a:avLst/>
              </a:prstGeom>
              <a:solidFill>
                <a:srgbClr val="FFFFFF"/>
              </a:solidFill>
              <a:ln>
                <a:noFill/>
              </a:ln>
            </p:spPr>
            <p:txBody>
              <a:bodyPr anchorCtr="0" anchor="b" bIns="162625" lIns="162625" spcFirstLastPara="1" rIns="162625" wrap="square" tIns="162625">
                <a:noAutofit/>
              </a:bodyPr>
              <a:lstStyle/>
              <a:p>
                <a:pPr indent="0" lvl="0" marL="0" rtl="0" algn="ctr">
                  <a:spcBef>
                    <a:spcPts val="0"/>
                  </a:spcBef>
                  <a:spcAft>
                    <a:spcPts val="0"/>
                  </a:spcAft>
                  <a:buNone/>
                </a:pPr>
                <a:r>
                  <a:t/>
                </a:r>
                <a:endParaRPr b="1" sz="3200">
                  <a:solidFill>
                    <a:srgbClr val="0B5394"/>
                  </a:solidFill>
                  <a:latin typeface="Cabin"/>
                  <a:ea typeface="Cabin"/>
                  <a:cs typeface="Cabin"/>
                  <a:sym typeface="Cabin"/>
                </a:endParaRPr>
              </a:p>
              <a:p>
                <a:pPr indent="0" lvl="0" marL="0" rtl="0" algn="ctr">
                  <a:spcBef>
                    <a:spcPts val="0"/>
                  </a:spcBef>
                  <a:spcAft>
                    <a:spcPts val="0"/>
                  </a:spcAft>
                  <a:buNone/>
                </a:pPr>
                <a:r>
                  <a:t/>
                </a:r>
                <a:endParaRPr b="1" sz="3200">
                  <a:solidFill>
                    <a:srgbClr val="0B5394"/>
                  </a:solidFill>
                  <a:latin typeface="Cabin"/>
                  <a:ea typeface="Cabin"/>
                  <a:cs typeface="Cabin"/>
                  <a:sym typeface="Cabin"/>
                </a:endParaRPr>
              </a:p>
              <a:p>
                <a:pPr indent="0" lvl="0" marL="0" rtl="0" algn="ctr">
                  <a:spcBef>
                    <a:spcPts val="0"/>
                  </a:spcBef>
                  <a:spcAft>
                    <a:spcPts val="0"/>
                  </a:spcAft>
                  <a:buNone/>
                </a:pPr>
                <a:r>
                  <a:rPr b="1" lang="ar" sz="3200">
                    <a:solidFill>
                      <a:srgbClr val="0B5394"/>
                    </a:solidFill>
                    <a:latin typeface="Cabin"/>
                    <a:ea typeface="Cabin"/>
                    <a:cs typeface="Cabin"/>
                    <a:sym typeface="Cabin"/>
                  </a:rPr>
                  <a:t>Secondary Prevention Measures</a:t>
                </a:r>
                <a:endParaRPr b="1" sz="3200">
                  <a:solidFill>
                    <a:srgbClr val="0B5394"/>
                  </a:solidFill>
                  <a:latin typeface="Cabin"/>
                  <a:ea typeface="Cabin"/>
                  <a:cs typeface="Cabin"/>
                  <a:sym typeface="Cabin"/>
                </a:endParaRPr>
              </a:p>
              <a:p>
                <a:pPr indent="0" lvl="0" marL="0" rtl="0" algn="ctr">
                  <a:spcBef>
                    <a:spcPts val="0"/>
                  </a:spcBef>
                  <a:spcAft>
                    <a:spcPts val="0"/>
                  </a:spcAft>
                  <a:buNone/>
                </a:pPr>
                <a:r>
                  <a:rPr b="1" lang="ar" sz="3200">
                    <a:solidFill>
                      <a:srgbClr val="0B5394"/>
                    </a:solidFill>
                    <a:latin typeface="Cabin"/>
                    <a:ea typeface="Cabin"/>
                    <a:cs typeface="Cabin"/>
                    <a:sym typeface="Cabin"/>
                  </a:rPr>
                  <a:t> Obesity in Children</a:t>
                </a:r>
                <a:endParaRPr sz="2400">
                  <a:latin typeface="Cabin"/>
                  <a:ea typeface="Cabin"/>
                  <a:cs typeface="Cabin"/>
                  <a:sym typeface="Cabin"/>
                </a:endParaRPr>
              </a:p>
            </p:txBody>
          </p:sp>
        </p:grpSp>
        <p:grpSp>
          <p:nvGrpSpPr>
            <p:cNvPr id="579" name="Google Shape;579;p51"/>
            <p:cNvGrpSpPr/>
            <p:nvPr/>
          </p:nvGrpSpPr>
          <p:grpSpPr>
            <a:xfrm>
              <a:off x="1021625" y="2304754"/>
              <a:ext cx="7553997" cy="813600"/>
              <a:chOff x="1021625" y="2304754"/>
              <a:chExt cx="7553997" cy="813600"/>
            </a:xfrm>
          </p:grpSpPr>
          <p:sp>
            <p:nvSpPr>
              <p:cNvPr id="578" name="Google Shape;578;p51"/>
              <p:cNvSpPr txBox="1"/>
              <p:nvPr/>
            </p:nvSpPr>
            <p:spPr>
              <a:xfrm>
                <a:off x="1021625" y="2304754"/>
                <a:ext cx="3555000" cy="813600"/>
              </a:xfrm>
              <a:prstGeom prst="rect">
                <a:avLst/>
              </a:prstGeom>
              <a:noFill/>
              <a:ln cap="flat" cmpd="sng" w="9525">
                <a:solidFill>
                  <a:srgbClr val="3D85C6"/>
                </a:solidFill>
                <a:prstDash val="solid"/>
                <a:round/>
                <a:headEnd len="sm" w="sm" type="none"/>
                <a:tailEnd len="sm" w="sm" type="none"/>
              </a:ln>
            </p:spPr>
            <p:txBody>
              <a:bodyPr anchorCtr="0" anchor="ctr" bIns="162625" lIns="162625" spcFirstLastPara="1" rIns="162625" wrap="square" tIns="162625">
                <a:noAutofit/>
              </a:bodyPr>
              <a:lstStyle/>
              <a:p>
                <a:pPr indent="0" lvl="0" marL="0" rtl="0" algn="ctr">
                  <a:spcBef>
                    <a:spcPts val="0"/>
                  </a:spcBef>
                  <a:spcAft>
                    <a:spcPts val="0"/>
                  </a:spcAft>
                  <a:buNone/>
                </a:pPr>
                <a:r>
                  <a:rPr lang="ar" sz="1700">
                    <a:solidFill>
                      <a:srgbClr val="3D85C6"/>
                    </a:solidFill>
                    <a:latin typeface="Cabin"/>
                    <a:ea typeface="Cabin"/>
                    <a:cs typeface="Cabin"/>
                    <a:sym typeface="Cabin"/>
                  </a:rPr>
                  <a:t>Screening for obesity by primary care provider</a:t>
                </a:r>
                <a:endParaRPr sz="1700">
                  <a:solidFill>
                    <a:srgbClr val="3D85C6"/>
                  </a:solidFill>
                  <a:latin typeface="Cabin"/>
                  <a:ea typeface="Cabin"/>
                  <a:cs typeface="Cabin"/>
                  <a:sym typeface="Cabin"/>
                </a:endParaRPr>
              </a:p>
            </p:txBody>
          </p:sp>
          <p:sp>
            <p:nvSpPr>
              <p:cNvPr id="576" name="Google Shape;576;p51"/>
              <p:cNvSpPr txBox="1"/>
              <p:nvPr/>
            </p:nvSpPr>
            <p:spPr>
              <a:xfrm>
                <a:off x="5020622" y="2304754"/>
                <a:ext cx="3555000" cy="813600"/>
              </a:xfrm>
              <a:prstGeom prst="rect">
                <a:avLst/>
              </a:prstGeom>
              <a:noFill/>
              <a:ln cap="flat" cmpd="sng" w="9525">
                <a:solidFill>
                  <a:srgbClr val="3D85C6"/>
                </a:solidFill>
                <a:prstDash val="solid"/>
                <a:round/>
                <a:headEnd len="sm" w="sm" type="none"/>
                <a:tailEnd len="sm" w="sm" type="none"/>
              </a:ln>
            </p:spPr>
            <p:txBody>
              <a:bodyPr anchorCtr="0" anchor="ctr" bIns="162625" lIns="162625" spcFirstLastPara="1" rIns="162625" wrap="square" tIns="162625">
                <a:noAutofit/>
              </a:bodyPr>
              <a:lstStyle/>
              <a:p>
                <a:pPr indent="0" lvl="0" marL="0" rtl="0" algn="ctr">
                  <a:spcBef>
                    <a:spcPts val="0"/>
                  </a:spcBef>
                  <a:spcAft>
                    <a:spcPts val="0"/>
                  </a:spcAft>
                  <a:buNone/>
                </a:pPr>
                <a:r>
                  <a:rPr lang="ar" sz="1700">
                    <a:solidFill>
                      <a:srgbClr val="3D85C6"/>
                    </a:solidFill>
                    <a:latin typeface="Cabin"/>
                    <a:ea typeface="Cabin"/>
                    <a:cs typeface="Cabin"/>
                    <a:sym typeface="Cabin"/>
                  </a:rPr>
                  <a:t>Provide guidance on nutrition and physical activity</a:t>
                </a:r>
                <a:endParaRPr sz="1700">
                  <a:solidFill>
                    <a:srgbClr val="3D85C6"/>
                  </a:solidFill>
                  <a:latin typeface="Cabin"/>
                  <a:ea typeface="Cabin"/>
                  <a:cs typeface="Cabin"/>
                  <a:sym typeface="Cabin"/>
                </a:endParaRPr>
              </a:p>
            </p:txBody>
          </p:sp>
        </p:grpSp>
      </p:grpSp>
      <p:cxnSp>
        <p:nvCxnSpPr>
          <p:cNvPr id="580" name="Google Shape;580;p51"/>
          <p:cNvCxnSpPr/>
          <p:nvPr/>
        </p:nvCxnSpPr>
        <p:spPr>
          <a:xfrm>
            <a:off x="790034" y="851236"/>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581" name="Google Shape;581;p51"/>
          <p:cNvSpPr/>
          <p:nvPr/>
        </p:nvSpPr>
        <p:spPr>
          <a:xfrm>
            <a:off x="-27448" y="318213"/>
            <a:ext cx="7614900" cy="502500"/>
          </a:xfrm>
          <a:prstGeom prst="roundRect">
            <a:avLst>
              <a:gd fmla="val 16667" name="adj"/>
            </a:avLst>
          </a:prstGeom>
          <a:no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ar" sz="3200">
                <a:solidFill>
                  <a:srgbClr val="0B5394"/>
                </a:solidFill>
                <a:latin typeface="Cabin"/>
                <a:ea typeface="Cabin"/>
                <a:cs typeface="Cabin"/>
                <a:sym typeface="Cabin"/>
              </a:rPr>
              <a:t>Prevention of Obesity</a:t>
            </a:r>
            <a:endParaRPr b="1" sz="3200">
              <a:solidFill>
                <a:srgbClr val="0B5394"/>
              </a:solidFill>
              <a:latin typeface="Cabin"/>
              <a:ea typeface="Cabin"/>
              <a:cs typeface="Cabin"/>
              <a:sym typeface="Cabin"/>
            </a:endParaRPr>
          </a:p>
        </p:txBody>
      </p:sp>
      <p:sp>
        <p:nvSpPr>
          <p:cNvPr id="582" name="Google Shape;582;p51"/>
          <p:cNvSpPr txBox="1"/>
          <p:nvPr/>
        </p:nvSpPr>
        <p:spPr>
          <a:xfrm>
            <a:off x="10" y="2159938"/>
            <a:ext cx="7560000" cy="6126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Preventing Obesity in Children</a:t>
            </a:r>
            <a:endParaRPr b="1" sz="3200">
              <a:solidFill>
                <a:srgbClr val="0B5394"/>
              </a:solidFill>
              <a:latin typeface="Cabin"/>
              <a:ea typeface="Cabin"/>
              <a:cs typeface="Cabin"/>
              <a:sym typeface="Cabin"/>
            </a:endParaRPr>
          </a:p>
        </p:txBody>
      </p:sp>
      <p:cxnSp>
        <p:nvCxnSpPr>
          <p:cNvPr id="583" name="Google Shape;583;p51"/>
          <p:cNvCxnSpPr/>
          <p:nvPr/>
        </p:nvCxnSpPr>
        <p:spPr>
          <a:xfrm>
            <a:off x="754647" y="2864787"/>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584" name="Google Shape;584;p51"/>
          <p:cNvSpPr/>
          <p:nvPr/>
        </p:nvSpPr>
        <p:spPr>
          <a:xfrm>
            <a:off x="358775" y="5221750"/>
            <a:ext cx="3605100" cy="477900"/>
          </a:xfrm>
          <a:prstGeom prst="chevron">
            <a:avLst>
              <a:gd fmla="val 50000" name="adj"/>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SzPts val="1100"/>
              <a:buNone/>
            </a:pPr>
            <a:r>
              <a:rPr b="1" lang="ar" sz="2200">
                <a:solidFill>
                  <a:srgbClr val="FFFFFF"/>
                </a:solidFill>
                <a:latin typeface="Cabin"/>
                <a:ea typeface="Cabin"/>
                <a:cs typeface="Cabin"/>
                <a:sym typeface="Cabin"/>
              </a:rPr>
              <a:t>During pre-school:</a:t>
            </a:r>
            <a:endParaRPr b="1" sz="2200">
              <a:solidFill>
                <a:srgbClr val="FFFFFF"/>
              </a:solidFill>
              <a:latin typeface="Cabin"/>
              <a:ea typeface="Cabin"/>
              <a:cs typeface="Cabin"/>
              <a:sym typeface="Cabin"/>
            </a:endParaRPr>
          </a:p>
        </p:txBody>
      </p:sp>
      <p:sp>
        <p:nvSpPr>
          <p:cNvPr id="585" name="Google Shape;585;p51"/>
          <p:cNvSpPr txBox="1"/>
          <p:nvPr/>
        </p:nvSpPr>
        <p:spPr>
          <a:xfrm>
            <a:off x="273200" y="5703100"/>
            <a:ext cx="3384300" cy="8373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Response to child temperament</a:t>
            </a:r>
            <a:endParaRPr sz="1700">
              <a:solidFill>
                <a:srgbClr val="3D85C6"/>
              </a:solidFill>
              <a:latin typeface="Cabin"/>
              <a:ea typeface="Cabin"/>
              <a:cs typeface="Cabin"/>
              <a:sym typeface="Cabin"/>
            </a:endParaRPr>
          </a:p>
          <a:p>
            <a:pPr indent="-336550" lvl="0" marL="4572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Dietary habits</a:t>
            </a:r>
            <a:endParaRPr sz="1700">
              <a:solidFill>
                <a:srgbClr val="3D85C6"/>
              </a:solidFill>
              <a:latin typeface="Cabin"/>
              <a:ea typeface="Cabin"/>
              <a:cs typeface="Cabin"/>
              <a:sym typeface="Cabin"/>
            </a:endParaRPr>
          </a:p>
          <a:p>
            <a:pPr indent="-336550" lvl="0" marL="4572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Reducing screen time </a:t>
            </a:r>
            <a:endParaRPr sz="1700">
              <a:solidFill>
                <a:srgbClr val="3D85C6"/>
              </a:solidFill>
              <a:latin typeface="Cabin"/>
              <a:ea typeface="Cabin"/>
              <a:cs typeface="Cabin"/>
              <a:sym typeface="Cabin"/>
            </a:endParaRPr>
          </a:p>
        </p:txBody>
      </p:sp>
      <p:sp>
        <p:nvSpPr>
          <p:cNvPr id="586" name="Google Shape;586;p51"/>
          <p:cNvSpPr/>
          <p:nvPr/>
        </p:nvSpPr>
        <p:spPr>
          <a:xfrm>
            <a:off x="358775" y="3102475"/>
            <a:ext cx="3513300" cy="459600"/>
          </a:xfrm>
          <a:prstGeom prst="homePlate">
            <a:avLst>
              <a:gd fmla="val 50000" name="adj"/>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SzPts val="1100"/>
              <a:buNone/>
            </a:pPr>
            <a:r>
              <a:rPr b="1" lang="ar" sz="2200">
                <a:solidFill>
                  <a:srgbClr val="FFFFFF"/>
                </a:solidFill>
                <a:latin typeface="Cabin"/>
                <a:ea typeface="Cabin"/>
                <a:cs typeface="Cabin"/>
                <a:sym typeface="Cabin"/>
              </a:rPr>
              <a:t>Early stage prevention:</a:t>
            </a:r>
            <a:endParaRPr b="1" sz="2200">
              <a:solidFill>
                <a:srgbClr val="FFFFFF"/>
              </a:solidFill>
              <a:latin typeface="Cabin"/>
              <a:ea typeface="Cabin"/>
              <a:cs typeface="Cabin"/>
              <a:sym typeface="Cabin"/>
            </a:endParaRPr>
          </a:p>
        </p:txBody>
      </p:sp>
      <p:sp>
        <p:nvSpPr>
          <p:cNvPr id="587" name="Google Shape;587;p51"/>
          <p:cNvSpPr txBox="1"/>
          <p:nvPr/>
        </p:nvSpPr>
        <p:spPr>
          <a:xfrm>
            <a:off x="273188" y="3599368"/>
            <a:ext cx="2834700" cy="6480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Maternal gestational weight control </a:t>
            </a:r>
            <a:endParaRPr sz="1700">
              <a:solidFill>
                <a:srgbClr val="3D85C6"/>
              </a:solidFill>
              <a:latin typeface="Cabin"/>
              <a:ea typeface="Cabin"/>
              <a:cs typeface="Cabin"/>
              <a:sym typeface="Cabin"/>
            </a:endParaRPr>
          </a:p>
        </p:txBody>
      </p:sp>
      <p:sp>
        <p:nvSpPr>
          <p:cNvPr id="588" name="Google Shape;588;p51"/>
          <p:cNvSpPr/>
          <p:nvPr/>
        </p:nvSpPr>
        <p:spPr>
          <a:xfrm>
            <a:off x="3397449" y="3102484"/>
            <a:ext cx="3723900" cy="459600"/>
          </a:xfrm>
          <a:prstGeom prst="chevron">
            <a:avLst>
              <a:gd fmla="val 50000" name="adj"/>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SzPts val="1100"/>
              <a:buNone/>
            </a:pPr>
            <a:r>
              <a:rPr b="1" lang="ar" sz="2400">
                <a:solidFill>
                  <a:srgbClr val="FFFFFF"/>
                </a:solidFill>
                <a:latin typeface="Cabin"/>
                <a:ea typeface="Cabin"/>
                <a:cs typeface="Cabin"/>
                <a:sym typeface="Cabin"/>
              </a:rPr>
              <a:t>During infancy:</a:t>
            </a:r>
            <a:endParaRPr b="1" sz="2400">
              <a:solidFill>
                <a:srgbClr val="FFFFFF"/>
              </a:solidFill>
              <a:latin typeface="Cabin"/>
              <a:ea typeface="Cabin"/>
              <a:cs typeface="Cabin"/>
              <a:sym typeface="Cabin"/>
            </a:endParaRPr>
          </a:p>
        </p:txBody>
      </p:sp>
      <p:sp>
        <p:nvSpPr>
          <p:cNvPr id="589" name="Google Shape;589;p51"/>
          <p:cNvSpPr txBox="1"/>
          <p:nvPr/>
        </p:nvSpPr>
        <p:spPr>
          <a:xfrm>
            <a:off x="3412900" y="3599350"/>
            <a:ext cx="3873900" cy="1492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3D85C6"/>
              </a:buClr>
              <a:buSzPts val="1600"/>
              <a:buFont typeface="Cabin"/>
              <a:buChar char="●"/>
            </a:pPr>
            <a:r>
              <a:rPr lang="ar" sz="1600">
                <a:solidFill>
                  <a:srgbClr val="3D85C6"/>
                </a:solidFill>
                <a:latin typeface="Cabin"/>
                <a:ea typeface="Cabin"/>
                <a:cs typeface="Cabin"/>
                <a:sym typeface="Cabin"/>
              </a:rPr>
              <a:t>Dietary intake (self-regulation of breastfeeding ↓ risk, early introduction of solid food ↑ risk) </a:t>
            </a:r>
            <a:endParaRPr sz="1600">
              <a:solidFill>
                <a:srgbClr val="3D85C6"/>
              </a:solidFill>
              <a:latin typeface="Cabin"/>
              <a:ea typeface="Cabin"/>
              <a:cs typeface="Cabin"/>
              <a:sym typeface="Cabin"/>
            </a:endParaRPr>
          </a:p>
          <a:p>
            <a:pPr indent="-330200" lvl="0" marL="457200" rtl="0" algn="l">
              <a:spcBef>
                <a:spcPts val="0"/>
              </a:spcBef>
              <a:spcAft>
                <a:spcPts val="0"/>
              </a:spcAft>
              <a:buClr>
                <a:srgbClr val="3D85C6"/>
              </a:buClr>
              <a:buSzPts val="1600"/>
              <a:buFont typeface="Cabin"/>
              <a:buChar char="●"/>
            </a:pPr>
            <a:r>
              <a:rPr lang="ar" sz="1600">
                <a:solidFill>
                  <a:srgbClr val="3D85C6"/>
                </a:solidFill>
                <a:latin typeface="Cabin"/>
                <a:ea typeface="Cabin"/>
                <a:cs typeface="Cabin"/>
                <a:sym typeface="Cabin"/>
              </a:rPr>
              <a:t>Broad spectrum antibiotics (↑ risk)</a:t>
            </a:r>
            <a:endParaRPr sz="1600">
              <a:solidFill>
                <a:srgbClr val="3D85C6"/>
              </a:solidFill>
              <a:latin typeface="Cabin"/>
              <a:ea typeface="Cabin"/>
              <a:cs typeface="Cabin"/>
              <a:sym typeface="Cabin"/>
            </a:endParaRPr>
          </a:p>
        </p:txBody>
      </p:sp>
      <p:sp>
        <p:nvSpPr>
          <p:cNvPr id="590" name="Google Shape;590;p51"/>
          <p:cNvSpPr/>
          <p:nvPr/>
        </p:nvSpPr>
        <p:spPr>
          <a:xfrm>
            <a:off x="3516268" y="5221750"/>
            <a:ext cx="3605100" cy="477900"/>
          </a:xfrm>
          <a:prstGeom prst="chevron">
            <a:avLst>
              <a:gd fmla="val 50000" name="adj"/>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SzPts val="1100"/>
              <a:buNone/>
            </a:pPr>
            <a:r>
              <a:rPr b="1" lang="ar" sz="2200">
                <a:solidFill>
                  <a:srgbClr val="FFFFFF"/>
                </a:solidFill>
                <a:latin typeface="Cabin"/>
                <a:ea typeface="Cabin"/>
                <a:cs typeface="Cabin"/>
                <a:sym typeface="Cabin"/>
              </a:rPr>
              <a:t>School and adolescents:</a:t>
            </a:r>
            <a:endParaRPr b="1" sz="2200">
              <a:solidFill>
                <a:srgbClr val="FFFFFF"/>
              </a:solidFill>
              <a:latin typeface="Cabin"/>
              <a:ea typeface="Cabin"/>
              <a:cs typeface="Cabin"/>
              <a:sym typeface="Cabin"/>
            </a:endParaRPr>
          </a:p>
        </p:txBody>
      </p:sp>
      <p:sp>
        <p:nvSpPr>
          <p:cNvPr id="591" name="Google Shape;591;p51"/>
          <p:cNvSpPr txBox="1"/>
          <p:nvPr/>
        </p:nvSpPr>
        <p:spPr>
          <a:xfrm>
            <a:off x="3549875" y="5703100"/>
            <a:ext cx="3723900" cy="8373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Physical activity</a:t>
            </a:r>
            <a:endParaRPr sz="1700">
              <a:solidFill>
                <a:srgbClr val="3D85C6"/>
              </a:solidFill>
              <a:latin typeface="Cabin"/>
              <a:ea typeface="Cabin"/>
              <a:cs typeface="Cabin"/>
              <a:sym typeface="Cabin"/>
            </a:endParaRPr>
          </a:p>
          <a:p>
            <a:pPr indent="-336550" lvl="0" marL="457200" rtl="0" algn="l">
              <a:spcBef>
                <a:spcPts val="0"/>
              </a:spcBef>
              <a:spcAft>
                <a:spcPts val="0"/>
              </a:spcAft>
              <a:buClr>
                <a:srgbClr val="3D85C6"/>
              </a:buClr>
              <a:buSzPts val="1700"/>
              <a:buFont typeface="Cabin"/>
              <a:buChar char="●"/>
            </a:pPr>
            <a:r>
              <a:rPr lang="ar" sz="1700">
                <a:solidFill>
                  <a:srgbClr val="3D85C6"/>
                </a:solidFill>
                <a:latin typeface="Cabin"/>
                <a:ea typeface="Cabin"/>
                <a:cs typeface="Cabin"/>
                <a:sym typeface="Cabin"/>
              </a:rPr>
              <a:t>Peer habits</a:t>
            </a:r>
            <a:endParaRPr sz="1700">
              <a:solidFill>
                <a:srgbClr val="3D85C6"/>
              </a:solidFill>
              <a:latin typeface="Cabin"/>
              <a:ea typeface="Cabin"/>
              <a:cs typeface="Cabin"/>
              <a:sym typeface="Cabin"/>
            </a:endParaRPr>
          </a:p>
          <a:p>
            <a:pPr indent="-336550" lvl="0" marL="457200" rtl="0" algn="l">
              <a:spcBef>
                <a:spcPts val="0"/>
              </a:spcBef>
              <a:spcAft>
                <a:spcPts val="0"/>
              </a:spcAft>
              <a:buClr>
                <a:srgbClr val="C27BA0"/>
              </a:buClr>
              <a:buSzPts val="1700"/>
              <a:buFont typeface="Cabin"/>
              <a:buChar char="●"/>
            </a:pPr>
            <a:r>
              <a:rPr lang="ar" sz="1700">
                <a:solidFill>
                  <a:srgbClr val="C27BA0"/>
                </a:solidFill>
                <a:latin typeface="Cabin"/>
                <a:ea typeface="Cabin"/>
                <a:cs typeface="Cabin"/>
                <a:sym typeface="Cabin"/>
              </a:rPr>
              <a:t>Educational interventions in schools </a:t>
            </a:r>
            <a:endParaRPr sz="1700">
              <a:solidFill>
                <a:srgbClr val="C27BA0"/>
              </a:solidFill>
              <a:latin typeface="Cabin"/>
              <a:ea typeface="Cabin"/>
              <a:cs typeface="Cabin"/>
              <a:sym typeface="Cabin"/>
            </a:endParaRPr>
          </a:p>
          <a:p>
            <a:pPr indent="0" lvl="0" marL="457200" rtl="0" algn="l">
              <a:spcBef>
                <a:spcPts val="0"/>
              </a:spcBef>
              <a:spcAft>
                <a:spcPts val="0"/>
              </a:spcAft>
              <a:buNone/>
            </a:pPr>
            <a:r>
              <a:t/>
            </a:r>
            <a:endParaRPr sz="1700">
              <a:solidFill>
                <a:schemeClr val="dk1"/>
              </a:solidFill>
              <a:latin typeface="Cabin"/>
              <a:ea typeface="Cabin"/>
              <a:cs typeface="Cabin"/>
              <a:sym typeface="Cabin"/>
            </a:endParaRPr>
          </a:p>
        </p:txBody>
      </p:sp>
      <p:cxnSp>
        <p:nvCxnSpPr>
          <p:cNvPr id="592" name="Google Shape;592;p51"/>
          <p:cNvCxnSpPr/>
          <p:nvPr/>
        </p:nvCxnSpPr>
        <p:spPr>
          <a:xfrm>
            <a:off x="754647" y="8161375"/>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593" name="Google Shape;593;p51"/>
          <p:cNvSpPr/>
          <p:nvPr/>
        </p:nvSpPr>
        <p:spPr>
          <a:xfrm>
            <a:off x="1828125" y="9690770"/>
            <a:ext cx="145800" cy="380100"/>
          </a:xfrm>
          <a:prstGeom prst="downArrow">
            <a:avLst>
              <a:gd fmla="val 15140" name="adj1"/>
              <a:gd fmla="val 60613" name="adj2"/>
            </a:avLst>
          </a:pr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D9D9D9"/>
              </a:solidFill>
            </a:endParaRPr>
          </a:p>
        </p:txBody>
      </p:sp>
      <p:sp>
        <p:nvSpPr>
          <p:cNvPr id="594" name="Google Shape;594;p51"/>
          <p:cNvSpPr txBox="1"/>
          <p:nvPr/>
        </p:nvSpPr>
        <p:spPr>
          <a:xfrm>
            <a:off x="1041525" y="10059675"/>
            <a:ext cx="17190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3D85C6"/>
                </a:solidFill>
                <a:latin typeface="Cabin"/>
                <a:ea typeface="Cabin"/>
                <a:cs typeface="Cabin"/>
                <a:sym typeface="Cabin"/>
              </a:rPr>
              <a:t>Provide counseling </a:t>
            </a:r>
            <a:endParaRPr>
              <a:solidFill>
                <a:srgbClr val="3D85C6"/>
              </a:solidFill>
              <a:latin typeface="Cabin"/>
              <a:ea typeface="Cabin"/>
              <a:cs typeface="Cabin"/>
              <a:sym typeface="Cabin"/>
            </a:endParaRPr>
          </a:p>
        </p:txBody>
      </p:sp>
      <p:sp>
        <p:nvSpPr>
          <p:cNvPr id="595" name="Google Shape;595;p51"/>
          <p:cNvSpPr/>
          <p:nvPr/>
        </p:nvSpPr>
        <p:spPr>
          <a:xfrm>
            <a:off x="3057566" y="1223521"/>
            <a:ext cx="1165800" cy="844200"/>
          </a:xfrm>
          <a:prstGeom prst="ellipse">
            <a:avLst/>
          </a:prstGeom>
          <a:solidFill>
            <a:srgbClr val="9FC5E8"/>
          </a:solidFill>
          <a:ln cap="flat" cmpd="sng" w="19050">
            <a:solidFill>
              <a:srgbClr val="0B5394"/>
            </a:solidFill>
            <a:prstDash val="solid"/>
            <a:round/>
            <a:headEnd len="med" w="med" type="none"/>
            <a:tailEnd len="med" w="med" type="none"/>
          </a:ln>
        </p:spPr>
        <p:txBody>
          <a:bodyPr anchorCtr="0" anchor="ctr" bIns="123025" lIns="123025" spcFirstLastPara="1" rIns="123025" wrap="square" tIns="123025">
            <a:noAutofit/>
          </a:bodyPr>
          <a:lstStyle/>
          <a:p>
            <a:pPr indent="0" lvl="0" marL="0" marR="0" rtl="0" algn="l">
              <a:lnSpc>
                <a:spcPct val="100000"/>
              </a:lnSpc>
              <a:spcBef>
                <a:spcPts val="0"/>
              </a:spcBef>
              <a:spcAft>
                <a:spcPts val="0"/>
              </a:spcAft>
              <a:buNone/>
            </a:pPr>
            <a:r>
              <a:rPr b="1" lang="ar" sz="2400">
                <a:solidFill>
                  <a:srgbClr val="FFFFFF"/>
                </a:solidFill>
              </a:rPr>
              <a:t> VS</a:t>
            </a:r>
            <a:endParaRPr b="1" sz="800">
              <a:solidFill>
                <a:srgbClr val="FFFFFF"/>
              </a:solidFill>
              <a:latin typeface="Cabin"/>
              <a:ea typeface="Cabin"/>
              <a:cs typeface="Cabin"/>
              <a:sym typeface="Cabin"/>
            </a:endParaRPr>
          </a:p>
        </p:txBody>
      </p:sp>
      <p:cxnSp>
        <p:nvCxnSpPr>
          <p:cNvPr id="596" name="Google Shape;596;p51"/>
          <p:cNvCxnSpPr>
            <a:stCxn id="595" idx="6"/>
          </p:cNvCxnSpPr>
          <p:nvPr/>
        </p:nvCxnSpPr>
        <p:spPr>
          <a:xfrm>
            <a:off x="4223366" y="1645621"/>
            <a:ext cx="2361300" cy="0"/>
          </a:xfrm>
          <a:prstGeom prst="straightConnector1">
            <a:avLst/>
          </a:prstGeom>
          <a:noFill/>
          <a:ln cap="flat" cmpd="sng" w="19050">
            <a:solidFill>
              <a:srgbClr val="0B5394"/>
            </a:solidFill>
            <a:prstDash val="solid"/>
            <a:round/>
            <a:headEnd len="med" w="med" type="none"/>
            <a:tailEnd len="med" w="med" type="oval"/>
          </a:ln>
        </p:spPr>
      </p:cxnSp>
      <p:cxnSp>
        <p:nvCxnSpPr>
          <p:cNvPr id="597" name="Google Shape;597;p51"/>
          <p:cNvCxnSpPr/>
          <p:nvPr/>
        </p:nvCxnSpPr>
        <p:spPr>
          <a:xfrm>
            <a:off x="785437" y="1830113"/>
            <a:ext cx="2271900" cy="0"/>
          </a:xfrm>
          <a:prstGeom prst="straightConnector1">
            <a:avLst/>
          </a:prstGeom>
          <a:noFill/>
          <a:ln cap="flat" cmpd="sng" w="19050">
            <a:solidFill>
              <a:srgbClr val="0B5394"/>
            </a:solidFill>
            <a:prstDash val="solid"/>
            <a:round/>
            <a:headEnd len="med" w="med" type="oval"/>
            <a:tailEnd len="med" w="med" type="none"/>
          </a:ln>
        </p:spPr>
      </p:cxnSp>
      <p:sp>
        <p:nvSpPr>
          <p:cNvPr id="598" name="Google Shape;598;p51"/>
          <p:cNvSpPr txBox="1"/>
          <p:nvPr/>
        </p:nvSpPr>
        <p:spPr>
          <a:xfrm>
            <a:off x="791963" y="1171700"/>
            <a:ext cx="2271900" cy="448200"/>
          </a:xfrm>
          <a:prstGeom prst="rect">
            <a:avLst/>
          </a:prstGeom>
          <a:noFill/>
          <a:ln>
            <a:noFill/>
          </a:ln>
        </p:spPr>
        <p:txBody>
          <a:bodyPr anchorCtr="0" anchor="ctr" bIns="123025" lIns="123025" spcFirstLastPara="1" rIns="123025" wrap="square" tIns="123025">
            <a:noAutofit/>
          </a:bodyPr>
          <a:lstStyle/>
          <a:p>
            <a:pPr indent="0" lvl="0" marL="0" marR="0" rtl="0" algn="ctr">
              <a:lnSpc>
                <a:spcPct val="100000"/>
              </a:lnSpc>
              <a:spcBef>
                <a:spcPts val="0"/>
              </a:spcBef>
              <a:spcAft>
                <a:spcPts val="0"/>
              </a:spcAft>
              <a:buNone/>
            </a:pPr>
            <a:r>
              <a:rPr b="1" lang="ar" sz="2300">
                <a:solidFill>
                  <a:srgbClr val="0B5394"/>
                </a:solidFill>
                <a:latin typeface="Cabin"/>
                <a:ea typeface="Cabin"/>
                <a:cs typeface="Cabin"/>
                <a:sym typeface="Cabin"/>
              </a:rPr>
              <a:t>In children</a:t>
            </a:r>
            <a:endParaRPr b="1" sz="2300">
              <a:solidFill>
                <a:srgbClr val="0B5394"/>
              </a:solidFill>
              <a:latin typeface="Cabin"/>
              <a:ea typeface="Cabin"/>
              <a:cs typeface="Cabin"/>
              <a:sym typeface="Cabin"/>
            </a:endParaRPr>
          </a:p>
        </p:txBody>
      </p:sp>
      <p:sp>
        <p:nvSpPr>
          <p:cNvPr id="599" name="Google Shape;599;p51"/>
          <p:cNvSpPr txBox="1"/>
          <p:nvPr/>
        </p:nvSpPr>
        <p:spPr>
          <a:xfrm>
            <a:off x="4241613" y="1171725"/>
            <a:ext cx="2342700" cy="448200"/>
          </a:xfrm>
          <a:prstGeom prst="rect">
            <a:avLst/>
          </a:prstGeom>
          <a:noFill/>
          <a:ln>
            <a:noFill/>
          </a:ln>
        </p:spPr>
        <p:txBody>
          <a:bodyPr anchorCtr="0" anchor="ctr" bIns="123025" lIns="123025" spcFirstLastPara="1" rIns="123025" wrap="square" tIns="123025">
            <a:noAutofit/>
          </a:bodyPr>
          <a:lstStyle/>
          <a:p>
            <a:pPr indent="0" lvl="0" marL="0" marR="0" rtl="0" algn="ctr">
              <a:lnSpc>
                <a:spcPct val="100000"/>
              </a:lnSpc>
              <a:spcBef>
                <a:spcPts val="0"/>
              </a:spcBef>
              <a:spcAft>
                <a:spcPts val="0"/>
              </a:spcAft>
              <a:buNone/>
            </a:pPr>
            <a:r>
              <a:rPr b="1" lang="ar" sz="2300">
                <a:solidFill>
                  <a:srgbClr val="0B5394"/>
                </a:solidFill>
                <a:latin typeface="Cabin"/>
                <a:ea typeface="Cabin"/>
                <a:cs typeface="Cabin"/>
                <a:sym typeface="Cabin"/>
              </a:rPr>
              <a:t>In adult</a:t>
            </a:r>
            <a:endParaRPr b="1" sz="2300">
              <a:solidFill>
                <a:srgbClr val="0B5394"/>
              </a:solidFill>
              <a:latin typeface="Cabin"/>
              <a:ea typeface="Cabin"/>
              <a:cs typeface="Cabin"/>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p52"/>
          <p:cNvSpPr txBox="1"/>
          <p:nvPr/>
        </p:nvSpPr>
        <p:spPr>
          <a:xfrm>
            <a:off x="757325" y="276166"/>
            <a:ext cx="6048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Prevention of Childhood Obesity at Community Level</a:t>
            </a:r>
            <a:endParaRPr b="1" sz="3200">
              <a:solidFill>
                <a:srgbClr val="0B5394"/>
              </a:solidFill>
              <a:latin typeface="Cabin"/>
              <a:ea typeface="Cabin"/>
              <a:cs typeface="Cabin"/>
              <a:sym typeface="Cabin"/>
            </a:endParaRPr>
          </a:p>
        </p:txBody>
      </p:sp>
      <p:cxnSp>
        <p:nvCxnSpPr>
          <p:cNvPr id="605" name="Google Shape;605;p52"/>
          <p:cNvCxnSpPr/>
          <p:nvPr/>
        </p:nvCxnSpPr>
        <p:spPr>
          <a:xfrm>
            <a:off x="754684" y="1439161"/>
            <a:ext cx="5860800" cy="10500"/>
          </a:xfrm>
          <a:prstGeom prst="straightConnector1">
            <a:avLst/>
          </a:prstGeom>
          <a:noFill/>
          <a:ln cap="flat" cmpd="sng" w="28575">
            <a:solidFill>
              <a:srgbClr val="0B5394"/>
            </a:solidFill>
            <a:prstDash val="solid"/>
            <a:round/>
            <a:headEnd len="med" w="med" type="diamond"/>
            <a:tailEnd len="med" w="med" type="diamond"/>
          </a:ln>
        </p:spPr>
      </p:cxnSp>
      <p:pic>
        <p:nvPicPr>
          <p:cNvPr id="606" name="Google Shape;606;p52"/>
          <p:cNvPicPr preferRelativeResize="0"/>
          <p:nvPr/>
        </p:nvPicPr>
        <p:blipFill>
          <a:blip r:embed="rId3">
            <a:alphaModFix/>
          </a:blip>
          <a:stretch>
            <a:fillRect/>
          </a:stretch>
        </p:blipFill>
        <p:spPr>
          <a:xfrm>
            <a:off x="1095462" y="6510647"/>
            <a:ext cx="5179226" cy="3898975"/>
          </a:xfrm>
          <a:prstGeom prst="rect">
            <a:avLst/>
          </a:prstGeom>
          <a:noFill/>
          <a:ln>
            <a:noFill/>
          </a:ln>
        </p:spPr>
      </p:pic>
      <p:sp>
        <p:nvSpPr>
          <p:cNvPr id="607" name="Google Shape;607;p52"/>
          <p:cNvSpPr txBox="1"/>
          <p:nvPr/>
        </p:nvSpPr>
        <p:spPr>
          <a:xfrm>
            <a:off x="757325" y="5184754"/>
            <a:ext cx="6048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Tackling factors affecting childhood obesity</a:t>
            </a:r>
            <a:endParaRPr b="1" sz="3200">
              <a:solidFill>
                <a:srgbClr val="0B5394"/>
              </a:solidFill>
              <a:latin typeface="Cabin"/>
              <a:ea typeface="Cabin"/>
              <a:cs typeface="Cabin"/>
              <a:sym typeface="Cabin"/>
            </a:endParaRPr>
          </a:p>
        </p:txBody>
      </p:sp>
      <p:cxnSp>
        <p:nvCxnSpPr>
          <p:cNvPr id="608" name="Google Shape;608;p52"/>
          <p:cNvCxnSpPr/>
          <p:nvPr/>
        </p:nvCxnSpPr>
        <p:spPr>
          <a:xfrm>
            <a:off x="754684" y="6347748"/>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609" name="Google Shape;609;p52"/>
          <p:cNvSpPr txBox="1"/>
          <p:nvPr/>
        </p:nvSpPr>
        <p:spPr>
          <a:xfrm>
            <a:off x="244575" y="1948575"/>
            <a:ext cx="2510400" cy="53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rPr lang="ar">
                <a:solidFill>
                  <a:srgbClr val="3D85C6"/>
                </a:solidFill>
                <a:latin typeface="Cabin"/>
                <a:ea typeface="Cabin"/>
                <a:cs typeface="Cabin"/>
                <a:sym typeface="Cabin"/>
              </a:rPr>
              <a:t>Provide services for obesity prevention and treatment (BMI screening, well-visits) </a:t>
            </a:r>
            <a:endParaRPr>
              <a:solidFill>
                <a:srgbClr val="3D85C6"/>
              </a:solidFill>
              <a:latin typeface="Cabin"/>
              <a:ea typeface="Cabin"/>
              <a:cs typeface="Cabin"/>
              <a:sym typeface="Cabin"/>
            </a:endParaRPr>
          </a:p>
        </p:txBody>
      </p:sp>
      <p:sp>
        <p:nvSpPr>
          <p:cNvPr id="610" name="Google Shape;610;p52"/>
          <p:cNvSpPr txBox="1"/>
          <p:nvPr/>
        </p:nvSpPr>
        <p:spPr>
          <a:xfrm>
            <a:off x="251650" y="3055950"/>
            <a:ext cx="1881900" cy="24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ar">
                <a:solidFill>
                  <a:srgbClr val="3D85C6"/>
                </a:solidFill>
                <a:latin typeface="Cabin"/>
                <a:ea typeface="Cabin"/>
                <a:cs typeface="Cabin"/>
                <a:sym typeface="Cabin"/>
              </a:rPr>
              <a:t>Funding research for childhood obesity</a:t>
            </a:r>
            <a:endParaRPr>
              <a:solidFill>
                <a:srgbClr val="3D85C6"/>
              </a:solidFill>
              <a:latin typeface="Cabin"/>
              <a:ea typeface="Cabin"/>
              <a:cs typeface="Cabin"/>
              <a:sym typeface="Cabin"/>
            </a:endParaRPr>
          </a:p>
        </p:txBody>
      </p:sp>
      <p:sp>
        <p:nvSpPr>
          <p:cNvPr id="611" name="Google Shape;611;p52"/>
          <p:cNvSpPr txBox="1"/>
          <p:nvPr/>
        </p:nvSpPr>
        <p:spPr>
          <a:xfrm>
            <a:off x="404050" y="4130675"/>
            <a:ext cx="2426700" cy="60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ar">
                <a:solidFill>
                  <a:srgbClr val="3D85C6"/>
                </a:solidFill>
                <a:latin typeface="Cabin"/>
                <a:ea typeface="Cabin"/>
                <a:cs typeface="Cabin"/>
                <a:sym typeface="Cabin"/>
              </a:rPr>
              <a:t>Availability of healthy food resources in all communities </a:t>
            </a:r>
            <a:endParaRPr>
              <a:solidFill>
                <a:srgbClr val="3D85C6"/>
              </a:solidFill>
              <a:latin typeface="Cabin"/>
              <a:ea typeface="Cabin"/>
              <a:cs typeface="Cabin"/>
              <a:sym typeface="Cabin"/>
            </a:endParaRPr>
          </a:p>
        </p:txBody>
      </p:sp>
      <p:sp>
        <p:nvSpPr>
          <p:cNvPr id="612" name="Google Shape;612;p52"/>
          <p:cNvSpPr txBox="1"/>
          <p:nvPr/>
        </p:nvSpPr>
        <p:spPr>
          <a:xfrm>
            <a:off x="5256675" y="3058300"/>
            <a:ext cx="1761900" cy="24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ar">
                <a:solidFill>
                  <a:srgbClr val="3D85C6"/>
                </a:solidFill>
                <a:latin typeface="Cabin"/>
                <a:ea typeface="Cabin"/>
                <a:cs typeface="Cabin"/>
                <a:sym typeface="Cabin"/>
              </a:rPr>
              <a:t>Maintain safe neighborhoods </a:t>
            </a:r>
            <a:endParaRPr>
              <a:solidFill>
                <a:srgbClr val="3D85C6"/>
              </a:solidFill>
              <a:latin typeface="Cabin"/>
              <a:ea typeface="Cabin"/>
              <a:cs typeface="Cabin"/>
              <a:sym typeface="Cabin"/>
            </a:endParaRPr>
          </a:p>
        </p:txBody>
      </p:sp>
      <p:sp>
        <p:nvSpPr>
          <p:cNvPr id="613" name="Google Shape;613;p52"/>
          <p:cNvSpPr txBox="1"/>
          <p:nvPr/>
        </p:nvSpPr>
        <p:spPr>
          <a:xfrm>
            <a:off x="4718675" y="4067650"/>
            <a:ext cx="2510400" cy="60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ar">
                <a:solidFill>
                  <a:srgbClr val="3D85C6"/>
                </a:solidFill>
                <a:latin typeface="Cabin"/>
                <a:ea typeface="Cabin"/>
                <a:cs typeface="Cabin"/>
                <a:sym typeface="Cabin"/>
              </a:rPr>
              <a:t>Encourage going to parks and physical activity (especially summer vacation) </a:t>
            </a:r>
            <a:endParaRPr>
              <a:solidFill>
                <a:srgbClr val="3D85C6"/>
              </a:solidFill>
              <a:latin typeface="Cabin"/>
              <a:ea typeface="Cabin"/>
              <a:cs typeface="Cabin"/>
              <a:sym typeface="Cabin"/>
            </a:endParaRPr>
          </a:p>
        </p:txBody>
      </p:sp>
      <p:sp>
        <p:nvSpPr>
          <p:cNvPr id="614" name="Google Shape;614;p52"/>
          <p:cNvSpPr txBox="1"/>
          <p:nvPr/>
        </p:nvSpPr>
        <p:spPr>
          <a:xfrm>
            <a:off x="4683950" y="1972750"/>
            <a:ext cx="2720700" cy="34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rPr lang="ar">
                <a:solidFill>
                  <a:srgbClr val="3D85C6"/>
                </a:solidFill>
                <a:latin typeface="Cabin"/>
                <a:ea typeface="Cabin"/>
                <a:cs typeface="Cabin"/>
                <a:sym typeface="Cabin"/>
              </a:rPr>
              <a:t>Promote healthy food and beverages and physical activity at schools </a:t>
            </a:r>
            <a:endParaRPr>
              <a:solidFill>
                <a:srgbClr val="3D85C6"/>
              </a:solidFill>
              <a:latin typeface="Cabin"/>
              <a:ea typeface="Cabin"/>
              <a:cs typeface="Cabin"/>
              <a:sym typeface="Cabin"/>
            </a:endParaRPr>
          </a:p>
        </p:txBody>
      </p:sp>
      <p:sp>
        <p:nvSpPr>
          <p:cNvPr id="615" name="Google Shape;615;p52"/>
          <p:cNvSpPr txBox="1"/>
          <p:nvPr/>
        </p:nvSpPr>
        <p:spPr>
          <a:xfrm>
            <a:off x="2822553" y="2152813"/>
            <a:ext cx="555000" cy="34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61753B"/>
                </a:solidFill>
                <a:latin typeface="Exo"/>
                <a:ea typeface="Exo"/>
                <a:cs typeface="Exo"/>
                <a:sym typeface="Exo"/>
              </a:rPr>
              <a:t>01</a:t>
            </a:r>
            <a:endParaRPr b="1" sz="1900">
              <a:solidFill>
                <a:srgbClr val="61753B"/>
              </a:solidFill>
              <a:latin typeface="Exo"/>
              <a:ea typeface="Exo"/>
              <a:cs typeface="Exo"/>
              <a:sym typeface="Exo"/>
            </a:endParaRPr>
          </a:p>
        </p:txBody>
      </p:sp>
      <p:sp>
        <p:nvSpPr>
          <p:cNvPr id="616" name="Google Shape;616;p52"/>
          <p:cNvSpPr txBox="1"/>
          <p:nvPr/>
        </p:nvSpPr>
        <p:spPr>
          <a:xfrm>
            <a:off x="3926149" y="2193275"/>
            <a:ext cx="555000" cy="346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900">
                <a:solidFill>
                  <a:srgbClr val="61753B"/>
                </a:solidFill>
                <a:latin typeface="Exo"/>
                <a:ea typeface="Exo"/>
                <a:cs typeface="Exo"/>
                <a:sym typeface="Exo"/>
              </a:rPr>
              <a:t>02</a:t>
            </a:r>
            <a:endParaRPr b="1" sz="1900">
              <a:solidFill>
                <a:srgbClr val="61753B"/>
              </a:solidFill>
              <a:latin typeface="Exo"/>
              <a:ea typeface="Exo"/>
              <a:cs typeface="Exo"/>
              <a:sym typeface="Exo"/>
            </a:endParaRPr>
          </a:p>
        </p:txBody>
      </p:sp>
      <p:sp>
        <p:nvSpPr>
          <p:cNvPr id="617" name="Google Shape;617;p52"/>
          <p:cNvSpPr txBox="1"/>
          <p:nvPr/>
        </p:nvSpPr>
        <p:spPr>
          <a:xfrm>
            <a:off x="4482952" y="3090050"/>
            <a:ext cx="490800" cy="34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61753B"/>
                </a:solidFill>
                <a:latin typeface="Exo"/>
                <a:ea typeface="Exo"/>
                <a:cs typeface="Exo"/>
                <a:sym typeface="Exo"/>
              </a:rPr>
              <a:t>03</a:t>
            </a:r>
            <a:endParaRPr b="1" sz="1900">
              <a:solidFill>
                <a:srgbClr val="61753B"/>
              </a:solidFill>
              <a:latin typeface="Exo"/>
              <a:ea typeface="Exo"/>
              <a:cs typeface="Exo"/>
              <a:sym typeface="Exo"/>
            </a:endParaRPr>
          </a:p>
        </p:txBody>
      </p:sp>
      <p:sp>
        <p:nvSpPr>
          <p:cNvPr id="618" name="Google Shape;618;p52"/>
          <p:cNvSpPr txBox="1"/>
          <p:nvPr/>
        </p:nvSpPr>
        <p:spPr>
          <a:xfrm>
            <a:off x="3821028" y="3935048"/>
            <a:ext cx="614700" cy="34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61753B"/>
                </a:solidFill>
                <a:latin typeface="Exo"/>
                <a:ea typeface="Exo"/>
                <a:cs typeface="Exo"/>
                <a:sym typeface="Exo"/>
              </a:rPr>
              <a:t>04</a:t>
            </a:r>
            <a:endParaRPr b="1" sz="1900">
              <a:solidFill>
                <a:srgbClr val="61753B"/>
              </a:solidFill>
              <a:latin typeface="Exo"/>
              <a:ea typeface="Exo"/>
              <a:cs typeface="Exo"/>
              <a:sym typeface="Exo"/>
            </a:endParaRPr>
          </a:p>
        </p:txBody>
      </p:sp>
      <p:sp>
        <p:nvSpPr>
          <p:cNvPr id="619" name="Google Shape;619;p52"/>
          <p:cNvSpPr txBox="1"/>
          <p:nvPr/>
        </p:nvSpPr>
        <p:spPr>
          <a:xfrm>
            <a:off x="2802190" y="3935050"/>
            <a:ext cx="614700" cy="34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61753B"/>
                </a:solidFill>
                <a:latin typeface="Exo"/>
                <a:ea typeface="Exo"/>
                <a:cs typeface="Exo"/>
                <a:sym typeface="Exo"/>
              </a:rPr>
              <a:t>05</a:t>
            </a:r>
            <a:endParaRPr b="1" sz="1900">
              <a:solidFill>
                <a:srgbClr val="61753B"/>
              </a:solidFill>
              <a:latin typeface="Exo"/>
              <a:ea typeface="Exo"/>
              <a:cs typeface="Exo"/>
              <a:sym typeface="Exo"/>
            </a:endParaRPr>
          </a:p>
        </p:txBody>
      </p:sp>
      <p:sp>
        <p:nvSpPr>
          <p:cNvPr id="620" name="Google Shape;620;p52"/>
          <p:cNvSpPr txBox="1"/>
          <p:nvPr/>
        </p:nvSpPr>
        <p:spPr>
          <a:xfrm>
            <a:off x="2359141" y="3009165"/>
            <a:ext cx="490800" cy="34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61753B"/>
                </a:solidFill>
                <a:latin typeface="Exo"/>
                <a:ea typeface="Exo"/>
                <a:cs typeface="Exo"/>
                <a:sym typeface="Exo"/>
              </a:rPr>
              <a:t>06</a:t>
            </a:r>
            <a:endParaRPr b="1" sz="1900">
              <a:solidFill>
                <a:srgbClr val="61753B"/>
              </a:solidFill>
              <a:latin typeface="Exo"/>
              <a:ea typeface="Exo"/>
              <a:cs typeface="Exo"/>
              <a:sym typeface="Exo"/>
            </a:endParaRPr>
          </a:p>
        </p:txBody>
      </p:sp>
      <p:grpSp>
        <p:nvGrpSpPr>
          <p:cNvPr id="621" name="Google Shape;621;p52"/>
          <p:cNvGrpSpPr/>
          <p:nvPr/>
        </p:nvGrpSpPr>
        <p:grpSpPr>
          <a:xfrm>
            <a:off x="2057462" y="1777935"/>
            <a:ext cx="3253551" cy="2952237"/>
            <a:chOff x="1801387" y="8463060"/>
            <a:chExt cx="3253551" cy="2952237"/>
          </a:xfrm>
        </p:grpSpPr>
        <p:sp>
          <p:nvSpPr>
            <p:cNvPr id="622" name="Google Shape;622;p52"/>
            <p:cNvSpPr/>
            <p:nvPr/>
          </p:nvSpPr>
          <p:spPr>
            <a:xfrm>
              <a:off x="2967821" y="9527566"/>
              <a:ext cx="946800" cy="835800"/>
            </a:xfrm>
            <a:prstGeom prst="hexagon">
              <a:avLst>
                <a:gd fmla="val 25000" name="adj"/>
                <a:gd fmla="val 115470" name="vf"/>
              </a:avLst>
            </a:prstGeom>
            <a:solidFill>
              <a:srgbClr val="6FA8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nvGrpSpPr>
            <p:cNvPr id="623" name="Google Shape;623;p52"/>
            <p:cNvGrpSpPr/>
            <p:nvPr/>
          </p:nvGrpSpPr>
          <p:grpSpPr>
            <a:xfrm>
              <a:off x="2467174" y="8641438"/>
              <a:ext cx="914115" cy="1250263"/>
              <a:chOff x="4041649" y="1707654"/>
              <a:chExt cx="1060704" cy="1429526"/>
            </a:xfrm>
          </p:grpSpPr>
          <p:sp>
            <p:nvSpPr>
              <p:cNvPr id="624" name="Google Shape;624;p5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9FC5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625" name="Google Shape;625;p52"/>
              <p:cNvSpPr/>
              <p:nvPr/>
            </p:nvSpPr>
            <p:spPr>
              <a:xfrm>
                <a:off x="4115403" y="1760695"/>
                <a:ext cx="913200" cy="794400"/>
              </a:xfrm>
              <a:prstGeom prst="hexagon">
                <a:avLst>
                  <a:gd fmla="val 25000" name="adj"/>
                  <a:gd fmla="val 115470" name="vf"/>
                </a:avLst>
              </a:prstGeom>
              <a:solidFill>
                <a:srgbClr val="9FC5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2400">
                    <a:solidFill>
                      <a:srgbClr val="FFFFFF"/>
                    </a:solidFill>
                    <a:latin typeface="Cabin"/>
                    <a:ea typeface="Cabin"/>
                    <a:cs typeface="Cabin"/>
                    <a:sym typeface="Cabin"/>
                  </a:rPr>
                  <a:t>1</a:t>
                </a:r>
                <a:endParaRPr sz="2400">
                  <a:solidFill>
                    <a:srgbClr val="FFFFFF"/>
                  </a:solidFill>
                  <a:latin typeface="Cabin"/>
                  <a:ea typeface="Cabin"/>
                  <a:cs typeface="Cabin"/>
                  <a:sym typeface="Cabin"/>
                </a:endParaRPr>
              </a:p>
            </p:txBody>
          </p:sp>
        </p:grpSp>
        <p:grpSp>
          <p:nvGrpSpPr>
            <p:cNvPr id="626" name="Google Shape;626;p52"/>
            <p:cNvGrpSpPr/>
            <p:nvPr/>
          </p:nvGrpSpPr>
          <p:grpSpPr>
            <a:xfrm rot="3621815">
              <a:off x="3289032" y="8559057"/>
              <a:ext cx="924292" cy="1236515"/>
              <a:chOff x="4041649" y="1707654"/>
              <a:chExt cx="1060704" cy="1429526"/>
            </a:xfrm>
          </p:grpSpPr>
          <p:sp>
            <p:nvSpPr>
              <p:cNvPr id="627" name="Google Shape;627;p5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9FC5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628" name="Google Shape;628;p52"/>
              <p:cNvSpPr/>
              <p:nvPr/>
            </p:nvSpPr>
            <p:spPr>
              <a:xfrm>
                <a:off x="4115403" y="1760695"/>
                <a:ext cx="913200" cy="794400"/>
              </a:xfrm>
              <a:prstGeom prst="hexagon">
                <a:avLst>
                  <a:gd fmla="val 25000" name="adj"/>
                  <a:gd fmla="val 115470" name="vf"/>
                </a:avLst>
              </a:prstGeom>
              <a:solidFill>
                <a:srgbClr val="9FC5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ar" sz="2400">
                    <a:solidFill>
                      <a:srgbClr val="FFFFFF"/>
                    </a:solidFill>
                    <a:latin typeface="Cabin"/>
                    <a:ea typeface="Cabin"/>
                    <a:cs typeface="Cabin"/>
                    <a:sym typeface="Cabin"/>
                  </a:rPr>
                  <a:t>2</a:t>
                </a:r>
                <a:endParaRPr sz="1800">
                  <a:solidFill>
                    <a:srgbClr val="3F3F3F"/>
                  </a:solidFill>
                  <a:latin typeface="Arial"/>
                  <a:ea typeface="Arial"/>
                  <a:cs typeface="Arial"/>
                  <a:sym typeface="Arial"/>
                </a:endParaRPr>
              </a:p>
            </p:txBody>
          </p:sp>
        </p:grpSp>
        <p:grpSp>
          <p:nvGrpSpPr>
            <p:cNvPr id="629" name="Google Shape;629;p52"/>
            <p:cNvGrpSpPr/>
            <p:nvPr/>
          </p:nvGrpSpPr>
          <p:grpSpPr>
            <a:xfrm rot="7063217">
              <a:off x="3833967" y="9211793"/>
              <a:ext cx="924671" cy="1236100"/>
              <a:chOff x="4041649" y="1707654"/>
              <a:chExt cx="1060704" cy="1429526"/>
            </a:xfrm>
          </p:grpSpPr>
          <p:sp>
            <p:nvSpPr>
              <p:cNvPr id="630" name="Google Shape;630;p5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9FC5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631" name="Google Shape;631;p52"/>
              <p:cNvSpPr/>
              <p:nvPr/>
            </p:nvSpPr>
            <p:spPr>
              <a:xfrm>
                <a:off x="4115403" y="1760695"/>
                <a:ext cx="913200" cy="794400"/>
              </a:xfrm>
              <a:prstGeom prst="hexagon">
                <a:avLst>
                  <a:gd fmla="val 25000" name="adj"/>
                  <a:gd fmla="val 115470" name="vf"/>
                </a:avLst>
              </a:prstGeom>
              <a:solidFill>
                <a:srgbClr val="9FC5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2400">
                    <a:solidFill>
                      <a:srgbClr val="FFFFFF"/>
                    </a:solidFill>
                    <a:latin typeface="Cabin"/>
                    <a:ea typeface="Cabin"/>
                    <a:cs typeface="Cabin"/>
                    <a:sym typeface="Cabin"/>
                  </a:rPr>
                  <a:t>3</a:t>
                </a:r>
                <a:endParaRPr sz="1800">
                  <a:solidFill>
                    <a:srgbClr val="3F3F3F"/>
                  </a:solidFill>
                  <a:latin typeface="Arial"/>
                  <a:ea typeface="Arial"/>
                  <a:cs typeface="Arial"/>
                  <a:sym typeface="Arial"/>
                </a:endParaRPr>
              </a:p>
            </p:txBody>
          </p:sp>
        </p:grpSp>
        <p:grpSp>
          <p:nvGrpSpPr>
            <p:cNvPr id="632" name="Google Shape;632;p52"/>
            <p:cNvGrpSpPr/>
            <p:nvPr/>
          </p:nvGrpSpPr>
          <p:grpSpPr>
            <a:xfrm rot="10800000">
              <a:off x="3501766" y="9960652"/>
              <a:ext cx="914115" cy="1250263"/>
              <a:chOff x="4041649" y="1707654"/>
              <a:chExt cx="1060704" cy="1429526"/>
            </a:xfrm>
          </p:grpSpPr>
          <p:sp>
            <p:nvSpPr>
              <p:cNvPr id="633" name="Google Shape;633;p5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9FC5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634" name="Google Shape;634;p52"/>
              <p:cNvSpPr/>
              <p:nvPr/>
            </p:nvSpPr>
            <p:spPr>
              <a:xfrm>
                <a:off x="4115403" y="1760695"/>
                <a:ext cx="913200" cy="794400"/>
              </a:xfrm>
              <a:prstGeom prst="hexagon">
                <a:avLst>
                  <a:gd fmla="val 25000" name="adj"/>
                  <a:gd fmla="val 115470" name="vf"/>
                </a:avLst>
              </a:prstGeom>
              <a:solidFill>
                <a:srgbClr val="9FC5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ar" sz="2400">
                    <a:solidFill>
                      <a:srgbClr val="FFFFFF"/>
                    </a:solidFill>
                    <a:latin typeface="Cabin"/>
                    <a:ea typeface="Cabin"/>
                    <a:cs typeface="Cabin"/>
                    <a:sym typeface="Cabin"/>
                  </a:rPr>
                  <a:t>4</a:t>
                </a:r>
                <a:endParaRPr sz="1800">
                  <a:solidFill>
                    <a:srgbClr val="3F3F3F"/>
                  </a:solidFill>
                  <a:latin typeface="Arial"/>
                  <a:ea typeface="Arial"/>
                  <a:cs typeface="Arial"/>
                  <a:sym typeface="Arial"/>
                </a:endParaRPr>
              </a:p>
            </p:txBody>
          </p:sp>
        </p:grpSp>
        <p:grpSp>
          <p:nvGrpSpPr>
            <p:cNvPr id="635" name="Google Shape;635;p52"/>
            <p:cNvGrpSpPr/>
            <p:nvPr/>
          </p:nvGrpSpPr>
          <p:grpSpPr>
            <a:xfrm rot="-3621815">
              <a:off x="2101197" y="9398781"/>
              <a:ext cx="924292" cy="1236515"/>
              <a:chOff x="4041649" y="1707654"/>
              <a:chExt cx="1060704" cy="1429526"/>
            </a:xfrm>
          </p:grpSpPr>
          <p:sp>
            <p:nvSpPr>
              <p:cNvPr id="636" name="Google Shape;636;p5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9FC5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637" name="Google Shape;637;p52"/>
              <p:cNvSpPr/>
              <p:nvPr/>
            </p:nvSpPr>
            <p:spPr>
              <a:xfrm>
                <a:off x="4115403" y="1760695"/>
                <a:ext cx="913200" cy="794400"/>
              </a:xfrm>
              <a:prstGeom prst="hexagon">
                <a:avLst>
                  <a:gd fmla="val 25000" name="adj"/>
                  <a:gd fmla="val 115470" name="vf"/>
                </a:avLst>
              </a:prstGeom>
              <a:solidFill>
                <a:srgbClr val="9FC5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ar" sz="2400">
                    <a:solidFill>
                      <a:srgbClr val="FFFFFF"/>
                    </a:solidFill>
                    <a:latin typeface="Cabin"/>
                    <a:ea typeface="Cabin"/>
                    <a:cs typeface="Cabin"/>
                    <a:sym typeface="Cabin"/>
                  </a:rPr>
                  <a:t>6</a:t>
                </a:r>
                <a:endParaRPr sz="1800">
                  <a:solidFill>
                    <a:srgbClr val="3F3F3F"/>
                  </a:solidFill>
                  <a:latin typeface="Arial"/>
                  <a:ea typeface="Arial"/>
                  <a:cs typeface="Arial"/>
                  <a:sym typeface="Arial"/>
                </a:endParaRPr>
              </a:p>
            </p:txBody>
          </p:sp>
        </p:grpSp>
        <p:grpSp>
          <p:nvGrpSpPr>
            <p:cNvPr id="638" name="Google Shape;638;p52"/>
            <p:cNvGrpSpPr/>
            <p:nvPr/>
          </p:nvGrpSpPr>
          <p:grpSpPr>
            <a:xfrm rot="-7098152">
              <a:off x="2661269" y="10090308"/>
              <a:ext cx="924623" cy="1236204"/>
              <a:chOff x="4041649" y="1707654"/>
              <a:chExt cx="1060704" cy="1429526"/>
            </a:xfrm>
          </p:grpSpPr>
          <p:sp>
            <p:nvSpPr>
              <p:cNvPr id="639" name="Google Shape;639;p52"/>
              <p:cNvSpPr/>
              <p:nvPr/>
            </p:nvSpPr>
            <p:spPr>
              <a:xfrm>
                <a:off x="4115403" y="1760695"/>
                <a:ext cx="913200" cy="794400"/>
              </a:xfrm>
              <a:prstGeom prst="hexagon">
                <a:avLst>
                  <a:gd fmla="val 25000" name="adj"/>
                  <a:gd fmla="val 115470" name="vf"/>
                </a:avLst>
              </a:prstGeom>
              <a:solidFill>
                <a:srgbClr val="9FC5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640" name="Google Shape;640;p5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9FC5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ar" sz="2400">
                    <a:solidFill>
                      <a:srgbClr val="FFFFFF"/>
                    </a:solidFill>
                    <a:latin typeface="Cabin"/>
                    <a:ea typeface="Cabin"/>
                    <a:cs typeface="Cabin"/>
                    <a:sym typeface="Cabin"/>
                  </a:rPr>
                  <a:t>5</a:t>
                </a:r>
                <a:endParaRPr sz="1800">
                  <a:solidFill>
                    <a:srgbClr val="3F3F3F"/>
                  </a:solidFill>
                  <a:latin typeface="Arial"/>
                  <a:ea typeface="Arial"/>
                  <a:cs typeface="Arial"/>
                  <a:sym typeface="Aria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Google Shape;645;p53"/>
          <p:cNvSpPr txBox="1"/>
          <p:nvPr/>
        </p:nvSpPr>
        <p:spPr>
          <a:xfrm>
            <a:off x="0" y="428575"/>
            <a:ext cx="7560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Preventing obesity in adults</a:t>
            </a:r>
            <a:endParaRPr b="1" sz="3200">
              <a:solidFill>
                <a:srgbClr val="0B5394"/>
              </a:solidFill>
              <a:latin typeface="Cabin"/>
              <a:ea typeface="Cabin"/>
              <a:cs typeface="Cabin"/>
              <a:sym typeface="Cabin"/>
            </a:endParaRPr>
          </a:p>
        </p:txBody>
      </p:sp>
      <p:cxnSp>
        <p:nvCxnSpPr>
          <p:cNvPr id="646" name="Google Shape;646;p53"/>
          <p:cNvCxnSpPr/>
          <p:nvPr/>
        </p:nvCxnSpPr>
        <p:spPr>
          <a:xfrm>
            <a:off x="754672" y="1134361"/>
            <a:ext cx="5860800" cy="10500"/>
          </a:xfrm>
          <a:prstGeom prst="straightConnector1">
            <a:avLst/>
          </a:prstGeom>
          <a:noFill/>
          <a:ln cap="flat" cmpd="sng" w="28575">
            <a:solidFill>
              <a:srgbClr val="0B5394"/>
            </a:solidFill>
            <a:prstDash val="solid"/>
            <a:round/>
            <a:headEnd len="med" w="med" type="diamond"/>
            <a:tailEnd len="med" w="med" type="diamond"/>
          </a:ln>
        </p:spPr>
      </p:cxnSp>
      <p:grpSp>
        <p:nvGrpSpPr>
          <p:cNvPr id="647" name="Google Shape;647;p53"/>
          <p:cNvGrpSpPr/>
          <p:nvPr/>
        </p:nvGrpSpPr>
        <p:grpSpPr>
          <a:xfrm>
            <a:off x="3315541" y="1631696"/>
            <a:ext cx="484906" cy="695256"/>
            <a:chOff x="3260589" y="1094848"/>
            <a:chExt cx="498669" cy="703273"/>
          </a:xfrm>
        </p:grpSpPr>
        <p:sp>
          <p:nvSpPr>
            <p:cNvPr id="648" name="Google Shape;648;p53"/>
            <p:cNvSpPr/>
            <p:nvPr/>
          </p:nvSpPr>
          <p:spPr>
            <a:xfrm>
              <a:off x="3260658" y="1094848"/>
              <a:ext cx="498600" cy="351600"/>
            </a:xfrm>
            <a:prstGeom prst="rtTriangle">
              <a:avLst/>
            </a:prstGeom>
            <a:solidFill>
              <a:srgbClr val="6FA8DC"/>
            </a:solidFill>
            <a:ln>
              <a:noFill/>
            </a:ln>
          </p:spPr>
          <p:txBody>
            <a:bodyPr anchorCtr="0" anchor="ctr" bIns="61500" lIns="123025" spcFirstLastPara="1" rIns="123025" wrap="square" tIns="61500">
              <a:noAutofit/>
            </a:bodyPr>
            <a:lstStyle/>
            <a:p>
              <a:pPr indent="0" lvl="0" marL="0" marR="0" rtl="0" algn="ctr">
                <a:spcBef>
                  <a:spcPts val="0"/>
                </a:spcBef>
                <a:spcAft>
                  <a:spcPts val="0"/>
                </a:spcAft>
                <a:buNone/>
              </a:pPr>
              <a:r>
                <a:t/>
              </a:r>
              <a:endParaRPr sz="2400">
                <a:solidFill>
                  <a:srgbClr val="000000"/>
                </a:solidFill>
                <a:latin typeface="Arial"/>
                <a:ea typeface="Arial"/>
                <a:cs typeface="Arial"/>
                <a:sym typeface="Arial"/>
              </a:endParaRPr>
            </a:p>
          </p:txBody>
        </p:sp>
        <p:sp>
          <p:nvSpPr>
            <p:cNvPr id="649" name="Google Shape;649;p53"/>
            <p:cNvSpPr/>
            <p:nvPr/>
          </p:nvSpPr>
          <p:spPr>
            <a:xfrm rot="5400000">
              <a:off x="3334089" y="1373021"/>
              <a:ext cx="351600" cy="498600"/>
            </a:xfrm>
            <a:prstGeom prst="rtTriangle">
              <a:avLst/>
            </a:prstGeom>
            <a:solidFill>
              <a:srgbClr val="CFE2F3"/>
            </a:solidFill>
            <a:ln>
              <a:noFill/>
            </a:ln>
          </p:spPr>
          <p:txBody>
            <a:bodyPr anchorCtr="0" anchor="ctr" bIns="61500" lIns="123025" spcFirstLastPara="1" rIns="123025" wrap="square" tIns="61500">
              <a:noAutofit/>
            </a:bodyPr>
            <a:lstStyle/>
            <a:p>
              <a:pPr indent="0" lvl="0" marL="0" marR="0" rtl="0" algn="ctr">
                <a:spcBef>
                  <a:spcPts val="0"/>
                </a:spcBef>
                <a:spcAft>
                  <a:spcPts val="0"/>
                </a:spcAft>
                <a:buNone/>
              </a:pPr>
              <a:r>
                <a:t/>
              </a:r>
              <a:endParaRPr sz="2400">
                <a:solidFill>
                  <a:srgbClr val="000000"/>
                </a:solidFill>
                <a:latin typeface="Arial"/>
                <a:ea typeface="Arial"/>
                <a:cs typeface="Arial"/>
                <a:sym typeface="Arial"/>
              </a:endParaRPr>
            </a:p>
          </p:txBody>
        </p:sp>
      </p:grpSp>
      <p:grpSp>
        <p:nvGrpSpPr>
          <p:cNvPr id="650" name="Google Shape;650;p53"/>
          <p:cNvGrpSpPr/>
          <p:nvPr/>
        </p:nvGrpSpPr>
        <p:grpSpPr>
          <a:xfrm>
            <a:off x="2804705" y="1969745"/>
            <a:ext cx="484906" cy="695264"/>
            <a:chOff x="2735254" y="1436796"/>
            <a:chExt cx="498669" cy="703281"/>
          </a:xfrm>
        </p:grpSpPr>
        <p:sp>
          <p:nvSpPr>
            <p:cNvPr id="651" name="Google Shape;651;p53"/>
            <p:cNvSpPr/>
            <p:nvPr/>
          </p:nvSpPr>
          <p:spPr>
            <a:xfrm rot="10800000">
              <a:off x="2735254" y="1788477"/>
              <a:ext cx="498600" cy="351600"/>
            </a:xfrm>
            <a:prstGeom prst="rtTriangle">
              <a:avLst/>
            </a:prstGeom>
            <a:solidFill>
              <a:srgbClr val="CFE2F3"/>
            </a:solidFill>
            <a:ln>
              <a:noFill/>
            </a:ln>
          </p:spPr>
          <p:txBody>
            <a:bodyPr anchorCtr="0" anchor="ctr" bIns="61500" lIns="123025" spcFirstLastPara="1" rIns="123025" wrap="square" tIns="61500">
              <a:noAutofit/>
            </a:bodyPr>
            <a:lstStyle/>
            <a:p>
              <a:pPr indent="0" lvl="0" marL="0" marR="0" rtl="1" algn="ctr">
                <a:spcBef>
                  <a:spcPts val="0"/>
                </a:spcBef>
                <a:spcAft>
                  <a:spcPts val="0"/>
                </a:spcAft>
                <a:buNone/>
              </a:pPr>
              <a:r>
                <a:t/>
              </a:r>
              <a:endParaRPr sz="2400">
                <a:solidFill>
                  <a:srgbClr val="000000"/>
                </a:solidFill>
                <a:latin typeface="Arial"/>
                <a:ea typeface="Arial"/>
                <a:cs typeface="Arial"/>
                <a:sym typeface="Arial"/>
              </a:endParaRPr>
            </a:p>
          </p:txBody>
        </p:sp>
        <p:sp>
          <p:nvSpPr>
            <p:cNvPr id="652" name="Google Shape;652;p53"/>
            <p:cNvSpPr/>
            <p:nvPr/>
          </p:nvSpPr>
          <p:spPr>
            <a:xfrm rot="-5400000">
              <a:off x="2808823" y="1363296"/>
              <a:ext cx="351600" cy="498600"/>
            </a:xfrm>
            <a:prstGeom prst="rtTriangle">
              <a:avLst/>
            </a:prstGeom>
            <a:solidFill>
              <a:srgbClr val="6FA8DC"/>
            </a:solidFill>
            <a:ln>
              <a:noFill/>
            </a:ln>
          </p:spPr>
          <p:txBody>
            <a:bodyPr anchorCtr="0" anchor="ctr" bIns="61500" lIns="123025" spcFirstLastPara="1" rIns="123025" wrap="square" tIns="61500">
              <a:noAutofit/>
            </a:bodyPr>
            <a:lstStyle/>
            <a:p>
              <a:pPr indent="0" lvl="0" marL="0" marR="0" rtl="0" algn="ctr">
                <a:spcBef>
                  <a:spcPts val="0"/>
                </a:spcBef>
                <a:spcAft>
                  <a:spcPts val="0"/>
                </a:spcAft>
                <a:buNone/>
              </a:pPr>
              <a:r>
                <a:t/>
              </a:r>
              <a:endParaRPr sz="2400">
                <a:solidFill>
                  <a:srgbClr val="000000"/>
                </a:solidFill>
                <a:latin typeface="Arial"/>
                <a:ea typeface="Arial"/>
                <a:cs typeface="Arial"/>
                <a:sym typeface="Arial"/>
              </a:endParaRPr>
            </a:p>
          </p:txBody>
        </p:sp>
      </p:grpSp>
      <p:grpSp>
        <p:nvGrpSpPr>
          <p:cNvPr id="653" name="Google Shape;653;p53"/>
          <p:cNvGrpSpPr/>
          <p:nvPr/>
        </p:nvGrpSpPr>
        <p:grpSpPr>
          <a:xfrm>
            <a:off x="3315541" y="2350638"/>
            <a:ext cx="484906" cy="695256"/>
            <a:chOff x="3260589" y="1822081"/>
            <a:chExt cx="498669" cy="703273"/>
          </a:xfrm>
        </p:grpSpPr>
        <p:sp>
          <p:nvSpPr>
            <p:cNvPr id="654" name="Google Shape;654;p53"/>
            <p:cNvSpPr/>
            <p:nvPr/>
          </p:nvSpPr>
          <p:spPr>
            <a:xfrm>
              <a:off x="3260658" y="1822081"/>
              <a:ext cx="498600" cy="351600"/>
            </a:xfrm>
            <a:prstGeom prst="rtTriangle">
              <a:avLst/>
            </a:prstGeom>
            <a:solidFill>
              <a:srgbClr val="6FA8DC"/>
            </a:solidFill>
            <a:ln>
              <a:noFill/>
            </a:ln>
          </p:spPr>
          <p:txBody>
            <a:bodyPr anchorCtr="0" anchor="ctr" bIns="61500" lIns="123025" spcFirstLastPara="1" rIns="123025" wrap="square" tIns="61500">
              <a:noAutofit/>
            </a:bodyPr>
            <a:lstStyle/>
            <a:p>
              <a:pPr indent="0" lvl="0" marL="0" marR="0" rtl="0" algn="ctr">
                <a:spcBef>
                  <a:spcPts val="0"/>
                </a:spcBef>
                <a:spcAft>
                  <a:spcPts val="0"/>
                </a:spcAft>
                <a:buNone/>
              </a:pPr>
              <a:r>
                <a:t/>
              </a:r>
              <a:endParaRPr sz="2400">
                <a:solidFill>
                  <a:srgbClr val="000000"/>
                </a:solidFill>
                <a:latin typeface="Arial"/>
                <a:ea typeface="Arial"/>
                <a:cs typeface="Arial"/>
                <a:sym typeface="Arial"/>
              </a:endParaRPr>
            </a:p>
          </p:txBody>
        </p:sp>
        <p:sp>
          <p:nvSpPr>
            <p:cNvPr id="655" name="Google Shape;655;p53"/>
            <p:cNvSpPr/>
            <p:nvPr/>
          </p:nvSpPr>
          <p:spPr>
            <a:xfrm rot="5400000">
              <a:off x="3334089" y="2100254"/>
              <a:ext cx="351600" cy="498600"/>
            </a:xfrm>
            <a:prstGeom prst="rtTriangle">
              <a:avLst/>
            </a:prstGeom>
            <a:solidFill>
              <a:srgbClr val="CFE2F3"/>
            </a:solidFill>
            <a:ln>
              <a:noFill/>
            </a:ln>
          </p:spPr>
          <p:txBody>
            <a:bodyPr anchorCtr="0" anchor="ctr" bIns="61500" lIns="123025" spcFirstLastPara="1" rIns="123025" wrap="square" tIns="61500">
              <a:noAutofit/>
            </a:bodyPr>
            <a:lstStyle/>
            <a:p>
              <a:pPr indent="0" lvl="0" marL="0" marR="0" rtl="0" algn="ctr">
                <a:spcBef>
                  <a:spcPts val="0"/>
                </a:spcBef>
                <a:spcAft>
                  <a:spcPts val="0"/>
                </a:spcAft>
                <a:buNone/>
              </a:pPr>
              <a:r>
                <a:t/>
              </a:r>
              <a:endParaRPr sz="2400">
                <a:solidFill>
                  <a:srgbClr val="000000"/>
                </a:solidFill>
                <a:latin typeface="Arial"/>
                <a:ea typeface="Arial"/>
                <a:cs typeface="Arial"/>
                <a:sym typeface="Arial"/>
              </a:endParaRPr>
            </a:p>
          </p:txBody>
        </p:sp>
      </p:grpSp>
      <p:sp>
        <p:nvSpPr>
          <p:cNvPr id="656" name="Google Shape;656;p53"/>
          <p:cNvSpPr txBox="1"/>
          <p:nvPr/>
        </p:nvSpPr>
        <p:spPr>
          <a:xfrm>
            <a:off x="134825" y="2128500"/>
            <a:ext cx="2925300" cy="917400"/>
          </a:xfrm>
          <a:prstGeom prst="rect">
            <a:avLst/>
          </a:prstGeom>
          <a:noFill/>
          <a:ln>
            <a:noFill/>
          </a:ln>
        </p:spPr>
        <p:txBody>
          <a:bodyPr anchorCtr="0" anchor="t" bIns="123025" lIns="123025" spcFirstLastPara="1" rIns="123025" wrap="square" tIns="123025">
            <a:noAutofit/>
          </a:bodyPr>
          <a:lstStyle/>
          <a:p>
            <a:pPr indent="-330200" lvl="0" marL="457200" rtl="0" algn="l">
              <a:spcBef>
                <a:spcPts val="0"/>
              </a:spcBef>
              <a:spcAft>
                <a:spcPts val="0"/>
              </a:spcAft>
              <a:buClr>
                <a:srgbClr val="3D85C6"/>
              </a:buClr>
              <a:buSzPts val="1600"/>
              <a:buFont typeface="Cabin"/>
              <a:buChar char="●"/>
            </a:pPr>
            <a:r>
              <a:rPr lang="ar" sz="1600">
                <a:solidFill>
                  <a:srgbClr val="3D85C6"/>
                </a:solidFill>
                <a:latin typeface="Cabin"/>
                <a:ea typeface="Cabin"/>
                <a:cs typeface="Cabin"/>
                <a:sym typeface="Cabin"/>
              </a:rPr>
              <a:t>Involve different stakeholders in combating this epidemic </a:t>
            </a:r>
            <a:endParaRPr sz="1600">
              <a:solidFill>
                <a:srgbClr val="3D85C6"/>
              </a:solidFill>
              <a:latin typeface="Cabin"/>
              <a:ea typeface="Cabin"/>
              <a:cs typeface="Cabin"/>
              <a:sym typeface="Cabin"/>
            </a:endParaRPr>
          </a:p>
        </p:txBody>
      </p:sp>
      <p:sp>
        <p:nvSpPr>
          <p:cNvPr id="657" name="Google Shape;657;p53"/>
          <p:cNvSpPr txBox="1"/>
          <p:nvPr/>
        </p:nvSpPr>
        <p:spPr>
          <a:xfrm>
            <a:off x="3613800" y="2480750"/>
            <a:ext cx="3552600" cy="1000200"/>
          </a:xfrm>
          <a:prstGeom prst="rect">
            <a:avLst/>
          </a:prstGeom>
          <a:noFill/>
          <a:ln>
            <a:noFill/>
          </a:ln>
        </p:spPr>
        <p:txBody>
          <a:bodyPr anchorCtr="0" anchor="t" bIns="123025" lIns="123025" spcFirstLastPara="1" rIns="123025" wrap="square" tIns="123025">
            <a:noAutofit/>
          </a:bodyPr>
          <a:lstStyle/>
          <a:p>
            <a:pPr indent="-406400" lvl="0" marL="609600" rtl="0" algn="l">
              <a:lnSpc>
                <a:spcPct val="115000"/>
              </a:lnSpc>
              <a:spcBef>
                <a:spcPts val="0"/>
              </a:spcBef>
              <a:spcAft>
                <a:spcPts val="0"/>
              </a:spcAft>
              <a:buClr>
                <a:srgbClr val="3D85C6"/>
              </a:buClr>
              <a:buSzPts val="1600"/>
              <a:buFont typeface="Cabin"/>
              <a:buChar char="●"/>
            </a:pPr>
            <a:r>
              <a:rPr lang="ar" sz="1600">
                <a:solidFill>
                  <a:srgbClr val="3D85C6"/>
                </a:solidFill>
                <a:latin typeface="Cabin"/>
                <a:ea typeface="Cabin"/>
                <a:cs typeface="Cabin"/>
                <a:sym typeface="Cabin"/>
              </a:rPr>
              <a:t>Develop population-based policies that target:</a:t>
            </a:r>
            <a:endParaRPr sz="1600">
              <a:solidFill>
                <a:srgbClr val="3D85C6"/>
              </a:solidFill>
              <a:latin typeface="Cabin"/>
              <a:ea typeface="Cabin"/>
              <a:cs typeface="Cabin"/>
              <a:sym typeface="Cabin"/>
            </a:endParaRPr>
          </a:p>
          <a:p>
            <a:pPr indent="-393700" lvl="1" marL="1231900" rtl="0" algn="l">
              <a:lnSpc>
                <a:spcPct val="115000"/>
              </a:lnSpc>
              <a:spcBef>
                <a:spcPts val="1000"/>
              </a:spcBef>
              <a:spcAft>
                <a:spcPts val="0"/>
              </a:spcAft>
              <a:buClr>
                <a:srgbClr val="3D85C6"/>
              </a:buClr>
              <a:buSzPts val="1400"/>
              <a:buFont typeface="Cabin"/>
              <a:buChar char="○"/>
            </a:pPr>
            <a:r>
              <a:rPr lang="ar">
                <a:solidFill>
                  <a:srgbClr val="3D85C6"/>
                </a:solidFill>
                <a:latin typeface="Cabin"/>
                <a:ea typeface="Cabin"/>
                <a:cs typeface="Cabin"/>
                <a:sym typeface="Cabin"/>
              </a:rPr>
              <a:t>barriers for healthy food and physical activity</a:t>
            </a:r>
            <a:endParaRPr>
              <a:solidFill>
                <a:srgbClr val="3D85C6"/>
              </a:solidFill>
              <a:latin typeface="Cabin"/>
              <a:ea typeface="Cabin"/>
              <a:cs typeface="Cabin"/>
              <a:sym typeface="Cabin"/>
            </a:endParaRPr>
          </a:p>
          <a:p>
            <a:pPr indent="-393700" lvl="1" marL="1231900" rtl="0" algn="l">
              <a:lnSpc>
                <a:spcPct val="115000"/>
              </a:lnSpc>
              <a:spcBef>
                <a:spcPts val="0"/>
              </a:spcBef>
              <a:spcAft>
                <a:spcPts val="0"/>
              </a:spcAft>
              <a:buSzPts val="1400"/>
              <a:buFont typeface="Cabin"/>
              <a:buChar char="○"/>
            </a:pPr>
            <a:r>
              <a:rPr lang="ar">
                <a:latin typeface="Cabin"/>
                <a:ea typeface="Cabin"/>
                <a:cs typeface="Cabin"/>
                <a:sym typeface="Cabin"/>
              </a:rPr>
              <a:t>Influence positive eating and physical activity behavior </a:t>
            </a:r>
            <a:endParaRPr>
              <a:latin typeface="Cabin"/>
              <a:ea typeface="Cabin"/>
              <a:cs typeface="Cabin"/>
              <a:sym typeface="Cabin"/>
            </a:endParaRPr>
          </a:p>
          <a:p>
            <a:pPr indent="-393700" lvl="1" marL="1231900" rtl="0" algn="l">
              <a:lnSpc>
                <a:spcPct val="115000"/>
              </a:lnSpc>
              <a:spcBef>
                <a:spcPts val="0"/>
              </a:spcBef>
              <a:spcAft>
                <a:spcPts val="0"/>
              </a:spcAft>
              <a:buClr>
                <a:srgbClr val="3D85C6"/>
              </a:buClr>
              <a:buSzPts val="1400"/>
              <a:buFont typeface="Cabin"/>
              <a:buChar char="○"/>
            </a:pPr>
            <a:r>
              <a:rPr lang="ar">
                <a:solidFill>
                  <a:srgbClr val="3D85C6"/>
                </a:solidFill>
                <a:latin typeface="Cabin"/>
                <a:ea typeface="Cabin"/>
                <a:cs typeface="Cabin"/>
                <a:sym typeface="Cabin"/>
              </a:rPr>
              <a:t>Provide weight screening services, weight control services</a:t>
            </a:r>
            <a:endParaRPr>
              <a:solidFill>
                <a:srgbClr val="3D85C6"/>
              </a:solidFill>
              <a:latin typeface="Cabin"/>
              <a:ea typeface="Cabin"/>
              <a:cs typeface="Cabin"/>
              <a:sym typeface="Cabin"/>
            </a:endParaRPr>
          </a:p>
        </p:txBody>
      </p:sp>
      <p:sp>
        <p:nvSpPr>
          <p:cNvPr id="658" name="Google Shape;658;p53"/>
          <p:cNvSpPr txBox="1"/>
          <p:nvPr/>
        </p:nvSpPr>
        <p:spPr>
          <a:xfrm>
            <a:off x="3613800" y="1628350"/>
            <a:ext cx="3395400" cy="695100"/>
          </a:xfrm>
          <a:prstGeom prst="rect">
            <a:avLst/>
          </a:prstGeom>
          <a:noFill/>
          <a:ln>
            <a:noFill/>
          </a:ln>
        </p:spPr>
        <p:txBody>
          <a:bodyPr anchorCtr="0" anchor="t" bIns="123025" lIns="123025" spcFirstLastPara="1" rIns="123025" wrap="square" tIns="123025">
            <a:noAutofit/>
          </a:bodyPr>
          <a:lstStyle/>
          <a:p>
            <a:pPr indent="-406400" lvl="0" marL="609600" rtl="0" algn="l">
              <a:spcBef>
                <a:spcPts val="0"/>
              </a:spcBef>
              <a:spcAft>
                <a:spcPts val="0"/>
              </a:spcAft>
              <a:buClr>
                <a:srgbClr val="3D85C6"/>
              </a:buClr>
              <a:buSzPts val="1600"/>
              <a:buChar char="●"/>
            </a:pPr>
            <a:r>
              <a:rPr lang="ar" sz="1600">
                <a:solidFill>
                  <a:srgbClr val="3D85C6"/>
                </a:solidFill>
                <a:latin typeface="Cabin"/>
                <a:ea typeface="Cabin"/>
                <a:cs typeface="Cabin"/>
                <a:sym typeface="Cabin"/>
              </a:rPr>
              <a:t>Promote social and environmental situation that prevents weight gain </a:t>
            </a:r>
            <a:endParaRPr sz="1600">
              <a:solidFill>
                <a:srgbClr val="3D85C6"/>
              </a:solidFill>
              <a:latin typeface="Cabin"/>
              <a:ea typeface="Cabin"/>
              <a:cs typeface="Cabin"/>
              <a:sym typeface="Cabin"/>
            </a:endParaRPr>
          </a:p>
        </p:txBody>
      </p:sp>
      <p:grpSp>
        <p:nvGrpSpPr>
          <p:cNvPr id="659" name="Google Shape;659;p53"/>
          <p:cNvGrpSpPr/>
          <p:nvPr/>
        </p:nvGrpSpPr>
        <p:grpSpPr>
          <a:xfrm>
            <a:off x="2804705" y="1274495"/>
            <a:ext cx="484906" cy="695264"/>
            <a:chOff x="2735254" y="1436796"/>
            <a:chExt cx="498669" cy="703281"/>
          </a:xfrm>
        </p:grpSpPr>
        <p:sp>
          <p:nvSpPr>
            <p:cNvPr id="660" name="Google Shape;660;p53"/>
            <p:cNvSpPr/>
            <p:nvPr/>
          </p:nvSpPr>
          <p:spPr>
            <a:xfrm rot="10800000">
              <a:off x="2735254" y="1788477"/>
              <a:ext cx="498600" cy="351600"/>
            </a:xfrm>
            <a:prstGeom prst="rtTriangle">
              <a:avLst/>
            </a:prstGeom>
            <a:solidFill>
              <a:srgbClr val="CFE2F3"/>
            </a:solidFill>
            <a:ln>
              <a:noFill/>
            </a:ln>
          </p:spPr>
          <p:txBody>
            <a:bodyPr anchorCtr="0" anchor="ctr" bIns="61500" lIns="123025" spcFirstLastPara="1" rIns="123025" wrap="square" tIns="61500">
              <a:noAutofit/>
            </a:bodyPr>
            <a:lstStyle/>
            <a:p>
              <a:pPr indent="0" lvl="0" marL="0" marR="0" rtl="1" algn="ctr">
                <a:spcBef>
                  <a:spcPts val="0"/>
                </a:spcBef>
                <a:spcAft>
                  <a:spcPts val="0"/>
                </a:spcAft>
                <a:buNone/>
              </a:pPr>
              <a:r>
                <a:t/>
              </a:r>
              <a:endParaRPr sz="2400">
                <a:solidFill>
                  <a:srgbClr val="000000"/>
                </a:solidFill>
                <a:latin typeface="Arial"/>
                <a:ea typeface="Arial"/>
                <a:cs typeface="Arial"/>
                <a:sym typeface="Arial"/>
              </a:endParaRPr>
            </a:p>
          </p:txBody>
        </p:sp>
        <p:sp>
          <p:nvSpPr>
            <p:cNvPr id="661" name="Google Shape;661;p53"/>
            <p:cNvSpPr/>
            <p:nvPr/>
          </p:nvSpPr>
          <p:spPr>
            <a:xfrm rot="-5400000">
              <a:off x="2808823" y="1363296"/>
              <a:ext cx="351600" cy="498600"/>
            </a:xfrm>
            <a:prstGeom prst="rtTriangle">
              <a:avLst/>
            </a:prstGeom>
            <a:solidFill>
              <a:srgbClr val="6FA8DC"/>
            </a:solidFill>
            <a:ln>
              <a:noFill/>
            </a:ln>
          </p:spPr>
          <p:txBody>
            <a:bodyPr anchorCtr="0" anchor="ctr" bIns="61500" lIns="123025" spcFirstLastPara="1" rIns="123025" wrap="square" tIns="61500">
              <a:noAutofit/>
            </a:bodyPr>
            <a:lstStyle/>
            <a:p>
              <a:pPr indent="0" lvl="0" marL="0" marR="0" rtl="0" algn="ctr">
                <a:spcBef>
                  <a:spcPts val="0"/>
                </a:spcBef>
                <a:spcAft>
                  <a:spcPts val="0"/>
                </a:spcAft>
                <a:buNone/>
              </a:pPr>
              <a:r>
                <a:t/>
              </a:r>
              <a:endParaRPr sz="2400">
                <a:solidFill>
                  <a:srgbClr val="000000"/>
                </a:solidFill>
                <a:latin typeface="Arial"/>
                <a:ea typeface="Arial"/>
                <a:cs typeface="Arial"/>
                <a:sym typeface="Arial"/>
              </a:endParaRPr>
            </a:p>
          </p:txBody>
        </p:sp>
      </p:grpSp>
      <p:sp>
        <p:nvSpPr>
          <p:cNvPr id="662" name="Google Shape;662;p53"/>
          <p:cNvSpPr txBox="1"/>
          <p:nvPr/>
        </p:nvSpPr>
        <p:spPr>
          <a:xfrm>
            <a:off x="147491" y="1274500"/>
            <a:ext cx="2925300" cy="695100"/>
          </a:xfrm>
          <a:prstGeom prst="rect">
            <a:avLst/>
          </a:prstGeom>
          <a:noFill/>
          <a:ln>
            <a:noFill/>
          </a:ln>
        </p:spPr>
        <p:txBody>
          <a:bodyPr anchorCtr="0" anchor="t" bIns="123025" lIns="123025" spcFirstLastPara="1" rIns="123025" wrap="square" tIns="123025">
            <a:noAutofit/>
          </a:bodyPr>
          <a:lstStyle/>
          <a:p>
            <a:pPr indent="-330200" lvl="0" marL="457200" rtl="0" algn="l">
              <a:spcBef>
                <a:spcPts val="0"/>
              </a:spcBef>
              <a:spcAft>
                <a:spcPts val="0"/>
              </a:spcAft>
              <a:buSzPts val="1600"/>
              <a:buFont typeface="Cabin"/>
              <a:buChar char="●"/>
            </a:pPr>
            <a:r>
              <a:rPr lang="ar" sz="1600">
                <a:latin typeface="Cabin"/>
                <a:ea typeface="Cabin"/>
                <a:cs typeface="Cabin"/>
                <a:sym typeface="Cabin"/>
              </a:rPr>
              <a:t>Educate and promote healthy lifestyle </a:t>
            </a:r>
            <a:endParaRPr sz="1600">
              <a:latin typeface="Cabin"/>
              <a:ea typeface="Cabin"/>
              <a:cs typeface="Cabin"/>
              <a:sym typeface="Cabin"/>
            </a:endParaRPr>
          </a:p>
        </p:txBody>
      </p:sp>
      <p:pic>
        <p:nvPicPr>
          <p:cNvPr id="663" name="Google Shape;663;p53"/>
          <p:cNvPicPr preferRelativeResize="0"/>
          <p:nvPr/>
        </p:nvPicPr>
        <p:blipFill rotWithShape="1">
          <a:blip r:embed="rId3">
            <a:alphaModFix/>
          </a:blip>
          <a:srcRect b="2581" l="0" r="0" t="0"/>
          <a:stretch/>
        </p:blipFill>
        <p:spPr>
          <a:xfrm>
            <a:off x="147500" y="8528760"/>
            <a:ext cx="2508425" cy="1700690"/>
          </a:xfrm>
          <a:prstGeom prst="rect">
            <a:avLst/>
          </a:prstGeom>
          <a:noFill/>
          <a:ln>
            <a:noFill/>
          </a:ln>
        </p:spPr>
      </p:pic>
      <p:pic>
        <p:nvPicPr>
          <p:cNvPr id="664" name="Google Shape;664;p53"/>
          <p:cNvPicPr preferRelativeResize="0"/>
          <p:nvPr/>
        </p:nvPicPr>
        <p:blipFill>
          <a:blip r:embed="rId4">
            <a:alphaModFix/>
          </a:blip>
          <a:stretch>
            <a:fillRect/>
          </a:stretch>
        </p:blipFill>
        <p:spPr>
          <a:xfrm>
            <a:off x="2655925" y="9748689"/>
            <a:ext cx="686775" cy="480750"/>
          </a:xfrm>
          <a:prstGeom prst="rect">
            <a:avLst/>
          </a:prstGeom>
          <a:noFill/>
          <a:ln>
            <a:noFill/>
          </a:ln>
        </p:spPr>
      </p:pic>
      <p:sp>
        <p:nvSpPr>
          <p:cNvPr id="665" name="Google Shape;665;p53"/>
          <p:cNvSpPr/>
          <p:nvPr/>
        </p:nvSpPr>
        <p:spPr>
          <a:xfrm>
            <a:off x="1190907" y="5335725"/>
            <a:ext cx="5277000" cy="443400"/>
          </a:xfrm>
          <a:prstGeom prst="roundRect">
            <a:avLst>
              <a:gd fmla="val 16667" name="adj"/>
            </a:avLst>
          </a:prstGeom>
          <a:solidFill>
            <a:srgbClr val="C27BA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 sz="2400">
                <a:solidFill>
                  <a:srgbClr val="FFFFFF"/>
                </a:solidFill>
                <a:latin typeface="Cabin"/>
                <a:ea typeface="Cabin"/>
                <a:cs typeface="Cabin"/>
                <a:sym typeface="Cabin"/>
              </a:rPr>
              <a:t>Summary</a:t>
            </a:r>
            <a:endParaRPr b="1" sz="2400">
              <a:solidFill>
                <a:srgbClr val="FFFFFF"/>
              </a:solidFill>
              <a:latin typeface="Cabin"/>
              <a:ea typeface="Cabin"/>
              <a:cs typeface="Cabin"/>
              <a:sym typeface="Cabin"/>
            </a:endParaRPr>
          </a:p>
        </p:txBody>
      </p:sp>
      <p:sp>
        <p:nvSpPr>
          <p:cNvPr id="666" name="Google Shape;666;p53"/>
          <p:cNvSpPr/>
          <p:nvPr/>
        </p:nvSpPr>
        <p:spPr>
          <a:xfrm>
            <a:off x="350475" y="7144000"/>
            <a:ext cx="3067200" cy="9174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It has increased risk of numerous chronic diseases, from diabetes and cancers to many digestive diseases. </a:t>
            </a:r>
            <a:endParaRPr>
              <a:latin typeface="Cabin"/>
              <a:ea typeface="Cabin"/>
              <a:cs typeface="Cabin"/>
              <a:sym typeface="Cabin"/>
            </a:endParaRPr>
          </a:p>
        </p:txBody>
      </p:sp>
      <p:sp>
        <p:nvSpPr>
          <p:cNvPr id="667" name="Google Shape;667;p53"/>
          <p:cNvSpPr/>
          <p:nvPr/>
        </p:nvSpPr>
        <p:spPr>
          <a:xfrm>
            <a:off x="257775" y="5965152"/>
            <a:ext cx="3067200" cy="8946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Obesity is affected by a complex interaction between the environment, genetic predisposition, &amp; human behavior. </a:t>
            </a:r>
            <a:endParaRPr>
              <a:latin typeface="Cabin"/>
              <a:ea typeface="Cabin"/>
              <a:cs typeface="Cabin"/>
              <a:sym typeface="Cabin"/>
            </a:endParaRPr>
          </a:p>
        </p:txBody>
      </p:sp>
      <p:sp>
        <p:nvSpPr>
          <p:cNvPr id="668" name="Google Shape;668;p53"/>
          <p:cNvSpPr/>
          <p:nvPr/>
        </p:nvSpPr>
        <p:spPr>
          <a:xfrm>
            <a:off x="3895250" y="5952050"/>
            <a:ext cx="3395400" cy="10002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The problem of overweight and obesity is one of the most pressing global issue with massive health care cost. </a:t>
            </a:r>
            <a:endParaRPr>
              <a:latin typeface="Cabin"/>
              <a:ea typeface="Cabin"/>
              <a:cs typeface="Cabin"/>
              <a:sym typeface="Cabin"/>
            </a:endParaRPr>
          </a:p>
        </p:txBody>
      </p:sp>
      <p:sp>
        <p:nvSpPr>
          <p:cNvPr id="669" name="Google Shape;669;p53"/>
          <p:cNvSpPr/>
          <p:nvPr/>
        </p:nvSpPr>
        <p:spPr>
          <a:xfrm>
            <a:off x="3955850" y="7125175"/>
            <a:ext cx="3067200" cy="8946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Demands attention from the healthcare community, researchers, and policy makers.</a:t>
            </a:r>
            <a:endParaRPr>
              <a:latin typeface="Cabin"/>
              <a:ea typeface="Cabin"/>
              <a:cs typeface="Cabin"/>
              <a:sym typeface="Cabin"/>
            </a:endParaRPr>
          </a:p>
        </p:txBody>
      </p:sp>
      <p:cxnSp>
        <p:nvCxnSpPr>
          <p:cNvPr id="670" name="Google Shape;670;p53"/>
          <p:cNvCxnSpPr>
            <a:stCxn id="665" idx="3"/>
            <a:endCxn id="669" idx="3"/>
          </p:cNvCxnSpPr>
          <p:nvPr/>
        </p:nvCxnSpPr>
        <p:spPr>
          <a:xfrm>
            <a:off x="6467907" y="5557425"/>
            <a:ext cx="555000" cy="2015100"/>
          </a:xfrm>
          <a:prstGeom prst="curvedConnector3">
            <a:avLst>
              <a:gd fmla="val 175080" name="adj1"/>
            </a:avLst>
          </a:prstGeom>
          <a:noFill/>
          <a:ln cap="flat" cmpd="sng" w="9525">
            <a:solidFill>
              <a:srgbClr val="999999"/>
            </a:solidFill>
            <a:prstDash val="solid"/>
            <a:round/>
            <a:headEnd len="med" w="med" type="none"/>
            <a:tailEnd len="med" w="med" type="none"/>
          </a:ln>
        </p:spPr>
      </p:cxnSp>
      <p:cxnSp>
        <p:nvCxnSpPr>
          <p:cNvPr id="671" name="Google Shape;671;p53"/>
          <p:cNvCxnSpPr>
            <a:stCxn id="665" idx="3"/>
            <a:endCxn id="668" idx="3"/>
          </p:cNvCxnSpPr>
          <p:nvPr/>
        </p:nvCxnSpPr>
        <p:spPr>
          <a:xfrm>
            <a:off x="6467907" y="5557425"/>
            <a:ext cx="822600" cy="894600"/>
          </a:xfrm>
          <a:prstGeom prst="curvedConnector3">
            <a:avLst>
              <a:gd fmla="val 128965" name="adj1"/>
            </a:avLst>
          </a:prstGeom>
          <a:noFill/>
          <a:ln cap="flat" cmpd="sng" w="9525">
            <a:solidFill>
              <a:srgbClr val="999999"/>
            </a:solidFill>
            <a:prstDash val="solid"/>
            <a:round/>
            <a:headEnd len="med" w="med" type="none"/>
            <a:tailEnd len="med" w="med" type="none"/>
          </a:ln>
        </p:spPr>
      </p:cxnSp>
      <p:cxnSp>
        <p:nvCxnSpPr>
          <p:cNvPr id="672" name="Google Shape;672;p53"/>
          <p:cNvCxnSpPr>
            <a:stCxn id="665" idx="1"/>
            <a:endCxn id="667" idx="1"/>
          </p:cNvCxnSpPr>
          <p:nvPr/>
        </p:nvCxnSpPr>
        <p:spPr>
          <a:xfrm flipH="1">
            <a:off x="257907" y="5557425"/>
            <a:ext cx="933000" cy="855000"/>
          </a:xfrm>
          <a:prstGeom prst="curvedConnector3">
            <a:avLst>
              <a:gd fmla="val 125537" name="adj1"/>
            </a:avLst>
          </a:prstGeom>
          <a:noFill/>
          <a:ln cap="flat" cmpd="sng" w="9525">
            <a:solidFill>
              <a:srgbClr val="999999"/>
            </a:solidFill>
            <a:prstDash val="solid"/>
            <a:round/>
            <a:headEnd len="med" w="med" type="none"/>
            <a:tailEnd len="med" w="med" type="none"/>
          </a:ln>
        </p:spPr>
      </p:cxnSp>
      <p:cxnSp>
        <p:nvCxnSpPr>
          <p:cNvPr id="673" name="Google Shape;673;p53"/>
          <p:cNvCxnSpPr>
            <a:stCxn id="665" idx="1"/>
            <a:endCxn id="666" idx="1"/>
          </p:cNvCxnSpPr>
          <p:nvPr/>
        </p:nvCxnSpPr>
        <p:spPr>
          <a:xfrm flipH="1">
            <a:off x="350607" y="5557425"/>
            <a:ext cx="840300" cy="2045400"/>
          </a:xfrm>
          <a:prstGeom prst="curvedConnector3">
            <a:avLst>
              <a:gd fmla="val 128354" name="adj1"/>
            </a:avLst>
          </a:prstGeom>
          <a:noFill/>
          <a:ln cap="flat" cmpd="sng" w="9525">
            <a:solidFill>
              <a:srgbClr val="999999"/>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sp>
        <p:nvSpPr>
          <p:cNvPr id="678" name="Google Shape;678;p54"/>
          <p:cNvSpPr txBox="1"/>
          <p:nvPr/>
        </p:nvSpPr>
        <p:spPr>
          <a:xfrm>
            <a:off x="874405" y="1861589"/>
            <a:ext cx="5829600" cy="70686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t/>
            </a:r>
            <a:endParaRPr/>
          </a:p>
        </p:txBody>
      </p:sp>
      <p:sp>
        <p:nvSpPr>
          <p:cNvPr id="679" name="Google Shape;679;p54"/>
          <p:cNvSpPr/>
          <p:nvPr/>
        </p:nvSpPr>
        <p:spPr>
          <a:xfrm flipH="1" rot="5403158">
            <a:off x="-786832" y="2070878"/>
            <a:ext cx="9143704" cy="6622500"/>
          </a:xfrm>
          <a:prstGeom prst="rect">
            <a:avLst/>
          </a:prstGeom>
          <a:solidFill>
            <a:srgbClr val="EEF7FF"/>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a:p>
        </p:txBody>
      </p:sp>
      <p:sp>
        <p:nvSpPr>
          <p:cNvPr id="680" name="Google Shape;680;p54"/>
          <p:cNvSpPr/>
          <p:nvPr/>
        </p:nvSpPr>
        <p:spPr>
          <a:xfrm>
            <a:off x="-17" y="8402014"/>
            <a:ext cx="2424600" cy="2037900"/>
          </a:xfrm>
          <a:prstGeom prst="rtTriangle">
            <a:avLst/>
          </a:prstGeom>
          <a:solidFill>
            <a:srgbClr val="9FC5E8"/>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b="1" sz="3600">
              <a:latin typeface="Cabin"/>
              <a:ea typeface="Cabin"/>
              <a:cs typeface="Cabin"/>
              <a:sym typeface="Cabin"/>
            </a:endParaRPr>
          </a:p>
        </p:txBody>
      </p:sp>
      <p:sp>
        <p:nvSpPr>
          <p:cNvPr id="681" name="Google Shape;681;p54"/>
          <p:cNvSpPr/>
          <p:nvPr/>
        </p:nvSpPr>
        <p:spPr>
          <a:xfrm rot="10800000">
            <a:off x="5166980" y="75"/>
            <a:ext cx="2387700" cy="2037900"/>
          </a:xfrm>
          <a:prstGeom prst="rtTriangle">
            <a:avLst/>
          </a:prstGeom>
          <a:solidFill>
            <a:srgbClr val="3D85C6"/>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a:p>
        </p:txBody>
      </p:sp>
      <p:sp>
        <p:nvSpPr>
          <p:cNvPr id="682" name="Google Shape;682;p54"/>
          <p:cNvSpPr txBox="1"/>
          <p:nvPr/>
        </p:nvSpPr>
        <p:spPr>
          <a:xfrm>
            <a:off x="0" y="9630438"/>
            <a:ext cx="1688700" cy="6789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2400">
                <a:latin typeface="Chelsea Market"/>
                <a:ea typeface="Chelsea Market"/>
                <a:cs typeface="Chelsea Market"/>
                <a:sym typeface="Chelsea Market"/>
              </a:rPr>
              <a:t>Answers</a:t>
            </a:r>
            <a:endParaRPr b="1" sz="2400">
              <a:latin typeface="Chelsea Market"/>
              <a:ea typeface="Chelsea Market"/>
              <a:cs typeface="Chelsea Market"/>
              <a:sym typeface="Chelsea Market"/>
            </a:endParaRPr>
          </a:p>
        </p:txBody>
      </p:sp>
      <p:sp>
        <p:nvSpPr>
          <p:cNvPr id="683" name="Google Shape;683;p54"/>
          <p:cNvSpPr txBox="1"/>
          <p:nvPr/>
        </p:nvSpPr>
        <p:spPr>
          <a:xfrm>
            <a:off x="2424550" y="9953975"/>
            <a:ext cx="3400800" cy="4872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2000">
                <a:solidFill>
                  <a:srgbClr val="CCCCCC"/>
                </a:solidFill>
                <a:latin typeface="Cabin"/>
                <a:ea typeface="Cabin"/>
                <a:cs typeface="Cabin"/>
                <a:sym typeface="Cabin"/>
              </a:rPr>
              <a:t>1-A  2-D  3-D  4-A  5-A  6-B</a:t>
            </a:r>
            <a:endParaRPr b="1" sz="2000">
              <a:solidFill>
                <a:srgbClr val="CCCCCC"/>
              </a:solidFill>
              <a:latin typeface="Cabin"/>
              <a:ea typeface="Cabin"/>
              <a:cs typeface="Cabin"/>
              <a:sym typeface="Cabin"/>
            </a:endParaRPr>
          </a:p>
        </p:txBody>
      </p:sp>
      <p:pic>
        <p:nvPicPr>
          <p:cNvPr id="684" name="Google Shape;684;p54"/>
          <p:cNvPicPr preferRelativeResize="0"/>
          <p:nvPr/>
        </p:nvPicPr>
        <p:blipFill>
          <a:blip r:embed="rId3">
            <a:alphaModFix/>
          </a:blip>
          <a:stretch>
            <a:fillRect/>
          </a:stretch>
        </p:blipFill>
        <p:spPr>
          <a:xfrm>
            <a:off x="3155478" y="444656"/>
            <a:ext cx="786172" cy="786202"/>
          </a:xfrm>
          <a:prstGeom prst="rect">
            <a:avLst/>
          </a:prstGeom>
          <a:noFill/>
          <a:ln>
            <a:noFill/>
          </a:ln>
        </p:spPr>
      </p:pic>
      <p:sp>
        <p:nvSpPr>
          <p:cNvPr id="685" name="Google Shape;685;p54"/>
          <p:cNvSpPr txBox="1"/>
          <p:nvPr/>
        </p:nvSpPr>
        <p:spPr>
          <a:xfrm>
            <a:off x="498375" y="1237275"/>
            <a:ext cx="6573300" cy="7863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1200">
                <a:latin typeface="Cabin"/>
                <a:ea typeface="Cabin"/>
                <a:cs typeface="Cabin"/>
                <a:sym typeface="Cabin"/>
              </a:rPr>
              <a:t>1)</a:t>
            </a:r>
            <a:r>
              <a:rPr lang="ar" sz="1200">
                <a:latin typeface="Cabin"/>
                <a:ea typeface="Cabin"/>
                <a:cs typeface="Cabin"/>
                <a:sym typeface="Cabin"/>
              </a:rPr>
              <a:t> </a:t>
            </a:r>
            <a:r>
              <a:rPr b="1" lang="ar" sz="1200">
                <a:latin typeface="Chelsea Market"/>
                <a:ea typeface="Chelsea Market"/>
                <a:cs typeface="Chelsea Market"/>
                <a:sym typeface="Chelsea Market"/>
              </a:rPr>
              <a:t>In children between 0-5 years old who are </a:t>
            </a:r>
            <a:r>
              <a:rPr b="1" lang="ar" sz="1200" u="sng">
                <a:latin typeface="Chelsea Market"/>
                <a:ea typeface="Chelsea Market"/>
                <a:cs typeface="Chelsea Market"/>
                <a:sym typeface="Chelsea Market"/>
              </a:rPr>
              <a:t>obese</a:t>
            </a:r>
            <a:r>
              <a:rPr b="1" lang="ar" sz="1200">
                <a:latin typeface="Chelsea Market"/>
                <a:ea typeface="Chelsea Market"/>
                <a:cs typeface="Chelsea Market"/>
                <a:sym typeface="Chelsea Market"/>
              </a:rPr>
              <a:t> considered:</a:t>
            </a:r>
            <a:endParaRPr sz="1200">
              <a:latin typeface="Cabin"/>
              <a:ea typeface="Cabin"/>
              <a:cs typeface="Cabin"/>
              <a:sym typeface="Cabin"/>
            </a:endParaRPr>
          </a:p>
          <a:p>
            <a:pPr indent="0" lvl="0" marL="0" rtl="0" algn="l">
              <a:spcBef>
                <a:spcPts val="0"/>
              </a:spcBef>
              <a:spcAft>
                <a:spcPts val="0"/>
              </a:spcAft>
              <a:buClr>
                <a:schemeClr val="dk1"/>
              </a:buClr>
              <a:buSzPts val="1500"/>
              <a:buFont typeface="Arial"/>
              <a:buNone/>
            </a:pPr>
            <a:r>
              <a:rPr lang="ar" sz="1200">
                <a:latin typeface="Chelsea Market"/>
                <a:ea typeface="Chelsea Market"/>
                <a:cs typeface="Chelsea Market"/>
                <a:sym typeface="Chelsea Market"/>
              </a:rPr>
              <a:t>(A) 3SD</a:t>
            </a:r>
            <a:r>
              <a:rPr lang="ar" sz="1200">
                <a:latin typeface="Chelsea Market"/>
                <a:ea typeface="Chelsea Market"/>
                <a:cs typeface="Chelsea Market"/>
                <a:sym typeface="Chelsea Market"/>
              </a:rPr>
              <a:t> </a:t>
            </a:r>
            <a:r>
              <a:rPr lang="ar" sz="1200">
                <a:latin typeface="Chelsea Market"/>
                <a:ea typeface="Chelsea Market"/>
                <a:cs typeface="Chelsea Market"/>
                <a:sym typeface="Chelsea Market"/>
              </a:rPr>
              <a:t>above the median BMI                      (B) </a:t>
            </a:r>
            <a:r>
              <a:rPr lang="ar" sz="1200">
                <a:solidFill>
                  <a:schemeClr val="dk1"/>
                </a:solidFill>
                <a:latin typeface="Chelsea Market"/>
                <a:ea typeface="Chelsea Market"/>
                <a:cs typeface="Chelsea Market"/>
                <a:sym typeface="Chelsea Market"/>
              </a:rPr>
              <a:t>2SD above the median BMI</a:t>
            </a:r>
            <a:endParaRPr sz="1200">
              <a:latin typeface="Chelsea Market"/>
              <a:ea typeface="Chelsea Market"/>
              <a:cs typeface="Chelsea Market"/>
              <a:sym typeface="Chelsea Market"/>
            </a:endParaRPr>
          </a:p>
          <a:p>
            <a:pPr indent="0" lvl="0" marL="0" rtl="0" algn="l">
              <a:spcBef>
                <a:spcPts val="0"/>
              </a:spcBef>
              <a:spcAft>
                <a:spcPts val="0"/>
              </a:spcAft>
              <a:buClr>
                <a:schemeClr val="dk1"/>
              </a:buClr>
              <a:buSzPts val="1500"/>
              <a:buFont typeface="Arial"/>
              <a:buNone/>
            </a:pPr>
            <a:r>
              <a:rPr lang="ar" sz="1200">
                <a:latin typeface="Chelsea Market"/>
                <a:ea typeface="Chelsea Market"/>
                <a:cs typeface="Chelsea Market"/>
                <a:sym typeface="Chelsea Market"/>
              </a:rPr>
              <a:t>(C) </a:t>
            </a:r>
            <a:r>
              <a:rPr lang="ar" sz="1200">
                <a:solidFill>
                  <a:schemeClr val="dk1"/>
                </a:solidFill>
                <a:latin typeface="Chelsea Market"/>
                <a:ea typeface="Chelsea Market"/>
                <a:cs typeface="Chelsea Market"/>
                <a:sym typeface="Chelsea Market"/>
              </a:rPr>
              <a:t>1SD above the median BMI</a:t>
            </a:r>
            <a:r>
              <a:rPr lang="ar" sz="1200">
                <a:latin typeface="Chelsea Market"/>
                <a:ea typeface="Chelsea Market"/>
                <a:cs typeface="Chelsea Market"/>
                <a:sym typeface="Chelsea Market"/>
              </a:rPr>
              <a:t>                       (D) </a:t>
            </a:r>
            <a:r>
              <a:rPr lang="ar" sz="1200">
                <a:solidFill>
                  <a:schemeClr val="dk1"/>
                </a:solidFill>
                <a:latin typeface="Chelsea Market"/>
                <a:ea typeface="Chelsea Market"/>
                <a:cs typeface="Chelsea Market"/>
                <a:sym typeface="Chelsea Market"/>
              </a:rPr>
              <a:t>4SD above the median BMI</a:t>
            </a:r>
            <a:endParaRPr sz="1200">
              <a:solidFill>
                <a:srgbClr val="434343"/>
              </a:solidFill>
              <a:latin typeface="Cabin"/>
              <a:ea typeface="Cabin"/>
              <a:cs typeface="Cabin"/>
              <a:sym typeface="Cabin"/>
            </a:endParaRPr>
          </a:p>
        </p:txBody>
      </p:sp>
      <p:sp>
        <p:nvSpPr>
          <p:cNvPr id="686" name="Google Shape;686;p54"/>
          <p:cNvSpPr txBox="1"/>
          <p:nvPr/>
        </p:nvSpPr>
        <p:spPr>
          <a:xfrm>
            <a:off x="473750" y="2459209"/>
            <a:ext cx="6630900" cy="7863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1200">
                <a:latin typeface="Cabin"/>
                <a:ea typeface="Cabin"/>
                <a:cs typeface="Cabin"/>
                <a:sym typeface="Cabin"/>
              </a:rPr>
              <a:t>2)</a:t>
            </a:r>
            <a:r>
              <a:rPr lang="ar" sz="1200">
                <a:latin typeface="Cabin"/>
                <a:ea typeface="Cabin"/>
                <a:cs typeface="Cabin"/>
                <a:sym typeface="Cabin"/>
              </a:rPr>
              <a:t> </a:t>
            </a:r>
            <a:r>
              <a:rPr b="1" lang="ar" sz="1200">
                <a:latin typeface="Chelsea Market"/>
                <a:ea typeface="Chelsea Market"/>
                <a:cs typeface="Chelsea Market"/>
                <a:sym typeface="Chelsea Market"/>
              </a:rPr>
              <a:t>The BMI of an adult obese class 3:</a:t>
            </a:r>
            <a:endParaRPr sz="1200">
              <a:latin typeface="Cabin"/>
              <a:ea typeface="Cabin"/>
              <a:cs typeface="Cabin"/>
              <a:sym typeface="Cabin"/>
            </a:endParaRPr>
          </a:p>
          <a:p>
            <a:pPr indent="0" lvl="0" marL="0" rtl="0" algn="l">
              <a:spcBef>
                <a:spcPts val="0"/>
              </a:spcBef>
              <a:spcAft>
                <a:spcPts val="0"/>
              </a:spcAft>
              <a:buNone/>
            </a:pPr>
            <a:r>
              <a:rPr lang="ar" sz="1200">
                <a:latin typeface="Chelsea Market"/>
                <a:ea typeface="Chelsea Market"/>
                <a:cs typeface="Chelsea Market"/>
                <a:sym typeface="Chelsea Market"/>
              </a:rPr>
              <a:t>(A) 25-29.9                                             (B) 30-34.9</a:t>
            </a:r>
            <a:endParaRPr sz="1200">
              <a:latin typeface="Chelsea Market"/>
              <a:ea typeface="Chelsea Market"/>
              <a:cs typeface="Chelsea Market"/>
              <a:sym typeface="Chelsea Market"/>
            </a:endParaRPr>
          </a:p>
          <a:p>
            <a:pPr indent="0" lvl="0" marL="0" rtl="0" algn="l">
              <a:spcBef>
                <a:spcPts val="0"/>
              </a:spcBef>
              <a:spcAft>
                <a:spcPts val="0"/>
              </a:spcAft>
              <a:buNone/>
            </a:pPr>
            <a:r>
              <a:rPr lang="ar" sz="1200">
                <a:latin typeface="Chelsea Market"/>
                <a:ea typeface="Chelsea Market"/>
                <a:cs typeface="Chelsea Market"/>
                <a:sym typeface="Chelsea Market"/>
              </a:rPr>
              <a:t>(C) 35-39.9                                             (D) above or equal to 40</a:t>
            </a:r>
            <a:endParaRPr sz="1200">
              <a:solidFill>
                <a:srgbClr val="434343"/>
              </a:solidFill>
              <a:latin typeface="Cabin"/>
              <a:ea typeface="Cabin"/>
              <a:cs typeface="Cabin"/>
              <a:sym typeface="Cabin"/>
            </a:endParaRPr>
          </a:p>
        </p:txBody>
      </p:sp>
      <p:sp>
        <p:nvSpPr>
          <p:cNvPr id="687" name="Google Shape;687;p54"/>
          <p:cNvSpPr txBox="1"/>
          <p:nvPr/>
        </p:nvSpPr>
        <p:spPr>
          <a:xfrm>
            <a:off x="464550" y="3666719"/>
            <a:ext cx="6630900" cy="10878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1200">
                <a:latin typeface="Cabin"/>
                <a:ea typeface="Cabin"/>
                <a:cs typeface="Cabin"/>
                <a:sym typeface="Cabin"/>
              </a:rPr>
              <a:t>3)</a:t>
            </a:r>
            <a:r>
              <a:rPr lang="ar" sz="1200">
                <a:latin typeface="Cabin"/>
                <a:ea typeface="Cabin"/>
                <a:cs typeface="Cabin"/>
                <a:sym typeface="Cabin"/>
              </a:rPr>
              <a:t> </a:t>
            </a:r>
            <a:r>
              <a:rPr b="1" lang="ar" sz="1200">
                <a:latin typeface="Cabin"/>
                <a:ea typeface="Cabin"/>
                <a:cs typeface="Cabin"/>
                <a:sym typeface="Cabin"/>
              </a:rPr>
              <a:t>A </a:t>
            </a:r>
            <a:r>
              <a:rPr b="1" lang="ar" sz="1200">
                <a:latin typeface="Chelsea Market"/>
                <a:ea typeface="Chelsea Market"/>
                <a:cs typeface="Chelsea Market"/>
                <a:sym typeface="Chelsea Market"/>
              </a:rPr>
              <a:t>risk factor for obesity:</a:t>
            </a:r>
            <a:endParaRPr sz="1200">
              <a:latin typeface="Cabin"/>
              <a:ea typeface="Cabin"/>
              <a:cs typeface="Cabin"/>
              <a:sym typeface="Cabin"/>
            </a:endParaRPr>
          </a:p>
          <a:p>
            <a:pPr indent="0" lvl="0" marL="0" rtl="0" algn="l">
              <a:spcBef>
                <a:spcPts val="0"/>
              </a:spcBef>
              <a:spcAft>
                <a:spcPts val="0"/>
              </a:spcAft>
              <a:buNone/>
            </a:pPr>
            <a:r>
              <a:rPr lang="ar" sz="1200">
                <a:latin typeface="Chelsea Market"/>
                <a:ea typeface="Chelsea Market"/>
                <a:cs typeface="Chelsea Market"/>
                <a:sym typeface="Chelsea Market"/>
              </a:rPr>
              <a:t>(A) Genetic                                            (B) </a:t>
            </a:r>
            <a:r>
              <a:rPr lang="ar" sz="1200">
                <a:latin typeface="Chelsea Market"/>
                <a:ea typeface="Chelsea Market"/>
                <a:cs typeface="Chelsea Market"/>
                <a:sym typeface="Chelsea Market"/>
              </a:rPr>
              <a:t>Environmental</a:t>
            </a:r>
            <a:endParaRPr sz="1200">
              <a:latin typeface="Chelsea Market"/>
              <a:ea typeface="Chelsea Market"/>
              <a:cs typeface="Chelsea Market"/>
              <a:sym typeface="Chelsea Market"/>
            </a:endParaRPr>
          </a:p>
          <a:p>
            <a:pPr indent="0" lvl="0" marL="0" rtl="0" algn="l">
              <a:spcBef>
                <a:spcPts val="0"/>
              </a:spcBef>
              <a:spcAft>
                <a:spcPts val="0"/>
              </a:spcAft>
              <a:buNone/>
            </a:pPr>
            <a:r>
              <a:rPr lang="ar" sz="1200">
                <a:latin typeface="Chelsea Market"/>
                <a:ea typeface="Chelsea Market"/>
                <a:cs typeface="Chelsea Market"/>
                <a:sym typeface="Chelsea Market"/>
              </a:rPr>
              <a:t>(C) Behavioral                                         (D) All of them</a:t>
            </a:r>
            <a:endParaRPr sz="1200">
              <a:solidFill>
                <a:srgbClr val="434343"/>
              </a:solidFill>
              <a:latin typeface="Cabin"/>
              <a:ea typeface="Cabin"/>
              <a:cs typeface="Cabin"/>
              <a:sym typeface="Cabin"/>
            </a:endParaRPr>
          </a:p>
        </p:txBody>
      </p:sp>
      <p:sp>
        <p:nvSpPr>
          <p:cNvPr id="688" name="Google Shape;688;p54"/>
          <p:cNvSpPr txBox="1"/>
          <p:nvPr/>
        </p:nvSpPr>
        <p:spPr>
          <a:xfrm>
            <a:off x="473750" y="4851313"/>
            <a:ext cx="6630900" cy="6789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1200">
                <a:latin typeface="Cabin"/>
                <a:ea typeface="Cabin"/>
                <a:cs typeface="Cabin"/>
                <a:sym typeface="Cabin"/>
              </a:rPr>
              <a:t>4)</a:t>
            </a:r>
            <a:r>
              <a:rPr lang="ar" sz="1200">
                <a:latin typeface="Cabin"/>
                <a:ea typeface="Cabin"/>
                <a:cs typeface="Cabin"/>
                <a:sym typeface="Cabin"/>
              </a:rPr>
              <a:t> </a:t>
            </a:r>
            <a:r>
              <a:rPr b="1" lang="ar" sz="1200">
                <a:latin typeface="Chelsea Market"/>
                <a:ea typeface="Chelsea Market"/>
                <a:cs typeface="Chelsea Market"/>
                <a:sym typeface="Chelsea Market"/>
              </a:rPr>
              <a:t>Genetic disorder that cause obesity:</a:t>
            </a:r>
            <a:endParaRPr sz="1200">
              <a:latin typeface="Cabin"/>
              <a:ea typeface="Cabin"/>
              <a:cs typeface="Cabin"/>
              <a:sym typeface="Cabin"/>
            </a:endParaRPr>
          </a:p>
          <a:p>
            <a:pPr indent="0" lvl="0" marL="0" rtl="0" algn="l">
              <a:spcBef>
                <a:spcPts val="0"/>
              </a:spcBef>
              <a:spcAft>
                <a:spcPts val="0"/>
              </a:spcAft>
              <a:buNone/>
            </a:pPr>
            <a:r>
              <a:rPr lang="ar" sz="1200">
                <a:latin typeface="Chelsea Market"/>
                <a:ea typeface="Chelsea Market"/>
                <a:cs typeface="Chelsea Market"/>
                <a:sym typeface="Chelsea Market"/>
              </a:rPr>
              <a:t>(A) Trisomy 21</a:t>
            </a:r>
            <a:r>
              <a:rPr lang="ar" sz="1200">
                <a:solidFill>
                  <a:schemeClr val="dk1"/>
                </a:solidFill>
                <a:latin typeface="Chelsea Market"/>
                <a:ea typeface="Chelsea Market"/>
                <a:cs typeface="Chelsea Market"/>
                <a:sym typeface="Chelsea Market"/>
              </a:rPr>
              <a:t>                                         </a:t>
            </a:r>
            <a:r>
              <a:rPr lang="ar" sz="1200">
                <a:latin typeface="Chelsea Market"/>
                <a:ea typeface="Chelsea Market"/>
                <a:cs typeface="Chelsea Market"/>
                <a:sym typeface="Chelsea Market"/>
              </a:rPr>
              <a:t>(B) Stress</a:t>
            </a:r>
            <a:endParaRPr sz="1200">
              <a:latin typeface="Chelsea Market"/>
              <a:ea typeface="Chelsea Market"/>
              <a:cs typeface="Chelsea Market"/>
              <a:sym typeface="Chelsea Market"/>
            </a:endParaRPr>
          </a:p>
          <a:p>
            <a:pPr indent="0" lvl="0" marL="0" rtl="0" algn="l">
              <a:spcBef>
                <a:spcPts val="0"/>
              </a:spcBef>
              <a:spcAft>
                <a:spcPts val="0"/>
              </a:spcAft>
              <a:buNone/>
            </a:pPr>
            <a:r>
              <a:rPr lang="ar" sz="1200">
                <a:latin typeface="Chelsea Market"/>
                <a:ea typeface="Chelsea Market"/>
                <a:cs typeface="Chelsea Market"/>
                <a:sym typeface="Chelsea Market"/>
              </a:rPr>
              <a:t>(C) PCO</a:t>
            </a:r>
            <a:r>
              <a:rPr lang="ar" sz="1200">
                <a:solidFill>
                  <a:schemeClr val="dk1"/>
                </a:solidFill>
                <a:latin typeface="Chelsea Market"/>
                <a:ea typeface="Chelsea Market"/>
                <a:cs typeface="Chelsea Market"/>
                <a:sym typeface="Chelsea Market"/>
              </a:rPr>
              <a:t>                                                </a:t>
            </a:r>
            <a:r>
              <a:rPr lang="ar" sz="1200">
                <a:latin typeface="Chelsea Market"/>
                <a:ea typeface="Chelsea Market"/>
                <a:cs typeface="Chelsea Market"/>
                <a:sym typeface="Chelsea Market"/>
              </a:rPr>
              <a:t>(D) All of them</a:t>
            </a:r>
            <a:endParaRPr sz="1200">
              <a:solidFill>
                <a:srgbClr val="434343"/>
              </a:solidFill>
              <a:latin typeface="Cabin"/>
              <a:ea typeface="Cabin"/>
              <a:cs typeface="Cabin"/>
              <a:sym typeface="Cabin"/>
            </a:endParaRPr>
          </a:p>
        </p:txBody>
      </p:sp>
      <p:sp>
        <p:nvSpPr>
          <p:cNvPr id="689" name="Google Shape;689;p54"/>
          <p:cNvSpPr txBox="1"/>
          <p:nvPr/>
        </p:nvSpPr>
        <p:spPr>
          <a:xfrm>
            <a:off x="464550" y="6397659"/>
            <a:ext cx="6630900" cy="8190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1200">
                <a:latin typeface="Cabin"/>
                <a:ea typeface="Cabin"/>
                <a:cs typeface="Cabin"/>
                <a:sym typeface="Cabin"/>
              </a:rPr>
              <a:t>5)</a:t>
            </a:r>
            <a:r>
              <a:rPr lang="ar" sz="1200">
                <a:latin typeface="Cabin"/>
                <a:ea typeface="Cabin"/>
                <a:cs typeface="Cabin"/>
                <a:sym typeface="Cabin"/>
              </a:rPr>
              <a:t> </a:t>
            </a:r>
            <a:r>
              <a:rPr b="1" lang="ar" sz="1200">
                <a:solidFill>
                  <a:schemeClr val="dk1"/>
                </a:solidFill>
                <a:latin typeface="Chelsea Market"/>
                <a:ea typeface="Chelsea Market"/>
                <a:cs typeface="Chelsea Market"/>
                <a:sym typeface="Chelsea Market"/>
              </a:rPr>
              <a:t>Which of the following diseases has low risk factors? </a:t>
            </a:r>
            <a:endParaRPr sz="1200">
              <a:latin typeface="Cabin"/>
              <a:ea typeface="Cabin"/>
              <a:cs typeface="Cabin"/>
              <a:sym typeface="Cabin"/>
            </a:endParaRPr>
          </a:p>
          <a:p>
            <a:pPr indent="0" lvl="0" marL="0" rtl="0" algn="l">
              <a:spcBef>
                <a:spcPts val="0"/>
              </a:spcBef>
              <a:spcAft>
                <a:spcPts val="0"/>
              </a:spcAft>
              <a:buNone/>
            </a:pPr>
            <a:r>
              <a:rPr lang="ar" sz="1200">
                <a:latin typeface="Chelsea Market"/>
                <a:ea typeface="Chelsea Market"/>
                <a:cs typeface="Chelsea Market"/>
                <a:sym typeface="Chelsea Market"/>
              </a:rPr>
              <a:t>(A) </a:t>
            </a:r>
            <a:r>
              <a:rPr lang="ar" sz="1200">
                <a:latin typeface="Chelsea Market"/>
                <a:ea typeface="Chelsea Market"/>
                <a:cs typeface="Chelsea Market"/>
                <a:sym typeface="Chelsea Market"/>
              </a:rPr>
              <a:t>Type 1 Diabetes </a:t>
            </a:r>
            <a:r>
              <a:rPr lang="ar" sz="1200">
                <a:solidFill>
                  <a:schemeClr val="dk1"/>
                </a:solidFill>
                <a:latin typeface="Chelsea Market"/>
                <a:ea typeface="Chelsea Market"/>
                <a:cs typeface="Chelsea Market"/>
                <a:sym typeface="Chelsea Market"/>
              </a:rPr>
              <a:t>                                  </a:t>
            </a:r>
            <a:r>
              <a:rPr lang="ar" sz="1200">
                <a:latin typeface="Chelsea Market"/>
                <a:ea typeface="Chelsea Market"/>
                <a:cs typeface="Chelsea Market"/>
                <a:sym typeface="Chelsea Market"/>
              </a:rPr>
              <a:t>(B) </a:t>
            </a:r>
            <a:r>
              <a:rPr lang="ar" sz="1200">
                <a:latin typeface="Chelsea Market"/>
                <a:ea typeface="Chelsea Market"/>
                <a:cs typeface="Chelsea Market"/>
                <a:sym typeface="Chelsea Market"/>
              </a:rPr>
              <a:t>Type 2 Diabetes </a:t>
            </a:r>
            <a:endParaRPr sz="1200">
              <a:latin typeface="Chelsea Market"/>
              <a:ea typeface="Chelsea Market"/>
              <a:cs typeface="Chelsea Market"/>
              <a:sym typeface="Chelsea Market"/>
            </a:endParaRPr>
          </a:p>
          <a:p>
            <a:pPr indent="0" lvl="0" marL="0" rtl="0" algn="l">
              <a:spcBef>
                <a:spcPts val="0"/>
              </a:spcBef>
              <a:spcAft>
                <a:spcPts val="0"/>
              </a:spcAft>
              <a:buNone/>
            </a:pPr>
            <a:r>
              <a:rPr lang="ar" sz="1200">
                <a:latin typeface="Chelsea Market"/>
                <a:ea typeface="Chelsea Market"/>
                <a:cs typeface="Chelsea Market"/>
                <a:sym typeface="Chelsea Market"/>
              </a:rPr>
              <a:t>(C) Obesity</a:t>
            </a:r>
            <a:r>
              <a:rPr lang="ar" sz="1200">
                <a:solidFill>
                  <a:schemeClr val="dk1"/>
                </a:solidFill>
                <a:latin typeface="Chelsea Market"/>
                <a:ea typeface="Chelsea Market"/>
                <a:cs typeface="Chelsea Market"/>
                <a:sym typeface="Chelsea Market"/>
              </a:rPr>
              <a:t>                                             </a:t>
            </a:r>
            <a:r>
              <a:rPr lang="ar" sz="1200">
                <a:latin typeface="Chelsea Market"/>
                <a:ea typeface="Chelsea Market"/>
                <a:cs typeface="Chelsea Market"/>
                <a:sym typeface="Chelsea Market"/>
              </a:rPr>
              <a:t>(D) Cancer</a:t>
            </a:r>
            <a:endParaRPr sz="1200">
              <a:solidFill>
                <a:srgbClr val="434343"/>
              </a:solidFill>
              <a:latin typeface="Cabin"/>
              <a:ea typeface="Cabin"/>
              <a:cs typeface="Cabin"/>
              <a:sym typeface="Cabin"/>
            </a:endParaRPr>
          </a:p>
        </p:txBody>
      </p:sp>
      <p:grpSp>
        <p:nvGrpSpPr>
          <p:cNvPr id="690" name="Google Shape;690;p54"/>
          <p:cNvGrpSpPr/>
          <p:nvPr/>
        </p:nvGrpSpPr>
        <p:grpSpPr>
          <a:xfrm>
            <a:off x="-692935" y="-439942"/>
            <a:ext cx="9138924" cy="9198676"/>
            <a:chOff x="90420" y="-364106"/>
            <a:chExt cx="6142163" cy="7612907"/>
          </a:xfrm>
        </p:grpSpPr>
        <p:sp>
          <p:nvSpPr>
            <p:cNvPr id="691" name="Google Shape;691;p54"/>
            <p:cNvSpPr/>
            <p:nvPr/>
          </p:nvSpPr>
          <p:spPr>
            <a:xfrm>
              <a:off x="5086963" y="2354300"/>
              <a:ext cx="542100" cy="542100"/>
            </a:xfrm>
            <a:prstGeom prst="ellipse">
              <a:avLst/>
            </a:prstGeom>
            <a:solidFill>
              <a:srgbClr val="BFD8FF">
                <a:alpha val="54750"/>
              </a:srgbClr>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692" name="Google Shape;692;p54"/>
            <p:cNvSpPr/>
            <p:nvPr/>
          </p:nvSpPr>
          <p:spPr>
            <a:xfrm rot="-899646">
              <a:off x="776862" y="-262199"/>
              <a:ext cx="900976" cy="856085"/>
            </a:xfrm>
            <a:prstGeom prst="pentagon">
              <a:avLst>
                <a:gd fmla="val 105146" name="hf"/>
                <a:gd fmla="val 110557" name="vf"/>
              </a:avLst>
            </a:prstGeom>
            <a:solidFill>
              <a:srgbClr val="6D9AE8">
                <a:alpha val="53070"/>
              </a:srgbClr>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693" name="Google Shape;693;p54"/>
            <p:cNvSpPr/>
            <p:nvPr/>
          </p:nvSpPr>
          <p:spPr>
            <a:xfrm rot="1763">
              <a:off x="5263896" y="4722048"/>
              <a:ext cx="585000" cy="556500"/>
            </a:xfrm>
            <a:prstGeom prst="pentagon">
              <a:avLst>
                <a:gd fmla="val 105146" name="hf"/>
                <a:gd fmla="val 110557" name="vf"/>
              </a:avLst>
            </a:prstGeom>
            <a:solidFill>
              <a:srgbClr val="B1CDFF">
                <a:alpha val="59220"/>
              </a:srgbClr>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694" name="Google Shape;694;p54"/>
            <p:cNvSpPr/>
            <p:nvPr/>
          </p:nvSpPr>
          <p:spPr>
            <a:xfrm rot="10800000">
              <a:off x="90420" y="4650313"/>
              <a:ext cx="983100" cy="850500"/>
            </a:xfrm>
            <a:prstGeom prst="triangle">
              <a:avLst>
                <a:gd fmla="val 50000" name="adj"/>
              </a:avLst>
            </a:prstGeom>
            <a:solidFill>
              <a:srgbClr val="C8DBF9">
                <a:alpha val="55310"/>
              </a:srgbClr>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695" name="Google Shape;695;p54"/>
            <p:cNvSpPr/>
            <p:nvPr/>
          </p:nvSpPr>
          <p:spPr>
            <a:xfrm>
              <a:off x="4997943" y="182199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F7A8E6">
                <a:alpha val="50280"/>
              </a:srgbClr>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696" name="Google Shape;696;p54"/>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697" name="Google Shape;697;p54"/>
            <p:cNvSpPr/>
            <p:nvPr/>
          </p:nvSpPr>
          <p:spPr>
            <a:xfrm>
              <a:off x="5205591" y="2133802"/>
              <a:ext cx="983100" cy="983100"/>
            </a:xfrm>
            <a:prstGeom prst="ellipse">
              <a:avLst/>
            </a:prstGeom>
            <a:noFill/>
            <a:ln cap="flat" cmpd="sng" w="9525">
              <a:solidFill>
                <a:srgbClr val="FF9900"/>
              </a:solidFill>
              <a:prstDash val="dash"/>
              <a:round/>
              <a:headEnd len="sm" w="sm" type="none"/>
              <a:tailEnd len="sm" w="sm" type="none"/>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698" name="Google Shape;698;p54"/>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C6B2FF"/>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699" name="Google Shape;699;p54"/>
            <p:cNvSpPr/>
            <p:nvPr/>
          </p:nvSpPr>
          <p:spPr>
            <a:xfrm rot="10800000">
              <a:off x="343825" y="4290619"/>
              <a:ext cx="333300" cy="288300"/>
            </a:xfrm>
            <a:prstGeom prst="triangle">
              <a:avLst>
                <a:gd fmla="val 50000" name="adj"/>
              </a:avLst>
            </a:prstGeom>
            <a:solidFill>
              <a:srgbClr val="E15DC4">
                <a:alpha val="50280"/>
              </a:srgbClr>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700" name="Google Shape;700;p54"/>
            <p:cNvSpPr/>
            <p:nvPr/>
          </p:nvSpPr>
          <p:spPr>
            <a:xfrm rot="10800000">
              <a:off x="5205588" y="688370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701" name="Google Shape;701;p54"/>
            <p:cNvSpPr/>
            <p:nvPr/>
          </p:nvSpPr>
          <p:spPr>
            <a:xfrm>
              <a:off x="5147267" y="4650325"/>
              <a:ext cx="421500" cy="421500"/>
            </a:xfrm>
            <a:prstGeom prst="donut">
              <a:avLst>
                <a:gd fmla="val 19671" name="adj"/>
              </a:avLst>
            </a:prstGeom>
            <a:solidFill>
              <a:srgbClr val="FFBBF0">
                <a:alpha val="55310"/>
              </a:srgbClr>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702" name="Google Shape;702;p54"/>
            <p:cNvSpPr/>
            <p:nvPr/>
          </p:nvSpPr>
          <p:spPr>
            <a:xfrm rot="10800000">
              <a:off x="488410" y="4837950"/>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DAA1"/>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703" name="Google Shape;703;p54"/>
            <p:cNvSpPr/>
            <p:nvPr/>
          </p:nvSpPr>
          <p:spPr>
            <a:xfrm>
              <a:off x="5347554" y="6224499"/>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FBB8B8"/>
            </a:solidFill>
            <a:ln>
              <a:noFill/>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sp>
          <p:nvSpPr>
            <p:cNvPr id="704" name="Google Shape;704;p54"/>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123025" lIns="123025" spcFirstLastPara="1" rIns="123025" wrap="square" tIns="123025">
              <a:noAutofit/>
            </a:bodyPr>
            <a:lstStyle/>
            <a:p>
              <a:pPr indent="0" lvl="0" marL="0" rtl="0" algn="l">
                <a:spcBef>
                  <a:spcPts val="0"/>
                </a:spcBef>
                <a:spcAft>
                  <a:spcPts val="0"/>
                </a:spcAft>
                <a:buNone/>
              </a:pPr>
              <a:r>
                <a:t/>
              </a:r>
              <a:endParaRPr sz="1900"/>
            </a:p>
          </p:txBody>
        </p:sp>
      </p:grpSp>
      <p:sp>
        <p:nvSpPr>
          <p:cNvPr id="705" name="Google Shape;705;p54"/>
          <p:cNvSpPr txBox="1"/>
          <p:nvPr/>
        </p:nvSpPr>
        <p:spPr>
          <a:xfrm>
            <a:off x="440775" y="7670926"/>
            <a:ext cx="6630900" cy="10878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1200">
                <a:latin typeface="Cabin"/>
                <a:ea typeface="Cabin"/>
                <a:cs typeface="Cabin"/>
                <a:sym typeface="Cabin"/>
              </a:rPr>
              <a:t>6</a:t>
            </a:r>
            <a:r>
              <a:rPr b="1" lang="ar" sz="1200">
                <a:latin typeface="Cabin"/>
                <a:ea typeface="Cabin"/>
                <a:cs typeface="Cabin"/>
                <a:sym typeface="Cabin"/>
              </a:rPr>
              <a:t>)</a:t>
            </a:r>
            <a:r>
              <a:rPr lang="ar" sz="1200">
                <a:latin typeface="Cabin"/>
                <a:ea typeface="Cabin"/>
                <a:cs typeface="Cabin"/>
                <a:sym typeface="Cabin"/>
              </a:rPr>
              <a:t> </a:t>
            </a:r>
            <a:r>
              <a:rPr b="1" lang="ar" sz="1200">
                <a:solidFill>
                  <a:schemeClr val="dk1"/>
                </a:solidFill>
                <a:latin typeface="Chelsea Market"/>
                <a:ea typeface="Chelsea Market"/>
                <a:cs typeface="Chelsea Market"/>
                <a:sym typeface="Chelsea Market"/>
              </a:rPr>
              <a:t>All of the following statements about obesity are true except: </a:t>
            </a:r>
            <a:endParaRPr sz="1200">
              <a:latin typeface="Cabin"/>
              <a:ea typeface="Cabin"/>
              <a:cs typeface="Cabin"/>
              <a:sym typeface="Cabin"/>
            </a:endParaRPr>
          </a:p>
          <a:p>
            <a:pPr indent="0" lvl="0" marL="0" rtl="0" algn="l">
              <a:spcBef>
                <a:spcPts val="0"/>
              </a:spcBef>
              <a:spcAft>
                <a:spcPts val="0"/>
              </a:spcAft>
              <a:buNone/>
            </a:pPr>
            <a:r>
              <a:rPr lang="ar" sz="1200">
                <a:latin typeface="Chelsea Market"/>
                <a:ea typeface="Chelsea Market"/>
                <a:cs typeface="Chelsea Market"/>
                <a:sym typeface="Chelsea Market"/>
              </a:rPr>
              <a:t>(A) </a:t>
            </a:r>
            <a:r>
              <a:rPr lang="ar" sz="1200">
                <a:latin typeface="Chelsea Market"/>
                <a:ea typeface="Chelsea Market"/>
                <a:cs typeface="Chelsea Market"/>
                <a:sym typeface="Chelsea Market"/>
              </a:rPr>
              <a:t>It frequently begins during childhood</a:t>
            </a:r>
            <a:r>
              <a:rPr lang="ar" sz="1200">
                <a:solidFill>
                  <a:schemeClr val="dk1"/>
                </a:solidFill>
                <a:latin typeface="Chelsea Market"/>
                <a:ea typeface="Chelsea Market"/>
                <a:cs typeface="Chelsea Market"/>
                <a:sym typeface="Chelsea Market"/>
              </a:rPr>
              <a:t>.</a:t>
            </a:r>
            <a:endParaRPr sz="1200">
              <a:solidFill>
                <a:schemeClr val="dk1"/>
              </a:solidFill>
              <a:latin typeface="Chelsea Market"/>
              <a:ea typeface="Chelsea Market"/>
              <a:cs typeface="Chelsea Market"/>
              <a:sym typeface="Chelsea Market"/>
            </a:endParaRPr>
          </a:p>
          <a:p>
            <a:pPr indent="0" lvl="0" marL="0" rtl="0" algn="l">
              <a:spcBef>
                <a:spcPts val="0"/>
              </a:spcBef>
              <a:spcAft>
                <a:spcPts val="0"/>
              </a:spcAft>
              <a:buNone/>
            </a:pPr>
            <a:r>
              <a:rPr lang="ar" sz="1200">
                <a:latin typeface="Chelsea Market"/>
                <a:ea typeface="Chelsea Market"/>
                <a:cs typeface="Chelsea Market"/>
                <a:sym typeface="Chelsea Market"/>
              </a:rPr>
              <a:t>(B) </a:t>
            </a:r>
            <a:r>
              <a:rPr lang="ar" sz="1200">
                <a:latin typeface="Chelsea Market"/>
                <a:ea typeface="Chelsea Market"/>
                <a:cs typeface="Chelsea Market"/>
                <a:sym typeface="Chelsea Market"/>
              </a:rPr>
              <a:t>People with BMI between 25.0-29.9 are obese. </a:t>
            </a:r>
            <a:endParaRPr sz="1200">
              <a:latin typeface="Chelsea Market"/>
              <a:ea typeface="Chelsea Market"/>
              <a:cs typeface="Chelsea Market"/>
              <a:sym typeface="Chelsea Market"/>
            </a:endParaRPr>
          </a:p>
          <a:p>
            <a:pPr indent="0" lvl="0" marL="0" rtl="0" algn="l">
              <a:spcBef>
                <a:spcPts val="0"/>
              </a:spcBef>
              <a:spcAft>
                <a:spcPts val="0"/>
              </a:spcAft>
              <a:buNone/>
            </a:pPr>
            <a:r>
              <a:rPr lang="ar" sz="1200">
                <a:latin typeface="Chelsea Market"/>
                <a:ea typeface="Chelsea Market"/>
                <a:cs typeface="Chelsea Market"/>
                <a:sym typeface="Chelsea Market"/>
              </a:rPr>
              <a:t>(C) </a:t>
            </a:r>
            <a:r>
              <a:rPr lang="ar" sz="1200">
                <a:latin typeface="Chelsea Market"/>
                <a:ea typeface="Chelsea Market"/>
                <a:cs typeface="Chelsea Market"/>
                <a:sym typeface="Chelsea Market"/>
              </a:rPr>
              <a:t>Genetics play a role. </a:t>
            </a:r>
            <a:endParaRPr sz="1200">
              <a:solidFill>
                <a:schemeClr val="dk1"/>
              </a:solidFill>
              <a:latin typeface="Chelsea Market"/>
              <a:ea typeface="Chelsea Market"/>
              <a:cs typeface="Chelsea Market"/>
              <a:sym typeface="Chelsea Market"/>
            </a:endParaRPr>
          </a:p>
          <a:p>
            <a:pPr indent="0" lvl="0" marL="0" rtl="0" algn="l">
              <a:spcBef>
                <a:spcPts val="0"/>
              </a:spcBef>
              <a:spcAft>
                <a:spcPts val="0"/>
              </a:spcAft>
              <a:buNone/>
            </a:pPr>
            <a:r>
              <a:rPr lang="ar" sz="1200">
                <a:latin typeface="Chelsea Market"/>
                <a:ea typeface="Chelsea Market"/>
                <a:cs typeface="Chelsea Market"/>
                <a:sym typeface="Chelsea Market"/>
              </a:rPr>
              <a:t>(D) </a:t>
            </a:r>
            <a:r>
              <a:rPr lang="ar" sz="1200">
                <a:latin typeface="Chelsea Market"/>
                <a:ea typeface="Chelsea Market"/>
                <a:cs typeface="Chelsea Market"/>
                <a:sym typeface="Chelsea Market"/>
              </a:rPr>
              <a:t>It can be measured by various methods.</a:t>
            </a:r>
            <a:endParaRPr sz="1200">
              <a:latin typeface="Chelsea Market"/>
              <a:ea typeface="Chelsea Market"/>
              <a:cs typeface="Chelsea Market"/>
              <a:sym typeface="Chelsea Market"/>
            </a:endParaRPr>
          </a:p>
        </p:txBody>
      </p:sp>
      <p:sp>
        <p:nvSpPr>
          <p:cNvPr id="706" name="Google Shape;706;p54"/>
          <p:cNvSpPr txBox="1"/>
          <p:nvPr/>
        </p:nvSpPr>
        <p:spPr>
          <a:xfrm>
            <a:off x="517245" y="188121"/>
            <a:ext cx="2979000" cy="10101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6700" u="sng">
                <a:latin typeface="Chelsea Market"/>
                <a:ea typeface="Chelsea Market"/>
                <a:cs typeface="Chelsea Market"/>
                <a:sym typeface="Chelsea Market"/>
              </a:rPr>
              <a:t>QUIZ!</a:t>
            </a:r>
            <a:endParaRPr b="1" sz="6700" u="sng">
              <a:latin typeface="Chelsea Market"/>
              <a:ea typeface="Chelsea Market"/>
              <a:cs typeface="Chelsea Market"/>
              <a:sym typeface="Chelsea Marke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Google Shape;711;p55"/>
          <p:cNvSpPr txBox="1"/>
          <p:nvPr/>
        </p:nvSpPr>
        <p:spPr>
          <a:xfrm>
            <a:off x="190715" y="172369"/>
            <a:ext cx="7192200" cy="100953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b="1" sz="1900"/>
          </a:p>
        </p:txBody>
      </p:sp>
      <p:sp>
        <p:nvSpPr>
          <p:cNvPr id="712" name="Google Shape;712;p55"/>
          <p:cNvSpPr/>
          <p:nvPr/>
        </p:nvSpPr>
        <p:spPr>
          <a:xfrm>
            <a:off x="190715" y="5220000"/>
            <a:ext cx="5942700" cy="5047800"/>
          </a:xfrm>
          <a:prstGeom prst="rtTriangle">
            <a:avLst/>
          </a:prstGeom>
          <a:solidFill>
            <a:srgbClr val="CFE2F3"/>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b="1" sz="1900"/>
          </a:p>
        </p:txBody>
      </p:sp>
      <p:sp>
        <p:nvSpPr>
          <p:cNvPr id="713" name="Google Shape;713;p55"/>
          <p:cNvSpPr txBox="1"/>
          <p:nvPr/>
        </p:nvSpPr>
        <p:spPr>
          <a:xfrm>
            <a:off x="1986035" y="3065531"/>
            <a:ext cx="4273200" cy="3312600"/>
          </a:xfrm>
          <a:prstGeom prst="rect">
            <a:avLst/>
          </a:prstGeom>
          <a:noFill/>
          <a:ln>
            <a:noFill/>
          </a:ln>
        </p:spPr>
        <p:txBody>
          <a:bodyPr anchorCtr="0" anchor="t" bIns="122150" lIns="122150" spcFirstLastPara="1" rIns="122150" wrap="square" tIns="122150">
            <a:noAutofit/>
          </a:bodyPr>
          <a:lstStyle/>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Alhanouf Alhaluli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Ajeed Alrashoud</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Jehad Alorainy</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Mashal Abaalkhail</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Mohannad Alqarni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Rahaf Alshabri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t>
            </a:r>
            <a:r>
              <a:rPr b="1" lang="ar" sz="2400">
                <a:solidFill>
                  <a:srgbClr val="F3F3F3"/>
                </a:solidFill>
                <a:latin typeface="Cabin"/>
                <a:ea typeface="Cabin"/>
                <a:cs typeface="Cabin"/>
                <a:sym typeface="Cabin"/>
              </a:rPr>
              <a:t>akan Alfaifi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Rawan Sulaiman</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Rema Almutawa</a:t>
            </a:r>
            <a:endParaRPr b="1" sz="2400">
              <a:solidFill>
                <a:srgbClr val="F3F3F3"/>
              </a:solidFill>
              <a:latin typeface="Cabin"/>
              <a:ea typeface="Cabin"/>
              <a:cs typeface="Cabin"/>
              <a:sym typeface="Cabin"/>
            </a:endParaRPr>
          </a:p>
        </p:txBody>
      </p:sp>
      <p:sp>
        <p:nvSpPr>
          <p:cNvPr id="714" name="Google Shape;714;p55"/>
          <p:cNvSpPr txBox="1"/>
          <p:nvPr/>
        </p:nvSpPr>
        <p:spPr>
          <a:xfrm>
            <a:off x="1426740" y="2242018"/>
            <a:ext cx="4706400" cy="8235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900" u="sng">
                <a:solidFill>
                  <a:srgbClr val="F3F3F3"/>
                </a:solidFill>
                <a:latin typeface="Cabin"/>
                <a:ea typeface="Cabin"/>
                <a:cs typeface="Cabin"/>
                <a:sym typeface="Cabin"/>
              </a:rPr>
              <a:t>Team Members</a:t>
            </a:r>
            <a:endParaRPr b="1" sz="4900" u="sng">
              <a:solidFill>
                <a:srgbClr val="F3F3F3"/>
              </a:solidFill>
              <a:latin typeface="Cabin"/>
              <a:ea typeface="Cabin"/>
              <a:cs typeface="Cabin"/>
              <a:sym typeface="Cabin"/>
            </a:endParaRPr>
          </a:p>
        </p:txBody>
      </p:sp>
      <p:sp>
        <p:nvSpPr>
          <p:cNvPr id="715" name="Google Shape;715;p55"/>
          <p:cNvSpPr txBox="1"/>
          <p:nvPr/>
        </p:nvSpPr>
        <p:spPr>
          <a:xfrm>
            <a:off x="638850" y="1461469"/>
            <a:ext cx="6744000" cy="5172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400">
                <a:solidFill>
                  <a:srgbClr val="F3F3F3"/>
                </a:solidFill>
                <a:latin typeface="Cabin"/>
                <a:ea typeface="Cabin"/>
                <a:cs typeface="Cabin"/>
                <a:sym typeface="Cabin"/>
              </a:rPr>
              <a:t>Abdulrahman Bedaiwi       &amp;        Jude Alotaibi</a:t>
            </a:r>
            <a:endParaRPr b="1" sz="2400">
              <a:solidFill>
                <a:srgbClr val="F3F3F3"/>
              </a:solidFill>
              <a:latin typeface="Cabin"/>
              <a:ea typeface="Cabin"/>
              <a:cs typeface="Cabin"/>
              <a:sym typeface="Cabin"/>
            </a:endParaRPr>
          </a:p>
        </p:txBody>
      </p:sp>
      <p:sp>
        <p:nvSpPr>
          <p:cNvPr id="716" name="Google Shape;716;p55"/>
          <p:cNvSpPr txBox="1"/>
          <p:nvPr/>
        </p:nvSpPr>
        <p:spPr>
          <a:xfrm>
            <a:off x="1581545" y="663073"/>
            <a:ext cx="4410300" cy="10404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900" u="sng">
                <a:solidFill>
                  <a:srgbClr val="F3F3F3"/>
                </a:solidFill>
                <a:latin typeface="Cabin"/>
                <a:ea typeface="Cabin"/>
                <a:cs typeface="Cabin"/>
                <a:sym typeface="Cabin"/>
              </a:rPr>
              <a:t>Team Leaders</a:t>
            </a:r>
            <a:endParaRPr b="1" sz="4900" u="sng">
              <a:solidFill>
                <a:srgbClr val="F3F3F3"/>
              </a:solidFill>
              <a:latin typeface="Cabin"/>
              <a:ea typeface="Cabin"/>
              <a:cs typeface="Cabin"/>
              <a:sym typeface="Cabin"/>
            </a:endParaRPr>
          </a:p>
        </p:txBody>
      </p:sp>
      <p:sp>
        <p:nvSpPr>
          <p:cNvPr id="717" name="Google Shape;717;p55"/>
          <p:cNvSpPr txBox="1"/>
          <p:nvPr/>
        </p:nvSpPr>
        <p:spPr>
          <a:xfrm>
            <a:off x="-366622" y="8756021"/>
            <a:ext cx="5319000" cy="8235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lang="ar" sz="4800">
                <a:latin typeface="Chelsea Market"/>
                <a:ea typeface="Chelsea Market"/>
                <a:cs typeface="Chelsea Market"/>
                <a:sym typeface="Chelsea Market"/>
              </a:rPr>
              <a:t>Thank you!</a:t>
            </a:r>
            <a:endParaRPr sz="4800">
              <a:latin typeface="Chelsea Market"/>
              <a:ea typeface="Chelsea Market"/>
              <a:cs typeface="Chelsea Market"/>
              <a:sym typeface="Chelsea Market"/>
            </a:endParaRPr>
          </a:p>
        </p:txBody>
      </p:sp>
      <p:sp>
        <p:nvSpPr>
          <p:cNvPr id="718" name="Google Shape;718;p55"/>
          <p:cNvSpPr txBox="1"/>
          <p:nvPr/>
        </p:nvSpPr>
        <p:spPr>
          <a:xfrm flipH="1">
            <a:off x="1048568" y="9491656"/>
            <a:ext cx="3021900" cy="5172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1900">
                <a:latin typeface="Cabin"/>
                <a:ea typeface="Cabin"/>
                <a:cs typeface="Cabin"/>
                <a:sym typeface="Cabin"/>
              </a:rPr>
              <a:t>Give us your feedback!</a:t>
            </a:r>
            <a:endParaRPr b="1" sz="1900">
              <a:latin typeface="Cabin"/>
              <a:ea typeface="Cabin"/>
              <a:cs typeface="Cabin"/>
              <a:sym typeface="Cabin"/>
            </a:endParaRPr>
          </a:p>
        </p:txBody>
      </p:sp>
      <p:pic>
        <p:nvPicPr>
          <p:cNvPr id="719" name="Google Shape;719;p55">
            <a:hlinkClick r:id="rId3"/>
          </p:cNvPr>
          <p:cNvPicPr preferRelativeResize="0"/>
          <p:nvPr/>
        </p:nvPicPr>
        <p:blipFill>
          <a:blip r:embed="rId4">
            <a:alphaModFix/>
          </a:blip>
          <a:stretch>
            <a:fillRect/>
          </a:stretch>
        </p:blipFill>
        <p:spPr>
          <a:xfrm>
            <a:off x="680238" y="9491736"/>
            <a:ext cx="517136" cy="517136"/>
          </a:xfrm>
          <a:prstGeom prst="rect">
            <a:avLst/>
          </a:prstGeom>
          <a:noFill/>
          <a:ln>
            <a:noFill/>
          </a:ln>
        </p:spPr>
      </p:pic>
      <p:pic>
        <p:nvPicPr>
          <p:cNvPr id="720" name="Google Shape;720;p55">
            <a:hlinkClick r:id="rId5"/>
          </p:cNvPr>
          <p:cNvPicPr preferRelativeResize="0"/>
          <p:nvPr/>
        </p:nvPicPr>
        <p:blipFill>
          <a:blip r:embed="rId6">
            <a:alphaModFix/>
          </a:blip>
          <a:stretch>
            <a:fillRect/>
          </a:stretch>
        </p:blipFill>
        <p:spPr>
          <a:xfrm>
            <a:off x="6259218" y="9411986"/>
            <a:ext cx="761191" cy="676620"/>
          </a:xfrm>
          <a:prstGeom prst="rect">
            <a:avLst/>
          </a:prstGeom>
          <a:noFill/>
          <a:ln>
            <a:noFill/>
          </a:ln>
        </p:spPr>
      </p:pic>
      <p:pic>
        <p:nvPicPr>
          <p:cNvPr id="721" name="Google Shape;721;p55"/>
          <p:cNvPicPr preferRelativeResize="0"/>
          <p:nvPr/>
        </p:nvPicPr>
        <p:blipFill>
          <a:blip r:embed="rId7">
            <a:alphaModFix/>
          </a:blip>
          <a:stretch>
            <a:fillRect/>
          </a:stretch>
        </p:blipFill>
        <p:spPr>
          <a:xfrm>
            <a:off x="2192589" y="4937640"/>
            <a:ext cx="255773" cy="255773"/>
          </a:xfrm>
          <a:prstGeom prst="rect">
            <a:avLst/>
          </a:prstGeom>
          <a:noFill/>
          <a:ln>
            <a:noFill/>
          </a:ln>
        </p:spPr>
      </p:pic>
      <p:pic>
        <p:nvPicPr>
          <p:cNvPr id="722" name="Google Shape;722;p55"/>
          <p:cNvPicPr preferRelativeResize="0"/>
          <p:nvPr/>
        </p:nvPicPr>
        <p:blipFill>
          <a:blip r:embed="rId7">
            <a:alphaModFix/>
          </a:blip>
          <a:stretch>
            <a:fillRect/>
          </a:stretch>
        </p:blipFill>
        <p:spPr>
          <a:xfrm>
            <a:off x="2192599" y="5782878"/>
            <a:ext cx="255773" cy="2557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8"/>
          <p:cNvSpPr txBox="1"/>
          <p:nvPr/>
        </p:nvSpPr>
        <p:spPr>
          <a:xfrm>
            <a:off x="3574050" y="3006525"/>
            <a:ext cx="4075500" cy="19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latin typeface="Cabin"/>
                <a:ea typeface="Cabin"/>
                <a:cs typeface="Cabin"/>
                <a:sym typeface="Cabin"/>
              </a:rPr>
              <a:t>Children/Adolescent</a:t>
            </a:r>
            <a:endParaRPr b="1"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 Sex/age-specific BMI</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BMI ≥ 95th percentile is </a:t>
            </a:r>
            <a:r>
              <a:rPr lang="ar" sz="1500">
                <a:highlight>
                  <a:srgbClr val="EAD1DC"/>
                </a:highlight>
                <a:latin typeface="Cabin"/>
                <a:ea typeface="Cabin"/>
                <a:cs typeface="Cabin"/>
                <a:sym typeface="Cabin"/>
              </a:rPr>
              <a:t>obese</a:t>
            </a:r>
            <a:r>
              <a:rPr lang="ar" sz="1500">
                <a:latin typeface="Cabin"/>
                <a:ea typeface="Cabin"/>
                <a:cs typeface="Cabin"/>
                <a:sym typeface="Cabin"/>
              </a:rPr>
              <a:t>.</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85th to less than 95th percentile is</a:t>
            </a:r>
            <a:r>
              <a:rPr lang="ar" sz="1500">
                <a:latin typeface="Cabin"/>
                <a:ea typeface="Cabin"/>
                <a:cs typeface="Cabin"/>
                <a:sym typeface="Cabin"/>
              </a:rPr>
              <a:t> </a:t>
            </a:r>
            <a:r>
              <a:rPr lang="ar" sz="1500">
                <a:highlight>
                  <a:srgbClr val="EAD1DC"/>
                </a:highlight>
                <a:latin typeface="Cabin"/>
                <a:ea typeface="Cabin"/>
                <a:cs typeface="Cabin"/>
                <a:sym typeface="Cabin"/>
              </a:rPr>
              <a:t>overweight.</a:t>
            </a:r>
            <a:endParaRPr sz="1500">
              <a:highlight>
                <a:srgbClr val="EAD1DC"/>
              </a:highlight>
              <a:latin typeface="Cabin"/>
              <a:ea typeface="Cabin"/>
              <a:cs typeface="Cabin"/>
              <a:sym typeface="Cabin"/>
            </a:endParaRPr>
          </a:p>
          <a:p>
            <a:pPr indent="0" lvl="0" marL="0" rtl="0" algn="l">
              <a:spcBef>
                <a:spcPts val="0"/>
              </a:spcBef>
              <a:spcAft>
                <a:spcPts val="0"/>
              </a:spcAft>
              <a:buNone/>
            </a:pPr>
            <a:r>
              <a:t/>
            </a:r>
            <a:endParaRPr/>
          </a:p>
        </p:txBody>
      </p:sp>
      <p:sp>
        <p:nvSpPr>
          <p:cNvPr id="173" name="Google Shape;173;p38"/>
          <p:cNvSpPr txBox="1"/>
          <p:nvPr/>
        </p:nvSpPr>
        <p:spPr>
          <a:xfrm>
            <a:off x="125400" y="276175"/>
            <a:ext cx="7250100" cy="8181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400">
                <a:solidFill>
                  <a:srgbClr val="0B5394"/>
                </a:solidFill>
                <a:latin typeface="Cabin"/>
                <a:ea typeface="Cabin"/>
                <a:cs typeface="Cabin"/>
                <a:sym typeface="Cabin"/>
              </a:rPr>
              <a:t>Definition of obesity &amp; classification </a:t>
            </a:r>
            <a:endParaRPr b="1" sz="3400">
              <a:solidFill>
                <a:srgbClr val="0B5394"/>
              </a:solidFill>
              <a:latin typeface="Cabin"/>
              <a:ea typeface="Cabin"/>
              <a:cs typeface="Cabin"/>
              <a:sym typeface="Cabin"/>
            </a:endParaRPr>
          </a:p>
        </p:txBody>
      </p:sp>
      <p:cxnSp>
        <p:nvCxnSpPr>
          <p:cNvPr id="174" name="Google Shape;174;p38"/>
          <p:cNvCxnSpPr/>
          <p:nvPr/>
        </p:nvCxnSpPr>
        <p:spPr>
          <a:xfrm>
            <a:off x="754672" y="1134361"/>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175" name="Google Shape;175;p38"/>
          <p:cNvSpPr txBox="1"/>
          <p:nvPr/>
        </p:nvSpPr>
        <p:spPr>
          <a:xfrm>
            <a:off x="62100" y="1608200"/>
            <a:ext cx="7376700" cy="33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000">
                <a:solidFill>
                  <a:srgbClr val="0B5394"/>
                </a:solidFill>
                <a:latin typeface="Cabin"/>
                <a:ea typeface="Cabin"/>
                <a:cs typeface="Cabin"/>
                <a:sym typeface="Cabin"/>
              </a:rPr>
              <a:t>Defining obesity:</a:t>
            </a:r>
            <a:endParaRPr b="1" sz="2000">
              <a:solidFill>
                <a:srgbClr val="0B5394"/>
              </a:solidFill>
              <a:latin typeface="Cabin"/>
              <a:ea typeface="Cabin"/>
              <a:cs typeface="Cabin"/>
              <a:sym typeface="Cabin"/>
            </a:endParaRPr>
          </a:p>
          <a:p>
            <a:pPr indent="0" lvl="0" marL="0" rtl="0" algn="l">
              <a:spcBef>
                <a:spcPts val="0"/>
              </a:spcBef>
              <a:spcAft>
                <a:spcPts val="0"/>
              </a:spcAft>
              <a:buNone/>
            </a:pPr>
            <a:r>
              <a:rPr lang="ar" sz="1500">
                <a:solidFill>
                  <a:srgbClr val="3D85C6"/>
                </a:solidFill>
                <a:latin typeface="Cabin"/>
                <a:ea typeface="Cabin"/>
                <a:cs typeface="Cabin"/>
                <a:sym typeface="Cabin"/>
              </a:rPr>
              <a:t>“a condition of abnormal and excessive fat accumulation in adipose tissue to the extent that health may be adversely affected”.</a:t>
            </a:r>
            <a:endParaRPr sz="1500">
              <a:solidFill>
                <a:srgbClr val="3D85C6"/>
              </a:solidFill>
              <a:latin typeface="Cabin"/>
              <a:ea typeface="Cabin"/>
              <a:cs typeface="Cabin"/>
              <a:sym typeface="Cabin"/>
            </a:endParaRPr>
          </a:p>
          <a:p>
            <a:pPr indent="0" lvl="0" marL="0" rtl="0" algn="l">
              <a:spcBef>
                <a:spcPts val="0"/>
              </a:spcBef>
              <a:spcAft>
                <a:spcPts val="0"/>
              </a:spcAft>
              <a:buNone/>
            </a:pPr>
            <a:r>
              <a:rPr lang="ar" sz="1500">
                <a:solidFill>
                  <a:srgbClr val="C27BA0"/>
                </a:solidFill>
                <a:latin typeface="Cabin"/>
                <a:ea typeface="Cabin"/>
                <a:cs typeface="Cabin"/>
                <a:sym typeface="Cabin"/>
              </a:rPr>
              <a:t>“Overweight and obesity are defined as abnormal or excessive fat accumulation that may impair health.”</a:t>
            </a:r>
            <a:endParaRPr sz="1500">
              <a:solidFill>
                <a:srgbClr val="C27BA0"/>
              </a:solidFill>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a:p>
            <a:pPr indent="0" lvl="0" marL="0" rtl="0" algn="l">
              <a:spcBef>
                <a:spcPts val="0"/>
              </a:spcBef>
              <a:spcAft>
                <a:spcPts val="0"/>
              </a:spcAft>
              <a:buNone/>
            </a:pPr>
            <a:r>
              <a:rPr b="1" lang="ar" sz="1500">
                <a:latin typeface="Cabin"/>
                <a:ea typeface="Cabin"/>
                <a:cs typeface="Cabin"/>
                <a:sym typeface="Cabin"/>
              </a:rPr>
              <a:t>Adults</a:t>
            </a:r>
            <a:r>
              <a:rPr lang="ar" sz="1500">
                <a:latin typeface="Cabin"/>
                <a:ea typeface="Cabin"/>
                <a:cs typeface="Cabin"/>
                <a:sym typeface="Cabin"/>
              </a:rPr>
              <a:t> </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 BMI ≥ 30.0 is </a:t>
            </a:r>
            <a:r>
              <a:rPr lang="ar" sz="1500">
                <a:highlight>
                  <a:srgbClr val="EAD1DC"/>
                </a:highlight>
                <a:latin typeface="Cabin"/>
                <a:ea typeface="Cabin"/>
                <a:cs typeface="Cabin"/>
                <a:sym typeface="Cabin"/>
              </a:rPr>
              <a:t>obese</a:t>
            </a:r>
            <a:r>
              <a:rPr lang="ar" sz="1500">
                <a:latin typeface="Cabin"/>
                <a:ea typeface="Cabin"/>
                <a:cs typeface="Cabin"/>
                <a:sym typeface="Cabin"/>
              </a:rPr>
              <a:t> </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 25.0-29.9 is </a:t>
            </a:r>
            <a:r>
              <a:rPr lang="ar" sz="1500">
                <a:highlight>
                  <a:srgbClr val="EAD1DC"/>
                </a:highlight>
                <a:latin typeface="Cabin"/>
                <a:ea typeface="Cabin"/>
                <a:cs typeface="Cabin"/>
                <a:sym typeface="Cabin"/>
              </a:rPr>
              <a:t>overweight</a:t>
            </a:r>
            <a:r>
              <a:rPr lang="ar" sz="1500">
                <a:latin typeface="Cabin"/>
                <a:ea typeface="Cabin"/>
                <a:cs typeface="Cabin"/>
                <a:sym typeface="Cabin"/>
              </a:rPr>
              <a:t> </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 18.5-24.9 is </a:t>
            </a:r>
            <a:r>
              <a:rPr lang="ar" sz="1500">
                <a:highlight>
                  <a:srgbClr val="EAD1DC"/>
                </a:highlight>
                <a:latin typeface="Cabin"/>
                <a:ea typeface="Cabin"/>
                <a:cs typeface="Cabin"/>
                <a:sym typeface="Cabin"/>
              </a:rPr>
              <a:t>normal</a:t>
            </a:r>
            <a:r>
              <a:rPr lang="ar" sz="1500">
                <a:latin typeface="Cabin"/>
                <a:ea typeface="Cabin"/>
                <a:cs typeface="Cabin"/>
                <a:sym typeface="Cabin"/>
              </a:rPr>
              <a:t> </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&lt; 18.5 is </a:t>
            </a:r>
            <a:r>
              <a:rPr lang="ar" sz="1500">
                <a:highlight>
                  <a:srgbClr val="EAD1DC"/>
                </a:highlight>
                <a:latin typeface="Cabin"/>
                <a:ea typeface="Cabin"/>
                <a:cs typeface="Cabin"/>
                <a:sym typeface="Cabin"/>
              </a:rPr>
              <a:t>underweight</a:t>
            </a:r>
            <a:endParaRPr sz="1500">
              <a:highlight>
                <a:srgbClr val="EAD1DC"/>
              </a:highlight>
              <a:latin typeface="Cabin"/>
              <a:ea typeface="Cabin"/>
              <a:cs typeface="Cabin"/>
              <a:sym typeface="Cabin"/>
            </a:endParaRPr>
          </a:p>
          <a:p>
            <a:pPr indent="0" lvl="0" marL="457200" rtl="0" algn="l">
              <a:spcBef>
                <a:spcPts val="0"/>
              </a:spcBef>
              <a:spcAft>
                <a:spcPts val="0"/>
              </a:spcAft>
              <a:buNone/>
            </a:pPr>
            <a:r>
              <a:t/>
            </a:r>
            <a:endParaRPr sz="900">
              <a:latin typeface="Cabin"/>
              <a:ea typeface="Cabin"/>
              <a:cs typeface="Cabin"/>
              <a:sym typeface="Cabin"/>
            </a:endParaRPr>
          </a:p>
        </p:txBody>
      </p:sp>
      <p:graphicFrame>
        <p:nvGraphicFramePr>
          <p:cNvPr id="176" name="Google Shape;176;p38"/>
          <p:cNvGraphicFramePr/>
          <p:nvPr/>
        </p:nvGraphicFramePr>
        <p:xfrm>
          <a:off x="210550" y="8059075"/>
          <a:ext cx="3000000" cy="3000000"/>
        </p:xfrm>
        <a:graphic>
          <a:graphicData uri="http://schemas.openxmlformats.org/drawingml/2006/table">
            <a:tbl>
              <a:tblPr>
                <a:noFill/>
                <a:tableStyleId>{B4B191A0-CE70-476D-AA4A-160FEB67EAAA}</a:tableStyleId>
              </a:tblPr>
              <a:tblGrid>
                <a:gridCol w="1874925"/>
                <a:gridCol w="1874925"/>
              </a:tblGrid>
              <a:tr h="463275">
                <a:tc>
                  <a:txBody>
                    <a:bodyPr/>
                    <a:lstStyle/>
                    <a:p>
                      <a:pPr indent="0" lvl="0" marL="0" rtl="0" algn="ctr">
                        <a:spcBef>
                          <a:spcPts val="0"/>
                        </a:spcBef>
                        <a:spcAft>
                          <a:spcPts val="0"/>
                        </a:spcAft>
                        <a:buNone/>
                      </a:pPr>
                      <a:r>
                        <a:rPr lang="ar" sz="1600">
                          <a:solidFill>
                            <a:srgbClr val="FFFFFF"/>
                          </a:solidFill>
                          <a:latin typeface="Cabin"/>
                          <a:ea typeface="Cabin"/>
                          <a:cs typeface="Cabin"/>
                          <a:sym typeface="Cabin"/>
                        </a:rPr>
                        <a:t>0-5</a:t>
                      </a:r>
                      <a:endParaRPr sz="16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lang="ar" sz="1600">
                          <a:solidFill>
                            <a:srgbClr val="FFFFFF"/>
                          </a:solidFill>
                          <a:latin typeface="Cabin"/>
                          <a:ea typeface="Cabin"/>
                          <a:cs typeface="Cabin"/>
                          <a:sym typeface="Cabin"/>
                        </a:rPr>
                        <a:t>5-19</a:t>
                      </a:r>
                      <a:endParaRPr sz="16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FA8DC"/>
                    </a:solidFill>
                  </a:tcPr>
                </a:tc>
              </a:tr>
              <a:tr h="842550">
                <a:tc>
                  <a:txBody>
                    <a:bodyPr/>
                    <a:lstStyle/>
                    <a:p>
                      <a:pPr indent="0" lvl="0" marL="0" rtl="0" algn="l">
                        <a:spcBef>
                          <a:spcPts val="0"/>
                        </a:spcBef>
                        <a:spcAft>
                          <a:spcPts val="0"/>
                        </a:spcAft>
                        <a:buNone/>
                      </a:pPr>
                      <a:r>
                        <a:rPr lang="ar" sz="1300">
                          <a:latin typeface="Cabin"/>
                          <a:ea typeface="Cabin"/>
                          <a:cs typeface="Cabin"/>
                          <a:sym typeface="Cabin"/>
                        </a:rPr>
                        <a:t>Overweight: 2 standard deviation (SD)</a:t>
                      </a:r>
                      <a:endParaRPr sz="1300">
                        <a:latin typeface="Cabin"/>
                        <a:ea typeface="Cabin"/>
                        <a:cs typeface="Cabin"/>
                        <a:sym typeface="Cabin"/>
                      </a:endParaRPr>
                    </a:p>
                    <a:p>
                      <a:pPr indent="0" lvl="0" marL="0" rtl="0" algn="l">
                        <a:spcBef>
                          <a:spcPts val="0"/>
                        </a:spcBef>
                        <a:spcAft>
                          <a:spcPts val="0"/>
                        </a:spcAft>
                        <a:buNone/>
                      </a:pPr>
                      <a:r>
                        <a:rPr lang="ar" sz="1300">
                          <a:latin typeface="Cabin"/>
                          <a:ea typeface="Cabin"/>
                          <a:cs typeface="Cabin"/>
                          <a:sym typeface="Cabin"/>
                        </a:rPr>
                        <a:t>Above median BMI</a:t>
                      </a:r>
                      <a:endParaRPr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ar" sz="1300">
                          <a:latin typeface="Cabin"/>
                          <a:ea typeface="Cabin"/>
                          <a:cs typeface="Cabin"/>
                          <a:sym typeface="Cabin"/>
                        </a:rPr>
                        <a:t>overweight: 1 SD above median BMI</a:t>
                      </a:r>
                      <a:endParaRPr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27300">
                <a:tc>
                  <a:txBody>
                    <a:bodyPr/>
                    <a:lstStyle/>
                    <a:p>
                      <a:pPr indent="0" lvl="0" marL="0" rtl="0" algn="l">
                        <a:spcBef>
                          <a:spcPts val="0"/>
                        </a:spcBef>
                        <a:spcAft>
                          <a:spcPts val="0"/>
                        </a:spcAft>
                        <a:buNone/>
                      </a:pPr>
                      <a:r>
                        <a:rPr lang="ar" sz="1300">
                          <a:latin typeface="Cabin"/>
                          <a:ea typeface="Cabin"/>
                          <a:cs typeface="Cabin"/>
                          <a:sym typeface="Cabin"/>
                        </a:rPr>
                        <a:t>Obese: 3 SD above median BMI</a:t>
                      </a:r>
                      <a:endParaRPr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ar" sz="1300">
                          <a:latin typeface="Cabin"/>
                          <a:ea typeface="Cabin"/>
                          <a:cs typeface="Cabin"/>
                          <a:sym typeface="Cabin"/>
                        </a:rPr>
                        <a:t>Obese: 2 SD above median BMI</a:t>
                      </a:r>
                      <a:endParaRPr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177" name="Google Shape;177;p38"/>
          <p:cNvGraphicFramePr/>
          <p:nvPr/>
        </p:nvGraphicFramePr>
        <p:xfrm>
          <a:off x="210550" y="7761775"/>
          <a:ext cx="3000000" cy="3000000"/>
        </p:xfrm>
        <a:graphic>
          <a:graphicData uri="http://schemas.openxmlformats.org/drawingml/2006/table">
            <a:tbl>
              <a:tblPr>
                <a:noFill/>
                <a:tableStyleId>{B4B191A0-CE70-476D-AA4A-160FEB67EAAA}</a:tableStyleId>
              </a:tblPr>
              <a:tblGrid>
                <a:gridCol w="3749850"/>
              </a:tblGrid>
              <a:tr h="428400">
                <a:tc>
                  <a:txBody>
                    <a:bodyPr/>
                    <a:lstStyle/>
                    <a:p>
                      <a:pPr indent="0" lvl="0" marL="0" rtl="0" algn="ctr">
                        <a:spcBef>
                          <a:spcPts val="0"/>
                        </a:spcBef>
                        <a:spcAft>
                          <a:spcPts val="0"/>
                        </a:spcAft>
                        <a:buNone/>
                      </a:pPr>
                      <a:r>
                        <a:rPr b="1" lang="ar" sz="1600">
                          <a:solidFill>
                            <a:srgbClr val="FFFFFF"/>
                          </a:solidFill>
                          <a:latin typeface="Cabin"/>
                          <a:ea typeface="Cabin"/>
                          <a:cs typeface="Cabin"/>
                          <a:sym typeface="Cabin"/>
                        </a:rPr>
                        <a:t>International Obesity Taskforce</a:t>
                      </a:r>
                      <a:endParaRPr b="1" sz="16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3D85C6"/>
                    </a:solidFill>
                  </a:tcPr>
                </a:tc>
              </a:tr>
            </a:tbl>
          </a:graphicData>
        </a:graphic>
      </p:graphicFrame>
      <p:pic>
        <p:nvPicPr>
          <p:cNvPr id="178" name="Google Shape;178;p38"/>
          <p:cNvPicPr preferRelativeResize="0"/>
          <p:nvPr/>
        </p:nvPicPr>
        <p:blipFill rotWithShape="1">
          <a:blip r:embed="rId3">
            <a:alphaModFix/>
          </a:blip>
          <a:srcRect b="0" l="0" r="0" t="0"/>
          <a:stretch/>
        </p:blipFill>
        <p:spPr>
          <a:xfrm>
            <a:off x="4121050" y="7790385"/>
            <a:ext cx="3438951" cy="2565749"/>
          </a:xfrm>
          <a:prstGeom prst="rect">
            <a:avLst/>
          </a:prstGeom>
          <a:noFill/>
          <a:ln>
            <a:noFill/>
          </a:ln>
        </p:spPr>
      </p:pic>
      <p:sp>
        <p:nvSpPr>
          <p:cNvPr id="179" name="Google Shape;179;p38"/>
          <p:cNvSpPr txBox="1"/>
          <p:nvPr/>
        </p:nvSpPr>
        <p:spPr>
          <a:xfrm>
            <a:off x="261625" y="9992175"/>
            <a:ext cx="2917800" cy="3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9FC5E8"/>
                </a:solidFill>
                <a:latin typeface="Cabin"/>
                <a:ea typeface="Cabin"/>
                <a:cs typeface="Cabin"/>
                <a:sym typeface="Cabin"/>
              </a:rPr>
              <a:t>Classification of obesity (Adults)</a:t>
            </a:r>
            <a:endParaRPr>
              <a:solidFill>
                <a:srgbClr val="9FC5E8"/>
              </a:solidFill>
              <a:latin typeface="Cabin"/>
              <a:ea typeface="Cabin"/>
              <a:cs typeface="Cabin"/>
              <a:sym typeface="Cabin"/>
            </a:endParaRPr>
          </a:p>
        </p:txBody>
      </p:sp>
      <p:sp>
        <p:nvSpPr>
          <p:cNvPr id="180" name="Google Shape;180;p38"/>
          <p:cNvSpPr/>
          <p:nvPr/>
        </p:nvSpPr>
        <p:spPr>
          <a:xfrm>
            <a:off x="4143700" y="8270489"/>
            <a:ext cx="2554800" cy="1368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8"/>
          <p:cNvSpPr/>
          <p:nvPr/>
        </p:nvSpPr>
        <p:spPr>
          <a:xfrm>
            <a:off x="4143700" y="9386540"/>
            <a:ext cx="2509500" cy="118800"/>
          </a:xfrm>
          <a:prstGeom prst="roundRect">
            <a:avLst>
              <a:gd fmla="val 0"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8"/>
          <p:cNvSpPr/>
          <p:nvPr/>
        </p:nvSpPr>
        <p:spPr>
          <a:xfrm>
            <a:off x="4143700" y="8805527"/>
            <a:ext cx="2554800" cy="363900"/>
          </a:xfrm>
          <a:prstGeom prst="roundRect">
            <a:avLst>
              <a:gd fmla="val 4918"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8"/>
          <p:cNvSpPr txBox="1"/>
          <p:nvPr/>
        </p:nvSpPr>
        <p:spPr>
          <a:xfrm>
            <a:off x="154950" y="6700700"/>
            <a:ext cx="7250100" cy="9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2000">
                <a:solidFill>
                  <a:srgbClr val="0B5394"/>
                </a:solidFill>
                <a:latin typeface="Cabin"/>
                <a:ea typeface="Cabin"/>
                <a:cs typeface="Cabin"/>
                <a:sym typeface="Cabin"/>
              </a:rPr>
              <a:t>Classification</a:t>
            </a:r>
            <a:r>
              <a:rPr lang="ar" sz="2000">
                <a:solidFill>
                  <a:srgbClr val="0B5394"/>
                </a:solidFill>
                <a:latin typeface="Cabin"/>
                <a:ea typeface="Cabin"/>
                <a:cs typeface="Cabin"/>
                <a:sym typeface="Cabin"/>
              </a:rPr>
              <a:t> </a:t>
            </a:r>
            <a:r>
              <a:rPr b="1" lang="ar" sz="2000">
                <a:solidFill>
                  <a:srgbClr val="0B5394"/>
                </a:solidFill>
                <a:latin typeface="Cabin"/>
                <a:ea typeface="Cabin"/>
                <a:cs typeface="Cabin"/>
                <a:sym typeface="Cabin"/>
              </a:rPr>
              <a:t>of child obesity </a:t>
            </a:r>
            <a:r>
              <a:rPr lang="ar" sz="2000">
                <a:solidFill>
                  <a:srgbClr val="3D85C6"/>
                </a:solidFill>
                <a:latin typeface="Cabin"/>
                <a:ea typeface="Cabin"/>
                <a:cs typeface="Cabin"/>
                <a:sym typeface="Cabin"/>
              </a:rPr>
              <a:t>(according to male’s slides)</a:t>
            </a:r>
            <a:endParaRPr sz="2000">
              <a:solidFill>
                <a:srgbClr val="3D85C6"/>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800">
                <a:solidFill>
                  <a:schemeClr val="dk1"/>
                </a:solidFill>
                <a:latin typeface="Cabin"/>
                <a:ea typeface="Cabin"/>
                <a:cs typeface="Cabin"/>
                <a:sym typeface="Cabin"/>
              </a:rPr>
              <a:t>                                                                                               </a:t>
            </a:r>
            <a:endParaRPr sz="800">
              <a:solidFill>
                <a:schemeClr val="dk1"/>
              </a:solidFill>
              <a:latin typeface="Cabin"/>
              <a:ea typeface="Cabin"/>
              <a:cs typeface="Cabin"/>
              <a:sym typeface="Cabin"/>
            </a:endParaRPr>
          </a:p>
          <a:p>
            <a:pPr indent="-323850" lvl="0" marL="457200" rtl="0" algn="l">
              <a:spcBef>
                <a:spcPts val="0"/>
              </a:spcBef>
              <a:spcAft>
                <a:spcPts val="0"/>
              </a:spcAft>
              <a:buClr>
                <a:schemeClr val="dk1"/>
              </a:buClr>
              <a:buSzPts val="1500"/>
              <a:buFont typeface="Cabin"/>
              <a:buChar char="●"/>
            </a:pPr>
            <a:r>
              <a:rPr lang="ar" sz="1500">
                <a:solidFill>
                  <a:schemeClr val="dk1"/>
                </a:solidFill>
                <a:latin typeface="Cabin"/>
                <a:ea typeface="Cabin"/>
                <a:cs typeface="Cabin"/>
                <a:sym typeface="Cabin"/>
              </a:rPr>
              <a:t>In U.S : obesity weight greater than or equal to the 95th percentile.</a:t>
            </a:r>
            <a:endParaRPr sz="1500">
              <a:solidFill>
                <a:schemeClr val="dk1"/>
              </a:solidFill>
              <a:latin typeface="Cabin"/>
              <a:ea typeface="Cabin"/>
              <a:cs typeface="Cabin"/>
              <a:sym typeface="Cabin"/>
            </a:endParaRPr>
          </a:p>
          <a:p>
            <a:pPr indent="0" lvl="0" marL="0" rtl="0" algn="l">
              <a:spcBef>
                <a:spcPts val="0"/>
              </a:spcBef>
              <a:spcAft>
                <a:spcPts val="0"/>
              </a:spcAft>
              <a:buNone/>
            </a:pPr>
            <a:r>
              <a:t/>
            </a:r>
            <a:endParaRPr/>
          </a:p>
        </p:txBody>
      </p:sp>
      <p:cxnSp>
        <p:nvCxnSpPr>
          <p:cNvPr id="184" name="Google Shape;184;p38"/>
          <p:cNvCxnSpPr/>
          <p:nvPr/>
        </p:nvCxnSpPr>
        <p:spPr>
          <a:xfrm>
            <a:off x="3409459" y="2954865"/>
            <a:ext cx="15600" cy="1669200"/>
          </a:xfrm>
          <a:prstGeom prst="straightConnector1">
            <a:avLst/>
          </a:prstGeom>
          <a:noFill/>
          <a:ln cap="flat" cmpd="sng" w="57150">
            <a:solidFill>
              <a:srgbClr val="C27BA0"/>
            </a:solidFill>
            <a:prstDash val="solid"/>
            <a:round/>
            <a:headEnd len="med" w="med" type="none"/>
            <a:tailEnd len="med" w="med" type="none"/>
          </a:ln>
        </p:spPr>
      </p:cxnSp>
      <p:graphicFrame>
        <p:nvGraphicFramePr>
          <p:cNvPr id="185" name="Google Shape;185;p38"/>
          <p:cNvGraphicFramePr/>
          <p:nvPr/>
        </p:nvGraphicFramePr>
        <p:xfrm>
          <a:off x="922950" y="5165563"/>
          <a:ext cx="3000000" cy="3000000"/>
        </p:xfrm>
        <a:graphic>
          <a:graphicData uri="http://schemas.openxmlformats.org/drawingml/2006/table">
            <a:tbl>
              <a:tblPr>
                <a:noFill/>
                <a:tableStyleId>{B4B191A0-CE70-476D-AA4A-160FEB67EAAA}</a:tableStyleId>
              </a:tblPr>
              <a:tblGrid>
                <a:gridCol w="3220750"/>
                <a:gridCol w="2434250"/>
              </a:tblGrid>
              <a:tr h="401450">
                <a:tc>
                  <a:txBody>
                    <a:bodyPr/>
                    <a:lstStyle/>
                    <a:p>
                      <a:pPr indent="0" lvl="0" marL="0" rtl="0" algn="l">
                        <a:spcBef>
                          <a:spcPts val="0"/>
                        </a:spcBef>
                        <a:spcAft>
                          <a:spcPts val="0"/>
                        </a:spcAft>
                        <a:buNone/>
                      </a:pPr>
                      <a:r>
                        <a:rPr lang="ar" sz="1600">
                          <a:latin typeface="Cabin"/>
                          <a:ea typeface="Cabin"/>
                          <a:cs typeface="Cabin"/>
                          <a:sym typeface="Cabin"/>
                        </a:rPr>
                        <a:t>Grade 1 obesity</a:t>
                      </a:r>
                      <a:endParaRPr sz="1600">
                        <a:latin typeface="Cabin"/>
                        <a:ea typeface="Cabin"/>
                        <a:cs typeface="Cabin"/>
                        <a:sym typeface="Cabin"/>
                      </a:endParaRPr>
                    </a:p>
                  </a:txBody>
                  <a:tcPr marT="91425" marB="91425" marR="91425" marL="91425"/>
                </a:tc>
                <a:tc>
                  <a:txBody>
                    <a:bodyPr/>
                    <a:lstStyle/>
                    <a:p>
                      <a:pPr indent="0" lvl="0" marL="0" rtl="0" algn="l">
                        <a:spcBef>
                          <a:spcPts val="0"/>
                        </a:spcBef>
                        <a:spcAft>
                          <a:spcPts val="0"/>
                        </a:spcAft>
                        <a:buNone/>
                      </a:pPr>
                      <a:r>
                        <a:rPr lang="ar">
                          <a:latin typeface="Cabin"/>
                          <a:ea typeface="Cabin"/>
                          <a:cs typeface="Cabin"/>
                          <a:sym typeface="Cabin"/>
                        </a:rPr>
                        <a:t>BMI 30.0-34.9</a:t>
                      </a:r>
                      <a:endParaRPr>
                        <a:latin typeface="Cabin"/>
                        <a:ea typeface="Cabin"/>
                        <a:cs typeface="Cabin"/>
                        <a:sym typeface="Cabin"/>
                      </a:endParaRPr>
                    </a:p>
                  </a:txBody>
                  <a:tcPr marT="91425" marB="91425" marR="91425" marL="91425"/>
                </a:tc>
              </a:tr>
              <a:tr h="401450">
                <a:tc>
                  <a:txBody>
                    <a:bodyPr/>
                    <a:lstStyle/>
                    <a:p>
                      <a:pPr indent="0" lvl="0" marL="0" rtl="0" algn="l">
                        <a:spcBef>
                          <a:spcPts val="0"/>
                        </a:spcBef>
                        <a:spcAft>
                          <a:spcPts val="0"/>
                        </a:spcAft>
                        <a:buNone/>
                      </a:pPr>
                      <a:r>
                        <a:rPr lang="ar" sz="1600">
                          <a:latin typeface="Cabin"/>
                          <a:ea typeface="Cabin"/>
                          <a:cs typeface="Cabin"/>
                          <a:sym typeface="Cabin"/>
                        </a:rPr>
                        <a:t>Grade 2 obesity</a:t>
                      </a:r>
                      <a:endParaRPr sz="1600">
                        <a:latin typeface="Cabin"/>
                        <a:ea typeface="Cabin"/>
                        <a:cs typeface="Cabin"/>
                        <a:sym typeface="Cabin"/>
                      </a:endParaRPr>
                    </a:p>
                  </a:txBody>
                  <a:tcPr marT="91425" marB="91425" marR="91425" marL="91425"/>
                </a:tc>
                <a:tc>
                  <a:txBody>
                    <a:bodyPr/>
                    <a:lstStyle/>
                    <a:p>
                      <a:pPr indent="0" lvl="0" marL="0" rtl="0" algn="l">
                        <a:spcBef>
                          <a:spcPts val="0"/>
                        </a:spcBef>
                        <a:spcAft>
                          <a:spcPts val="0"/>
                        </a:spcAft>
                        <a:buNone/>
                      </a:pPr>
                      <a:r>
                        <a:rPr lang="ar">
                          <a:latin typeface="Cabin"/>
                          <a:ea typeface="Cabin"/>
                          <a:cs typeface="Cabin"/>
                          <a:sym typeface="Cabin"/>
                        </a:rPr>
                        <a:t>BMI 35.0-39.9</a:t>
                      </a:r>
                      <a:endParaRPr>
                        <a:latin typeface="Cabin"/>
                        <a:ea typeface="Cabin"/>
                        <a:cs typeface="Cabin"/>
                        <a:sym typeface="Cabin"/>
                      </a:endParaRPr>
                    </a:p>
                  </a:txBody>
                  <a:tcPr marT="91425" marB="91425" marR="91425" marL="91425"/>
                </a:tc>
              </a:tr>
              <a:tr h="373350">
                <a:tc>
                  <a:txBody>
                    <a:bodyPr/>
                    <a:lstStyle/>
                    <a:p>
                      <a:pPr indent="0" lvl="0" marL="0" rtl="0" algn="l">
                        <a:spcBef>
                          <a:spcPts val="0"/>
                        </a:spcBef>
                        <a:spcAft>
                          <a:spcPts val="0"/>
                        </a:spcAft>
                        <a:buNone/>
                      </a:pPr>
                      <a:r>
                        <a:rPr lang="ar" sz="1600">
                          <a:latin typeface="Cabin"/>
                          <a:ea typeface="Cabin"/>
                          <a:cs typeface="Cabin"/>
                          <a:sym typeface="Cabin"/>
                        </a:rPr>
                        <a:t>Grade 3 obesity</a:t>
                      </a:r>
                      <a:endParaRPr sz="1600">
                        <a:latin typeface="Cabin"/>
                        <a:ea typeface="Cabin"/>
                        <a:cs typeface="Cabin"/>
                        <a:sym typeface="Cabin"/>
                      </a:endParaRPr>
                    </a:p>
                  </a:txBody>
                  <a:tcPr marT="91425" marB="91425" marR="91425" marL="91425"/>
                </a:tc>
                <a:tc>
                  <a:txBody>
                    <a:bodyPr/>
                    <a:lstStyle/>
                    <a:p>
                      <a:pPr indent="0" lvl="0" marL="0" rtl="0" algn="l">
                        <a:spcBef>
                          <a:spcPts val="0"/>
                        </a:spcBef>
                        <a:spcAft>
                          <a:spcPts val="0"/>
                        </a:spcAft>
                        <a:buNone/>
                      </a:pPr>
                      <a:r>
                        <a:rPr lang="ar">
                          <a:latin typeface="Cabin"/>
                          <a:ea typeface="Cabin"/>
                          <a:cs typeface="Cabin"/>
                          <a:sym typeface="Cabin"/>
                        </a:rPr>
                        <a:t>BMI 40.0+ (extreme obesity)</a:t>
                      </a:r>
                      <a:endParaRPr>
                        <a:latin typeface="Cabin"/>
                        <a:ea typeface="Cabin"/>
                        <a:cs typeface="Cabin"/>
                        <a:sym typeface="Cabin"/>
                      </a:endParaRPr>
                    </a:p>
                  </a:txBody>
                  <a:tcPr marT="91425" marB="91425" marR="91425" marL="91425"/>
                </a:tc>
              </a:tr>
            </a:tbl>
          </a:graphicData>
        </a:graphic>
      </p:graphicFrame>
      <p:graphicFrame>
        <p:nvGraphicFramePr>
          <p:cNvPr id="186" name="Google Shape;186;p38"/>
          <p:cNvGraphicFramePr/>
          <p:nvPr/>
        </p:nvGraphicFramePr>
        <p:xfrm>
          <a:off x="922950" y="4735100"/>
          <a:ext cx="3000000" cy="3000000"/>
        </p:xfrm>
        <a:graphic>
          <a:graphicData uri="http://schemas.openxmlformats.org/drawingml/2006/table">
            <a:tbl>
              <a:tblPr>
                <a:noFill/>
                <a:tableStyleId>{B4B191A0-CE70-476D-AA4A-160FEB67EAAA}</a:tableStyleId>
              </a:tblPr>
              <a:tblGrid>
                <a:gridCol w="5655000"/>
              </a:tblGrid>
              <a:tr h="430500">
                <a:tc>
                  <a:txBody>
                    <a:bodyPr/>
                    <a:lstStyle/>
                    <a:p>
                      <a:pPr indent="0" lvl="0" marL="0" rtl="0" algn="ctr">
                        <a:spcBef>
                          <a:spcPts val="0"/>
                        </a:spcBef>
                        <a:spcAft>
                          <a:spcPts val="0"/>
                        </a:spcAft>
                        <a:buNone/>
                      </a:pPr>
                      <a:r>
                        <a:rPr lang="ar" sz="1600">
                          <a:latin typeface="Cabin"/>
                          <a:ea typeface="Cabin"/>
                          <a:cs typeface="Cabin"/>
                          <a:sym typeface="Cabin"/>
                        </a:rPr>
                        <a:t>Subdivision of obesity </a:t>
                      </a:r>
                      <a:endParaRPr sz="1600">
                        <a:latin typeface="Cabin"/>
                        <a:ea typeface="Cabin"/>
                        <a:cs typeface="Cabin"/>
                        <a:sym typeface="Cabin"/>
                      </a:endParaRPr>
                    </a:p>
                  </a:txBody>
                  <a:tcPr marT="91425" marB="91425" marR="91425" marL="91425">
                    <a:solidFill>
                      <a:srgbClr val="EAD1DC"/>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9"/>
          <p:cNvSpPr txBox="1"/>
          <p:nvPr/>
        </p:nvSpPr>
        <p:spPr>
          <a:xfrm>
            <a:off x="0" y="276175"/>
            <a:ext cx="7560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300">
                <a:solidFill>
                  <a:srgbClr val="0B5394"/>
                </a:solidFill>
                <a:latin typeface="Cabin"/>
                <a:ea typeface="Cabin"/>
                <a:cs typeface="Cabin"/>
                <a:sym typeface="Cabin"/>
              </a:rPr>
              <a:t>Primary Screening Measure for obesity </a:t>
            </a:r>
            <a:endParaRPr b="1" sz="2300">
              <a:solidFill>
                <a:srgbClr val="0B5394"/>
              </a:solidFill>
              <a:latin typeface="Cabin"/>
              <a:ea typeface="Cabin"/>
              <a:cs typeface="Cabin"/>
              <a:sym typeface="Cabin"/>
            </a:endParaRPr>
          </a:p>
          <a:p>
            <a:pPr indent="0" lvl="0" marL="0" rtl="0" algn="ctr">
              <a:spcBef>
                <a:spcPts val="0"/>
              </a:spcBef>
              <a:spcAft>
                <a:spcPts val="0"/>
              </a:spcAft>
              <a:buNone/>
            </a:pPr>
            <a:r>
              <a:t/>
            </a:r>
            <a:endParaRPr b="1" sz="2300">
              <a:solidFill>
                <a:srgbClr val="0B5394"/>
              </a:solidFill>
              <a:latin typeface="Cabin"/>
              <a:ea typeface="Cabin"/>
              <a:cs typeface="Cabin"/>
              <a:sym typeface="Cabin"/>
            </a:endParaRPr>
          </a:p>
        </p:txBody>
      </p:sp>
      <p:cxnSp>
        <p:nvCxnSpPr>
          <p:cNvPr id="192" name="Google Shape;192;p39"/>
          <p:cNvCxnSpPr/>
          <p:nvPr/>
        </p:nvCxnSpPr>
        <p:spPr>
          <a:xfrm>
            <a:off x="754672" y="905761"/>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193" name="Google Shape;193;p39"/>
          <p:cNvSpPr txBox="1"/>
          <p:nvPr/>
        </p:nvSpPr>
        <p:spPr>
          <a:xfrm>
            <a:off x="113350" y="4138375"/>
            <a:ext cx="7314300" cy="32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500">
                <a:highlight>
                  <a:srgbClr val="CFE2F3"/>
                </a:highlight>
                <a:latin typeface="Cabin"/>
                <a:ea typeface="Cabin"/>
                <a:cs typeface="Cabin"/>
                <a:sym typeface="Cabin"/>
              </a:rPr>
              <a:t>BMI indicators</a:t>
            </a:r>
            <a:r>
              <a:rPr lang="ar" sz="1500">
                <a:latin typeface="Cabin"/>
                <a:ea typeface="Cabin"/>
                <a:cs typeface="Cabin"/>
                <a:sym typeface="Cabin"/>
              </a:rPr>
              <a:t> provide a measure of body mass/weight rather than providing a direct measure of body fat. Whilst physicians continue to use BMI as a general indicator of weight-related health risks, there are some cases where its use should be considered more carefully: </a:t>
            </a:r>
            <a:r>
              <a:rPr lang="ar" sz="1500">
                <a:solidFill>
                  <a:srgbClr val="3D85C6"/>
                </a:solidFill>
                <a:latin typeface="Cabin"/>
                <a:ea typeface="Cabin"/>
                <a:cs typeface="Cabin"/>
                <a:sym typeface="Cabin"/>
              </a:rPr>
              <a:t>(according to male slide)</a:t>
            </a:r>
            <a:endParaRPr sz="1500">
              <a:solidFill>
                <a:srgbClr val="3D85C6"/>
              </a:solidFill>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highlight>
                  <a:srgbClr val="CFE2F3"/>
                </a:highlight>
                <a:latin typeface="Cabin"/>
                <a:ea typeface="Cabin"/>
                <a:cs typeface="Cabin"/>
                <a:sym typeface="Cabin"/>
              </a:rPr>
              <a:t>Muscle mass can increase body weight</a:t>
            </a:r>
            <a:r>
              <a:rPr lang="ar" sz="1500">
                <a:latin typeface="Cabin"/>
                <a:ea typeface="Cabin"/>
                <a:cs typeface="Cabin"/>
                <a:sym typeface="Cabin"/>
              </a:rPr>
              <a:t>; this means athletes or individuals with a high muscle mass percentage can be deemed overweight on the BMI scale, even if they have a low or healthy body fat percentage.</a:t>
            </a:r>
            <a:endParaRPr sz="1500">
              <a:latin typeface="Cabin"/>
              <a:ea typeface="Cabin"/>
              <a:cs typeface="Cabin"/>
              <a:sym typeface="Cabin"/>
            </a:endParaRPr>
          </a:p>
          <a:p>
            <a:pPr indent="0" lvl="0" marL="457200" rtl="0" algn="l">
              <a:spcBef>
                <a:spcPts val="0"/>
              </a:spcBef>
              <a:spcAft>
                <a:spcPts val="0"/>
              </a:spcAft>
              <a:buNone/>
            </a:pPr>
            <a:r>
              <a:t/>
            </a:r>
            <a:endParaRPr sz="7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highlight>
                  <a:srgbClr val="CFE2F3"/>
                </a:highlight>
                <a:latin typeface="Cabin"/>
                <a:ea typeface="Cabin"/>
                <a:cs typeface="Cabin"/>
                <a:sym typeface="Cabin"/>
              </a:rPr>
              <a:t>Muscle and bone density tends to decline as we get older</a:t>
            </a:r>
            <a:r>
              <a:rPr lang="ar" sz="1500">
                <a:latin typeface="Cabin"/>
                <a:ea typeface="Cabin"/>
                <a:cs typeface="Cabin"/>
                <a:sym typeface="Cabin"/>
              </a:rPr>
              <a:t>; this means that an older individual may have a higher percentage body fat than A younger individual with the same BMI.</a:t>
            </a:r>
            <a:endParaRPr sz="1500">
              <a:latin typeface="Cabin"/>
              <a:ea typeface="Cabin"/>
              <a:cs typeface="Cabin"/>
              <a:sym typeface="Cabin"/>
            </a:endParaRPr>
          </a:p>
          <a:p>
            <a:pPr indent="0" lvl="0" marL="457200" rtl="0" algn="l">
              <a:spcBef>
                <a:spcPts val="0"/>
              </a:spcBef>
              <a:spcAft>
                <a:spcPts val="0"/>
              </a:spcAft>
              <a:buNone/>
            </a:pPr>
            <a:r>
              <a:t/>
            </a:r>
            <a:endParaRPr sz="7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highlight>
                  <a:srgbClr val="CFE2F3"/>
                </a:highlight>
                <a:latin typeface="Cabin"/>
                <a:ea typeface="Cabin"/>
                <a:cs typeface="Cabin"/>
                <a:sym typeface="Cabin"/>
              </a:rPr>
              <a:t>Women</a:t>
            </a:r>
            <a:r>
              <a:rPr lang="ar" sz="1500">
                <a:latin typeface="Cabin"/>
                <a:ea typeface="Cabin"/>
                <a:cs typeface="Cabin"/>
                <a:sym typeface="Cabin"/>
              </a:rPr>
              <a:t> tend to have a </a:t>
            </a:r>
            <a:r>
              <a:rPr lang="ar" sz="1500">
                <a:highlight>
                  <a:srgbClr val="CFE2F3"/>
                </a:highlight>
                <a:latin typeface="Cabin"/>
                <a:ea typeface="Cabin"/>
                <a:cs typeface="Cabin"/>
                <a:sym typeface="Cabin"/>
              </a:rPr>
              <a:t>higher body fat percentage than men for a given BMI</a:t>
            </a:r>
            <a:r>
              <a:rPr lang="ar" sz="1500">
                <a:latin typeface="Cabin"/>
                <a:ea typeface="Cabin"/>
                <a:cs typeface="Cabin"/>
                <a:sym typeface="Cabin"/>
              </a:rPr>
              <a:t>.</a:t>
            </a:r>
            <a:endParaRPr sz="1500">
              <a:latin typeface="Cabin"/>
              <a:ea typeface="Cabin"/>
              <a:cs typeface="Cabin"/>
              <a:sym typeface="Cabin"/>
            </a:endParaRPr>
          </a:p>
          <a:p>
            <a:pPr indent="0" lvl="0" marL="457200" rtl="0" algn="l">
              <a:spcBef>
                <a:spcPts val="0"/>
              </a:spcBef>
              <a:spcAft>
                <a:spcPts val="0"/>
              </a:spcAft>
              <a:buNone/>
            </a:pPr>
            <a:r>
              <a:t/>
            </a:r>
            <a:endParaRPr sz="1500">
              <a:latin typeface="Cabin"/>
              <a:ea typeface="Cabin"/>
              <a:cs typeface="Cabin"/>
              <a:sym typeface="Cabin"/>
            </a:endParaRPr>
          </a:p>
          <a:p>
            <a:pPr indent="0" lvl="0" marL="457200" rtl="0" algn="l">
              <a:spcBef>
                <a:spcPts val="0"/>
              </a:spcBef>
              <a:spcAft>
                <a:spcPts val="0"/>
              </a:spcAft>
              <a:buNone/>
            </a:pPr>
            <a:r>
              <a:t/>
            </a:r>
            <a:endParaRPr sz="1500">
              <a:latin typeface="Cabin"/>
              <a:ea typeface="Cabin"/>
              <a:cs typeface="Cabin"/>
              <a:sym typeface="Cabin"/>
            </a:endParaRPr>
          </a:p>
        </p:txBody>
      </p:sp>
      <p:sp>
        <p:nvSpPr>
          <p:cNvPr id="194" name="Google Shape;194;p39"/>
          <p:cNvSpPr txBox="1"/>
          <p:nvPr/>
        </p:nvSpPr>
        <p:spPr>
          <a:xfrm>
            <a:off x="756000" y="7402875"/>
            <a:ext cx="6048000" cy="8181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400">
                <a:solidFill>
                  <a:srgbClr val="0B5394"/>
                </a:solidFill>
                <a:latin typeface="Cabin"/>
                <a:ea typeface="Cabin"/>
                <a:cs typeface="Cabin"/>
                <a:sym typeface="Cabin"/>
              </a:rPr>
              <a:t>Global Burden</a:t>
            </a:r>
            <a:endParaRPr b="1" sz="3400">
              <a:solidFill>
                <a:srgbClr val="0B5394"/>
              </a:solidFill>
              <a:latin typeface="Cabin"/>
              <a:ea typeface="Cabin"/>
              <a:cs typeface="Cabin"/>
              <a:sym typeface="Cabin"/>
            </a:endParaRPr>
          </a:p>
          <a:p>
            <a:pPr indent="0" lvl="0" marL="0" rtl="0" algn="ctr">
              <a:spcBef>
                <a:spcPts val="0"/>
              </a:spcBef>
              <a:spcAft>
                <a:spcPts val="0"/>
              </a:spcAft>
              <a:buNone/>
            </a:pPr>
            <a:r>
              <a:t/>
            </a:r>
            <a:endParaRPr b="1" sz="4500">
              <a:solidFill>
                <a:srgbClr val="0B5394"/>
              </a:solidFill>
              <a:latin typeface="Cabin"/>
              <a:ea typeface="Cabin"/>
              <a:cs typeface="Cabin"/>
              <a:sym typeface="Cabin"/>
            </a:endParaRPr>
          </a:p>
        </p:txBody>
      </p:sp>
      <p:cxnSp>
        <p:nvCxnSpPr>
          <p:cNvPr id="195" name="Google Shape;195;p39"/>
          <p:cNvCxnSpPr/>
          <p:nvPr/>
        </p:nvCxnSpPr>
        <p:spPr>
          <a:xfrm>
            <a:off x="754672" y="8220961"/>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196" name="Google Shape;196;p39"/>
          <p:cNvSpPr txBox="1"/>
          <p:nvPr/>
        </p:nvSpPr>
        <p:spPr>
          <a:xfrm>
            <a:off x="194325" y="8479300"/>
            <a:ext cx="6983700" cy="13278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Font typeface="Cabin"/>
              <a:buChar char="●"/>
            </a:pPr>
            <a:r>
              <a:rPr lang="ar" sz="1500">
                <a:latin typeface="Cabin"/>
                <a:ea typeface="Cabin"/>
                <a:cs typeface="Cabin"/>
                <a:sym typeface="Cabin"/>
              </a:rPr>
              <a:t>Overweight + obesity were estimated to cause 3.4 million deaths worldwide in 2010  </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Accounted for 3.9% of years of life lost</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Accounted for 3.8% of DALYs  Associated with reduction of life expectancy by 5-10 years</a:t>
            </a:r>
            <a:endParaRPr sz="1500">
              <a:latin typeface="Cabin"/>
              <a:ea typeface="Cabin"/>
              <a:cs typeface="Cabin"/>
              <a:sym typeface="Cabin"/>
            </a:endParaRPr>
          </a:p>
          <a:p>
            <a:pPr indent="0" lvl="0" marL="457200" rtl="0" algn="l">
              <a:spcBef>
                <a:spcPts val="0"/>
              </a:spcBef>
              <a:spcAft>
                <a:spcPts val="0"/>
              </a:spcAft>
              <a:buNone/>
            </a:pPr>
            <a:r>
              <a:t/>
            </a:r>
            <a:endParaRPr sz="1500">
              <a:latin typeface="Cabin"/>
              <a:ea typeface="Cabin"/>
              <a:cs typeface="Cabin"/>
              <a:sym typeface="Cabin"/>
            </a:endParaRPr>
          </a:p>
        </p:txBody>
      </p:sp>
      <p:sp>
        <p:nvSpPr>
          <p:cNvPr id="197" name="Google Shape;197;p39"/>
          <p:cNvSpPr txBox="1"/>
          <p:nvPr/>
        </p:nvSpPr>
        <p:spPr>
          <a:xfrm>
            <a:off x="94675" y="1057675"/>
            <a:ext cx="7180800" cy="4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highlight>
                  <a:srgbClr val="EAD1DC"/>
                </a:highlight>
                <a:latin typeface="Cabin"/>
                <a:ea typeface="Cabin"/>
                <a:cs typeface="Cabin"/>
                <a:sym typeface="Cabin"/>
              </a:rPr>
              <a:t>Body Mass Index (BMI) </a:t>
            </a:r>
            <a:r>
              <a:rPr lang="ar" sz="1500">
                <a:latin typeface="Cabin"/>
                <a:ea typeface="Cabin"/>
                <a:cs typeface="Cabin"/>
                <a:sym typeface="Cabin"/>
              </a:rPr>
              <a:t>= weight(kg) / height(m)2  </a:t>
            </a:r>
            <a:r>
              <a:rPr lang="ar" sz="1500">
                <a:solidFill>
                  <a:srgbClr val="C27BA0"/>
                </a:solidFill>
                <a:latin typeface="Cabin"/>
                <a:ea typeface="Cabin"/>
                <a:cs typeface="Cabin"/>
                <a:sym typeface="Cabin"/>
              </a:rPr>
              <a:t>(according to female slide)</a:t>
            </a:r>
            <a:endParaRPr sz="1500">
              <a:solidFill>
                <a:srgbClr val="C27BA0"/>
              </a:solidFill>
              <a:latin typeface="Cabin"/>
              <a:ea typeface="Cabin"/>
              <a:cs typeface="Cabin"/>
              <a:sym typeface="Cabin"/>
            </a:endParaRPr>
          </a:p>
          <a:p>
            <a:pPr indent="0" lvl="0" marL="0" rtl="0" algn="l">
              <a:spcBef>
                <a:spcPts val="0"/>
              </a:spcBef>
              <a:spcAft>
                <a:spcPts val="0"/>
              </a:spcAft>
              <a:buNone/>
            </a:pPr>
            <a:r>
              <a:t/>
            </a:r>
            <a:endParaRPr sz="1500">
              <a:solidFill>
                <a:srgbClr val="C27BA0"/>
              </a:solidFill>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 </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 </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 </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 </a:t>
            </a:r>
            <a:endParaRPr sz="1500">
              <a:latin typeface="Cabin"/>
              <a:ea typeface="Cabin"/>
              <a:cs typeface="Cabin"/>
              <a:sym typeface="Cabin"/>
            </a:endParaRPr>
          </a:p>
          <a:p>
            <a:pPr indent="0" lvl="0" marL="0" rtl="0" algn="l">
              <a:spcBef>
                <a:spcPts val="0"/>
              </a:spcBef>
              <a:spcAft>
                <a:spcPts val="0"/>
              </a:spcAft>
              <a:buNone/>
            </a:pPr>
            <a:r>
              <a:t/>
            </a:r>
            <a:endParaRPr sz="1500">
              <a:latin typeface="Cabin"/>
              <a:ea typeface="Cabin"/>
              <a:cs typeface="Cabin"/>
              <a:sym typeface="Cabin"/>
            </a:endParaRPr>
          </a:p>
          <a:p>
            <a:pPr indent="0" lvl="0" marL="0" rtl="0" algn="l">
              <a:spcBef>
                <a:spcPts val="0"/>
              </a:spcBef>
              <a:spcAft>
                <a:spcPts val="0"/>
              </a:spcAft>
              <a:buNone/>
            </a:pPr>
            <a:r>
              <a:rPr lang="ar" sz="1500">
                <a:latin typeface="Cabin"/>
                <a:ea typeface="Cabin"/>
                <a:cs typeface="Cabin"/>
                <a:sym typeface="Cabin"/>
              </a:rPr>
              <a:t> </a:t>
            </a:r>
            <a:endParaRPr sz="1500">
              <a:latin typeface="Cabin"/>
              <a:ea typeface="Cabin"/>
              <a:cs typeface="Cabin"/>
              <a:sym typeface="Cabin"/>
            </a:endParaRPr>
          </a:p>
          <a:p>
            <a:pPr indent="0" lvl="0" marL="0" rtl="0" algn="l">
              <a:spcBef>
                <a:spcPts val="0"/>
              </a:spcBef>
              <a:spcAft>
                <a:spcPts val="0"/>
              </a:spcAft>
              <a:buNone/>
            </a:pPr>
            <a:r>
              <a:t/>
            </a:r>
            <a:endParaRPr/>
          </a:p>
        </p:txBody>
      </p:sp>
      <p:sp>
        <p:nvSpPr>
          <p:cNvPr id="198" name="Google Shape;198;p39"/>
          <p:cNvSpPr/>
          <p:nvPr/>
        </p:nvSpPr>
        <p:spPr>
          <a:xfrm>
            <a:off x="113350" y="1640200"/>
            <a:ext cx="446700" cy="307800"/>
          </a:xfrm>
          <a:prstGeom prst="heptagon">
            <a:avLst>
              <a:gd fmla="val 102572" name="hf"/>
              <a:gd fmla="val 105210" name="vf"/>
            </a:avLst>
          </a:prstGeom>
          <a:solidFill>
            <a:srgbClr val="C27BA0"/>
          </a:solidFill>
          <a:ln cap="flat" cmpd="sng" w="9525">
            <a:solidFill>
              <a:srgbClr val="741B47"/>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1</a:t>
            </a:r>
            <a:endParaRPr b="1">
              <a:solidFill>
                <a:srgbClr val="FFFFFF"/>
              </a:solidFill>
              <a:latin typeface="Trebuchet MS"/>
              <a:ea typeface="Trebuchet MS"/>
              <a:cs typeface="Trebuchet MS"/>
              <a:sym typeface="Trebuchet MS"/>
            </a:endParaRPr>
          </a:p>
        </p:txBody>
      </p:sp>
      <p:sp>
        <p:nvSpPr>
          <p:cNvPr id="199" name="Google Shape;199;p39"/>
          <p:cNvSpPr txBox="1"/>
          <p:nvPr/>
        </p:nvSpPr>
        <p:spPr>
          <a:xfrm>
            <a:off x="560050" y="1640175"/>
            <a:ext cx="6248100" cy="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500">
                <a:solidFill>
                  <a:schemeClr val="dk1"/>
                </a:solidFill>
                <a:latin typeface="Cabin"/>
                <a:ea typeface="Cabin"/>
                <a:cs typeface="Cabin"/>
                <a:sym typeface="Cabin"/>
              </a:rPr>
              <a:t>Calculated from a person's weight and height. </a:t>
            </a:r>
            <a:endParaRPr/>
          </a:p>
        </p:txBody>
      </p:sp>
      <p:sp>
        <p:nvSpPr>
          <p:cNvPr id="200" name="Google Shape;200;p39"/>
          <p:cNvSpPr/>
          <p:nvPr/>
        </p:nvSpPr>
        <p:spPr>
          <a:xfrm>
            <a:off x="113350" y="2009775"/>
            <a:ext cx="446700" cy="307800"/>
          </a:xfrm>
          <a:prstGeom prst="heptagon">
            <a:avLst>
              <a:gd fmla="val 102572" name="hf"/>
              <a:gd fmla="val 105210" name="vf"/>
            </a:avLst>
          </a:prstGeom>
          <a:solidFill>
            <a:srgbClr val="C27BA0"/>
          </a:solidFill>
          <a:ln cap="flat" cmpd="sng" w="9525">
            <a:solidFill>
              <a:srgbClr val="741B47"/>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2</a:t>
            </a:r>
            <a:endParaRPr b="1">
              <a:solidFill>
                <a:srgbClr val="FFFFFF"/>
              </a:solidFill>
              <a:latin typeface="Trebuchet MS"/>
              <a:ea typeface="Trebuchet MS"/>
              <a:cs typeface="Trebuchet MS"/>
              <a:sym typeface="Trebuchet MS"/>
            </a:endParaRPr>
          </a:p>
        </p:txBody>
      </p:sp>
      <p:sp>
        <p:nvSpPr>
          <p:cNvPr id="201" name="Google Shape;201;p39"/>
          <p:cNvSpPr txBox="1"/>
          <p:nvPr/>
        </p:nvSpPr>
        <p:spPr>
          <a:xfrm>
            <a:off x="560150" y="2009750"/>
            <a:ext cx="6248100" cy="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500">
                <a:solidFill>
                  <a:schemeClr val="dk1"/>
                </a:solidFill>
                <a:latin typeface="Cabin"/>
                <a:ea typeface="Cabin"/>
                <a:cs typeface="Cabin"/>
                <a:sym typeface="Cabin"/>
              </a:rPr>
              <a:t>Reliable indicator of body fatness for most people.</a:t>
            </a:r>
            <a:endParaRPr/>
          </a:p>
        </p:txBody>
      </p:sp>
      <p:sp>
        <p:nvSpPr>
          <p:cNvPr id="202" name="Google Shape;202;p39"/>
          <p:cNvSpPr/>
          <p:nvPr/>
        </p:nvSpPr>
        <p:spPr>
          <a:xfrm>
            <a:off x="113350" y="2379350"/>
            <a:ext cx="446700" cy="307800"/>
          </a:xfrm>
          <a:prstGeom prst="heptagon">
            <a:avLst>
              <a:gd fmla="val 102572" name="hf"/>
              <a:gd fmla="val 105210" name="vf"/>
            </a:avLst>
          </a:prstGeom>
          <a:solidFill>
            <a:srgbClr val="C27BA0"/>
          </a:solidFill>
          <a:ln cap="flat" cmpd="sng" w="9525">
            <a:solidFill>
              <a:srgbClr val="741B47"/>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3</a:t>
            </a:r>
            <a:endParaRPr b="1">
              <a:solidFill>
                <a:srgbClr val="FFFFFF"/>
              </a:solidFill>
              <a:latin typeface="Trebuchet MS"/>
              <a:ea typeface="Trebuchet MS"/>
              <a:cs typeface="Trebuchet MS"/>
              <a:sym typeface="Trebuchet MS"/>
            </a:endParaRPr>
          </a:p>
        </p:txBody>
      </p:sp>
      <p:sp>
        <p:nvSpPr>
          <p:cNvPr id="203" name="Google Shape;203;p39"/>
          <p:cNvSpPr txBox="1"/>
          <p:nvPr/>
        </p:nvSpPr>
        <p:spPr>
          <a:xfrm>
            <a:off x="560100" y="2379325"/>
            <a:ext cx="6248100" cy="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500">
                <a:solidFill>
                  <a:schemeClr val="dk1"/>
                </a:solidFill>
                <a:latin typeface="Cabin"/>
                <a:ea typeface="Cabin"/>
                <a:cs typeface="Cabin"/>
                <a:sym typeface="Cabin"/>
              </a:rPr>
              <a:t>Inexpensive &amp; easy-to-perform screening for weight</a:t>
            </a:r>
            <a:endParaRPr sz="15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500">
                <a:solidFill>
                  <a:schemeClr val="dk1"/>
                </a:solidFill>
                <a:latin typeface="Cabin"/>
                <a:ea typeface="Cabin"/>
                <a:cs typeface="Cabin"/>
                <a:sym typeface="Cabin"/>
              </a:rPr>
              <a:t>categories that may lead to health problems. </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latin typeface="Cabin"/>
              <a:ea typeface="Cabin"/>
              <a:cs typeface="Cabin"/>
              <a:sym typeface="Cabin"/>
            </a:endParaRPr>
          </a:p>
        </p:txBody>
      </p:sp>
      <p:sp>
        <p:nvSpPr>
          <p:cNvPr id="204" name="Google Shape;204;p39"/>
          <p:cNvSpPr/>
          <p:nvPr/>
        </p:nvSpPr>
        <p:spPr>
          <a:xfrm>
            <a:off x="94675" y="2881150"/>
            <a:ext cx="446700" cy="307800"/>
          </a:xfrm>
          <a:prstGeom prst="heptagon">
            <a:avLst>
              <a:gd fmla="val 102572" name="hf"/>
              <a:gd fmla="val 105210" name="vf"/>
            </a:avLst>
          </a:prstGeom>
          <a:solidFill>
            <a:srgbClr val="C27BA0"/>
          </a:solidFill>
          <a:ln cap="flat" cmpd="sng" w="9525">
            <a:solidFill>
              <a:srgbClr val="741B47"/>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4</a:t>
            </a:r>
            <a:endParaRPr b="1">
              <a:solidFill>
                <a:srgbClr val="FFFFFF"/>
              </a:solidFill>
              <a:latin typeface="Trebuchet MS"/>
              <a:ea typeface="Trebuchet MS"/>
              <a:cs typeface="Trebuchet MS"/>
              <a:sym typeface="Trebuchet MS"/>
            </a:endParaRPr>
          </a:p>
        </p:txBody>
      </p:sp>
      <p:sp>
        <p:nvSpPr>
          <p:cNvPr id="205" name="Google Shape;205;p39"/>
          <p:cNvSpPr txBox="1"/>
          <p:nvPr/>
        </p:nvSpPr>
        <p:spPr>
          <a:xfrm>
            <a:off x="541425" y="2881125"/>
            <a:ext cx="6248100" cy="4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500">
                <a:solidFill>
                  <a:schemeClr val="dk1"/>
                </a:solidFill>
                <a:latin typeface="Cabin"/>
                <a:ea typeface="Cabin"/>
                <a:cs typeface="Cabin"/>
                <a:sym typeface="Cabin"/>
              </a:rPr>
              <a:t>Does not measure body fat directly.</a:t>
            </a:r>
            <a:endParaRPr/>
          </a:p>
        </p:txBody>
      </p:sp>
      <p:cxnSp>
        <p:nvCxnSpPr>
          <p:cNvPr id="206" name="Google Shape;206;p39"/>
          <p:cNvCxnSpPr/>
          <p:nvPr/>
        </p:nvCxnSpPr>
        <p:spPr>
          <a:xfrm flipH="1">
            <a:off x="5116390" y="1684972"/>
            <a:ext cx="5700" cy="1897800"/>
          </a:xfrm>
          <a:prstGeom prst="straightConnector1">
            <a:avLst/>
          </a:prstGeom>
          <a:noFill/>
          <a:ln cap="flat" cmpd="sng" w="47625">
            <a:solidFill>
              <a:srgbClr val="C27BA0"/>
            </a:solidFill>
            <a:prstDash val="solid"/>
            <a:round/>
            <a:headEnd len="med" w="med" type="none"/>
            <a:tailEnd len="med" w="med" type="none"/>
          </a:ln>
        </p:spPr>
      </p:cxnSp>
      <p:sp>
        <p:nvSpPr>
          <p:cNvPr id="207" name="Google Shape;207;p39"/>
          <p:cNvSpPr txBox="1"/>
          <p:nvPr/>
        </p:nvSpPr>
        <p:spPr>
          <a:xfrm>
            <a:off x="5211600" y="1680475"/>
            <a:ext cx="2348400" cy="24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solidFill>
                  <a:schemeClr val="dk1"/>
                </a:solidFill>
                <a:latin typeface="Cabin"/>
                <a:ea typeface="Cabin"/>
                <a:cs typeface="Cabin"/>
                <a:sym typeface="Cabin"/>
              </a:rPr>
              <a:t>Other Ways</a:t>
            </a:r>
            <a:r>
              <a:rPr b="1" lang="ar" sz="1500">
                <a:solidFill>
                  <a:schemeClr val="dk1"/>
                </a:solidFill>
                <a:latin typeface="Cabin"/>
                <a:ea typeface="Cabin"/>
                <a:cs typeface="Cabin"/>
                <a:sym typeface="Cabin"/>
              </a:rPr>
              <a:t> of estimating obesity:</a:t>
            </a:r>
            <a:endParaRPr b="1" sz="1500">
              <a:solidFill>
                <a:schemeClr val="dk1"/>
              </a:solidFill>
              <a:latin typeface="Cabin"/>
              <a:ea typeface="Cabin"/>
              <a:cs typeface="Cabin"/>
              <a:sym typeface="Cabin"/>
            </a:endParaRPr>
          </a:p>
          <a:p>
            <a:pPr indent="0" lvl="0" marL="0" rtl="0" algn="l">
              <a:spcBef>
                <a:spcPts val="0"/>
              </a:spcBef>
              <a:spcAft>
                <a:spcPts val="0"/>
              </a:spcAft>
              <a:buNone/>
            </a:pPr>
            <a:r>
              <a:t/>
            </a:r>
            <a:endParaRPr b="1" sz="1500">
              <a:solidFill>
                <a:schemeClr val="dk1"/>
              </a:solidFill>
              <a:latin typeface="Cabin"/>
              <a:ea typeface="Cabin"/>
              <a:cs typeface="Cabin"/>
              <a:sym typeface="Cabin"/>
            </a:endParaRPr>
          </a:p>
          <a:p>
            <a:pPr indent="-323850" lvl="0" marL="457200" rtl="0" algn="l">
              <a:spcBef>
                <a:spcPts val="0"/>
              </a:spcBef>
              <a:spcAft>
                <a:spcPts val="0"/>
              </a:spcAft>
              <a:buClr>
                <a:schemeClr val="dk1"/>
              </a:buClr>
              <a:buSzPts val="1500"/>
              <a:buFont typeface="Cabin"/>
              <a:buAutoNum type="arabicPeriod"/>
            </a:pPr>
            <a:r>
              <a:rPr lang="ar" sz="1500">
                <a:solidFill>
                  <a:schemeClr val="dk1"/>
                </a:solidFill>
                <a:latin typeface="Cabin"/>
                <a:ea typeface="Cabin"/>
                <a:cs typeface="Cabin"/>
                <a:sym typeface="Cabin"/>
              </a:rPr>
              <a:t>Look </a:t>
            </a:r>
            <a:endParaRPr sz="1500">
              <a:solidFill>
                <a:schemeClr val="dk1"/>
              </a:solidFill>
              <a:latin typeface="Cabin"/>
              <a:ea typeface="Cabin"/>
              <a:cs typeface="Cabin"/>
              <a:sym typeface="Cabin"/>
            </a:endParaRPr>
          </a:p>
          <a:p>
            <a:pPr indent="-323850" lvl="0" marL="457200" rtl="0" algn="l">
              <a:spcBef>
                <a:spcPts val="0"/>
              </a:spcBef>
              <a:spcAft>
                <a:spcPts val="0"/>
              </a:spcAft>
              <a:buClr>
                <a:schemeClr val="dk1"/>
              </a:buClr>
              <a:buSzPts val="1500"/>
              <a:buFont typeface="Cabin"/>
              <a:buAutoNum type="arabicPeriod"/>
            </a:pPr>
            <a:r>
              <a:rPr lang="ar" sz="1500">
                <a:solidFill>
                  <a:schemeClr val="dk1"/>
                </a:solidFill>
                <a:latin typeface="Cabin"/>
                <a:ea typeface="Cabin"/>
                <a:cs typeface="Cabin"/>
                <a:sym typeface="Cabin"/>
              </a:rPr>
              <a:t>Scale </a:t>
            </a:r>
            <a:endParaRPr sz="1500">
              <a:solidFill>
                <a:schemeClr val="dk1"/>
              </a:solidFill>
              <a:latin typeface="Cabin"/>
              <a:ea typeface="Cabin"/>
              <a:cs typeface="Cabin"/>
              <a:sym typeface="Cabin"/>
            </a:endParaRPr>
          </a:p>
          <a:p>
            <a:pPr indent="-323850" lvl="0" marL="457200" rtl="0" algn="l">
              <a:spcBef>
                <a:spcPts val="0"/>
              </a:spcBef>
              <a:spcAft>
                <a:spcPts val="0"/>
              </a:spcAft>
              <a:buClr>
                <a:schemeClr val="dk1"/>
              </a:buClr>
              <a:buSzPts val="1500"/>
              <a:buFont typeface="Cabin"/>
              <a:buAutoNum type="arabicPeriod"/>
            </a:pPr>
            <a:r>
              <a:rPr lang="ar" sz="1500">
                <a:solidFill>
                  <a:schemeClr val="dk1"/>
                </a:solidFill>
                <a:latin typeface="Cabin"/>
                <a:ea typeface="Cabin"/>
                <a:cs typeface="Cabin"/>
                <a:sym typeface="Cabin"/>
              </a:rPr>
              <a:t>Waist </a:t>
            </a:r>
            <a:r>
              <a:rPr lang="ar" sz="1500">
                <a:solidFill>
                  <a:schemeClr val="dk1"/>
                </a:solidFill>
                <a:latin typeface="Cabin"/>
                <a:ea typeface="Cabin"/>
                <a:cs typeface="Cabin"/>
                <a:sym typeface="Cabin"/>
              </a:rPr>
              <a:t>circumference</a:t>
            </a:r>
            <a:endParaRPr sz="15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500">
              <a:solidFill>
                <a:schemeClr val="dk1"/>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40"/>
          <p:cNvSpPr/>
          <p:nvPr/>
        </p:nvSpPr>
        <p:spPr>
          <a:xfrm>
            <a:off x="2588257" y="4367691"/>
            <a:ext cx="2196900" cy="1044000"/>
          </a:xfrm>
          <a:prstGeom prst="roundRect">
            <a:avLst>
              <a:gd fmla="val 16667" name="adj"/>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600">
                <a:latin typeface="Cabin"/>
                <a:ea typeface="Cabin"/>
                <a:cs typeface="Cabin"/>
                <a:sym typeface="Cabin"/>
              </a:rPr>
              <a:t>Obesity is associated with increase in</a:t>
            </a:r>
            <a:endParaRPr sz="1600">
              <a:latin typeface="Cabin"/>
              <a:ea typeface="Cabin"/>
              <a:cs typeface="Cabin"/>
              <a:sym typeface="Cabin"/>
            </a:endParaRPr>
          </a:p>
        </p:txBody>
      </p:sp>
      <p:sp>
        <p:nvSpPr>
          <p:cNvPr id="213" name="Google Shape;213;p40"/>
          <p:cNvSpPr/>
          <p:nvPr/>
        </p:nvSpPr>
        <p:spPr>
          <a:xfrm>
            <a:off x="5363100" y="5763775"/>
            <a:ext cx="2196900" cy="12942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600">
                <a:latin typeface="Cabin"/>
                <a:ea typeface="Cabin"/>
                <a:cs typeface="Cabin"/>
                <a:sym typeface="Cabin"/>
              </a:rPr>
              <a:t>CVD-related mortality</a:t>
            </a:r>
            <a:endParaRPr sz="1600">
              <a:latin typeface="Cabin"/>
              <a:ea typeface="Cabin"/>
              <a:cs typeface="Cabin"/>
              <a:sym typeface="Cabin"/>
            </a:endParaRPr>
          </a:p>
        </p:txBody>
      </p:sp>
      <p:sp>
        <p:nvSpPr>
          <p:cNvPr id="214" name="Google Shape;214;p40"/>
          <p:cNvSpPr/>
          <p:nvPr/>
        </p:nvSpPr>
        <p:spPr>
          <a:xfrm>
            <a:off x="2432250" y="6094188"/>
            <a:ext cx="2508900" cy="8940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600">
                <a:latin typeface="Cabin"/>
                <a:ea typeface="Cabin"/>
                <a:cs typeface="Cabin"/>
                <a:sym typeface="Cabin"/>
              </a:rPr>
              <a:t>Cancer related mortality</a:t>
            </a:r>
            <a:endParaRPr sz="1600">
              <a:latin typeface="Cabin"/>
              <a:ea typeface="Cabin"/>
              <a:cs typeface="Cabin"/>
              <a:sym typeface="Cabin"/>
            </a:endParaRPr>
          </a:p>
        </p:txBody>
      </p:sp>
      <p:sp>
        <p:nvSpPr>
          <p:cNvPr id="215" name="Google Shape;215;p40"/>
          <p:cNvSpPr/>
          <p:nvPr/>
        </p:nvSpPr>
        <p:spPr>
          <a:xfrm>
            <a:off x="76192" y="5763775"/>
            <a:ext cx="1934100" cy="12942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600">
                <a:latin typeface="Cabin"/>
                <a:ea typeface="Cabin"/>
                <a:cs typeface="Cabin"/>
                <a:sym typeface="Cabin"/>
              </a:rPr>
              <a:t>All-cause mortality</a:t>
            </a:r>
            <a:endParaRPr/>
          </a:p>
        </p:txBody>
      </p:sp>
      <p:cxnSp>
        <p:nvCxnSpPr>
          <p:cNvPr id="216" name="Google Shape;216;p40"/>
          <p:cNvCxnSpPr>
            <a:stCxn id="212" idx="2"/>
            <a:endCxn id="213" idx="0"/>
          </p:cNvCxnSpPr>
          <p:nvPr/>
        </p:nvCxnSpPr>
        <p:spPr>
          <a:xfrm flipH="1" rot="-5400000">
            <a:off x="4897957" y="4200441"/>
            <a:ext cx="352200" cy="2774700"/>
          </a:xfrm>
          <a:prstGeom prst="curvedConnector3">
            <a:avLst>
              <a:gd fmla="val 49984" name="adj1"/>
            </a:avLst>
          </a:prstGeom>
          <a:noFill/>
          <a:ln cap="flat" cmpd="sng" w="9525">
            <a:solidFill>
              <a:srgbClr val="C9DAF8"/>
            </a:solidFill>
            <a:prstDash val="solid"/>
            <a:round/>
            <a:headEnd len="med" w="med" type="none"/>
            <a:tailEnd len="med" w="med" type="none"/>
          </a:ln>
        </p:spPr>
      </p:cxnSp>
      <p:cxnSp>
        <p:nvCxnSpPr>
          <p:cNvPr id="217" name="Google Shape;217;p40"/>
          <p:cNvCxnSpPr>
            <a:stCxn id="212" idx="2"/>
            <a:endCxn id="215" idx="0"/>
          </p:cNvCxnSpPr>
          <p:nvPr/>
        </p:nvCxnSpPr>
        <p:spPr>
          <a:xfrm rot="5400000">
            <a:off x="2188807" y="4265991"/>
            <a:ext cx="352200" cy="2643600"/>
          </a:xfrm>
          <a:prstGeom prst="curvedConnector3">
            <a:avLst>
              <a:gd fmla="val 49984" name="adj1"/>
            </a:avLst>
          </a:prstGeom>
          <a:noFill/>
          <a:ln cap="flat" cmpd="sng" w="9525">
            <a:solidFill>
              <a:srgbClr val="C9DAF8"/>
            </a:solidFill>
            <a:prstDash val="solid"/>
            <a:round/>
            <a:headEnd len="med" w="med" type="none"/>
            <a:tailEnd len="med" w="med" type="none"/>
          </a:ln>
        </p:spPr>
      </p:cxnSp>
      <p:cxnSp>
        <p:nvCxnSpPr>
          <p:cNvPr id="218" name="Google Shape;218;p40"/>
          <p:cNvCxnSpPr>
            <a:stCxn id="212" idx="2"/>
            <a:endCxn id="214" idx="0"/>
          </p:cNvCxnSpPr>
          <p:nvPr/>
        </p:nvCxnSpPr>
        <p:spPr>
          <a:xfrm flipH="1" rot="-5400000">
            <a:off x="3345757" y="5752641"/>
            <a:ext cx="682500" cy="600"/>
          </a:xfrm>
          <a:prstGeom prst="curvedConnector3">
            <a:avLst>
              <a:gd fmla="val 50000" name="adj1"/>
            </a:avLst>
          </a:prstGeom>
          <a:noFill/>
          <a:ln cap="flat" cmpd="sng" w="9525">
            <a:solidFill>
              <a:srgbClr val="C9DAF8"/>
            </a:solidFill>
            <a:prstDash val="solid"/>
            <a:round/>
            <a:headEnd len="med" w="med" type="none"/>
            <a:tailEnd len="med" w="med" type="none"/>
          </a:ln>
        </p:spPr>
      </p:cxnSp>
      <p:pic>
        <p:nvPicPr>
          <p:cNvPr id="219" name="Google Shape;219;p40"/>
          <p:cNvPicPr preferRelativeResize="0"/>
          <p:nvPr/>
        </p:nvPicPr>
        <p:blipFill>
          <a:blip r:embed="rId3">
            <a:alphaModFix/>
          </a:blip>
          <a:stretch>
            <a:fillRect/>
          </a:stretch>
        </p:blipFill>
        <p:spPr>
          <a:xfrm>
            <a:off x="76200" y="8140949"/>
            <a:ext cx="3637890" cy="2020650"/>
          </a:xfrm>
          <a:prstGeom prst="rect">
            <a:avLst/>
          </a:prstGeom>
          <a:noFill/>
          <a:ln>
            <a:noFill/>
          </a:ln>
        </p:spPr>
      </p:pic>
      <p:pic>
        <p:nvPicPr>
          <p:cNvPr id="220" name="Google Shape;220;p40"/>
          <p:cNvPicPr preferRelativeResize="0"/>
          <p:nvPr/>
        </p:nvPicPr>
        <p:blipFill>
          <a:blip r:embed="rId4">
            <a:alphaModFix/>
          </a:blip>
          <a:stretch>
            <a:fillRect/>
          </a:stretch>
        </p:blipFill>
        <p:spPr>
          <a:xfrm>
            <a:off x="3898950" y="8140951"/>
            <a:ext cx="3584849" cy="1897650"/>
          </a:xfrm>
          <a:prstGeom prst="rect">
            <a:avLst/>
          </a:prstGeom>
          <a:noFill/>
          <a:ln>
            <a:noFill/>
          </a:ln>
        </p:spPr>
      </p:pic>
      <p:sp>
        <p:nvSpPr>
          <p:cNvPr id="221" name="Google Shape;221;p40"/>
          <p:cNvSpPr txBox="1"/>
          <p:nvPr/>
        </p:nvSpPr>
        <p:spPr>
          <a:xfrm>
            <a:off x="0" y="7057975"/>
            <a:ext cx="7560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700">
                <a:solidFill>
                  <a:srgbClr val="0B5394"/>
                </a:solidFill>
                <a:latin typeface="Cabin"/>
                <a:ea typeface="Cabin"/>
                <a:cs typeface="Cabin"/>
                <a:sym typeface="Cabin"/>
              </a:rPr>
              <a:t>Comparing Estimates across countries 2013</a:t>
            </a:r>
            <a:endParaRPr b="1" sz="2700">
              <a:solidFill>
                <a:srgbClr val="0B5394"/>
              </a:solidFill>
              <a:latin typeface="Cabin"/>
              <a:ea typeface="Cabin"/>
              <a:cs typeface="Cabin"/>
              <a:sym typeface="Cabin"/>
            </a:endParaRPr>
          </a:p>
          <a:p>
            <a:pPr indent="0" lvl="0" marL="0" rtl="0" algn="ctr">
              <a:spcBef>
                <a:spcPts val="0"/>
              </a:spcBef>
              <a:spcAft>
                <a:spcPts val="0"/>
              </a:spcAft>
              <a:buNone/>
            </a:pPr>
            <a:r>
              <a:t/>
            </a:r>
            <a:endParaRPr b="1" sz="4500">
              <a:solidFill>
                <a:srgbClr val="0B5394"/>
              </a:solidFill>
              <a:latin typeface="Cabin"/>
              <a:ea typeface="Cabin"/>
              <a:cs typeface="Cabin"/>
              <a:sym typeface="Cabin"/>
            </a:endParaRPr>
          </a:p>
        </p:txBody>
      </p:sp>
      <p:cxnSp>
        <p:nvCxnSpPr>
          <p:cNvPr id="222" name="Google Shape;222;p40"/>
          <p:cNvCxnSpPr/>
          <p:nvPr/>
        </p:nvCxnSpPr>
        <p:spPr>
          <a:xfrm>
            <a:off x="754672" y="7763761"/>
            <a:ext cx="5860800" cy="10500"/>
          </a:xfrm>
          <a:prstGeom prst="straightConnector1">
            <a:avLst/>
          </a:prstGeom>
          <a:noFill/>
          <a:ln cap="flat" cmpd="sng" w="28575">
            <a:solidFill>
              <a:srgbClr val="0B5394"/>
            </a:solidFill>
            <a:prstDash val="solid"/>
            <a:round/>
            <a:headEnd len="med" w="med" type="diamond"/>
            <a:tailEnd len="med" w="med" type="diamond"/>
          </a:ln>
        </p:spPr>
      </p:cxnSp>
      <p:cxnSp>
        <p:nvCxnSpPr>
          <p:cNvPr id="223" name="Google Shape;223;p40"/>
          <p:cNvCxnSpPr/>
          <p:nvPr/>
        </p:nvCxnSpPr>
        <p:spPr>
          <a:xfrm>
            <a:off x="754672" y="1134361"/>
            <a:ext cx="5860800" cy="10500"/>
          </a:xfrm>
          <a:prstGeom prst="straightConnector1">
            <a:avLst/>
          </a:prstGeom>
          <a:noFill/>
          <a:ln cap="flat" cmpd="sng" w="28575">
            <a:solidFill>
              <a:srgbClr val="C27BA0"/>
            </a:solidFill>
            <a:prstDash val="solid"/>
            <a:round/>
            <a:headEnd len="med" w="med" type="diamond"/>
            <a:tailEnd len="med" w="med" type="diamond"/>
          </a:ln>
        </p:spPr>
      </p:cxnSp>
      <p:sp>
        <p:nvSpPr>
          <p:cNvPr id="224" name="Google Shape;224;p40"/>
          <p:cNvSpPr txBox="1"/>
          <p:nvPr/>
        </p:nvSpPr>
        <p:spPr>
          <a:xfrm>
            <a:off x="266175" y="453275"/>
            <a:ext cx="68244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700">
                <a:solidFill>
                  <a:srgbClr val="0B5394"/>
                </a:solidFill>
                <a:latin typeface="Cabin"/>
                <a:ea typeface="Cabin"/>
                <a:cs typeface="Cabin"/>
                <a:sym typeface="Cabin"/>
              </a:rPr>
              <a:t>Obesity as disease</a:t>
            </a:r>
            <a:endParaRPr b="1" sz="2700">
              <a:solidFill>
                <a:srgbClr val="0B5394"/>
              </a:solidFill>
              <a:latin typeface="Cabin"/>
              <a:ea typeface="Cabin"/>
              <a:cs typeface="Cabin"/>
              <a:sym typeface="Cabin"/>
            </a:endParaRPr>
          </a:p>
        </p:txBody>
      </p:sp>
      <p:sp>
        <p:nvSpPr>
          <p:cNvPr id="225" name="Google Shape;225;p40"/>
          <p:cNvSpPr txBox="1"/>
          <p:nvPr/>
        </p:nvSpPr>
        <p:spPr>
          <a:xfrm>
            <a:off x="76200" y="1407300"/>
            <a:ext cx="7407600" cy="2960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“recognize obesity as a disease state with multiple pathophysiological aspects requiring a range of interventions to advance obesity treatment and prevention.” - </a:t>
            </a:r>
            <a:r>
              <a:rPr lang="ar" sz="1600">
                <a:latin typeface="Cabin"/>
                <a:ea typeface="Cabin"/>
                <a:cs typeface="Cabin"/>
                <a:sym typeface="Cabin"/>
              </a:rPr>
              <a:t>American Medical Association</a:t>
            </a:r>
            <a:endParaRPr sz="1600">
              <a:latin typeface="Cabin"/>
              <a:ea typeface="Cabin"/>
              <a:cs typeface="Cabin"/>
              <a:sym typeface="Cabin"/>
            </a:endParaRPr>
          </a:p>
          <a:p>
            <a:pPr indent="0" lvl="0" marL="0" rtl="0" algn="l">
              <a:spcBef>
                <a:spcPts val="0"/>
              </a:spcBef>
              <a:spcAft>
                <a:spcPts val="0"/>
              </a:spcAft>
              <a:buNone/>
            </a:pPr>
            <a:r>
              <a:t/>
            </a:r>
            <a:endParaRPr sz="1600">
              <a:solidFill>
                <a:srgbClr val="C27BA0"/>
              </a:solidFill>
              <a:latin typeface="Cabin"/>
              <a:ea typeface="Cabin"/>
              <a:cs typeface="Cabin"/>
              <a:sym typeface="Cabin"/>
            </a:endParaRPr>
          </a:p>
          <a:p>
            <a:pPr indent="0" lvl="0" marL="0" rtl="0" algn="l">
              <a:spcBef>
                <a:spcPts val="0"/>
              </a:spcBef>
              <a:spcAft>
                <a:spcPts val="0"/>
              </a:spcAft>
              <a:buNone/>
            </a:pPr>
            <a:r>
              <a:rPr lang="ar" sz="2000">
                <a:solidFill>
                  <a:srgbClr val="C27BA0"/>
                </a:solidFill>
                <a:latin typeface="Cabin"/>
                <a:ea typeface="Cabin"/>
                <a:cs typeface="Cabin"/>
                <a:sym typeface="Cabin"/>
              </a:rPr>
              <a:t>Incidence of obesity:</a:t>
            </a:r>
            <a:endParaRPr sz="2000">
              <a:solidFill>
                <a:srgbClr val="C27BA0"/>
              </a:solidFill>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No official measures of Saudi obesity incidence currently</a:t>
            </a:r>
            <a:endParaRPr sz="1500">
              <a:latin typeface="Cabin"/>
              <a:ea typeface="Cabin"/>
              <a:cs typeface="Cabin"/>
              <a:sym typeface="Cabin"/>
            </a:endParaRPr>
          </a:p>
          <a:p>
            <a:pPr indent="0" lvl="0" marL="914400" rtl="0" algn="l">
              <a:spcBef>
                <a:spcPts val="0"/>
              </a:spcBef>
              <a:spcAft>
                <a:spcPts val="0"/>
              </a:spcAft>
              <a:buNone/>
            </a:pPr>
            <a:r>
              <a:t/>
            </a:r>
            <a:endParaRPr sz="6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Would require accurately identifying the population at risk (non-obese) at a given time, as well as new cases</a:t>
            </a:r>
            <a:endParaRPr sz="1500">
              <a:latin typeface="Cabin"/>
              <a:ea typeface="Cabin"/>
              <a:cs typeface="Cabin"/>
              <a:sym typeface="Cabin"/>
            </a:endParaRPr>
          </a:p>
          <a:p>
            <a:pPr indent="0" lvl="0" marL="914400" rtl="0" algn="l">
              <a:spcBef>
                <a:spcPts val="0"/>
              </a:spcBef>
              <a:spcAft>
                <a:spcPts val="0"/>
              </a:spcAft>
              <a:buNone/>
            </a:pPr>
            <a:r>
              <a:t/>
            </a:r>
            <a:endParaRPr sz="3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Potential for prospective cohort studies</a:t>
            </a:r>
            <a:endParaRPr sz="1500">
              <a:latin typeface="Cabin"/>
              <a:ea typeface="Cabin"/>
              <a:cs typeface="Cabin"/>
              <a:sym typeface="Cabin"/>
            </a:endParaRPr>
          </a:p>
          <a:p>
            <a:pPr indent="0" lvl="0" marL="457200" rtl="0" algn="l">
              <a:spcBef>
                <a:spcPts val="0"/>
              </a:spcBef>
              <a:spcAft>
                <a:spcPts val="0"/>
              </a:spcAft>
              <a:buNone/>
            </a:pPr>
            <a:r>
              <a:t/>
            </a:r>
            <a:endParaRPr sz="1500">
              <a:latin typeface="Cabin"/>
              <a:ea typeface="Cabin"/>
              <a:cs typeface="Cabin"/>
              <a:sym typeface="Cabin"/>
            </a:endParaRPr>
          </a:p>
          <a:p>
            <a:pPr indent="0" lvl="0" marL="0" rtl="0" algn="l">
              <a:spcBef>
                <a:spcPts val="0"/>
              </a:spcBef>
              <a:spcAft>
                <a:spcPts val="0"/>
              </a:spcAft>
              <a:buNone/>
            </a:pPr>
            <a:r>
              <a:t/>
            </a:r>
            <a:endParaRPr sz="2000">
              <a:solidFill>
                <a:srgbClr val="0B5394"/>
              </a:solidFill>
              <a:latin typeface="Cabin"/>
              <a:ea typeface="Cabin"/>
              <a:cs typeface="Cabin"/>
              <a:sym typeface="Cabin"/>
            </a:endParaRPr>
          </a:p>
          <a:p>
            <a:pPr indent="0" lvl="0" marL="0" rtl="0" algn="l">
              <a:spcBef>
                <a:spcPts val="0"/>
              </a:spcBef>
              <a:spcAft>
                <a:spcPts val="0"/>
              </a:spcAft>
              <a:buNone/>
            </a:pPr>
            <a:r>
              <a:t/>
            </a:r>
            <a:endParaRPr sz="2000">
              <a:solidFill>
                <a:srgbClr val="6FA8DC"/>
              </a:solidFill>
              <a:latin typeface="Cabin"/>
              <a:ea typeface="Cabin"/>
              <a:cs typeface="Cabin"/>
              <a:sym typeface="Cabin"/>
            </a:endParaRPr>
          </a:p>
          <a:p>
            <a:pPr indent="0" lvl="0" marL="457200" rtl="0" algn="l">
              <a:spcBef>
                <a:spcPts val="0"/>
              </a:spcBef>
              <a:spcAft>
                <a:spcPts val="0"/>
              </a:spcAft>
              <a:buNone/>
            </a:pPr>
            <a:r>
              <a:t/>
            </a:r>
            <a:endParaRPr sz="1600">
              <a:solidFill>
                <a:srgbClr val="C27BA0"/>
              </a:solidFill>
              <a:latin typeface="Cabin"/>
              <a:ea typeface="Cabin"/>
              <a:cs typeface="Cabin"/>
              <a:sym typeface="Cabin"/>
            </a:endParaRPr>
          </a:p>
          <a:p>
            <a:pPr indent="0" lvl="0" marL="457200" rtl="0" algn="l">
              <a:spcBef>
                <a:spcPts val="0"/>
              </a:spcBef>
              <a:spcAft>
                <a:spcPts val="0"/>
              </a:spcAft>
              <a:buNone/>
            </a:pPr>
            <a:r>
              <a:t/>
            </a:r>
            <a:endParaRPr sz="1600">
              <a:solidFill>
                <a:srgbClr val="C27BA0"/>
              </a:solidFill>
              <a:latin typeface="Cabin"/>
              <a:ea typeface="Cabin"/>
              <a:cs typeface="Cabin"/>
              <a:sym typeface="Cabin"/>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cxnSp>
        <p:nvCxnSpPr>
          <p:cNvPr id="230" name="Google Shape;230;p41"/>
          <p:cNvCxnSpPr/>
          <p:nvPr/>
        </p:nvCxnSpPr>
        <p:spPr>
          <a:xfrm>
            <a:off x="754672" y="1134361"/>
            <a:ext cx="5860800" cy="10500"/>
          </a:xfrm>
          <a:prstGeom prst="straightConnector1">
            <a:avLst/>
          </a:prstGeom>
          <a:noFill/>
          <a:ln cap="flat" cmpd="sng" w="28575">
            <a:solidFill>
              <a:srgbClr val="C27BA0"/>
            </a:solidFill>
            <a:prstDash val="solid"/>
            <a:round/>
            <a:headEnd len="med" w="med" type="diamond"/>
            <a:tailEnd len="med" w="med" type="diamond"/>
          </a:ln>
        </p:spPr>
      </p:cxnSp>
      <p:sp>
        <p:nvSpPr>
          <p:cNvPr id="231" name="Google Shape;231;p41"/>
          <p:cNvSpPr txBox="1"/>
          <p:nvPr/>
        </p:nvSpPr>
        <p:spPr>
          <a:xfrm>
            <a:off x="462120" y="452415"/>
            <a:ext cx="6824400" cy="64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ar" sz="2700">
                <a:solidFill>
                  <a:srgbClr val="0B5394"/>
                </a:solidFill>
                <a:latin typeface="Cabin"/>
                <a:ea typeface="Cabin"/>
                <a:cs typeface="Cabin"/>
                <a:sym typeface="Cabin"/>
              </a:rPr>
              <a:t>Attributes associated with obesity</a:t>
            </a:r>
            <a:endParaRPr b="1" sz="2700">
              <a:solidFill>
                <a:srgbClr val="0B5394"/>
              </a:solidFill>
              <a:latin typeface="Cabin"/>
              <a:ea typeface="Cabin"/>
              <a:cs typeface="Cabin"/>
              <a:sym typeface="Cabin"/>
            </a:endParaRPr>
          </a:p>
          <a:p>
            <a:pPr indent="0" lvl="0" marL="0" marR="0" rtl="0" algn="ctr">
              <a:lnSpc>
                <a:spcPct val="100000"/>
              </a:lnSpc>
              <a:spcBef>
                <a:spcPts val="0"/>
              </a:spcBef>
              <a:spcAft>
                <a:spcPts val="0"/>
              </a:spcAft>
              <a:buNone/>
            </a:pPr>
            <a:r>
              <a:t/>
            </a:r>
            <a:endParaRPr b="1" sz="2700">
              <a:solidFill>
                <a:srgbClr val="0B5394"/>
              </a:solidFill>
              <a:latin typeface="Cabin"/>
              <a:ea typeface="Cabin"/>
              <a:cs typeface="Cabin"/>
              <a:sym typeface="Cabin"/>
            </a:endParaRPr>
          </a:p>
        </p:txBody>
      </p:sp>
      <p:sp>
        <p:nvSpPr>
          <p:cNvPr id="232" name="Google Shape;232;p41"/>
          <p:cNvSpPr/>
          <p:nvPr/>
        </p:nvSpPr>
        <p:spPr>
          <a:xfrm>
            <a:off x="344050" y="1640200"/>
            <a:ext cx="446700" cy="307800"/>
          </a:xfrm>
          <a:prstGeom prst="heptagon">
            <a:avLst>
              <a:gd fmla="val 102572" name="hf"/>
              <a:gd fmla="val 105210" name="vf"/>
            </a:avLst>
          </a:prstGeom>
          <a:solidFill>
            <a:srgbClr val="C27BA0"/>
          </a:solidFill>
          <a:ln cap="flat" cmpd="sng" w="9525">
            <a:solidFill>
              <a:srgbClr val="741B47"/>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1</a:t>
            </a:r>
            <a:endParaRPr b="1">
              <a:solidFill>
                <a:srgbClr val="FFFFFF"/>
              </a:solidFill>
              <a:latin typeface="Trebuchet MS"/>
              <a:ea typeface="Trebuchet MS"/>
              <a:cs typeface="Trebuchet MS"/>
              <a:sym typeface="Trebuchet MS"/>
            </a:endParaRPr>
          </a:p>
        </p:txBody>
      </p:sp>
      <p:sp>
        <p:nvSpPr>
          <p:cNvPr id="233" name="Google Shape;233;p41"/>
          <p:cNvSpPr/>
          <p:nvPr/>
        </p:nvSpPr>
        <p:spPr>
          <a:xfrm>
            <a:off x="2798423" y="1640201"/>
            <a:ext cx="446700" cy="307800"/>
          </a:xfrm>
          <a:prstGeom prst="heptagon">
            <a:avLst>
              <a:gd fmla="val 102572" name="hf"/>
              <a:gd fmla="val 105210" name="vf"/>
            </a:avLst>
          </a:prstGeom>
          <a:solidFill>
            <a:srgbClr val="C27BA0"/>
          </a:solidFill>
          <a:ln cap="flat" cmpd="sng" w="9525">
            <a:solidFill>
              <a:srgbClr val="741B47"/>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2</a:t>
            </a:r>
            <a:endParaRPr b="1">
              <a:solidFill>
                <a:srgbClr val="FFFFFF"/>
              </a:solidFill>
              <a:latin typeface="Trebuchet MS"/>
              <a:ea typeface="Trebuchet MS"/>
              <a:cs typeface="Trebuchet MS"/>
              <a:sym typeface="Trebuchet MS"/>
            </a:endParaRPr>
          </a:p>
        </p:txBody>
      </p:sp>
      <p:sp>
        <p:nvSpPr>
          <p:cNvPr id="234" name="Google Shape;234;p41"/>
          <p:cNvSpPr txBox="1"/>
          <p:nvPr/>
        </p:nvSpPr>
        <p:spPr>
          <a:xfrm>
            <a:off x="790750" y="1640300"/>
            <a:ext cx="14289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500">
                <a:latin typeface="Cabin"/>
                <a:ea typeface="Cabin"/>
                <a:cs typeface="Cabin"/>
                <a:sym typeface="Cabin"/>
              </a:rPr>
              <a:t>Race/ethnicity</a:t>
            </a:r>
            <a:endParaRPr sz="1500"/>
          </a:p>
        </p:txBody>
      </p:sp>
      <p:sp>
        <p:nvSpPr>
          <p:cNvPr id="235" name="Google Shape;235;p41"/>
          <p:cNvSpPr txBox="1"/>
          <p:nvPr/>
        </p:nvSpPr>
        <p:spPr>
          <a:xfrm>
            <a:off x="3245116" y="1614600"/>
            <a:ext cx="20532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600">
                <a:latin typeface="Cabin"/>
                <a:ea typeface="Cabin"/>
                <a:cs typeface="Cabin"/>
                <a:sym typeface="Cabin"/>
              </a:rPr>
              <a:t>Age</a:t>
            </a:r>
            <a:endParaRPr/>
          </a:p>
        </p:txBody>
      </p:sp>
      <p:sp>
        <p:nvSpPr>
          <p:cNvPr id="236" name="Google Shape;236;p41"/>
          <p:cNvSpPr txBox="1"/>
          <p:nvPr/>
        </p:nvSpPr>
        <p:spPr>
          <a:xfrm>
            <a:off x="4998425" y="1614600"/>
            <a:ext cx="9858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600">
                <a:latin typeface="Cabin"/>
                <a:ea typeface="Cabin"/>
                <a:cs typeface="Cabin"/>
                <a:sym typeface="Cabin"/>
              </a:rPr>
              <a:t>Sex</a:t>
            </a:r>
            <a:endParaRPr/>
          </a:p>
        </p:txBody>
      </p:sp>
      <p:sp>
        <p:nvSpPr>
          <p:cNvPr id="237" name="Google Shape;237;p41"/>
          <p:cNvSpPr/>
          <p:nvPr/>
        </p:nvSpPr>
        <p:spPr>
          <a:xfrm>
            <a:off x="344048" y="2483191"/>
            <a:ext cx="446700" cy="307800"/>
          </a:xfrm>
          <a:prstGeom prst="heptagon">
            <a:avLst>
              <a:gd fmla="val 102572" name="hf"/>
              <a:gd fmla="val 105210" name="vf"/>
            </a:avLst>
          </a:prstGeom>
          <a:solidFill>
            <a:srgbClr val="C27BA0"/>
          </a:solidFill>
          <a:ln cap="flat" cmpd="sng" w="9525">
            <a:solidFill>
              <a:srgbClr val="741B47"/>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4</a:t>
            </a:r>
            <a:endParaRPr b="1">
              <a:solidFill>
                <a:srgbClr val="FFFFFF"/>
              </a:solidFill>
              <a:latin typeface="Trebuchet MS"/>
              <a:ea typeface="Trebuchet MS"/>
              <a:cs typeface="Trebuchet MS"/>
              <a:sym typeface="Trebuchet MS"/>
            </a:endParaRPr>
          </a:p>
        </p:txBody>
      </p:sp>
      <p:sp>
        <p:nvSpPr>
          <p:cNvPr id="238" name="Google Shape;238;p41"/>
          <p:cNvSpPr txBox="1"/>
          <p:nvPr/>
        </p:nvSpPr>
        <p:spPr>
          <a:xfrm>
            <a:off x="790750" y="2443550"/>
            <a:ext cx="9858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600">
                <a:latin typeface="Cabin"/>
                <a:ea typeface="Cabin"/>
                <a:cs typeface="Cabin"/>
                <a:sym typeface="Cabin"/>
              </a:rPr>
              <a:t>Income</a:t>
            </a:r>
            <a:endParaRPr/>
          </a:p>
        </p:txBody>
      </p:sp>
      <p:sp>
        <p:nvSpPr>
          <p:cNvPr id="239" name="Google Shape;239;p41"/>
          <p:cNvSpPr/>
          <p:nvPr/>
        </p:nvSpPr>
        <p:spPr>
          <a:xfrm>
            <a:off x="4551735" y="1640301"/>
            <a:ext cx="446700" cy="307800"/>
          </a:xfrm>
          <a:prstGeom prst="heptagon">
            <a:avLst>
              <a:gd fmla="val 102572" name="hf"/>
              <a:gd fmla="val 105210" name="vf"/>
            </a:avLst>
          </a:prstGeom>
          <a:solidFill>
            <a:srgbClr val="C27BA0"/>
          </a:solidFill>
          <a:ln cap="flat" cmpd="sng" w="9525">
            <a:solidFill>
              <a:srgbClr val="741B47"/>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3</a:t>
            </a:r>
            <a:endParaRPr b="1">
              <a:solidFill>
                <a:srgbClr val="FFFFFF"/>
              </a:solidFill>
              <a:latin typeface="Trebuchet MS"/>
              <a:ea typeface="Trebuchet MS"/>
              <a:cs typeface="Trebuchet MS"/>
              <a:sym typeface="Trebuchet MS"/>
            </a:endParaRPr>
          </a:p>
        </p:txBody>
      </p:sp>
      <p:sp>
        <p:nvSpPr>
          <p:cNvPr id="240" name="Google Shape;240;p41"/>
          <p:cNvSpPr/>
          <p:nvPr/>
        </p:nvSpPr>
        <p:spPr>
          <a:xfrm>
            <a:off x="2798423" y="2443341"/>
            <a:ext cx="446700" cy="307800"/>
          </a:xfrm>
          <a:prstGeom prst="heptagon">
            <a:avLst>
              <a:gd fmla="val 102572" name="hf"/>
              <a:gd fmla="val 105210" name="vf"/>
            </a:avLst>
          </a:prstGeom>
          <a:solidFill>
            <a:srgbClr val="C27BA0"/>
          </a:solidFill>
          <a:ln cap="flat" cmpd="sng" w="9525">
            <a:solidFill>
              <a:srgbClr val="741B47"/>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5</a:t>
            </a:r>
            <a:endParaRPr b="1">
              <a:solidFill>
                <a:srgbClr val="FFFFFF"/>
              </a:solidFill>
              <a:latin typeface="Trebuchet MS"/>
              <a:ea typeface="Trebuchet MS"/>
              <a:cs typeface="Trebuchet MS"/>
              <a:sym typeface="Trebuchet MS"/>
            </a:endParaRPr>
          </a:p>
        </p:txBody>
      </p:sp>
      <p:sp>
        <p:nvSpPr>
          <p:cNvPr id="241" name="Google Shape;241;p41"/>
          <p:cNvSpPr/>
          <p:nvPr/>
        </p:nvSpPr>
        <p:spPr>
          <a:xfrm>
            <a:off x="4551723" y="2443541"/>
            <a:ext cx="446700" cy="307800"/>
          </a:xfrm>
          <a:prstGeom prst="heptagon">
            <a:avLst>
              <a:gd fmla="val 102572" name="hf"/>
              <a:gd fmla="val 105210" name="vf"/>
            </a:avLst>
          </a:prstGeom>
          <a:solidFill>
            <a:srgbClr val="C27BA0"/>
          </a:solidFill>
          <a:ln cap="flat" cmpd="sng" w="9525">
            <a:solidFill>
              <a:srgbClr val="741B47"/>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4</a:t>
            </a:r>
            <a:endParaRPr b="1">
              <a:solidFill>
                <a:srgbClr val="FFFFFF"/>
              </a:solidFill>
              <a:latin typeface="Trebuchet MS"/>
              <a:ea typeface="Trebuchet MS"/>
              <a:cs typeface="Trebuchet MS"/>
              <a:sym typeface="Trebuchet MS"/>
            </a:endParaRPr>
          </a:p>
        </p:txBody>
      </p:sp>
      <p:sp>
        <p:nvSpPr>
          <p:cNvPr id="242" name="Google Shape;242;p41"/>
          <p:cNvSpPr txBox="1"/>
          <p:nvPr/>
        </p:nvSpPr>
        <p:spPr>
          <a:xfrm>
            <a:off x="3245125" y="2368300"/>
            <a:ext cx="13065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600">
                <a:latin typeface="Cabin"/>
                <a:ea typeface="Cabin"/>
                <a:cs typeface="Cabin"/>
                <a:sym typeface="Cabin"/>
              </a:rPr>
              <a:t>Education</a:t>
            </a:r>
            <a:endParaRPr/>
          </a:p>
        </p:txBody>
      </p:sp>
      <p:sp>
        <p:nvSpPr>
          <p:cNvPr id="243" name="Google Shape;243;p41"/>
          <p:cNvSpPr txBox="1"/>
          <p:nvPr/>
        </p:nvSpPr>
        <p:spPr>
          <a:xfrm>
            <a:off x="4972900" y="2368300"/>
            <a:ext cx="2053200" cy="4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600">
                <a:latin typeface="Cabin"/>
                <a:ea typeface="Cabin"/>
                <a:cs typeface="Cabin"/>
                <a:sym typeface="Cabin"/>
              </a:rPr>
              <a:t>Geography &amp; culture</a:t>
            </a:r>
            <a:endParaRPr/>
          </a:p>
        </p:txBody>
      </p:sp>
      <p:sp>
        <p:nvSpPr>
          <p:cNvPr id="244" name="Google Shape;244;p41"/>
          <p:cNvSpPr/>
          <p:nvPr/>
        </p:nvSpPr>
        <p:spPr>
          <a:xfrm>
            <a:off x="203700" y="3009725"/>
            <a:ext cx="7180500" cy="537600"/>
          </a:xfrm>
          <a:prstGeom prst="round1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800">
                <a:latin typeface="Cabin"/>
                <a:ea typeface="Cabin"/>
                <a:cs typeface="Cabin"/>
                <a:sym typeface="Cabin"/>
              </a:rPr>
              <a:t>Race/ethnicity </a:t>
            </a:r>
            <a:endParaRPr sz="1800">
              <a:latin typeface="Cabin"/>
              <a:ea typeface="Cabin"/>
              <a:cs typeface="Cabin"/>
              <a:sym typeface="Cabin"/>
            </a:endParaRPr>
          </a:p>
        </p:txBody>
      </p:sp>
      <p:graphicFrame>
        <p:nvGraphicFramePr>
          <p:cNvPr id="245" name="Google Shape;245;p41"/>
          <p:cNvGraphicFramePr/>
          <p:nvPr/>
        </p:nvGraphicFramePr>
        <p:xfrm>
          <a:off x="203750" y="3547325"/>
          <a:ext cx="3000000" cy="3000000"/>
        </p:xfrm>
        <a:graphic>
          <a:graphicData uri="http://schemas.openxmlformats.org/drawingml/2006/table">
            <a:tbl>
              <a:tblPr>
                <a:noFill/>
                <a:tableStyleId>{B4B191A0-CE70-476D-AA4A-160FEB67EAAA}</a:tableStyleId>
              </a:tblPr>
              <a:tblGrid>
                <a:gridCol w="3590250"/>
                <a:gridCol w="3590250"/>
              </a:tblGrid>
              <a:tr h="657350">
                <a:tc>
                  <a:txBody>
                    <a:bodyPr/>
                    <a:lstStyle/>
                    <a:p>
                      <a:pPr indent="0" lvl="0" marL="0" rtl="0" algn="l">
                        <a:spcBef>
                          <a:spcPts val="0"/>
                        </a:spcBef>
                        <a:spcAft>
                          <a:spcPts val="0"/>
                        </a:spcAft>
                        <a:buClr>
                          <a:schemeClr val="dk1"/>
                        </a:buClr>
                        <a:buSzPts val="1100"/>
                        <a:buFont typeface="Arial"/>
                        <a:buNone/>
                      </a:pPr>
                      <a:r>
                        <a:rPr lang="ar" sz="2000">
                          <a:latin typeface="Cabin"/>
                          <a:ea typeface="Cabin"/>
                          <a:cs typeface="Cabin"/>
                          <a:sym typeface="Cabin"/>
                        </a:rPr>
                        <a:t>Adults</a:t>
                      </a:r>
                      <a:endParaRPr sz="1600">
                        <a:latin typeface="Cabin"/>
                        <a:ea typeface="Cabin"/>
                        <a:cs typeface="Cabin"/>
                        <a:sym typeface="Cabin"/>
                      </a:endParaRPr>
                    </a:p>
                  </a:txBody>
                  <a:tcPr marT="91425" marB="91425" marR="91425" marL="91425">
                    <a:solidFill>
                      <a:srgbClr val="EAD1DC"/>
                    </a:solidFill>
                  </a:tcPr>
                </a:tc>
                <a:tc>
                  <a:txBody>
                    <a:bodyPr/>
                    <a:lstStyle/>
                    <a:p>
                      <a:pPr indent="0" lvl="0" marL="0" rtl="0" algn="l">
                        <a:spcBef>
                          <a:spcPts val="0"/>
                        </a:spcBef>
                        <a:spcAft>
                          <a:spcPts val="0"/>
                        </a:spcAft>
                        <a:buNone/>
                      </a:pPr>
                      <a:r>
                        <a:rPr lang="ar" sz="2000">
                          <a:latin typeface="Cabin"/>
                          <a:ea typeface="Cabin"/>
                          <a:cs typeface="Cabin"/>
                          <a:sym typeface="Cabin"/>
                        </a:rPr>
                        <a:t>Children/Adolescents</a:t>
                      </a:r>
                      <a:endParaRPr sz="2000">
                        <a:latin typeface="Cabin"/>
                        <a:ea typeface="Cabin"/>
                        <a:cs typeface="Cabin"/>
                        <a:sym typeface="Cabin"/>
                      </a:endParaRPr>
                    </a:p>
                    <a:p>
                      <a:pPr indent="0" lvl="0" marL="0" rtl="0" algn="l">
                        <a:spcBef>
                          <a:spcPts val="0"/>
                        </a:spcBef>
                        <a:spcAft>
                          <a:spcPts val="0"/>
                        </a:spcAft>
                        <a:buNone/>
                      </a:pPr>
                      <a:r>
                        <a:t/>
                      </a:r>
                      <a:endParaRPr sz="1600">
                        <a:latin typeface="Cabin"/>
                        <a:ea typeface="Cabin"/>
                        <a:cs typeface="Cabin"/>
                        <a:sym typeface="Cabin"/>
                      </a:endParaRPr>
                    </a:p>
                  </a:txBody>
                  <a:tcPr marT="91425" marB="91425" marR="91425" marL="91425">
                    <a:solidFill>
                      <a:srgbClr val="EAD1DC"/>
                    </a:solidFill>
                  </a:tcPr>
                </a:tc>
              </a:tr>
              <a:tr h="1474775">
                <a:tc>
                  <a:txBody>
                    <a:bodyPr/>
                    <a:lstStyle/>
                    <a:p>
                      <a:pPr indent="0" lvl="0" marL="0" rtl="0" algn="l">
                        <a:spcBef>
                          <a:spcPts val="0"/>
                        </a:spcBef>
                        <a:spcAft>
                          <a:spcPts val="0"/>
                        </a:spcAft>
                        <a:buClr>
                          <a:schemeClr val="dk1"/>
                        </a:buClr>
                        <a:buSzPts val="1100"/>
                        <a:buFont typeface="Arial"/>
                        <a:buNone/>
                      </a:pPr>
                      <a:r>
                        <a:rPr lang="ar" sz="2000">
                          <a:solidFill>
                            <a:schemeClr val="dk1"/>
                          </a:solidFill>
                          <a:latin typeface="Cabin"/>
                          <a:ea typeface="Cabin"/>
                          <a:cs typeface="Cabin"/>
                          <a:sym typeface="Cabin"/>
                        </a:rPr>
                        <a:t>47% Hispanic</a:t>
                      </a:r>
                      <a:endParaRPr sz="2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2000">
                          <a:solidFill>
                            <a:schemeClr val="dk1"/>
                          </a:solidFill>
                          <a:latin typeface="Cabin"/>
                          <a:ea typeface="Cabin"/>
                          <a:cs typeface="Cabin"/>
                          <a:sym typeface="Cabin"/>
                        </a:rPr>
                        <a:t>46.8% non-Hispanic black</a:t>
                      </a:r>
                      <a:endParaRPr sz="2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2000">
                          <a:solidFill>
                            <a:schemeClr val="dk1"/>
                          </a:solidFill>
                          <a:latin typeface="Cabin"/>
                          <a:ea typeface="Cabin"/>
                          <a:cs typeface="Cabin"/>
                          <a:sym typeface="Cabin"/>
                        </a:rPr>
                        <a:t>37.9% non-Hispanic white </a:t>
                      </a:r>
                      <a:endParaRPr sz="2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2000">
                          <a:solidFill>
                            <a:schemeClr val="dk1"/>
                          </a:solidFill>
                          <a:latin typeface="Cabin"/>
                          <a:ea typeface="Cabin"/>
                          <a:cs typeface="Cabin"/>
                          <a:sym typeface="Cabin"/>
                        </a:rPr>
                        <a:t>12.7% non-Hispanic Asian</a:t>
                      </a:r>
                      <a:endParaRPr/>
                    </a:p>
                  </a:txBody>
                  <a:tcPr marT="91425" marB="91425" marR="91425" marL="91425"/>
                </a:tc>
                <a:tc>
                  <a:txBody>
                    <a:bodyPr/>
                    <a:lstStyle/>
                    <a:p>
                      <a:pPr indent="0" lvl="0" marL="0" rtl="0" algn="l">
                        <a:spcBef>
                          <a:spcPts val="0"/>
                        </a:spcBef>
                        <a:spcAft>
                          <a:spcPts val="0"/>
                        </a:spcAft>
                        <a:buNone/>
                      </a:pPr>
                      <a:r>
                        <a:rPr lang="ar" sz="2000">
                          <a:latin typeface="Cabin"/>
                          <a:ea typeface="Cabin"/>
                          <a:cs typeface="Cabin"/>
                          <a:sym typeface="Cabin"/>
                        </a:rPr>
                        <a:t>25.8% Hispanic</a:t>
                      </a:r>
                      <a:endParaRPr sz="2000">
                        <a:latin typeface="Cabin"/>
                        <a:ea typeface="Cabin"/>
                        <a:cs typeface="Cabin"/>
                        <a:sym typeface="Cabin"/>
                      </a:endParaRPr>
                    </a:p>
                    <a:p>
                      <a:pPr indent="0" lvl="0" marL="0" rtl="0" algn="l">
                        <a:spcBef>
                          <a:spcPts val="0"/>
                        </a:spcBef>
                        <a:spcAft>
                          <a:spcPts val="0"/>
                        </a:spcAft>
                        <a:buNone/>
                      </a:pPr>
                      <a:r>
                        <a:rPr lang="ar" sz="2000">
                          <a:latin typeface="Cabin"/>
                          <a:ea typeface="Cabin"/>
                          <a:cs typeface="Cabin"/>
                          <a:sym typeface="Cabin"/>
                        </a:rPr>
                        <a:t>22% non-Hispanic black </a:t>
                      </a:r>
                      <a:endParaRPr sz="2000">
                        <a:latin typeface="Cabin"/>
                        <a:ea typeface="Cabin"/>
                        <a:cs typeface="Cabin"/>
                        <a:sym typeface="Cabin"/>
                      </a:endParaRPr>
                    </a:p>
                    <a:p>
                      <a:pPr indent="0" lvl="0" marL="0" rtl="0" algn="l">
                        <a:spcBef>
                          <a:spcPts val="0"/>
                        </a:spcBef>
                        <a:spcAft>
                          <a:spcPts val="0"/>
                        </a:spcAft>
                        <a:buNone/>
                      </a:pPr>
                      <a:r>
                        <a:rPr lang="ar" sz="2000">
                          <a:latin typeface="Cabin"/>
                          <a:ea typeface="Cabin"/>
                          <a:cs typeface="Cabin"/>
                          <a:sym typeface="Cabin"/>
                        </a:rPr>
                        <a:t>14.1% non-Hispanic white </a:t>
                      </a:r>
                      <a:endParaRPr sz="2000">
                        <a:latin typeface="Cabin"/>
                        <a:ea typeface="Cabin"/>
                        <a:cs typeface="Cabin"/>
                        <a:sym typeface="Cabin"/>
                      </a:endParaRPr>
                    </a:p>
                    <a:p>
                      <a:pPr indent="0" lvl="0" marL="0" rtl="0" algn="l">
                        <a:spcBef>
                          <a:spcPts val="0"/>
                        </a:spcBef>
                        <a:spcAft>
                          <a:spcPts val="0"/>
                        </a:spcAft>
                        <a:buNone/>
                      </a:pPr>
                      <a:r>
                        <a:rPr lang="ar" sz="2000">
                          <a:latin typeface="Cabin"/>
                          <a:ea typeface="Cabin"/>
                          <a:cs typeface="Cabin"/>
                          <a:sym typeface="Cabin"/>
                        </a:rPr>
                        <a:t>11% non-Hispanic Asian</a:t>
                      </a:r>
                      <a:endParaRPr sz="2000">
                        <a:latin typeface="Cabin"/>
                        <a:ea typeface="Cabin"/>
                        <a:cs typeface="Cabin"/>
                        <a:sym typeface="Cabin"/>
                      </a:endParaRPr>
                    </a:p>
                    <a:p>
                      <a:pPr indent="0" lvl="0" marL="0" rtl="0" algn="l">
                        <a:spcBef>
                          <a:spcPts val="0"/>
                        </a:spcBef>
                        <a:spcAft>
                          <a:spcPts val="0"/>
                        </a:spcAft>
                        <a:buNone/>
                      </a:pPr>
                      <a:r>
                        <a:t/>
                      </a:r>
                      <a:endParaRPr sz="1600">
                        <a:latin typeface="Cabin"/>
                        <a:ea typeface="Cabin"/>
                        <a:cs typeface="Cabin"/>
                        <a:sym typeface="Cabin"/>
                      </a:endParaRPr>
                    </a:p>
                  </a:txBody>
                  <a:tcPr marT="91425" marB="91425" marR="91425" marL="91425"/>
                </a:tc>
              </a:tr>
            </a:tbl>
          </a:graphicData>
        </a:graphic>
      </p:graphicFrame>
      <p:sp>
        <p:nvSpPr>
          <p:cNvPr id="246" name="Google Shape;246;p41"/>
          <p:cNvSpPr/>
          <p:nvPr/>
        </p:nvSpPr>
        <p:spPr>
          <a:xfrm>
            <a:off x="203700" y="7531550"/>
            <a:ext cx="7180500" cy="641100"/>
          </a:xfrm>
          <a:prstGeom prst="round1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800">
                <a:latin typeface="Cabin"/>
                <a:ea typeface="Cabin"/>
                <a:cs typeface="Cabin"/>
                <a:sym typeface="Cabin"/>
              </a:rPr>
              <a:t>Age</a:t>
            </a:r>
            <a:r>
              <a:rPr lang="ar" sz="1800">
                <a:latin typeface="Cabin"/>
                <a:ea typeface="Cabin"/>
                <a:cs typeface="Cabin"/>
                <a:sym typeface="Cabin"/>
              </a:rPr>
              <a:t> </a:t>
            </a:r>
            <a:endParaRPr sz="1800">
              <a:latin typeface="Cabin"/>
              <a:ea typeface="Cabin"/>
              <a:cs typeface="Cabin"/>
              <a:sym typeface="Cabin"/>
            </a:endParaRPr>
          </a:p>
        </p:txBody>
      </p:sp>
      <p:graphicFrame>
        <p:nvGraphicFramePr>
          <p:cNvPr id="247" name="Google Shape;247;p41"/>
          <p:cNvGraphicFramePr/>
          <p:nvPr/>
        </p:nvGraphicFramePr>
        <p:xfrm>
          <a:off x="203750" y="8172650"/>
          <a:ext cx="3000000" cy="3000000"/>
        </p:xfrm>
        <a:graphic>
          <a:graphicData uri="http://schemas.openxmlformats.org/drawingml/2006/table">
            <a:tbl>
              <a:tblPr>
                <a:noFill/>
                <a:tableStyleId>{B4B191A0-CE70-476D-AA4A-160FEB67EAAA}</a:tableStyleId>
              </a:tblPr>
              <a:tblGrid>
                <a:gridCol w="3590250"/>
                <a:gridCol w="3590250"/>
              </a:tblGrid>
              <a:tr h="773850">
                <a:tc>
                  <a:txBody>
                    <a:bodyPr/>
                    <a:lstStyle/>
                    <a:p>
                      <a:pPr indent="0" lvl="0" marL="0" rtl="0" algn="l">
                        <a:spcBef>
                          <a:spcPts val="0"/>
                        </a:spcBef>
                        <a:spcAft>
                          <a:spcPts val="0"/>
                        </a:spcAft>
                        <a:buNone/>
                      </a:pPr>
                      <a:r>
                        <a:rPr lang="ar" sz="2000">
                          <a:latin typeface="Cabin"/>
                          <a:ea typeface="Cabin"/>
                          <a:cs typeface="Cabin"/>
                          <a:sym typeface="Cabin"/>
                        </a:rPr>
                        <a:t>Adults (20+)</a:t>
                      </a:r>
                      <a:endParaRPr sz="2000">
                        <a:latin typeface="Cabin"/>
                        <a:ea typeface="Cabin"/>
                        <a:cs typeface="Cabin"/>
                        <a:sym typeface="Cabin"/>
                      </a:endParaRPr>
                    </a:p>
                    <a:p>
                      <a:pPr indent="0" lvl="0" marL="0" rtl="0" algn="l">
                        <a:spcBef>
                          <a:spcPts val="0"/>
                        </a:spcBef>
                        <a:spcAft>
                          <a:spcPts val="0"/>
                        </a:spcAft>
                        <a:buNone/>
                      </a:pPr>
                      <a:r>
                        <a:t/>
                      </a:r>
                      <a:endParaRPr sz="2000">
                        <a:latin typeface="Cabin"/>
                        <a:ea typeface="Cabin"/>
                        <a:cs typeface="Cabin"/>
                        <a:sym typeface="Cabin"/>
                      </a:endParaRPr>
                    </a:p>
                  </a:txBody>
                  <a:tcPr marT="91425" marB="91425" marR="91425" marL="91425">
                    <a:solidFill>
                      <a:srgbClr val="EAD1DC"/>
                    </a:solidFill>
                  </a:tcPr>
                </a:tc>
                <a:tc>
                  <a:txBody>
                    <a:bodyPr/>
                    <a:lstStyle/>
                    <a:p>
                      <a:pPr indent="0" lvl="0" marL="0" rtl="0" algn="l">
                        <a:spcBef>
                          <a:spcPts val="0"/>
                        </a:spcBef>
                        <a:spcAft>
                          <a:spcPts val="0"/>
                        </a:spcAft>
                        <a:buNone/>
                      </a:pPr>
                      <a:r>
                        <a:rPr lang="ar" sz="2000">
                          <a:latin typeface="Cabin"/>
                          <a:ea typeface="Cabin"/>
                          <a:cs typeface="Cabin"/>
                          <a:sym typeface="Cabin"/>
                        </a:rPr>
                        <a:t>Children/Adolescents</a:t>
                      </a:r>
                      <a:endParaRPr sz="2000">
                        <a:latin typeface="Cabin"/>
                        <a:ea typeface="Cabin"/>
                        <a:cs typeface="Cabin"/>
                        <a:sym typeface="Cabin"/>
                      </a:endParaRPr>
                    </a:p>
                    <a:p>
                      <a:pPr indent="0" lvl="0" marL="0" rtl="0" algn="l">
                        <a:spcBef>
                          <a:spcPts val="0"/>
                        </a:spcBef>
                        <a:spcAft>
                          <a:spcPts val="0"/>
                        </a:spcAft>
                        <a:buNone/>
                      </a:pPr>
                      <a:r>
                        <a:t/>
                      </a:r>
                      <a:endParaRPr sz="2000">
                        <a:latin typeface="Cabin"/>
                        <a:ea typeface="Cabin"/>
                        <a:cs typeface="Cabin"/>
                        <a:sym typeface="Cabin"/>
                      </a:endParaRPr>
                    </a:p>
                  </a:txBody>
                  <a:tcPr marT="91425" marB="91425" marR="91425" marL="91425">
                    <a:solidFill>
                      <a:srgbClr val="EAD1DC"/>
                    </a:solidFill>
                  </a:tcPr>
                </a:tc>
              </a:tr>
              <a:tr h="1243975">
                <a:tc>
                  <a:txBody>
                    <a:bodyPr/>
                    <a:lstStyle/>
                    <a:p>
                      <a:pPr indent="0" lvl="0" marL="0" rtl="0" algn="l">
                        <a:spcBef>
                          <a:spcPts val="0"/>
                        </a:spcBef>
                        <a:spcAft>
                          <a:spcPts val="0"/>
                        </a:spcAft>
                        <a:buNone/>
                      </a:pPr>
                      <a:r>
                        <a:rPr lang="ar" sz="2000">
                          <a:latin typeface="Cabin"/>
                          <a:ea typeface="Cabin"/>
                          <a:cs typeface="Cabin"/>
                          <a:sym typeface="Cabin"/>
                        </a:rPr>
                        <a:t>42.8% ages 40-59 </a:t>
                      </a:r>
                      <a:endParaRPr sz="2000">
                        <a:latin typeface="Cabin"/>
                        <a:ea typeface="Cabin"/>
                        <a:cs typeface="Cabin"/>
                        <a:sym typeface="Cabin"/>
                      </a:endParaRPr>
                    </a:p>
                    <a:p>
                      <a:pPr indent="0" lvl="0" marL="0" rtl="0" algn="l">
                        <a:spcBef>
                          <a:spcPts val="0"/>
                        </a:spcBef>
                        <a:spcAft>
                          <a:spcPts val="0"/>
                        </a:spcAft>
                        <a:buNone/>
                      </a:pPr>
                      <a:r>
                        <a:rPr lang="ar" sz="2000">
                          <a:latin typeface="Cabin"/>
                          <a:ea typeface="Cabin"/>
                          <a:cs typeface="Cabin"/>
                          <a:sym typeface="Cabin"/>
                        </a:rPr>
                        <a:t>41% ages 60+ </a:t>
                      </a:r>
                      <a:endParaRPr sz="2000">
                        <a:latin typeface="Cabin"/>
                        <a:ea typeface="Cabin"/>
                        <a:cs typeface="Cabin"/>
                        <a:sym typeface="Cabin"/>
                      </a:endParaRPr>
                    </a:p>
                    <a:p>
                      <a:pPr indent="0" lvl="0" marL="0" rtl="0" algn="l">
                        <a:spcBef>
                          <a:spcPts val="0"/>
                        </a:spcBef>
                        <a:spcAft>
                          <a:spcPts val="0"/>
                        </a:spcAft>
                        <a:buNone/>
                      </a:pPr>
                      <a:r>
                        <a:rPr lang="ar" sz="2000">
                          <a:latin typeface="Cabin"/>
                          <a:ea typeface="Cabin"/>
                          <a:cs typeface="Cabin"/>
                          <a:sym typeface="Cabin"/>
                        </a:rPr>
                        <a:t>39.6% ages 20-39</a:t>
                      </a:r>
                      <a:endParaRPr sz="2000">
                        <a:latin typeface="Cabin"/>
                        <a:ea typeface="Cabin"/>
                        <a:cs typeface="Cabin"/>
                        <a:sym typeface="Cabin"/>
                      </a:endParaRPr>
                    </a:p>
                  </a:txBody>
                  <a:tcPr marT="91425" marB="91425" marR="91425" marL="91425"/>
                </a:tc>
                <a:tc>
                  <a:txBody>
                    <a:bodyPr/>
                    <a:lstStyle/>
                    <a:p>
                      <a:pPr indent="0" lvl="0" marL="0" rtl="0" algn="l">
                        <a:spcBef>
                          <a:spcPts val="0"/>
                        </a:spcBef>
                        <a:spcAft>
                          <a:spcPts val="0"/>
                        </a:spcAft>
                        <a:buNone/>
                      </a:pPr>
                      <a:r>
                        <a:rPr lang="ar" sz="2000">
                          <a:latin typeface="Cabin"/>
                          <a:ea typeface="Cabin"/>
                          <a:cs typeface="Cabin"/>
                          <a:sym typeface="Cabin"/>
                        </a:rPr>
                        <a:t>20.6% ages 12-19 </a:t>
                      </a:r>
                      <a:endParaRPr sz="2000">
                        <a:latin typeface="Cabin"/>
                        <a:ea typeface="Cabin"/>
                        <a:cs typeface="Cabin"/>
                        <a:sym typeface="Cabin"/>
                      </a:endParaRPr>
                    </a:p>
                    <a:p>
                      <a:pPr indent="0" lvl="0" marL="0" rtl="0" algn="l">
                        <a:spcBef>
                          <a:spcPts val="0"/>
                        </a:spcBef>
                        <a:spcAft>
                          <a:spcPts val="0"/>
                        </a:spcAft>
                        <a:buNone/>
                      </a:pPr>
                      <a:r>
                        <a:rPr lang="ar" sz="2000">
                          <a:latin typeface="Cabin"/>
                          <a:ea typeface="Cabin"/>
                          <a:cs typeface="Cabin"/>
                          <a:sym typeface="Cabin"/>
                        </a:rPr>
                        <a:t>18.4% ages 6-11 </a:t>
                      </a:r>
                      <a:endParaRPr sz="2000">
                        <a:latin typeface="Cabin"/>
                        <a:ea typeface="Cabin"/>
                        <a:cs typeface="Cabin"/>
                        <a:sym typeface="Cabin"/>
                      </a:endParaRPr>
                    </a:p>
                    <a:p>
                      <a:pPr indent="0" lvl="0" marL="0" rtl="0" algn="l">
                        <a:spcBef>
                          <a:spcPts val="0"/>
                        </a:spcBef>
                        <a:spcAft>
                          <a:spcPts val="0"/>
                        </a:spcAft>
                        <a:buNone/>
                      </a:pPr>
                      <a:r>
                        <a:rPr lang="ar" sz="2000">
                          <a:latin typeface="Cabin"/>
                          <a:ea typeface="Cabin"/>
                          <a:cs typeface="Cabin"/>
                          <a:sym typeface="Cabin"/>
                        </a:rPr>
                        <a:t> 13.9% ages 2-5*</a:t>
                      </a:r>
                      <a:endParaRPr sz="2000">
                        <a:latin typeface="Cabin"/>
                        <a:ea typeface="Cabin"/>
                        <a:cs typeface="Cabin"/>
                        <a:sym typeface="Cabin"/>
                      </a:endParaRPr>
                    </a:p>
                    <a:p>
                      <a:pPr indent="0" lvl="0" marL="0" rtl="0" algn="l">
                        <a:spcBef>
                          <a:spcPts val="0"/>
                        </a:spcBef>
                        <a:spcAft>
                          <a:spcPts val="0"/>
                        </a:spcAft>
                        <a:buNone/>
                      </a:pPr>
                      <a:r>
                        <a:t/>
                      </a:r>
                      <a:endParaRPr/>
                    </a:p>
                  </a:txBody>
                  <a:tcPr marT="91425" marB="91425" marR="91425" marL="91425"/>
                </a:tc>
              </a:tr>
            </a:tbl>
          </a:graphicData>
        </a:graphic>
      </p:graphicFrame>
      <p:graphicFrame>
        <p:nvGraphicFramePr>
          <p:cNvPr id="248" name="Google Shape;248;p41"/>
          <p:cNvGraphicFramePr/>
          <p:nvPr/>
        </p:nvGraphicFramePr>
        <p:xfrm>
          <a:off x="203750" y="5932325"/>
          <a:ext cx="3000000" cy="3000000"/>
        </p:xfrm>
        <a:graphic>
          <a:graphicData uri="http://schemas.openxmlformats.org/drawingml/2006/table">
            <a:tbl>
              <a:tblPr>
                <a:noFill/>
                <a:tableStyleId>{B4B191A0-CE70-476D-AA4A-160FEB67EAAA}</a:tableStyleId>
              </a:tblPr>
              <a:tblGrid>
                <a:gridCol w="7180500"/>
              </a:tblGrid>
              <a:tr h="1017550">
                <a:tc>
                  <a:txBody>
                    <a:bodyPr/>
                    <a:lstStyle/>
                    <a:p>
                      <a:pPr indent="-330200" lvl="0" marL="457200" rtl="0" algn="l">
                        <a:spcBef>
                          <a:spcPts val="0"/>
                        </a:spcBef>
                        <a:spcAft>
                          <a:spcPts val="0"/>
                        </a:spcAft>
                        <a:buSzPts val="1600"/>
                        <a:buFont typeface="Cabin"/>
                        <a:buChar char="●"/>
                      </a:pPr>
                      <a:r>
                        <a:rPr lang="ar" sz="1600">
                          <a:latin typeface="Cabin"/>
                          <a:ea typeface="Cabin"/>
                          <a:cs typeface="Cabin"/>
                          <a:sym typeface="Cabin"/>
                        </a:rPr>
                        <a:t>The assumption that race reflects only biological distinctions is inaccurate.</a:t>
                      </a:r>
                      <a:endParaRPr sz="1600">
                        <a:latin typeface="Cabin"/>
                        <a:ea typeface="Cabin"/>
                        <a:cs typeface="Cabin"/>
                        <a:sym typeface="Cabin"/>
                      </a:endParaRPr>
                    </a:p>
                    <a:p>
                      <a:pPr indent="-330200" lvl="0" marL="457200" rtl="0" algn="l">
                        <a:spcBef>
                          <a:spcPts val="0"/>
                        </a:spcBef>
                        <a:spcAft>
                          <a:spcPts val="0"/>
                        </a:spcAft>
                        <a:buSzPts val="1600"/>
                        <a:buFont typeface="Cabin"/>
                        <a:buChar char="●"/>
                      </a:pPr>
                      <a:r>
                        <a:rPr lang="ar" sz="1600">
                          <a:latin typeface="Cabin"/>
                          <a:ea typeface="Cabin"/>
                          <a:cs typeface="Cabin"/>
                          <a:sym typeface="Cabin"/>
                        </a:rPr>
                        <a:t>Suggestion from WHO Western Pacific Region that BMI cutoffs may need to be lower for some Asian populations due to increased risk for poor health outcomes</a:t>
                      </a:r>
                      <a:endParaRPr sz="1600">
                        <a:latin typeface="Cabin"/>
                        <a:ea typeface="Cabin"/>
                        <a:cs typeface="Cabin"/>
                        <a:sym typeface="Cabin"/>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2"/>
          <p:cNvSpPr/>
          <p:nvPr/>
        </p:nvSpPr>
        <p:spPr>
          <a:xfrm>
            <a:off x="113350" y="1640200"/>
            <a:ext cx="446700" cy="307800"/>
          </a:xfrm>
          <a:prstGeom prst="heptagon">
            <a:avLst>
              <a:gd fmla="val 102572" name="hf"/>
              <a:gd fmla="val 105210" name="vf"/>
            </a:avLst>
          </a:prstGeom>
          <a:solidFill>
            <a:srgbClr val="C27BA0"/>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1</a:t>
            </a:r>
            <a:endParaRPr b="1">
              <a:solidFill>
                <a:srgbClr val="FFFFFF"/>
              </a:solidFill>
              <a:latin typeface="Trebuchet MS"/>
              <a:ea typeface="Trebuchet MS"/>
              <a:cs typeface="Trebuchet MS"/>
              <a:sym typeface="Trebuchet MS"/>
            </a:endParaRPr>
          </a:p>
        </p:txBody>
      </p:sp>
      <p:sp>
        <p:nvSpPr>
          <p:cNvPr id="254" name="Google Shape;254;p42"/>
          <p:cNvSpPr/>
          <p:nvPr/>
        </p:nvSpPr>
        <p:spPr>
          <a:xfrm>
            <a:off x="2567723" y="1640201"/>
            <a:ext cx="446700" cy="307800"/>
          </a:xfrm>
          <a:prstGeom prst="heptagon">
            <a:avLst>
              <a:gd fmla="val 102572" name="hf"/>
              <a:gd fmla="val 105210" name="vf"/>
            </a:avLst>
          </a:prstGeom>
          <a:solidFill>
            <a:srgbClr val="C27BA0"/>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2</a:t>
            </a:r>
            <a:endParaRPr b="1">
              <a:solidFill>
                <a:srgbClr val="FFFFFF"/>
              </a:solidFill>
              <a:latin typeface="Trebuchet MS"/>
              <a:ea typeface="Trebuchet MS"/>
              <a:cs typeface="Trebuchet MS"/>
              <a:sym typeface="Trebuchet MS"/>
            </a:endParaRPr>
          </a:p>
        </p:txBody>
      </p:sp>
      <p:sp>
        <p:nvSpPr>
          <p:cNvPr id="255" name="Google Shape;255;p42"/>
          <p:cNvSpPr txBox="1"/>
          <p:nvPr/>
        </p:nvSpPr>
        <p:spPr>
          <a:xfrm>
            <a:off x="560050" y="1640300"/>
            <a:ext cx="14289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500">
                <a:latin typeface="Cabin"/>
                <a:ea typeface="Cabin"/>
                <a:cs typeface="Cabin"/>
                <a:sym typeface="Cabin"/>
              </a:rPr>
              <a:t>Race/ethnicity</a:t>
            </a:r>
            <a:endParaRPr sz="1500"/>
          </a:p>
        </p:txBody>
      </p:sp>
      <p:sp>
        <p:nvSpPr>
          <p:cNvPr id="256" name="Google Shape;256;p42"/>
          <p:cNvSpPr txBox="1"/>
          <p:nvPr/>
        </p:nvSpPr>
        <p:spPr>
          <a:xfrm>
            <a:off x="3014416" y="1614600"/>
            <a:ext cx="20532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latin typeface="Cabin"/>
                <a:ea typeface="Cabin"/>
                <a:cs typeface="Cabin"/>
                <a:sym typeface="Cabin"/>
              </a:rPr>
              <a:t>Age</a:t>
            </a:r>
            <a:endParaRPr/>
          </a:p>
        </p:txBody>
      </p:sp>
      <p:sp>
        <p:nvSpPr>
          <p:cNvPr id="257" name="Google Shape;257;p42"/>
          <p:cNvSpPr txBox="1"/>
          <p:nvPr/>
        </p:nvSpPr>
        <p:spPr>
          <a:xfrm>
            <a:off x="4767725" y="1614600"/>
            <a:ext cx="9858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latin typeface="Cabin"/>
                <a:ea typeface="Cabin"/>
                <a:cs typeface="Cabin"/>
                <a:sym typeface="Cabin"/>
              </a:rPr>
              <a:t>Sex</a:t>
            </a:r>
            <a:endParaRPr/>
          </a:p>
        </p:txBody>
      </p:sp>
      <p:sp>
        <p:nvSpPr>
          <p:cNvPr id="258" name="Google Shape;258;p42"/>
          <p:cNvSpPr/>
          <p:nvPr/>
        </p:nvSpPr>
        <p:spPr>
          <a:xfrm>
            <a:off x="113348" y="2483191"/>
            <a:ext cx="446700" cy="307800"/>
          </a:xfrm>
          <a:prstGeom prst="heptagon">
            <a:avLst>
              <a:gd fmla="val 102572" name="hf"/>
              <a:gd fmla="val 105210" name="vf"/>
            </a:avLst>
          </a:prstGeom>
          <a:solidFill>
            <a:srgbClr val="C27BA0"/>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4</a:t>
            </a:r>
            <a:endParaRPr b="1">
              <a:solidFill>
                <a:srgbClr val="FFFFFF"/>
              </a:solidFill>
              <a:latin typeface="Trebuchet MS"/>
              <a:ea typeface="Trebuchet MS"/>
              <a:cs typeface="Trebuchet MS"/>
              <a:sym typeface="Trebuchet MS"/>
            </a:endParaRPr>
          </a:p>
        </p:txBody>
      </p:sp>
      <p:sp>
        <p:nvSpPr>
          <p:cNvPr id="259" name="Google Shape;259;p42"/>
          <p:cNvSpPr txBox="1"/>
          <p:nvPr/>
        </p:nvSpPr>
        <p:spPr>
          <a:xfrm>
            <a:off x="560050" y="2443550"/>
            <a:ext cx="9858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latin typeface="Cabin"/>
                <a:ea typeface="Cabin"/>
                <a:cs typeface="Cabin"/>
                <a:sym typeface="Cabin"/>
              </a:rPr>
              <a:t>Income</a:t>
            </a:r>
            <a:endParaRPr/>
          </a:p>
        </p:txBody>
      </p:sp>
      <p:sp>
        <p:nvSpPr>
          <p:cNvPr id="260" name="Google Shape;260;p42"/>
          <p:cNvSpPr/>
          <p:nvPr/>
        </p:nvSpPr>
        <p:spPr>
          <a:xfrm>
            <a:off x="4321035" y="1640301"/>
            <a:ext cx="446700" cy="307800"/>
          </a:xfrm>
          <a:prstGeom prst="heptagon">
            <a:avLst>
              <a:gd fmla="val 102572" name="hf"/>
              <a:gd fmla="val 105210" name="vf"/>
            </a:avLst>
          </a:prstGeom>
          <a:solidFill>
            <a:srgbClr val="C27BA0"/>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3</a:t>
            </a:r>
            <a:endParaRPr b="1">
              <a:solidFill>
                <a:srgbClr val="FFFFFF"/>
              </a:solidFill>
              <a:latin typeface="Trebuchet MS"/>
              <a:ea typeface="Trebuchet MS"/>
              <a:cs typeface="Trebuchet MS"/>
              <a:sym typeface="Trebuchet MS"/>
            </a:endParaRPr>
          </a:p>
        </p:txBody>
      </p:sp>
      <p:sp>
        <p:nvSpPr>
          <p:cNvPr id="261" name="Google Shape;261;p42"/>
          <p:cNvSpPr/>
          <p:nvPr/>
        </p:nvSpPr>
        <p:spPr>
          <a:xfrm>
            <a:off x="2567723" y="2443341"/>
            <a:ext cx="446700" cy="307800"/>
          </a:xfrm>
          <a:prstGeom prst="heptagon">
            <a:avLst>
              <a:gd fmla="val 102572" name="hf"/>
              <a:gd fmla="val 105210" name="vf"/>
            </a:avLst>
          </a:prstGeom>
          <a:solidFill>
            <a:srgbClr val="C27BA0"/>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5</a:t>
            </a:r>
            <a:endParaRPr b="1">
              <a:solidFill>
                <a:srgbClr val="FFFFFF"/>
              </a:solidFill>
              <a:latin typeface="Trebuchet MS"/>
              <a:ea typeface="Trebuchet MS"/>
              <a:cs typeface="Trebuchet MS"/>
              <a:sym typeface="Trebuchet MS"/>
            </a:endParaRPr>
          </a:p>
        </p:txBody>
      </p:sp>
      <p:sp>
        <p:nvSpPr>
          <p:cNvPr id="262" name="Google Shape;262;p42"/>
          <p:cNvSpPr/>
          <p:nvPr/>
        </p:nvSpPr>
        <p:spPr>
          <a:xfrm>
            <a:off x="4321023" y="2443541"/>
            <a:ext cx="446700" cy="307800"/>
          </a:xfrm>
          <a:prstGeom prst="heptagon">
            <a:avLst>
              <a:gd fmla="val 102572" name="hf"/>
              <a:gd fmla="val 105210" name="vf"/>
            </a:avLst>
          </a:prstGeom>
          <a:solidFill>
            <a:srgbClr val="C27BA0"/>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l">
              <a:spcBef>
                <a:spcPts val="0"/>
              </a:spcBef>
              <a:spcAft>
                <a:spcPts val="0"/>
              </a:spcAft>
              <a:buNone/>
            </a:pPr>
            <a:r>
              <a:rPr b="1" lang="ar">
                <a:solidFill>
                  <a:srgbClr val="FFFFFF"/>
                </a:solidFill>
                <a:latin typeface="Trebuchet MS"/>
                <a:ea typeface="Trebuchet MS"/>
                <a:cs typeface="Trebuchet MS"/>
                <a:sym typeface="Trebuchet MS"/>
              </a:rPr>
              <a:t>4</a:t>
            </a:r>
            <a:endParaRPr b="1">
              <a:solidFill>
                <a:srgbClr val="FFFFFF"/>
              </a:solidFill>
              <a:latin typeface="Trebuchet MS"/>
              <a:ea typeface="Trebuchet MS"/>
              <a:cs typeface="Trebuchet MS"/>
              <a:sym typeface="Trebuchet MS"/>
            </a:endParaRPr>
          </a:p>
        </p:txBody>
      </p:sp>
      <p:sp>
        <p:nvSpPr>
          <p:cNvPr id="263" name="Google Shape;263;p42"/>
          <p:cNvSpPr txBox="1"/>
          <p:nvPr/>
        </p:nvSpPr>
        <p:spPr>
          <a:xfrm>
            <a:off x="3014425" y="2368300"/>
            <a:ext cx="13065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latin typeface="Cabin"/>
                <a:ea typeface="Cabin"/>
                <a:cs typeface="Cabin"/>
                <a:sym typeface="Cabin"/>
              </a:rPr>
              <a:t>Education</a:t>
            </a:r>
            <a:endParaRPr/>
          </a:p>
        </p:txBody>
      </p:sp>
      <p:sp>
        <p:nvSpPr>
          <p:cNvPr id="264" name="Google Shape;264;p42"/>
          <p:cNvSpPr txBox="1"/>
          <p:nvPr/>
        </p:nvSpPr>
        <p:spPr>
          <a:xfrm>
            <a:off x="4742200" y="2368300"/>
            <a:ext cx="2053200" cy="4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latin typeface="Cabin"/>
                <a:ea typeface="Cabin"/>
                <a:cs typeface="Cabin"/>
                <a:sym typeface="Cabin"/>
              </a:rPr>
              <a:t>Geography &amp; culture</a:t>
            </a:r>
            <a:endParaRPr/>
          </a:p>
        </p:txBody>
      </p:sp>
      <p:sp>
        <p:nvSpPr>
          <p:cNvPr id="265" name="Google Shape;265;p42"/>
          <p:cNvSpPr/>
          <p:nvPr/>
        </p:nvSpPr>
        <p:spPr>
          <a:xfrm>
            <a:off x="203700" y="3009725"/>
            <a:ext cx="7180500" cy="537600"/>
          </a:xfrm>
          <a:prstGeom prst="round1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800">
                <a:latin typeface="Cabin"/>
                <a:ea typeface="Cabin"/>
                <a:cs typeface="Cabin"/>
                <a:sym typeface="Cabin"/>
              </a:rPr>
              <a:t>Income</a:t>
            </a:r>
            <a:endParaRPr sz="1800">
              <a:latin typeface="Cabin"/>
              <a:ea typeface="Cabin"/>
              <a:cs typeface="Cabin"/>
              <a:sym typeface="Cabin"/>
            </a:endParaRPr>
          </a:p>
        </p:txBody>
      </p:sp>
      <p:sp>
        <p:nvSpPr>
          <p:cNvPr id="266" name="Google Shape;266;p42"/>
          <p:cNvSpPr/>
          <p:nvPr/>
        </p:nvSpPr>
        <p:spPr>
          <a:xfrm>
            <a:off x="203700" y="5409325"/>
            <a:ext cx="7180500" cy="422700"/>
          </a:xfrm>
          <a:prstGeom prst="round1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800">
                <a:latin typeface="Cabin"/>
                <a:ea typeface="Cabin"/>
                <a:cs typeface="Cabin"/>
                <a:sym typeface="Cabin"/>
              </a:rPr>
              <a:t>Education </a:t>
            </a:r>
            <a:endParaRPr sz="1800">
              <a:latin typeface="Cabin"/>
              <a:ea typeface="Cabin"/>
              <a:cs typeface="Cabin"/>
              <a:sym typeface="Cabin"/>
            </a:endParaRPr>
          </a:p>
        </p:txBody>
      </p:sp>
      <p:graphicFrame>
        <p:nvGraphicFramePr>
          <p:cNvPr id="267" name="Google Shape;267;p42"/>
          <p:cNvGraphicFramePr/>
          <p:nvPr/>
        </p:nvGraphicFramePr>
        <p:xfrm>
          <a:off x="203750" y="3547325"/>
          <a:ext cx="3000000" cy="3000000"/>
        </p:xfrm>
        <a:graphic>
          <a:graphicData uri="http://schemas.openxmlformats.org/drawingml/2006/table">
            <a:tbl>
              <a:tblPr>
                <a:noFill/>
                <a:tableStyleId>{B4B191A0-CE70-476D-AA4A-160FEB67EAAA}</a:tableStyleId>
              </a:tblPr>
              <a:tblGrid>
                <a:gridCol w="7180500"/>
              </a:tblGrid>
              <a:tr h="1672675">
                <a:tc>
                  <a:txBody>
                    <a:bodyPr/>
                    <a:lstStyle/>
                    <a:p>
                      <a:pPr indent="-330200" lvl="0" marL="457200" rtl="0" algn="l">
                        <a:spcBef>
                          <a:spcPts val="0"/>
                        </a:spcBef>
                        <a:spcAft>
                          <a:spcPts val="0"/>
                        </a:spcAft>
                        <a:buSzPts val="1600"/>
                        <a:buFont typeface="Cabin"/>
                        <a:buChar char="●"/>
                      </a:pPr>
                      <a:r>
                        <a:rPr lang="ar" sz="1600">
                          <a:latin typeface="Cabin"/>
                          <a:ea typeface="Cabin"/>
                          <a:cs typeface="Cabin"/>
                          <a:sym typeface="Cabin"/>
                        </a:rPr>
                        <a:t>Higher incomes associated with decreased risk of obesity in women, but increased risk in non- Hispanic black men and Mexican-American men </a:t>
                      </a:r>
                      <a:endParaRPr sz="1600">
                        <a:latin typeface="Cabin"/>
                        <a:ea typeface="Cabin"/>
                        <a:cs typeface="Cabin"/>
                        <a:sym typeface="Cabin"/>
                      </a:endParaRPr>
                    </a:p>
                    <a:p>
                      <a:pPr indent="-330200" lvl="0" marL="457200" rtl="0" algn="l">
                        <a:spcBef>
                          <a:spcPts val="0"/>
                        </a:spcBef>
                        <a:spcAft>
                          <a:spcPts val="0"/>
                        </a:spcAft>
                        <a:buSzPts val="1600"/>
                        <a:buFont typeface="Cabin"/>
                        <a:buChar char="●"/>
                      </a:pPr>
                      <a:r>
                        <a:rPr lang="ar" sz="1600">
                          <a:latin typeface="Cabin"/>
                          <a:ea typeface="Cabin"/>
                          <a:cs typeface="Cabin"/>
                          <a:sym typeface="Cabin"/>
                        </a:rPr>
                        <a:t>Being at or below the poverty line is associated with higher rates of obesity among children</a:t>
                      </a:r>
                      <a:endParaRPr sz="1600">
                        <a:latin typeface="Cabin"/>
                        <a:ea typeface="Cabin"/>
                        <a:cs typeface="Cabin"/>
                        <a:sym typeface="Cabin"/>
                      </a:endParaRPr>
                    </a:p>
                    <a:p>
                      <a:pPr indent="-330200" lvl="0" marL="457200" rtl="0" algn="l">
                        <a:spcBef>
                          <a:spcPts val="0"/>
                        </a:spcBef>
                        <a:spcAft>
                          <a:spcPts val="0"/>
                        </a:spcAft>
                        <a:buSzPts val="1600"/>
                        <a:buFont typeface="Cabin"/>
                        <a:buChar char="●"/>
                      </a:pPr>
                      <a:r>
                        <a:rPr lang="ar" sz="1600">
                          <a:latin typeface="Cabin"/>
                          <a:ea typeface="Cabin"/>
                          <a:cs typeface="Cabin"/>
                          <a:sym typeface="Cabin"/>
                        </a:rPr>
                        <a:t>9 of 10 states with the highest obesity rates are among the poorest</a:t>
                      </a:r>
                      <a:endParaRPr/>
                    </a:p>
                  </a:txBody>
                  <a:tcPr marT="91425" marB="91425" marR="91425" marL="91425"/>
                </a:tc>
              </a:tr>
            </a:tbl>
          </a:graphicData>
        </a:graphic>
      </p:graphicFrame>
      <p:graphicFrame>
        <p:nvGraphicFramePr>
          <p:cNvPr id="268" name="Google Shape;268;p42"/>
          <p:cNvGraphicFramePr/>
          <p:nvPr/>
        </p:nvGraphicFramePr>
        <p:xfrm>
          <a:off x="203750" y="5832025"/>
          <a:ext cx="3000000" cy="3000000"/>
        </p:xfrm>
        <a:graphic>
          <a:graphicData uri="http://schemas.openxmlformats.org/drawingml/2006/table">
            <a:tbl>
              <a:tblPr>
                <a:noFill/>
                <a:tableStyleId>{B4B191A0-CE70-476D-AA4A-160FEB67EAAA}</a:tableStyleId>
              </a:tblPr>
              <a:tblGrid>
                <a:gridCol w="7180500"/>
              </a:tblGrid>
              <a:tr h="1498400">
                <a:tc>
                  <a:txBody>
                    <a:bodyPr/>
                    <a:lstStyle/>
                    <a:p>
                      <a:pPr indent="-330200" lvl="0" marL="457200" rtl="0" algn="l">
                        <a:spcBef>
                          <a:spcPts val="0"/>
                        </a:spcBef>
                        <a:spcAft>
                          <a:spcPts val="0"/>
                        </a:spcAft>
                        <a:buSzPts val="1600"/>
                        <a:buFont typeface="Cabin"/>
                        <a:buChar char="●"/>
                      </a:pPr>
                      <a:r>
                        <a:rPr lang="ar" sz="1600">
                          <a:latin typeface="Cabin"/>
                          <a:ea typeface="Cabin"/>
                          <a:cs typeface="Cabin"/>
                          <a:sym typeface="Cabin"/>
                        </a:rPr>
                        <a:t>Women with college degrees have lower risk of obesity compared to those with less education.</a:t>
                      </a:r>
                      <a:endParaRPr sz="1600">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330200" lvl="0" marL="457200" rtl="0" algn="l">
                        <a:spcBef>
                          <a:spcPts val="0"/>
                        </a:spcBef>
                        <a:spcAft>
                          <a:spcPts val="0"/>
                        </a:spcAft>
                        <a:buSzPts val="1600"/>
                        <a:buFont typeface="Cabin"/>
                        <a:buChar char="●"/>
                      </a:pPr>
                      <a:r>
                        <a:rPr lang="ar" sz="1600">
                          <a:latin typeface="Cabin"/>
                          <a:ea typeface="Cabin"/>
                          <a:cs typeface="Cabin"/>
                          <a:sym typeface="Cabin"/>
                        </a:rPr>
                        <a:t>Generally, obesity rates are lower for children if the head of household has college degree versus not finishing high school.</a:t>
                      </a:r>
                      <a:endParaRPr sz="1600">
                        <a:latin typeface="Cabin"/>
                        <a:ea typeface="Cabin"/>
                        <a:cs typeface="Cabin"/>
                        <a:sym typeface="Cabin"/>
                      </a:endParaRPr>
                    </a:p>
                  </a:txBody>
                  <a:tcPr marT="91425" marB="91425" marR="91425" marL="91425"/>
                </a:tc>
              </a:tr>
            </a:tbl>
          </a:graphicData>
        </a:graphic>
      </p:graphicFrame>
      <p:sp>
        <p:nvSpPr>
          <p:cNvPr id="269" name="Google Shape;269;p42"/>
          <p:cNvSpPr/>
          <p:nvPr/>
        </p:nvSpPr>
        <p:spPr>
          <a:xfrm>
            <a:off x="189750" y="7622476"/>
            <a:ext cx="7180500" cy="422700"/>
          </a:xfrm>
          <a:prstGeom prst="round1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2000">
                <a:solidFill>
                  <a:schemeClr val="dk1"/>
                </a:solidFill>
                <a:latin typeface="Cabin"/>
                <a:ea typeface="Cabin"/>
                <a:cs typeface="Cabin"/>
                <a:sym typeface="Cabin"/>
              </a:rPr>
              <a:t>Geography &amp; culture</a:t>
            </a:r>
            <a:endParaRPr sz="2000">
              <a:latin typeface="Cabin"/>
              <a:ea typeface="Cabin"/>
              <a:cs typeface="Cabin"/>
              <a:sym typeface="Cabin"/>
            </a:endParaRPr>
          </a:p>
        </p:txBody>
      </p:sp>
      <p:graphicFrame>
        <p:nvGraphicFramePr>
          <p:cNvPr id="270" name="Google Shape;270;p42"/>
          <p:cNvGraphicFramePr/>
          <p:nvPr/>
        </p:nvGraphicFramePr>
        <p:xfrm>
          <a:off x="196750" y="8045175"/>
          <a:ext cx="3000000" cy="3000000"/>
        </p:xfrm>
        <a:graphic>
          <a:graphicData uri="http://schemas.openxmlformats.org/drawingml/2006/table">
            <a:tbl>
              <a:tblPr>
                <a:noFill/>
                <a:tableStyleId>{B4B191A0-CE70-476D-AA4A-160FEB67EAAA}</a:tableStyleId>
              </a:tblPr>
              <a:tblGrid>
                <a:gridCol w="7166500"/>
              </a:tblGrid>
              <a:tr h="1601200">
                <a:tc>
                  <a:txBody>
                    <a:bodyPr/>
                    <a:lstStyle/>
                    <a:p>
                      <a:pPr indent="-330200" lvl="0" marL="457200" rtl="0" algn="l">
                        <a:spcBef>
                          <a:spcPts val="0"/>
                        </a:spcBef>
                        <a:spcAft>
                          <a:spcPts val="0"/>
                        </a:spcAft>
                        <a:buSzPts val="1600"/>
                        <a:buFont typeface="Cabin"/>
                        <a:buChar char="●"/>
                      </a:pPr>
                      <a:r>
                        <a:rPr lang="ar" sz="1600">
                          <a:latin typeface="Cabin"/>
                          <a:ea typeface="Cabin"/>
                          <a:cs typeface="Cabin"/>
                          <a:sym typeface="Cabin"/>
                        </a:rPr>
                        <a:t>Higher prevalence of obesity in rural areas</a:t>
                      </a:r>
                      <a:endParaRPr sz="1600">
                        <a:latin typeface="Cabin"/>
                        <a:ea typeface="Cabin"/>
                        <a:cs typeface="Cabin"/>
                        <a:sym typeface="Cabin"/>
                      </a:endParaRPr>
                    </a:p>
                    <a:p>
                      <a:pPr indent="-330200" lvl="0" marL="457200" rtl="0" algn="l">
                        <a:spcBef>
                          <a:spcPts val="0"/>
                        </a:spcBef>
                        <a:spcAft>
                          <a:spcPts val="0"/>
                        </a:spcAft>
                        <a:buSzPts val="1600"/>
                        <a:buFont typeface="Cabin"/>
                        <a:buChar char="●"/>
                      </a:pPr>
                      <a:r>
                        <a:rPr lang="ar" sz="1600">
                          <a:latin typeface="Cabin"/>
                          <a:ea typeface="Cabin"/>
                          <a:cs typeface="Cabin"/>
                          <a:sym typeface="Cabin"/>
                        </a:rPr>
                        <a:t> States with highest rates of obesity also have lowest physical activity rates for adults.</a:t>
                      </a:r>
                      <a:endParaRPr sz="1600">
                        <a:latin typeface="Cabin"/>
                        <a:ea typeface="Cabin"/>
                        <a:cs typeface="Cabin"/>
                        <a:sym typeface="Cabin"/>
                      </a:endParaRPr>
                    </a:p>
                    <a:p>
                      <a:pPr indent="-330200" lvl="0" marL="457200" rtl="0" algn="l">
                        <a:spcBef>
                          <a:spcPts val="0"/>
                        </a:spcBef>
                        <a:spcAft>
                          <a:spcPts val="0"/>
                        </a:spcAft>
                        <a:buSzPts val="1600"/>
                        <a:buFont typeface="Cabin"/>
                        <a:buChar char="●"/>
                      </a:pPr>
                      <a:r>
                        <a:rPr lang="ar" sz="1600">
                          <a:latin typeface="Cabin"/>
                          <a:ea typeface="Cabin"/>
                          <a:cs typeface="Cabin"/>
                          <a:sym typeface="Cabin"/>
                        </a:rPr>
                        <a:t> Unhealthy food and physical activity environments </a:t>
                      </a:r>
                      <a:endParaRPr sz="1600">
                        <a:latin typeface="Cabin"/>
                        <a:ea typeface="Cabin"/>
                        <a:cs typeface="Cabin"/>
                        <a:sym typeface="Cabin"/>
                      </a:endParaRPr>
                    </a:p>
                    <a:p>
                      <a:pPr indent="-330200" lvl="0" marL="457200" rtl="0" algn="l">
                        <a:spcBef>
                          <a:spcPts val="0"/>
                        </a:spcBef>
                        <a:spcAft>
                          <a:spcPts val="0"/>
                        </a:spcAft>
                        <a:buSzPts val="1600"/>
                        <a:buFont typeface="Cabin"/>
                        <a:buChar char="●"/>
                      </a:pPr>
                      <a:r>
                        <a:rPr lang="ar" sz="1600">
                          <a:latin typeface="Cabin"/>
                          <a:ea typeface="Cabin"/>
                          <a:cs typeface="Cabin"/>
                          <a:sym typeface="Cabin"/>
                        </a:rPr>
                        <a:t>Limited food access, availability, affordability.</a:t>
                      </a:r>
                      <a:endParaRPr sz="1600">
                        <a:latin typeface="Cabin"/>
                        <a:ea typeface="Cabin"/>
                        <a:cs typeface="Cabin"/>
                        <a:sym typeface="Cabin"/>
                      </a:endParaRPr>
                    </a:p>
                    <a:p>
                      <a:pPr indent="0" lvl="0" marL="0" rtl="0" algn="l">
                        <a:spcBef>
                          <a:spcPts val="0"/>
                        </a:spcBef>
                        <a:spcAft>
                          <a:spcPts val="0"/>
                        </a:spcAft>
                        <a:buNone/>
                      </a:pPr>
                      <a:r>
                        <a:t/>
                      </a:r>
                      <a:endParaRPr sz="2000">
                        <a:latin typeface="Cabin"/>
                        <a:ea typeface="Cabin"/>
                        <a:cs typeface="Cabin"/>
                        <a:sym typeface="Cabin"/>
                      </a:endParaRPr>
                    </a:p>
                  </a:txBody>
                  <a:tcPr marT="91425" marB="91425" marR="91425" marL="91425"/>
                </a:tc>
              </a:tr>
            </a:tbl>
          </a:graphicData>
        </a:graphic>
      </p:graphicFrame>
      <p:cxnSp>
        <p:nvCxnSpPr>
          <p:cNvPr id="271" name="Google Shape;271;p42"/>
          <p:cNvCxnSpPr/>
          <p:nvPr/>
        </p:nvCxnSpPr>
        <p:spPr>
          <a:xfrm>
            <a:off x="754672" y="1134361"/>
            <a:ext cx="5860800" cy="10500"/>
          </a:xfrm>
          <a:prstGeom prst="straightConnector1">
            <a:avLst/>
          </a:prstGeom>
          <a:noFill/>
          <a:ln cap="flat" cmpd="sng" w="28575">
            <a:solidFill>
              <a:srgbClr val="C27BA0"/>
            </a:solidFill>
            <a:prstDash val="solid"/>
            <a:round/>
            <a:headEnd len="med" w="med" type="diamond"/>
            <a:tailEnd len="med" w="med" type="diamond"/>
          </a:ln>
        </p:spPr>
      </p:cxnSp>
      <p:sp>
        <p:nvSpPr>
          <p:cNvPr id="272" name="Google Shape;272;p42"/>
          <p:cNvSpPr txBox="1"/>
          <p:nvPr/>
        </p:nvSpPr>
        <p:spPr>
          <a:xfrm>
            <a:off x="462120" y="452415"/>
            <a:ext cx="6824400" cy="64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ar" sz="2700">
                <a:solidFill>
                  <a:srgbClr val="0B5394"/>
                </a:solidFill>
                <a:latin typeface="Cabin"/>
                <a:ea typeface="Cabin"/>
                <a:cs typeface="Cabin"/>
                <a:sym typeface="Cabin"/>
              </a:rPr>
              <a:t>Attributes associated with obesity</a:t>
            </a:r>
            <a:endParaRPr b="1" sz="2700">
              <a:solidFill>
                <a:srgbClr val="0B5394"/>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3"/>
          <p:cNvSpPr txBox="1"/>
          <p:nvPr/>
        </p:nvSpPr>
        <p:spPr>
          <a:xfrm>
            <a:off x="0" y="276165"/>
            <a:ext cx="7560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Pathophysiology of Obesity</a:t>
            </a:r>
            <a:endParaRPr b="1" sz="4500">
              <a:solidFill>
                <a:srgbClr val="0B5394"/>
              </a:solidFill>
              <a:latin typeface="Cabin"/>
              <a:ea typeface="Cabin"/>
              <a:cs typeface="Cabin"/>
              <a:sym typeface="Cabin"/>
            </a:endParaRPr>
          </a:p>
        </p:txBody>
      </p:sp>
      <p:cxnSp>
        <p:nvCxnSpPr>
          <p:cNvPr id="278" name="Google Shape;278;p43"/>
          <p:cNvCxnSpPr/>
          <p:nvPr/>
        </p:nvCxnSpPr>
        <p:spPr>
          <a:xfrm>
            <a:off x="754672" y="1134361"/>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279" name="Google Shape;279;p43"/>
          <p:cNvSpPr/>
          <p:nvPr/>
        </p:nvSpPr>
        <p:spPr>
          <a:xfrm>
            <a:off x="1057786" y="1398175"/>
            <a:ext cx="5281200" cy="362700"/>
          </a:xfrm>
          <a:prstGeom prst="roundRect">
            <a:avLst>
              <a:gd fmla="val 16667" name="adj"/>
            </a:avLst>
          </a:prstGeom>
          <a:solidFill>
            <a:srgbClr val="6FA8DC"/>
          </a:solidFill>
          <a:ln>
            <a:noFill/>
          </a:ln>
        </p:spPr>
        <p:txBody>
          <a:bodyPr anchorCtr="0" anchor="ctr" bIns="122150" lIns="122150" spcFirstLastPara="1" rIns="122150" wrap="square" tIns="122150">
            <a:noAutofit/>
          </a:bodyPr>
          <a:lstStyle/>
          <a:p>
            <a:pPr indent="0" lvl="0" marL="0" rtl="0" algn="ctr">
              <a:lnSpc>
                <a:spcPct val="115000"/>
              </a:lnSpc>
              <a:spcBef>
                <a:spcPts val="1600"/>
              </a:spcBef>
              <a:spcAft>
                <a:spcPts val="1600"/>
              </a:spcAft>
              <a:buNone/>
            </a:pPr>
            <a:r>
              <a:rPr lang="ar" sz="2400">
                <a:solidFill>
                  <a:srgbClr val="FFFFFF"/>
                </a:solidFill>
                <a:latin typeface="Cabin"/>
                <a:ea typeface="Cabin"/>
                <a:cs typeface="Cabin"/>
                <a:sym typeface="Cabin"/>
              </a:rPr>
              <a:t>Change in adipose tissue</a:t>
            </a:r>
            <a:endParaRPr b="1" sz="2400">
              <a:solidFill>
                <a:srgbClr val="0B5394"/>
              </a:solidFill>
              <a:latin typeface="Cabin"/>
              <a:ea typeface="Cabin"/>
              <a:cs typeface="Cabin"/>
              <a:sym typeface="Cabin"/>
            </a:endParaRPr>
          </a:p>
        </p:txBody>
      </p:sp>
      <p:sp>
        <p:nvSpPr>
          <p:cNvPr id="280" name="Google Shape;280;p43"/>
          <p:cNvSpPr/>
          <p:nvPr/>
        </p:nvSpPr>
        <p:spPr>
          <a:xfrm>
            <a:off x="462936" y="1912954"/>
            <a:ext cx="1769400" cy="428700"/>
          </a:xfrm>
          <a:prstGeom prst="roundRect">
            <a:avLst>
              <a:gd fmla="val 16667" name="adj"/>
            </a:avLst>
          </a:prstGeom>
          <a:solidFill>
            <a:srgbClr val="CFE2F3"/>
          </a:solid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lang="ar">
                <a:solidFill>
                  <a:srgbClr val="3C4043"/>
                </a:solidFill>
                <a:latin typeface="Cabin"/>
                <a:ea typeface="Cabin"/>
                <a:cs typeface="Cabin"/>
                <a:sym typeface="Cabin"/>
              </a:rPr>
              <a:t>↑ Fatty acids</a:t>
            </a:r>
            <a:endParaRPr>
              <a:latin typeface="Cabin"/>
              <a:ea typeface="Cabin"/>
              <a:cs typeface="Cabin"/>
              <a:sym typeface="Cabin"/>
            </a:endParaRPr>
          </a:p>
        </p:txBody>
      </p:sp>
      <p:sp>
        <p:nvSpPr>
          <p:cNvPr id="281" name="Google Shape;281;p43"/>
          <p:cNvSpPr/>
          <p:nvPr/>
        </p:nvSpPr>
        <p:spPr>
          <a:xfrm>
            <a:off x="2577351" y="1912954"/>
            <a:ext cx="2241900" cy="428700"/>
          </a:xfrm>
          <a:prstGeom prst="roundRect">
            <a:avLst>
              <a:gd fmla="val 16667" name="adj"/>
            </a:avLst>
          </a:prstGeom>
          <a:solidFill>
            <a:srgbClr val="CFE2F3"/>
          </a:solid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lang="ar">
                <a:latin typeface="Cabin"/>
                <a:ea typeface="Cabin"/>
                <a:cs typeface="Cabin"/>
                <a:sym typeface="Cabin"/>
              </a:rPr>
              <a:t>Proinflammatory factors</a:t>
            </a:r>
            <a:endParaRPr b="1" u="sng">
              <a:latin typeface="Cabin"/>
              <a:ea typeface="Cabin"/>
              <a:cs typeface="Cabin"/>
              <a:sym typeface="Cabin"/>
            </a:endParaRPr>
          </a:p>
        </p:txBody>
      </p:sp>
      <p:sp>
        <p:nvSpPr>
          <p:cNvPr id="282" name="Google Shape;282;p43"/>
          <p:cNvSpPr/>
          <p:nvPr/>
        </p:nvSpPr>
        <p:spPr>
          <a:xfrm>
            <a:off x="5078409" y="1912954"/>
            <a:ext cx="2012700" cy="428700"/>
          </a:xfrm>
          <a:prstGeom prst="roundRect">
            <a:avLst>
              <a:gd fmla="val 16667" name="adj"/>
            </a:avLst>
          </a:prstGeom>
          <a:solidFill>
            <a:srgbClr val="CFE2F3"/>
          </a:solidFill>
          <a:ln>
            <a:noFill/>
          </a:ln>
        </p:spPr>
        <p:txBody>
          <a:bodyPr anchorCtr="0" anchor="ctr" bIns="122150" lIns="122150" spcFirstLastPara="1" rIns="122150" wrap="square" tIns="122150">
            <a:noAutofit/>
          </a:bodyPr>
          <a:lstStyle/>
          <a:p>
            <a:pPr indent="0" lvl="0" marL="0" rtl="0" algn="ctr">
              <a:lnSpc>
                <a:spcPct val="115000"/>
              </a:lnSpc>
              <a:spcBef>
                <a:spcPts val="1600"/>
              </a:spcBef>
              <a:spcAft>
                <a:spcPts val="1600"/>
              </a:spcAft>
              <a:buNone/>
            </a:pPr>
            <a:r>
              <a:rPr lang="ar">
                <a:latin typeface="Cabin"/>
                <a:ea typeface="Cabin"/>
                <a:cs typeface="Cabin"/>
                <a:sym typeface="Cabin"/>
              </a:rPr>
              <a:t>Infiltration of immune cells</a:t>
            </a:r>
            <a:endParaRPr>
              <a:latin typeface="Cabin"/>
              <a:ea typeface="Cabin"/>
              <a:cs typeface="Cabin"/>
              <a:sym typeface="Cabin"/>
            </a:endParaRPr>
          </a:p>
        </p:txBody>
      </p:sp>
      <p:cxnSp>
        <p:nvCxnSpPr>
          <p:cNvPr id="283" name="Google Shape;283;p43"/>
          <p:cNvCxnSpPr>
            <a:stCxn id="279" idx="3"/>
            <a:endCxn id="282" idx="3"/>
          </p:cNvCxnSpPr>
          <p:nvPr/>
        </p:nvCxnSpPr>
        <p:spPr>
          <a:xfrm>
            <a:off x="6338986" y="1579525"/>
            <a:ext cx="752100" cy="547800"/>
          </a:xfrm>
          <a:prstGeom prst="curvedConnector3">
            <a:avLst>
              <a:gd fmla="val 144312" name="adj1"/>
            </a:avLst>
          </a:prstGeom>
          <a:noFill/>
          <a:ln cap="flat" cmpd="sng" w="9525">
            <a:solidFill>
              <a:srgbClr val="3D85C6"/>
            </a:solidFill>
            <a:prstDash val="solid"/>
            <a:round/>
            <a:headEnd len="med" w="med" type="none"/>
            <a:tailEnd len="med" w="med" type="none"/>
          </a:ln>
        </p:spPr>
      </p:cxnSp>
      <p:cxnSp>
        <p:nvCxnSpPr>
          <p:cNvPr id="284" name="Google Shape;284;p43"/>
          <p:cNvCxnSpPr>
            <a:stCxn id="279" idx="1"/>
            <a:endCxn id="280" idx="1"/>
          </p:cNvCxnSpPr>
          <p:nvPr/>
        </p:nvCxnSpPr>
        <p:spPr>
          <a:xfrm flipH="1">
            <a:off x="462886" y="1579525"/>
            <a:ext cx="594900" cy="547800"/>
          </a:xfrm>
          <a:prstGeom prst="curvedConnector3">
            <a:avLst>
              <a:gd fmla="val 156077" name="adj1"/>
            </a:avLst>
          </a:prstGeom>
          <a:noFill/>
          <a:ln cap="flat" cmpd="sng" w="9525">
            <a:solidFill>
              <a:srgbClr val="3D85C6"/>
            </a:solidFill>
            <a:prstDash val="solid"/>
            <a:round/>
            <a:headEnd len="med" w="med" type="none"/>
            <a:tailEnd len="med" w="med" type="none"/>
          </a:ln>
        </p:spPr>
      </p:cxnSp>
      <p:cxnSp>
        <p:nvCxnSpPr>
          <p:cNvPr id="285" name="Google Shape;285;p43"/>
          <p:cNvCxnSpPr>
            <a:stCxn id="279" idx="2"/>
            <a:endCxn id="281" idx="0"/>
          </p:cNvCxnSpPr>
          <p:nvPr/>
        </p:nvCxnSpPr>
        <p:spPr>
          <a:xfrm flipH="1" rot="-5400000">
            <a:off x="3622636" y="1836625"/>
            <a:ext cx="152100" cy="600"/>
          </a:xfrm>
          <a:prstGeom prst="curvedConnector3">
            <a:avLst>
              <a:gd fmla="val 50012" name="adj1"/>
            </a:avLst>
          </a:prstGeom>
          <a:noFill/>
          <a:ln cap="flat" cmpd="sng" w="9525">
            <a:solidFill>
              <a:srgbClr val="3D85C6"/>
            </a:solidFill>
            <a:prstDash val="solid"/>
            <a:round/>
            <a:headEnd len="med" w="med" type="none"/>
            <a:tailEnd len="med" w="med" type="none"/>
          </a:ln>
        </p:spPr>
      </p:cxnSp>
      <p:sp>
        <p:nvSpPr>
          <p:cNvPr id="286" name="Google Shape;286;p43"/>
          <p:cNvSpPr/>
          <p:nvPr/>
        </p:nvSpPr>
        <p:spPr>
          <a:xfrm rot="5400000">
            <a:off x="3583850" y="-735721"/>
            <a:ext cx="374400" cy="6688500"/>
          </a:xfrm>
          <a:prstGeom prst="rightBrace">
            <a:avLst>
              <a:gd fmla="val 50000" name="adj1"/>
              <a:gd fmla="val 50179" name="adj2"/>
            </a:avLst>
          </a:prstGeom>
          <a:noFill/>
          <a:ln cap="flat" cmpd="sng" w="9525">
            <a:solidFill>
              <a:srgbClr val="3D85C6"/>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solidFill>
                <a:srgbClr val="9FC5E8"/>
              </a:solidFill>
            </a:endParaRPr>
          </a:p>
        </p:txBody>
      </p:sp>
      <p:sp>
        <p:nvSpPr>
          <p:cNvPr id="287" name="Google Shape;287;p43"/>
          <p:cNvSpPr/>
          <p:nvPr/>
        </p:nvSpPr>
        <p:spPr>
          <a:xfrm>
            <a:off x="1912550" y="2930150"/>
            <a:ext cx="3667200" cy="531000"/>
          </a:xfrm>
          <a:prstGeom prst="roundRect">
            <a:avLst>
              <a:gd fmla="val 16667" name="adj"/>
            </a:avLst>
          </a:prstGeom>
          <a:solidFill>
            <a:srgbClr val="CFE2F3"/>
          </a:solid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lang="ar" sz="1800">
                <a:latin typeface="Cabin"/>
                <a:ea typeface="Cabin"/>
                <a:cs typeface="Cabin"/>
                <a:sym typeface="Cabin"/>
              </a:rPr>
              <a:t>Chronic low-grade inflammation</a:t>
            </a:r>
            <a:endParaRPr b="1" sz="1800" u="sng">
              <a:latin typeface="Cabin"/>
              <a:ea typeface="Cabin"/>
              <a:cs typeface="Cabin"/>
              <a:sym typeface="Cabin"/>
            </a:endParaRPr>
          </a:p>
        </p:txBody>
      </p:sp>
      <p:cxnSp>
        <p:nvCxnSpPr>
          <p:cNvPr id="288" name="Google Shape;288;p43"/>
          <p:cNvCxnSpPr>
            <a:stCxn id="287" idx="3"/>
          </p:cNvCxnSpPr>
          <p:nvPr/>
        </p:nvCxnSpPr>
        <p:spPr>
          <a:xfrm flipH="1" rot="10800000">
            <a:off x="5579750" y="2971250"/>
            <a:ext cx="491100" cy="224400"/>
          </a:xfrm>
          <a:prstGeom prst="straightConnector1">
            <a:avLst/>
          </a:prstGeom>
          <a:noFill/>
          <a:ln cap="flat" cmpd="sng" w="9525">
            <a:solidFill>
              <a:schemeClr val="dk2"/>
            </a:solidFill>
            <a:prstDash val="solid"/>
            <a:round/>
            <a:headEnd len="med" w="med" type="none"/>
            <a:tailEnd len="med" w="med" type="triangle"/>
          </a:ln>
        </p:spPr>
      </p:cxnSp>
      <p:sp>
        <p:nvSpPr>
          <p:cNvPr id="289" name="Google Shape;289;p43"/>
          <p:cNvSpPr/>
          <p:nvPr/>
        </p:nvSpPr>
        <p:spPr>
          <a:xfrm>
            <a:off x="3475552" y="3468845"/>
            <a:ext cx="591000" cy="362700"/>
          </a:xfrm>
          <a:prstGeom prst="mathPlus">
            <a:avLst>
              <a:gd fmla="val 23520" name="adj1"/>
            </a:avLst>
          </a:prstGeom>
          <a:solidFill>
            <a:srgbClr val="6FA8DC"/>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90" name="Google Shape;290;p43"/>
          <p:cNvSpPr/>
          <p:nvPr/>
        </p:nvSpPr>
        <p:spPr>
          <a:xfrm>
            <a:off x="1912650" y="3823200"/>
            <a:ext cx="3667200" cy="450900"/>
          </a:xfrm>
          <a:prstGeom prst="roundRect">
            <a:avLst>
              <a:gd fmla="val 16667" name="adj"/>
            </a:avLst>
          </a:prstGeom>
          <a:solidFill>
            <a:srgbClr val="CFE2F3"/>
          </a:solid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lang="ar" sz="1800">
                <a:latin typeface="Cabin"/>
                <a:ea typeface="Cabin"/>
                <a:cs typeface="Cabin"/>
                <a:sym typeface="Cabin"/>
              </a:rPr>
              <a:t>Dyslipidemia</a:t>
            </a:r>
            <a:endParaRPr b="1" sz="1800" u="sng">
              <a:latin typeface="Cabin"/>
              <a:ea typeface="Cabin"/>
              <a:cs typeface="Cabin"/>
              <a:sym typeface="Cabin"/>
            </a:endParaRPr>
          </a:p>
        </p:txBody>
      </p:sp>
      <p:sp>
        <p:nvSpPr>
          <p:cNvPr id="291" name="Google Shape;291;p43"/>
          <p:cNvSpPr/>
          <p:nvPr/>
        </p:nvSpPr>
        <p:spPr>
          <a:xfrm>
            <a:off x="3475552" y="4355069"/>
            <a:ext cx="591000" cy="362700"/>
          </a:xfrm>
          <a:prstGeom prst="mathEqual">
            <a:avLst>
              <a:gd fmla="val 23520" name="adj1"/>
              <a:gd fmla="val 11760" name="adj2"/>
            </a:avLst>
          </a:prstGeom>
          <a:solidFill>
            <a:srgbClr val="6FA8DC"/>
          </a:solidFill>
          <a:ln>
            <a:noFill/>
          </a:ln>
        </p:spPr>
        <p:txBody>
          <a:bodyPr anchorCtr="0" anchor="ctr" bIns="122150" lIns="122150" spcFirstLastPara="1" rIns="122150" wrap="square" tIns="122150">
            <a:noAutofit/>
          </a:bodyPr>
          <a:lstStyle/>
          <a:p>
            <a:pPr indent="0" lvl="0" marL="0" marR="0" rtl="0" algn="l">
              <a:lnSpc>
                <a:spcPct val="100000"/>
              </a:lnSpc>
              <a:spcBef>
                <a:spcPts val="0"/>
              </a:spcBef>
              <a:spcAft>
                <a:spcPts val="0"/>
              </a:spcAft>
              <a:buNone/>
            </a:pPr>
            <a:r>
              <a:t/>
            </a:r>
            <a:endParaRPr sz="1900"/>
          </a:p>
        </p:txBody>
      </p:sp>
      <p:sp>
        <p:nvSpPr>
          <p:cNvPr id="292" name="Google Shape;292;p43"/>
          <p:cNvSpPr/>
          <p:nvPr/>
        </p:nvSpPr>
        <p:spPr>
          <a:xfrm>
            <a:off x="86475" y="5339125"/>
            <a:ext cx="2490900" cy="536400"/>
          </a:xfrm>
          <a:prstGeom prst="roundRect">
            <a:avLst>
              <a:gd fmla="val 16667" name="adj"/>
            </a:avLst>
          </a:prstGeom>
          <a:solidFill>
            <a:srgbClr val="CFE2F3"/>
          </a:solidFill>
          <a:ln>
            <a:noFill/>
          </a:ln>
        </p:spPr>
        <p:txBody>
          <a:bodyPr anchorCtr="0" anchor="ctr" bIns="162950" lIns="162950" spcFirstLastPara="1" rIns="162950" wrap="square" tIns="162950">
            <a:noAutofit/>
          </a:bodyPr>
          <a:lstStyle/>
          <a:p>
            <a:pPr indent="0" lvl="0" marL="0" rtl="0" algn="ctr">
              <a:spcBef>
                <a:spcPts val="0"/>
              </a:spcBef>
              <a:spcAft>
                <a:spcPts val="0"/>
              </a:spcAft>
              <a:buNone/>
            </a:pPr>
            <a:r>
              <a:rPr lang="ar" sz="1600">
                <a:latin typeface="Cabin"/>
                <a:ea typeface="Cabin"/>
                <a:cs typeface="Cabin"/>
                <a:sym typeface="Cabin"/>
              </a:rPr>
              <a:t>Cardiovascular</a:t>
            </a:r>
            <a:r>
              <a:rPr lang="ar" sz="1600">
                <a:latin typeface="Cabin"/>
                <a:ea typeface="Cabin"/>
                <a:cs typeface="Cabin"/>
                <a:sym typeface="Cabin"/>
              </a:rPr>
              <a:t> disease</a:t>
            </a:r>
            <a:endParaRPr sz="1600">
              <a:latin typeface="Cabin"/>
              <a:ea typeface="Cabin"/>
              <a:cs typeface="Cabin"/>
              <a:sym typeface="Cabin"/>
            </a:endParaRPr>
          </a:p>
        </p:txBody>
      </p:sp>
      <p:sp>
        <p:nvSpPr>
          <p:cNvPr id="293" name="Google Shape;293;p43"/>
          <p:cNvSpPr/>
          <p:nvPr/>
        </p:nvSpPr>
        <p:spPr>
          <a:xfrm>
            <a:off x="2809971" y="5346971"/>
            <a:ext cx="2094900" cy="536400"/>
          </a:xfrm>
          <a:prstGeom prst="roundRect">
            <a:avLst>
              <a:gd fmla="val 16667" name="adj"/>
            </a:avLst>
          </a:prstGeom>
          <a:solidFill>
            <a:srgbClr val="CFE2F3"/>
          </a:solidFill>
          <a:ln>
            <a:noFill/>
          </a:ln>
        </p:spPr>
        <p:txBody>
          <a:bodyPr anchorCtr="0" anchor="ctr" bIns="162950" lIns="162950" spcFirstLastPara="1" rIns="162950" wrap="square" tIns="162950">
            <a:noAutofit/>
          </a:bodyPr>
          <a:lstStyle/>
          <a:p>
            <a:pPr indent="0" lvl="0" marL="0" rtl="0" algn="ctr">
              <a:spcBef>
                <a:spcPts val="0"/>
              </a:spcBef>
              <a:spcAft>
                <a:spcPts val="0"/>
              </a:spcAft>
              <a:buClr>
                <a:srgbClr val="000000"/>
              </a:buClr>
              <a:buSzPts val="2000"/>
              <a:buFont typeface="Arial"/>
              <a:buNone/>
            </a:pPr>
            <a:r>
              <a:rPr lang="ar" sz="1600">
                <a:latin typeface="Cabin"/>
                <a:ea typeface="Cabin"/>
                <a:cs typeface="Cabin"/>
                <a:sym typeface="Cabin"/>
              </a:rPr>
              <a:t>Stroke</a:t>
            </a:r>
            <a:endParaRPr sz="1600">
              <a:latin typeface="Cabin"/>
              <a:ea typeface="Cabin"/>
              <a:cs typeface="Cabin"/>
              <a:sym typeface="Cabin"/>
            </a:endParaRPr>
          </a:p>
        </p:txBody>
      </p:sp>
      <p:sp>
        <p:nvSpPr>
          <p:cNvPr id="294" name="Google Shape;294;p43"/>
          <p:cNvSpPr/>
          <p:nvPr/>
        </p:nvSpPr>
        <p:spPr>
          <a:xfrm>
            <a:off x="5030725" y="5339125"/>
            <a:ext cx="2422500" cy="563400"/>
          </a:xfrm>
          <a:prstGeom prst="roundRect">
            <a:avLst>
              <a:gd fmla="val 16667" name="adj"/>
            </a:avLst>
          </a:prstGeom>
          <a:solidFill>
            <a:srgbClr val="CFE2F3"/>
          </a:solidFill>
          <a:ln>
            <a:noFill/>
          </a:ln>
        </p:spPr>
        <p:txBody>
          <a:bodyPr anchorCtr="0" anchor="ctr" bIns="162950" lIns="162950" spcFirstLastPara="1" rIns="162950" wrap="square" tIns="162950">
            <a:noAutofit/>
          </a:bodyPr>
          <a:lstStyle/>
          <a:p>
            <a:pPr indent="0" lvl="0" marL="0" rtl="0" algn="ctr">
              <a:spcBef>
                <a:spcPts val="0"/>
              </a:spcBef>
              <a:spcAft>
                <a:spcPts val="0"/>
              </a:spcAft>
              <a:buClr>
                <a:srgbClr val="000000"/>
              </a:buClr>
              <a:buSzPts val="2000"/>
              <a:buFont typeface="Arial"/>
              <a:buNone/>
            </a:pPr>
            <a:r>
              <a:rPr lang="ar" sz="1600">
                <a:latin typeface="Cabin"/>
                <a:ea typeface="Cabin"/>
                <a:cs typeface="Cabin"/>
                <a:sym typeface="Cabin"/>
              </a:rPr>
              <a:t>Venous</a:t>
            </a:r>
            <a:r>
              <a:rPr lang="ar" sz="1600">
                <a:latin typeface="Cabin"/>
                <a:ea typeface="Cabin"/>
                <a:cs typeface="Cabin"/>
                <a:sym typeface="Cabin"/>
              </a:rPr>
              <a:t> thromboembolism</a:t>
            </a:r>
            <a:endParaRPr sz="1600">
              <a:latin typeface="Cabin"/>
              <a:ea typeface="Cabin"/>
              <a:cs typeface="Cabin"/>
              <a:sym typeface="Cabin"/>
            </a:endParaRPr>
          </a:p>
        </p:txBody>
      </p:sp>
      <p:sp>
        <p:nvSpPr>
          <p:cNvPr id="295" name="Google Shape;295;p43"/>
          <p:cNvSpPr/>
          <p:nvPr/>
        </p:nvSpPr>
        <p:spPr>
          <a:xfrm>
            <a:off x="1390403" y="4730149"/>
            <a:ext cx="4934100" cy="381000"/>
          </a:xfrm>
          <a:prstGeom prst="roundRect">
            <a:avLst>
              <a:gd fmla="val 16667" name="adj"/>
            </a:avLst>
          </a:prstGeom>
          <a:solidFill>
            <a:srgbClr val="6FA8DC"/>
          </a:solidFill>
          <a:ln>
            <a:noFill/>
          </a:ln>
        </p:spPr>
        <p:txBody>
          <a:bodyPr anchorCtr="0" anchor="ctr" bIns="162950" lIns="162950" spcFirstLastPara="1" rIns="162950" wrap="square" tIns="162950">
            <a:noAutofit/>
          </a:bodyPr>
          <a:lstStyle/>
          <a:p>
            <a:pPr indent="0" lvl="0" marL="0" marR="0" rtl="0" algn="ctr">
              <a:lnSpc>
                <a:spcPct val="115000"/>
              </a:lnSpc>
              <a:spcBef>
                <a:spcPts val="1600"/>
              </a:spcBef>
              <a:spcAft>
                <a:spcPts val="1600"/>
              </a:spcAft>
              <a:buNone/>
            </a:pPr>
            <a:r>
              <a:rPr lang="ar" sz="2400">
                <a:solidFill>
                  <a:srgbClr val="FFFFFF"/>
                </a:solidFill>
                <a:latin typeface="Cabin"/>
                <a:ea typeface="Cabin"/>
                <a:cs typeface="Cabin"/>
                <a:sym typeface="Cabin"/>
              </a:rPr>
              <a:t>Atherosclerosis</a:t>
            </a:r>
            <a:r>
              <a:rPr lang="ar" sz="2400">
                <a:solidFill>
                  <a:srgbClr val="FFFFFF"/>
                </a:solidFill>
                <a:latin typeface="Cabin"/>
                <a:ea typeface="Cabin"/>
                <a:cs typeface="Cabin"/>
                <a:sym typeface="Cabin"/>
              </a:rPr>
              <a:t> </a:t>
            </a:r>
            <a:endParaRPr sz="2400">
              <a:solidFill>
                <a:srgbClr val="FFFFFF"/>
              </a:solidFill>
              <a:latin typeface="Cabin"/>
              <a:ea typeface="Cabin"/>
              <a:cs typeface="Cabin"/>
              <a:sym typeface="Cabin"/>
            </a:endParaRPr>
          </a:p>
        </p:txBody>
      </p:sp>
      <p:cxnSp>
        <p:nvCxnSpPr>
          <p:cNvPr id="296" name="Google Shape;296;p43"/>
          <p:cNvCxnSpPr>
            <a:stCxn id="295" idx="2"/>
            <a:endCxn id="292" idx="0"/>
          </p:cNvCxnSpPr>
          <p:nvPr/>
        </p:nvCxnSpPr>
        <p:spPr>
          <a:xfrm rot="5400000">
            <a:off x="2480753" y="3962449"/>
            <a:ext cx="228000" cy="2525400"/>
          </a:xfrm>
          <a:prstGeom prst="bentConnector3">
            <a:avLst>
              <a:gd fmla="val 49995" name="adj1"/>
            </a:avLst>
          </a:prstGeom>
          <a:noFill/>
          <a:ln cap="flat" cmpd="sng" w="9525">
            <a:solidFill>
              <a:srgbClr val="CCCCCC"/>
            </a:solidFill>
            <a:prstDash val="solid"/>
            <a:round/>
            <a:headEnd len="med" w="med" type="none"/>
            <a:tailEnd len="med" w="med" type="none"/>
          </a:ln>
        </p:spPr>
      </p:cxnSp>
      <p:cxnSp>
        <p:nvCxnSpPr>
          <p:cNvPr id="297" name="Google Shape;297;p43"/>
          <p:cNvCxnSpPr>
            <a:stCxn id="295" idx="2"/>
            <a:endCxn id="293" idx="0"/>
          </p:cNvCxnSpPr>
          <p:nvPr/>
        </p:nvCxnSpPr>
        <p:spPr>
          <a:xfrm flipH="1" rot="-5400000">
            <a:off x="3739853" y="5228749"/>
            <a:ext cx="235800" cy="600"/>
          </a:xfrm>
          <a:prstGeom prst="bentConnector3">
            <a:avLst>
              <a:gd fmla="val 50004" name="adj1"/>
            </a:avLst>
          </a:prstGeom>
          <a:noFill/>
          <a:ln cap="flat" cmpd="sng" w="9525">
            <a:solidFill>
              <a:srgbClr val="CCCCCC"/>
            </a:solidFill>
            <a:prstDash val="solid"/>
            <a:round/>
            <a:headEnd len="med" w="med" type="none"/>
            <a:tailEnd len="med" w="med" type="none"/>
          </a:ln>
        </p:spPr>
      </p:cxnSp>
      <p:cxnSp>
        <p:nvCxnSpPr>
          <p:cNvPr id="298" name="Google Shape;298;p43"/>
          <p:cNvCxnSpPr>
            <a:stCxn id="295" idx="2"/>
            <a:endCxn id="294" idx="0"/>
          </p:cNvCxnSpPr>
          <p:nvPr/>
        </p:nvCxnSpPr>
        <p:spPr>
          <a:xfrm flipH="1" rot="-5400000">
            <a:off x="4935653" y="4032949"/>
            <a:ext cx="228000" cy="2384400"/>
          </a:xfrm>
          <a:prstGeom prst="bentConnector3">
            <a:avLst>
              <a:gd fmla="val 49995" name="adj1"/>
            </a:avLst>
          </a:prstGeom>
          <a:noFill/>
          <a:ln cap="flat" cmpd="sng" w="9525">
            <a:solidFill>
              <a:srgbClr val="CCCCCC"/>
            </a:solidFill>
            <a:prstDash val="solid"/>
            <a:round/>
            <a:headEnd len="med" w="med" type="none"/>
            <a:tailEnd len="med" w="med" type="none"/>
          </a:ln>
        </p:spPr>
      </p:cxnSp>
      <p:sp>
        <p:nvSpPr>
          <p:cNvPr id="299" name="Google Shape;299;p43"/>
          <p:cNvSpPr txBox="1"/>
          <p:nvPr/>
        </p:nvSpPr>
        <p:spPr>
          <a:xfrm>
            <a:off x="5980175" y="2619475"/>
            <a:ext cx="1568100" cy="3843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lang="ar">
                <a:latin typeface="Cabin"/>
                <a:ea typeface="Cabin"/>
                <a:cs typeface="Cabin"/>
                <a:sym typeface="Cabin"/>
              </a:rPr>
              <a:t>Insulin resistance</a:t>
            </a:r>
            <a:endParaRPr>
              <a:latin typeface="Cabin"/>
              <a:ea typeface="Cabin"/>
              <a:cs typeface="Cabin"/>
              <a:sym typeface="Cabin"/>
            </a:endParaRPr>
          </a:p>
        </p:txBody>
      </p:sp>
      <p:sp>
        <p:nvSpPr>
          <p:cNvPr id="300" name="Google Shape;300;p43"/>
          <p:cNvSpPr txBox="1"/>
          <p:nvPr/>
        </p:nvSpPr>
        <p:spPr>
          <a:xfrm>
            <a:off x="35" y="6295965"/>
            <a:ext cx="7560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Risk Factors for Obesity</a:t>
            </a:r>
            <a:endParaRPr b="1" sz="4500">
              <a:solidFill>
                <a:srgbClr val="0B5394"/>
              </a:solidFill>
              <a:latin typeface="Cabin"/>
              <a:ea typeface="Cabin"/>
              <a:cs typeface="Cabin"/>
              <a:sym typeface="Cabin"/>
            </a:endParaRPr>
          </a:p>
        </p:txBody>
      </p:sp>
      <p:cxnSp>
        <p:nvCxnSpPr>
          <p:cNvPr id="301" name="Google Shape;301;p43"/>
          <p:cNvCxnSpPr/>
          <p:nvPr/>
        </p:nvCxnSpPr>
        <p:spPr>
          <a:xfrm>
            <a:off x="754672" y="7154161"/>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302" name="Google Shape;302;p43"/>
          <p:cNvSpPr/>
          <p:nvPr/>
        </p:nvSpPr>
        <p:spPr>
          <a:xfrm>
            <a:off x="2791158" y="7854680"/>
            <a:ext cx="2019300" cy="825300"/>
          </a:xfrm>
          <a:prstGeom prst="roundRect">
            <a:avLst>
              <a:gd fmla="val 16667" name="adj"/>
            </a:avLst>
          </a:prstGeom>
          <a:solidFill>
            <a:srgbClr val="6FA8DC"/>
          </a:solidFill>
          <a:ln>
            <a:noFill/>
          </a:ln>
        </p:spPr>
        <p:txBody>
          <a:bodyPr anchorCtr="0" anchor="ctr" bIns="122150" lIns="122150" spcFirstLastPara="1" rIns="122150" wrap="square" tIns="122150">
            <a:noAutofit/>
          </a:bodyPr>
          <a:lstStyle/>
          <a:p>
            <a:pPr indent="0" lvl="0" marL="0" marR="0" rtl="0" algn="ctr">
              <a:lnSpc>
                <a:spcPct val="100000"/>
              </a:lnSpc>
              <a:spcBef>
                <a:spcPts val="0"/>
              </a:spcBef>
              <a:spcAft>
                <a:spcPts val="0"/>
              </a:spcAft>
              <a:buClr>
                <a:srgbClr val="000000"/>
              </a:buClr>
              <a:buSzPts val="1500"/>
              <a:buFont typeface="Arial"/>
              <a:buNone/>
            </a:pPr>
            <a:r>
              <a:rPr b="1" lang="ar" sz="2400">
                <a:solidFill>
                  <a:srgbClr val="FFFFFF"/>
                </a:solidFill>
                <a:latin typeface="Cabin"/>
                <a:ea typeface="Cabin"/>
                <a:cs typeface="Cabin"/>
                <a:sym typeface="Cabin"/>
              </a:rPr>
              <a:t>Risk Factors</a:t>
            </a:r>
            <a:endParaRPr b="1" sz="2400">
              <a:solidFill>
                <a:srgbClr val="FFFFFF"/>
              </a:solidFill>
              <a:latin typeface="Cabin"/>
              <a:ea typeface="Cabin"/>
              <a:cs typeface="Cabin"/>
              <a:sym typeface="Cabin"/>
            </a:endParaRPr>
          </a:p>
        </p:txBody>
      </p:sp>
      <p:sp>
        <p:nvSpPr>
          <p:cNvPr id="303" name="Google Shape;303;p43"/>
          <p:cNvSpPr/>
          <p:nvPr/>
        </p:nvSpPr>
        <p:spPr>
          <a:xfrm>
            <a:off x="5266438" y="7413831"/>
            <a:ext cx="2124300" cy="634500"/>
          </a:xfrm>
          <a:prstGeom prst="roundRect">
            <a:avLst>
              <a:gd fmla="val 16667" name="adj"/>
            </a:avLst>
          </a:prstGeom>
          <a:solidFill>
            <a:srgbClr val="9FC5E8"/>
          </a:solidFill>
          <a:ln>
            <a:noFill/>
          </a:ln>
        </p:spPr>
        <p:txBody>
          <a:bodyPr anchorCtr="0" anchor="ctr" bIns="162950" lIns="162950" spcFirstLastPara="1" rIns="162950" wrap="square" tIns="162950">
            <a:noAutofit/>
          </a:bodyPr>
          <a:lstStyle/>
          <a:p>
            <a:pPr indent="0" lvl="0" marL="0" rtl="0" algn="ctr">
              <a:spcBef>
                <a:spcPts val="0"/>
              </a:spcBef>
              <a:spcAft>
                <a:spcPts val="0"/>
              </a:spcAft>
              <a:buClr>
                <a:srgbClr val="000000"/>
              </a:buClr>
              <a:buSzPts val="2000"/>
              <a:buFont typeface="Arial"/>
              <a:buNone/>
            </a:pPr>
            <a:r>
              <a:rPr lang="ar" sz="2000">
                <a:latin typeface="Cabin"/>
                <a:ea typeface="Cabin"/>
                <a:cs typeface="Cabin"/>
                <a:sym typeface="Cabin"/>
              </a:rPr>
              <a:t>Environmental</a:t>
            </a:r>
            <a:endParaRPr sz="2000">
              <a:latin typeface="Cabin"/>
              <a:ea typeface="Cabin"/>
              <a:cs typeface="Cabin"/>
              <a:sym typeface="Cabin"/>
            </a:endParaRPr>
          </a:p>
        </p:txBody>
      </p:sp>
      <p:sp>
        <p:nvSpPr>
          <p:cNvPr id="304" name="Google Shape;304;p43"/>
          <p:cNvSpPr/>
          <p:nvPr/>
        </p:nvSpPr>
        <p:spPr>
          <a:xfrm>
            <a:off x="5381938" y="8513566"/>
            <a:ext cx="2019300" cy="634500"/>
          </a:xfrm>
          <a:prstGeom prst="roundRect">
            <a:avLst>
              <a:gd fmla="val 16667" name="adj"/>
            </a:avLst>
          </a:prstGeom>
          <a:solidFill>
            <a:srgbClr val="9FC5E8"/>
          </a:solidFill>
          <a:ln>
            <a:noFill/>
          </a:ln>
        </p:spPr>
        <p:txBody>
          <a:bodyPr anchorCtr="0" anchor="ctr" bIns="162950" lIns="162950" spcFirstLastPara="1" rIns="162950" wrap="square" tIns="162950">
            <a:noAutofit/>
          </a:bodyPr>
          <a:lstStyle/>
          <a:p>
            <a:pPr indent="0" lvl="0" marL="0" rtl="0" algn="ctr">
              <a:spcBef>
                <a:spcPts val="0"/>
              </a:spcBef>
              <a:spcAft>
                <a:spcPts val="0"/>
              </a:spcAft>
              <a:buClr>
                <a:srgbClr val="000000"/>
              </a:buClr>
              <a:buSzPts val="2000"/>
              <a:buFont typeface="Arial"/>
              <a:buNone/>
            </a:pPr>
            <a:r>
              <a:rPr lang="ar" sz="2400">
                <a:latin typeface="Cabin"/>
                <a:ea typeface="Cabin"/>
                <a:cs typeface="Cabin"/>
                <a:sym typeface="Cabin"/>
              </a:rPr>
              <a:t>Behavioral</a:t>
            </a:r>
            <a:endParaRPr sz="2400">
              <a:latin typeface="Cabin"/>
              <a:ea typeface="Cabin"/>
              <a:cs typeface="Cabin"/>
              <a:sym typeface="Cabin"/>
            </a:endParaRPr>
          </a:p>
        </p:txBody>
      </p:sp>
      <p:sp>
        <p:nvSpPr>
          <p:cNvPr id="305" name="Google Shape;305;p43"/>
          <p:cNvSpPr/>
          <p:nvPr/>
        </p:nvSpPr>
        <p:spPr>
          <a:xfrm>
            <a:off x="158677" y="7463231"/>
            <a:ext cx="1893300" cy="634500"/>
          </a:xfrm>
          <a:prstGeom prst="roundRect">
            <a:avLst>
              <a:gd fmla="val 16667" name="adj"/>
            </a:avLst>
          </a:prstGeom>
          <a:solidFill>
            <a:srgbClr val="9FC5E8"/>
          </a:solidFill>
          <a:ln>
            <a:noFill/>
          </a:ln>
        </p:spPr>
        <p:txBody>
          <a:bodyPr anchorCtr="0" anchor="ctr" bIns="162950" lIns="162950" spcFirstLastPara="1" rIns="162950" wrap="square" tIns="162950">
            <a:noAutofit/>
          </a:bodyPr>
          <a:lstStyle/>
          <a:p>
            <a:pPr indent="0" lvl="0" marL="0" rtl="0" algn="ctr">
              <a:spcBef>
                <a:spcPts val="0"/>
              </a:spcBef>
              <a:spcAft>
                <a:spcPts val="0"/>
              </a:spcAft>
              <a:buClr>
                <a:srgbClr val="000000"/>
              </a:buClr>
              <a:buSzPts val="2000"/>
              <a:buFont typeface="Arial"/>
              <a:buNone/>
            </a:pPr>
            <a:r>
              <a:rPr lang="ar" sz="2400">
                <a:latin typeface="Cabin"/>
                <a:ea typeface="Cabin"/>
                <a:cs typeface="Cabin"/>
                <a:sym typeface="Cabin"/>
              </a:rPr>
              <a:t>Genetic</a:t>
            </a:r>
            <a:endParaRPr sz="2400">
              <a:latin typeface="Cabin"/>
              <a:ea typeface="Cabin"/>
              <a:cs typeface="Cabin"/>
              <a:sym typeface="Cabin"/>
            </a:endParaRPr>
          </a:p>
        </p:txBody>
      </p:sp>
      <p:sp>
        <p:nvSpPr>
          <p:cNvPr id="306" name="Google Shape;306;p43"/>
          <p:cNvSpPr/>
          <p:nvPr/>
        </p:nvSpPr>
        <p:spPr>
          <a:xfrm>
            <a:off x="158677" y="8513558"/>
            <a:ext cx="1893300" cy="634500"/>
          </a:xfrm>
          <a:prstGeom prst="roundRect">
            <a:avLst>
              <a:gd fmla="val 16667" name="adj"/>
            </a:avLst>
          </a:prstGeom>
          <a:solidFill>
            <a:srgbClr val="9FC5E8"/>
          </a:solidFill>
          <a:ln>
            <a:noFill/>
          </a:ln>
        </p:spPr>
        <p:txBody>
          <a:bodyPr anchorCtr="0" anchor="ctr" bIns="162950" lIns="162950" spcFirstLastPara="1" rIns="162950" wrap="square" tIns="162950">
            <a:noAutofit/>
          </a:bodyPr>
          <a:lstStyle/>
          <a:p>
            <a:pPr indent="0" lvl="0" marL="0" rtl="0" algn="ctr">
              <a:spcBef>
                <a:spcPts val="0"/>
              </a:spcBef>
              <a:spcAft>
                <a:spcPts val="0"/>
              </a:spcAft>
              <a:buClr>
                <a:srgbClr val="000000"/>
              </a:buClr>
              <a:buSzPts val="2000"/>
              <a:buFont typeface="Arial"/>
              <a:buNone/>
            </a:pPr>
            <a:r>
              <a:rPr lang="ar" sz="2400">
                <a:latin typeface="Cabin"/>
                <a:ea typeface="Cabin"/>
                <a:cs typeface="Cabin"/>
                <a:sym typeface="Cabin"/>
              </a:rPr>
              <a:t>Hormonal</a:t>
            </a:r>
            <a:endParaRPr sz="2400">
              <a:latin typeface="Cabin"/>
              <a:ea typeface="Cabin"/>
              <a:cs typeface="Cabin"/>
              <a:sym typeface="Cabin"/>
            </a:endParaRPr>
          </a:p>
        </p:txBody>
      </p:sp>
      <p:cxnSp>
        <p:nvCxnSpPr>
          <p:cNvPr id="307" name="Google Shape;307;p43"/>
          <p:cNvCxnSpPr>
            <a:stCxn id="302" idx="3"/>
            <a:endCxn id="303" idx="1"/>
          </p:cNvCxnSpPr>
          <p:nvPr/>
        </p:nvCxnSpPr>
        <p:spPr>
          <a:xfrm flipH="1" rot="10800000">
            <a:off x="4810458" y="7731230"/>
            <a:ext cx="456000" cy="536100"/>
          </a:xfrm>
          <a:prstGeom prst="curvedConnector3">
            <a:avLst>
              <a:gd fmla="val 49998" name="adj1"/>
            </a:avLst>
          </a:prstGeom>
          <a:noFill/>
          <a:ln cap="flat" cmpd="sng" w="9525">
            <a:solidFill>
              <a:srgbClr val="595959"/>
            </a:solidFill>
            <a:prstDash val="solid"/>
            <a:round/>
            <a:headEnd len="med" w="med" type="none"/>
            <a:tailEnd len="med" w="med" type="none"/>
          </a:ln>
        </p:spPr>
      </p:cxnSp>
      <p:cxnSp>
        <p:nvCxnSpPr>
          <p:cNvPr id="308" name="Google Shape;308;p43"/>
          <p:cNvCxnSpPr>
            <a:stCxn id="302" idx="3"/>
            <a:endCxn id="304" idx="1"/>
          </p:cNvCxnSpPr>
          <p:nvPr/>
        </p:nvCxnSpPr>
        <p:spPr>
          <a:xfrm>
            <a:off x="4810458" y="8267330"/>
            <a:ext cx="571500" cy="563400"/>
          </a:xfrm>
          <a:prstGeom prst="curvedConnector3">
            <a:avLst>
              <a:gd fmla="val 49998" name="adj1"/>
            </a:avLst>
          </a:prstGeom>
          <a:noFill/>
          <a:ln cap="flat" cmpd="sng" w="9525">
            <a:solidFill>
              <a:srgbClr val="595959"/>
            </a:solidFill>
            <a:prstDash val="solid"/>
            <a:round/>
            <a:headEnd len="med" w="med" type="none"/>
            <a:tailEnd len="med" w="med" type="none"/>
          </a:ln>
        </p:spPr>
      </p:cxnSp>
      <p:cxnSp>
        <p:nvCxnSpPr>
          <p:cNvPr id="309" name="Google Shape;309;p43"/>
          <p:cNvCxnSpPr>
            <a:stCxn id="302" idx="1"/>
            <a:endCxn id="305" idx="3"/>
          </p:cNvCxnSpPr>
          <p:nvPr/>
        </p:nvCxnSpPr>
        <p:spPr>
          <a:xfrm rot="10800000">
            <a:off x="2051958" y="7780430"/>
            <a:ext cx="739200" cy="486900"/>
          </a:xfrm>
          <a:prstGeom prst="curvedConnector3">
            <a:avLst>
              <a:gd fmla="val 49999" name="adj1"/>
            </a:avLst>
          </a:prstGeom>
          <a:noFill/>
          <a:ln cap="flat" cmpd="sng" w="9525">
            <a:solidFill>
              <a:srgbClr val="595959"/>
            </a:solidFill>
            <a:prstDash val="solid"/>
            <a:round/>
            <a:headEnd len="med" w="med" type="none"/>
            <a:tailEnd len="med" w="med" type="none"/>
          </a:ln>
        </p:spPr>
      </p:cxnSp>
      <p:cxnSp>
        <p:nvCxnSpPr>
          <p:cNvPr id="310" name="Google Shape;310;p43"/>
          <p:cNvCxnSpPr>
            <a:stCxn id="302" idx="1"/>
            <a:endCxn id="306" idx="3"/>
          </p:cNvCxnSpPr>
          <p:nvPr/>
        </p:nvCxnSpPr>
        <p:spPr>
          <a:xfrm flipH="1">
            <a:off x="2051958" y="8267330"/>
            <a:ext cx="739200" cy="563400"/>
          </a:xfrm>
          <a:prstGeom prst="curvedConnector3">
            <a:avLst>
              <a:gd fmla="val 49999" name="adj1"/>
            </a:avLst>
          </a:prstGeom>
          <a:noFill/>
          <a:ln cap="flat" cmpd="sng" w="9525">
            <a:solidFill>
              <a:srgbClr val="595959"/>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4"/>
          <p:cNvSpPr txBox="1"/>
          <p:nvPr/>
        </p:nvSpPr>
        <p:spPr>
          <a:xfrm>
            <a:off x="23" y="223056"/>
            <a:ext cx="7560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Genetic Risk Factors for Obesity</a:t>
            </a:r>
            <a:endParaRPr b="1" sz="3200">
              <a:solidFill>
                <a:srgbClr val="0B5394"/>
              </a:solidFill>
              <a:latin typeface="Cabin"/>
              <a:ea typeface="Cabin"/>
              <a:cs typeface="Cabin"/>
              <a:sym typeface="Cabin"/>
            </a:endParaRPr>
          </a:p>
        </p:txBody>
      </p:sp>
      <p:cxnSp>
        <p:nvCxnSpPr>
          <p:cNvPr id="316" name="Google Shape;316;p44"/>
          <p:cNvCxnSpPr/>
          <p:nvPr/>
        </p:nvCxnSpPr>
        <p:spPr>
          <a:xfrm>
            <a:off x="754659" y="897102"/>
            <a:ext cx="5860800" cy="10500"/>
          </a:xfrm>
          <a:prstGeom prst="straightConnector1">
            <a:avLst/>
          </a:prstGeom>
          <a:noFill/>
          <a:ln cap="flat" cmpd="sng" w="28575">
            <a:solidFill>
              <a:srgbClr val="0B5394"/>
            </a:solidFill>
            <a:prstDash val="solid"/>
            <a:round/>
            <a:headEnd len="med" w="med" type="diamond"/>
            <a:tailEnd len="med" w="med" type="diamond"/>
          </a:ln>
        </p:spPr>
      </p:cxnSp>
      <p:cxnSp>
        <p:nvCxnSpPr>
          <p:cNvPr id="317" name="Google Shape;317;p44"/>
          <p:cNvCxnSpPr>
            <a:stCxn id="318" idx="2"/>
            <a:endCxn id="319" idx="0"/>
          </p:cNvCxnSpPr>
          <p:nvPr/>
        </p:nvCxnSpPr>
        <p:spPr>
          <a:xfrm rot="5400000">
            <a:off x="2764417" y="-606870"/>
            <a:ext cx="476700" cy="4929000"/>
          </a:xfrm>
          <a:prstGeom prst="bentConnector3">
            <a:avLst>
              <a:gd fmla="val 50004" name="adj1"/>
            </a:avLst>
          </a:prstGeom>
          <a:noFill/>
          <a:ln cap="flat" cmpd="sng" w="9525">
            <a:solidFill>
              <a:srgbClr val="000000"/>
            </a:solidFill>
            <a:prstDash val="solid"/>
            <a:round/>
            <a:headEnd len="med" w="med" type="none"/>
            <a:tailEnd len="med" w="med" type="none"/>
          </a:ln>
        </p:spPr>
      </p:cxnSp>
      <p:cxnSp>
        <p:nvCxnSpPr>
          <p:cNvPr id="320" name="Google Shape;320;p44"/>
          <p:cNvCxnSpPr>
            <a:stCxn id="318" idx="2"/>
            <a:endCxn id="321" idx="0"/>
          </p:cNvCxnSpPr>
          <p:nvPr/>
        </p:nvCxnSpPr>
        <p:spPr>
          <a:xfrm rot="5400000">
            <a:off x="3335467" y="-35820"/>
            <a:ext cx="476700" cy="3786900"/>
          </a:xfrm>
          <a:prstGeom prst="bentConnector3">
            <a:avLst>
              <a:gd fmla="val 50002" name="adj1"/>
            </a:avLst>
          </a:prstGeom>
          <a:noFill/>
          <a:ln cap="flat" cmpd="sng" w="9525">
            <a:solidFill>
              <a:srgbClr val="000000"/>
            </a:solidFill>
            <a:prstDash val="solid"/>
            <a:round/>
            <a:headEnd len="med" w="med" type="none"/>
            <a:tailEnd len="med" w="med" type="none"/>
          </a:ln>
        </p:spPr>
      </p:cxnSp>
      <p:sp>
        <p:nvSpPr>
          <p:cNvPr id="318" name="Google Shape;318;p44"/>
          <p:cNvSpPr/>
          <p:nvPr/>
        </p:nvSpPr>
        <p:spPr>
          <a:xfrm>
            <a:off x="4150567" y="1263180"/>
            <a:ext cx="2633400" cy="356100"/>
          </a:xfrm>
          <a:prstGeom prst="roundRect">
            <a:avLst>
              <a:gd fmla="val 16667" name="adj"/>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t/>
            </a:r>
            <a:endParaRPr sz="1600">
              <a:latin typeface="Cabin"/>
              <a:ea typeface="Cabin"/>
              <a:cs typeface="Cabin"/>
              <a:sym typeface="Cabin"/>
            </a:endParaRPr>
          </a:p>
        </p:txBody>
      </p:sp>
      <p:cxnSp>
        <p:nvCxnSpPr>
          <p:cNvPr id="322" name="Google Shape;322;p44"/>
          <p:cNvCxnSpPr>
            <a:stCxn id="318" idx="2"/>
            <a:endCxn id="323" idx="0"/>
          </p:cNvCxnSpPr>
          <p:nvPr/>
        </p:nvCxnSpPr>
        <p:spPr>
          <a:xfrm flipH="1" rot="-5400000">
            <a:off x="5967967" y="1118580"/>
            <a:ext cx="483300" cy="1484700"/>
          </a:xfrm>
          <a:prstGeom prst="bentConnector3">
            <a:avLst>
              <a:gd fmla="val 50000" name="adj1"/>
            </a:avLst>
          </a:prstGeom>
          <a:noFill/>
          <a:ln cap="flat" cmpd="sng" w="9525">
            <a:solidFill>
              <a:srgbClr val="000000"/>
            </a:solidFill>
            <a:prstDash val="solid"/>
            <a:round/>
            <a:headEnd len="med" w="med" type="none"/>
            <a:tailEnd len="med" w="med" type="none"/>
          </a:ln>
        </p:spPr>
      </p:cxnSp>
      <p:sp>
        <p:nvSpPr>
          <p:cNvPr id="323" name="Google Shape;323;p44"/>
          <p:cNvSpPr/>
          <p:nvPr/>
        </p:nvSpPr>
        <p:spPr>
          <a:xfrm>
            <a:off x="6344122" y="2102578"/>
            <a:ext cx="1215900" cy="812100"/>
          </a:xfrm>
          <a:prstGeom prst="rect">
            <a:avLst/>
          </a:prstGeom>
          <a:noFill/>
          <a:ln cap="flat" cmpd="sng" w="9525">
            <a:solidFill>
              <a:srgbClr val="000000"/>
            </a:solidFill>
            <a:prstDash val="solid"/>
            <a:round/>
            <a:headEnd len="sm" w="sm" type="none"/>
            <a:tailEnd len="sm" w="sm" type="none"/>
          </a:ln>
        </p:spPr>
        <p:txBody>
          <a:bodyPr anchorCtr="0" anchor="ctr" bIns="122150" lIns="122150" spcFirstLastPara="1" rIns="122150" wrap="square" tIns="122150">
            <a:noAutofit/>
          </a:bodyPr>
          <a:lstStyle/>
          <a:p>
            <a:pPr indent="0" lvl="0" marL="0" marR="0" rtl="0" algn="ctr">
              <a:lnSpc>
                <a:spcPct val="115000"/>
              </a:lnSpc>
              <a:spcBef>
                <a:spcPts val="1600"/>
              </a:spcBef>
              <a:spcAft>
                <a:spcPts val="1600"/>
              </a:spcAft>
              <a:buNone/>
            </a:pPr>
            <a:r>
              <a:rPr lang="ar" sz="1200">
                <a:solidFill>
                  <a:srgbClr val="3D85C6"/>
                </a:solidFill>
                <a:latin typeface="Cabin"/>
                <a:ea typeface="Cabin"/>
                <a:cs typeface="Cabin"/>
                <a:sym typeface="Cabin"/>
              </a:rPr>
              <a:t>Melanocortin 4 receptor disorders</a:t>
            </a:r>
            <a:endParaRPr sz="1200">
              <a:solidFill>
                <a:srgbClr val="3D85C6"/>
              </a:solidFill>
              <a:latin typeface="Cabin"/>
              <a:ea typeface="Cabin"/>
              <a:cs typeface="Cabin"/>
              <a:sym typeface="Cabin"/>
            </a:endParaRPr>
          </a:p>
        </p:txBody>
      </p:sp>
      <p:cxnSp>
        <p:nvCxnSpPr>
          <p:cNvPr id="324" name="Google Shape;324;p44"/>
          <p:cNvCxnSpPr>
            <a:stCxn id="318" idx="2"/>
            <a:endCxn id="325" idx="0"/>
          </p:cNvCxnSpPr>
          <p:nvPr/>
        </p:nvCxnSpPr>
        <p:spPr>
          <a:xfrm flipH="1" rot="-5400000">
            <a:off x="5348317" y="1738230"/>
            <a:ext cx="476700" cy="238800"/>
          </a:xfrm>
          <a:prstGeom prst="bentConnector3">
            <a:avLst>
              <a:gd fmla="val 50003" name="adj1"/>
            </a:avLst>
          </a:prstGeom>
          <a:noFill/>
          <a:ln cap="flat" cmpd="sng" w="9525">
            <a:solidFill>
              <a:srgbClr val="000000"/>
            </a:solidFill>
            <a:prstDash val="solid"/>
            <a:round/>
            <a:headEnd len="med" w="med" type="none"/>
            <a:tailEnd len="med" w="med" type="none"/>
          </a:ln>
        </p:spPr>
      </p:cxnSp>
      <p:sp>
        <p:nvSpPr>
          <p:cNvPr id="325" name="Google Shape;325;p44"/>
          <p:cNvSpPr/>
          <p:nvPr/>
        </p:nvSpPr>
        <p:spPr>
          <a:xfrm>
            <a:off x="5167877" y="2096005"/>
            <a:ext cx="1076400" cy="825300"/>
          </a:xfrm>
          <a:prstGeom prst="rect">
            <a:avLst/>
          </a:prstGeom>
          <a:noFill/>
          <a:ln cap="flat" cmpd="sng" w="9525">
            <a:solidFill>
              <a:srgbClr val="000000"/>
            </a:solidFill>
            <a:prstDash val="solid"/>
            <a:round/>
            <a:headEnd len="sm" w="sm" type="none"/>
            <a:tailEnd len="sm" w="sm" type="none"/>
          </a:ln>
        </p:spPr>
        <p:txBody>
          <a:bodyPr anchorCtr="0" anchor="ctr" bIns="122150" lIns="122150" spcFirstLastPara="1" rIns="122150" wrap="square" tIns="122150">
            <a:noAutofit/>
          </a:bodyPr>
          <a:lstStyle/>
          <a:p>
            <a:pPr indent="0" lvl="0" marL="0" marR="0" rtl="0" algn="ctr">
              <a:lnSpc>
                <a:spcPct val="115000"/>
              </a:lnSpc>
              <a:spcBef>
                <a:spcPts val="1600"/>
              </a:spcBef>
              <a:spcAft>
                <a:spcPts val="1600"/>
              </a:spcAft>
              <a:buNone/>
            </a:pPr>
            <a:r>
              <a:rPr lang="ar" sz="1200">
                <a:solidFill>
                  <a:srgbClr val="3D85C6"/>
                </a:solidFill>
                <a:latin typeface="Cabin"/>
                <a:ea typeface="Cabin"/>
                <a:cs typeface="Cabin"/>
                <a:sym typeface="Cabin"/>
              </a:rPr>
              <a:t>Leptin receptor mutations</a:t>
            </a:r>
            <a:endParaRPr sz="1200">
              <a:solidFill>
                <a:srgbClr val="3D85C6"/>
              </a:solidFill>
              <a:latin typeface="Cabin"/>
              <a:ea typeface="Cabin"/>
              <a:cs typeface="Cabin"/>
              <a:sym typeface="Cabin"/>
            </a:endParaRPr>
          </a:p>
        </p:txBody>
      </p:sp>
      <p:cxnSp>
        <p:nvCxnSpPr>
          <p:cNvPr id="326" name="Google Shape;326;p44"/>
          <p:cNvCxnSpPr>
            <a:stCxn id="318" idx="2"/>
            <a:endCxn id="327" idx="0"/>
          </p:cNvCxnSpPr>
          <p:nvPr/>
        </p:nvCxnSpPr>
        <p:spPr>
          <a:xfrm rot="5400000">
            <a:off x="4715617" y="1344330"/>
            <a:ext cx="476700" cy="1026600"/>
          </a:xfrm>
          <a:prstGeom prst="bentConnector3">
            <a:avLst>
              <a:gd fmla="val 49989" name="adj1"/>
            </a:avLst>
          </a:prstGeom>
          <a:noFill/>
          <a:ln cap="flat" cmpd="sng" w="9525">
            <a:solidFill>
              <a:srgbClr val="000000"/>
            </a:solidFill>
            <a:prstDash val="solid"/>
            <a:round/>
            <a:headEnd len="med" w="med" type="none"/>
            <a:tailEnd len="med" w="med" type="none"/>
          </a:ln>
        </p:spPr>
      </p:cxnSp>
      <p:sp>
        <p:nvSpPr>
          <p:cNvPr id="327" name="Google Shape;327;p44"/>
          <p:cNvSpPr/>
          <p:nvPr/>
        </p:nvSpPr>
        <p:spPr>
          <a:xfrm>
            <a:off x="3832651" y="2095873"/>
            <a:ext cx="1215900" cy="825300"/>
          </a:xfrm>
          <a:prstGeom prst="rect">
            <a:avLst/>
          </a:prstGeom>
          <a:noFill/>
          <a:ln cap="flat" cmpd="sng" w="9525">
            <a:solidFill>
              <a:srgbClr val="000000"/>
            </a:solidFill>
            <a:prstDash val="solid"/>
            <a:round/>
            <a:headEnd len="sm" w="sm" type="none"/>
            <a:tailEnd len="sm" w="sm" type="none"/>
          </a:ln>
        </p:spPr>
        <p:txBody>
          <a:bodyPr anchorCtr="0" anchor="ctr" bIns="122150" lIns="122150" spcFirstLastPara="1" rIns="122150" wrap="square" tIns="122150">
            <a:noAutofit/>
          </a:bodyPr>
          <a:lstStyle/>
          <a:p>
            <a:pPr indent="0" lvl="0" marL="0" marR="0" rtl="0" algn="ctr">
              <a:lnSpc>
                <a:spcPct val="115000"/>
              </a:lnSpc>
              <a:spcBef>
                <a:spcPts val="1600"/>
              </a:spcBef>
              <a:spcAft>
                <a:spcPts val="1600"/>
              </a:spcAft>
              <a:buNone/>
            </a:pPr>
            <a:r>
              <a:rPr lang="ar" sz="1200">
                <a:solidFill>
                  <a:srgbClr val="3D85C6"/>
                </a:solidFill>
                <a:latin typeface="Cabin"/>
                <a:ea typeface="Cabin"/>
                <a:cs typeface="Cabin"/>
                <a:sym typeface="Cabin"/>
              </a:rPr>
              <a:t>Leptin deficiency</a:t>
            </a:r>
            <a:endParaRPr sz="1200">
              <a:solidFill>
                <a:srgbClr val="3D85C6"/>
              </a:solidFill>
              <a:latin typeface="Cabin"/>
              <a:ea typeface="Cabin"/>
              <a:cs typeface="Cabin"/>
              <a:sym typeface="Cabin"/>
            </a:endParaRPr>
          </a:p>
        </p:txBody>
      </p:sp>
      <p:cxnSp>
        <p:nvCxnSpPr>
          <p:cNvPr id="328" name="Google Shape;328;p44"/>
          <p:cNvCxnSpPr>
            <a:stCxn id="318" idx="2"/>
            <a:endCxn id="329" idx="0"/>
          </p:cNvCxnSpPr>
          <p:nvPr/>
        </p:nvCxnSpPr>
        <p:spPr>
          <a:xfrm rot="5400000">
            <a:off x="4004917" y="633630"/>
            <a:ext cx="476700" cy="2448000"/>
          </a:xfrm>
          <a:prstGeom prst="bentConnector3">
            <a:avLst>
              <a:gd fmla="val 50001" name="adj1"/>
            </a:avLst>
          </a:prstGeom>
          <a:noFill/>
          <a:ln cap="flat" cmpd="sng" w="9525">
            <a:solidFill>
              <a:srgbClr val="000000"/>
            </a:solidFill>
            <a:prstDash val="solid"/>
            <a:round/>
            <a:headEnd len="med" w="med" type="none"/>
            <a:tailEnd len="med" w="med" type="none"/>
          </a:ln>
        </p:spPr>
      </p:cxnSp>
      <p:sp>
        <p:nvSpPr>
          <p:cNvPr id="329" name="Google Shape;329;p44"/>
          <p:cNvSpPr/>
          <p:nvPr/>
        </p:nvSpPr>
        <p:spPr>
          <a:xfrm>
            <a:off x="2325247" y="2095993"/>
            <a:ext cx="1388100" cy="825300"/>
          </a:xfrm>
          <a:prstGeom prst="rect">
            <a:avLst/>
          </a:prstGeom>
          <a:noFill/>
          <a:ln cap="flat" cmpd="sng" w="9525">
            <a:solidFill>
              <a:srgbClr val="000000"/>
            </a:solidFill>
            <a:prstDash val="solid"/>
            <a:round/>
            <a:headEnd len="sm" w="sm" type="none"/>
            <a:tailEnd len="sm" w="sm" type="none"/>
          </a:ln>
        </p:spPr>
        <p:txBody>
          <a:bodyPr anchorCtr="0" anchor="ctr" bIns="122150" lIns="122150" spcFirstLastPara="1" rIns="122150" wrap="square" tIns="122150">
            <a:noAutofit/>
          </a:bodyPr>
          <a:lstStyle/>
          <a:p>
            <a:pPr indent="0" lvl="0" marL="0" marR="0" rtl="0" algn="ctr">
              <a:lnSpc>
                <a:spcPct val="115000"/>
              </a:lnSpc>
              <a:spcBef>
                <a:spcPts val="1600"/>
              </a:spcBef>
              <a:spcAft>
                <a:spcPts val="1600"/>
              </a:spcAft>
              <a:buNone/>
            </a:pPr>
            <a:r>
              <a:rPr lang="ar" sz="1200">
                <a:solidFill>
                  <a:srgbClr val="3D85C6"/>
                </a:solidFill>
                <a:latin typeface="Cabin"/>
                <a:ea typeface="Cabin"/>
                <a:cs typeface="Cabin"/>
                <a:sym typeface="Cabin"/>
              </a:rPr>
              <a:t>Albright’s hereditary osteodystrophy</a:t>
            </a:r>
            <a:endParaRPr sz="1200">
              <a:solidFill>
                <a:srgbClr val="3D85C6"/>
              </a:solidFill>
              <a:latin typeface="Cabin"/>
              <a:ea typeface="Cabin"/>
              <a:cs typeface="Cabin"/>
              <a:sym typeface="Cabin"/>
            </a:endParaRPr>
          </a:p>
        </p:txBody>
      </p:sp>
      <p:sp>
        <p:nvSpPr>
          <p:cNvPr id="321" name="Google Shape;321;p44"/>
          <p:cNvSpPr/>
          <p:nvPr/>
        </p:nvSpPr>
        <p:spPr>
          <a:xfrm>
            <a:off x="1142112" y="2096002"/>
            <a:ext cx="1076400" cy="825300"/>
          </a:xfrm>
          <a:prstGeom prst="rect">
            <a:avLst/>
          </a:prstGeom>
          <a:noFill/>
          <a:ln cap="flat" cmpd="sng" w="9525">
            <a:solidFill>
              <a:srgbClr val="000000"/>
            </a:solidFill>
            <a:prstDash val="solid"/>
            <a:round/>
            <a:headEnd len="sm" w="sm" type="none"/>
            <a:tailEnd len="sm" w="sm" type="none"/>
          </a:ln>
        </p:spPr>
        <p:txBody>
          <a:bodyPr anchorCtr="0" anchor="ctr" bIns="122150" lIns="122150" spcFirstLastPara="1" rIns="122150" wrap="square" tIns="122150">
            <a:noAutofit/>
          </a:bodyPr>
          <a:lstStyle/>
          <a:p>
            <a:pPr indent="0" lvl="0" marL="0" marR="0" rtl="0" algn="ctr">
              <a:lnSpc>
                <a:spcPct val="115000"/>
              </a:lnSpc>
              <a:spcBef>
                <a:spcPts val="1600"/>
              </a:spcBef>
              <a:spcAft>
                <a:spcPts val="1600"/>
              </a:spcAft>
              <a:buNone/>
            </a:pPr>
            <a:r>
              <a:rPr lang="ar" sz="1200">
                <a:solidFill>
                  <a:srgbClr val="3D85C6"/>
                </a:solidFill>
                <a:latin typeface="Cabin"/>
                <a:ea typeface="Cabin"/>
                <a:cs typeface="Cabin"/>
                <a:sym typeface="Cabin"/>
              </a:rPr>
              <a:t>Prader-Willi Syndrome</a:t>
            </a:r>
            <a:endParaRPr sz="1200">
              <a:solidFill>
                <a:srgbClr val="3D85C6"/>
              </a:solidFill>
              <a:latin typeface="Cabin"/>
              <a:ea typeface="Cabin"/>
              <a:cs typeface="Cabin"/>
              <a:sym typeface="Cabin"/>
            </a:endParaRPr>
          </a:p>
        </p:txBody>
      </p:sp>
      <p:sp>
        <p:nvSpPr>
          <p:cNvPr id="319" name="Google Shape;319;p44"/>
          <p:cNvSpPr/>
          <p:nvPr/>
        </p:nvSpPr>
        <p:spPr>
          <a:xfrm>
            <a:off x="-12" y="2096015"/>
            <a:ext cx="1076400" cy="825300"/>
          </a:xfrm>
          <a:prstGeom prst="rect">
            <a:avLst/>
          </a:prstGeom>
          <a:noFill/>
          <a:ln cap="flat" cmpd="sng" w="9525">
            <a:solidFill>
              <a:srgbClr val="000000"/>
            </a:solidFill>
            <a:prstDash val="solid"/>
            <a:round/>
            <a:headEnd len="sm" w="sm" type="none"/>
            <a:tailEnd len="sm" w="sm" type="none"/>
          </a:ln>
        </p:spPr>
        <p:txBody>
          <a:bodyPr anchorCtr="0" anchor="ctr" bIns="122150" lIns="122150" spcFirstLastPara="1" rIns="122150" wrap="square" tIns="122150">
            <a:noAutofit/>
          </a:bodyPr>
          <a:lstStyle/>
          <a:p>
            <a:pPr indent="0" lvl="0" marL="0" rtl="0" algn="ctr">
              <a:lnSpc>
                <a:spcPct val="115000"/>
              </a:lnSpc>
              <a:spcBef>
                <a:spcPts val="1600"/>
              </a:spcBef>
              <a:spcAft>
                <a:spcPts val="1600"/>
              </a:spcAft>
              <a:buNone/>
            </a:pPr>
            <a:r>
              <a:rPr lang="ar" sz="1300">
                <a:solidFill>
                  <a:srgbClr val="3D85C6"/>
                </a:solidFill>
                <a:latin typeface="Cabin"/>
                <a:ea typeface="Cabin"/>
                <a:cs typeface="Cabin"/>
                <a:sym typeface="Cabin"/>
              </a:rPr>
              <a:t>Trisomy 21 </a:t>
            </a:r>
            <a:r>
              <a:rPr lang="ar" sz="1200">
                <a:solidFill>
                  <a:srgbClr val="3D85C6"/>
                </a:solidFill>
                <a:latin typeface="Cabin"/>
                <a:ea typeface="Cabin"/>
                <a:cs typeface="Cabin"/>
                <a:sym typeface="Cabin"/>
              </a:rPr>
              <a:t>(Down’s Syndrome)</a:t>
            </a:r>
            <a:endParaRPr sz="1200">
              <a:solidFill>
                <a:srgbClr val="3D85C6"/>
              </a:solidFill>
              <a:latin typeface="Cabin"/>
              <a:ea typeface="Cabin"/>
              <a:cs typeface="Cabin"/>
              <a:sym typeface="Cabin"/>
            </a:endParaRPr>
          </a:p>
        </p:txBody>
      </p:sp>
      <p:grpSp>
        <p:nvGrpSpPr>
          <p:cNvPr id="330" name="Google Shape;330;p44"/>
          <p:cNvGrpSpPr/>
          <p:nvPr/>
        </p:nvGrpSpPr>
        <p:grpSpPr>
          <a:xfrm>
            <a:off x="3610303" y="1031014"/>
            <a:ext cx="2865766" cy="583140"/>
            <a:chOff x="720400" y="490250"/>
            <a:chExt cx="2706617" cy="796204"/>
          </a:xfrm>
        </p:grpSpPr>
        <p:cxnSp>
          <p:nvCxnSpPr>
            <p:cNvPr id="331" name="Google Shape;331;p44"/>
            <p:cNvCxnSpPr>
              <a:stCxn id="332" idx="3"/>
            </p:cNvCxnSpPr>
            <p:nvPr/>
          </p:nvCxnSpPr>
          <p:spPr>
            <a:xfrm flipH="1" rot="10800000">
              <a:off x="937917" y="1284354"/>
              <a:ext cx="2489100" cy="2100"/>
            </a:xfrm>
            <a:prstGeom prst="straightConnector1">
              <a:avLst/>
            </a:prstGeom>
            <a:noFill/>
            <a:ln cap="flat" cmpd="sng" w="9525">
              <a:solidFill>
                <a:srgbClr val="0B5394"/>
              </a:solidFill>
              <a:prstDash val="solid"/>
              <a:round/>
              <a:headEnd len="med" w="med" type="none"/>
              <a:tailEnd len="med" w="med" type="none"/>
            </a:ln>
          </p:spPr>
        </p:cxnSp>
        <p:sp>
          <p:nvSpPr>
            <p:cNvPr id="332" name="Google Shape;332;p44"/>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4700">
                  <a:solidFill>
                    <a:srgbClr val="FFFFFF"/>
                  </a:solidFill>
                  <a:latin typeface="Trebuchet MS"/>
                  <a:ea typeface="Trebuchet MS"/>
                  <a:cs typeface="Trebuchet MS"/>
                  <a:sym typeface="Trebuchet MS"/>
                </a:rPr>
                <a:t>2</a:t>
              </a:r>
              <a:endParaRPr b="1" sz="4700">
                <a:solidFill>
                  <a:srgbClr val="FFFFFF"/>
                </a:solidFill>
                <a:latin typeface="Trebuchet MS"/>
                <a:ea typeface="Trebuchet MS"/>
                <a:cs typeface="Trebuchet MS"/>
                <a:sym typeface="Trebuchet MS"/>
              </a:endParaRPr>
            </a:p>
          </p:txBody>
        </p:sp>
      </p:grpSp>
      <p:grpSp>
        <p:nvGrpSpPr>
          <p:cNvPr id="333" name="Google Shape;333;p44"/>
          <p:cNvGrpSpPr/>
          <p:nvPr/>
        </p:nvGrpSpPr>
        <p:grpSpPr>
          <a:xfrm>
            <a:off x="188233" y="1036114"/>
            <a:ext cx="2865766" cy="583140"/>
            <a:chOff x="720400" y="490250"/>
            <a:chExt cx="2706617" cy="796204"/>
          </a:xfrm>
        </p:grpSpPr>
        <p:cxnSp>
          <p:nvCxnSpPr>
            <p:cNvPr id="334" name="Google Shape;334;p44"/>
            <p:cNvCxnSpPr>
              <a:stCxn id="335" idx="3"/>
            </p:cNvCxnSpPr>
            <p:nvPr/>
          </p:nvCxnSpPr>
          <p:spPr>
            <a:xfrm flipH="1" rot="10800000">
              <a:off x="937917" y="1284354"/>
              <a:ext cx="2489100" cy="2100"/>
            </a:xfrm>
            <a:prstGeom prst="straightConnector1">
              <a:avLst/>
            </a:prstGeom>
            <a:noFill/>
            <a:ln cap="flat" cmpd="sng" w="9525">
              <a:solidFill>
                <a:srgbClr val="0B5394"/>
              </a:solidFill>
              <a:prstDash val="solid"/>
              <a:round/>
              <a:headEnd len="med" w="med" type="none"/>
              <a:tailEnd len="med" w="med" type="none"/>
            </a:ln>
          </p:spPr>
        </p:cxnSp>
        <p:sp>
          <p:nvSpPr>
            <p:cNvPr id="335" name="Google Shape;335;p44"/>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4700">
                  <a:solidFill>
                    <a:srgbClr val="FFFFFF"/>
                  </a:solidFill>
                  <a:latin typeface="Trebuchet MS"/>
                  <a:ea typeface="Trebuchet MS"/>
                  <a:cs typeface="Trebuchet MS"/>
                  <a:sym typeface="Trebuchet MS"/>
                </a:rPr>
                <a:t>1</a:t>
              </a:r>
              <a:endParaRPr b="1" sz="4700">
                <a:solidFill>
                  <a:srgbClr val="FFFFFF"/>
                </a:solidFill>
                <a:latin typeface="Trebuchet MS"/>
                <a:ea typeface="Trebuchet MS"/>
                <a:cs typeface="Trebuchet MS"/>
                <a:sym typeface="Trebuchet MS"/>
              </a:endParaRPr>
            </a:p>
          </p:txBody>
        </p:sp>
      </p:grpSp>
      <p:sp>
        <p:nvSpPr>
          <p:cNvPr id="336" name="Google Shape;336;p44"/>
          <p:cNvSpPr txBox="1"/>
          <p:nvPr/>
        </p:nvSpPr>
        <p:spPr>
          <a:xfrm>
            <a:off x="802575" y="1169375"/>
            <a:ext cx="2698800" cy="298800"/>
          </a:xfrm>
          <a:prstGeom prst="rect">
            <a:avLst/>
          </a:prstGeom>
          <a:noFill/>
          <a:ln>
            <a:noFill/>
          </a:ln>
        </p:spPr>
        <p:txBody>
          <a:bodyPr anchorCtr="0" anchor="ctr" bIns="164375" lIns="164375" spcFirstLastPara="1" rIns="164375" wrap="square" tIns="164375">
            <a:noAutofit/>
          </a:bodyPr>
          <a:lstStyle/>
          <a:p>
            <a:pPr indent="0" lvl="0" marL="0" marR="0" rtl="0" algn="ctr">
              <a:lnSpc>
                <a:spcPct val="100000"/>
              </a:lnSpc>
              <a:spcBef>
                <a:spcPts val="0"/>
              </a:spcBef>
              <a:spcAft>
                <a:spcPts val="0"/>
              </a:spcAft>
              <a:buClr>
                <a:schemeClr val="dk1"/>
              </a:buClr>
              <a:buSzPts val="1500"/>
              <a:buFont typeface="Arial"/>
              <a:buNone/>
            </a:pPr>
            <a:r>
              <a:rPr lang="ar" sz="1900">
                <a:solidFill>
                  <a:schemeClr val="dk1"/>
                </a:solidFill>
                <a:latin typeface="Cabin"/>
                <a:ea typeface="Cabin"/>
                <a:cs typeface="Cabin"/>
                <a:sym typeface="Cabin"/>
              </a:rPr>
              <a:t>Parents who are obese (family history)</a:t>
            </a:r>
            <a:endParaRPr sz="1900">
              <a:solidFill>
                <a:schemeClr val="dk1"/>
              </a:solidFill>
              <a:latin typeface="Cabin"/>
              <a:ea typeface="Cabin"/>
              <a:cs typeface="Cabin"/>
              <a:sym typeface="Cabin"/>
            </a:endParaRPr>
          </a:p>
        </p:txBody>
      </p:sp>
      <p:sp>
        <p:nvSpPr>
          <p:cNvPr id="337" name="Google Shape;337;p44"/>
          <p:cNvSpPr txBox="1"/>
          <p:nvPr/>
        </p:nvSpPr>
        <p:spPr>
          <a:xfrm>
            <a:off x="4071512" y="1316664"/>
            <a:ext cx="2698800" cy="298800"/>
          </a:xfrm>
          <a:prstGeom prst="rect">
            <a:avLst/>
          </a:prstGeom>
          <a:noFill/>
          <a:ln>
            <a:noFill/>
          </a:ln>
        </p:spPr>
        <p:txBody>
          <a:bodyPr anchorCtr="0" anchor="ctr" bIns="164375" lIns="164375" spcFirstLastPara="1" rIns="164375" wrap="square" tIns="164375">
            <a:noAutofit/>
          </a:bodyPr>
          <a:lstStyle/>
          <a:p>
            <a:pPr indent="0" lvl="0" marL="0" rtl="0" algn="ctr">
              <a:spcBef>
                <a:spcPts val="0"/>
              </a:spcBef>
              <a:spcAft>
                <a:spcPts val="0"/>
              </a:spcAft>
              <a:buClr>
                <a:schemeClr val="dk1"/>
              </a:buClr>
              <a:buSzPts val="1500"/>
              <a:buFont typeface="Arial"/>
              <a:buNone/>
            </a:pPr>
            <a:r>
              <a:rPr lang="ar" sz="1900">
                <a:solidFill>
                  <a:schemeClr val="dk1"/>
                </a:solidFill>
                <a:latin typeface="Cabin"/>
                <a:ea typeface="Cabin"/>
                <a:cs typeface="Cabin"/>
                <a:sym typeface="Cabin"/>
              </a:rPr>
              <a:t>Genetic Disorders:</a:t>
            </a:r>
            <a:endParaRPr sz="1900">
              <a:latin typeface="Cabin"/>
              <a:ea typeface="Cabin"/>
              <a:cs typeface="Cabin"/>
              <a:sym typeface="Cabin"/>
            </a:endParaRPr>
          </a:p>
        </p:txBody>
      </p:sp>
      <p:sp>
        <p:nvSpPr>
          <p:cNvPr id="338" name="Google Shape;338;p44"/>
          <p:cNvSpPr/>
          <p:nvPr/>
        </p:nvSpPr>
        <p:spPr>
          <a:xfrm>
            <a:off x="1407600" y="2989325"/>
            <a:ext cx="1714800" cy="416100"/>
          </a:xfrm>
          <a:prstGeom prst="rect">
            <a:avLst/>
          </a:prstGeom>
          <a:noFill/>
          <a:ln cap="flat" cmpd="sng" w="9525">
            <a:solidFill>
              <a:srgbClr val="000000"/>
            </a:solidFill>
            <a:prstDash val="solid"/>
            <a:round/>
            <a:headEnd len="sm" w="sm" type="none"/>
            <a:tailEnd len="sm" w="sm" type="none"/>
          </a:ln>
        </p:spPr>
        <p:txBody>
          <a:bodyPr anchorCtr="0" anchor="ctr" bIns="122150" lIns="122150" spcFirstLastPara="1" rIns="122150" wrap="square" tIns="122150">
            <a:noAutofit/>
          </a:bodyPr>
          <a:lstStyle/>
          <a:p>
            <a:pPr indent="0" lvl="0" marL="0" marR="0" rtl="0" algn="ctr">
              <a:lnSpc>
                <a:spcPct val="115000"/>
              </a:lnSpc>
              <a:spcBef>
                <a:spcPts val="1600"/>
              </a:spcBef>
              <a:spcAft>
                <a:spcPts val="1600"/>
              </a:spcAft>
              <a:buNone/>
            </a:pPr>
            <a:r>
              <a:rPr lang="ar" sz="1200">
                <a:solidFill>
                  <a:srgbClr val="C27BA0"/>
                </a:solidFill>
                <a:latin typeface="Cabin"/>
                <a:ea typeface="Cabin"/>
                <a:cs typeface="Cabin"/>
                <a:sym typeface="Cabin"/>
              </a:rPr>
              <a:t>Cushing’s disease</a:t>
            </a:r>
            <a:endParaRPr sz="1200">
              <a:solidFill>
                <a:srgbClr val="C27BA0"/>
              </a:solidFill>
              <a:latin typeface="Cabin"/>
              <a:ea typeface="Cabin"/>
              <a:cs typeface="Cabin"/>
              <a:sym typeface="Cabin"/>
            </a:endParaRPr>
          </a:p>
        </p:txBody>
      </p:sp>
      <p:sp>
        <p:nvSpPr>
          <p:cNvPr id="339" name="Google Shape;339;p44"/>
          <p:cNvSpPr/>
          <p:nvPr/>
        </p:nvSpPr>
        <p:spPr>
          <a:xfrm>
            <a:off x="4009650" y="3033000"/>
            <a:ext cx="2186700" cy="416100"/>
          </a:xfrm>
          <a:prstGeom prst="rect">
            <a:avLst/>
          </a:prstGeom>
          <a:noFill/>
          <a:ln cap="flat" cmpd="sng" w="9525">
            <a:solidFill>
              <a:srgbClr val="000000"/>
            </a:solidFill>
            <a:prstDash val="solid"/>
            <a:round/>
            <a:headEnd len="sm" w="sm" type="none"/>
            <a:tailEnd len="sm" w="sm" type="none"/>
          </a:ln>
        </p:spPr>
        <p:txBody>
          <a:bodyPr anchorCtr="0" anchor="ctr" bIns="122150" lIns="122150" spcFirstLastPara="1" rIns="122150" wrap="square" tIns="122150">
            <a:noAutofit/>
          </a:bodyPr>
          <a:lstStyle/>
          <a:p>
            <a:pPr indent="0" lvl="0" marL="0" marR="0" rtl="0" algn="ctr">
              <a:lnSpc>
                <a:spcPct val="115000"/>
              </a:lnSpc>
              <a:spcBef>
                <a:spcPts val="1600"/>
              </a:spcBef>
              <a:spcAft>
                <a:spcPts val="1600"/>
              </a:spcAft>
              <a:buNone/>
            </a:pPr>
            <a:r>
              <a:rPr lang="ar" sz="1200">
                <a:solidFill>
                  <a:srgbClr val="C27BA0"/>
                </a:solidFill>
                <a:latin typeface="Cabin"/>
                <a:ea typeface="Cabin"/>
                <a:cs typeface="Cabin"/>
                <a:sym typeface="Cabin"/>
              </a:rPr>
              <a:t>Polycystic ovary syndrome</a:t>
            </a:r>
            <a:endParaRPr sz="1200">
              <a:solidFill>
                <a:srgbClr val="C27BA0"/>
              </a:solidFill>
              <a:latin typeface="Cabin"/>
              <a:ea typeface="Cabin"/>
              <a:cs typeface="Cabin"/>
              <a:sym typeface="Cabin"/>
            </a:endParaRPr>
          </a:p>
        </p:txBody>
      </p:sp>
      <p:cxnSp>
        <p:nvCxnSpPr>
          <p:cNvPr id="340" name="Google Shape;340;p44"/>
          <p:cNvCxnSpPr>
            <a:endCxn id="338" idx="0"/>
          </p:cNvCxnSpPr>
          <p:nvPr/>
        </p:nvCxnSpPr>
        <p:spPr>
          <a:xfrm flipH="1">
            <a:off x="2265000" y="1847225"/>
            <a:ext cx="5100" cy="1142100"/>
          </a:xfrm>
          <a:prstGeom prst="straightConnector1">
            <a:avLst/>
          </a:prstGeom>
          <a:noFill/>
          <a:ln cap="flat" cmpd="sng" w="9525">
            <a:solidFill>
              <a:srgbClr val="000000"/>
            </a:solidFill>
            <a:prstDash val="solid"/>
            <a:round/>
            <a:headEnd len="med" w="med" type="none"/>
            <a:tailEnd len="med" w="med" type="none"/>
          </a:ln>
        </p:spPr>
      </p:cxnSp>
      <p:cxnSp>
        <p:nvCxnSpPr>
          <p:cNvPr id="341" name="Google Shape;341;p44"/>
          <p:cNvCxnSpPr>
            <a:endCxn id="339" idx="0"/>
          </p:cNvCxnSpPr>
          <p:nvPr/>
        </p:nvCxnSpPr>
        <p:spPr>
          <a:xfrm flipH="1">
            <a:off x="5103000" y="1855500"/>
            <a:ext cx="14700" cy="1177500"/>
          </a:xfrm>
          <a:prstGeom prst="straightConnector1">
            <a:avLst/>
          </a:prstGeom>
          <a:noFill/>
          <a:ln cap="flat" cmpd="sng" w="9525">
            <a:solidFill>
              <a:srgbClr val="000000"/>
            </a:solidFill>
            <a:prstDash val="solid"/>
            <a:round/>
            <a:headEnd len="med" w="med" type="none"/>
            <a:tailEnd len="med" w="med" type="none"/>
          </a:ln>
        </p:spPr>
      </p:cxnSp>
      <p:grpSp>
        <p:nvGrpSpPr>
          <p:cNvPr id="342" name="Google Shape;342;p44"/>
          <p:cNvGrpSpPr/>
          <p:nvPr/>
        </p:nvGrpSpPr>
        <p:grpSpPr>
          <a:xfrm>
            <a:off x="340633" y="3806439"/>
            <a:ext cx="6514497" cy="583140"/>
            <a:chOff x="720400" y="490250"/>
            <a:chExt cx="6152717" cy="796204"/>
          </a:xfrm>
        </p:grpSpPr>
        <p:cxnSp>
          <p:nvCxnSpPr>
            <p:cNvPr id="343" name="Google Shape;343;p44"/>
            <p:cNvCxnSpPr>
              <a:stCxn id="344" idx="3"/>
            </p:cNvCxnSpPr>
            <p:nvPr/>
          </p:nvCxnSpPr>
          <p:spPr>
            <a:xfrm flipH="1" rot="10800000">
              <a:off x="937917" y="1281054"/>
              <a:ext cx="5935200" cy="5400"/>
            </a:xfrm>
            <a:prstGeom prst="straightConnector1">
              <a:avLst/>
            </a:prstGeom>
            <a:noFill/>
            <a:ln cap="flat" cmpd="sng" w="9525">
              <a:solidFill>
                <a:srgbClr val="0B5394"/>
              </a:solidFill>
              <a:prstDash val="solid"/>
              <a:round/>
              <a:headEnd len="med" w="med" type="none"/>
              <a:tailEnd len="med" w="med" type="none"/>
            </a:ln>
          </p:spPr>
        </p:cxnSp>
        <p:sp>
          <p:nvSpPr>
            <p:cNvPr id="344" name="Google Shape;344;p44"/>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4700">
                  <a:solidFill>
                    <a:srgbClr val="FFFFFF"/>
                  </a:solidFill>
                  <a:latin typeface="Trebuchet MS"/>
                  <a:ea typeface="Trebuchet MS"/>
                  <a:cs typeface="Trebuchet MS"/>
                  <a:sym typeface="Trebuchet MS"/>
                </a:rPr>
                <a:t>3</a:t>
              </a:r>
              <a:endParaRPr b="1" sz="4700">
                <a:solidFill>
                  <a:srgbClr val="FFFFFF"/>
                </a:solidFill>
                <a:latin typeface="Trebuchet MS"/>
                <a:ea typeface="Trebuchet MS"/>
                <a:cs typeface="Trebuchet MS"/>
                <a:sym typeface="Trebuchet MS"/>
              </a:endParaRPr>
            </a:p>
          </p:txBody>
        </p:sp>
      </p:grpSp>
      <p:sp>
        <p:nvSpPr>
          <p:cNvPr id="345" name="Google Shape;345;p44"/>
          <p:cNvSpPr txBox="1"/>
          <p:nvPr/>
        </p:nvSpPr>
        <p:spPr>
          <a:xfrm>
            <a:off x="1183575" y="3939700"/>
            <a:ext cx="5441700" cy="298800"/>
          </a:xfrm>
          <a:prstGeom prst="rect">
            <a:avLst/>
          </a:prstGeom>
          <a:noFill/>
          <a:ln>
            <a:noFill/>
          </a:ln>
        </p:spPr>
        <p:txBody>
          <a:bodyPr anchorCtr="0" anchor="ctr" bIns="164375" lIns="164375" spcFirstLastPara="1" rIns="164375" wrap="square" tIns="164375">
            <a:noAutofit/>
          </a:bodyPr>
          <a:lstStyle/>
          <a:p>
            <a:pPr indent="0" lvl="0" marL="0" marR="0" rtl="0" algn="ctr">
              <a:lnSpc>
                <a:spcPct val="100000"/>
              </a:lnSpc>
              <a:spcBef>
                <a:spcPts val="0"/>
              </a:spcBef>
              <a:spcAft>
                <a:spcPts val="0"/>
              </a:spcAft>
              <a:buClr>
                <a:schemeClr val="dk1"/>
              </a:buClr>
              <a:buSzPts val="1100"/>
              <a:buFont typeface="Arial"/>
              <a:buNone/>
            </a:pPr>
            <a:r>
              <a:rPr lang="ar" sz="1700">
                <a:solidFill>
                  <a:srgbClr val="C27BA0"/>
                </a:solidFill>
                <a:latin typeface="Cabin"/>
                <a:ea typeface="Cabin"/>
                <a:cs typeface="Cabin"/>
                <a:sym typeface="Cabin"/>
              </a:rPr>
              <a:t>Potential gene variants affecting hunger or metabolism, interacting with environmental influences</a:t>
            </a:r>
            <a:endParaRPr sz="1700">
              <a:solidFill>
                <a:srgbClr val="C27BA0"/>
              </a:solidFill>
              <a:latin typeface="Cabin"/>
              <a:ea typeface="Cabin"/>
              <a:cs typeface="Cabin"/>
              <a:sym typeface="Cabin"/>
            </a:endParaRPr>
          </a:p>
        </p:txBody>
      </p:sp>
      <p:pic>
        <p:nvPicPr>
          <p:cNvPr id="346" name="Google Shape;346;p44"/>
          <p:cNvPicPr preferRelativeResize="0"/>
          <p:nvPr/>
        </p:nvPicPr>
        <p:blipFill>
          <a:blip r:embed="rId3">
            <a:alphaModFix/>
          </a:blip>
          <a:stretch>
            <a:fillRect/>
          </a:stretch>
        </p:blipFill>
        <p:spPr>
          <a:xfrm>
            <a:off x="4720025" y="4729827"/>
            <a:ext cx="2698800" cy="2777297"/>
          </a:xfrm>
          <a:prstGeom prst="rect">
            <a:avLst/>
          </a:prstGeom>
          <a:noFill/>
          <a:ln>
            <a:noFill/>
          </a:ln>
        </p:spPr>
      </p:pic>
      <p:cxnSp>
        <p:nvCxnSpPr>
          <p:cNvPr id="347" name="Google Shape;347;p44"/>
          <p:cNvCxnSpPr>
            <a:stCxn id="348" idx="2"/>
            <a:endCxn id="349" idx="1"/>
          </p:cNvCxnSpPr>
          <p:nvPr/>
        </p:nvCxnSpPr>
        <p:spPr>
          <a:xfrm>
            <a:off x="656550" y="6015625"/>
            <a:ext cx="905100" cy="12255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350" name="Google Shape;350;p44"/>
          <p:cNvCxnSpPr>
            <a:stCxn id="348" idx="2"/>
            <a:endCxn id="351" idx="1"/>
          </p:cNvCxnSpPr>
          <p:nvPr/>
        </p:nvCxnSpPr>
        <p:spPr>
          <a:xfrm flipH="1" rot="10800000">
            <a:off x="656550" y="5285425"/>
            <a:ext cx="905100" cy="730200"/>
          </a:xfrm>
          <a:prstGeom prst="bentConnector3">
            <a:avLst>
              <a:gd fmla="val 49999" name="adj1"/>
            </a:avLst>
          </a:prstGeom>
          <a:noFill/>
          <a:ln cap="flat" cmpd="sng" w="9525">
            <a:solidFill>
              <a:srgbClr val="C2C2C2"/>
            </a:solidFill>
            <a:prstDash val="solid"/>
            <a:round/>
            <a:headEnd len="sm" w="sm" type="none"/>
            <a:tailEnd len="sm" w="sm" type="none"/>
          </a:ln>
        </p:spPr>
      </p:cxnSp>
      <p:sp>
        <p:nvSpPr>
          <p:cNvPr id="348" name="Google Shape;348;p44"/>
          <p:cNvSpPr/>
          <p:nvPr/>
        </p:nvSpPr>
        <p:spPr>
          <a:xfrm rot="-5400000">
            <a:off x="-1322250" y="5747575"/>
            <a:ext cx="3421500" cy="536100"/>
          </a:xfrm>
          <a:prstGeom prst="roundRect">
            <a:avLst>
              <a:gd fmla="val 16667" name="adj"/>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ar" sz="2400">
                <a:solidFill>
                  <a:srgbClr val="C27BA0"/>
                </a:solidFill>
                <a:latin typeface="Cabin"/>
                <a:ea typeface="Cabin"/>
                <a:cs typeface="Cabin"/>
                <a:sym typeface="Cabin"/>
              </a:rPr>
              <a:t>Genetic plays a role</a:t>
            </a:r>
            <a:endParaRPr b="1" sz="2400">
              <a:solidFill>
                <a:srgbClr val="FFFFFF"/>
              </a:solidFill>
              <a:latin typeface="Cabin"/>
              <a:ea typeface="Cabin"/>
              <a:cs typeface="Cabin"/>
              <a:sym typeface="Cabin"/>
            </a:endParaRPr>
          </a:p>
        </p:txBody>
      </p:sp>
      <p:sp>
        <p:nvSpPr>
          <p:cNvPr id="351" name="Google Shape;351;p44"/>
          <p:cNvSpPr/>
          <p:nvPr/>
        </p:nvSpPr>
        <p:spPr>
          <a:xfrm>
            <a:off x="1561625" y="4810350"/>
            <a:ext cx="2698800" cy="950100"/>
          </a:xfrm>
          <a:prstGeom prst="roundRect">
            <a:avLst>
              <a:gd fmla="val 16667" name="adj"/>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ar" sz="1500">
                <a:solidFill>
                  <a:srgbClr val="C27BA0"/>
                </a:solidFill>
                <a:latin typeface="Cabin"/>
                <a:ea typeface="Cabin"/>
                <a:cs typeface="Cabin"/>
                <a:sym typeface="Cabin"/>
              </a:rPr>
              <a:t>How much variation in</a:t>
            </a:r>
            <a:endParaRPr sz="1500">
              <a:solidFill>
                <a:srgbClr val="C27BA0"/>
              </a:solidFill>
              <a:latin typeface="Cabin"/>
              <a:ea typeface="Cabin"/>
              <a:cs typeface="Cabin"/>
              <a:sym typeface="Cabin"/>
            </a:endParaRPr>
          </a:p>
          <a:p>
            <a:pPr indent="0" lvl="0" marL="0" rtl="0" algn="ctr">
              <a:spcBef>
                <a:spcPts val="0"/>
              </a:spcBef>
              <a:spcAft>
                <a:spcPts val="0"/>
              </a:spcAft>
              <a:buNone/>
            </a:pPr>
            <a:r>
              <a:rPr lang="ar" sz="1500">
                <a:solidFill>
                  <a:srgbClr val="C27BA0"/>
                </a:solidFill>
                <a:latin typeface="Cabin"/>
                <a:ea typeface="Cabin"/>
                <a:cs typeface="Cabin"/>
                <a:sym typeface="Cabin"/>
              </a:rPr>
              <a:t>weight gain among individuals can be accounted for by genetic factors?</a:t>
            </a:r>
            <a:endParaRPr b="1">
              <a:solidFill>
                <a:srgbClr val="0B5394"/>
              </a:solidFill>
              <a:latin typeface="Cabin"/>
              <a:ea typeface="Cabin"/>
              <a:cs typeface="Cabin"/>
              <a:sym typeface="Cabin"/>
            </a:endParaRPr>
          </a:p>
        </p:txBody>
      </p:sp>
      <p:sp>
        <p:nvSpPr>
          <p:cNvPr id="349" name="Google Shape;349;p44"/>
          <p:cNvSpPr/>
          <p:nvPr/>
        </p:nvSpPr>
        <p:spPr>
          <a:xfrm>
            <a:off x="1561655" y="6956300"/>
            <a:ext cx="2448000" cy="569700"/>
          </a:xfrm>
          <a:prstGeom prst="roundRect">
            <a:avLst>
              <a:gd fmla="val 16667" name="adj"/>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lang="ar" sz="1500">
                <a:solidFill>
                  <a:srgbClr val="C27BA0"/>
                </a:solidFill>
                <a:latin typeface="Cabin"/>
                <a:ea typeface="Cabin"/>
                <a:cs typeface="Cabin"/>
                <a:sym typeface="Cabin"/>
              </a:rPr>
              <a:t>Largest transmissible variation is cultural</a:t>
            </a:r>
            <a:endParaRPr sz="1500">
              <a:solidFill>
                <a:srgbClr val="C27BA0"/>
              </a:solidFill>
              <a:latin typeface="Cabin"/>
              <a:ea typeface="Cabin"/>
              <a:cs typeface="Cabin"/>
              <a:sym typeface="Cabin"/>
            </a:endParaRPr>
          </a:p>
        </p:txBody>
      </p:sp>
      <p:sp>
        <p:nvSpPr>
          <p:cNvPr id="352" name="Google Shape;352;p44"/>
          <p:cNvSpPr txBox="1"/>
          <p:nvPr/>
        </p:nvSpPr>
        <p:spPr>
          <a:xfrm>
            <a:off x="-12" y="7720904"/>
            <a:ext cx="7560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Hormonal Risk Factors for Obesity</a:t>
            </a:r>
            <a:endParaRPr b="1" sz="3200">
              <a:solidFill>
                <a:srgbClr val="0B5394"/>
              </a:solidFill>
              <a:latin typeface="Cabin"/>
              <a:ea typeface="Cabin"/>
              <a:cs typeface="Cabin"/>
              <a:sym typeface="Cabin"/>
            </a:endParaRPr>
          </a:p>
        </p:txBody>
      </p:sp>
      <p:cxnSp>
        <p:nvCxnSpPr>
          <p:cNvPr id="353" name="Google Shape;353;p44"/>
          <p:cNvCxnSpPr/>
          <p:nvPr/>
        </p:nvCxnSpPr>
        <p:spPr>
          <a:xfrm>
            <a:off x="754624" y="8394950"/>
            <a:ext cx="5860800" cy="10500"/>
          </a:xfrm>
          <a:prstGeom prst="straightConnector1">
            <a:avLst/>
          </a:prstGeom>
          <a:noFill/>
          <a:ln cap="flat" cmpd="sng" w="28575">
            <a:solidFill>
              <a:srgbClr val="0B5394"/>
            </a:solidFill>
            <a:prstDash val="solid"/>
            <a:round/>
            <a:headEnd len="med" w="med" type="diamond"/>
            <a:tailEnd len="med" w="med" type="diamond"/>
          </a:ln>
        </p:spPr>
      </p:cxnSp>
      <p:grpSp>
        <p:nvGrpSpPr>
          <p:cNvPr id="354" name="Google Shape;354;p44"/>
          <p:cNvGrpSpPr/>
          <p:nvPr/>
        </p:nvGrpSpPr>
        <p:grpSpPr>
          <a:xfrm>
            <a:off x="76025" y="8562715"/>
            <a:ext cx="2865766" cy="416096"/>
            <a:chOff x="720400" y="490250"/>
            <a:chExt cx="2706617" cy="796204"/>
          </a:xfrm>
        </p:grpSpPr>
        <p:cxnSp>
          <p:nvCxnSpPr>
            <p:cNvPr id="355" name="Google Shape;355;p44"/>
            <p:cNvCxnSpPr>
              <a:stCxn id="356" idx="3"/>
            </p:cNvCxnSpPr>
            <p:nvPr/>
          </p:nvCxnSpPr>
          <p:spPr>
            <a:xfrm flipH="1" rot="10800000">
              <a:off x="937917" y="1284054"/>
              <a:ext cx="2489100" cy="2400"/>
            </a:xfrm>
            <a:prstGeom prst="straightConnector1">
              <a:avLst/>
            </a:prstGeom>
            <a:noFill/>
            <a:ln cap="flat" cmpd="sng" w="9525">
              <a:solidFill>
                <a:srgbClr val="0B5394"/>
              </a:solidFill>
              <a:prstDash val="solid"/>
              <a:round/>
              <a:headEnd len="med" w="med" type="none"/>
              <a:tailEnd len="med" w="med" type="none"/>
            </a:ln>
          </p:spPr>
        </p:cxnSp>
        <p:sp>
          <p:nvSpPr>
            <p:cNvPr id="356" name="Google Shape;356;p44"/>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1</a:t>
              </a:r>
              <a:endParaRPr b="1" sz="3600">
                <a:solidFill>
                  <a:srgbClr val="FFFFFF"/>
                </a:solidFill>
                <a:latin typeface="Trebuchet MS"/>
                <a:ea typeface="Trebuchet MS"/>
                <a:cs typeface="Trebuchet MS"/>
                <a:sym typeface="Trebuchet MS"/>
              </a:endParaRPr>
            </a:p>
          </p:txBody>
        </p:sp>
      </p:grpSp>
      <p:grpSp>
        <p:nvGrpSpPr>
          <p:cNvPr id="357" name="Google Shape;357;p44"/>
          <p:cNvGrpSpPr/>
          <p:nvPr/>
        </p:nvGrpSpPr>
        <p:grpSpPr>
          <a:xfrm>
            <a:off x="76037" y="9213485"/>
            <a:ext cx="2865766" cy="416096"/>
            <a:chOff x="720400" y="490250"/>
            <a:chExt cx="2706617" cy="796204"/>
          </a:xfrm>
        </p:grpSpPr>
        <p:cxnSp>
          <p:nvCxnSpPr>
            <p:cNvPr id="358" name="Google Shape;358;p44"/>
            <p:cNvCxnSpPr>
              <a:stCxn id="359" idx="3"/>
            </p:cNvCxnSpPr>
            <p:nvPr/>
          </p:nvCxnSpPr>
          <p:spPr>
            <a:xfrm flipH="1" rot="10800000">
              <a:off x="937917" y="1284054"/>
              <a:ext cx="2489100" cy="2400"/>
            </a:xfrm>
            <a:prstGeom prst="straightConnector1">
              <a:avLst/>
            </a:prstGeom>
            <a:noFill/>
            <a:ln cap="flat" cmpd="sng" w="9525">
              <a:solidFill>
                <a:srgbClr val="0B5394"/>
              </a:solidFill>
              <a:prstDash val="solid"/>
              <a:round/>
              <a:headEnd len="med" w="med" type="none"/>
              <a:tailEnd len="med" w="med" type="none"/>
            </a:ln>
          </p:spPr>
        </p:cxnSp>
        <p:sp>
          <p:nvSpPr>
            <p:cNvPr id="359" name="Google Shape;359;p44"/>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3</a:t>
              </a:r>
              <a:endParaRPr b="1" sz="3600">
                <a:solidFill>
                  <a:srgbClr val="FFFFFF"/>
                </a:solidFill>
                <a:latin typeface="Trebuchet MS"/>
                <a:ea typeface="Trebuchet MS"/>
                <a:cs typeface="Trebuchet MS"/>
                <a:sym typeface="Trebuchet MS"/>
              </a:endParaRPr>
            </a:p>
          </p:txBody>
        </p:sp>
      </p:grpSp>
      <p:grpSp>
        <p:nvGrpSpPr>
          <p:cNvPr id="360" name="Google Shape;360;p44"/>
          <p:cNvGrpSpPr/>
          <p:nvPr/>
        </p:nvGrpSpPr>
        <p:grpSpPr>
          <a:xfrm>
            <a:off x="4178654" y="8597070"/>
            <a:ext cx="2865766" cy="416096"/>
            <a:chOff x="720400" y="490250"/>
            <a:chExt cx="2706617" cy="796204"/>
          </a:xfrm>
        </p:grpSpPr>
        <p:cxnSp>
          <p:nvCxnSpPr>
            <p:cNvPr id="361" name="Google Shape;361;p44"/>
            <p:cNvCxnSpPr>
              <a:stCxn id="362" idx="3"/>
            </p:cNvCxnSpPr>
            <p:nvPr/>
          </p:nvCxnSpPr>
          <p:spPr>
            <a:xfrm flipH="1" rot="10800000">
              <a:off x="937917" y="1284054"/>
              <a:ext cx="2489100" cy="2400"/>
            </a:xfrm>
            <a:prstGeom prst="straightConnector1">
              <a:avLst/>
            </a:prstGeom>
            <a:noFill/>
            <a:ln cap="flat" cmpd="sng" w="9525">
              <a:solidFill>
                <a:srgbClr val="0B5394"/>
              </a:solidFill>
              <a:prstDash val="solid"/>
              <a:round/>
              <a:headEnd len="med" w="med" type="none"/>
              <a:tailEnd len="med" w="med" type="none"/>
            </a:ln>
          </p:spPr>
        </p:cxnSp>
        <p:sp>
          <p:nvSpPr>
            <p:cNvPr id="362" name="Google Shape;362;p44"/>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2</a:t>
              </a:r>
              <a:endParaRPr b="1" sz="3600">
                <a:solidFill>
                  <a:srgbClr val="FFFFFF"/>
                </a:solidFill>
                <a:latin typeface="Trebuchet MS"/>
                <a:ea typeface="Trebuchet MS"/>
                <a:cs typeface="Trebuchet MS"/>
                <a:sym typeface="Trebuchet MS"/>
              </a:endParaRPr>
            </a:p>
          </p:txBody>
        </p:sp>
      </p:grpSp>
      <p:grpSp>
        <p:nvGrpSpPr>
          <p:cNvPr id="363" name="Google Shape;363;p44"/>
          <p:cNvGrpSpPr/>
          <p:nvPr/>
        </p:nvGrpSpPr>
        <p:grpSpPr>
          <a:xfrm>
            <a:off x="4130425" y="9213491"/>
            <a:ext cx="2865766" cy="416096"/>
            <a:chOff x="720400" y="490250"/>
            <a:chExt cx="2706617" cy="796204"/>
          </a:xfrm>
        </p:grpSpPr>
        <p:cxnSp>
          <p:nvCxnSpPr>
            <p:cNvPr id="364" name="Google Shape;364;p44"/>
            <p:cNvCxnSpPr>
              <a:stCxn id="365" idx="3"/>
            </p:cNvCxnSpPr>
            <p:nvPr/>
          </p:nvCxnSpPr>
          <p:spPr>
            <a:xfrm flipH="1" rot="10800000">
              <a:off x="937917" y="1284054"/>
              <a:ext cx="2489100" cy="2400"/>
            </a:xfrm>
            <a:prstGeom prst="straightConnector1">
              <a:avLst/>
            </a:prstGeom>
            <a:noFill/>
            <a:ln cap="flat" cmpd="sng" w="9525">
              <a:solidFill>
                <a:srgbClr val="0B5394"/>
              </a:solidFill>
              <a:prstDash val="solid"/>
              <a:round/>
              <a:headEnd len="med" w="med" type="none"/>
              <a:tailEnd len="med" w="med" type="none"/>
            </a:ln>
          </p:spPr>
        </p:cxnSp>
        <p:sp>
          <p:nvSpPr>
            <p:cNvPr id="365" name="Google Shape;365;p44"/>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4</a:t>
              </a:r>
              <a:endParaRPr b="1" sz="3600">
                <a:solidFill>
                  <a:srgbClr val="FFFFFF"/>
                </a:solidFill>
                <a:latin typeface="Trebuchet MS"/>
                <a:ea typeface="Trebuchet MS"/>
                <a:cs typeface="Trebuchet MS"/>
                <a:sym typeface="Trebuchet MS"/>
              </a:endParaRPr>
            </a:p>
          </p:txBody>
        </p:sp>
      </p:grpSp>
      <p:sp>
        <p:nvSpPr>
          <p:cNvPr id="366" name="Google Shape;366;p44"/>
          <p:cNvSpPr txBox="1"/>
          <p:nvPr/>
        </p:nvSpPr>
        <p:spPr>
          <a:xfrm>
            <a:off x="900290" y="8702824"/>
            <a:ext cx="2698800" cy="213300"/>
          </a:xfrm>
          <a:prstGeom prst="rect">
            <a:avLst/>
          </a:prstGeom>
          <a:noFill/>
          <a:ln>
            <a:noFill/>
          </a:ln>
        </p:spPr>
        <p:txBody>
          <a:bodyPr anchorCtr="0" anchor="ctr" bIns="164375" lIns="164375" spcFirstLastPara="1" rIns="164375" wrap="square" tIns="164375">
            <a:noAutofit/>
          </a:bodyPr>
          <a:lstStyle/>
          <a:p>
            <a:pPr indent="0" lvl="0" marL="0" marR="0" rtl="0" algn="l">
              <a:lnSpc>
                <a:spcPct val="100000"/>
              </a:lnSpc>
              <a:spcBef>
                <a:spcPts val="0"/>
              </a:spcBef>
              <a:spcAft>
                <a:spcPts val="0"/>
              </a:spcAft>
              <a:buClr>
                <a:srgbClr val="000000"/>
              </a:buClr>
              <a:buSzPts val="2000"/>
              <a:buFont typeface="Arial"/>
              <a:buNone/>
            </a:pPr>
            <a:r>
              <a:rPr lang="ar" sz="1700">
                <a:latin typeface="Cabin"/>
                <a:ea typeface="Cabin"/>
                <a:cs typeface="Cabin"/>
                <a:sym typeface="Cabin"/>
              </a:rPr>
              <a:t>Hypothyroidism</a:t>
            </a:r>
            <a:endParaRPr sz="1700">
              <a:latin typeface="Cabin"/>
              <a:ea typeface="Cabin"/>
              <a:cs typeface="Cabin"/>
              <a:sym typeface="Cabin"/>
            </a:endParaRPr>
          </a:p>
        </p:txBody>
      </p:sp>
      <p:sp>
        <p:nvSpPr>
          <p:cNvPr id="367" name="Google Shape;367;p44"/>
          <p:cNvSpPr txBox="1"/>
          <p:nvPr/>
        </p:nvSpPr>
        <p:spPr>
          <a:xfrm>
            <a:off x="4926679" y="8707758"/>
            <a:ext cx="2186700" cy="213300"/>
          </a:xfrm>
          <a:prstGeom prst="rect">
            <a:avLst/>
          </a:prstGeom>
          <a:noFill/>
          <a:ln>
            <a:noFill/>
          </a:ln>
        </p:spPr>
        <p:txBody>
          <a:bodyPr anchorCtr="0" anchor="ctr" bIns="164375" lIns="164375" spcFirstLastPara="1" rIns="164375" wrap="square" tIns="164375">
            <a:noAutofit/>
          </a:bodyPr>
          <a:lstStyle/>
          <a:p>
            <a:pPr indent="0" lvl="0" marL="0" rtl="0" algn="l">
              <a:spcBef>
                <a:spcPts val="0"/>
              </a:spcBef>
              <a:spcAft>
                <a:spcPts val="0"/>
              </a:spcAft>
              <a:buClr>
                <a:schemeClr val="dk1"/>
              </a:buClr>
              <a:buSzPts val="2000"/>
              <a:buFont typeface="Arial"/>
              <a:buNone/>
            </a:pPr>
            <a:r>
              <a:rPr lang="ar" sz="1700">
                <a:solidFill>
                  <a:schemeClr val="dk1"/>
                </a:solidFill>
                <a:latin typeface="Cabin"/>
                <a:ea typeface="Cabin"/>
                <a:cs typeface="Cabin"/>
                <a:sym typeface="Cabin"/>
              </a:rPr>
              <a:t>GH deficiency</a:t>
            </a:r>
            <a:endParaRPr sz="1700">
              <a:latin typeface="Cabin"/>
              <a:ea typeface="Cabin"/>
              <a:cs typeface="Cabin"/>
              <a:sym typeface="Cabin"/>
            </a:endParaRPr>
          </a:p>
        </p:txBody>
      </p:sp>
      <p:sp>
        <p:nvSpPr>
          <p:cNvPr id="368" name="Google Shape;368;p44"/>
          <p:cNvSpPr txBox="1"/>
          <p:nvPr/>
        </p:nvSpPr>
        <p:spPr>
          <a:xfrm>
            <a:off x="4926681" y="9360953"/>
            <a:ext cx="2866200" cy="213300"/>
          </a:xfrm>
          <a:prstGeom prst="rect">
            <a:avLst/>
          </a:prstGeom>
          <a:noFill/>
          <a:ln>
            <a:noFill/>
          </a:ln>
        </p:spPr>
        <p:txBody>
          <a:bodyPr anchorCtr="0" anchor="ctr" bIns="164375" lIns="164375" spcFirstLastPara="1" rIns="164375" wrap="square" tIns="164375">
            <a:noAutofit/>
          </a:bodyPr>
          <a:lstStyle/>
          <a:p>
            <a:pPr indent="0" lvl="0" marL="0" rtl="0" algn="l">
              <a:spcBef>
                <a:spcPts val="0"/>
              </a:spcBef>
              <a:spcAft>
                <a:spcPts val="0"/>
              </a:spcAft>
              <a:buClr>
                <a:srgbClr val="000000"/>
              </a:buClr>
              <a:buSzPts val="2000"/>
              <a:buFont typeface="Arial"/>
              <a:buNone/>
            </a:pPr>
            <a:r>
              <a:rPr lang="ar" sz="1700">
                <a:latin typeface="Cabin"/>
                <a:ea typeface="Cabin"/>
                <a:cs typeface="Cabin"/>
                <a:sym typeface="Cabin"/>
              </a:rPr>
              <a:t>Hypothalamic obesity</a:t>
            </a:r>
            <a:endParaRPr sz="1700">
              <a:latin typeface="Cabin"/>
              <a:ea typeface="Cabin"/>
              <a:cs typeface="Cabin"/>
              <a:sym typeface="Cabin"/>
            </a:endParaRPr>
          </a:p>
        </p:txBody>
      </p:sp>
      <p:sp>
        <p:nvSpPr>
          <p:cNvPr id="369" name="Google Shape;369;p44"/>
          <p:cNvSpPr txBox="1"/>
          <p:nvPr/>
        </p:nvSpPr>
        <p:spPr>
          <a:xfrm>
            <a:off x="816604" y="9376885"/>
            <a:ext cx="2866200" cy="213300"/>
          </a:xfrm>
          <a:prstGeom prst="rect">
            <a:avLst/>
          </a:prstGeom>
          <a:noFill/>
          <a:ln>
            <a:noFill/>
          </a:ln>
        </p:spPr>
        <p:txBody>
          <a:bodyPr anchorCtr="0" anchor="ctr" bIns="164375" lIns="164375" spcFirstLastPara="1" rIns="164375" wrap="square" tIns="164375">
            <a:noAutofit/>
          </a:bodyPr>
          <a:lstStyle/>
          <a:p>
            <a:pPr indent="0" lvl="0" marL="0" marR="0" rtl="0" algn="l">
              <a:lnSpc>
                <a:spcPct val="100000"/>
              </a:lnSpc>
              <a:spcBef>
                <a:spcPts val="0"/>
              </a:spcBef>
              <a:spcAft>
                <a:spcPts val="0"/>
              </a:spcAft>
              <a:buClr>
                <a:srgbClr val="000000"/>
              </a:buClr>
              <a:buSzPts val="2000"/>
              <a:buFont typeface="Arial"/>
              <a:buNone/>
            </a:pPr>
            <a:r>
              <a:rPr lang="ar" sz="1700">
                <a:latin typeface="Cabin"/>
                <a:ea typeface="Cabin"/>
                <a:cs typeface="Cabin"/>
                <a:sym typeface="Cabin"/>
              </a:rPr>
              <a:t>Cushing syndrome</a:t>
            </a:r>
            <a:endParaRPr sz="1700">
              <a:latin typeface="Cabin"/>
              <a:ea typeface="Cabin"/>
              <a:cs typeface="Cabin"/>
              <a:sym typeface="Cabin"/>
            </a:endParaRPr>
          </a:p>
        </p:txBody>
      </p:sp>
      <p:grpSp>
        <p:nvGrpSpPr>
          <p:cNvPr id="370" name="Google Shape;370;p44"/>
          <p:cNvGrpSpPr/>
          <p:nvPr/>
        </p:nvGrpSpPr>
        <p:grpSpPr>
          <a:xfrm>
            <a:off x="76037" y="9848492"/>
            <a:ext cx="2865766" cy="416096"/>
            <a:chOff x="720400" y="490250"/>
            <a:chExt cx="2706617" cy="796204"/>
          </a:xfrm>
        </p:grpSpPr>
        <p:cxnSp>
          <p:nvCxnSpPr>
            <p:cNvPr id="371" name="Google Shape;371;p44"/>
            <p:cNvCxnSpPr>
              <a:stCxn id="372" idx="3"/>
            </p:cNvCxnSpPr>
            <p:nvPr/>
          </p:nvCxnSpPr>
          <p:spPr>
            <a:xfrm flipH="1" rot="10800000">
              <a:off x="937917" y="1284054"/>
              <a:ext cx="2489100" cy="2400"/>
            </a:xfrm>
            <a:prstGeom prst="straightConnector1">
              <a:avLst/>
            </a:prstGeom>
            <a:noFill/>
            <a:ln cap="flat" cmpd="sng" w="9525">
              <a:solidFill>
                <a:srgbClr val="0B5394"/>
              </a:solidFill>
              <a:prstDash val="solid"/>
              <a:round/>
              <a:headEnd len="med" w="med" type="none"/>
              <a:tailEnd len="med" w="med" type="none"/>
            </a:ln>
          </p:spPr>
        </p:cxnSp>
        <p:sp>
          <p:nvSpPr>
            <p:cNvPr id="372" name="Google Shape;372;p44"/>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5</a:t>
              </a:r>
              <a:endParaRPr b="1" sz="3600">
                <a:solidFill>
                  <a:srgbClr val="FFFFFF"/>
                </a:solidFill>
                <a:latin typeface="Trebuchet MS"/>
                <a:ea typeface="Trebuchet MS"/>
                <a:cs typeface="Trebuchet MS"/>
                <a:sym typeface="Trebuchet MS"/>
              </a:endParaRPr>
            </a:p>
          </p:txBody>
        </p:sp>
      </p:grpSp>
      <p:sp>
        <p:nvSpPr>
          <p:cNvPr id="373" name="Google Shape;373;p44"/>
          <p:cNvSpPr txBox="1"/>
          <p:nvPr/>
        </p:nvSpPr>
        <p:spPr>
          <a:xfrm>
            <a:off x="754650" y="9918825"/>
            <a:ext cx="3316800" cy="213300"/>
          </a:xfrm>
          <a:prstGeom prst="rect">
            <a:avLst/>
          </a:prstGeom>
          <a:noFill/>
          <a:ln>
            <a:noFill/>
          </a:ln>
        </p:spPr>
        <p:txBody>
          <a:bodyPr anchorCtr="0" anchor="ctr" bIns="164375" lIns="164375" spcFirstLastPara="1" rIns="164375" wrap="square" tIns="164375">
            <a:noAutofit/>
          </a:bodyPr>
          <a:lstStyle/>
          <a:p>
            <a:pPr indent="0" lvl="0" marL="0" rtl="0" algn="l">
              <a:spcBef>
                <a:spcPts val="0"/>
              </a:spcBef>
              <a:spcAft>
                <a:spcPts val="0"/>
              </a:spcAft>
              <a:buNone/>
            </a:pPr>
            <a:r>
              <a:rPr lang="ar" sz="1600">
                <a:latin typeface="Cabin"/>
                <a:ea typeface="Cabin"/>
                <a:cs typeface="Cabin"/>
                <a:sym typeface="Cabin"/>
              </a:rPr>
              <a:t>Polycystic ovary syndrome (PCO)</a:t>
            </a:r>
            <a:endParaRPr sz="1600">
              <a:latin typeface="Cabin"/>
              <a:ea typeface="Cabin"/>
              <a:cs typeface="Cabin"/>
              <a:sym typeface="Cabin"/>
            </a:endParaRPr>
          </a:p>
        </p:txBody>
      </p:sp>
      <p:grpSp>
        <p:nvGrpSpPr>
          <p:cNvPr id="374" name="Google Shape;374;p44"/>
          <p:cNvGrpSpPr/>
          <p:nvPr/>
        </p:nvGrpSpPr>
        <p:grpSpPr>
          <a:xfrm>
            <a:off x="4178634" y="9848492"/>
            <a:ext cx="2865766" cy="416096"/>
            <a:chOff x="720400" y="490250"/>
            <a:chExt cx="2706617" cy="796204"/>
          </a:xfrm>
        </p:grpSpPr>
        <p:cxnSp>
          <p:nvCxnSpPr>
            <p:cNvPr id="375" name="Google Shape;375;p44"/>
            <p:cNvCxnSpPr>
              <a:stCxn id="376" idx="3"/>
            </p:cNvCxnSpPr>
            <p:nvPr/>
          </p:nvCxnSpPr>
          <p:spPr>
            <a:xfrm flipH="1" rot="10800000">
              <a:off x="937917" y="1284054"/>
              <a:ext cx="2489100" cy="2400"/>
            </a:xfrm>
            <a:prstGeom prst="straightConnector1">
              <a:avLst/>
            </a:prstGeom>
            <a:noFill/>
            <a:ln cap="flat" cmpd="sng" w="9525">
              <a:solidFill>
                <a:srgbClr val="0B5394"/>
              </a:solidFill>
              <a:prstDash val="solid"/>
              <a:round/>
              <a:headEnd len="med" w="med" type="none"/>
              <a:tailEnd len="med" w="med" type="none"/>
            </a:ln>
          </p:spPr>
        </p:cxnSp>
        <p:sp>
          <p:nvSpPr>
            <p:cNvPr id="376" name="Google Shape;376;p44"/>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6</a:t>
              </a:r>
              <a:endParaRPr b="1" sz="3600">
                <a:solidFill>
                  <a:srgbClr val="FFFFFF"/>
                </a:solidFill>
                <a:latin typeface="Trebuchet MS"/>
                <a:ea typeface="Trebuchet MS"/>
                <a:cs typeface="Trebuchet MS"/>
                <a:sym typeface="Trebuchet MS"/>
              </a:endParaRPr>
            </a:p>
          </p:txBody>
        </p:sp>
      </p:grpSp>
      <p:sp>
        <p:nvSpPr>
          <p:cNvPr id="377" name="Google Shape;377;p44"/>
          <p:cNvSpPr txBox="1"/>
          <p:nvPr/>
        </p:nvSpPr>
        <p:spPr>
          <a:xfrm>
            <a:off x="4938527" y="9922006"/>
            <a:ext cx="2866200" cy="213300"/>
          </a:xfrm>
          <a:prstGeom prst="rect">
            <a:avLst/>
          </a:prstGeom>
          <a:noFill/>
          <a:ln>
            <a:noFill/>
          </a:ln>
        </p:spPr>
        <p:txBody>
          <a:bodyPr anchorCtr="0" anchor="ctr" bIns="164375" lIns="164375" spcFirstLastPara="1" rIns="164375" wrap="square" tIns="164375">
            <a:noAutofit/>
          </a:bodyPr>
          <a:lstStyle/>
          <a:p>
            <a:pPr indent="0" lvl="0" marL="0" rtl="0" algn="l">
              <a:spcBef>
                <a:spcPts val="0"/>
              </a:spcBef>
              <a:spcAft>
                <a:spcPts val="0"/>
              </a:spcAft>
              <a:buNone/>
            </a:pPr>
            <a:r>
              <a:rPr lang="ar" sz="1700">
                <a:latin typeface="Cabin"/>
                <a:ea typeface="Cabin"/>
                <a:cs typeface="Cabin"/>
                <a:sym typeface="Cabin"/>
              </a:rPr>
              <a:t>Hyperprolactinemia</a:t>
            </a:r>
            <a:endParaRPr sz="1700">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45"/>
          <p:cNvSpPr txBox="1"/>
          <p:nvPr/>
        </p:nvSpPr>
        <p:spPr>
          <a:xfrm>
            <a:off x="35" y="245956"/>
            <a:ext cx="7560000" cy="10422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Environmental/Societal </a:t>
            </a:r>
            <a:endParaRPr b="1" sz="3200">
              <a:solidFill>
                <a:srgbClr val="0B5394"/>
              </a:solidFill>
              <a:latin typeface="Cabin"/>
              <a:ea typeface="Cabin"/>
              <a:cs typeface="Cabin"/>
              <a:sym typeface="Cabin"/>
            </a:endParaRPr>
          </a:p>
          <a:p>
            <a:pPr indent="0" lvl="0" marL="0" rtl="0" algn="ctr">
              <a:spcBef>
                <a:spcPts val="0"/>
              </a:spcBef>
              <a:spcAft>
                <a:spcPts val="0"/>
              </a:spcAft>
              <a:buNone/>
            </a:pPr>
            <a:r>
              <a:rPr b="1" lang="ar" sz="3200">
                <a:solidFill>
                  <a:srgbClr val="0B5394"/>
                </a:solidFill>
                <a:latin typeface="Cabin"/>
                <a:ea typeface="Cabin"/>
                <a:cs typeface="Cabin"/>
                <a:sym typeface="Cabin"/>
              </a:rPr>
              <a:t>Risk Factors for Obesity</a:t>
            </a:r>
            <a:endParaRPr b="1" sz="3200">
              <a:solidFill>
                <a:srgbClr val="0B5394"/>
              </a:solidFill>
              <a:latin typeface="Cabin"/>
              <a:ea typeface="Cabin"/>
              <a:cs typeface="Cabin"/>
              <a:sym typeface="Cabin"/>
            </a:endParaRPr>
          </a:p>
        </p:txBody>
      </p:sp>
      <p:cxnSp>
        <p:nvCxnSpPr>
          <p:cNvPr id="383" name="Google Shape;383;p45"/>
          <p:cNvCxnSpPr/>
          <p:nvPr/>
        </p:nvCxnSpPr>
        <p:spPr>
          <a:xfrm>
            <a:off x="754672" y="1288302"/>
            <a:ext cx="5860800" cy="10500"/>
          </a:xfrm>
          <a:prstGeom prst="straightConnector1">
            <a:avLst/>
          </a:prstGeom>
          <a:noFill/>
          <a:ln cap="flat" cmpd="sng" w="28575">
            <a:solidFill>
              <a:srgbClr val="0B5394"/>
            </a:solidFill>
            <a:prstDash val="solid"/>
            <a:round/>
            <a:headEnd len="med" w="med" type="diamond"/>
            <a:tailEnd len="med" w="med" type="diamond"/>
          </a:ln>
        </p:spPr>
      </p:cxnSp>
      <p:grpSp>
        <p:nvGrpSpPr>
          <p:cNvPr id="384" name="Google Shape;384;p45"/>
          <p:cNvGrpSpPr/>
          <p:nvPr/>
        </p:nvGrpSpPr>
        <p:grpSpPr>
          <a:xfrm>
            <a:off x="56791" y="1433878"/>
            <a:ext cx="2865807" cy="415604"/>
            <a:chOff x="56788" y="1433884"/>
            <a:chExt cx="2865807" cy="583140"/>
          </a:xfrm>
        </p:grpSpPr>
        <p:cxnSp>
          <p:nvCxnSpPr>
            <p:cNvPr id="385" name="Google Shape;385;p45"/>
            <p:cNvCxnSpPr>
              <a:stCxn id="386" idx="3"/>
            </p:cNvCxnSpPr>
            <p:nvPr/>
          </p:nvCxnSpPr>
          <p:spPr>
            <a:xfrm flipH="1" rot="10800000">
              <a:off x="287095" y="2015224"/>
              <a:ext cx="2635500" cy="1800"/>
            </a:xfrm>
            <a:prstGeom prst="straightConnector1">
              <a:avLst/>
            </a:prstGeom>
            <a:noFill/>
            <a:ln cap="flat" cmpd="sng" w="9525">
              <a:solidFill>
                <a:srgbClr val="0B5394"/>
              </a:solidFill>
              <a:prstDash val="solid"/>
              <a:round/>
              <a:headEnd len="med" w="med" type="none"/>
              <a:tailEnd len="med" w="med" type="none"/>
            </a:ln>
          </p:spPr>
        </p:cxnSp>
        <p:sp>
          <p:nvSpPr>
            <p:cNvPr id="386" name="Google Shape;386;p45"/>
            <p:cNvSpPr/>
            <p:nvPr/>
          </p:nvSpPr>
          <p:spPr>
            <a:xfrm>
              <a:off x="56788" y="1433884"/>
              <a:ext cx="829993" cy="583137"/>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1</a:t>
              </a:r>
              <a:endParaRPr b="1" sz="3600">
                <a:solidFill>
                  <a:srgbClr val="FFFFFF"/>
                </a:solidFill>
                <a:latin typeface="Trebuchet MS"/>
                <a:ea typeface="Trebuchet MS"/>
                <a:cs typeface="Trebuchet MS"/>
                <a:sym typeface="Trebuchet MS"/>
              </a:endParaRPr>
            </a:p>
          </p:txBody>
        </p:sp>
      </p:grpSp>
      <p:grpSp>
        <p:nvGrpSpPr>
          <p:cNvPr id="387" name="Google Shape;387;p45"/>
          <p:cNvGrpSpPr/>
          <p:nvPr/>
        </p:nvGrpSpPr>
        <p:grpSpPr>
          <a:xfrm>
            <a:off x="56805" y="2975080"/>
            <a:ext cx="2865766" cy="415698"/>
            <a:chOff x="720400" y="490250"/>
            <a:chExt cx="2706617" cy="796204"/>
          </a:xfrm>
        </p:grpSpPr>
        <p:cxnSp>
          <p:nvCxnSpPr>
            <p:cNvPr id="388" name="Google Shape;388;p45"/>
            <p:cNvCxnSpPr>
              <a:stCxn id="389" idx="3"/>
            </p:cNvCxnSpPr>
            <p:nvPr/>
          </p:nvCxnSpPr>
          <p:spPr>
            <a:xfrm flipH="1" rot="10800000">
              <a:off x="937917" y="1284054"/>
              <a:ext cx="2489100" cy="2400"/>
            </a:xfrm>
            <a:prstGeom prst="straightConnector1">
              <a:avLst/>
            </a:prstGeom>
            <a:noFill/>
            <a:ln cap="flat" cmpd="sng" w="9525">
              <a:solidFill>
                <a:srgbClr val="0B5394"/>
              </a:solidFill>
              <a:prstDash val="solid"/>
              <a:round/>
              <a:headEnd len="med" w="med" type="none"/>
              <a:tailEnd len="med" w="med" type="none"/>
            </a:ln>
          </p:spPr>
        </p:cxnSp>
        <p:sp>
          <p:nvSpPr>
            <p:cNvPr id="389" name="Google Shape;389;p45"/>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3</a:t>
              </a:r>
              <a:endParaRPr b="1" sz="3600">
                <a:solidFill>
                  <a:srgbClr val="FFFFFF"/>
                </a:solidFill>
                <a:latin typeface="Trebuchet MS"/>
                <a:ea typeface="Trebuchet MS"/>
                <a:cs typeface="Trebuchet MS"/>
                <a:sym typeface="Trebuchet MS"/>
              </a:endParaRPr>
            </a:p>
          </p:txBody>
        </p:sp>
      </p:grpSp>
      <p:grpSp>
        <p:nvGrpSpPr>
          <p:cNvPr id="390" name="Google Shape;390;p45"/>
          <p:cNvGrpSpPr/>
          <p:nvPr/>
        </p:nvGrpSpPr>
        <p:grpSpPr>
          <a:xfrm>
            <a:off x="56817" y="2222384"/>
            <a:ext cx="2865766" cy="415698"/>
            <a:chOff x="720400" y="490250"/>
            <a:chExt cx="2706617" cy="796204"/>
          </a:xfrm>
        </p:grpSpPr>
        <p:cxnSp>
          <p:nvCxnSpPr>
            <p:cNvPr id="391" name="Google Shape;391;p45"/>
            <p:cNvCxnSpPr>
              <a:stCxn id="392" idx="3"/>
            </p:cNvCxnSpPr>
            <p:nvPr/>
          </p:nvCxnSpPr>
          <p:spPr>
            <a:xfrm flipH="1" rot="10800000">
              <a:off x="937917" y="1284054"/>
              <a:ext cx="2489100" cy="2400"/>
            </a:xfrm>
            <a:prstGeom prst="straightConnector1">
              <a:avLst/>
            </a:prstGeom>
            <a:noFill/>
            <a:ln cap="flat" cmpd="sng" w="9525">
              <a:solidFill>
                <a:srgbClr val="0B5394"/>
              </a:solidFill>
              <a:prstDash val="solid"/>
              <a:round/>
              <a:headEnd len="med" w="med" type="none"/>
              <a:tailEnd len="med" w="med" type="none"/>
            </a:ln>
          </p:spPr>
        </p:cxnSp>
        <p:sp>
          <p:nvSpPr>
            <p:cNvPr id="392" name="Google Shape;392;p45"/>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2</a:t>
              </a:r>
              <a:endParaRPr b="1" sz="3600">
                <a:solidFill>
                  <a:srgbClr val="FFFFFF"/>
                </a:solidFill>
                <a:latin typeface="Trebuchet MS"/>
                <a:ea typeface="Trebuchet MS"/>
                <a:cs typeface="Trebuchet MS"/>
                <a:sym typeface="Trebuchet MS"/>
              </a:endParaRPr>
            </a:p>
          </p:txBody>
        </p:sp>
      </p:grpSp>
      <p:grpSp>
        <p:nvGrpSpPr>
          <p:cNvPr id="393" name="Google Shape;393;p45"/>
          <p:cNvGrpSpPr/>
          <p:nvPr/>
        </p:nvGrpSpPr>
        <p:grpSpPr>
          <a:xfrm>
            <a:off x="37375" y="3727689"/>
            <a:ext cx="2865766" cy="415698"/>
            <a:chOff x="720400" y="490250"/>
            <a:chExt cx="2706617" cy="796204"/>
          </a:xfrm>
        </p:grpSpPr>
        <p:cxnSp>
          <p:nvCxnSpPr>
            <p:cNvPr id="394" name="Google Shape;394;p45"/>
            <p:cNvCxnSpPr>
              <a:stCxn id="395" idx="3"/>
            </p:cNvCxnSpPr>
            <p:nvPr/>
          </p:nvCxnSpPr>
          <p:spPr>
            <a:xfrm flipH="1" rot="10800000">
              <a:off x="937917" y="1284054"/>
              <a:ext cx="2489100" cy="2400"/>
            </a:xfrm>
            <a:prstGeom prst="straightConnector1">
              <a:avLst/>
            </a:prstGeom>
            <a:noFill/>
            <a:ln cap="flat" cmpd="sng" w="9525">
              <a:solidFill>
                <a:srgbClr val="0B5394"/>
              </a:solidFill>
              <a:prstDash val="solid"/>
              <a:round/>
              <a:headEnd len="med" w="med" type="none"/>
              <a:tailEnd len="med" w="med" type="none"/>
            </a:ln>
          </p:spPr>
        </p:cxnSp>
        <p:sp>
          <p:nvSpPr>
            <p:cNvPr id="395" name="Google Shape;395;p45"/>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4</a:t>
              </a:r>
              <a:endParaRPr b="1" sz="3600">
                <a:solidFill>
                  <a:srgbClr val="FFFFFF"/>
                </a:solidFill>
                <a:latin typeface="Trebuchet MS"/>
                <a:ea typeface="Trebuchet MS"/>
                <a:cs typeface="Trebuchet MS"/>
                <a:sym typeface="Trebuchet MS"/>
              </a:endParaRPr>
            </a:p>
          </p:txBody>
        </p:sp>
      </p:grpSp>
      <p:sp>
        <p:nvSpPr>
          <p:cNvPr id="396" name="Google Shape;396;p45"/>
          <p:cNvSpPr txBox="1"/>
          <p:nvPr/>
        </p:nvSpPr>
        <p:spPr>
          <a:xfrm>
            <a:off x="841013" y="1535217"/>
            <a:ext cx="2698800" cy="213000"/>
          </a:xfrm>
          <a:prstGeom prst="rect">
            <a:avLst/>
          </a:prstGeom>
          <a:noFill/>
          <a:ln>
            <a:noFill/>
          </a:ln>
        </p:spPr>
        <p:txBody>
          <a:bodyPr anchorCtr="0" anchor="ctr" bIns="164375" lIns="164375" spcFirstLastPara="1" rIns="164375" wrap="square" tIns="164375">
            <a:noAutofit/>
          </a:bodyPr>
          <a:lstStyle/>
          <a:p>
            <a:pPr indent="0" lvl="0" marL="0" marR="0" rtl="0" algn="l">
              <a:lnSpc>
                <a:spcPct val="100000"/>
              </a:lnSpc>
              <a:spcBef>
                <a:spcPts val="0"/>
              </a:spcBef>
              <a:spcAft>
                <a:spcPts val="0"/>
              </a:spcAft>
              <a:buClr>
                <a:srgbClr val="000000"/>
              </a:buClr>
              <a:buSzPts val="2000"/>
              <a:buFont typeface="Arial"/>
              <a:buNone/>
            </a:pPr>
            <a:r>
              <a:rPr lang="ar" sz="1700">
                <a:latin typeface="Cabin"/>
                <a:ea typeface="Cabin"/>
                <a:cs typeface="Cabin"/>
                <a:sym typeface="Cabin"/>
              </a:rPr>
              <a:t>Low income </a:t>
            </a:r>
            <a:endParaRPr sz="1700">
              <a:latin typeface="Cabin"/>
              <a:ea typeface="Cabin"/>
              <a:cs typeface="Cabin"/>
              <a:sym typeface="Cabin"/>
            </a:endParaRPr>
          </a:p>
        </p:txBody>
      </p:sp>
      <p:sp>
        <p:nvSpPr>
          <p:cNvPr id="397" name="Google Shape;397;p45"/>
          <p:cNvSpPr txBox="1"/>
          <p:nvPr/>
        </p:nvSpPr>
        <p:spPr>
          <a:xfrm>
            <a:off x="754677" y="2188220"/>
            <a:ext cx="3369300" cy="415800"/>
          </a:xfrm>
          <a:prstGeom prst="rect">
            <a:avLst/>
          </a:prstGeom>
          <a:noFill/>
          <a:ln>
            <a:noFill/>
          </a:ln>
        </p:spPr>
        <p:txBody>
          <a:bodyPr anchorCtr="0" anchor="ctr" bIns="164375" lIns="164375" spcFirstLastPara="1" rIns="164375" wrap="square" tIns="164375">
            <a:noAutofit/>
          </a:bodyPr>
          <a:lstStyle/>
          <a:p>
            <a:pPr indent="0" lvl="0" marL="0" rtl="0" algn="l">
              <a:spcBef>
                <a:spcPts val="0"/>
              </a:spcBef>
              <a:spcAft>
                <a:spcPts val="0"/>
              </a:spcAft>
              <a:buClr>
                <a:schemeClr val="dk1"/>
              </a:buClr>
              <a:buSzPts val="1500"/>
              <a:buFont typeface="Arial"/>
              <a:buNone/>
            </a:pPr>
            <a:r>
              <a:rPr lang="ar" sz="1700">
                <a:solidFill>
                  <a:schemeClr val="dk1"/>
                </a:solidFill>
                <a:latin typeface="Cabin"/>
                <a:ea typeface="Cabin"/>
                <a:cs typeface="Cabin"/>
                <a:sym typeface="Cabin"/>
              </a:rPr>
              <a:t>Parents’ bad habits for </a:t>
            </a:r>
            <a:endParaRPr sz="1700">
              <a:solidFill>
                <a:schemeClr val="dk1"/>
              </a:solidFill>
              <a:latin typeface="Cabin"/>
              <a:ea typeface="Cabin"/>
              <a:cs typeface="Cabin"/>
              <a:sym typeface="Cabin"/>
            </a:endParaRPr>
          </a:p>
          <a:p>
            <a:pPr indent="0" lvl="0" marL="0" rtl="0" algn="l">
              <a:spcBef>
                <a:spcPts val="0"/>
              </a:spcBef>
              <a:spcAft>
                <a:spcPts val="0"/>
              </a:spcAft>
              <a:buClr>
                <a:schemeClr val="dk1"/>
              </a:buClr>
              <a:buSzPts val="1500"/>
              <a:buFont typeface="Arial"/>
              <a:buNone/>
            </a:pPr>
            <a:r>
              <a:rPr lang="ar" sz="1700">
                <a:solidFill>
                  <a:schemeClr val="dk1"/>
                </a:solidFill>
                <a:latin typeface="Cabin"/>
                <a:ea typeface="Cabin"/>
                <a:cs typeface="Cabin"/>
                <a:sym typeface="Cabin"/>
              </a:rPr>
              <a:t>food and physical activity</a:t>
            </a:r>
            <a:endParaRPr sz="1700">
              <a:solidFill>
                <a:schemeClr val="dk1"/>
              </a:solidFill>
              <a:latin typeface="Cabin"/>
              <a:ea typeface="Cabin"/>
              <a:cs typeface="Cabin"/>
              <a:sym typeface="Cabin"/>
            </a:endParaRPr>
          </a:p>
        </p:txBody>
      </p:sp>
      <p:sp>
        <p:nvSpPr>
          <p:cNvPr id="398" name="Google Shape;398;p45"/>
          <p:cNvSpPr txBox="1"/>
          <p:nvPr/>
        </p:nvSpPr>
        <p:spPr>
          <a:xfrm>
            <a:off x="754677" y="3786411"/>
            <a:ext cx="4047900" cy="298200"/>
          </a:xfrm>
          <a:prstGeom prst="rect">
            <a:avLst/>
          </a:prstGeom>
          <a:noFill/>
          <a:ln>
            <a:noFill/>
          </a:ln>
        </p:spPr>
        <p:txBody>
          <a:bodyPr anchorCtr="0" anchor="ctr" bIns="164375" lIns="164375" spcFirstLastPara="1" rIns="164375" wrap="square" tIns="164375">
            <a:noAutofit/>
          </a:bodyPr>
          <a:lstStyle/>
          <a:p>
            <a:pPr indent="0" lvl="0" marL="0" rtl="0" algn="l">
              <a:spcBef>
                <a:spcPts val="0"/>
              </a:spcBef>
              <a:spcAft>
                <a:spcPts val="0"/>
              </a:spcAft>
              <a:buClr>
                <a:srgbClr val="000000"/>
              </a:buClr>
              <a:buSzPts val="2000"/>
              <a:buFont typeface="Arial"/>
              <a:buNone/>
            </a:pPr>
            <a:r>
              <a:rPr lang="ar" sz="1700">
                <a:latin typeface="Cabin"/>
                <a:ea typeface="Cabin"/>
                <a:cs typeface="Cabin"/>
                <a:sym typeface="Cabin"/>
              </a:rPr>
              <a:t>Living far away from parks </a:t>
            </a:r>
            <a:endParaRPr sz="1700">
              <a:latin typeface="Cabin"/>
              <a:ea typeface="Cabin"/>
              <a:cs typeface="Cabin"/>
              <a:sym typeface="Cabin"/>
            </a:endParaRPr>
          </a:p>
        </p:txBody>
      </p:sp>
      <p:sp>
        <p:nvSpPr>
          <p:cNvPr id="399" name="Google Shape;399;p45"/>
          <p:cNvSpPr txBox="1"/>
          <p:nvPr/>
        </p:nvSpPr>
        <p:spPr>
          <a:xfrm>
            <a:off x="754667" y="2957930"/>
            <a:ext cx="3469500" cy="415800"/>
          </a:xfrm>
          <a:prstGeom prst="rect">
            <a:avLst/>
          </a:prstGeom>
          <a:noFill/>
          <a:ln>
            <a:noFill/>
          </a:ln>
        </p:spPr>
        <p:txBody>
          <a:bodyPr anchorCtr="0" anchor="ctr" bIns="164375" lIns="164375" spcFirstLastPara="1" rIns="164375" wrap="square" tIns="164375">
            <a:noAutofit/>
          </a:bodyPr>
          <a:lstStyle/>
          <a:p>
            <a:pPr indent="0" lvl="0" marL="0" marR="0" rtl="0" algn="l">
              <a:lnSpc>
                <a:spcPct val="100000"/>
              </a:lnSpc>
              <a:spcBef>
                <a:spcPts val="0"/>
              </a:spcBef>
              <a:spcAft>
                <a:spcPts val="0"/>
              </a:spcAft>
              <a:buClr>
                <a:schemeClr val="dk1"/>
              </a:buClr>
              <a:buSzPts val="1500"/>
              <a:buFont typeface="Arial"/>
              <a:buNone/>
            </a:pPr>
            <a:r>
              <a:rPr lang="ar" sz="1700">
                <a:latin typeface="Cabin"/>
                <a:ea typeface="Cabin"/>
                <a:cs typeface="Cabin"/>
                <a:sym typeface="Cabin"/>
              </a:rPr>
              <a:t>F</a:t>
            </a:r>
            <a:r>
              <a:rPr lang="ar" sz="1700">
                <a:latin typeface="Cabin"/>
                <a:ea typeface="Cabin"/>
                <a:cs typeface="Cabin"/>
                <a:sym typeface="Cabin"/>
              </a:rPr>
              <a:t>ood desert </a:t>
            </a:r>
            <a:r>
              <a:rPr lang="ar">
                <a:solidFill>
                  <a:schemeClr val="dk1"/>
                </a:solidFill>
                <a:latin typeface="Cabin"/>
                <a:ea typeface="Cabin"/>
                <a:cs typeface="Cabin"/>
                <a:sym typeface="Cabin"/>
              </a:rPr>
              <a:t>(Difficulty accessing places with healthy food options) </a:t>
            </a:r>
            <a:endParaRPr>
              <a:latin typeface="Cabin"/>
              <a:ea typeface="Cabin"/>
              <a:cs typeface="Cabin"/>
              <a:sym typeface="Cabin"/>
            </a:endParaRPr>
          </a:p>
        </p:txBody>
      </p:sp>
      <p:grpSp>
        <p:nvGrpSpPr>
          <p:cNvPr id="400" name="Google Shape;400;p45"/>
          <p:cNvGrpSpPr/>
          <p:nvPr/>
        </p:nvGrpSpPr>
        <p:grpSpPr>
          <a:xfrm>
            <a:off x="56805" y="4493907"/>
            <a:ext cx="2865766" cy="415698"/>
            <a:chOff x="720400" y="490250"/>
            <a:chExt cx="2706617" cy="796204"/>
          </a:xfrm>
        </p:grpSpPr>
        <p:cxnSp>
          <p:nvCxnSpPr>
            <p:cNvPr id="401" name="Google Shape;401;p45"/>
            <p:cNvCxnSpPr>
              <a:stCxn id="402" idx="3"/>
            </p:cNvCxnSpPr>
            <p:nvPr/>
          </p:nvCxnSpPr>
          <p:spPr>
            <a:xfrm flipH="1" rot="10800000">
              <a:off x="937917" y="1284054"/>
              <a:ext cx="2489100" cy="2400"/>
            </a:xfrm>
            <a:prstGeom prst="straightConnector1">
              <a:avLst/>
            </a:prstGeom>
            <a:noFill/>
            <a:ln cap="flat" cmpd="sng" w="9525">
              <a:solidFill>
                <a:srgbClr val="0B5394"/>
              </a:solidFill>
              <a:prstDash val="solid"/>
              <a:round/>
              <a:headEnd len="med" w="med" type="none"/>
              <a:tailEnd len="med" w="med" type="none"/>
            </a:ln>
          </p:spPr>
        </p:cxnSp>
        <p:sp>
          <p:nvSpPr>
            <p:cNvPr id="402" name="Google Shape;402;p45"/>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5</a:t>
              </a:r>
              <a:endParaRPr b="1" sz="3600">
                <a:solidFill>
                  <a:srgbClr val="FFFFFF"/>
                </a:solidFill>
                <a:latin typeface="Trebuchet MS"/>
                <a:ea typeface="Trebuchet MS"/>
                <a:cs typeface="Trebuchet MS"/>
                <a:sym typeface="Trebuchet MS"/>
              </a:endParaRPr>
            </a:p>
          </p:txBody>
        </p:sp>
      </p:grpSp>
      <p:sp>
        <p:nvSpPr>
          <p:cNvPr id="403" name="Google Shape;403;p45"/>
          <p:cNvSpPr txBox="1"/>
          <p:nvPr/>
        </p:nvSpPr>
        <p:spPr>
          <a:xfrm>
            <a:off x="754675" y="4583100"/>
            <a:ext cx="2775600" cy="279600"/>
          </a:xfrm>
          <a:prstGeom prst="rect">
            <a:avLst/>
          </a:prstGeom>
          <a:noFill/>
          <a:ln>
            <a:noFill/>
          </a:ln>
        </p:spPr>
        <p:txBody>
          <a:bodyPr anchorCtr="0" anchor="ctr" bIns="164375" lIns="164375" spcFirstLastPara="1" rIns="164375" wrap="square" tIns="164375">
            <a:noAutofit/>
          </a:bodyPr>
          <a:lstStyle/>
          <a:p>
            <a:pPr indent="0" lvl="0" marL="0" rtl="0" algn="l">
              <a:spcBef>
                <a:spcPts val="0"/>
              </a:spcBef>
              <a:spcAft>
                <a:spcPts val="0"/>
              </a:spcAft>
              <a:buNone/>
            </a:pPr>
            <a:r>
              <a:rPr lang="ar" sz="1700">
                <a:latin typeface="Cabin"/>
                <a:ea typeface="Cabin"/>
                <a:cs typeface="Cabin"/>
                <a:sym typeface="Cabin"/>
              </a:rPr>
              <a:t>Dangerous neighborhoods </a:t>
            </a:r>
            <a:endParaRPr sz="1700">
              <a:latin typeface="Cabin"/>
              <a:ea typeface="Cabin"/>
              <a:cs typeface="Cabin"/>
              <a:sym typeface="Cabin"/>
            </a:endParaRPr>
          </a:p>
        </p:txBody>
      </p:sp>
      <p:grpSp>
        <p:nvGrpSpPr>
          <p:cNvPr id="404" name="Google Shape;404;p45"/>
          <p:cNvGrpSpPr/>
          <p:nvPr/>
        </p:nvGrpSpPr>
        <p:grpSpPr>
          <a:xfrm>
            <a:off x="3610850" y="4462275"/>
            <a:ext cx="2865766" cy="415698"/>
            <a:chOff x="720400" y="490250"/>
            <a:chExt cx="2706617" cy="796204"/>
          </a:xfrm>
        </p:grpSpPr>
        <p:cxnSp>
          <p:nvCxnSpPr>
            <p:cNvPr id="405" name="Google Shape;405;p45"/>
            <p:cNvCxnSpPr>
              <a:stCxn id="406" idx="3"/>
            </p:cNvCxnSpPr>
            <p:nvPr/>
          </p:nvCxnSpPr>
          <p:spPr>
            <a:xfrm flipH="1" rot="10800000">
              <a:off x="937917" y="1284054"/>
              <a:ext cx="2489100" cy="2400"/>
            </a:xfrm>
            <a:prstGeom prst="straightConnector1">
              <a:avLst/>
            </a:prstGeom>
            <a:noFill/>
            <a:ln cap="flat" cmpd="sng" w="9525">
              <a:solidFill>
                <a:srgbClr val="0B5394"/>
              </a:solidFill>
              <a:prstDash val="solid"/>
              <a:round/>
              <a:headEnd len="med" w="med" type="none"/>
              <a:tailEnd len="med" w="med" type="none"/>
            </a:ln>
          </p:spPr>
        </p:cxnSp>
        <p:sp>
          <p:nvSpPr>
            <p:cNvPr id="406" name="Google Shape;406;p45"/>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6</a:t>
              </a:r>
              <a:endParaRPr b="1" sz="3600">
                <a:solidFill>
                  <a:srgbClr val="FFFFFF"/>
                </a:solidFill>
                <a:latin typeface="Trebuchet MS"/>
                <a:ea typeface="Trebuchet MS"/>
                <a:cs typeface="Trebuchet MS"/>
                <a:sym typeface="Trebuchet MS"/>
              </a:endParaRPr>
            </a:p>
          </p:txBody>
        </p:sp>
      </p:grpSp>
      <p:sp>
        <p:nvSpPr>
          <p:cNvPr id="407" name="Google Shape;407;p45"/>
          <p:cNvSpPr txBox="1"/>
          <p:nvPr/>
        </p:nvSpPr>
        <p:spPr>
          <a:xfrm>
            <a:off x="4336925" y="4469775"/>
            <a:ext cx="3232200" cy="383400"/>
          </a:xfrm>
          <a:prstGeom prst="rect">
            <a:avLst/>
          </a:prstGeom>
          <a:noFill/>
          <a:ln>
            <a:noFill/>
          </a:ln>
        </p:spPr>
        <p:txBody>
          <a:bodyPr anchorCtr="0" anchor="ctr" bIns="164375" lIns="164375" spcFirstLastPara="1" rIns="164375" wrap="square" tIns="164375">
            <a:noAutofit/>
          </a:bodyPr>
          <a:lstStyle/>
          <a:p>
            <a:pPr indent="0" lvl="0" marL="0" rtl="0" algn="l">
              <a:spcBef>
                <a:spcPts val="0"/>
              </a:spcBef>
              <a:spcAft>
                <a:spcPts val="0"/>
              </a:spcAft>
              <a:buNone/>
            </a:pPr>
            <a:r>
              <a:rPr lang="ar" sz="1700">
                <a:latin typeface="Cabin"/>
                <a:ea typeface="Cabin"/>
                <a:cs typeface="Cabin"/>
                <a:sym typeface="Cabin"/>
              </a:rPr>
              <a:t>Food insecurity </a:t>
            </a:r>
            <a:r>
              <a:rPr lang="ar">
                <a:latin typeface="Cabin"/>
                <a:ea typeface="Cabin"/>
                <a:cs typeface="Cabin"/>
                <a:sym typeface="Cabin"/>
              </a:rPr>
              <a:t>(no sufficient </a:t>
            </a:r>
            <a:endParaRPr>
              <a:latin typeface="Cabin"/>
              <a:ea typeface="Cabin"/>
              <a:cs typeface="Cabin"/>
              <a:sym typeface="Cabin"/>
            </a:endParaRPr>
          </a:p>
          <a:p>
            <a:pPr indent="0" lvl="0" marL="0" rtl="0" algn="l">
              <a:spcBef>
                <a:spcPts val="0"/>
              </a:spcBef>
              <a:spcAft>
                <a:spcPts val="0"/>
              </a:spcAft>
              <a:buNone/>
            </a:pPr>
            <a:r>
              <a:rPr lang="ar">
                <a:latin typeface="Cabin"/>
                <a:ea typeface="Cabin"/>
                <a:cs typeface="Cabin"/>
                <a:sym typeface="Cabin"/>
              </a:rPr>
              <a:t>quantity of affordable healthy food)</a:t>
            </a:r>
            <a:endParaRPr>
              <a:latin typeface="Cabin"/>
              <a:ea typeface="Cabin"/>
              <a:cs typeface="Cabin"/>
              <a:sym typeface="Cabin"/>
            </a:endParaRPr>
          </a:p>
        </p:txBody>
      </p:sp>
      <p:pic>
        <p:nvPicPr>
          <p:cNvPr id="408" name="Google Shape;408;p45"/>
          <p:cNvPicPr preferRelativeResize="0"/>
          <p:nvPr/>
        </p:nvPicPr>
        <p:blipFill>
          <a:blip r:embed="rId3">
            <a:alphaModFix/>
          </a:blip>
          <a:stretch>
            <a:fillRect/>
          </a:stretch>
        </p:blipFill>
        <p:spPr>
          <a:xfrm>
            <a:off x="4137050" y="1433875"/>
            <a:ext cx="2915500" cy="2251287"/>
          </a:xfrm>
          <a:prstGeom prst="rect">
            <a:avLst/>
          </a:prstGeom>
          <a:noFill/>
          <a:ln>
            <a:noFill/>
          </a:ln>
        </p:spPr>
      </p:pic>
      <p:sp>
        <p:nvSpPr>
          <p:cNvPr id="409" name="Google Shape;409;p45"/>
          <p:cNvSpPr txBox="1"/>
          <p:nvPr/>
        </p:nvSpPr>
        <p:spPr>
          <a:xfrm>
            <a:off x="4186984" y="3571675"/>
            <a:ext cx="3182400" cy="7437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lang="ar" sz="1600">
                <a:latin typeface="Cabin"/>
                <a:ea typeface="Cabin"/>
                <a:cs typeface="Cabin"/>
                <a:sym typeface="Cabin"/>
              </a:rPr>
              <a:t>Top Ten restaurant types searched on phone-apps in 2013</a:t>
            </a:r>
            <a:endParaRPr sz="1600">
              <a:latin typeface="Cabin"/>
              <a:ea typeface="Cabin"/>
              <a:cs typeface="Cabin"/>
              <a:sym typeface="Cabin"/>
            </a:endParaRPr>
          </a:p>
        </p:txBody>
      </p:sp>
      <p:sp>
        <p:nvSpPr>
          <p:cNvPr id="410" name="Google Shape;410;p45"/>
          <p:cNvSpPr txBox="1"/>
          <p:nvPr/>
        </p:nvSpPr>
        <p:spPr>
          <a:xfrm>
            <a:off x="35" y="5160863"/>
            <a:ext cx="7560000" cy="6126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Behavioral Risk Factors for Obesity</a:t>
            </a:r>
            <a:endParaRPr b="1" sz="3200">
              <a:solidFill>
                <a:srgbClr val="0B5394"/>
              </a:solidFill>
              <a:latin typeface="Cabin"/>
              <a:ea typeface="Cabin"/>
              <a:cs typeface="Cabin"/>
              <a:sym typeface="Cabin"/>
            </a:endParaRPr>
          </a:p>
        </p:txBody>
      </p:sp>
      <p:cxnSp>
        <p:nvCxnSpPr>
          <p:cNvPr id="411" name="Google Shape;411;p45"/>
          <p:cNvCxnSpPr/>
          <p:nvPr/>
        </p:nvCxnSpPr>
        <p:spPr>
          <a:xfrm>
            <a:off x="754672" y="5865712"/>
            <a:ext cx="5860800" cy="10500"/>
          </a:xfrm>
          <a:prstGeom prst="straightConnector1">
            <a:avLst/>
          </a:prstGeom>
          <a:noFill/>
          <a:ln cap="flat" cmpd="sng" w="28575">
            <a:solidFill>
              <a:srgbClr val="0B5394"/>
            </a:solidFill>
            <a:prstDash val="solid"/>
            <a:round/>
            <a:headEnd len="med" w="med" type="diamond"/>
            <a:tailEnd len="med" w="med" type="diamond"/>
          </a:ln>
        </p:spPr>
      </p:cxnSp>
      <p:grpSp>
        <p:nvGrpSpPr>
          <p:cNvPr id="412" name="Google Shape;412;p45"/>
          <p:cNvGrpSpPr/>
          <p:nvPr/>
        </p:nvGrpSpPr>
        <p:grpSpPr>
          <a:xfrm>
            <a:off x="40475" y="5959774"/>
            <a:ext cx="2865766" cy="502564"/>
            <a:chOff x="720400" y="490250"/>
            <a:chExt cx="2706617" cy="796204"/>
          </a:xfrm>
        </p:grpSpPr>
        <p:cxnSp>
          <p:nvCxnSpPr>
            <p:cNvPr id="413" name="Google Shape;413;p45"/>
            <p:cNvCxnSpPr>
              <a:stCxn id="414" idx="3"/>
            </p:cNvCxnSpPr>
            <p:nvPr/>
          </p:nvCxnSpPr>
          <p:spPr>
            <a:xfrm flipH="1" rot="10800000">
              <a:off x="937917" y="1284654"/>
              <a:ext cx="2489100" cy="1800"/>
            </a:xfrm>
            <a:prstGeom prst="straightConnector1">
              <a:avLst/>
            </a:prstGeom>
            <a:noFill/>
            <a:ln cap="flat" cmpd="sng" w="9525">
              <a:solidFill>
                <a:srgbClr val="0B5394"/>
              </a:solidFill>
              <a:prstDash val="solid"/>
              <a:round/>
              <a:headEnd len="med" w="med" type="none"/>
              <a:tailEnd len="med" w="med" type="none"/>
            </a:ln>
          </p:spPr>
        </p:cxnSp>
        <p:sp>
          <p:nvSpPr>
            <p:cNvPr id="414" name="Google Shape;414;p45"/>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1</a:t>
              </a:r>
              <a:endParaRPr b="1" sz="3600">
                <a:solidFill>
                  <a:srgbClr val="FFFFFF"/>
                </a:solidFill>
                <a:latin typeface="Trebuchet MS"/>
                <a:ea typeface="Trebuchet MS"/>
                <a:cs typeface="Trebuchet MS"/>
                <a:sym typeface="Trebuchet MS"/>
              </a:endParaRPr>
            </a:p>
          </p:txBody>
        </p:sp>
      </p:grpSp>
      <p:grpSp>
        <p:nvGrpSpPr>
          <p:cNvPr id="415" name="Google Shape;415;p45"/>
          <p:cNvGrpSpPr/>
          <p:nvPr/>
        </p:nvGrpSpPr>
        <p:grpSpPr>
          <a:xfrm>
            <a:off x="40487" y="6745890"/>
            <a:ext cx="2865766" cy="502564"/>
            <a:chOff x="720400" y="490250"/>
            <a:chExt cx="2706617" cy="796204"/>
          </a:xfrm>
        </p:grpSpPr>
        <p:cxnSp>
          <p:nvCxnSpPr>
            <p:cNvPr id="416" name="Google Shape;416;p45"/>
            <p:cNvCxnSpPr>
              <a:stCxn id="417" idx="3"/>
            </p:cNvCxnSpPr>
            <p:nvPr/>
          </p:nvCxnSpPr>
          <p:spPr>
            <a:xfrm flipH="1" rot="10800000">
              <a:off x="937917" y="1284654"/>
              <a:ext cx="2489100" cy="1800"/>
            </a:xfrm>
            <a:prstGeom prst="straightConnector1">
              <a:avLst/>
            </a:prstGeom>
            <a:noFill/>
            <a:ln cap="flat" cmpd="sng" w="9525">
              <a:solidFill>
                <a:srgbClr val="0B5394"/>
              </a:solidFill>
              <a:prstDash val="solid"/>
              <a:round/>
              <a:headEnd len="med" w="med" type="none"/>
              <a:tailEnd len="med" w="med" type="none"/>
            </a:ln>
          </p:spPr>
        </p:cxnSp>
        <p:sp>
          <p:nvSpPr>
            <p:cNvPr id="417" name="Google Shape;417;p45"/>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3</a:t>
              </a:r>
              <a:endParaRPr b="1" sz="3600">
                <a:solidFill>
                  <a:srgbClr val="FFFFFF"/>
                </a:solidFill>
                <a:latin typeface="Trebuchet MS"/>
                <a:ea typeface="Trebuchet MS"/>
                <a:cs typeface="Trebuchet MS"/>
                <a:sym typeface="Trebuchet MS"/>
              </a:endParaRPr>
            </a:p>
          </p:txBody>
        </p:sp>
      </p:grpSp>
      <p:grpSp>
        <p:nvGrpSpPr>
          <p:cNvPr id="418" name="Google Shape;418;p45"/>
          <p:cNvGrpSpPr/>
          <p:nvPr/>
        </p:nvGrpSpPr>
        <p:grpSpPr>
          <a:xfrm>
            <a:off x="3764078" y="5959776"/>
            <a:ext cx="2865766" cy="502564"/>
            <a:chOff x="720400" y="490250"/>
            <a:chExt cx="2706617" cy="796204"/>
          </a:xfrm>
        </p:grpSpPr>
        <p:cxnSp>
          <p:nvCxnSpPr>
            <p:cNvPr id="419" name="Google Shape;419;p45"/>
            <p:cNvCxnSpPr>
              <a:stCxn id="420" idx="3"/>
            </p:cNvCxnSpPr>
            <p:nvPr/>
          </p:nvCxnSpPr>
          <p:spPr>
            <a:xfrm flipH="1" rot="10800000">
              <a:off x="937917" y="1284654"/>
              <a:ext cx="2489100" cy="1800"/>
            </a:xfrm>
            <a:prstGeom prst="straightConnector1">
              <a:avLst/>
            </a:prstGeom>
            <a:noFill/>
            <a:ln cap="flat" cmpd="sng" w="9525">
              <a:solidFill>
                <a:srgbClr val="0B5394"/>
              </a:solidFill>
              <a:prstDash val="solid"/>
              <a:round/>
              <a:headEnd len="med" w="med" type="none"/>
              <a:tailEnd len="med" w="med" type="none"/>
            </a:ln>
          </p:spPr>
        </p:cxnSp>
        <p:sp>
          <p:nvSpPr>
            <p:cNvPr id="420" name="Google Shape;420;p45"/>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2</a:t>
              </a:r>
              <a:endParaRPr b="1" sz="3600">
                <a:solidFill>
                  <a:srgbClr val="FFFFFF"/>
                </a:solidFill>
                <a:latin typeface="Trebuchet MS"/>
                <a:ea typeface="Trebuchet MS"/>
                <a:cs typeface="Trebuchet MS"/>
                <a:sym typeface="Trebuchet MS"/>
              </a:endParaRPr>
            </a:p>
          </p:txBody>
        </p:sp>
      </p:grpSp>
      <p:grpSp>
        <p:nvGrpSpPr>
          <p:cNvPr id="421" name="Google Shape;421;p45"/>
          <p:cNvGrpSpPr/>
          <p:nvPr/>
        </p:nvGrpSpPr>
        <p:grpSpPr>
          <a:xfrm>
            <a:off x="3790084" y="6745898"/>
            <a:ext cx="2865766" cy="502564"/>
            <a:chOff x="720400" y="490250"/>
            <a:chExt cx="2706617" cy="796204"/>
          </a:xfrm>
        </p:grpSpPr>
        <p:cxnSp>
          <p:nvCxnSpPr>
            <p:cNvPr id="422" name="Google Shape;422;p45"/>
            <p:cNvCxnSpPr>
              <a:stCxn id="423" idx="3"/>
            </p:cNvCxnSpPr>
            <p:nvPr/>
          </p:nvCxnSpPr>
          <p:spPr>
            <a:xfrm flipH="1" rot="10800000">
              <a:off x="937917" y="1284654"/>
              <a:ext cx="2489100" cy="1800"/>
            </a:xfrm>
            <a:prstGeom prst="straightConnector1">
              <a:avLst/>
            </a:prstGeom>
            <a:noFill/>
            <a:ln cap="flat" cmpd="sng" w="9525">
              <a:solidFill>
                <a:srgbClr val="0B5394"/>
              </a:solidFill>
              <a:prstDash val="solid"/>
              <a:round/>
              <a:headEnd len="med" w="med" type="none"/>
              <a:tailEnd len="med" w="med" type="none"/>
            </a:ln>
          </p:spPr>
        </p:cxnSp>
        <p:sp>
          <p:nvSpPr>
            <p:cNvPr id="423" name="Google Shape;423;p45"/>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164375" lIns="164375" spcFirstLastPara="1" rIns="164375" wrap="square" tIns="164375">
              <a:noAutofit/>
            </a:bodyPr>
            <a:lstStyle/>
            <a:p>
              <a:pPr indent="0" lvl="0" marL="0" rtl="0" algn="ctr">
                <a:spcBef>
                  <a:spcPts val="0"/>
                </a:spcBef>
                <a:spcAft>
                  <a:spcPts val="0"/>
                </a:spcAft>
                <a:buNone/>
              </a:pPr>
              <a:r>
                <a:rPr b="1" lang="ar" sz="3600">
                  <a:solidFill>
                    <a:srgbClr val="FFFFFF"/>
                  </a:solidFill>
                  <a:latin typeface="Trebuchet MS"/>
                  <a:ea typeface="Trebuchet MS"/>
                  <a:cs typeface="Trebuchet MS"/>
                  <a:sym typeface="Trebuchet MS"/>
                </a:rPr>
                <a:t>4</a:t>
              </a:r>
              <a:endParaRPr b="1" sz="3600">
                <a:solidFill>
                  <a:srgbClr val="FFFFFF"/>
                </a:solidFill>
                <a:latin typeface="Trebuchet MS"/>
                <a:ea typeface="Trebuchet MS"/>
                <a:cs typeface="Trebuchet MS"/>
                <a:sym typeface="Trebuchet MS"/>
              </a:endParaRPr>
            </a:p>
          </p:txBody>
        </p:sp>
      </p:grpSp>
      <p:sp>
        <p:nvSpPr>
          <p:cNvPr id="424" name="Google Shape;424;p45"/>
          <p:cNvSpPr txBox="1"/>
          <p:nvPr/>
        </p:nvSpPr>
        <p:spPr>
          <a:xfrm>
            <a:off x="791244" y="6126603"/>
            <a:ext cx="2698800" cy="257400"/>
          </a:xfrm>
          <a:prstGeom prst="rect">
            <a:avLst/>
          </a:prstGeom>
          <a:noFill/>
          <a:ln>
            <a:noFill/>
          </a:ln>
        </p:spPr>
        <p:txBody>
          <a:bodyPr anchorCtr="0" anchor="ctr" bIns="164375" lIns="164375" spcFirstLastPara="1" rIns="164375" wrap="square" tIns="164375">
            <a:noAutofit/>
          </a:bodyPr>
          <a:lstStyle/>
          <a:p>
            <a:pPr indent="0" lvl="0" marL="0" marR="0" rtl="0" algn="l">
              <a:lnSpc>
                <a:spcPct val="100000"/>
              </a:lnSpc>
              <a:spcBef>
                <a:spcPts val="0"/>
              </a:spcBef>
              <a:spcAft>
                <a:spcPts val="0"/>
              </a:spcAft>
              <a:buClr>
                <a:srgbClr val="000000"/>
              </a:buClr>
              <a:buSzPts val="2000"/>
              <a:buFont typeface="Arial"/>
              <a:buNone/>
            </a:pPr>
            <a:r>
              <a:rPr lang="ar" sz="2000">
                <a:latin typeface="Cabin"/>
                <a:ea typeface="Cabin"/>
                <a:cs typeface="Cabin"/>
                <a:sym typeface="Cabin"/>
              </a:rPr>
              <a:t>Nutrition and diet </a:t>
            </a:r>
            <a:endParaRPr sz="2000">
              <a:latin typeface="Cabin"/>
              <a:ea typeface="Cabin"/>
              <a:cs typeface="Cabin"/>
              <a:sym typeface="Cabin"/>
            </a:endParaRPr>
          </a:p>
        </p:txBody>
      </p:sp>
      <p:sp>
        <p:nvSpPr>
          <p:cNvPr id="425" name="Google Shape;425;p45"/>
          <p:cNvSpPr txBox="1"/>
          <p:nvPr/>
        </p:nvSpPr>
        <p:spPr>
          <a:xfrm>
            <a:off x="4512102" y="6093550"/>
            <a:ext cx="2698800" cy="257400"/>
          </a:xfrm>
          <a:prstGeom prst="rect">
            <a:avLst/>
          </a:prstGeom>
          <a:noFill/>
          <a:ln>
            <a:noFill/>
          </a:ln>
        </p:spPr>
        <p:txBody>
          <a:bodyPr anchorCtr="0" anchor="ctr" bIns="164375" lIns="164375" spcFirstLastPara="1" rIns="164375" wrap="square" tIns="164375">
            <a:noAutofit/>
          </a:bodyPr>
          <a:lstStyle/>
          <a:p>
            <a:pPr indent="0" lvl="0" marL="0" rtl="0" algn="l">
              <a:spcBef>
                <a:spcPts val="0"/>
              </a:spcBef>
              <a:spcAft>
                <a:spcPts val="0"/>
              </a:spcAft>
              <a:buClr>
                <a:schemeClr val="dk1"/>
              </a:buClr>
              <a:buSzPts val="1500"/>
              <a:buFont typeface="Arial"/>
              <a:buNone/>
            </a:pPr>
            <a:r>
              <a:rPr lang="ar" sz="2000">
                <a:solidFill>
                  <a:schemeClr val="dk1"/>
                </a:solidFill>
                <a:latin typeface="Cabin"/>
                <a:ea typeface="Cabin"/>
                <a:cs typeface="Cabin"/>
                <a:sym typeface="Cabin"/>
              </a:rPr>
              <a:t>Physical activity </a:t>
            </a:r>
            <a:endParaRPr sz="2000">
              <a:solidFill>
                <a:schemeClr val="dk1"/>
              </a:solidFill>
              <a:latin typeface="Cabin"/>
              <a:ea typeface="Cabin"/>
              <a:cs typeface="Cabin"/>
              <a:sym typeface="Cabin"/>
            </a:endParaRPr>
          </a:p>
        </p:txBody>
      </p:sp>
      <p:sp>
        <p:nvSpPr>
          <p:cNvPr id="426" name="Google Shape;426;p45"/>
          <p:cNvSpPr txBox="1"/>
          <p:nvPr/>
        </p:nvSpPr>
        <p:spPr>
          <a:xfrm>
            <a:off x="4593700" y="7020525"/>
            <a:ext cx="2775600" cy="257400"/>
          </a:xfrm>
          <a:prstGeom prst="rect">
            <a:avLst/>
          </a:prstGeom>
          <a:noFill/>
          <a:ln>
            <a:noFill/>
          </a:ln>
        </p:spPr>
        <p:txBody>
          <a:bodyPr anchorCtr="0" anchor="b" bIns="164375" lIns="164375" spcFirstLastPara="1" rIns="164375" wrap="square" tIns="164375">
            <a:noAutofit/>
          </a:bodyPr>
          <a:lstStyle/>
          <a:p>
            <a:pPr indent="0" lvl="0" marL="0" rtl="0" algn="l">
              <a:spcBef>
                <a:spcPts val="0"/>
              </a:spcBef>
              <a:spcAft>
                <a:spcPts val="0"/>
              </a:spcAft>
              <a:buClr>
                <a:srgbClr val="000000"/>
              </a:buClr>
              <a:buSzPts val="2000"/>
              <a:buFont typeface="Arial"/>
              <a:buNone/>
            </a:pPr>
            <a:r>
              <a:rPr lang="ar" sz="2000">
                <a:latin typeface="Cabin"/>
                <a:ea typeface="Cabin"/>
                <a:cs typeface="Cabin"/>
                <a:sym typeface="Cabin"/>
              </a:rPr>
              <a:t>Stress</a:t>
            </a:r>
            <a:endParaRPr sz="2500">
              <a:latin typeface="Cabin"/>
              <a:ea typeface="Cabin"/>
              <a:cs typeface="Cabin"/>
              <a:sym typeface="Cabin"/>
            </a:endParaRPr>
          </a:p>
        </p:txBody>
      </p:sp>
      <p:sp>
        <p:nvSpPr>
          <p:cNvPr id="427" name="Google Shape;427;p45"/>
          <p:cNvSpPr txBox="1"/>
          <p:nvPr/>
        </p:nvSpPr>
        <p:spPr>
          <a:xfrm>
            <a:off x="797092" y="6777058"/>
            <a:ext cx="3232200" cy="502500"/>
          </a:xfrm>
          <a:prstGeom prst="rect">
            <a:avLst/>
          </a:prstGeom>
          <a:noFill/>
          <a:ln>
            <a:noFill/>
          </a:ln>
        </p:spPr>
        <p:txBody>
          <a:bodyPr anchorCtr="0" anchor="ctr" bIns="164375" lIns="164375" spcFirstLastPara="1" rIns="164375" wrap="square" tIns="164375">
            <a:noAutofit/>
          </a:bodyPr>
          <a:lstStyle/>
          <a:p>
            <a:pPr indent="0" lvl="0" marL="0" marR="0" rtl="0" algn="l">
              <a:lnSpc>
                <a:spcPct val="100000"/>
              </a:lnSpc>
              <a:spcBef>
                <a:spcPts val="0"/>
              </a:spcBef>
              <a:spcAft>
                <a:spcPts val="0"/>
              </a:spcAft>
              <a:buClr>
                <a:schemeClr val="dk1"/>
              </a:buClr>
              <a:buSzPts val="1500"/>
              <a:buFont typeface="Arial"/>
              <a:buNone/>
            </a:pPr>
            <a:r>
              <a:rPr lang="ar" sz="2000">
                <a:latin typeface="Cabin"/>
                <a:ea typeface="Cabin"/>
                <a:cs typeface="Cabin"/>
                <a:sym typeface="Cabin"/>
              </a:rPr>
              <a:t>Sleep</a:t>
            </a:r>
            <a:endParaRPr sz="1300">
              <a:latin typeface="Cabin"/>
              <a:ea typeface="Cabin"/>
              <a:cs typeface="Cabin"/>
              <a:sym typeface="Cabin"/>
            </a:endParaRPr>
          </a:p>
        </p:txBody>
      </p:sp>
      <p:cxnSp>
        <p:nvCxnSpPr>
          <p:cNvPr id="428" name="Google Shape;428;p45"/>
          <p:cNvCxnSpPr>
            <a:stCxn id="429" idx="2"/>
            <a:endCxn id="430" idx="1"/>
          </p:cNvCxnSpPr>
          <p:nvPr/>
        </p:nvCxnSpPr>
        <p:spPr>
          <a:xfrm>
            <a:off x="939950" y="8645175"/>
            <a:ext cx="569100" cy="1195800"/>
          </a:xfrm>
          <a:prstGeom prst="bentConnector3">
            <a:avLst>
              <a:gd fmla="val 49993" name="adj1"/>
            </a:avLst>
          </a:prstGeom>
          <a:noFill/>
          <a:ln cap="flat" cmpd="sng" w="9525">
            <a:solidFill>
              <a:srgbClr val="C2C2C2"/>
            </a:solidFill>
            <a:prstDash val="solid"/>
            <a:round/>
            <a:headEnd len="sm" w="sm" type="none"/>
            <a:tailEnd len="sm" w="sm" type="none"/>
          </a:ln>
        </p:spPr>
      </p:cxnSp>
      <p:cxnSp>
        <p:nvCxnSpPr>
          <p:cNvPr id="431" name="Google Shape;431;p45"/>
          <p:cNvCxnSpPr>
            <a:stCxn id="429" idx="2"/>
            <a:endCxn id="432" idx="1"/>
          </p:cNvCxnSpPr>
          <p:nvPr/>
        </p:nvCxnSpPr>
        <p:spPr>
          <a:xfrm flipH="1" rot="10800000">
            <a:off x="939950" y="7687575"/>
            <a:ext cx="569100" cy="9576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429" name="Google Shape;429;p45"/>
          <p:cNvSpPr/>
          <p:nvPr/>
        </p:nvSpPr>
        <p:spPr>
          <a:xfrm rot="-5400000">
            <a:off x="-571750" y="8377125"/>
            <a:ext cx="2487300" cy="536100"/>
          </a:xfrm>
          <a:prstGeom prst="roundRect">
            <a:avLst>
              <a:gd fmla="val 16667" name="adj"/>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ar" sz="2400">
                <a:solidFill>
                  <a:srgbClr val="C27BA0"/>
                </a:solidFill>
                <a:latin typeface="Cabin"/>
                <a:ea typeface="Cabin"/>
                <a:cs typeface="Cabin"/>
                <a:sym typeface="Cabin"/>
              </a:rPr>
              <a:t>Adverse behavior</a:t>
            </a:r>
            <a:endParaRPr b="1" sz="2400">
              <a:solidFill>
                <a:srgbClr val="FFFFFF"/>
              </a:solidFill>
              <a:latin typeface="Cabin"/>
              <a:ea typeface="Cabin"/>
              <a:cs typeface="Cabin"/>
              <a:sym typeface="Cabin"/>
            </a:endParaRPr>
          </a:p>
        </p:txBody>
      </p:sp>
      <p:sp>
        <p:nvSpPr>
          <p:cNvPr id="432" name="Google Shape;432;p45"/>
          <p:cNvSpPr/>
          <p:nvPr/>
        </p:nvSpPr>
        <p:spPr>
          <a:xfrm>
            <a:off x="1509050" y="7464175"/>
            <a:ext cx="3232200" cy="446700"/>
          </a:xfrm>
          <a:prstGeom prst="roundRect">
            <a:avLst>
              <a:gd fmla="val 16667" name="adj"/>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ar" sz="1300">
                <a:solidFill>
                  <a:srgbClr val="C27BA0"/>
                </a:solidFill>
                <a:latin typeface="Cabin"/>
                <a:ea typeface="Cabin"/>
                <a:cs typeface="Cabin"/>
                <a:sym typeface="Cabin"/>
              </a:rPr>
              <a:t>Diets high in calories, added sugars, fast food</a:t>
            </a:r>
            <a:endParaRPr sz="1300">
              <a:solidFill>
                <a:srgbClr val="C27BA0"/>
              </a:solidFill>
              <a:latin typeface="Cabin"/>
              <a:ea typeface="Cabin"/>
              <a:cs typeface="Cabin"/>
              <a:sym typeface="Cabin"/>
            </a:endParaRPr>
          </a:p>
        </p:txBody>
      </p:sp>
      <p:sp>
        <p:nvSpPr>
          <p:cNvPr id="430" name="Google Shape;430;p45"/>
          <p:cNvSpPr/>
          <p:nvPr/>
        </p:nvSpPr>
        <p:spPr>
          <a:xfrm>
            <a:off x="1508975" y="9633800"/>
            <a:ext cx="2037000" cy="414300"/>
          </a:xfrm>
          <a:prstGeom prst="roundRect">
            <a:avLst>
              <a:gd fmla="val 16667" name="adj"/>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lang="ar" sz="1300">
                <a:solidFill>
                  <a:srgbClr val="C27BA0"/>
                </a:solidFill>
                <a:latin typeface="Cabin"/>
                <a:ea typeface="Cabin"/>
                <a:cs typeface="Cabin"/>
                <a:sym typeface="Cabin"/>
              </a:rPr>
              <a:t>Television or other media</a:t>
            </a:r>
            <a:endParaRPr sz="1300">
              <a:solidFill>
                <a:srgbClr val="C27BA0"/>
              </a:solidFill>
              <a:latin typeface="Cabin"/>
              <a:ea typeface="Cabin"/>
              <a:cs typeface="Cabin"/>
              <a:sym typeface="Cabin"/>
            </a:endParaRPr>
          </a:p>
        </p:txBody>
      </p:sp>
      <p:sp>
        <p:nvSpPr>
          <p:cNvPr id="433" name="Google Shape;433;p45"/>
          <p:cNvSpPr txBox="1"/>
          <p:nvPr/>
        </p:nvSpPr>
        <p:spPr>
          <a:xfrm>
            <a:off x="5417125" y="7477713"/>
            <a:ext cx="1761900" cy="3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300">
                <a:solidFill>
                  <a:srgbClr val="C27BA0"/>
                </a:solidFill>
                <a:latin typeface="Cabin"/>
                <a:ea typeface="Cabin"/>
                <a:cs typeface="Cabin"/>
                <a:sym typeface="Cabin"/>
              </a:rPr>
              <a:t>Average daily calorie intake for adults: 2,234 </a:t>
            </a:r>
            <a:endParaRPr sz="1300">
              <a:solidFill>
                <a:srgbClr val="C27BA0"/>
              </a:solidFill>
              <a:latin typeface="Cabin"/>
              <a:ea typeface="Cabin"/>
              <a:cs typeface="Cabin"/>
              <a:sym typeface="Cabin"/>
            </a:endParaRPr>
          </a:p>
        </p:txBody>
      </p:sp>
      <p:cxnSp>
        <p:nvCxnSpPr>
          <p:cNvPr id="434" name="Google Shape;434;p45"/>
          <p:cNvCxnSpPr>
            <a:stCxn id="430" idx="3"/>
            <a:endCxn id="435" idx="1"/>
          </p:cNvCxnSpPr>
          <p:nvPr/>
        </p:nvCxnSpPr>
        <p:spPr>
          <a:xfrm flipH="1" rot="10800000">
            <a:off x="3545975" y="9465050"/>
            <a:ext cx="483300" cy="375900"/>
          </a:xfrm>
          <a:prstGeom prst="bentConnector3">
            <a:avLst>
              <a:gd fmla="val 50003" name="adj1"/>
            </a:avLst>
          </a:prstGeom>
          <a:noFill/>
          <a:ln cap="flat" cmpd="sng" w="9525">
            <a:solidFill>
              <a:srgbClr val="B7B7B7"/>
            </a:solidFill>
            <a:prstDash val="solid"/>
            <a:round/>
            <a:headEnd len="med" w="med" type="none"/>
            <a:tailEnd len="med" w="med" type="none"/>
          </a:ln>
        </p:spPr>
      </p:cxnSp>
      <p:cxnSp>
        <p:nvCxnSpPr>
          <p:cNvPr id="436" name="Google Shape;436;p45"/>
          <p:cNvCxnSpPr>
            <a:stCxn id="430" idx="3"/>
            <a:endCxn id="437" idx="1"/>
          </p:cNvCxnSpPr>
          <p:nvPr/>
        </p:nvCxnSpPr>
        <p:spPr>
          <a:xfrm>
            <a:off x="3545975" y="9840950"/>
            <a:ext cx="463200" cy="443400"/>
          </a:xfrm>
          <a:prstGeom prst="bentConnector3">
            <a:avLst>
              <a:gd fmla="val 50013" name="adj1"/>
            </a:avLst>
          </a:prstGeom>
          <a:noFill/>
          <a:ln cap="flat" cmpd="sng" w="9525">
            <a:solidFill>
              <a:srgbClr val="B7B7B7"/>
            </a:solidFill>
            <a:prstDash val="solid"/>
            <a:round/>
            <a:headEnd len="med" w="med" type="none"/>
            <a:tailEnd len="med" w="med" type="none"/>
          </a:ln>
        </p:spPr>
      </p:cxnSp>
      <p:sp>
        <p:nvSpPr>
          <p:cNvPr id="435" name="Google Shape;435;p45"/>
          <p:cNvSpPr txBox="1"/>
          <p:nvPr/>
        </p:nvSpPr>
        <p:spPr>
          <a:xfrm>
            <a:off x="4029300" y="9268000"/>
            <a:ext cx="2601300" cy="3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300">
                <a:solidFill>
                  <a:srgbClr val="C27BA0"/>
                </a:solidFill>
                <a:latin typeface="Cabin"/>
                <a:ea typeface="Cabin"/>
                <a:cs typeface="Cabin"/>
                <a:sym typeface="Cabin"/>
              </a:rPr>
              <a:t>Sedentary activity </a:t>
            </a:r>
            <a:endParaRPr sz="1300">
              <a:solidFill>
                <a:srgbClr val="C27BA0"/>
              </a:solidFill>
              <a:latin typeface="Cabin"/>
              <a:ea typeface="Cabin"/>
              <a:cs typeface="Cabin"/>
              <a:sym typeface="Cabin"/>
            </a:endParaRPr>
          </a:p>
        </p:txBody>
      </p:sp>
      <p:sp>
        <p:nvSpPr>
          <p:cNvPr id="437" name="Google Shape;437;p45"/>
          <p:cNvSpPr txBox="1"/>
          <p:nvPr/>
        </p:nvSpPr>
        <p:spPr>
          <a:xfrm>
            <a:off x="4009300" y="10087350"/>
            <a:ext cx="3921600" cy="3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300">
                <a:solidFill>
                  <a:srgbClr val="C27BA0"/>
                </a:solidFill>
                <a:latin typeface="Cabin"/>
                <a:ea typeface="Cabin"/>
                <a:cs typeface="Cabin"/>
                <a:sym typeface="Cabin"/>
              </a:rPr>
              <a:t>Over 7.5 hours daily for older children/adolescents</a:t>
            </a:r>
            <a:endParaRPr sz="1300">
              <a:solidFill>
                <a:srgbClr val="C27BA0"/>
              </a:solidFill>
              <a:latin typeface="Cabin"/>
              <a:ea typeface="Cabin"/>
              <a:cs typeface="Cabin"/>
              <a:sym typeface="Cabin"/>
            </a:endParaRPr>
          </a:p>
        </p:txBody>
      </p:sp>
      <p:cxnSp>
        <p:nvCxnSpPr>
          <p:cNvPr id="438" name="Google Shape;438;p45"/>
          <p:cNvCxnSpPr>
            <a:endCxn id="433" idx="1"/>
          </p:cNvCxnSpPr>
          <p:nvPr/>
        </p:nvCxnSpPr>
        <p:spPr>
          <a:xfrm>
            <a:off x="4593625" y="7656363"/>
            <a:ext cx="823500" cy="18300"/>
          </a:xfrm>
          <a:prstGeom prst="straightConnector1">
            <a:avLst/>
          </a:prstGeom>
          <a:noFill/>
          <a:ln cap="flat" cmpd="sng" w="9525">
            <a:solidFill>
              <a:srgbClr val="C2C2C2"/>
            </a:solidFill>
            <a:prstDash val="solid"/>
            <a:round/>
            <a:headEnd len="sm" w="sm" type="none"/>
            <a:tailEnd len="sm" w="sm" type="none"/>
          </a:ln>
        </p:spPr>
      </p:cxnSp>
      <p:sp>
        <p:nvSpPr>
          <p:cNvPr id="439" name="Google Shape;439;p45"/>
          <p:cNvSpPr txBox="1"/>
          <p:nvPr/>
        </p:nvSpPr>
        <p:spPr>
          <a:xfrm>
            <a:off x="1692950" y="8449200"/>
            <a:ext cx="1761900" cy="39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sz="1300">
                <a:solidFill>
                  <a:srgbClr val="C27BA0"/>
                </a:solidFill>
                <a:latin typeface="Cabin"/>
                <a:ea typeface="Cabin"/>
                <a:cs typeface="Cabin"/>
                <a:sym typeface="Cabin"/>
              </a:rPr>
              <a:t>Low physical activity</a:t>
            </a:r>
            <a:endParaRPr sz="1300">
              <a:solidFill>
                <a:srgbClr val="C27BA0"/>
              </a:solidFill>
              <a:latin typeface="Cabin"/>
              <a:ea typeface="Cabin"/>
              <a:cs typeface="Cabin"/>
              <a:sym typeface="Cabin"/>
            </a:endParaRPr>
          </a:p>
        </p:txBody>
      </p:sp>
      <p:cxnSp>
        <p:nvCxnSpPr>
          <p:cNvPr id="440" name="Google Shape;440;p45"/>
          <p:cNvCxnSpPr>
            <a:stCxn id="429" idx="2"/>
            <a:endCxn id="439" idx="1"/>
          </p:cNvCxnSpPr>
          <p:nvPr/>
        </p:nvCxnSpPr>
        <p:spPr>
          <a:xfrm>
            <a:off x="939950" y="8645175"/>
            <a:ext cx="753000" cy="900"/>
          </a:xfrm>
          <a:prstGeom prst="straightConnector1">
            <a:avLst/>
          </a:prstGeom>
          <a:noFill/>
          <a:ln cap="flat" cmpd="sng" w="9525">
            <a:solidFill>
              <a:srgbClr val="C2C2C2"/>
            </a:solidFill>
            <a:prstDash val="solid"/>
            <a:round/>
            <a:headEnd len="sm" w="sm" type="none"/>
            <a:tailEnd len="sm" w="sm" type="none"/>
          </a:ln>
        </p:spPr>
      </p:cxnSp>
      <p:cxnSp>
        <p:nvCxnSpPr>
          <p:cNvPr id="441" name="Google Shape;441;p45"/>
          <p:cNvCxnSpPr>
            <a:stCxn id="439" idx="3"/>
            <a:endCxn id="442" idx="1"/>
          </p:cNvCxnSpPr>
          <p:nvPr/>
        </p:nvCxnSpPr>
        <p:spPr>
          <a:xfrm flipH="1" rot="10800000">
            <a:off x="3454850" y="8354550"/>
            <a:ext cx="505200" cy="291600"/>
          </a:xfrm>
          <a:prstGeom prst="bentConnector3">
            <a:avLst>
              <a:gd fmla="val 55918" name="adj1"/>
            </a:avLst>
          </a:prstGeom>
          <a:noFill/>
          <a:ln cap="flat" cmpd="sng" w="9525">
            <a:solidFill>
              <a:srgbClr val="B7B7B7"/>
            </a:solidFill>
            <a:prstDash val="solid"/>
            <a:round/>
            <a:headEnd len="med" w="med" type="none"/>
            <a:tailEnd len="med" w="med" type="none"/>
          </a:ln>
        </p:spPr>
      </p:cxnSp>
      <p:cxnSp>
        <p:nvCxnSpPr>
          <p:cNvPr id="443" name="Google Shape;443;p45"/>
          <p:cNvCxnSpPr>
            <a:stCxn id="439" idx="3"/>
            <a:endCxn id="444" idx="1"/>
          </p:cNvCxnSpPr>
          <p:nvPr/>
        </p:nvCxnSpPr>
        <p:spPr>
          <a:xfrm>
            <a:off x="3454850" y="8646150"/>
            <a:ext cx="554400" cy="299100"/>
          </a:xfrm>
          <a:prstGeom prst="bentConnector3">
            <a:avLst>
              <a:gd fmla="val 50005" name="adj1"/>
            </a:avLst>
          </a:prstGeom>
          <a:noFill/>
          <a:ln cap="flat" cmpd="sng" w="9525">
            <a:solidFill>
              <a:srgbClr val="B7B7B7"/>
            </a:solidFill>
            <a:prstDash val="solid"/>
            <a:round/>
            <a:headEnd len="med" w="med" type="none"/>
            <a:tailEnd len="med" w="med" type="none"/>
          </a:ln>
        </p:spPr>
      </p:cxnSp>
      <p:sp>
        <p:nvSpPr>
          <p:cNvPr id="442" name="Google Shape;442;p45"/>
          <p:cNvSpPr txBox="1"/>
          <p:nvPr/>
        </p:nvSpPr>
        <p:spPr>
          <a:xfrm>
            <a:off x="3960150" y="8157525"/>
            <a:ext cx="3607800" cy="3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300">
                <a:solidFill>
                  <a:srgbClr val="C27BA0"/>
                </a:solidFill>
                <a:latin typeface="Cabin"/>
                <a:ea typeface="Cabin"/>
                <a:cs typeface="Cabin"/>
                <a:sym typeface="Cabin"/>
              </a:rPr>
              <a:t>Only 19% of Americans meet minimum guidelines</a:t>
            </a:r>
            <a:endParaRPr sz="1300">
              <a:solidFill>
                <a:srgbClr val="C27BA0"/>
              </a:solidFill>
              <a:latin typeface="Cabin"/>
              <a:ea typeface="Cabin"/>
              <a:cs typeface="Cabin"/>
              <a:sym typeface="Cabin"/>
            </a:endParaRPr>
          </a:p>
        </p:txBody>
      </p:sp>
      <p:sp>
        <p:nvSpPr>
          <p:cNvPr id="444" name="Google Shape;444;p45"/>
          <p:cNvSpPr txBox="1"/>
          <p:nvPr/>
        </p:nvSpPr>
        <p:spPr>
          <a:xfrm>
            <a:off x="4009300" y="8748275"/>
            <a:ext cx="3232200" cy="3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300">
                <a:solidFill>
                  <a:srgbClr val="C27BA0"/>
                </a:solidFill>
                <a:latin typeface="Cabin"/>
                <a:ea typeface="Cabin"/>
                <a:cs typeface="Cabin"/>
                <a:sym typeface="Cabin"/>
              </a:rPr>
              <a:t>Saudi Arabia is one of the countries with low physical activity </a:t>
            </a:r>
            <a:endParaRPr sz="1300">
              <a:solidFill>
                <a:srgbClr val="C27BA0"/>
              </a:solidFill>
              <a:latin typeface="Cabin"/>
              <a:ea typeface="Cabin"/>
              <a:cs typeface="Cabin"/>
              <a:sym typeface="Cabin"/>
            </a:endParaRPr>
          </a:p>
        </p:txBody>
      </p:sp>
      <p:cxnSp>
        <p:nvCxnSpPr>
          <p:cNvPr id="445" name="Google Shape;445;p45"/>
          <p:cNvCxnSpPr>
            <a:stCxn id="430" idx="3"/>
            <a:endCxn id="446" idx="1"/>
          </p:cNvCxnSpPr>
          <p:nvPr/>
        </p:nvCxnSpPr>
        <p:spPr>
          <a:xfrm>
            <a:off x="3545975" y="9840950"/>
            <a:ext cx="400800" cy="7200"/>
          </a:xfrm>
          <a:prstGeom prst="straightConnector1">
            <a:avLst/>
          </a:prstGeom>
          <a:noFill/>
          <a:ln cap="flat" cmpd="sng" w="9525">
            <a:solidFill>
              <a:srgbClr val="C2C2C2"/>
            </a:solidFill>
            <a:prstDash val="solid"/>
            <a:round/>
            <a:headEnd len="sm" w="sm" type="none"/>
            <a:tailEnd len="sm" w="sm" type="none"/>
          </a:ln>
        </p:spPr>
      </p:cxnSp>
      <p:sp>
        <p:nvSpPr>
          <p:cNvPr id="446" name="Google Shape;446;p45"/>
          <p:cNvSpPr txBox="1"/>
          <p:nvPr/>
        </p:nvSpPr>
        <p:spPr>
          <a:xfrm>
            <a:off x="3946625" y="9651250"/>
            <a:ext cx="3607800" cy="3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300">
                <a:solidFill>
                  <a:srgbClr val="C27BA0"/>
                </a:solidFill>
                <a:latin typeface="Cabin"/>
                <a:ea typeface="Cabin"/>
                <a:cs typeface="Cabin"/>
                <a:sym typeface="Cabin"/>
              </a:rPr>
              <a:t>Increased exposure to food/beverage marketing</a:t>
            </a:r>
            <a:endParaRPr sz="1300">
              <a:solidFill>
                <a:srgbClr val="C27BA0"/>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