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0440000" cx="7560000"/>
  <p:notesSz cx="6858000" cy="9144000"/>
  <p:embeddedFontLst>
    <p:embeddedFont>
      <p:font typeface="Cabin"/>
      <p:regular r:id="rId18"/>
      <p:bold r:id="rId19"/>
      <p:italic r:id="rId20"/>
      <p:boldItalic r:id="rId21"/>
    </p:embeddedFont>
    <p:embeddedFont>
      <p:font typeface="Chelsea Market"/>
      <p:regular r:id="rId22"/>
    </p:embeddedFont>
    <p:embeddedFont>
      <p:font typeface="Ex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8644DF-9D4D-4271-9FD1-2EF383D46660}">
  <a:tblStyle styleId="{DA8644DF-9D4D-4271-9FD1-2EF383D4666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italic.fntdata"/><Relationship Id="rId22" Type="http://schemas.openxmlformats.org/officeDocument/2006/relationships/font" Target="fonts/ChelseaMarket-regular.fntdata"/><Relationship Id="rId21" Type="http://schemas.openxmlformats.org/officeDocument/2006/relationships/font" Target="fonts/Cabin-boldItalic.fntdata"/><Relationship Id="rId24" Type="http://schemas.openxmlformats.org/officeDocument/2006/relationships/font" Target="fonts/Exo-bold.fntdata"/><Relationship Id="rId23" Type="http://schemas.openxmlformats.org/officeDocument/2006/relationships/font" Target="fonts/Ex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boldItalic.fntdata"/><Relationship Id="rId25" Type="http://schemas.openxmlformats.org/officeDocument/2006/relationships/font" Target="fonts/Ex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Cabin-bold.fntdata"/><Relationship Id="rId18" Type="http://schemas.openxmlformats.org/officeDocument/2006/relationships/font" Target="fonts/Cab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6ed0de0344_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6ed0de0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bb43da541757e70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bb43da541757e7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18e2e7ee3f9a6d2c_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8e2e7ee3f9a6d2c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18e2e7ee3f9a6d2c_15: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8e2e7ee3f9a6d2c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6128782d7184e91c_5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6128782d7184e91c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18e2e7ee3f9a6d2c_2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8e2e7ee3f9a6d2c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6b6b0aa0782bbbbd_6: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6b6b0aa0782bbbbd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18e2e7ee3f9a6d2c_1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8e2e7ee3f9a6d2c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6ea4b77042f7b7_0:notes"/>
          <p:cNvSpPr/>
          <p:nvPr>
            <p:ph idx="2" type="sldImg"/>
          </p:nvPr>
        </p:nvSpPr>
        <p:spPr>
          <a:xfrm>
            <a:off x="2187769" y="685800"/>
            <a:ext cx="24831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6ea4b77042f7b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type="title">
  <p:cSld name="TITLE">
    <p:spTree>
      <p:nvGrpSpPr>
        <p:cNvPr id="54" name="Shape 54"/>
        <p:cNvGrpSpPr/>
        <p:nvPr/>
      </p:nvGrpSpPr>
      <p:grpSpPr>
        <a:xfrm>
          <a:off x="0" y="0"/>
          <a:ext cx="0" cy="0"/>
          <a:chOff x="0" y="0"/>
          <a:chExt cx="0" cy="0"/>
        </a:xfrm>
      </p:grpSpPr>
      <p:sp>
        <p:nvSpPr>
          <p:cNvPr id="55" name="Google Shape;55;p1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6" name="Shape 56"/>
        <p:cNvGrpSpPr/>
        <p:nvPr/>
      </p:nvGrpSpPr>
      <p:grpSpPr>
        <a:xfrm>
          <a:off x="0" y="0"/>
          <a:ext cx="0" cy="0"/>
          <a:chOff x="0" y="0"/>
          <a:chExt cx="0" cy="0"/>
        </a:xfrm>
      </p:grpSpPr>
      <p:sp>
        <p:nvSpPr>
          <p:cNvPr id="57" name="Google Shape;57;p15"/>
          <p:cNvSpPr txBox="1"/>
          <p:nvPr>
            <p:ph type="title"/>
          </p:nvPr>
        </p:nvSpPr>
        <p:spPr>
          <a:xfrm>
            <a:off x="257705" y="4365680"/>
            <a:ext cx="7044600" cy="1708500"/>
          </a:xfrm>
          <a:prstGeom prst="rect">
            <a:avLst/>
          </a:prstGeom>
        </p:spPr>
        <p:txBody>
          <a:bodyPr anchorCtr="0" anchor="ctr" bIns="122150" lIns="122150" spcFirstLastPara="1" rIns="122150" wrap="square" tIns="12215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58" name="Google Shape;58;p15"/>
          <p:cNvSpPr txBox="1"/>
          <p:nvPr/>
        </p:nvSpPr>
        <p:spPr>
          <a:xfrm>
            <a:off x="-114765" y="-99053"/>
            <a:ext cx="7771200" cy="3636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grpSp>
        <p:nvGrpSpPr>
          <p:cNvPr id="59" name="Google Shape;59;p15"/>
          <p:cNvGrpSpPr/>
          <p:nvPr/>
        </p:nvGrpSpPr>
        <p:grpSpPr>
          <a:xfrm>
            <a:off x="-692935" y="-439942"/>
            <a:ext cx="9138924" cy="9198676"/>
            <a:chOff x="90420" y="-364106"/>
            <a:chExt cx="6142163" cy="7612907"/>
          </a:xfrm>
        </p:grpSpPr>
        <p:sp>
          <p:nvSpPr>
            <p:cNvPr id="60" name="Google Shape;60;p15"/>
            <p:cNvSpPr/>
            <p:nvPr/>
          </p:nvSpPr>
          <p:spPr>
            <a:xfrm>
              <a:off x="5086963" y="2354300"/>
              <a:ext cx="542100" cy="542100"/>
            </a:xfrm>
            <a:prstGeom prst="ellipse">
              <a:avLst/>
            </a:prstGeom>
            <a:solidFill>
              <a:srgbClr val="3C78D8">
                <a:alpha val="497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1" name="Google Shape;61;p15"/>
            <p:cNvSpPr/>
            <p:nvPr/>
          </p:nvSpPr>
          <p:spPr>
            <a:xfrm rot="-899646">
              <a:off x="776862" y="-262199"/>
              <a:ext cx="900976" cy="856085"/>
            </a:xfrm>
            <a:prstGeom prst="pentagon">
              <a:avLst>
                <a:gd fmla="val 105146" name="hf"/>
                <a:gd fmla="val 110557" name="vf"/>
              </a:avLst>
            </a:prstGeom>
            <a:solidFill>
              <a:srgbClr val="1155CC">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2" name="Google Shape;62;p15"/>
            <p:cNvSpPr/>
            <p:nvPr/>
          </p:nvSpPr>
          <p:spPr>
            <a:xfrm rot="1763">
              <a:off x="5263896" y="4722048"/>
              <a:ext cx="585000" cy="556500"/>
            </a:xfrm>
            <a:prstGeom prst="pentagon">
              <a:avLst>
                <a:gd fmla="val 105146" name="hf"/>
                <a:gd fmla="val 110557" name="vf"/>
              </a:avLst>
            </a:prstGeom>
            <a:solidFill>
              <a:srgbClr val="1155CC">
                <a:alpha val="5754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3" name="Google Shape;63;p15"/>
            <p:cNvSpPr/>
            <p:nvPr/>
          </p:nvSpPr>
          <p:spPr>
            <a:xfrm rot="10800000">
              <a:off x="90420" y="4650313"/>
              <a:ext cx="983100" cy="850500"/>
            </a:xfrm>
            <a:prstGeom prst="triangle">
              <a:avLst>
                <a:gd fmla="val 50000" name="adj"/>
              </a:avLst>
            </a:prstGeom>
            <a:solidFill>
              <a:srgbClr val="3C78D8">
                <a:alpha val="5363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4" name="Google Shape;64;p15"/>
            <p:cNvSpPr/>
            <p:nvPr/>
          </p:nvSpPr>
          <p:spPr>
            <a:xfrm>
              <a:off x="4997943" y="182199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solidFill>
                  <a:srgbClr val="00B4C2"/>
                </a:solidFill>
              </a:endParaRPr>
            </a:p>
          </p:txBody>
        </p:sp>
        <p:sp>
          <p:nvSpPr>
            <p:cNvPr id="65" name="Google Shape;65;p15"/>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6" name="Google Shape;66;p15"/>
            <p:cNvSpPr/>
            <p:nvPr/>
          </p:nvSpPr>
          <p:spPr>
            <a:xfrm>
              <a:off x="5205591" y="2133802"/>
              <a:ext cx="983100" cy="9831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7" name="Google Shape;67;p15"/>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8E7CC3"/>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8" name="Google Shape;68;p15"/>
            <p:cNvSpPr/>
            <p:nvPr/>
          </p:nvSpPr>
          <p:spPr>
            <a:xfrm rot="10800000">
              <a:off x="343825" y="4290619"/>
              <a:ext cx="333300" cy="288300"/>
            </a:xfrm>
            <a:prstGeom prst="triangle">
              <a:avLst>
                <a:gd fmla="val 50000" name="adj"/>
              </a:avLst>
            </a:prstGeom>
            <a:solidFill>
              <a:srgbClr val="C20E9B">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69" name="Google Shape;69;p15"/>
            <p:cNvSpPr/>
            <p:nvPr/>
          </p:nvSpPr>
          <p:spPr>
            <a:xfrm rot="10800000">
              <a:off x="5205588" y="688370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70" name="Google Shape;70;p15"/>
            <p:cNvSpPr/>
            <p:nvPr/>
          </p:nvSpPr>
          <p:spPr>
            <a:xfrm>
              <a:off x="5147267" y="4650325"/>
              <a:ext cx="421500" cy="421500"/>
            </a:xfrm>
            <a:prstGeom prst="donut">
              <a:avLst>
                <a:gd fmla="val 19671" name="adj"/>
              </a:avLst>
            </a:prstGeom>
            <a:solidFill>
              <a:srgbClr val="C20E9B">
                <a:alpha val="497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71" name="Google Shape;71;p15"/>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72" name="Google Shape;72;p15"/>
            <p:cNvSpPr/>
            <p:nvPr/>
          </p:nvSpPr>
          <p:spPr>
            <a:xfrm rot="10800000">
              <a:off x="488410" y="4837950"/>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alpha val="5475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73" name="Google Shape;73;p15"/>
            <p:cNvSpPr/>
            <p:nvPr/>
          </p:nvSpPr>
          <p:spPr>
            <a:xfrm>
              <a:off x="5347554" y="6224499"/>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E06666">
                <a:alpha val="525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grpSp>
      <p:sp>
        <p:nvSpPr>
          <p:cNvPr id="74" name="Google Shape;74;p15"/>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5" name="Shape 75"/>
        <p:cNvGrpSpPr/>
        <p:nvPr/>
      </p:nvGrpSpPr>
      <p:grpSpPr>
        <a:xfrm>
          <a:off x="0" y="0"/>
          <a:ext cx="0" cy="0"/>
          <a:chOff x="0" y="0"/>
          <a:chExt cx="0" cy="0"/>
        </a:xfrm>
      </p:grpSpPr>
      <p:sp>
        <p:nvSpPr>
          <p:cNvPr id="76" name="Google Shape;76;p1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7" name="Google Shape;77;p16"/>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8" name="Google Shape;78;p1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9" name="Shape 79"/>
        <p:cNvGrpSpPr/>
        <p:nvPr/>
      </p:nvGrpSpPr>
      <p:grpSpPr>
        <a:xfrm>
          <a:off x="0" y="0"/>
          <a:ext cx="0" cy="0"/>
          <a:chOff x="0" y="0"/>
          <a:chExt cx="0" cy="0"/>
        </a:xfrm>
      </p:grpSpPr>
      <p:sp>
        <p:nvSpPr>
          <p:cNvPr id="80" name="Google Shape;80;p17"/>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1" name="Google Shape;81;p17"/>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2" name="Google Shape;82;p17"/>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83" name="Google Shape;83;p1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4" name="Shape 84"/>
        <p:cNvGrpSpPr/>
        <p:nvPr/>
      </p:nvGrpSpPr>
      <p:grpSpPr>
        <a:xfrm>
          <a:off x="0" y="0"/>
          <a:ext cx="0" cy="0"/>
          <a:chOff x="0" y="0"/>
          <a:chExt cx="0" cy="0"/>
        </a:xfrm>
      </p:grpSpPr>
      <p:sp>
        <p:nvSpPr>
          <p:cNvPr id="85" name="Google Shape;85;p18"/>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6" name="Google Shape;86;p1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7" name="Shape 87"/>
        <p:cNvGrpSpPr/>
        <p:nvPr/>
      </p:nvGrpSpPr>
      <p:grpSpPr>
        <a:xfrm>
          <a:off x="0" y="0"/>
          <a:ext cx="0" cy="0"/>
          <a:chOff x="0" y="0"/>
          <a:chExt cx="0" cy="0"/>
        </a:xfrm>
      </p:grpSpPr>
      <p:sp>
        <p:nvSpPr>
          <p:cNvPr id="88" name="Google Shape;88;p19"/>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89" name="Google Shape;89;p19"/>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90" name="Google Shape;90;p1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1" name="Shape 91"/>
        <p:cNvGrpSpPr/>
        <p:nvPr/>
      </p:nvGrpSpPr>
      <p:grpSpPr>
        <a:xfrm>
          <a:off x="0" y="0"/>
          <a:ext cx="0" cy="0"/>
          <a:chOff x="0" y="0"/>
          <a:chExt cx="0" cy="0"/>
        </a:xfrm>
      </p:grpSpPr>
      <p:sp>
        <p:nvSpPr>
          <p:cNvPr id="92" name="Google Shape;92;p20"/>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93" name="Google Shape;93;p2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1"/>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96" name="Google Shape;96;p21"/>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97" name="Google Shape;97;p21"/>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8" name="Google Shape;98;p21"/>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99" name="Google Shape;99;p21"/>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nvSpPr>
        <p:spPr>
          <a:xfrm>
            <a:off x="-137725" y="-99053"/>
            <a:ext cx="7849800" cy="3636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15" name="Google Shape;15;p3"/>
          <p:cNvSpPr txBox="1"/>
          <p:nvPr/>
        </p:nvSpPr>
        <p:spPr>
          <a:xfrm>
            <a:off x="0" y="9621838"/>
            <a:ext cx="7560000" cy="818100"/>
          </a:xfrm>
          <a:prstGeom prst="rect">
            <a:avLst/>
          </a:prstGeom>
          <a:noFill/>
          <a:ln cap="flat" cmpd="sng" w="9525">
            <a:solidFill>
              <a:srgbClr val="1155CC"/>
            </a:solidFill>
            <a:prstDash val="dash"/>
            <a:round/>
            <a:headEnd len="sm" w="sm" type="none"/>
            <a:tailEnd len="sm" w="sm" type="none"/>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0" name="Shape 100"/>
        <p:cNvGrpSpPr/>
        <p:nvPr/>
      </p:nvGrpSpPr>
      <p:grpSpPr>
        <a:xfrm>
          <a:off x="0" y="0"/>
          <a:ext cx="0" cy="0"/>
          <a:chOff x="0" y="0"/>
          <a:chExt cx="0" cy="0"/>
        </a:xfrm>
      </p:grpSpPr>
      <p:sp>
        <p:nvSpPr>
          <p:cNvPr id="101" name="Google Shape;101;p22"/>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rtl="0">
              <a:lnSpc>
                <a:spcPct val="100000"/>
              </a:lnSpc>
              <a:spcBef>
                <a:spcPts val="0"/>
              </a:spcBef>
              <a:spcAft>
                <a:spcPts val="0"/>
              </a:spcAft>
              <a:buSzPts val="2400"/>
              <a:buNone/>
              <a:defRPr/>
            </a:lvl1pPr>
          </a:lstStyle>
          <a:p/>
        </p:txBody>
      </p:sp>
      <p:sp>
        <p:nvSpPr>
          <p:cNvPr id="102" name="Google Shape;102;p22"/>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3" name="Shape 103"/>
        <p:cNvGrpSpPr/>
        <p:nvPr/>
      </p:nvGrpSpPr>
      <p:grpSpPr>
        <a:xfrm>
          <a:off x="0" y="0"/>
          <a:ext cx="0" cy="0"/>
          <a:chOff x="0" y="0"/>
          <a:chExt cx="0" cy="0"/>
        </a:xfrm>
      </p:grpSpPr>
      <p:sp>
        <p:nvSpPr>
          <p:cNvPr id="104" name="Google Shape;104;p23"/>
          <p:cNvSpPr txBox="1"/>
          <p:nvPr>
            <p:ph hasCustomPrompt="1" type="title"/>
          </p:nvPr>
        </p:nvSpPr>
        <p:spPr>
          <a:xfrm>
            <a:off x="257705" y="2245153"/>
            <a:ext cx="7044600" cy="3985200"/>
          </a:xfrm>
          <a:prstGeom prst="rect">
            <a:avLst/>
          </a:prstGeom>
        </p:spPr>
        <p:txBody>
          <a:bodyPr anchorCtr="0" anchor="b" bIns="122150" lIns="122150" spcFirstLastPara="1" rIns="122150" wrap="square" tIns="12215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105" name="Google Shape;105;p23"/>
          <p:cNvSpPr txBox="1"/>
          <p:nvPr>
            <p:ph idx="1" type="body"/>
          </p:nvPr>
        </p:nvSpPr>
        <p:spPr>
          <a:xfrm>
            <a:off x="257705" y="6398217"/>
            <a:ext cx="7044600" cy="2640000"/>
          </a:xfrm>
          <a:prstGeom prst="rect">
            <a:avLst/>
          </a:prstGeom>
        </p:spPr>
        <p:txBody>
          <a:bodyPr anchorCtr="0" anchor="t" bIns="122150" lIns="122150" spcFirstLastPara="1" rIns="122150" wrap="square" tIns="12215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106" name="Google Shape;106;p23"/>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7" name="Shape 107"/>
        <p:cNvGrpSpPr/>
        <p:nvPr/>
      </p:nvGrpSpPr>
      <p:grpSpPr>
        <a:xfrm>
          <a:off x="0" y="0"/>
          <a:ext cx="0" cy="0"/>
          <a:chOff x="0" y="0"/>
          <a:chExt cx="0" cy="0"/>
        </a:xfrm>
      </p:grpSpPr>
      <p:sp>
        <p:nvSpPr>
          <p:cNvPr id="108" name="Google Shape;108;p2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257705" y="2339232"/>
            <a:ext cx="7044600" cy="6934500"/>
          </a:xfrm>
          <a:prstGeom prst="rect">
            <a:avLst/>
          </a:prstGeom>
        </p:spPr>
        <p:txBody>
          <a:bodyPr anchorCtr="0" anchor="t"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257705"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3995291" y="2339232"/>
            <a:ext cx="3307200" cy="6934500"/>
          </a:xfrm>
          <a:prstGeom prst="rect">
            <a:avLst/>
          </a:prstGeom>
        </p:spPr>
        <p:txBody>
          <a:bodyPr anchorCtr="0" anchor="t" bIns="122150" lIns="122150" spcFirstLastPara="1" rIns="122150" wrap="square" tIns="122150">
            <a:noAutofit/>
          </a:bodyPr>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2150" lIns="122150" spcFirstLastPara="1" rIns="122150" wrap="square" tIns="12215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4500"/>
          </a:xfrm>
          <a:prstGeom prst="rect">
            <a:avLst/>
          </a:prstGeom>
        </p:spPr>
        <p:txBody>
          <a:bodyPr anchorCtr="0" anchor="b" bIns="122150" lIns="122150" spcFirstLastPara="1" rIns="122150" wrap="square" tIns="12215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2150" lIns="122150" spcFirstLastPara="1" rIns="122150" wrap="square" tIns="12215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100"/>
          </a:xfrm>
          <a:prstGeom prst="rect">
            <a:avLst/>
          </a:prstGeom>
        </p:spPr>
        <p:txBody>
          <a:bodyPr anchorCtr="0" anchor="ctr" bIns="122150" lIns="122150" spcFirstLastPara="1" rIns="122150" wrap="square" tIns="12215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2150" lIns="122150" spcFirstLastPara="1" rIns="122150" wrap="square" tIns="12215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219508" y="5689531"/>
            <a:ext cx="3344400" cy="2507100"/>
          </a:xfrm>
          <a:prstGeom prst="rect">
            <a:avLst/>
          </a:prstGeom>
        </p:spPr>
        <p:txBody>
          <a:bodyPr anchorCtr="0" anchor="t" bIns="122150" lIns="122150" spcFirstLastPara="1" rIns="122150" wrap="square" tIns="12215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4083839" y="1469689"/>
            <a:ext cx="3172200" cy="7500000"/>
          </a:xfrm>
          <a:prstGeom prst="rect">
            <a:avLst/>
          </a:prstGeom>
        </p:spPr>
        <p:txBody>
          <a:bodyPr anchorCtr="0" anchor="ctr" bIns="122150" lIns="122150" spcFirstLastPara="1" rIns="122150" wrap="square" tIns="122150">
            <a:noAutofit/>
          </a:bodyPr>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2150" lIns="122150" spcFirstLastPara="1" rIns="122150" wrap="square" tIns="122150">
            <a:no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2150" lIns="122150" spcFirstLastPara="1" rIns="122150" wrap="square" tIns="1221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5" y="903288"/>
            <a:ext cx="7044600" cy="1162500"/>
          </a:xfrm>
          <a:prstGeom prst="rect">
            <a:avLst/>
          </a:prstGeom>
          <a:noFill/>
          <a:ln>
            <a:noFill/>
          </a:ln>
        </p:spPr>
        <p:txBody>
          <a:bodyPr anchorCtr="0" anchor="t" bIns="122150" lIns="122150" spcFirstLastPara="1" rIns="122150" wrap="square" tIns="12215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52" name="Google Shape;52;p13"/>
          <p:cNvSpPr txBox="1"/>
          <p:nvPr>
            <p:ph idx="1" type="body"/>
          </p:nvPr>
        </p:nvSpPr>
        <p:spPr>
          <a:xfrm>
            <a:off x="257705" y="2339232"/>
            <a:ext cx="7044600" cy="6934500"/>
          </a:xfrm>
          <a:prstGeom prst="rect">
            <a:avLst/>
          </a:prstGeom>
          <a:noFill/>
          <a:ln>
            <a:noFill/>
          </a:ln>
        </p:spPr>
        <p:txBody>
          <a:bodyPr anchorCtr="0" anchor="t" bIns="122150" lIns="122150" spcFirstLastPara="1" rIns="122150" wrap="square" tIns="12215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53" name="Google Shape;53;p13"/>
          <p:cNvSpPr txBox="1"/>
          <p:nvPr>
            <p:ph idx="12" type="sldNum"/>
          </p:nvPr>
        </p:nvSpPr>
        <p:spPr>
          <a:xfrm>
            <a:off x="7004788" y="9465147"/>
            <a:ext cx="453600" cy="798900"/>
          </a:xfrm>
          <a:prstGeom prst="rect">
            <a:avLst/>
          </a:prstGeom>
          <a:noFill/>
          <a:ln>
            <a:noFill/>
          </a:ln>
        </p:spPr>
        <p:txBody>
          <a:bodyPr anchorCtr="0" anchor="ctr" bIns="122150" lIns="122150" spcFirstLastPara="1" rIns="122150" wrap="square" tIns="12215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document/d/16dIdEzTUCWseYg3GY59eLWZeCt4n5i0YjxD_ut5hOb8/edit?usp=sharing" TargetMode="External"/><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familymedicine438.sarahah.com" TargetMode="External"/><Relationship Id="rId4" Type="http://schemas.openxmlformats.org/officeDocument/2006/relationships/image" Target="../media/image15.png"/><Relationship Id="rId5" Type="http://schemas.openxmlformats.org/officeDocument/2006/relationships/hyperlink" Target="http://www.twitter.com/Medicine438_" TargetMode="External"/><Relationship Id="rId6" Type="http://schemas.openxmlformats.org/officeDocument/2006/relationships/image" Target="../media/image10.png"/><Relationship Id="rId7"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png"/><Relationship Id="rId11" Type="http://schemas.openxmlformats.org/officeDocument/2006/relationships/image" Target="../media/image6.png"/><Relationship Id="rId10" Type="http://schemas.openxmlformats.org/officeDocument/2006/relationships/image" Target="../media/image7.jpg"/><Relationship Id="rId9" Type="http://schemas.openxmlformats.org/officeDocument/2006/relationships/image" Target="../media/image11.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4.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21.png"/><Relationship Id="rId10" Type="http://schemas.openxmlformats.org/officeDocument/2006/relationships/image" Target="../media/image23.png"/><Relationship Id="rId9"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5"/>
          <p:cNvSpPr txBox="1"/>
          <p:nvPr/>
        </p:nvSpPr>
        <p:spPr>
          <a:xfrm>
            <a:off x="210" y="0"/>
            <a:ext cx="7560000" cy="104400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114" name="Google Shape;114;p25"/>
          <p:cNvSpPr/>
          <p:nvPr/>
        </p:nvSpPr>
        <p:spPr>
          <a:xfrm>
            <a:off x="419440" y="9055008"/>
            <a:ext cx="206100" cy="1797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5" name="Google Shape;115;p25"/>
          <p:cNvSpPr/>
          <p:nvPr/>
        </p:nvSpPr>
        <p:spPr>
          <a:xfrm>
            <a:off x="419440" y="9260084"/>
            <a:ext cx="206100" cy="179700"/>
          </a:xfrm>
          <a:prstGeom prst="ellipse">
            <a:avLst/>
          </a:prstGeom>
          <a:solidFill>
            <a:srgbClr val="000000"/>
          </a:solidFill>
          <a:ln cap="flat" cmpd="sng" w="9525">
            <a:solidFill>
              <a:srgbClr val="00000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6" name="Google Shape;116;p25"/>
          <p:cNvSpPr/>
          <p:nvPr/>
        </p:nvSpPr>
        <p:spPr>
          <a:xfrm>
            <a:off x="419440" y="9465177"/>
            <a:ext cx="206100" cy="179700"/>
          </a:xfrm>
          <a:prstGeom prst="ellipse">
            <a:avLst/>
          </a:prstGeom>
          <a:solidFill>
            <a:srgbClr val="C27BA0"/>
          </a:solidFill>
          <a:ln cap="flat" cmpd="sng" w="9525">
            <a:solidFill>
              <a:srgbClr val="C27BA0"/>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7" name="Google Shape;117;p25"/>
          <p:cNvSpPr/>
          <p:nvPr/>
        </p:nvSpPr>
        <p:spPr>
          <a:xfrm>
            <a:off x="419440" y="9670261"/>
            <a:ext cx="206100" cy="179700"/>
          </a:xfrm>
          <a:prstGeom prst="ellipse">
            <a:avLst/>
          </a:prstGeom>
          <a:solidFill>
            <a:srgbClr val="3C78D8"/>
          </a:solidFill>
          <a:ln cap="flat" cmpd="sng" w="9525">
            <a:solidFill>
              <a:srgbClr val="3C78D8"/>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8" name="Google Shape;118;p25"/>
          <p:cNvSpPr/>
          <p:nvPr/>
        </p:nvSpPr>
        <p:spPr>
          <a:xfrm>
            <a:off x="419440" y="9875346"/>
            <a:ext cx="206100" cy="179700"/>
          </a:xfrm>
          <a:prstGeom prst="ellipse">
            <a:avLst/>
          </a:prstGeom>
          <a:solidFill>
            <a:srgbClr val="B45F06"/>
          </a:solidFill>
          <a:ln cap="flat" cmpd="sng" w="9525">
            <a:solidFill>
              <a:srgbClr val="B45F06"/>
            </a:solidFill>
            <a:prstDash val="solid"/>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119" name="Google Shape;119;p25"/>
          <p:cNvSpPr/>
          <p:nvPr/>
        </p:nvSpPr>
        <p:spPr>
          <a:xfrm>
            <a:off x="96615" y="83377"/>
            <a:ext cx="7367100" cy="10273200"/>
          </a:xfrm>
          <a:prstGeom prst="round1Rect">
            <a:avLst>
              <a:gd fmla="val 32476" name="adj"/>
            </a:avLst>
          </a:prstGeom>
          <a:solidFill>
            <a:srgbClr val="EEF7FF"/>
          </a:solidFill>
          <a:ln cap="flat" cmpd="sng" w="66675">
            <a:solidFill>
              <a:srgbClr val="0B5394"/>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grpSp>
        <p:nvGrpSpPr>
          <p:cNvPr id="120" name="Google Shape;120;p25"/>
          <p:cNvGrpSpPr/>
          <p:nvPr/>
        </p:nvGrpSpPr>
        <p:grpSpPr>
          <a:xfrm>
            <a:off x="756000" y="3079096"/>
            <a:ext cx="6048000" cy="1910821"/>
            <a:chOff x="540000" y="2548288"/>
            <a:chExt cx="4320000" cy="1581412"/>
          </a:xfrm>
        </p:grpSpPr>
        <p:sp>
          <p:nvSpPr>
            <p:cNvPr id="121" name="Google Shape;121;p25"/>
            <p:cNvSpPr/>
            <p:nvPr/>
          </p:nvSpPr>
          <p:spPr>
            <a:xfrm>
              <a:off x="540000" y="2548288"/>
              <a:ext cx="4320000" cy="1488300"/>
            </a:xfrm>
            <a:prstGeom prst="bracketPair">
              <a:avLst/>
            </a:prstGeom>
            <a:noFill/>
            <a:ln cap="flat" cmpd="sng" w="85725">
              <a:solidFill>
                <a:srgbClr val="073763"/>
              </a:solidFill>
              <a:prstDash val="solid"/>
              <a:round/>
              <a:headEnd len="sm" w="sm" type="none"/>
              <a:tailEnd len="sm" w="sm" type="none"/>
            </a:ln>
          </p:spPr>
          <p:txBody>
            <a:bodyPr anchorCtr="0" anchor="ctr" bIns="122150" lIns="122150" spcFirstLastPara="1" rIns="122150" wrap="square" tIns="122150">
              <a:noAutofit/>
            </a:bodyPr>
            <a:lstStyle/>
            <a:p>
              <a:pPr indent="0" lvl="0" marL="0" rtl="0" algn="ctr">
                <a:spcBef>
                  <a:spcPts val="0"/>
                </a:spcBef>
                <a:spcAft>
                  <a:spcPts val="0"/>
                </a:spcAft>
                <a:buClr>
                  <a:schemeClr val="dk1"/>
                </a:buClr>
                <a:buSzPts val="1500"/>
                <a:buFont typeface="Arial"/>
                <a:buNone/>
              </a:pPr>
              <a:r>
                <a:rPr b="1" lang="ar" sz="4400">
                  <a:solidFill>
                    <a:srgbClr val="073763"/>
                  </a:solidFill>
                  <a:latin typeface="Cabin"/>
                  <a:ea typeface="Cabin"/>
                  <a:cs typeface="Cabin"/>
                  <a:sym typeface="Cabin"/>
                </a:rPr>
                <a:t>EPIDEMIOLOGY OF DIABETES MELLITUS</a:t>
              </a:r>
              <a:endParaRPr sz="4400">
                <a:solidFill>
                  <a:srgbClr val="073763"/>
                </a:solidFill>
              </a:endParaRPr>
            </a:p>
          </p:txBody>
        </p:sp>
        <p:sp>
          <p:nvSpPr>
            <p:cNvPr id="122" name="Google Shape;122;p25"/>
            <p:cNvSpPr txBox="1"/>
            <p:nvPr/>
          </p:nvSpPr>
          <p:spPr>
            <a:xfrm>
              <a:off x="1697517" y="3810800"/>
              <a:ext cx="1900500" cy="318900"/>
            </a:xfrm>
            <a:prstGeom prst="rect">
              <a:avLst/>
            </a:prstGeom>
            <a:noFill/>
            <a:ln>
              <a:noFill/>
            </a:ln>
          </p:spPr>
          <p:txBody>
            <a:bodyPr anchorCtr="0" anchor="t" bIns="122125" lIns="122125" spcFirstLastPara="1" rIns="122125" wrap="square" tIns="122125">
              <a:noAutofit/>
            </a:bodyPr>
            <a:lstStyle/>
            <a:p>
              <a:pPr indent="0" lvl="0" marL="0" rtl="0" algn="ctr">
                <a:spcBef>
                  <a:spcPts val="0"/>
                </a:spcBef>
                <a:spcAft>
                  <a:spcPts val="0"/>
                </a:spcAft>
                <a:buNone/>
              </a:pPr>
              <a:r>
                <a:rPr lang="ar" sz="1300" u="sng">
                  <a:latin typeface="Cabin"/>
                  <a:ea typeface="Cabin"/>
                  <a:cs typeface="Cabin"/>
                  <a:sym typeface="Cabin"/>
                  <a:hlinkClick r:id="rId3"/>
                </a:rPr>
                <a:t>Editing file</a:t>
              </a:r>
              <a:endParaRPr sz="1300" u="sng">
                <a:latin typeface="Cabin"/>
                <a:ea typeface="Cabin"/>
                <a:cs typeface="Cabin"/>
                <a:sym typeface="Cabin"/>
              </a:endParaRPr>
            </a:p>
          </p:txBody>
        </p:sp>
      </p:grpSp>
      <p:grpSp>
        <p:nvGrpSpPr>
          <p:cNvPr id="123" name="Google Shape;123;p25"/>
          <p:cNvGrpSpPr/>
          <p:nvPr/>
        </p:nvGrpSpPr>
        <p:grpSpPr>
          <a:xfrm>
            <a:off x="419444" y="5880476"/>
            <a:ext cx="6275226" cy="2699484"/>
            <a:chOff x="342928" y="5395360"/>
            <a:chExt cx="4482304" cy="2234117"/>
          </a:xfrm>
        </p:grpSpPr>
        <p:sp>
          <p:nvSpPr>
            <p:cNvPr id="124" name="Google Shape;124;p25"/>
            <p:cNvSpPr/>
            <p:nvPr/>
          </p:nvSpPr>
          <p:spPr>
            <a:xfrm>
              <a:off x="342928" y="5395360"/>
              <a:ext cx="2571300" cy="732300"/>
            </a:xfrm>
            <a:prstGeom prst="roundRect">
              <a:avLst>
                <a:gd fmla="val 16667" name="adj"/>
              </a:avLst>
            </a:prstGeom>
            <a:noFill/>
            <a:ln>
              <a:noFill/>
            </a:ln>
          </p:spPr>
          <p:txBody>
            <a:bodyPr anchorCtr="0" anchor="ctr" bIns="122150" lIns="122150" spcFirstLastPara="1" rIns="122150" wrap="square" tIns="122150">
              <a:noAutofit/>
            </a:bodyPr>
            <a:lstStyle/>
            <a:p>
              <a:pPr indent="0" lvl="0" marL="0" rtl="0" algn="l">
                <a:spcBef>
                  <a:spcPts val="0"/>
                </a:spcBef>
                <a:spcAft>
                  <a:spcPts val="0"/>
                </a:spcAft>
                <a:buNone/>
              </a:pPr>
              <a:r>
                <a:rPr b="1" lang="ar" sz="2700">
                  <a:solidFill>
                    <a:srgbClr val="0B5394"/>
                  </a:solidFill>
                  <a:latin typeface="Cabin"/>
                  <a:ea typeface="Cabin"/>
                  <a:cs typeface="Cabin"/>
                  <a:sym typeface="Cabin"/>
                </a:rPr>
                <a:t>Lecture Objectives:</a:t>
              </a:r>
              <a:endParaRPr b="1" sz="2700">
                <a:solidFill>
                  <a:srgbClr val="0B5394"/>
                </a:solidFill>
                <a:latin typeface="Cabin"/>
                <a:ea typeface="Cabin"/>
                <a:cs typeface="Cabin"/>
                <a:sym typeface="Cabin"/>
              </a:endParaRPr>
            </a:p>
          </p:txBody>
        </p:sp>
        <p:sp>
          <p:nvSpPr>
            <p:cNvPr id="125" name="Google Shape;125;p25"/>
            <p:cNvSpPr txBox="1"/>
            <p:nvPr/>
          </p:nvSpPr>
          <p:spPr>
            <a:xfrm>
              <a:off x="342932" y="6048177"/>
              <a:ext cx="4482300" cy="1581300"/>
            </a:xfrm>
            <a:prstGeom prst="rect">
              <a:avLst/>
            </a:prstGeom>
            <a:noFill/>
            <a:ln>
              <a:noFill/>
            </a:ln>
          </p:spPr>
          <p:txBody>
            <a:bodyPr anchorCtr="0" anchor="t" bIns="122150" lIns="122150" spcFirstLastPara="1" rIns="122150" wrap="square" tIns="122150">
              <a:noAutofit/>
            </a:bodyPr>
            <a:lstStyle/>
            <a:p>
              <a:pPr indent="-412750" lvl="0" marL="609600" rtl="0" algn="l">
                <a:spcBef>
                  <a:spcPts val="0"/>
                </a:spcBef>
                <a:spcAft>
                  <a:spcPts val="0"/>
                </a:spcAft>
                <a:buSzPts val="1700"/>
                <a:buFont typeface="Cabin"/>
                <a:buChar char="➤"/>
              </a:pPr>
              <a:r>
                <a:rPr b="1" lang="ar" sz="1700">
                  <a:latin typeface="Cabin"/>
                  <a:ea typeface="Cabin"/>
                  <a:cs typeface="Cabin"/>
                  <a:sym typeface="Cabin"/>
                </a:rPr>
                <a:t>To list the types of </a:t>
              </a:r>
              <a:r>
                <a:rPr b="1" lang="ar" sz="1700">
                  <a:solidFill>
                    <a:schemeClr val="dk1"/>
                  </a:solidFill>
                  <a:latin typeface="Cabin"/>
                  <a:ea typeface="Cabin"/>
                  <a:cs typeface="Cabin"/>
                  <a:sym typeface="Cabin"/>
                </a:rPr>
                <a:t>diabetes mellitus.</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describe the prevalence of diabetes mellitus.</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recognize the importance of diagnostic criteria for estimating the prevalence of diabetes mellitus.</a:t>
              </a:r>
              <a:endParaRPr b="1" sz="1700">
                <a:latin typeface="Cabin"/>
                <a:ea typeface="Cabin"/>
                <a:cs typeface="Cabin"/>
                <a:sym typeface="Cabin"/>
              </a:endParaRPr>
            </a:p>
            <a:p>
              <a:pPr indent="-412750" lvl="0" marL="609600" rtl="0" algn="l">
                <a:spcBef>
                  <a:spcPts val="0"/>
                </a:spcBef>
                <a:spcAft>
                  <a:spcPts val="0"/>
                </a:spcAft>
                <a:buSzPts val="1700"/>
                <a:buFont typeface="Cabin"/>
                <a:buChar char="➤"/>
              </a:pPr>
              <a:r>
                <a:rPr b="1" lang="ar" sz="1700">
                  <a:latin typeface="Cabin"/>
                  <a:ea typeface="Cabin"/>
                  <a:cs typeface="Cabin"/>
                  <a:sym typeface="Cabin"/>
                </a:rPr>
                <a:t>To discuss the risk factors and complications of type II diabetes mellitus.</a:t>
              </a:r>
              <a:endParaRPr b="1" sz="1700">
                <a:latin typeface="Cabin"/>
                <a:ea typeface="Cabin"/>
                <a:cs typeface="Cabin"/>
                <a:sym typeface="Cabin"/>
              </a:endParaRPr>
            </a:p>
          </p:txBody>
        </p:sp>
      </p:grpSp>
      <p:pic>
        <p:nvPicPr>
          <p:cNvPr id="126" name="Google Shape;126;p25"/>
          <p:cNvPicPr preferRelativeResize="0"/>
          <p:nvPr/>
        </p:nvPicPr>
        <p:blipFill>
          <a:blip r:embed="rId4">
            <a:alphaModFix/>
          </a:blip>
          <a:stretch>
            <a:fillRect/>
          </a:stretch>
        </p:blipFill>
        <p:spPr>
          <a:xfrm>
            <a:off x="280035" y="284654"/>
            <a:ext cx="1349609" cy="884863"/>
          </a:xfrm>
          <a:prstGeom prst="rect">
            <a:avLst/>
          </a:prstGeom>
          <a:noFill/>
          <a:ln>
            <a:noFill/>
          </a:ln>
        </p:spPr>
      </p:pic>
      <p:pic>
        <p:nvPicPr>
          <p:cNvPr id="127" name="Google Shape;127;p25"/>
          <p:cNvPicPr preferRelativeResize="0"/>
          <p:nvPr/>
        </p:nvPicPr>
        <p:blipFill>
          <a:blip r:embed="rId5">
            <a:alphaModFix/>
          </a:blip>
          <a:stretch>
            <a:fillRect/>
          </a:stretch>
        </p:blipFill>
        <p:spPr>
          <a:xfrm>
            <a:off x="1843734" y="172938"/>
            <a:ext cx="996572" cy="996572"/>
          </a:xfrm>
          <a:prstGeom prst="rect">
            <a:avLst/>
          </a:prstGeom>
          <a:noFill/>
          <a:ln>
            <a:noFill/>
          </a:ln>
        </p:spPr>
      </p:pic>
      <p:sp>
        <p:nvSpPr>
          <p:cNvPr id="128" name="Google Shape;128;p25"/>
          <p:cNvSpPr txBox="1"/>
          <p:nvPr/>
        </p:nvSpPr>
        <p:spPr>
          <a:xfrm>
            <a:off x="419429" y="8791471"/>
            <a:ext cx="2817000" cy="1263600"/>
          </a:xfrm>
          <a:prstGeom prst="rect">
            <a:avLst/>
          </a:prstGeom>
          <a:noFill/>
          <a:ln>
            <a:noFill/>
          </a:ln>
        </p:spPr>
        <p:txBody>
          <a:bodyPr anchorCtr="0" anchor="t" bIns="91600" lIns="91600" spcFirstLastPara="1" rIns="91600" wrap="square" tIns="91600">
            <a:noAutofit/>
          </a:bodyPr>
          <a:lstStyle/>
          <a:p>
            <a:pPr indent="-317500" lvl="0" marL="457200" rtl="0" algn="l">
              <a:spcBef>
                <a:spcPts val="0"/>
              </a:spcBef>
              <a:spcAft>
                <a:spcPts val="0"/>
              </a:spcAft>
              <a:buClr>
                <a:srgbClr val="FF0000"/>
              </a:buClr>
              <a:buSzPts val="1600"/>
              <a:buFont typeface="Cabin"/>
              <a:buChar char="❏"/>
            </a:pPr>
            <a:r>
              <a:rPr lang="ar" sz="1600">
                <a:solidFill>
                  <a:srgbClr val="FF0000"/>
                </a:solidFill>
                <a:latin typeface="Cabin"/>
                <a:ea typeface="Cabin"/>
                <a:cs typeface="Cabin"/>
                <a:sym typeface="Cabin"/>
              </a:rPr>
              <a:t>Important</a:t>
            </a:r>
            <a:endParaRPr sz="1600">
              <a:solidFill>
                <a:srgbClr val="FF0000"/>
              </a:solidFill>
              <a:latin typeface="Cabin"/>
              <a:ea typeface="Cabin"/>
              <a:cs typeface="Cabin"/>
              <a:sym typeface="Cabin"/>
            </a:endParaRPr>
          </a:p>
          <a:p>
            <a:pPr indent="-317500" lvl="0" marL="457200" rtl="0" algn="l">
              <a:spcBef>
                <a:spcPts val="0"/>
              </a:spcBef>
              <a:spcAft>
                <a:spcPts val="0"/>
              </a:spcAft>
              <a:buSzPts val="1600"/>
              <a:buFont typeface="Cabin"/>
              <a:buChar char="❏"/>
            </a:pPr>
            <a:r>
              <a:rPr lang="ar" sz="1600">
                <a:latin typeface="Cabin"/>
                <a:ea typeface="Cabin"/>
                <a:cs typeface="Cabin"/>
                <a:sym typeface="Cabin"/>
              </a:rPr>
              <a:t>Original content</a:t>
            </a:r>
            <a:endParaRPr sz="1600">
              <a:latin typeface="Cabin"/>
              <a:ea typeface="Cabin"/>
              <a:cs typeface="Cabin"/>
              <a:sym typeface="Cabin"/>
            </a:endParaRPr>
          </a:p>
          <a:p>
            <a:pPr indent="-317500" lvl="0" marL="457200" rtl="0" algn="l">
              <a:spcBef>
                <a:spcPts val="0"/>
              </a:spcBef>
              <a:spcAft>
                <a:spcPts val="0"/>
              </a:spcAft>
              <a:buClr>
                <a:srgbClr val="C27BA0"/>
              </a:buClr>
              <a:buSzPts val="1600"/>
              <a:buFont typeface="Cabin"/>
              <a:buChar char="❏"/>
            </a:pPr>
            <a:r>
              <a:rPr lang="ar" sz="1600">
                <a:solidFill>
                  <a:srgbClr val="C27BA0"/>
                </a:solidFill>
                <a:latin typeface="Cabin"/>
                <a:ea typeface="Cabin"/>
                <a:cs typeface="Cabin"/>
                <a:sym typeface="Cabin"/>
              </a:rPr>
              <a:t>Only in girls slides </a:t>
            </a:r>
            <a:endParaRPr sz="1600">
              <a:solidFill>
                <a:srgbClr val="C27BA0"/>
              </a:solidFill>
              <a:latin typeface="Cabin"/>
              <a:ea typeface="Cabin"/>
              <a:cs typeface="Cabin"/>
              <a:sym typeface="Cabin"/>
            </a:endParaRPr>
          </a:p>
          <a:p>
            <a:pPr indent="-317500" lvl="0" marL="457200" rtl="0" algn="l">
              <a:spcBef>
                <a:spcPts val="0"/>
              </a:spcBef>
              <a:spcAft>
                <a:spcPts val="0"/>
              </a:spcAft>
              <a:buClr>
                <a:srgbClr val="3D85C6"/>
              </a:buClr>
              <a:buSzPts val="1600"/>
              <a:buFont typeface="Cabin"/>
              <a:buChar char="❏"/>
            </a:pPr>
            <a:r>
              <a:rPr lang="ar" sz="1600">
                <a:solidFill>
                  <a:srgbClr val="3D85C6"/>
                </a:solidFill>
                <a:latin typeface="Cabin"/>
                <a:ea typeface="Cabin"/>
                <a:cs typeface="Cabin"/>
                <a:sym typeface="Cabin"/>
              </a:rPr>
              <a:t>Only in boys slides</a:t>
            </a:r>
            <a:endParaRPr sz="1600">
              <a:solidFill>
                <a:srgbClr val="3D85C6"/>
              </a:solidFill>
              <a:latin typeface="Cabin"/>
              <a:ea typeface="Cabin"/>
              <a:cs typeface="Cabin"/>
              <a:sym typeface="Cabin"/>
            </a:endParaRPr>
          </a:p>
          <a:p>
            <a:pPr indent="-317500" lvl="0" marL="457200" rtl="0" algn="l">
              <a:spcBef>
                <a:spcPts val="0"/>
              </a:spcBef>
              <a:spcAft>
                <a:spcPts val="0"/>
              </a:spcAft>
              <a:buClr>
                <a:srgbClr val="6AA84F"/>
              </a:buClr>
              <a:buSzPts val="1600"/>
              <a:buFont typeface="Cabin"/>
              <a:buChar char="❏"/>
            </a:pPr>
            <a:r>
              <a:rPr lang="ar" sz="1600">
                <a:solidFill>
                  <a:srgbClr val="6AA84F"/>
                </a:solidFill>
                <a:latin typeface="Cabin"/>
                <a:ea typeface="Cabin"/>
                <a:cs typeface="Cabin"/>
                <a:sym typeface="Cabin"/>
              </a:rPr>
              <a:t>Doctor’s notes</a:t>
            </a:r>
            <a:endParaRPr sz="1600">
              <a:solidFill>
                <a:srgbClr val="6AA84F"/>
              </a:solidFill>
              <a:latin typeface="Cabin"/>
              <a:ea typeface="Cabin"/>
              <a:cs typeface="Cabin"/>
              <a:sym typeface="Cabin"/>
            </a:endParaRPr>
          </a:p>
        </p:txBody>
      </p:sp>
      <p:pic>
        <p:nvPicPr>
          <p:cNvPr id="129" name="Google Shape;129;p25"/>
          <p:cNvPicPr preferRelativeResize="0"/>
          <p:nvPr/>
        </p:nvPicPr>
        <p:blipFill>
          <a:blip r:embed="rId6">
            <a:alphaModFix/>
          </a:blip>
          <a:stretch>
            <a:fillRect/>
          </a:stretch>
        </p:blipFill>
        <p:spPr>
          <a:xfrm>
            <a:off x="3105865" y="260638"/>
            <a:ext cx="867157" cy="8848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34"/>
          <p:cNvSpPr txBox="1"/>
          <p:nvPr/>
        </p:nvSpPr>
        <p:spPr>
          <a:xfrm>
            <a:off x="190715" y="172369"/>
            <a:ext cx="7192200" cy="10095300"/>
          </a:xfrm>
          <a:prstGeom prst="rect">
            <a:avLst/>
          </a:prstGeom>
          <a:solidFill>
            <a:srgbClr val="3D85C6"/>
          </a:solid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b="1" sz="1900"/>
          </a:p>
        </p:txBody>
      </p:sp>
      <p:sp>
        <p:nvSpPr>
          <p:cNvPr id="340" name="Google Shape;340;p34"/>
          <p:cNvSpPr/>
          <p:nvPr/>
        </p:nvSpPr>
        <p:spPr>
          <a:xfrm>
            <a:off x="190715" y="5220000"/>
            <a:ext cx="5942700" cy="5047800"/>
          </a:xfrm>
          <a:prstGeom prst="rtTriangle">
            <a:avLst/>
          </a:prstGeom>
          <a:solidFill>
            <a:srgbClr val="CFE2F3"/>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1900"/>
          </a:p>
        </p:txBody>
      </p:sp>
      <p:sp>
        <p:nvSpPr>
          <p:cNvPr id="341" name="Google Shape;341;p34"/>
          <p:cNvSpPr txBox="1"/>
          <p:nvPr/>
        </p:nvSpPr>
        <p:spPr>
          <a:xfrm>
            <a:off x="1426740" y="2288482"/>
            <a:ext cx="47064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Members</a:t>
            </a:r>
            <a:endParaRPr b="1" sz="4900" u="sng">
              <a:solidFill>
                <a:srgbClr val="F3F3F3"/>
              </a:solidFill>
              <a:latin typeface="Cabin"/>
              <a:ea typeface="Cabin"/>
              <a:cs typeface="Cabin"/>
              <a:sym typeface="Cabin"/>
            </a:endParaRPr>
          </a:p>
        </p:txBody>
      </p:sp>
      <p:sp>
        <p:nvSpPr>
          <p:cNvPr id="342" name="Google Shape;342;p34"/>
          <p:cNvSpPr txBox="1"/>
          <p:nvPr/>
        </p:nvSpPr>
        <p:spPr>
          <a:xfrm>
            <a:off x="638850" y="1461469"/>
            <a:ext cx="6744000" cy="51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solidFill>
                  <a:srgbClr val="F3F3F3"/>
                </a:solidFill>
                <a:latin typeface="Cabin"/>
                <a:ea typeface="Cabin"/>
                <a:cs typeface="Cabin"/>
                <a:sym typeface="Cabin"/>
              </a:rPr>
              <a:t>Abdulrahman Bedaiwi       &amp;        Jude Alotaibi</a:t>
            </a:r>
            <a:endParaRPr b="1" sz="2400">
              <a:solidFill>
                <a:srgbClr val="F3F3F3"/>
              </a:solidFill>
              <a:latin typeface="Cabin"/>
              <a:ea typeface="Cabin"/>
              <a:cs typeface="Cabin"/>
              <a:sym typeface="Cabin"/>
            </a:endParaRPr>
          </a:p>
        </p:txBody>
      </p:sp>
      <p:sp>
        <p:nvSpPr>
          <p:cNvPr id="343" name="Google Shape;343;p34"/>
          <p:cNvSpPr txBox="1"/>
          <p:nvPr/>
        </p:nvSpPr>
        <p:spPr>
          <a:xfrm>
            <a:off x="1581545" y="663073"/>
            <a:ext cx="4410300" cy="10404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900" u="sng">
                <a:solidFill>
                  <a:srgbClr val="F3F3F3"/>
                </a:solidFill>
                <a:latin typeface="Cabin"/>
                <a:ea typeface="Cabin"/>
                <a:cs typeface="Cabin"/>
                <a:sym typeface="Cabin"/>
              </a:rPr>
              <a:t>Team Leaders</a:t>
            </a:r>
            <a:endParaRPr b="1" sz="4900" u="sng">
              <a:solidFill>
                <a:srgbClr val="F3F3F3"/>
              </a:solidFill>
              <a:latin typeface="Cabin"/>
              <a:ea typeface="Cabin"/>
              <a:cs typeface="Cabin"/>
              <a:sym typeface="Cabin"/>
            </a:endParaRPr>
          </a:p>
        </p:txBody>
      </p:sp>
      <p:sp>
        <p:nvSpPr>
          <p:cNvPr id="344" name="Google Shape;344;p34"/>
          <p:cNvSpPr txBox="1"/>
          <p:nvPr/>
        </p:nvSpPr>
        <p:spPr>
          <a:xfrm>
            <a:off x="-366622" y="8756021"/>
            <a:ext cx="5319000" cy="8235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lang="ar" sz="4800">
                <a:latin typeface="Chelsea Market"/>
                <a:ea typeface="Chelsea Market"/>
                <a:cs typeface="Chelsea Market"/>
                <a:sym typeface="Chelsea Market"/>
              </a:rPr>
              <a:t>Thank you!</a:t>
            </a:r>
            <a:endParaRPr sz="4800">
              <a:latin typeface="Chelsea Market"/>
              <a:ea typeface="Chelsea Market"/>
              <a:cs typeface="Chelsea Market"/>
              <a:sym typeface="Chelsea Market"/>
            </a:endParaRPr>
          </a:p>
        </p:txBody>
      </p:sp>
      <p:sp>
        <p:nvSpPr>
          <p:cNvPr id="345" name="Google Shape;345;p34"/>
          <p:cNvSpPr txBox="1"/>
          <p:nvPr/>
        </p:nvSpPr>
        <p:spPr>
          <a:xfrm flipH="1">
            <a:off x="1048568" y="9491656"/>
            <a:ext cx="3021900" cy="5172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1900">
                <a:latin typeface="Cabin"/>
                <a:ea typeface="Cabin"/>
                <a:cs typeface="Cabin"/>
                <a:sym typeface="Cabin"/>
              </a:rPr>
              <a:t>Give us your feedback!</a:t>
            </a:r>
            <a:endParaRPr b="1" sz="1900">
              <a:latin typeface="Cabin"/>
              <a:ea typeface="Cabin"/>
              <a:cs typeface="Cabin"/>
              <a:sym typeface="Cabin"/>
            </a:endParaRPr>
          </a:p>
        </p:txBody>
      </p:sp>
      <p:pic>
        <p:nvPicPr>
          <p:cNvPr id="346" name="Google Shape;346;p34">
            <a:hlinkClick r:id="rId3"/>
          </p:cNvPr>
          <p:cNvPicPr preferRelativeResize="0"/>
          <p:nvPr/>
        </p:nvPicPr>
        <p:blipFill>
          <a:blip r:embed="rId4">
            <a:alphaModFix/>
          </a:blip>
          <a:stretch>
            <a:fillRect/>
          </a:stretch>
        </p:blipFill>
        <p:spPr>
          <a:xfrm>
            <a:off x="680238" y="9491736"/>
            <a:ext cx="517136" cy="517136"/>
          </a:xfrm>
          <a:prstGeom prst="rect">
            <a:avLst/>
          </a:prstGeom>
          <a:noFill/>
          <a:ln>
            <a:noFill/>
          </a:ln>
        </p:spPr>
      </p:pic>
      <p:pic>
        <p:nvPicPr>
          <p:cNvPr id="347" name="Google Shape;347;p34">
            <a:hlinkClick r:id="rId5"/>
          </p:cNvPr>
          <p:cNvPicPr preferRelativeResize="0"/>
          <p:nvPr/>
        </p:nvPicPr>
        <p:blipFill>
          <a:blip r:embed="rId6">
            <a:alphaModFix/>
          </a:blip>
          <a:stretch>
            <a:fillRect/>
          </a:stretch>
        </p:blipFill>
        <p:spPr>
          <a:xfrm>
            <a:off x="6259218" y="9411986"/>
            <a:ext cx="761191" cy="676620"/>
          </a:xfrm>
          <a:prstGeom prst="rect">
            <a:avLst/>
          </a:prstGeom>
          <a:noFill/>
          <a:ln>
            <a:noFill/>
          </a:ln>
        </p:spPr>
      </p:pic>
      <p:sp>
        <p:nvSpPr>
          <p:cNvPr id="348" name="Google Shape;348;p34"/>
          <p:cNvSpPr txBox="1"/>
          <p:nvPr/>
        </p:nvSpPr>
        <p:spPr>
          <a:xfrm>
            <a:off x="2135850" y="3065525"/>
            <a:ext cx="4123500" cy="4003800"/>
          </a:xfrm>
          <a:prstGeom prst="rect">
            <a:avLst/>
          </a:prstGeom>
          <a:noFill/>
          <a:ln>
            <a:noFill/>
          </a:ln>
        </p:spPr>
        <p:txBody>
          <a:bodyPr anchorCtr="0" anchor="t" bIns="122150" lIns="122150" spcFirstLastPara="1" rIns="122150" wrap="square" tIns="122150">
            <a:noAutofit/>
          </a:bodyPr>
          <a:lstStyle/>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Alhanouf Alhaluli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Ajeed Alrashoud</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Jehad Alorainy</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Mashal Abaalkhail</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Mohannad Alqarni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Rahaf Alshabri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Rakan Alfaifi</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Rawan Sulaiman</a:t>
            </a:r>
            <a:endParaRPr b="1" sz="2400">
              <a:solidFill>
                <a:srgbClr val="F3F3F3"/>
              </a:solidFill>
              <a:latin typeface="Cabin"/>
              <a:ea typeface="Cabin"/>
              <a:cs typeface="Cabin"/>
              <a:sym typeface="Cabin"/>
            </a:endParaRPr>
          </a:p>
          <a:p>
            <a:pPr indent="-457200" lvl="0" marL="609600" rtl="0" algn="l">
              <a:lnSpc>
                <a:spcPct val="115000"/>
              </a:lnSpc>
              <a:spcBef>
                <a:spcPts val="0"/>
              </a:spcBef>
              <a:spcAft>
                <a:spcPts val="0"/>
              </a:spcAft>
              <a:buClr>
                <a:srgbClr val="F3F3F3"/>
              </a:buClr>
              <a:buSzPts val="2400"/>
              <a:buFont typeface="Cabin"/>
              <a:buChar char="●"/>
            </a:pPr>
            <a:r>
              <a:rPr b="1" lang="ar" sz="2400">
                <a:solidFill>
                  <a:srgbClr val="F3F3F3"/>
                </a:solidFill>
                <a:latin typeface="Cabin"/>
                <a:ea typeface="Cabin"/>
                <a:cs typeface="Cabin"/>
                <a:sym typeface="Cabin"/>
              </a:rPr>
              <a:t>Rema Almutawa</a:t>
            </a:r>
            <a:endParaRPr b="1" sz="2400">
              <a:solidFill>
                <a:srgbClr val="F3F3F3"/>
              </a:solidFill>
              <a:latin typeface="Cabin"/>
              <a:ea typeface="Cabin"/>
              <a:cs typeface="Cabin"/>
              <a:sym typeface="Cabin"/>
            </a:endParaRPr>
          </a:p>
        </p:txBody>
      </p:sp>
      <p:pic>
        <p:nvPicPr>
          <p:cNvPr id="349" name="Google Shape;349;p34"/>
          <p:cNvPicPr preferRelativeResize="0"/>
          <p:nvPr/>
        </p:nvPicPr>
        <p:blipFill>
          <a:blip r:embed="rId7">
            <a:alphaModFix/>
          </a:blip>
          <a:stretch>
            <a:fillRect/>
          </a:stretch>
        </p:blipFill>
        <p:spPr>
          <a:xfrm>
            <a:off x="2391521" y="6633917"/>
            <a:ext cx="255773" cy="255773"/>
          </a:xfrm>
          <a:prstGeom prst="rect">
            <a:avLst/>
          </a:prstGeom>
          <a:noFill/>
          <a:ln>
            <a:noFill/>
          </a:ln>
        </p:spPr>
      </p:pic>
      <p:pic>
        <p:nvPicPr>
          <p:cNvPr id="350" name="Google Shape;350;p34"/>
          <p:cNvPicPr preferRelativeResize="0"/>
          <p:nvPr/>
        </p:nvPicPr>
        <p:blipFill>
          <a:blip r:embed="rId7">
            <a:alphaModFix/>
          </a:blip>
          <a:stretch>
            <a:fillRect/>
          </a:stretch>
        </p:blipFill>
        <p:spPr>
          <a:xfrm>
            <a:off x="2391526" y="6230610"/>
            <a:ext cx="255773" cy="25577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6"/>
          <p:cNvSpPr txBox="1"/>
          <p:nvPr/>
        </p:nvSpPr>
        <p:spPr>
          <a:xfrm>
            <a:off x="757312" y="276166"/>
            <a:ext cx="6048000" cy="6090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4500">
                <a:solidFill>
                  <a:srgbClr val="0B5394"/>
                </a:solidFill>
                <a:latin typeface="Cabin"/>
                <a:ea typeface="Cabin"/>
                <a:cs typeface="Cabin"/>
                <a:sym typeface="Cabin"/>
              </a:rPr>
              <a:t>Diabetes Mellitus</a:t>
            </a:r>
            <a:endParaRPr b="1" sz="4500">
              <a:solidFill>
                <a:srgbClr val="0B5394"/>
              </a:solidFill>
              <a:latin typeface="Cabin"/>
              <a:ea typeface="Cabin"/>
              <a:cs typeface="Cabin"/>
              <a:sym typeface="Cabin"/>
            </a:endParaRPr>
          </a:p>
        </p:txBody>
      </p:sp>
      <p:cxnSp>
        <p:nvCxnSpPr>
          <p:cNvPr id="135" name="Google Shape;135;p26"/>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sp>
        <p:nvSpPr>
          <p:cNvPr id="136" name="Google Shape;136;p26"/>
          <p:cNvSpPr/>
          <p:nvPr/>
        </p:nvSpPr>
        <p:spPr>
          <a:xfrm>
            <a:off x="253425" y="1686200"/>
            <a:ext cx="7036200" cy="8124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a:solidFill>
                  <a:srgbClr val="FFFFFF"/>
                </a:solidFill>
                <a:latin typeface="Cabin"/>
                <a:ea typeface="Cabin"/>
                <a:cs typeface="Cabin"/>
                <a:sym typeface="Cabin"/>
              </a:rPr>
              <a:t>A </a:t>
            </a:r>
            <a:r>
              <a:rPr b="1" lang="ar" sz="1300" u="sng">
                <a:solidFill>
                  <a:srgbClr val="FFFFFF"/>
                </a:solidFill>
                <a:latin typeface="Cabin"/>
                <a:ea typeface="Cabin"/>
                <a:cs typeface="Cabin"/>
                <a:sym typeface="Cabin"/>
              </a:rPr>
              <a:t>metabolic</a:t>
            </a:r>
            <a:r>
              <a:rPr b="1" lang="ar" sz="1300">
                <a:solidFill>
                  <a:srgbClr val="FFFFFF"/>
                </a:solidFill>
                <a:latin typeface="Cabin"/>
                <a:ea typeface="Cabin"/>
                <a:cs typeface="Cabin"/>
                <a:sym typeface="Cabin"/>
              </a:rPr>
              <a:t> disorder of multiple aetiology characterized by chronic </a:t>
            </a:r>
            <a:r>
              <a:rPr b="1" lang="ar" sz="1300">
                <a:solidFill>
                  <a:srgbClr val="FFFFFF"/>
                </a:solidFill>
                <a:latin typeface="Cabin"/>
                <a:ea typeface="Cabin"/>
                <a:cs typeface="Cabin"/>
                <a:sym typeface="Cabin"/>
              </a:rPr>
              <a:t>hyperglycemia</a:t>
            </a:r>
            <a:r>
              <a:rPr b="1" lang="ar" sz="1300">
                <a:solidFill>
                  <a:srgbClr val="FFFFFF"/>
                </a:solidFill>
                <a:latin typeface="Cabin"/>
                <a:ea typeface="Cabin"/>
                <a:cs typeface="Cabin"/>
                <a:sym typeface="Cabin"/>
              </a:rPr>
              <a:t> with disturbances of carbohydrate, fat and protein metabolism resulting from defects in insulin secretion, insulin action or both.</a:t>
            </a:r>
            <a:endParaRPr b="1" sz="1300">
              <a:solidFill>
                <a:srgbClr val="FFFFFF"/>
              </a:solidFill>
              <a:latin typeface="Cabin"/>
              <a:ea typeface="Cabin"/>
              <a:cs typeface="Cabin"/>
              <a:sym typeface="Cabin"/>
            </a:endParaRPr>
          </a:p>
        </p:txBody>
      </p:sp>
      <p:sp>
        <p:nvSpPr>
          <p:cNvPr id="137" name="Google Shape;137;p26"/>
          <p:cNvSpPr txBox="1"/>
          <p:nvPr/>
        </p:nvSpPr>
        <p:spPr>
          <a:xfrm>
            <a:off x="134150" y="1203996"/>
            <a:ext cx="1433100" cy="4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1C4587"/>
                </a:solidFill>
                <a:latin typeface="Cabin"/>
                <a:ea typeface="Cabin"/>
                <a:cs typeface="Cabin"/>
                <a:sym typeface="Cabin"/>
              </a:rPr>
              <a:t>Definition:</a:t>
            </a:r>
            <a:endParaRPr b="1" sz="2000">
              <a:solidFill>
                <a:srgbClr val="1C4587"/>
              </a:solidFill>
              <a:latin typeface="Cabin"/>
              <a:ea typeface="Cabin"/>
              <a:cs typeface="Cabin"/>
              <a:sym typeface="Cabin"/>
            </a:endParaRPr>
          </a:p>
        </p:txBody>
      </p:sp>
      <p:grpSp>
        <p:nvGrpSpPr>
          <p:cNvPr id="138" name="Google Shape;138;p26"/>
          <p:cNvGrpSpPr/>
          <p:nvPr/>
        </p:nvGrpSpPr>
        <p:grpSpPr>
          <a:xfrm>
            <a:off x="253413" y="2978280"/>
            <a:ext cx="756971" cy="1080982"/>
            <a:chOff x="2391948" y="1635646"/>
            <a:chExt cx="805546" cy="1584088"/>
          </a:xfrm>
        </p:grpSpPr>
        <p:sp>
          <p:nvSpPr>
            <p:cNvPr id="139" name="Google Shape;139;p26"/>
            <p:cNvSpPr/>
            <p:nvPr/>
          </p:nvSpPr>
          <p:spPr>
            <a:xfrm>
              <a:off x="2391994" y="1635646"/>
              <a:ext cx="805500" cy="792000"/>
            </a:xfrm>
            <a:prstGeom prst="rect">
              <a:avLst/>
            </a:prstGeom>
            <a:solidFill>
              <a:srgbClr val="0B53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0" name="Google Shape;140;p26"/>
            <p:cNvSpPr/>
            <p:nvPr/>
          </p:nvSpPr>
          <p:spPr>
            <a:xfrm rot="10800000">
              <a:off x="2391948" y="2427734"/>
              <a:ext cx="805500" cy="792000"/>
            </a:xfrm>
            <a:prstGeom prst="triangle">
              <a:avLst>
                <a:gd fmla="val 0" name="adj"/>
              </a:avLst>
            </a:prstGeom>
            <a:solidFill>
              <a:srgbClr val="0B53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41" name="Google Shape;141;p26"/>
          <p:cNvSpPr txBox="1"/>
          <p:nvPr/>
        </p:nvSpPr>
        <p:spPr>
          <a:xfrm>
            <a:off x="1067747" y="3148534"/>
            <a:ext cx="2472300" cy="122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Cabin"/>
                <a:ea typeface="Cabin"/>
                <a:cs typeface="Cabin"/>
                <a:sym typeface="Cabin"/>
              </a:rPr>
              <a:t>(5-10%) – </a:t>
            </a:r>
            <a:r>
              <a:rPr lang="ar" sz="1200">
                <a:latin typeface="Cabin"/>
                <a:ea typeface="Cabin"/>
                <a:cs typeface="Cabin"/>
                <a:sym typeface="Cabin"/>
              </a:rPr>
              <a:t>due to autoimmune β-cell destruction, usual</a:t>
            </a:r>
            <a:r>
              <a:rPr lang="ar" sz="1200">
                <a:latin typeface="Cabin"/>
                <a:ea typeface="Cabin"/>
                <a:cs typeface="Cabin"/>
                <a:sym typeface="Cabin"/>
              </a:rPr>
              <a:t>ly</a:t>
            </a:r>
            <a:endParaRPr sz="1200">
              <a:latin typeface="Cabin"/>
              <a:ea typeface="Cabin"/>
              <a:cs typeface="Cabin"/>
              <a:sym typeface="Cabin"/>
            </a:endParaRPr>
          </a:p>
          <a:p>
            <a:pPr indent="0" lvl="0" marL="0" marR="0" rtl="0" algn="l">
              <a:spcBef>
                <a:spcPts val="0"/>
              </a:spcBef>
              <a:spcAft>
                <a:spcPts val="0"/>
              </a:spcAft>
              <a:buNone/>
            </a:pPr>
            <a:r>
              <a:rPr lang="ar" sz="1200">
                <a:latin typeface="Cabin"/>
                <a:ea typeface="Cabin"/>
                <a:cs typeface="Cabin"/>
                <a:sym typeface="Cabin"/>
              </a:rPr>
              <a:t>leading to absolute insulin deficiency. Usually affects younger age group (not always</a:t>
            </a:r>
            <a:r>
              <a:rPr lang="ar" sz="1200">
                <a:latin typeface="Cabin"/>
                <a:ea typeface="Cabin"/>
                <a:cs typeface="Cabin"/>
                <a:sym typeface="Cabin"/>
              </a:rPr>
              <a:t>).</a:t>
            </a:r>
            <a:endParaRPr sz="1200">
              <a:latin typeface="Cabin"/>
              <a:ea typeface="Cabin"/>
              <a:cs typeface="Cabin"/>
              <a:sym typeface="Cabin"/>
            </a:endParaRPr>
          </a:p>
        </p:txBody>
      </p:sp>
      <p:sp>
        <p:nvSpPr>
          <p:cNvPr id="142" name="Google Shape;142;p26"/>
          <p:cNvSpPr txBox="1"/>
          <p:nvPr/>
        </p:nvSpPr>
        <p:spPr>
          <a:xfrm>
            <a:off x="1067721" y="2916463"/>
            <a:ext cx="2495400" cy="27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latin typeface="Cabin"/>
                <a:ea typeface="Cabin"/>
                <a:cs typeface="Cabin"/>
                <a:sym typeface="Cabin"/>
              </a:rPr>
              <a:t>Type 1</a:t>
            </a:r>
            <a:endParaRPr b="1" sz="1200">
              <a:latin typeface="Cabin"/>
              <a:ea typeface="Cabin"/>
              <a:cs typeface="Cabin"/>
              <a:sym typeface="Cabin"/>
            </a:endParaRPr>
          </a:p>
        </p:txBody>
      </p:sp>
      <p:sp>
        <p:nvSpPr>
          <p:cNvPr id="143" name="Google Shape;143;p26"/>
          <p:cNvSpPr txBox="1"/>
          <p:nvPr/>
        </p:nvSpPr>
        <p:spPr>
          <a:xfrm>
            <a:off x="321412" y="3032021"/>
            <a:ext cx="621300" cy="57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Exo"/>
                <a:ea typeface="Exo"/>
                <a:cs typeface="Exo"/>
                <a:sym typeface="Exo"/>
              </a:rPr>
              <a:t>01</a:t>
            </a:r>
            <a:endParaRPr b="1" sz="2600">
              <a:solidFill>
                <a:srgbClr val="FFFFFF"/>
              </a:solidFill>
              <a:latin typeface="Exo"/>
              <a:ea typeface="Exo"/>
              <a:cs typeface="Exo"/>
              <a:sym typeface="Exo"/>
            </a:endParaRPr>
          </a:p>
        </p:txBody>
      </p:sp>
      <p:grpSp>
        <p:nvGrpSpPr>
          <p:cNvPr id="144" name="Google Shape;144;p26"/>
          <p:cNvGrpSpPr/>
          <p:nvPr/>
        </p:nvGrpSpPr>
        <p:grpSpPr>
          <a:xfrm>
            <a:off x="3490680" y="3022857"/>
            <a:ext cx="756971" cy="1080982"/>
            <a:chOff x="2391948" y="1635646"/>
            <a:chExt cx="805546" cy="1584088"/>
          </a:xfrm>
        </p:grpSpPr>
        <p:sp>
          <p:nvSpPr>
            <p:cNvPr id="145" name="Google Shape;145;p26"/>
            <p:cNvSpPr/>
            <p:nvPr/>
          </p:nvSpPr>
          <p:spPr>
            <a:xfrm>
              <a:off x="2391994" y="1635646"/>
              <a:ext cx="805500" cy="792000"/>
            </a:xfrm>
            <a:prstGeom prst="rect">
              <a:avLst/>
            </a:pr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46" name="Google Shape;146;p26"/>
            <p:cNvSpPr/>
            <p:nvPr/>
          </p:nvSpPr>
          <p:spPr>
            <a:xfrm rot="10800000">
              <a:off x="2391948" y="2427734"/>
              <a:ext cx="805500" cy="792000"/>
            </a:xfrm>
            <a:prstGeom prst="triangle">
              <a:avLst>
                <a:gd fmla="val 0" name="adj"/>
              </a:avLst>
            </a:prstGeom>
            <a:solidFill>
              <a:srgbClr val="3D85C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47" name="Google Shape;147;p26"/>
          <p:cNvSpPr txBox="1"/>
          <p:nvPr/>
        </p:nvSpPr>
        <p:spPr>
          <a:xfrm>
            <a:off x="4342213" y="3219245"/>
            <a:ext cx="2878800" cy="122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Cabin"/>
                <a:ea typeface="Cabin"/>
                <a:cs typeface="Cabin"/>
                <a:sym typeface="Cabin"/>
              </a:rPr>
              <a:t>(90 - 95%) – due to a progressive loss of β-cell insulin</a:t>
            </a:r>
            <a:endParaRPr sz="1200">
              <a:latin typeface="Cabin"/>
              <a:ea typeface="Cabin"/>
              <a:cs typeface="Cabin"/>
              <a:sym typeface="Cabin"/>
            </a:endParaRPr>
          </a:p>
          <a:p>
            <a:pPr indent="0" lvl="0" marL="0" marR="0" rtl="0" algn="l">
              <a:spcBef>
                <a:spcPts val="0"/>
              </a:spcBef>
              <a:spcAft>
                <a:spcPts val="0"/>
              </a:spcAft>
              <a:buNone/>
            </a:pPr>
            <a:r>
              <a:rPr lang="ar" sz="1200">
                <a:latin typeface="Cabin"/>
                <a:ea typeface="Cabin"/>
                <a:cs typeface="Cabin"/>
                <a:sym typeface="Cabin"/>
              </a:rPr>
              <a:t>secretion frequently on the background of insulin resistance.</a:t>
            </a:r>
            <a:endParaRPr sz="1200">
              <a:latin typeface="Cabin"/>
              <a:ea typeface="Cabin"/>
              <a:cs typeface="Cabin"/>
              <a:sym typeface="Cabin"/>
            </a:endParaRPr>
          </a:p>
          <a:p>
            <a:pPr indent="0" lvl="0" marL="0" marR="0" rtl="0" algn="l">
              <a:spcBef>
                <a:spcPts val="0"/>
              </a:spcBef>
              <a:spcAft>
                <a:spcPts val="0"/>
              </a:spcAft>
              <a:buNone/>
            </a:pPr>
            <a:r>
              <a:rPr lang="ar" sz="1200">
                <a:latin typeface="Cabin"/>
                <a:ea typeface="Cabin"/>
                <a:cs typeface="Cabin"/>
                <a:sym typeface="Cabin"/>
              </a:rPr>
              <a:t>Usually older age group (not always).</a:t>
            </a:r>
            <a:endParaRPr sz="1200">
              <a:latin typeface="Cabin"/>
              <a:ea typeface="Cabin"/>
              <a:cs typeface="Cabin"/>
              <a:sym typeface="Cabin"/>
            </a:endParaRPr>
          </a:p>
        </p:txBody>
      </p:sp>
      <p:sp>
        <p:nvSpPr>
          <p:cNvPr id="148" name="Google Shape;148;p26"/>
          <p:cNvSpPr txBox="1"/>
          <p:nvPr/>
        </p:nvSpPr>
        <p:spPr>
          <a:xfrm>
            <a:off x="4342217" y="2987181"/>
            <a:ext cx="2334000" cy="27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latin typeface="Cabin"/>
                <a:ea typeface="Cabin"/>
                <a:cs typeface="Cabin"/>
                <a:sym typeface="Cabin"/>
              </a:rPr>
              <a:t>Type 2 </a:t>
            </a:r>
            <a:endParaRPr b="1" sz="1200">
              <a:latin typeface="Cabin"/>
              <a:ea typeface="Cabin"/>
              <a:cs typeface="Cabin"/>
              <a:sym typeface="Cabin"/>
            </a:endParaRPr>
          </a:p>
        </p:txBody>
      </p:sp>
      <p:sp>
        <p:nvSpPr>
          <p:cNvPr id="149" name="Google Shape;149;p26"/>
          <p:cNvSpPr txBox="1"/>
          <p:nvPr/>
        </p:nvSpPr>
        <p:spPr>
          <a:xfrm>
            <a:off x="3558664" y="3076436"/>
            <a:ext cx="621300" cy="57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Exo"/>
                <a:ea typeface="Exo"/>
                <a:cs typeface="Exo"/>
                <a:sym typeface="Exo"/>
              </a:rPr>
              <a:t>02</a:t>
            </a:r>
            <a:endParaRPr b="1" sz="2600">
              <a:solidFill>
                <a:srgbClr val="FFFFFF"/>
              </a:solidFill>
              <a:latin typeface="Exo"/>
              <a:ea typeface="Exo"/>
              <a:cs typeface="Exo"/>
              <a:sym typeface="Exo"/>
            </a:endParaRPr>
          </a:p>
        </p:txBody>
      </p:sp>
      <p:grpSp>
        <p:nvGrpSpPr>
          <p:cNvPr id="150" name="Google Shape;150;p26"/>
          <p:cNvGrpSpPr/>
          <p:nvPr/>
        </p:nvGrpSpPr>
        <p:grpSpPr>
          <a:xfrm>
            <a:off x="253413" y="4517875"/>
            <a:ext cx="756971" cy="1080982"/>
            <a:chOff x="2391948" y="1635646"/>
            <a:chExt cx="805546" cy="1584088"/>
          </a:xfrm>
        </p:grpSpPr>
        <p:sp>
          <p:nvSpPr>
            <p:cNvPr id="151" name="Google Shape;151;p26"/>
            <p:cNvSpPr/>
            <p:nvPr/>
          </p:nvSpPr>
          <p:spPr>
            <a:xfrm>
              <a:off x="2391994" y="1635646"/>
              <a:ext cx="805500" cy="792000"/>
            </a:xfrm>
            <a:prstGeom prst="rect">
              <a:avLst/>
            </a:prstGeom>
            <a:solidFill>
              <a:srgbClr val="6FA8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2" name="Google Shape;152;p26"/>
            <p:cNvSpPr/>
            <p:nvPr/>
          </p:nvSpPr>
          <p:spPr>
            <a:xfrm rot="10800000">
              <a:off x="2391948" y="2427734"/>
              <a:ext cx="805500" cy="792000"/>
            </a:xfrm>
            <a:prstGeom prst="triangle">
              <a:avLst>
                <a:gd fmla="val 0" name="adj"/>
              </a:avLst>
            </a:prstGeom>
            <a:solidFill>
              <a:srgbClr val="6FA8D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53" name="Google Shape;153;p26"/>
          <p:cNvSpPr txBox="1"/>
          <p:nvPr/>
        </p:nvSpPr>
        <p:spPr>
          <a:xfrm>
            <a:off x="1083519" y="4717506"/>
            <a:ext cx="2537400" cy="122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Cabin"/>
                <a:ea typeface="Cabin"/>
                <a:cs typeface="Cabin"/>
                <a:sym typeface="Cabin"/>
              </a:rPr>
              <a:t>diabetes diagnosed in the second </a:t>
            </a:r>
            <a:endParaRPr sz="1200">
              <a:latin typeface="Cabin"/>
              <a:ea typeface="Cabin"/>
              <a:cs typeface="Cabin"/>
              <a:sym typeface="Cabin"/>
            </a:endParaRPr>
          </a:p>
          <a:p>
            <a:pPr indent="0" lvl="0" marL="0" marR="0" rtl="0" algn="l">
              <a:spcBef>
                <a:spcPts val="0"/>
              </a:spcBef>
              <a:spcAft>
                <a:spcPts val="0"/>
              </a:spcAft>
              <a:buNone/>
            </a:pPr>
            <a:r>
              <a:rPr lang="ar" sz="1200">
                <a:latin typeface="Cabin"/>
                <a:ea typeface="Cabin"/>
                <a:cs typeface="Cabin"/>
                <a:sym typeface="Cabin"/>
              </a:rPr>
              <a:t>or third trimester of pregnancy that was not clearly overt diabetes prior to gestation.</a:t>
            </a:r>
            <a:endParaRPr sz="1200">
              <a:latin typeface="Cabin"/>
              <a:ea typeface="Cabin"/>
              <a:cs typeface="Cabin"/>
              <a:sym typeface="Cabin"/>
            </a:endParaRPr>
          </a:p>
        </p:txBody>
      </p:sp>
      <p:sp>
        <p:nvSpPr>
          <p:cNvPr id="154" name="Google Shape;154;p26"/>
          <p:cNvSpPr txBox="1"/>
          <p:nvPr/>
        </p:nvSpPr>
        <p:spPr>
          <a:xfrm>
            <a:off x="1083514" y="4485456"/>
            <a:ext cx="2334000" cy="27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latin typeface="Cabin"/>
                <a:ea typeface="Cabin"/>
                <a:cs typeface="Cabin"/>
                <a:sym typeface="Cabin"/>
              </a:rPr>
              <a:t>Gestational diabetes</a:t>
            </a:r>
            <a:endParaRPr b="1" sz="1200">
              <a:latin typeface="Cabin"/>
              <a:ea typeface="Cabin"/>
              <a:cs typeface="Cabin"/>
              <a:sym typeface="Cabin"/>
            </a:endParaRPr>
          </a:p>
        </p:txBody>
      </p:sp>
      <p:sp>
        <p:nvSpPr>
          <p:cNvPr id="155" name="Google Shape;155;p26"/>
          <p:cNvSpPr txBox="1"/>
          <p:nvPr/>
        </p:nvSpPr>
        <p:spPr>
          <a:xfrm>
            <a:off x="321412" y="4571454"/>
            <a:ext cx="621300" cy="57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Exo"/>
                <a:ea typeface="Exo"/>
                <a:cs typeface="Exo"/>
                <a:sym typeface="Exo"/>
              </a:rPr>
              <a:t>03</a:t>
            </a:r>
            <a:endParaRPr b="1" sz="2600">
              <a:solidFill>
                <a:srgbClr val="FFFFFF"/>
              </a:solidFill>
              <a:latin typeface="Exo"/>
              <a:ea typeface="Exo"/>
              <a:cs typeface="Exo"/>
              <a:sym typeface="Exo"/>
            </a:endParaRPr>
          </a:p>
        </p:txBody>
      </p:sp>
      <p:grpSp>
        <p:nvGrpSpPr>
          <p:cNvPr id="156" name="Google Shape;156;p26"/>
          <p:cNvGrpSpPr/>
          <p:nvPr/>
        </p:nvGrpSpPr>
        <p:grpSpPr>
          <a:xfrm>
            <a:off x="3490680" y="4562453"/>
            <a:ext cx="756971" cy="1080982"/>
            <a:chOff x="2391948" y="1635646"/>
            <a:chExt cx="805546" cy="1584088"/>
          </a:xfrm>
        </p:grpSpPr>
        <p:sp>
          <p:nvSpPr>
            <p:cNvPr id="157" name="Google Shape;157;p26"/>
            <p:cNvSpPr/>
            <p:nvPr/>
          </p:nvSpPr>
          <p:spPr>
            <a:xfrm>
              <a:off x="2391994" y="1635646"/>
              <a:ext cx="805500" cy="792000"/>
            </a:xfrm>
            <a:prstGeom prst="rect">
              <a:avLst/>
            </a:pr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58" name="Google Shape;158;p26"/>
            <p:cNvSpPr/>
            <p:nvPr/>
          </p:nvSpPr>
          <p:spPr>
            <a:xfrm rot="10800000">
              <a:off x="2391948" y="2427734"/>
              <a:ext cx="805500" cy="792000"/>
            </a:xfrm>
            <a:prstGeom prst="triangle">
              <a:avLst>
                <a:gd fmla="val 0" name="adj"/>
              </a:avLst>
            </a:prstGeom>
            <a:solidFill>
              <a:srgbClr val="9FC5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159" name="Google Shape;159;p26"/>
          <p:cNvSpPr txBox="1"/>
          <p:nvPr/>
        </p:nvSpPr>
        <p:spPr>
          <a:xfrm>
            <a:off x="4342288" y="4952141"/>
            <a:ext cx="3080700" cy="108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ar" sz="1200">
                <a:latin typeface="Cabin"/>
                <a:ea typeface="Cabin"/>
                <a:cs typeface="Cabin"/>
                <a:sym typeface="Cabin"/>
              </a:rPr>
              <a:t>e.g., neonatal, maturity-onset diabetes of the young, diseases of the exocrine pancreas, drug- or chemical-induced diabetes.</a:t>
            </a:r>
            <a:endParaRPr sz="1200">
              <a:latin typeface="Cabin"/>
              <a:ea typeface="Cabin"/>
              <a:cs typeface="Cabin"/>
              <a:sym typeface="Cabin"/>
            </a:endParaRPr>
          </a:p>
          <a:p>
            <a:pPr indent="0" lvl="0" marL="0" marR="0" rtl="0" algn="l">
              <a:spcBef>
                <a:spcPts val="0"/>
              </a:spcBef>
              <a:spcAft>
                <a:spcPts val="0"/>
              </a:spcAft>
              <a:buNone/>
            </a:pPr>
            <a:r>
              <a:t/>
            </a:r>
            <a:endParaRPr sz="1200">
              <a:latin typeface="Cabin"/>
              <a:ea typeface="Cabin"/>
              <a:cs typeface="Cabin"/>
              <a:sym typeface="Cabin"/>
            </a:endParaRPr>
          </a:p>
        </p:txBody>
      </p:sp>
      <p:sp>
        <p:nvSpPr>
          <p:cNvPr id="160" name="Google Shape;160;p26"/>
          <p:cNvSpPr txBox="1"/>
          <p:nvPr/>
        </p:nvSpPr>
        <p:spPr>
          <a:xfrm>
            <a:off x="4342213" y="4526772"/>
            <a:ext cx="3126300" cy="42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sz="1200">
                <a:latin typeface="Cabin"/>
                <a:ea typeface="Cabin"/>
                <a:cs typeface="Cabin"/>
                <a:sym typeface="Cabin"/>
              </a:rPr>
              <a:t>Specific types of diabetes due to other causes</a:t>
            </a:r>
            <a:endParaRPr b="1" sz="1200">
              <a:latin typeface="Cabin"/>
              <a:ea typeface="Cabin"/>
              <a:cs typeface="Cabin"/>
              <a:sym typeface="Cabin"/>
            </a:endParaRPr>
          </a:p>
        </p:txBody>
      </p:sp>
      <p:sp>
        <p:nvSpPr>
          <p:cNvPr id="161" name="Google Shape;161;p26"/>
          <p:cNvSpPr txBox="1"/>
          <p:nvPr/>
        </p:nvSpPr>
        <p:spPr>
          <a:xfrm>
            <a:off x="143350" y="2525713"/>
            <a:ext cx="6914400" cy="47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solidFill>
                  <a:srgbClr val="1C4587"/>
                </a:solidFill>
                <a:latin typeface="Cabin"/>
                <a:ea typeface="Cabin"/>
                <a:cs typeface="Cabin"/>
                <a:sym typeface="Cabin"/>
              </a:rPr>
              <a:t>Main types of diabetes:</a:t>
            </a:r>
            <a:endParaRPr b="1" sz="2000">
              <a:solidFill>
                <a:srgbClr val="1C4587"/>
              </a:solidFill>
              <a:latin typeface="Cabin"/>
              <a:ea typeface="Cabin"/>
              <a:cs typeface="Cabin"/>
              <a:sym typeface="Cabin"/>
            </a:endParaRPr>
          </a:p>
        </p:txBody>
      </p:sp>
      <p:sp>
        <p:nvSpPr>
          <p:cNvPr id="162" name="Google Shape;162;p26"/>
          <p:cNvSpPr txBox="1"/>
          <p:nvPr/>
        </p:nvSpPr>
        <p:spPr>
          <a:xfrm>
            <a:off x="3571085" y="4572792"/>
            <a:ext cx="621300" cy="57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ar" sz="2600">
                <a:solidFill>
                  <a:srgbClr val="FFFFFF"/>
                </a:solidFill>
                <a:latin typeface="Exo"/>
                <a:ea typeface="Exo"/>
                <a:cs typeface="Exo"/>
                <a:sym typeface="Exo"/>
              </a:rPr>
              <a:t>04</a:t>
            </a:r>
            <a:endParaRPr b="1" sz="2600">
              <a:solidFill>
                <a:srgbClr val="FFFFFF"/>
              </a:solidFill>
              <a:latin typeface="Exo"/>
              <a:ea typeface="Exo"/>
              <a:cs typeface="Exo"/>
              <a:sym typeface="Exo"/>
            </a:endParaRPr>
          </a:p>
        </p:txBody>
      </p:sp>
      <p:sp>
        <p:nvSpPr>
          <p:cNvPr id="163" name="Google Shape;163;p26"/>
          <p:cNvSpPr/>
          <p:nvPr/>
        </p:nvSpPr>
        <p:spPr>
          <a:xfrm>
            <a:off x="143350" y="6081050"/>
            <a:ext cx="7275900" cy="573000"/>
          </a:xfrm>
          <a:prstGeom prst="roundRect">
            <a:avLst>
              <a:gd fmla="val 16667" name="adj"/>
            </a:avLst>
          </a:prstGeom>
          <a:noFill/>
          <a:ln cap="flat" cmpd="sng" w="9525">
            <a:solidFill>
              <a:srgbClr val="0B5394"/>
            </a:solidFill>
            <a:prstDash val="lgDash"/>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None/>
            </a:pPr>
            <a:r>
              <a:rPr lang="ar" sz="1300">
                <a:solidFill>
                  <a:srgbClr val="0B5394"/>
                </a:solidFill>
                <a:latin typeface="Cabin"/>
                <a:ea typeface="Cabin"/>
                <a:cs typeface="Cabin"/>
                <a:sym typeface="Cabin"/>
              </a:rPr>
              <a:t>Impaired glucose tolerance (IGT) and impaired fasting glycaemia (IFG) - intermediate conditions in the transition between normal blood glucose levels and diabetes (especially type 2).</a:t>
            </a:r>
            <a:endParaRPr sz="1300">
              <a:solidFill>
                <a:srgbClr val="0B5394"/>
              </a:solidFill>
              <a:latin typeface="Cabin"/>
              <a:ea typeface="Cabin"/>
              <a:cs typeface="Cabin"/>
              <a:sym typeface="Cabin"/>
            </a:endParaRPr>
          </a:p>
        </p:txBody>
      </p:sp>
      <p:cxnSp>
        <p:nvCxnSpPr>
          <p:cNvPr id="164" name="Google Shape;164;p26"/>
          <p:cNvCxnSpPr/>
          <p:nvPr/>
        </p:nvCxnSpPr>
        <p:spPr>
          <a:xfrm>
            <a:off x="175905" y="7334073"/>
            <a:ext cx="7275900" cy="0"/>
          </a:xfrm>
          <a:prstGeom prst="straightConnector1">
            <a:avLst/>
          </a:prstGeom>
          <a:noFill/>
          <a:ln cap="flat" cmpd="sng" w="38100">
            <a:solidFill>
              <a:srgbClr val="0B5394"/>
            </a:solidFill>
            <a:prstDash val="solid"/>
            <a:miter lim="800000"/>
            <a:headEnd len="sm" w="sm" type="none"/>
            <a:tailEnd len="med" w="med" type="triangle"/>
          </a:ln>
        </p:spPr>
      </p:cxnSp>
      <p:sp>
        <p:nvSpPr>
          <p:cNvPr id="165" name="Google Shape;165;p26"/>
          <p:cNvSpPr/>
          <p:nvPr/>
        </p:nvSpPr>
        <p:spPr>
          <a:xfrm>
            <a:off x="2975613" y="7232434"/>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66" name="Google Shape;166;p26"/>
          <p:cNvSpPr/>
          <p:nvPr/>
        </p:nvSpPr>
        <p:spPr>
          <a:xfrm>
            <a:off x="3789094" y="7209573"/>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67" name="Google Shape;167;p26"/>
          <p:cNvSpPr/>
          <p:nvPr/>
        </p:nvSpPr>
        <p:spPr>
          <a:xfrm>
            <a:off x="4608390" y="7208924"/>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68" name="Google Shape;168;p26"/>
          <p:cNvSpPr/>
          <p:nvPr/>
        </p:nvSpPr>
        <p:spPr>
          <a:xfrm>
            <a:off x="5368984" y="7208898"/>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169" name="Google Shape;169;p26"/>
          <p:cNvSpPr/>
          <p:nvPr/>
        </p:nvSpPr>
        <p:spPr>
          <a:xfrm>
            <a:off x="579873" y="7233095"/>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0" name="Google Shape;170;p26"/>
          <p:cNvSpPr/>
          <p:nvPr/>
        </p:nvSpPr>
        <p:spPr>
          <a:xfrm>
            <a:off x="1415011" y="7232434"/>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1" name="Google Shape;171;p26"/>
          <p:cNvSpPr/>
          <p:nvPr/>
        </p:nvSpPr>
        <p:spPr>
          <a:xfrm>
            <a:off x="2172211" y="7232434"/>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2" name="Google Shape;172;p26"/>
          <p:cNvSpPr/>
          <p:nvPr/>
        </p:nvSpPr>
        <p:spPr>
          <a:xfrm>
            <a:off x="441370" y="7678270"/>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3" name="Google Shape;173;p26"/>
          <p:cNvSpPr txBox="1"/>
          <p:nvPr/>
        </p:nvSpPr>
        <p:spPr>
          <a:xfrm>
            <a:off x="110800" y="8155735"/>
            <a:ext cx="1084200" cy="477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ar" sz="1200">
                <a:latin typeface="Cabin"/>
                <a:ea typeface="Cabin"/>
                <a:cs typeface="Cabin"/>
                <a:sym typeface="Cabin"/>
              </a:rPr>
              <a:t>Increase frequency of Urine</a:t>
            </a:r>
            <a:endParaRPr i="0" sz="1300" u="none" cap="none" strike="noStrike">
              <a:latin typeface="Cabin"/>
              <a:ea typeface="Cabin"/>
              <a:cs typeface="Cabin"/>
              <a:sym typeface="Cabin"/>
            </a:endParaRPr>
          </a:p>
        </p:txBody>
      </p:sp>
      <p:sp>
        <p:nvSpPr>
          <p:cNvPr id="174" name="Google Shape;174;p26"/>
          <p:cNvSpPr/>
          <p:nvPr/>
        </p:nvSpPr>
        <p:spPr>
          <a:xfrm>
            <a:off x="2033707" y="7678417"/>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5" name="Google Shape;175;p26"/>
          <p:cNvSpPr txBox="1"/>
          <p:nvPr/>
        </p:nvSpPr>
        <p:spPr>
          <a:xfrm>
            <a:off x="1753826" y="8170230"/>
            <a:ext cx="1084200" cy="2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ar" sz="1200">
                <a:latin typeface="Cabin"/>
                <a:ea typeface="Cabin"/>
                <a:cs typeface="Cabin"/>
                <a:sym typeface="Cabin"/>
              </a:rPr>
              <a:t>Weight loss</a:t>
            </a:r>
            <a:endParaRPr i="0" sz="1300" u="none" cap="none" strike="noStrike">
              <a:latin typeface="Cabin"/>
              <a:ea typeface="Cabin"/>
              <a:cs typeface="Cabin"/>
              <a:sym typeface="Cabin"/>
            </a:endParaRPr>
          </a:p>
        </p:txBody>
      </p:sp>
      <p:cxnSp>
        <p:nvCxnSpPr>
          <p:cNvPr id="176" name="Google Shape;176;p26"/>
          <p:cNvCxnSpPr>
            <a:stCxn id="174" idx="0"/>
          </p:cNvCxnSpPr>
          <p:nvPr/>
        </p:nvCxnSpPr>
        <p:spPr>
          <a:xfrm rot="10800000">
            <a:off x="2272957" y="7473817"/>
            <a:ext cx="0" cy="204600"/>
          </a:xfrm>
          <a:prstGeom prst="straightConnector1">
            <a:avLst/>
          </a:prstGeom>
          <a:noFill/>
          <a:ln cap="flat" cmpd="sng" w="25400">
            <a:solidFill>
              <a:srgbClr val="3D85C6"/>
            </a:solidFill>
            <a:prstDash val="solid"/>
            <a:miter lim="800000"/>
            <a:headEnd len="sm" w="sm" type="none"/>
            <a:tailEnd len="med" w="med" type="stealth"/>
          </a:ln>
        </p:spPr>
      </p:cxnSp>
      <p:sp>
        <p:nvSpPr>
          <p:cNvPr id="177" name="Google Shape;177;p26"/>
          <p:cNvSpPr/>
          <p:nvPr/>
        </p:nvSpPr>
        <p:spPr>
          <a:xfrm>
            <a:off x="3650590" y="7656365"/>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78" name="Google Shape;178;p26"/>
          <p:cNvSpPr txBox="1"/>
          <p:nvPr/>
        </p:nvSpPr>
        <p:spPr>
          <a:xfrm>
            <a:off x="3353372" y="8137364"/>
            <a:ext cx="1084200" cy="2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ar" sz="1200">
                <a:latin typeface="Cabin"/>
                <a:ea typeface="Cabin"/>
                <a:cs typeface="Cabin"/>
                <a:sym typeface="Cabin"/>
              </a:rPr>
              <a:t>Blurred vision</a:t>
            </a:r>
            <a:endParaRPr i="0" sz="1300" u="none" cap="none" strike="noStrike">
              <a:latin typeface="Cabin"/>
              <a:ea typeface="Cabin"/>
              <a:cs typeface="Cabin"/>
              <a:sym typeface="Cabin"/>
            </a:endParaRPr>
          </a:p>
        </p:txBody>
      </p:sp>
      <p:cxnSp>
        <p:nvCxnSpPr>
          <p:cNvPr id="179" name="Google Shape;179;p26"/>
          <p:cNvCxnSpPr>
            <a:stCxn id="177" idx="0"/>
          </p:cNvCxnSpPr>
          <p:nvPr/>
        </p:nvCxnSpPr>
        <p:spPr>
          <a:xfrm flipH="1" rot="10800000">
            <a:off x="3889840" y="7449065"/>
            <a:ext cx="5700" cy="207300"/>
          </a:xfrm>
          <a:prstGeom prst="straightConnector1">
            <a:avLst/>
          </a:prstGeom>
          <a:noFill/>
          <a:ln cap="flat" cmpd="sng" w="25400">
            <a:solidFill>
              <a:srgbClr val="3D85C6"/>
            </a:solidFill>
            <a:prstDash val="solid"/>
            <a:miter lim="800000"/>
            <a:headEnd len="sm" w="sm" type="none"/>
            <a:tailEnd len="med" w="med" type="stealth"/>
          </a:ln>
        </p:spPr>
      </p:cxnSp>
      <p:sp>
        <p:nvSpPr>
          <p:cNvPr id="180" name="Google Shape;180;p26"/>
          <p:cNvSpPr/>
          <p:nvPr/>
        </p:nvSpPr>
        <p:spPr>
          <a:xfrm>
            <a:off x="5230480" y="7656498"/>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181" name="Google Shape;181;p26"/>
          <p:cNvSpPr txBox="1"/>
          <p:nvPr/>
        </p:nvSpPr>
        <p:spPr>
          <a:xfrm>
            <a:off x="4891938" y="8148311"/>
            <a:ext cx="1119900" cy="32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ar" sz="1200">
                <a:latin typeface="Cabin"/>
                <a:ea typeface="Cabin"/>
                <a:cs typeface="Cabin"/>
                <a:sym typeface="Cabin"/>
              </a:rPr>
              <a:t>Easy fatigability</a:t>
            </a:r>
            <a:endParaRPr i="0" sz="1300" u="none" cap="none" strike="noStrike">
              <a:latin typeface="Cabin"/>
              <a:ea typeface="Cabin"/>
              <a:cs typeface="Cabin"/>
              <a:sym typeface="Cabin"/>
            </a:endParaRPr>
          </a:p>
        </p:txBody>
      </p:sp>
      <p:cxnSp>
        <p:nvCxnSpPr>
          <p:cNvPr id="182" name="Google Shape;182;p26"/>
          <p:cNvCxnSpPr/>
          <p:nvPr/>
        </p:nvCxnSpPr>
        <p:spPr>
          <a:xfrm rot="10800000">
            <a:off x="5468015" y="7460598"/>
            <a:ext cx="3300" cy="195900"/>
          </a:xfrm>
          <a:prstGeom prst="straightConnector1">
            <a:avLst/>
          </a:prstGeom>
          <a:noFill/>
          <a:ln cap="flat" cmpd="sng" w="25400">
            <a:solidFill>
              <a:srgbClr val="3D85C6"/>
            </a:solidFill>
            <a:prstDash val="solid"/>
            <a:miter lim="800000"/>
            <a:headEnd len="sm" w="sm" type="none"/>
            <a:tailEnd len="med" w="med" type="stealth"/>
          </a:ln>
        </p:spPr>
      </p:cxnSp>
      <p:sp>
        <p:nvSpPr>
          <p:cNvPr id="183" name="Google Shape;183;p26"/>
          <p:cNvSpPr/>
          <p:nvPr/>
        </p:nvSpPr>
        <p:spPr>
          <a:xfrm>
            <a:off x="1276508" y="8734954"/>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84" name="Google Shape;184;p26"/>
          <p:cNvSpPr txBox="1"/>
          <p:nvPr/>
        </p:nvSpPr>
        <p:spPr>
          <a:xfrm>
            <a:off x="973400" y="9221173"/>
            <a:ext cx="1084200" cy="2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ar" sz="1200">
                <a:latin typeface="Cabin"/>
                <a:ea typeface="Cabin"/>
                <a:cs typeface="Cabin"/>
                <a:sym typeface="Cabin"/>
              </a:rPr>
              <a:t>Increase thirst</a:t>
            </a:r>
            <a:endParaRPr i="0" sz="1300" u="none" cap="none" strike="noStrike">
              <a:latin typeface="Cabin"/>
              <a:ea typeface="Cabin"/>
              <a:cs typeface="Cabin"/>
              <a:sym typeface="Cabin"/>
            </a:endParaRPr>
          </a:p>
        </p:txBody>
      </p:sp>
      <p:cxnSp>
        <p:nvCxnSpPr>
          <p:cNvPr id="185" name="Google Shape;185;p26"/>
          <p:cNvCxnSpPr>
            <a:stCxn id="183" idx="0"/>
          </p:cNvCxnSpPr>
          <p:nvPr/>
        </p:nvCxnSpPr>
        <p:spPr>
          <a:xfrm rot="10800000">
            <a:off x="1515758" y="7462954"/>
            <a:ext cx="0" cy="1272000"/>
          </a:xfrm>
          <a:prstGeom prst="straightConnector1">
            <a:avLst/>
          </a:prstGeom>
          <a:noFill/>
          <a:ln cap="flat" cmpd="sng" w="25400">
            <a:solidFill>
              <a:srgbClr val="3D85C6"/>
            </a:solidFill>
            <a:prstDash val="solid"/>
            <a:miter lim="800000"/>
            <a:headEnd len="sm" w="sm" type="none"/>
            <a:tailEnd len="med" w="med" type="stealth"/>
          </a:ln>
        </p:spPr>
      </p:cxnSp>
      <p:sp>
        <p:nvSpPr>
          <p:cNvPr id="186" name="Google Shape;186;p26"/>
          <p:cNvSpPr/>
          <p:nvPr/>
        </p:nvSpPr>
        <p:spPr>
          <a:xfrm>
            <a:off x="2837109" y="8732529"/>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cxnSp>
        <p:nvCxnSpPr>
          <p:cNvPr id="187" name="Google Shape;187;p26"/>
          <p:cNvCxnSpPr>
            <a:stCxn id="186" idx="0"/>
          </p:cNvCxnSpPr>
          <p:nvPr/>
        </p:nvCxnSpPr>
        <p:spPr>
          <a:xfrm flipH="1" rot="10800000">
            <a:off x="3076359" y="7484229"/>
            <a:ext cx="7200" cy="1248300"/>
          </a:xfrm>
          <a:prstGeom prst="straightConnector1">
            <a:avLst/>
          </a:prstGeom>
          <a:noFill/>
          <a:ln cap="flat" cmpd="sng" w="25400">
            <a:solidFill>
              <a:srgbClr val="3D85C6"/>
            </a:solidFill>
            <a:prstDash val="solid"/>
            <a:miter lim="800000"/>
            <a:headEnd len="sm" w="sm" type="none"/>
            <a:tailEnd len="med" w="med" type="stealth"/>
          </a:ln>
        </p:spPr>
      </p:cxnSp>
      <p:sp>
        <p:nvSpPr>
          <p:cNvPr id="188" name="Google Shape;188;p26"/>
          <p:cNvSpPr/>
          <p:nvPr/>
        </p:nvSpPr>
        <p:spPr>
          <a:xfrm>
            <a:off x="4469887" y="8706595"/>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89" name="Google Shape;189;p26"/>
          <p:cNvSpPr txBox="1"/>
          <p:nvPr/>
        </p:nvSpPr>
        <p:spPr>
          <a:xfrm>
            <a:off x="4066913" y="9209823"/>
            <a:ext cx="1281900" cy="32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ar" sz="1200">
                <a:latin typeface="Cabin"/>
                <a:ea typeface="Cabin"/>
                <a:cs typeface="Cabin"/>
                <a:sym typeface="Cabin"/>
              </a:rPr>
              <a:t>Tingling hands and feet</a:t>
            </a:r>
            <a:endParaRPr i="0" sz="1300" u="none" cap="none" strike="noStrike">
              <a:latin typeface="Cabin"/>
              <a:ea typeface="Cabin"/>
              <a:cs typeface="Cabin"/>
              <a:sym typeface="Cabin"/>
            </a:endParaRPr>
          </a:p>
        </p:txBody>
      </p:sp>
      <p:cxnSp>
        <p:nvCxnSpPr>
          <p:cNvPr id="190" name="Google Shape;190;p26"/>
          <p:cNvCxnSpPr>
            <a:stCxn id="188" idx="0"/>
          </p:cNvCxnSpPr>
          <p:nvPr/>
        </p:nvCxnSpPr>
        <p:spPr>
          <a:xfrm rot="10800000">
            <a:off x="4707637" y="7460395"/>
            <a:ext cx="1500" cy="1246200"/>
          </a:xfrm>
          <a:prstGeom prst="straightConnector1">
            <a:avLst/>
          </a:prstGeom>
          <a:noFill/>
          <a:ln cap="flat" cmpd="sng" w="25400">
            <a:solidFill>
              <a:srgbClr val="3D85C6"/>
            </a:solidFill>
            <a:prstDash val="solid"/>
            <a:miter lim="800000"/>
            <a:headEnd len="sm" w="sm" type="none"/>
            <a:tailEnd len="med" w="med" type="stealth"/>
          </a:ln>
        </p:spPr>
      </p:cxnSp>
      <p:cxnSp>
        <p:nvCxnSpPr>
          <p:cNvPr id="191" name="Google Shape;191;p26"/>
          <p:cNvCxnSpPr/>
          <p:nvPr/>
        </p:nvCxnSpPr>
        <p:spPr>
          <a:xfrm flipH="1" rot="10800000">
            <a:off x="674958" y="7479197"/>
            <a:ext cx="5700" cy="207300"/>
          </a:xfrm>
          <a:prstGeom prst="straightConnector1">
            <a:avLst/>
          </a:prstGeom>
          <a:noFill/>
          <a:ln cap="flat" cmpd="sng" w="25400">
            <a:solidFill>
              <a:srgbClr val="3D85C6"/>
            </a:solidFill>
            <a:prstDash val="solid"/>
            <a:miter lim="800000"/>
            <a:headEnd len="sm" w="sm" type="none"/>
            <a:tailEnd len="med" w="med" type="stealth"/>
          </a:ln>
        </p:spPr>
      </p:cxnSp>
      <p:sp>
        <p:nvSpPr>
          <p:cNvPr id="192" name="Google Shape;192;p26"/>
          <p:cNvSpPr/>
          <p:nvPr/>
        </p:nvSpPr>
        <p:spPr>
          <a:xfrm>
            <a:off x="6785413" y="7208898"/>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193" name="Google Shape;193;p26"/>
          <p:cNvSpPr/>
          <p:nvPr/>
        </p:nvSpPr>
        <p:spPr>
          <a:xfrm>
            <a:off x="6646909" y="7656498"/>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194" name="Google Shape;194;p26"/>
          <p:cNvSpPr txBox="1"/>
          <p:nvPr/>
        </p:nvSpPr>
        <p:spPr>
          <a:xfrm>
            <a:off x="6344050" y="8135343"/>
            <a:ext cx="1084200" cy="323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ar" sz="1200">
                <a:latin typeface="Cabin"/>
                <a:ea typeface="Cabin"/>
                <a:cs typeface="Cabin"/>
                <a:sym typeface="Cabin"/>
              </a:rPr>
              <a:t>Slow healing wounds</a:t>
            </a:r>
            <a:endParaRPr i="0" sz="1300" u="none" cap="none" strike="noStrike">
              <a:latin typeface="Cabin"/>
              <a:ea typeface="Cabin"/>
              <a:cs typeface="Cabin"/>
              <a:sym typeface="Cabin"/>
            </a:endParaRPr>
          </a:p>
        </p:txBody>
      </p:sp>
      <p:cxnSp>
        <p:nvCxnSpPr>
          <p:cNvPr id="195" name="Google Shape;195;p26"/>
          <p:cNvCxnSpPr/>
          <p:nvPr/>
        </p:nvCxnSpPr>
        <p:spPr>
          <a:xfrm rot="10800000">
            <a:off x="6884444" y="7460598"/>
            <a:ext cx="3300" cy="195900"/>
          </a:xfrm>
          <a:prstGeom prst="straightConnector1">
            <a:avLst/>
          </a:prstGeom>
          <a:noFill/>
          <a:ln cap="flat" cmpd="sng" w="25400">
            <a:solidFill>
              <a:srgbClr val="3D85C6"/>
            </a:solidFill>
            <a:prstDash val="solid"/>
            <a:miter lim="800000"/>
            <a:headEnd len="sm" w="sm" type="none"/>
            <a:tailEnd len="med" w="med" type="stealth"/>
          </a:ln>
        </p:spPr>
      </p:cxnSp>
      <p:sp>
        <p:nvSpPr>
          <p:cNvPr id="196" name="Google Shape;196;p26"/>
          <p:cNvSpPr/>
          <p:nvPr/>
        </p:nvSpPr>
        <p:spPr>
          <a:xfrm>
            <a:off x="6095621" y="7208924"/>
            <a:ext cx="201000" cy="201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7" name="Google Shape;197;p26"/>
          <p:cNvSpPr/>
          <p:nvPr/>
        </p:nvSpPr>
        <p:spPr>
          <a:xfrm>
            <a:off x="5957117" y="8706595"/>
            <a:ext cx="478500" cy="477300"/>
          </a:xfrm>
          <a:prstGeom prst="ellipse">
            <a:avLst/>
          </a:prstGeom>
          <a:solidFill>
            <a:srgbClr val="3D85C6"/>
          </a:solidFill>
          <a:ln cap="flat" cmpd="sng" w="9525">
            <a:solidFill>
              <a:srgbClr val="3D85C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98" name="Google Shape;198;p26"/>
          <p:cNvSpPr txBox="1"/>
          <p:nvPr/>
        </p:nvSpPr>
        <p:spPr>
          <a:xfrm>
            <a:off x="5654285" y="9183909"/>
            <a:ext cx="1084200" cy="214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ar" sz="1200">
                <a:latin typeface="Cabin"/>
                <a:ea typeface="Cabin"/>
                <a:cs typeface="Cabin"/>
                <a:sym typeface="Cabin"/>
              </a:rPr>
              <a:t>Dry skin</a:t>
            </a:r>
            <a:endParaRPr i="0" sz="1300" u="none" cap="none" strike="noStrike">
              <a:latin typeface="Cabin"/>
              <a:ea typeface="Cabin"/>
              <a:cs typeface="Cabin"/>
              <a:sym typeface="Cabin"/>
            </a:endParaRPr>
          </a:p>
        </p:txBody>
      </p:sp>
      <p:cxnSp>
        <p:nvCxnSpPr>
          <p:cNvPr id="199" name="Google Shape;199;p26"/>
          <p:cNvCxnSpPr>
            <a:stCxn id="197" idx="0"/>
          </p:cNvCxnSpPr>
          <p:nvPr/>
        </p:nvCxnSpPr>
        <p:spPr>
          <a:xfrm rot="10800000">
            <a:off x="6194867" y="7460395"/>
            <a:ext cx="1500" cy="1246200"/>
          </a:xfrm>
          <a:prstGeom prst="straightConnector1">
            <a:avLst/>
          </a:prstGeom>
          <a:noFill/>
          <a:ln cap="flat" cmpd="sng" w="25400">
            <a:solidFill>
              <a:srgbClr val="3D85C6"/>
            </a:solidFill>
            <a:prstDash val="solid"/>
            <a:miter lim="800000"/>
            <a:headEnd len="sm" w="sm" type="none"/>
            <a:tailEnd len="med" w="med" type="stealth"/>
          </a:ln>
        </p:spPr>
      </p:cxnSp>
      <p:sp>
        <p:nvSpPr>
          <p:cNvPr id="200" name="Google Shape;200;p26"/>
          <p:cNvSpPr txBox="1"/>
          <p:nvPr/>
        </p:nvSpPr>
        <p:spPr>
          <a:xfrm>
            <a:off x="175900" y="6844125"/>
            <a:ext cx="2856300" cy="3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solidFill>
                  <a:srgbClr val="1C4587"/>
                </a:solidFill>
                <a:latin typeface="Cabin"/>
                <a:ea typeface="Cabin"/>
                <a:cs typeface="Cabin"/>
                <a:sym typeface="Cabin"/>
              </a:rPr>
              <a:t>Symptoms:</a:t>
            </a:r>
            <a:endParaRPr b="1" sz="2000">
              <a:solidFill>
                <a:srgbClr val="1C4587"/>
              </a:solidFill>
              <a:latin typeface="Cabin"/>
              <a:ea typeface="Cabin"/>
              <a:cs typeface="Cabin"/>
              <a:sym typeface="Cabin"/>
            </a:endParaRPr>
          </a:p>
        </p:txBody>
      </p:sp>
      <p:pic>
        <p:nvPicPr>
          <p:cNvPr id="201" name="Google Shape;201;p26"/>
          <p:cNvPicPr preferRelativeResize="0"/>
          <p:nvPr/>
        </p:nvPicPr>
        <p:blipFill>
          <a:blip r:embed="rId3">
            <a:alphaModFix/>
          </a:blip>
          <a:stretch>
            <a:fillRect/>
          </a:stretch>
        </p:blipFill>
        <p:spPr>
          <a:xfrm>
            <a:off x="518932" y="7759412"/>
            <a:ext cx="323386" cy="323400"/>
          </a:xfrm>
          <a:prstGeom prst="rect">
            <a:avLst/>
          </a:prstGeom>
          <a:noFill/>
          <a:ln>
            <a:noFill/>
          </a:ln>
        </p:spPr>
      </p:pic>
      <p:pic>
        <p:nvPicPr>
          <p:cNvPr id="202" name="Google Shape;202;p26"/>
          <p:cNvPicPr preferRelativeResize="0"/>
          <p:nvPr/>
        </p:nvPicPr>
        <p:blipFill>
          <a:blip r:embed="rId4">
            <a:alphaModFix/>
          </a:blip>
          <a:stretch>
            <a:fillRect/>
          </a:stretch>
        </p:blipFill>
        <p:spPr>
          <a:xfrm>
            <a:off x="1303348" y="8765651"/>
            <a:ext cx="424800" cy="424800"/>
          </a:xfrm>
          <a:prstGeom prst="rect">
            <a:avLst/>
          </a:prstGeom>
          <a:noFill/>
          <a:ln>
            <a:noFill/>
          </a:ln>
        </p:spPr>
      </p:pic>
      <p:sp>
        <p:nvSpPr>
          <p:cNvPr id="203" name="Google Shape;203;p26"/>
          <p:cNvSpPr txBox="1"/>
          <p:nvPr/>
        </p:nvSpPr>
        <p:spPr>
          <a:xfrm>
            <a:off x="2425700" y="9221173"/>
            <a:ext cx="1354500" cy="2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ar" sz="1200">
                <a:latin typeface="Cabin"/>
                <a:ea typeface="Cabin"/>
                <a:cs typeface="Cabin"/>
                <a:sym typeface="Cabin"/>
              </a:rPr>
              <a:t>Increase appetite</a:t>
            </a:r>
            <a:endParaRPr i="0" sz="1300" u="none" cap="none" strike="noStrike">
              <a:latin typeface="Cabin"/>
              <a:ea typeface="Cabin"/>
              <a:cs typeface="Cabin"/>
              <a:sym typeface="Cabin"/>
            </a:endParaRPr>
          </a:p>
        </p:txBody>
      </p:sp>
      <p:pic>
        <p:nvPicPr>
          <p:cNvPr id="204" name="Google Shape;204;p26"/>
          <p:cNvPicPr preferRelativeResize="0"/>
          <p:nvPr/>
        </p:nvPicPr>
        <p:blipFill>
          <a:blip r:embed="rId5">
            <a:alphaModFix/>
          </a:blip>
          <a:stretch>
            <a:fillRect/>
          </a:stretch>
        </p:blipFill>
        <p:spPr>
          <a:xfrm>
            <a:off x="2072850" y="7711925"/>
            <a:ext cx="413350" cy="424800"/>
          </a:xfrm>
          <a:prstGeom prst="rect">
            <a:avLst/>
          </a:prstGeom>
          <a:noFill/>
          <a:ln>
            <a:noFill/>
          </a:ln>
        </p:spPr>
      </p:pic>
      <p:pic>
        <p:nvPicPr>
          <p:cNvPr id="205" name="Google Shape;205;p26"/>
          <p:cNvPicPr preferRelativeResize="0"/>
          <p:nvPr/>
        </p:nvPicPr>
        <p:blipFill>
          <a:blip r:embed="rId6">
            <a:alphaModFix/>
          </a:blip>
          <a:stretch>
            <a:fillRect/>
          </a:stretch>
        </p:blipFill>
        <p:spPr>
          <a:xfrm>
            <a:off x="2914650" y="8783025"/>
            <a:ext cx="323400" cy="323400"/>
          </a:xfrm>
          <a:prstGeom prst="rect">
            <a:avLst/>
          </a:prstGeom>
          <a:noFill/>
          <a:ln>
            <a:noFill/>
          </a:ln>
        </p:spPr>
      </p:pic>
      <p:pic>
        <p:nvPicPr>
          <p:cNvPr id="206" name="Google Shape;206;p26"/>
          <p:cNvPicPr preferRelativeResize="0"/>
          <p:nvPr/>
        </p:nvPicPr>
        <p:blipFill>
          <a:blip r:embed="rId7">
            <a:alphaModFix/>
          </a:blip>
          <a:stretch>
            <a:fillRect/>
          </a:stretch>
        </p:blipFill>
        <p:spPr>
          <a:xfrm>
            <a:off x="3733770" y="7735183"/>
            <a:ext cx="323400" cy="323385"/>
          </a:xfrm>
          <a:prstGeom prst="rect">
            <a:avLst/>
          </a:prstGeom>
          <a:noFill/>
          <a:ln>
            <a:noFill/>
          </a:ln>
        </p:spPr>
      </p:pic>
      <p:pic>
        <p:nvPicPr>
          <p:cNvPr id="207" name="Google Shape;207;p26"/>
          <p:cNvPicPr preferRelativeResize="0"/>
          <p:nvPr/>
        </p:nvPicPr>
        <p:blipFill>
          <a:blip r:embed="rId8">
            <a:alphaModFix/>
          </a:blip>
          <a:stretch>
            <a:fillRect/>
          </a:stretch>
        </p:blipFill>
        <p:spPr>
          <a:xfrm>
            <a:off x="4532950" y="8756775"/>
            <a:ext cx="352349" cy="352349"/>
          </a:xfrm>
          <a:prstGeom prst="rect">
            <a:avLst/>
          </a:prstGeom>
          <a:noFill/>
          <a:ln>
            <a:noFill/>
          </a:ln>
        </p:spPr>
      </p:pic>
      <p:pic>
        <p:nvPicPr>
          <p:cNvPr id="208" name="Google Shape;208;p26"/>
          <p:cNvPicPr preferRelativeResize="0"/>
          <p:nvPr/>
        </p:nvPicPr>
        <p:blipFill>
          <a:blip r:embed="rId9">
            <a:alphaModFix/>
          </a:blip>
          <a:stretch>
            <a:fillRect/>
          </a:stretch>
        </p:blipFill>
        <p:spPr>
          <a:xfrm>
            <a:off x="5329775" y="7762458"/>
            <a:ext cx="279900" cy="279885"/>
          </a:xfrm>
          <a:prstGeom prst="rect">
            <a:avLst/>
          </a:prstGeom>
          <a:noFill/>
          <a:ln>
            <a:noFill/>
          </a:ln>
        </p:spPr>
      </p:pic>
      <p:pic>
        <p:nvPicPr>
          <p:cNvPr id="209" name="Google Shape;209;p26"/>
          <p:cNvPicPr preferRelativeResize="0"/>
          <p:nvPr/>
        </p:nvPicPr>
        <p:blipFill rotWithShape="1">
          <a:blip r:embed="rId10">
            <a:alphaModFix/>
          </a:blip>
          <a:srcRect b="0" l="5072" r="23890" t="2666"/>
          <a:stretch/>
        </p:blipFill>
        <p:spPr>
          <a:xfrm>
            <a:off x="6019400" y="8770350"/>
            <a:ext cx="352200" cy="349800"/>
          </a:xfrm>
          <a:prstGeom prst="ellipse">
            <a:avLst/>
          </a:prstGeom>
          <a:noFill/>
          <a:ln>
            <a:noFill/>
          </a:ln>
        </p:spPr>
      </p:pic>
      <p:pic>
        <p:nvPicPr>
          <p:cNvPr id="210" name="Google Shape;210;p26"/>
          <p:cNvPicPr preferRelativeResize="0"/>
          <p:nvPr/>
        </p:nvPicPr>
        <p:blipFill>
          <a:blip r:embed="rId11">
            <a:alphaModFix/>
          </a:blip>
          <a:stretch>
            <a:fillRect/>
          </a:stretch>
        </p:blipFill>
        <p:spPr>
          <a:xfrm>
            <a:off x="6673525" y="7656375"/>
            <a:ext cx="424800" cy="42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graphicFrame>
        <p:nvGraphicFramePr>
          <p:cNvPr id="215" name="Google Shape;215;p27"/>
          <p:cNvGraphicFramePr/>
          <p:nvPr/>
        </p:nvGraphicFramePr>
        <p:xfrm>
          <a:off x="273063" y="470870"/>
          <a:ext cx="3000000" cy="3000000"/>
        </p:xfrm>
        <a:graphic>
          <a:graphicData uri="http://schemas.openxmlformats.org/drawingml/2006/table">
            <a:tbl>
              <a:tblPr>
                <a:noFill/>
                <a:tableStyleId>{DA8644DF-9D4D-4271-9FD1-2EF383D46660}</a:tableStyleId>
              </a:tblPr>
              <a:tblGrid>
                <a:gridCol w="2465125"/>
                <a:gridCol w="4624775"/>
              </a:tblGrid>
              <a:tr h="388400">
                <a:tc gridSpan="2">
                  <a:txBody>
                    <a:bodyPr/>
                    <a:lstStyle/>
                    <a:p>
                      <a:pPr indent="0" lvl="0" marL="0" rtl="0" algn="ctr">
                        <a:spcBef>
                          <a:spcPts val="0"/>
                        </a:spcBef>
                        <a:spcAft>
                          <a:spcPts val="0"/>
                        </a:spcAft>
                        <a:buNone/>
                      </a:pPr>
                      <a:r>
                        <a:rPr b="1" lang="ar" sz="1300">
                          <a:solidFill>
                            <a:srgbClr val="FFFFFF"/>
                          </a:solidFill>
                          <a:latin typeface="Cabin"/>
                          <a:ea typeface="Cabin"/>
                          <a:cs typeface="Cabin"/>
                          <a:sym typeface="Cabin"/>
                        </a:rPr>
                        <a:t> </a:t>
                      </a:r>
                      <a:r>
                        <a:rPr b="1" lang="ar" sz="2000">
                          <a:solidFill>
                            <a:srgbClr val="FFFFFF"/>
                          </a:solidFill>
                          <a:latin typeface="Cabin"/>
                          <a:ea typeface="Cabin"/>
                          <a:cs typeface="Cabin"/>
                          <a:sym typeface="Cabin"/>
                        </a:rPr>
                        <a:t>Diabetes</a:t>
                      </a:r>
                      <a:endParaRPr b="1" sz="2000">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r>
              <a:tr h="256150">
                <a:tc rowSpan="2">
                  <a:txBody>
                    <a:bodyPr/>
                    <a:lstStyle/>
                    <a:p>
                      <a:pPr indent="0" lvl="0" marL="0" rtl="0" algn="ctr">
                        <a:spcBef>
                          <a:spcPts val="0"/>
                        </a:spcBef>
                        <a:spcAft>
                          <a:spcPts val="0"/>
                        </a:spcAft>
                        <a:buNone/>
                      </a:pPr>
                      <a:r>
                        <a:rPr lang="ar" sz="1300">
                          <a:solidFill>
                            <a:srgbClr val="0B5394"/>
                          </a:solidFill>
                          <a:latin typeface="Cabin"/>
                          <a:ea typeface="Cabin"/>
                          <a:cs typeface="Cabin"/>
                          <a:sym typeface="Cabin"/>
                        </a:rPr>
                        <a:t>Fasting plasma glucose </a:t>
                      </a:r>
                      <a:endParaRPr sz="1300">
                        <a:solidFill>
                          <a:srgbClr val="0B5394"/>
                        </a:solidFill>
                        <a:latin typeface="Cabin"/>
                        <a:ea typeface="Cabin"/>
                        <a:cs typeface="Cabin"/>
                        <a:sym typeface="Cabin"/>
                      </a:endParaRPr>
                    </a:p>
                    <a:p>
                      <a:pPr indent="0" lvl="0" marL="0" rtl="0" algn="ctr">
                        <a:spcBef>
                          <a:spcPts val="0"/>
                        </a:spcBef>
                        <a:spcAft>
                          <a:spcPts val="0"/>
                        </a:spcAft>
                        <a:buNone/>
                      </a:pPr>
                      <a:r>
                        <a:rPr lang="ar" sz="1300">
                          <a:solidFill>
                            <a:srgbClr val="0B5394"/>
                          </a:solidFill>
                          <a:latin typeface="Cabin"/>
                          <a:ea typeface="Cabin"/>
                          <a:cs typeface="Cabin"/>
                          <a:sym typeface="Cabin"/>
                        </a:rPr>
                        <a:t>2-h plasma glucose</a:t>
                      </a:r>
                      <a:endParaRPr sz="1300">
                        <a:solidFill>
                          <a:srgbClr val="0B5394"/>
                        </a:solidFill>
                        <a:latin typeface="Cabin"/>
                        <a:ea typeface="Cabin"/>
                        <a:cs typeface="Cabin"/>
                        <a:sym typeface="Cabin"/>
                      </a:endParaRPr>
                    </a:p>
                    <a:p>
                      <a:pPr indent="0" lvl="0" marL="0" rtl="0" algn="ctr">
                        <a:spcBef>
                          <a:spcPts val="0"/>
                        </a:spcBef>
                        <a:spcAft>
                          <a:spcPts val="0"/>
                        </a:spcAft>
                        <a:buNone/>
                      </a:pPr>
                      <a:r>
                        <a:rPr lang="ar" sz="1300">
                          <a:solidFill>
                            <a:srgbClr val="0B5394"/>
                          </a:solidFill>
                          <a:latin typeface="Cabin"/>
                          <a:ea typeface="Cabin"/>
                          <a:cs typeface="Cabin"/>
                          <a:sym typeface="Cabin"/>
                        </a:rPr>
                        <a:t>HbA1c</a:t>
                      </a:r>
                      <a:endParaRPr sz="13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rowSpan="2">
                  <a:txBody>
                    <a:bodyPr/>
                    <a:lstStyle/>
                    <a:p>
                      <a:pPr indent="0" lvl="0" marL="0" rtl="0" algn="ctr">
                        <a:spcBef>
                          <a:spcPts val="0"/>
                        </a:spcBef>
                        <a:spcAft>
                          <a:spcPts val="0"/>
                        </a:spcAft>
                        <a:buNone/>
                      </a:pPr>
                      <a:r>
                        <a:rPr lang="ar" sz="1300">
                          <a:latin typeface="Cabin"/>
                          <a:ea typeface="Cabin"/>
                          <a:cs typeface="Cabin"/>
                          <a:sym typeface="Cabin"/>
                        </a:rPr>
                        <a:t>≥ 7.0 mmol/L (126 mg/dl)</a:t>
                      </a:r>
                      <a:endParaRPr sz="1300">
                        <a:latin typeface="Cabin"/>
                        <a:ea typeface="Cabin"/>
                        <a:cs typeface="Cabin"/>
                        <a:sym typeface="Cabin"/>
                      </a:endParaRPr>
                    </a:p>
                    <a:p>
                      <a:pPr indent="0" lvl="0" marL="0" rtl="0" algn="ctr">
                        <a:spcBef>
                          <a:spcPts val="0"/>
                        </a:spcBef>
                        <a:spcAft>
                          <a:spcPts val="0"/>
                        </a:spcAft>
                        <a:buNone/>
                      </a:pPr>
                      <a:r>
                        <a:rPr lang="ar" sz="1300">
                          <a:latin typeface="Cabin"/>
                          <a:ea typeface="Cabin"/>
                          <a:cs typeface="Cabin"/>
                          <a:sym typeface="Cabin"/>
                        </a:rPr>
                        <a:t>≥ 11.1 mmol/L (200 mg/dl)</a:t>
                      </a:r>
                      <a:endParaRPr sz="1300">
                        <a:latin typeface="Cabin"/>
                        <a:ea typeface="Cabin"/>
                        <a:cs typeface="Cabin"/>
                        <a:sym typeface="Cabin"/>
                      </a:endParaRPr>
                    </a:p>
                    <a:p>
                      <a:pPr indent="0" lvl="0" marL="0" rtl="0" algn="ctr">
                        <a:spcBef>
                          <a:spcPts val="0"/>
                        </a:spcBef>
                        <a:spcAft>
                          <a:spcPts val="0"/>
                        </a:spcAft>
                        <a:buNone/>
                      </a:pPr>
                      <a:r>
                        <a:rPr lang="ar" sz="1300">
                          <a:latin typeface="Cabin"/>
                          <a:ea typeface="Cabin"/>
                          <a:cs typeface="Cabin"/>
                          <a:sym typeface="Cabin"/>
                        </a:rPr>
                        <a:t>≥ 6.5%</a:t>
                      </a:r>
                      <a:endParaRPr sz="13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67450">
                <a:tc vMerge="1"/>
                <a:tc vMerge="1"/>
              </a:tr>
              <a:tr h="388400">
                <a:tc gridSpan="2">
                  <a:txBody>
                    <a:bodyPr/>
                    <a:lstStyle/>
                    <a:p>
                      <a:pPr indent="0" lvl="0" marL="0" rtl="0" algn="ctr">
                        <a:spcBef>
                          <a:spcPts val="0"/>
                        </a:spcBef>
                        <a:spcAft>
                          <a:spcPts val="0"/>
                        </a:spcAft>
                        <a:buNone/>
                      </a:pPr>
                      <a:r>
                        <a:rPr b="1" lang="ar" sz="2000">
                          <a:solidFill>
                            <a:srgbClr val="FFFFFF"/>
                          </a:solidFill>
                          <a:latin typeface="Cabin"/>
                          <a:ea typeface="Cabin"/>
                          <a:cs typeface="Cabin"/>
                          <a:sym typeface="Cabin"/>
                        </a:rPr>
                        <a:t>Impaired glucose tolerance (IGT)</a:t>
                      </a:r>
                      <a:endParaRPr b="1" sz="2000">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r>
              <a:tr h="464275">
                <a:tc>
                  <a:txBody>
                    <a:bodyPr/>
                    <a:lstStyle/>
                    <a:p>
                      <a:pPr indent="0" lvl="0" marL="0" rtl="0" algn="ctr">
                        <a:spcBef>
                          <a:spcPts val="0"/>
                        </a:spcBef>
                        <a:spcAft>
                          <a:spcPts val="0"/>
                        </a:spcAft>
                        <a:buNone/>
                      </a:pPr>
                      <a:r>
                        <a:rPr lang="ar" sz="1300">
                          <a:solidFill>
                            <a:srgbClr val="0B5394"/>
                          </a:solidFill>
                          <a:latin typeface="Cabin"/>
                          <a:ea typeface="Cabin"/>
                          <a:cs typeface="Cabin"/>
                          <a:sym typeface="Cabin"/>
                        </a:rPr>
                        <a:t> Fasting plasma glucose </a:t>
                      </a:r>
                      <a:endParaRPr sz="1300">
                        <a:solidFill>
                          <a:srgbClr val="0B5394"/>
                        </a:solidFill>
                        <a:latin typeface="Cabin"/>
                        <a:ea typeface="Cabin"/>
                        <a:cs typeface="Cabin"/>
                        <a:sym typeface="Cabin"/>
                      </a:endParaRPr>
                    </a:p>
                    <a:p>
                      <a:pPr indent="0" lvl="0" marL="0" rtl="0" algn="ctr">
                        <a:spcBef>
                          <a:spcPts val="0"/>
                        </a:spcBef>
                        <a:spcAft>
                          <a:spcPts val="0"/>
                        </a:spcAft>
                        <a:buNone/>
                      </a:pPr>
                      <a:r>
                        <a:rPr lang="ar" sz="1300">
                          <a:solidFill>
                            <a:srgbClr val="0B5394"/>
                          </a:solidFill>
                          <a:latin typeface="Cabin"/>
                          <a:ea typeface="Cabin"/>
                          <a:cs typeface="Cabin"/>
                          <a:sym typeface="Cabin"/>
                        </a:rPr>
                        <a:t>2-h plasma glucose</a:t>
                      </a:r>
                      <a:r>
                        <a:rPr baseline="30000" lang="ar" sz="1300">
                          <a:solidFill>
                            <a:srgbClr val="0B5394"/>
                          </a:solidFill>
                          <a:latin typeface="Cabin"/>
                          <a:ea typeface="Cabin"/>
                          <a:cs typeface="Cabin"/>
                          <a:sym typeface="Cabin"/>
                        </a:rPr>
                        <a:t>1</a:t>
                      </a:r>
                      <a:endParaRPr baseline="30000" sz="13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Cabin"/>
                          <a:ea typeface="Cabin"/>
                          <a:cs typeface="Cabin"/>
                          <a:sym typeface="Cabin"/>
                        </a:rPr>
                        <a:t>&lt;7.0 mmol/L (126 mg/dl)   and</a:t>
                      </a:r>
                      <a:endParaRPr sz="1300">
                        <a:latin typeface="Cabin"/>
                        <a:ea typeface="Cabin"/>
                        <a:cs typeface="Cabin"/>
                        <a:sym typeface="Cabin"/>
                      </a:endParaRPr>
                    </a:p>
                    <a:p>
                      <a:pPr indent="0" lvl="0" marL="0" rtl="0" algn="ctr">
                        <a:spcBef>
                          <a:spcPts val="0"/>
                        </a:spcBef>
                        <a:spcAft>
                          <a:spcPts val="0"/>
                        </a:spcAft>
                        <a:buNone/>
                      </a:pPr>
                      <a:r>
                        <a:rPr lang="ar" sz="1300">
                          <a:latin typeface="Cabin"/>
                          <a:ea typeface="Cabin"/>
                          <a:cs typeface="Cabin"/>
                          <a:sym typeface="Cabin"/>
                        </a:rPr>
                        <a:t>≥ 7.8 and &lt;11.1 mmol/L (140 mg/dl and 200 mg/dl)</a:t>
                      </a:r>
                      <a:endParaRPr sz="13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88400">
                <a:tc gridSpan="2">
                  <a:txBody>
                    <a:bodyPr/>
                    <a:lstStyle/>
                    <a:p>
                      <a:pPr indent="0" lvl="0" marL="0" rtl="0" algn="ctr">
                        <a:spcBef>
                          <a:spcPts val="0"/>
                        </a:spcBef>
                        <a:spcAft>
                          <a:spcPts val="0"/>
                        </a:spcAft>
                        <a:buNone/>
                      </a:pPr>
                      <a:r>
                        <a:rPr b="1" lang="ar" sz="2000">
                          <a:solidFill>
                            <a:srgbClr val="FFFFFF"/>
                          </a:solidFill>
                          <a:latin typeface="Cabin"/>
                          <a:ea typeface="Cabin"/>
                          <a:cs typeface="Cabin"/>
                          <a:sym typeface="Cabin"/>
                        </a:rPr>
                        <a:t>Impaired fasting glucose (IFG)</a:t>
                      </a:r>
                      <a:endParaRPr b="1" sz="2000">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r>
              <a:tr h="782900">
                <a:tc>
                  <a:txBody>
                    <a:bodyPr/>
                    <a:lstStyle/>
                    <a:p>
                      <a:pPr indent="0" lvl="0" marL="0" rtl="0" algn="ctr">
                        <a:spcBef>
                          <a:spcPts val="0"/>
                        </a:spcBef>
                        <a:spcAft>
                          <a:spcPts val="0"/>
                        </a:spcAft>
                        <a:buNone/>
                      </a:pPr>
                      <a:r>
                        <a:rPr lang="ar" sz="1300">
                          <a:solidFill>
                            <a:srgbClr val="0B5394"/>
                          </a:solidFill>
                          <a:latin typeface="Cabin"/>
                          <a:ea typeface="Cabin"/>
                          <a:cs typeface="Cabin"/>
                          <a:sym typeface="Cabin"/>
                        </a:rPr>
                        <a:t> Fasting plasma glucose </a:t>
                      </a:r>
                      <a:endParaRPr sz="1300">
                        <a:solidFill>
                          <a:srgbClr val="0B5394"/>
                        </a:solidFill>
                        <a:latin typeface="Cabin"/>
                        <a:ea typeface="Cabin"/>
                        <a:cs typeface="Cabin"/>
                        <a:sym typeface="Cabin"/>
                      </a:endParaRPr>
                    </a:p>
                    <a:p>
                      <a:pPr indent="0" lvl="0" marL="0" rtl="0" algn="ctr">
                        <a:spcBef>
                          <a:spcPts val="0"/>
                        </a:spcBef>
                        <a:spcAft>
                          <a:spcPts val="0"/>
                        </a:spcAft>
                        <a:buNone/>
                      </a:pPr>
                      <a:r>
                        <a:t/>
                      </a:r>
                      <a:endParaRPr sz="1300">
                        <a:solidFill>
                          <a:srgbClr val="0B5394"/>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ar" sz="1300">
                          <a:solidFill>
                            <a:srgbClr val="0B5394"/>
                          </a:solidFill>
                          <a:latin typeface="Cabin"/>
                          <a:ea typeface="Cabin"/>
                          <a:cs typeface="Cabin"/>
                          <a:sym typeface="Cabin"/>
                        </a:rPr>
                        <a:t>2-h plasma glucose</a:t>
                      </a:r>
                      <a:r>
                        <a:rPr baseline="30000" lang="ar" sz="1300">
                          <a:solidFill>
                            <a:srgbClr val="0B5394"/>
                          </a:solidFill>
                          <a:latin typeface="Cabin"/>
                          <a:ea typeface="Cabin"/>
                          <a:cs typeface="Cabin"/>
                          <a:sym typeface="Cabin"/>
                        </a:rPr>
                        <a:t>1</a:t>
                      </a:r>
                      <a:endParaRPr baseline="30000" sz="1300">
                        <a:solidFill>
                          <a:srgbClr val="0B5394"/>
                        </a:solidFill>
                        <a:latin typeface="Cabin"/>
                        <a:ea typeface="Cabin"/>
                        <a:cs typeface="Cabin"/>
                        <a:sym typeface="Cabin"/>
                      </a:endParaRPr>
                    </a:p>
                    <a:p>
                      <a:pPr indent="0" lvl="0" marL="0" rtl="0" algn="ctr">
                        <a:spcBef>
                          <a:spcPts val="0"/>
                        </a:spcBef>
                        <a:spcAft>
                          <a:spcPts val="0"/>
                        </a:spcAft>
                        <a:buNone/>
                      </a:pPr>
                      <a:r>
                        <a:t/>
                      </a:r>
                      <a:endParaRPr sz="13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Cabin"/>
                          <a:ea typeface="Cabin"/>
                          <a:cs typeface="Cabin"/>
                          <a:sym typeface="Cabin"/>
                        </a:rPr>
                        <a:t>6.1 to 6.9 mmol/L (110 mg/dl to 125 mg/dl)   and (if measured)</a:t>
                      </a:r>
                      <a:endParaRPr sz="1300">
                        <a:latin typeface="Cabin"/>
                        <a:ea typeface="Cabin"/>
                        <a:cs typeface="Cabin"/>
                        <a:sym typeface="Cabin"/>
                      </a:endParaRPr>
                    </a:p>
                    <a:p>
                      <a:pPr indent="0" lvl="0" marL="0" rtl="0" algn="ctr">
                        <a:spcBef>
                          <a:spcPts val="0"/>
                        </a:spcBef>
                        <a:spcAft>
                          <a:spcPts val="0"/>
                        </a:spcAft>
                        <a:buNone/>
                      </a:pPr>
                      <a:r>
                        <a:rPr lang="ar" sz="1300">
                          <a:latin typeface="Cabin"/>
                          <a:ea typeface="Cabin"/>
                          <a:cs typeface="Cabin"/>
                          <a:sym typeface="Cabin"/>
                        </a:rPr>
                        <a:t>&lt;7.8 mmol/L (140 mg/dl)</a:t>
                      </a:r>
                      <a:endParaRPr sz="13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88400">
                <a:tc gridSpan="2">
                  <a:txBody>
                    <a:bodyPr/>
                    <a:lstStyle/>
                    <a:p>
                      <a:pPr indent="0" lvl="0" marL="0" rtl="0" algn="ctr">
                        <a:spcBef>
                          <a:spcPts val="0"/>
                        </a:spcBef>
                        <a:spcAft>
                          <a:spcPts val="0"/>
                        </a:spcAft>
                        <a:buNone/>
                      </a:pPr>
                      <a:r>
                        <a:rPr b="1" lang="ar" sz="2000">
                          <a:solidFill>
                            <a:srgbClr val="FFFFFF"/>
                          </a:solidFill>
                          <a:latin typeface="Cabin"/>
                          <a:ea typeface="Cabin"/>
                          <a:cs typeface="Cabin"/>
                          <a:sym typeface="Cabin"/>
                        </a:rPr>
                        <a:t>Gestational diabetes (GDM)</a:t>
                      </a:r>
                      <a:endParaRPr b="1" sz="2000">
                        <a:solidFill>
                          <a:srgbClr val="FFFFFF"/>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r>
              <a:tr h="782900">
                <a:tc>
                  <a:txBody>
                    <a:bodyPr/>
                    <a:lstStyle/>
                    <a:p>
                      <a:pPr indent="0" lvl="0" marL="0" rtl="0" algn="ctr">
                        <a:spcBef>
                          <a:spcPts val="0"/>
                        </a:spcBef>
                        <a:spcAft>
                          <a:spcPts val="0"/>
                        </a:spcAft>
                        <a:buNone/>
                      </a:pPr>
                      <a:r>
                        <a:rPr lang="ar" sz="1300">
                          <a:solidFill>
                            <a:srgbClr val="0B5394"/>
                          </a:solidFill>
                          <a:latin typeface="Cabin"/>
                          <a:ea typeface="Cabin"/>
                          <a:cs typeface="Cabin"/>
                          <a:sym typeface="Cabin"/>
                        </a:rPr>
                        <a:t>One or more of the following:</a:t>
                      </a:r>
                      <a:endParaRPr sz="1300">
                        <a:solidFill>
                          <a:srgbClr val="0B5394"/>
                        </a:solidFill>
                        <a:latin typeface="Cabin"/>
                        <a:ea typeface="Cabin"/>
                        <a:cs typeface="Cabin"/>
                        <a:sym typeface="Cabin"/>
                      </a:endParaRPr>
                    </a:p>
                    <a:p>
                      <a:pPr indent="0" lvl="0" marL="0" rtl="0" algn="ctr">
                        <a:spcBef>
                          <a:spcPts val="0"/>
                        </a:spcBef>
                        <a:spcAft>
                          <a:spcPts val="0"/>
                        </a:spcAft>
                        <a:buNone/>
                      </a:pPr>
                      <a:r>
                        <a:rPr lang="ar" sz="1300">
                          <a:solidFill>
                            <a:srgbClr val="0B5394"/>
                          </a:solidFill>
                          <a:latin typeface="Cabin"/>
                          <a:ea typeface="Cabin"/>
                          <a:cs typeface="Cabin"/>
                          <a:sym typeface="Cabin"/>
                        </a:rPr>
                        <a:t>Fasting plasma glucose </a:t>
                      </a:r>
                      <a:endParaRPr sz="1300">
                        <a:solidFill>
                          <a:srgbClr val="0B5394"/>
                        </a:solidFill>
                        <a:latin typeface="Cabin"/>
                        <a:ea typeface="Cabin"/>
                        <a:cs typeface="Cabin"/>
                        <a:sym typeface="Cabin"/>
                      </a:endParaRPr>
                    </a:p>
                    <a:p>
                      <a:pPr indent="0" lvl="0" marL="0" rtl="0" algn="ctr">
                        <a:spcBef>
                          <a:spcPts val="0"/>
                        </a:spcBef>
                        <a:spcAft>
                          <a:spcPts val="0"/>
                        </a:spcAft>
                        <a:buNone/>
                      </a:pPr>
                      <a:r>
                        <a:rPr lang="ar" sz="1300">
                          <a:solidFill>
                            <a:srgbClr val="0B5394"/>
                          </a:solidFill>
                          <a:latin typeface="Cabin"/>
                          <a:ea typeface="Cabin"/>
                          <a:cs typeface="Cabin"/>
                          <a:sym typeface="Cabin"/>
                        </a:rPr>
                        <a:t>1-h plasma glucose </a:t>
                      </a:r>
                      <a:endParaRPr sz="1300">
                        <a:solidFill>
                          <a:srgbClr val="0B5394"/>
                        </a:solidFill>
                        <a:latin typeface="Cabin"/>
                        <a:ea typeface="Cabin"/>
                        <a:cs typeface="Cabin"/>
                        <a:sym typeface="Cabin"/>
                      </a:endParaRPr>
                    </a:p>
                    <a:p>
                      <a:pPr indent="0" lvl="0" marL="0" rtl="0" algn="ctr">
                        <a:spcBef>
                          <a:spcPts val="0"/>
                        </a:spcBef>
                        <a:spcAft>
                          <a:spcPts val="0"/>
                        </a:spcAft>
                        <a:buNone/>
                      </a:pPr>
                      <a:r>
                        <a:rPr lang="ar" sz="1300">
                          <a:solidFill>
                            <a:srgbClr val="0B5394"/>
                          </a:solidFill>
                          <a:latin typeface="Cabin"/>
                          <a:ea typeface="Cabin"/>
                          <a:cs typeface="Cabin"/>
                          <a:sym typeface="Cabin"/>
                        </a:rPr>
                        <a:t>2-h plasma glucose </a:t>
                      </a:r>
                      <a:endParaRPr sz="13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Cabin"/>
                          <a:ea typeface="Cabin"/>
                          <a:cs typeface="Cabin"/>
                          <a:sym typeface="Cabin"/>
                        </a:rPr>
                        <a:t>5.1–6.9 mmol/L (92–125 </a:t>
                      </a:r>
                      <a:r>
                        <a:rPr lang="ar" sz="1300">
                          <a:latin typeface="Cabin"/>
                          <a:ea typeface="Cabin"/>
                          <a:cs typeface="Cabin"/>
                          <a:sym typeface="Cabin"/>
                        </a:rPr>
                        <a:t>mg</a:t>
                      </a:r>
                      <a:r>
                        <a:rPr lang="ar" sz="1300">
                          <a:latin typeface="Cabin"/>
                          <a:ea typeface="Cabin"/>
                          <a:cs typeface="Cabin"/>
                          <a:sym typeface="Cabin"/>
                        </a:rPr>
                        <a:t>/dl)</a:t>
                      </a:r>
                      <a:endParaRPr sz="1300">
                        <a:latin typeface="Cabin"/>
                        <a:ea typeface="Cabin"/>
                        <a:cs typeface="Cabin"/>
                        <a:sym typeface="Cabin"/>
                      </a:endParaRPr>
                    </a:p>
                    <a:p>
                      <a:pPr indent="0" lvl="0" marL="0" rtl="0" algn="ctr">
                        <a:spcBef>
                          <a:spcPts val="0"/>
                        </a:spcBef>
                        <a:spcAft>
                          <a:spcPts val="0"/>
                        </a:spcAft>
                        <a:buNone/>
                      </a:pPr>
                      <a:r>
                        <a:rPr lang="ar" sz="1300">
                          <a:latin typeface="Cabin"/>
                          <a:ea typeface="Cabin"/>
                          <a:cs typeface="Cabin"/>
                          <a:sym typeface="Cabin"/>
                        </a:rPr>
                        <a:t>≥ 10.0 mmol/L (180 mg/dl)</a:t>
                      </a:r>
                      <a:endParaRPr sz="1300">
                        <a:latin typeface="Cabin"/>
                        <a:ea typeface="Cabin"/>
                        <a:cs typeface="Cabin"/>
                        <a:sym typeface="Cabin"/>
                      </a:endParaRPr>
                    </a:p>
                    <a:p>
                      <a:pPr indent="0" lvl="0" marL="0" rtl="0" algn="ctr">
                        <a:spcBef>
                          <a:spcPts val="0"/>
                        </a:spcBef>
                        <a:spcAft>
                          <a:spcPts val="0"/>
                        </a:spcAft>
                        <a:buNone/>
                      </a:pPr>
                      <a:r>
                        <a:rPr lang="ar" sz="1300">
                          <a:latin typeface="Cabin"/>
                          <a:ea typeface="Cabin"/>
                          <a:cs typeface="Cabin"/>
                          <a:sym typeface="Cabin"/>
                        </a:rPr>
                        <a:t>8.5–11.0 mmol/L (153–199 mg/dl)</a:t>
                      </a:r>
                      <a:endParaRPr sz="13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16" name="Google Shape;216;p27"/>
          <p:cNvSpPr txBox="1"/>
          <p:nvPr/>
        </p:nvSpPr>
        <p:spPr>
          <a:xfrm>
            <a:off x="-19168" y="9550625"/>
            <a:ext cx="72720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latin typeface="Cabin"/>
                <a:ea typeface="Cabin"/>
                <a:cs typeface="Cabin"/>
                <a:sym typeface="Cabin"/>
              </a:rPr>
              <a:t>1: </a:t>
            </a:r>
            <a:r>
              <a:rPr lang="ar" sz="900">
                <a:solidFill>
                  <a:srgbClr val="999999"/>
                </a:solidFill>
                <a:latin typeface="Cabin"/>
                <a:ea typeface="Cabin"/>
                <a:cs typeface="Cabin"/>
                <a:sym typeface="Cabin"/>
              </a:rPr>
              <a:t>Venous plasma glucose 2 hours after ingestion of 75 g oral glucose load.</a:t>
            </a:r>
            <a:endParaRPr sz="900">
              <a:solidFill>
                <a:srgbClr val="999999"/>
              </a:solidFill>
              <a:latin typeface="Cabin"/>
              <a:ea typeface="Cabin"/>
              <a:cs typeface="Cabin"/>
              <a:sym typeface="Cabin"/>
            </a:endParaRPr>
          </a:p>
          <a:p>
            <a:pPr indent="0" lvl="0" marL="0" rtl="0" algn="l">
              <a:spcBef>
                <a:spcPts val="0"/>
              </a:spcBef>
              <a:spcAft>
                <a:spcPts val="0"/>
              </a:spcAft>
              <a:buNone/>
            </a:pPr>
            <a:r>
              <a:rPr lang="ar" sz="900">
                <a:solidFill>
                  <a:srgbClr val="999999"/>
                </a:solidFill>
                <a:latin typeface="Cabin"/>
                <a:ea typeface="Cabin"/>
                <a:cs typeface="Cabin"/>
                <a:sym typeface="Cabin"/>
              </a:rPr>
              <a:t>2:  Defined as FBG ≥ 7 mmol/L, or on medication for raised blood glucose, or with a history of diagnosis of diabetes.</a:t>
            </a:r>
            <a:endParaRPr sz="900">
              <a:solidFill>
                <a:srgbClr val="999999"/>
              </a:solidFill>
              <a:latin typeface="Cabin"/>
              <a:ea typeface="Cabin"/>
              <a:cs typeface="Cabin"/>
              <a:sym typeface="Cabin"/>
            </a:endParaRPr>
          </a:p>
          <a:p>
            <a:pPr indent="0" lvl="0" marL="0" rtl="0" algn="l">
              <a:spcBef>
                <a:spcPts val="0"/>
              </a:spcBef>
              <a:spcAft>
                <a:spcPts val="0"/>
              </a:spcAft>
              <a:buNone/>
            </a:pPr>
            <a:r>
              <a:rPr lang="ar" sz="900">
                <a:solidFill>
                  <a:srgbClr val="999999"/>
                </a:solidFill>
                <a:latin typeface="Cabin"/>
                <a:ea typeface="Cabin"/>
                <a:cs typeface="Cabin"/>
                <a:sym typeface="Cabin"/>
              </a:rPr>
              <a:t>3:  High blood glucose is defined as a distribution of  FBG in a population that is higher than the theoretical distribution that would minimize risks to health (derived from epidemiological studies). High blood glucose is a statistical concept, not a clinical or diagnostic category.</a:t>
            </a:r>
            <a:endParaRPr sz="900">
              <a:solidFill>
                <a:srgbClr val="999999"/>
              </a:solidFill>
              <a:latin typeface="Cabin"/>
              <a:ea typeface="Cabin"/>
              <a:cs typeface="Cabin"/>
              <a:sym typeface="Cabin"/>
            </a:endParaRPr>
          </a:p>
          <a:p>
            <a:pPr indent="0" lvl="0" marL="0" rtl="0" algn="l">
              <a:spcBef>
                <a:spcPts val="0"/>
              </a:spcBef>
              <a:spcAft>
                <a:spcPts val="0"/>
              </a:spcAft>
              <a:buNone/>
            </a:pPr>
            <a:r>
              <a:t/>
            </a:r>
            <a:endParaRPr sz="900">
              <a:solidFill>
                <a:srgbClr val="999999"/>
              </a:solidFill>
              <a:latin typeface="Cabin"/>
              <a:ea typeface="Cabin"/>
              <a:cs typeface="Cabin"/>
              <a:sym typeface="Cabin"/>
            </a:endParaRPr>
          </a:p>
        </p:txBody>
      </p:sp>
      <p:sp>
        <p:nvSpPr>
          <p:cNvPr id="217" name="Google Shape;217;p27"/>
          <p:cNvSpPr txBox="1"/>
          <p:nvPr/>
        </p:nvSpPr>
        <p:spPr>
          <a:xfrm>
            <a:off x="162471" y="5944743"/>
            <a:ext cx="14331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1C4587"/>
                </a:solidFill>
                <a:latin typeface="Cabin"/>
                <a:ea typeface="Cabin"/>
                <a:cs typeface="Cabin"/>
                <a:sym typeface="Cabin"/>
              </a:rPr>
              <a:t>Key facts :</a:t>
            </a:r>
            <a:endParaRPr b="1" sz="2000">
              <a:solidFill>
                <a:srgbClr val="1C4587"/>
              </a:solidFill>
              <a:latin typeface="Cabin"/>
              <a:ea typeface="Cabin"/>
              <a:cs typeface="Cabin"/>
              <a:sym typeface="Cabin"/>
            </a:endParaRPr>
          </a:p>
        </p:txBody>
      </p:sp>
      <p:sp>
        <p:nvSpPr>
          <p:cNvPr id="218" name="Google Shape;218;p27"/>
          <p:cNvSpPr txBox="1"/>
          <p:nvPr/>
        </p:nvSpPr>
        <p:spPr>
          <a:xfrm>
            <a:off x="123100" y="6293233"/>
            <a:ext cx="7089900" cy="32955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Font typeface="Cabin"/>
              <a:buChar char="●"/>
            </a:pPr>
            <a:r>
              <a:rPr lang="ar" sz="1300">
                <a:latin typeface="Cabin"/>
                <a:ea typeface="Cabin"/>
                <a:cs typeface="Cabin"/>
                <a:sym typeface="Cabin"/>
              </a:rPr>
              <a:t>The number of people with diabetes has risen</a:t>
            </a:r>
            <a:r>
              <a:rPr lang="ar" sz="1300">
                <a:solidFill>
                  <a:schemeClr val="dk2"/>
                </a:solidFill>
                <a:latin typeface="Cabin"/>
                <a:ea typeface="Cabin"/>
                <a:cs typeface="Cabin"/>
                <a:sym typeface="Cabin"/>
              </a:rPr>
              <a:t> </a:t>
            </a:r>
            <a:r>
              <a:rPr lang="ar" sz="1300">
                <a:solidFill>
                  <a:srgbClr val="FF0000"/>
                </a:solidFill>
                <a:latin typeface="Cabin"/>
                <a:ea typeface="Cabin"/>
                <a:cs typeface="Cabin"/>
                <a:sym typeface="Cabin"/>
              </a:rPr>
              <a:t>from 108 million in 1980 to 422 million</a:t>
            </a:r>
            <a:r>
              <a:rPr lang="ar" sz="1300">
                <a:solidFill>
                  <a:schemeClr val="dk2"/>
                </a:solidFill>
                <a:latin typeface="Cabin"/>
                <a:ea typeface="Cabin"/>
                <a:cs typeface="Cabin"/>
                <a:sym typeface="Cabin"/>
              </a:rPr>
              <a:t> in </a:t>
            </a:r>
            <a:r>
              <a:rPr lang="ar" sz="1300">
                <a:latin typeface="Cabin"/>
                <a:ea typeface="Cabin"/>
                <a:cs typeface="Cabin"/>
                <a:sym typeface="Cabin"/>
              </a:rPr>
              <a:t>2014.</a:t>
            </a:r>
            <a:r>
              <a:rPr lang="ar" sz="1300">
                <a:solidFill>
                  <a:schemeClr val="dk2"/>
                </a:solidFill>
                <a:latin typeface="Cabin"/>
                <a:ea typeface="Cabin"/>
                <a:cs typeface="Cabin"/>
                <a:sym typeface="Cabin"/>
              </a:rPr>
              <a:t> </a:t>
            </a:r>
            <a:endParaRPr sz="1300">
              <a:solidFill>
                <a:schemeClr val="dk2"/>
              </a:solidFill>
              <a:latin typeface="Cabin"/>
              <a:ea typeface="Cabin"/>
              <a:cs typeface="Cabin"/>
              <a:sym typeface="Cabin"/>
            </a:endParaRPr>
          </a:p>
          <a:p>
            <a:pPr indent="-311150" lvl="0" marL="457200" rtl="0" algn="l">
              <a:spcBef>
                <a:spcPts val="0"/>
              </a:spcBef>
              <a:spcAft>
                <a:spcPts val="0"/>
              </a:spcAft>
              <a:buClr>
                <a:schemeClr val="dk2"/>
              </a:buClr>
              <a:buSzPts val="1300"/>
              <a:buFont typeface="Cabin"/>
              <a:buChar char="●"/>
            </a:pPr>
            <a:r>
              <a:rPr lang="ar" sz="1300">
                <a:latin typeface="Cabin"/>
                <a:ea typeface="Cabin"/>
                <a:cs typeface="Cabin"/>
                <a:sym typeface="Cabin"/>
              </a:rPr>
              <a:t>The global prevalence of diabetes</a:t>
            </a:r>
            <a:r>
              <a:rPr baseline="30000" lang="ar" sz="1300">
                <a:latin typeface="Cabin"/>
                <a:ea typeface="Cabin"/>
                <a:cs typeface="Cabin"/>
                <a:sym typeface="Cabin"/>
              </a:rPr>
              <a:t>2</a:t>
            </a:r>
            <a:r>
              <a:rPr lang="ar" sz="1300">
                <a:latin typeface="Cabin"/>
                <a:ea typeface="Cabin"/>
                <a:cs typeface="Cabin"/>
                <a:sym typeface="Cabin"/>
              </a:rPr>
              <a:t> among adults over 18 years of age has risen</a:t>
            </a:r>
            <a:r>
              <a:rPr lang="ar" sz="1300">
                <a:solidFill>
                  <a:schemeClr val="dk2"/>
                </a:solidFill>
                <a:latin typeface="Cabin"/>
                <a:ea typeface="Cabin"/>
                <a:cs typeface="Cabin"/>
                <a:sym typeface="Cabin"/>
              </a:rPr>
              <a:t> </a:t>
            </a:r>
            <a:r>
              <a:rPr lang="ar" sz="1300">
                <a:solidFill>
                  <a:srgbClr val="FF0000"/>
                </a:solidFill>
                <a:latin typeface="Cabin"/>
                <a:ea typeface="Cabin"/>
                <a:cs typeface="Cabin"/>
                <a:sym typeface="Cabin"/>
              </a:rPr>
              <a:t>from 4.7% in 1980 to 8.5% in 2014.</a:t>
            </a:r>
            <a:endParaRPr sz="1300">
              <a:solidFill>
                <a:srgbClr val="FF0000"/>
              </a:solidFill>
              <a:latin typeface="Cabin"/>
              <a:ea typeface="Cabin"/>
              <a:cs typeface="Cabin"/>
              <a:sym typeface="Cabin"/>
            </a:endParaRPr>
          </a:p>
          <a:p>
            <a:pPr indent="-311150" lvl="0" marL="457200" rtl="0" algn="l">
              <a:spcBef>
                <a:spcPts val="0"/>
              </a:spcBef>
              <a:spcAft>
                <a:spcPts val="0"/>
              </a:spcAft>
              <a:buClr>
                <a:schemeClr val="dk2"/>
              </a:buClr>
              <a:buSzPts val="1300"/>
              <a:buFont typeface="Cabin"/>
              <a:buChar char="●"/>
            </a:pPr>
            <a:r>
              <a:rPr lang="ar" sz="1300">
                <a:latin typeface="Cabin"/>
                <a:ea typeface="Cabin"/>
                <a:cs typeface="Cabin"/>
                <a:sym typeface="Cabin"/>
              </a:rPr>
              <a:t>Diabetes </a:t>
            </a:r>
            <a:r>
              <a:rPr b="1" lang="ar" sz="1300">
                <a:latin typeface="Cabin"/>
                <a:ea typeface="Cabin"/>
                <a:cs typeface="Cabin"/>
                <a:sym typeface="Cabin"/>
              </a:rPr>
              <a:t>prevalence </a:t>
            </a:r>
            <a:r>
              <a:rPr b="1" lang="ar" sz="1300">
                <a:latin typeface="Cabin"/>
                <a:ea typeface="Cabin"/>
                <a:cs typeface="Cabin"/>
                <a:sym typeface="Cabin"/>
              </a:rPr>
              <a:t>has been rising more rapidly in</a:t>
            </a:r>
            <a:r>
              <a:rPr lang="ar" sz="1300">
                <a:latin typeface="Cabin"/>
                <a:ea typeface="Cabin"/>
                <a:cs typeface="Cabin"/>
                <a:sym typeface="Cabin"/>
              </a:rPr>
              <a:t> </a:t>
            </a:r>
            <a:r>
              <a:rPr lang="ar" sz="1300">
                <a:solidFill>
                  <a:srgbClr val="FF0000"/>
                </a:solidFill>
                <a:latin typeface="Cabin"/>
                <a:ea typeface="Cabin"/>
                <a:cs typeface="Cabin"/>
                <a:sym typeface="Cabin"/>
              </a:rPr>
              <a:t>middle- and low-income countries.</a:t>
            </a:r>
            <a:endParaRPr sz="1300">
              <a:solidFill>
                <a:srgbClr val="FF0000"/>
              </a:solidFill>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Diabetes is a major cause of blindness, kidney failure, heart attacks, stroke and lower limb amputation.</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In 2015, an estimated 1.6 million deaths were directly caused by diabetes. Another 2.2 million deaths were attributable to high blood glucose in 2012</a:t>
            </a:r>
            <a:r>
              <a:rPr baseline="30000" lang="ar" sz="1300">
                <a:latin typeface="Cabin"/>
                <a:ea typeface="Cabin"/>
                <a:cs typeface="Cabin"/>
                <a:sym typeface="Cabin"/>
              </a:rPr>
              <a:t>3</a:t>
            </a:r>
            <a:endParaRPr baseline="30000"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Almost half of all deaths attributable to high blood glucose occur before the age of 70 years. WHO projects that diabetes will be the seventh leading cause of death in 2030.</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Healthy diet, regular physical activity, maintaining a normal body weight and avoiding tobacco use are ways to prevent or delay the onset of type 2 diabetes.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Diabetes can be treated and its consequences avoided or delayed with diet, physical activity, medication and regular screening and treatment for complications.</a:t>
            </a:r>
            <a:endParaRPr sz="1300">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txBox="1"/>
          <p:nvPr/>
        </p:nvSpPr>
        <p:spPr>
          <a:xfrm>
            <a:off x="-143375" y="525360"/>
            <a:ext cx="7560000" cy="6090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Regional and local prevalence</a:t>
            </a:r>
            <a:endParaRPr b="1" sz="3200">
              <a:solidFill>
                <a:srgbClr val="0B5394"/>
              </a:solidFill>
              <a:latin typeface="Cabin"/>
              <a:ea typeface="Cabin"/>
              <a:cs typeface="Cabin"/>
              <a:sym typeface="Cabin"/>
            </a:endParaRPr>
          </a:p>
        </p:txBody>
      </p:sp>
      <p:cxnSp>
        <p:nvCxnSpPr>
          <p:cNvPr id="224" name="Google Shape;224;p28"/>
          <p:cNvCxnSpPr/>
          <p:nvPr/>
        </p:nvCxnSpPr>
        <p:spPr>
          <a:xfrm flipH="1" rot="10800000">
            <a:off x="754672" y="1132861"/>
            <a:ext cx="5763900" cy="1500"/>
          </a:xfrm>
          <a:prstGeom prst="straightConnector1">
            <a:avLst/>
          </a:prstGeom>
          <a:noFill/>
          <a:ln cap="flat" cmpd="sng" w="28575">
            <a:solidFill>
              <a:srgbClr val="0B5394"/>
            </a:solidFill>
            <a:prstDash val="solid"/>
            <a:round/>
            <a:headEnd len="med" w="med" type="diamond"/>
            <a:tailEnd len="med" w="med" type="diamond"/>
          </a:ln>
        </p:spPr>
      </p:cxnSp>
      <p:pic>
        <p:nvPicPr>
          <p:cNvPr id="225" name="Google Shape;225;p28"/>
          <p:cNvPicPr preferRelativeResize="0"/>
          <p:nvPr/>
        </p:nvPicPr>
        <p:blipFill rotWithShape="1">
          <a:blip r:embed="rId3">
            <a:alphaModFix/>
          </a:blip>
          <a:srcRect b="34879" l="17272" r="18227" t="33815"/>
          <a:stretch/>
        </p:blipFill>
        <p:spPr>
          <a:xfrm>
            <a:off x="2594005" y="4540790"/>
            <a:ext cx="2316787" cy="1972900"/>
          </a:xfrm>
          <a:prstGeom prst="rect">
            <a:avLst/>
          </a:prstGeom>
          <a:noFill/>
          <a:ln cap="flat" cmpd="sng" w="9525">
            <a:solidFill>
              <a:srgbClr val="0B5394"/>
            </a:solidFill>
            <a:prstDash val="dash"/>
            <a:round/>
            <a:headEnd len="sm" w="sm" type="none"/>
            <a:tailEnd len="sm" w="sm" type="none"/>
          </a:ln>
        </p:spPr>
      </p:pic>
      <p:pic>
        <p:nvPicPr>
          <p:cNvPr id="226" name="Google Shape;226;p28"/>
          <p:cNvPicPr preferRelativeResize="0"/>
          <p:nvPr/>
        </p:nvPicPr>
        <p:blipFill rotWithShape="1">
          <a:blip r:embed="rId4">
            <a:alphaModFix/>
          </a:blip>
          <a:srcRect b="36169" l="17965" r="17364" t="35190"/>
          <a:stretch/>
        </p:blipFill>
        <p:spPr>
          <a:xfrm>
            <a:off x="109902" y="6912812"/>
            <a:ext cx="2335000" cy="2060877"/>
          </a:xfrm>
          <a:prstGeom prst="rect">
            <a:avLst/>
          </a:prstGeom>
          <a:noFill/>
          <a:ln cap="flat" cmpd="sng" w="9525">
            <a:solidFill>
              <a:srgbClr val="0B5394"/>
            </a:solidFill>
            <a:prstDash val="dash"/>
            <a:round/>
            <a:headEnd len="sm" w="sm" type="none"/>
            <a:tailEnd len="sm" w="sm" type="none"/>
          </a:ln>
        </p:spPr>
      </p:pic>
      <p:pic>
        <p:nvPicPr>
          <p:cNvPr id="227" name="Google Shape;227;p28"/>
          <p:cNvPicPr preferRelativeResize="0"/>
          <p:nvPr/>
        </p:nvPicPr>
        <p:blipFill rotWithShape="1">
          <a:blip r:embed="rId5">
            <a:alphaModFix/>
          </a:blip>
          <a:srcRect b="49997" l="17917" r="16880" t="24001"/>
          <a:stretch/>
        </p:blipFill>
        <p:spPr>
          <a:xfrm>
            <a:off x="2522303" y="6890389"/>
            <a:ext cx="2640991" cy="2105708"/>
          </a:xfrm>
          <a:prstGeom prst="rect">
            <a:avLst/>
          </a:prstGeom>
          <a:noFill/>
          <a:ln cap="flat" cmpd="sng" w="9525">
            <a:solidFill>
              <a:srgbClr val="0B5394"/>
            </a:solidFill>
            <a:prstDash val="dash"/>
            <a:round/>
            <a:headEnd len="sm" w="sm" type="none"/>
            <a:tailEnd len="sm" w="sm" type="none"/>
          </a:ln>
        </p:spPr>
      </p:pic>
      <p:pic>
        <p:nvPicPr>
          <p:cNvPr id="228" name="Google Shape;228;p28"/>
          <p:cNvPicPr preferRelativeResize="0"/>
          <p:nvPr/>
        </p:nvPicPr>
        <p:blipFill rotWithShape="1">
          <a:blip r:embed="rId6">
            <a:alphaModFix/>
          </a:blip>
          <a:srcRect b="9414" l="17110" r="18419" t="65077"/>
          <a:stretch/>
        </p:blipFill>
        <p:spPr>
          <a:xfrm>
            <a:off x="5199381" y="6912815"/>
            <a:ext cx="2293478" cy="2060877"/>
          </a:xfrm>
          <a:prstGeom prst="rect">
            <a:avLst/>
          </a:prstGeom>
          <a:noFill/>
          <a:ln cap="flat" cmpd="sng" w="9525">
            <a:solidFill>
              <a:srgbClr val="0B5394"/>
            </a:solidFill>
            <a:prstDash val="dash"/>
            <a:round/>
            <a:headEnd len="sm" w="sm" type="none"/>
            <a:tailEnd len="sm" w="sm" type="none"/>
          </a:ln>
        </p:spPr>
      </p:pic>
      <p:pic>
        <p:nvPicPr>
          <p:cNvPr id="229" name="Google Shape;229;p28"/>
          <p:cNvPicPr preferRelativeResize="0"/>
          <p:nvPr/>
        </p:nvPicPr>
        <p:blipFill rotWithShape="1">
          <a:blip r:embed="rId7">
            <a:alphaModFix/>
          </a:blip>
          <a:srcRect b="39440" l="17327" r="18425" t="34057"/>
          <a:stretch/>
        </p:blipFill>
        <p:spPr>
          <a:xfrm>
            <a:off x="5046426" y="4596271"/>
            <a:ext cx="2417775" cy="1861955"/>
          </a:xfrm>
          <a:prstGeom prst="rect">
            <a:avLst/>
          </a:prstGeom>
          <a:noFill/>
          <a:ln cap="flat" cmpd="sng" w="9525">
            <a:solidFill>
              <a:srgbClr val="0B5394"/>
            </a:solidFill>
            <a:prstDash val="dash"/>
            <a:round/>
            <a:headEnd len="sm" w="sm" type="none"/>
            <a:tailEnd len="sm" w="sm" type="none"/>
          </a:ln>
        </p:spPr>
      </p:pic>
      <p:sp>
        <p:nvSpPr>
          <p:cNvPr id="230" name="Google Shape;230;p28"/>
          <p:cNvSpPr txBox="1"/>
          <p:nvPr/>
        </p:nvSpPr>
        <p:spPr>
          <a:xfrm>
            <a:off x="2593942" y="6454500"/>
            <a:ext cx="23169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800">
                <a:latin typeface="Cabin"/>
                <a:ea typeface="Cabin"/>
                <a:cs typeface="Cabin"/>
                <a:sym typeface="Cabin"/>
              </a:rPr>
              <a:t>Trends in prevalence of diabetes, 1980–2014, by WHO region</a:t>
            </a:r>
            <a:r>
              <a:rPr baseline="30000" lang="ar" sz="800">
                <a:latin typeface="Cabin"/>
                <a:ea typeface="Cabin"/>
                <a:cs typeface="Cabin"/>
                <a:sym typeface="Cabin"/>
              </a:rPr>
              <a:t>1</a:t>
            </a:r>
            <a:endParaRPr baseline="30000" sz="800">
              <a:latin typeface="Cabin"/>
              <a:ea typeface="Cabin"/>
              <a:cs typeface="Cabin"/>
              <a:sym typeface="Cabin"/>
            </a:endParaRPr>
          </a:p>
        </p:txBody>
      </p:sp>
      <p:sp>
        <p:nvSpPr>
          <p:cNvPr id="231" name="Google Shape;231;p28"/>
          <p:cNvSpPr txBox="1"/>
          <p:nvPr/>
        </p:nvSpPr>
        <p:spPr>
          <a:xfrm>
            <a:off x="0" y="8932652"/>
            <a:ext cx="2554800" cy="5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800">
                <a:latin typeface="Cabin"/>
                <a:ea typeface="Cabin"/>
                <a:cs typeface="Cabin"/>
                <a:sym typeface="Cabin"/>
              </a:rPr>
              <a:t>Percentage  of all deaths attributable to high blood glucose for adults aged 20–69 years, by WHO region and sex, 2000 and 2012</a:t>
            </a:r>
            <a:endParaRPr sz="800">
              <a:latin typeface="Cabin"/>
              <a:ea typeface="Cabin"/>
              <a:cs typeface="Cabin"/>
              <a:sym typeface="Cabin"/>
            </a:endParaRPr>
          </a:p>
        </p:txBody>
      </p:sp>
      <p:sp>
        <p:nvSpPr>
          <p:cNvPr id="232" name="Google Shape;232;p28"/>
          <p:cNvSpPr txBox="1"/>
          <p:nvPr/>
        </p:nvSpPr>
        <p:spPr>
          <a:xfrm>
            <a:off x="2594950" y="8946102"/>
            <a:ext cx="2495700" cy="3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800">
                <a:latin typeface="Cabin"/>
                <a:ea typeface="Cabin"/>
                <a:cs typeface="Cabin"/>
                <a:sym typeface="Cabin"/>
              </a:rPr>
              <a:t>Percentage of all-cause deaths globally attributed to high blood glucose in men, 2012</a:t>
            </a:r>
            <a:endParaRPr sz="800">
              <a:latin typeface="Cabin"/>
              <a:ea typeface="Cabin"/>
              <a:cs typeface="Cabin"/>
              <a:sym typeface="Cabin"/>
            </a:endParaRPr>
          </a:p>
        </p:txBody>
      </p:sp>
      <p:sp>
        <p:nvSpPr>
          <p:cNvPr id="233" name="Google Shape;233;p28"/>
          <p:cNvSpPr txBox="1"/>
          <p:nvPr/>
        </p:nvSpPr>
        <p:spPr>
          <a:xfrm>
            <a:off x="5240701" y="8932650"/>
            <a:ext cx="2224800" cy="49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800">
                <a:latin typeface="Cabin"/>
                <a:ea typeface="Cabin"/>
                <a:cs typeface="Cabin"/>
                <a:sym typeface="Cabin"/>
              </a:rPr>
              <a:t>Percentage of all-cause deaths globally attributed to  high blood glucose in women, 2012</a:t>
            </a:r>
            <a:endParaRPr sz="800">
              <a:latin typeface="Cabin"/>
              <a:ea typeface="Cabin"/>
              <a:cs typeface="Cabin"/>
              <a:sym typeface="Cabin"/>
            </a:endParaRPr>
          </a:p>
        </p:txBody>
      </p:sp>
      <p:sp>
        <p:nvSpPr>
          <p:cNvPr id="234" name="Google Shape;234;p28"/>
          <p:cNvSpPr txBox="1"/>
          <p:nvPr/>
        </p:nvSpPr>
        <p:spPr>
          <a:xfrm>
            <a:off x="5117861" y="6465513"/>
            <a:ext cx="2274900" cy="41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800">
                <a:latin typeface="Cabin"/>
                <a:ea typeface="Cabin"/>
                <a:cs typeface="Cabin"/>
                <a:sym typeface="Cabin"/>
              </a:rPr>
              <a:t>Trends in prevalence of diabetes, 1980–2014, by country income group</a:t>
            </a:r>
            <a:endParaRPr sz="800">
              <a:latin typeface="Cabin"/>
              <a:ea typeface="Cabin"/>
              <a:cs typeface="Cabin"/>
              <a:sym typeface="Cabin"/>
            </a:endParaRPr>
          </a:p>
        </p:txBody>
      </p:sp>
      <p:pic>
        <p:nvPicPr>
          <p:cNvPr id="235" name="Google Shape;235;p28"/>
          <p:cNvPicPr preferRelativeResize="0"/>
          <p:nvPr/>
        </p:nvPicPr>
        <p:blipFill rotWithShape="1">
          <a:blip r:embed="rId8">
            <a:alphaModFix/>
          </a:blip>
          <a:srcRect b="8132" l="14376" r="14312" t="32026"/>
          <a:stretch/>
        </p:blipFill>
        <p:spPr>
          <a:xfrm>
            <a:off x="141587" y="4540800"/>
            <a:ext cx="2316785" cy="1972883"/>
          </a:xfrm>
          <a:prstGeom prst="rect">
            <a:avLst/>
          </a:prstGeom>
          <a:noFill/>
          <a:ln cap="flat" cmpd="sng" w="9525">
            <a:solidFill>
              <a:srgbClr val="0B5394"/>
            </a:solidFill>
            <a:prstDash val="dash"/>
            <a:round/>
            <a:headEnd len="sm" w="sm" type="none"/>
            <a:tailEnd len="sm" w="sm" type="none"/>
          </a:ln>
        </p:spPr>
      </p:pic>
      <p:sp>
        <p:nvSpPr>
          <p:cNvPr id="236" name="Google Shape;236;p28"/>
          <p:cNvSpPr txBox="1"/>
          <p:nvPr/>
        </p:nvSpPr>
        <p:spPr>
          <a:xfrm>
            <a:off x="88325" y="6517410"/>
            <a:ext cx="2462400" cy="35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800">
                <a:latin typeface="Cabin"/>
                <a:ea typeface="Cabin"/>
                <a:cs typeface="Cabin"/>
                <a:sym typeface="Cabin"/>
              </a:rPr>
              <a:t>Trends in age-standardized prevalence of diabetes in Saudi Arabia</a:t>
            </a:r>
            <a:endParaRPr sz="800">
              <a:latin typeface="Cabin"/>
              <a:ea typeface="Cabin"/>
              <a:cs typeface="Cabin"/>
              <a:sym typeface="Cabin"/>
            </a:endParaRPr>
          </a:p>
        </p:txBody>
      </p:sp>
      <p:pic>
        <p:nvPicPr>
          <p:cNvPr id="237" name="Google Shape;237;p28"/>
          <p:cNvPicPr preferRelativeResize="0"/>
          <p:nvPr/>
        </p:nvPicPr>
        <p:blipFill rotWithShape="1">
          <a:blip r:embed="rId9">
            <a:alphaModFix/>
          </a:blip>
          <a:srcRect b="4645" l="8654" r="7070" t="25813"/>
          <a:stretch/>
        </p:blipFill>
        <p:spPr>
          <a:xfrm>
            <a:off x="88325" y="1375825"/>
            <a:ext cx="3691674" cy="2346973"/>
          </a:xfrm>
          <a:prstGeom prst="rect">
            <a:avLst/>
          </a:prstGeom>
          <a:noFill/>
          <a:ln cap="flat" cmpd="sng" w="9525">
            <a:solidFill>
              <a:srgbClr val="0B5394"/>
            </a:solidFill>
            <a:prstDash val="dash"/>
            <a:round/>
            <a:headEnd len="sm" w="sm" type="none"/>
            <a:tailEnd len="sm" w="sm" type="none"/>
          </a:ln>
        </p:spPr>
      </p:pic>
      <p:sp>
        <p:nvSpPr>
          <p:cNvPr id="238" name="Google Shape;238;p28"/>
          <p:cNvSpPr txBox="1"/>
          <p:nvPr/>
        </p:nvSpPr>
        <p:spPr>
          <a:xfrm>
            <a:off x="387400" y="3722800"/>
            <a:ext cx="3462900" cy="49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latin typeface="Cabin"/>
                <a:ea typeface="Cabin"/>
                <a:cs typeface="Cabin"/>
                <a:sym typeface="Cabin"/>
              </a:rPr>
              <a:t>Estimated age-adjusted prevalence of diabetes in adults (20-79 years), 2017</a:t>
            </a:r>
            <a:endParaRPr b="1" sz="1000">
              <a:latin typeface="Cabin"/>
              <a:ea typeface="Cabin"/>
              <a:cs typeface="Cabin"/>
              <a:sym typeface="Cabin"/>
            </a:endParaRPr>
          </a:p>
        </p:txBody>
      </p:sp>
      <p:sp>
        <p:nvSpPr>
          <p:cNvPr id="239" name="Google Shape;239;p28"/>
          <p:cNvSpPr txBox="1"/>
          <p:nvPr/>
        </p:nvSpPr>
        <p:spPr>
          <a:xfrm>
            <a:off x="4805227" y="3722800"/>
            <a:ext cx="1794000" cy="35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latin typeface="Cabin"/>
                <a:ea typeface="Cabin"/>
                <a:cs typeface="Cabin"/>
                <a:sym typeface="Cabin"/>
              </a:rPr>
              <a:t>Top 10 causes of death</a:t>
            </a:r>
            <a:endParaRPr b="1" sz="1000">
              <a:latin typeface="Cabin"/>
              <a:ea typeface="Cabin"/>
              <a:cs typeface="Cabin"/>
              <a:sym typeface="Cabin"/>
            </a:endParaRPr>
          </a:p>
        </p:txBody>
      </p:sp>
      <p:pic>
        <p:nvPicPr>
          <p:cNvPr id="240" name="Google Shape;240;p28"/>
          <p:cNvPicPr preferRelativeResize="0"/>
          <p:nvPr/>
        </p:nvPicPr>
        <p:blipFill rotWithShape="1">
          <a:blip r:embed="rId10">
            <a:alphaModFix/>
          </a:blip>
          <a:srcRect b="16352" l="8819" r="51576" t="39319"/>
          <a:stretch/>
        </p:blipFill>
        <p:spPr>
          <a:xfrm>
            <a:off x="3876838" y="1375825"/>
            <a:ext cx="1706076" cy="2346973"/>
          </a:xfrm>
          <a:prstGeom prst="rect">
            <a:avLst/>
          </a:prstGeom>
          <a:noFill/>
          <a:ln cap="flat" cmpd="sng" w="9525">
            <a:solidFill>
              <a:srgbClr val="0B5394"/>
            </a:solidFill>
            <a:prstDash val="dash"/>
            <a:round/>
            <a:headEnd len="sm" w="sm" type="none"/>
            <a:tailEnd len="sm" w="sm" type="none"/>
          </a:ln>
        </p:spPr>
      </p:pic>
      <p:pic>
        <p:nvPicPr>
          <p:cNvPr id="241" name="Google Shape;241;p28"/>
          <p:cNvPicPr preferRelativeResize="0"/>
          <p:nvPr/>
        </p:nvPicPr>
        <p:blipFill rotWithShape="1">
          <a:blip r:embed="rId10">
            <a:alphaModFix/>
          </a:blip>
          <a:srcRect b="16352" l="51943" r="7275" t="39319"/>
          <a:stretch/>
        </p:blipFill>
        <p:spPr>
          <a:xfrm>
            <a:off x="5679775" y="1375825"/>
            <a:ext cx="1756851" cy="2346973"/>
          </a:xfrm>
          <a:prstGeom prst="rect">
            <a:avLst/>
          </a:prstGeom>
          <a:noFill/>
          <a:ln cap="flat" cmpd="sng" w="9525">
            <a:solidFill>
              <a:srgbClr val="0B5394"/>
            </a:solidFill>
            <a:prstDash val="dash"/>
            <a:round/>
            <a:headEnd len="sm" w="sm" type="none"/>
            <a:tailEnd len="sm" w="sm" type="none"/>
          </a:ln>
        </p:spPr>
      </p:pic>
      <p:sp>
        <p:nvSpPr>
          <p:cNvPr id="242" name="Google Shape;242;p28"/>
          <p:cNvSpPr txBox="1"/>
          <p:nvPr/>
        </p:nvSpPr>
        <p:spPr>
          <a:xfrm>
            <a:off x="-19168" y="9550625"/>
            <a:ext cx="7272000" cy="6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latin typeface="Cabin"/>
                <a:ea typeface="Cabin"/>
                <a:cs typeface="Cabin"/>
                <a:sym typeface="Cabin"/>
              </a:rPr>
              <a:t>1: Highest prevalence is in the eastern mediterranean region.</a:t>
            </a:r>
            <a:endParaRPr sz="900">
              <a:solidFill>
                <a:srgbClr val="999999"/>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graphicFrame>
        <p:nvGraphicFramePr>
          <p:cNvPr id="247" name="Google Shape;247;p29"/>
          <p:cNvGraphicFramePr/>
          <p:nvPr/>
        </p:nvGraphicFramePr>
        <p:xfrm>
          <a:off x="489989" y="1479209"/>
          <a:ext cx="3000000" cy="3000000"/>
        </p:xfrm>
        <a:graphic>
          <a:graphicData uri="http://schemas.openxmlformats.org/drawingml/2006/table">
            <a:tbl>
              <a:tblPr>
                <a:noFill/>
                <a:tableStyleId>{DA8644DF-9D4D-4271-9FD1-2EF383D46660}</a:tableStyleId>
              </a:tblPr>
              <a:tblGrid>
                <a:gridCol w="569525"/>
                <a:gridCol w="1453475"/>
                <a:gridCol w="525400"/>
                <a:gridCol w="524075"/>
              </a:tblGrid>
              <a:tr h="253450">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Rank</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Country</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Years</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1 </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Tuvalu</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27.25</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2</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Nauru</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24.07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3</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New Caledonia</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23.36</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4</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Kiribati</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22.66</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5</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Mauritius</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22.02</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6</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Solomon Islands</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18.68</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7</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Saudi Arabia</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17.72</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8</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Papua New Guinea</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17.65</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9</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Egypt</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17.31</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53450">
                <a:tc>
                  <a:txBody>
                    <a:bodyPr/>
                    <a:lstStyle/>
                    <a:p>
                      <a:pPr indent="0" lvl="0" marL="0" marR="0" rtl="0" algn="ctr">
                        <a:lnSpc>
                          <a:spcPct val="100000"/>
                        </a:lnSpc>
                        <a:spcBef>
                          <a:spcPts val="0"/>
                        </a:spcBef>
                        <a:spcAft>
                          <a:spcPts val="0"/>
                        </a:spcAft>
                        <a:buNone/>
                      </a:pPr>
                      <a:r>
                        <a:rPr b="1" lang="ar" sz="1000">
                          <a:solidFill>
                            <a:srgbClr val="0B5394"/>
                          </a:solidFill>
                          <a:latin typeface="Cabin"/>
                          <a:ea typeface="Cabin"/>
                          <a:cs typeface="Cabin"/>
                          <a:sym typeface="Cabin"/>
                        </a:rPr>
                        <a:t>10</a:t>
                      </a:r>
                      <a:endParaRPr b="1" sz="1000">
                        <a:solidFill>
                          <a:srgbClr val="0B5394"/>
                        </a:solidFill>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lang="ar" sz="1000">
                          <a:latin typeface="Cabin"/>
                          <a:ea typeface="Cabin"/>
                          <a:cs typeface="Cabin"/>
                          <a:sym typeface="Cabin"/>
                        </a:rPr>
                        <a:t>United Arab Emirates</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17.26</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2017</a:t>
                      </a:r>
                      <a:endParaRPr sz="1000">
                        <a:latin typeface="Cabin"/>
                        <a:ea typeface="Cabin"/>
                        <a:cs typeface="Cabin"/>
                        <a:sym typeface="Cabin"/>
                      </a:endParaRPr>
                    </a:p>
                  </a:txBody>
                  <a:tcPr marT="91425" marB="91425" marR="91425" marL="9142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48" name="Google Shape;248;p29"/>
          <p:cNvSpPr txBox="1"/>
          <p:nvPr/>
        </p:nvSpPr>
        <p:spPr>
          <a:xfrm>
            <a:off x="490000" y="5210400"/>
            <a:ext cx="3017100" cy="33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00">
                <a:latin typeface="Cabin"/>
                <a:ea typeface="Cabin"/>
                <a:cs typeface="Cabin"/>
                <a:sym typeface="Cabin"/>
              </a:rPr>
              <a:t>Diabetes prevalence (% of population ages 20 to 79)</a:t>
            </a:r>
            <a:endParaRPr sz="1300">
              <a:latin typeface="Cabin"/>
              <a:ea typeface="Cabin"/>
              <a:cs typeface="Cabin"/>
              <a:sym typeface="Cabin"/>
            </a:endParaRPr>
          </a:p>
        </p:txBody>
      </p:sp>
      <p:graphicFrame>
        <p:nvGraphicFramePr>
          <p:cNvPr id="249" name="Google Shape;249;p29"/>
          <p:cNvGraphicFramePr/>
          <p:nvPr/>
        </p:nvGraphicFramePr>
        <p:xfrm>
          <a:off x="3632918" y="1479209"/>
          <a:ext cx="3000000" cy="3000000"/>
        </p:xfrm>
        <a:graphic>
          <a:graphicData uri="http://schemas.openxmlformats.org/drawingml/2006/table">
            <a:tbl>
              <a:tblPr>
                <a:noFill/>
                <a:tableStyleId>{DA8644DF-9D4D-4271-9FD1-2EF383D46660}</a:tableStyleId>
              </a:tblPr>
              <a:tblGrid>
                <a:gridCol w="1756475"/>
                <a:gridCol w="503575"/>
                <a:gridCol w="589575"/>
                <a:gridCol w="490500"/>
              </a:tblGrid>
              <a:tr h="335250">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WHO region</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Both</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Female</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Male</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r>
              <a:tr h="555700">
                <a:tc>
                  <a:txBody>
                    <a:bodyPr/>
                    <a:lstStyle/>
                    <a:p>
                      <a:pPr indent="0" lvl="0" marL="0" rtl="0" algn="ctr">
                        <a:spcBef>
                          <a:spcPts val="0"/>
                        </a:spcBef>
                        <a:spcAft>
                          <a:spcPts val="0"/>
                        </a:spcAft>
                        <a:buNone/>
                      </a:pPr>
                      <a:r>
                        <a:rPr lang="ar" sz="1000">
                          <a:latin typeface="Cabin"/>
                          <a:ea typeface="Cabin"/>
                          <a:cs typeface="Cabin"/>
                          <a:sym typeface="Cabin"/>
                        </a:rPr>
                        <a:t>African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111.3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110.9</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111.1</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5700">
                <a:tc>
                  <a:txBody>
                    <a:bodyPr/>
                    <a:lstStyle/>
                    <a:p>
                      <a:pPr indent="0" lvl="0" marL="0" rtl="0" algn="ctr">
                        <a:spcBef>
                          <a:spcPts val="0"/>
                        </a:spcBef>
                        <a:spcAft>
                          <a:spcPts val="0"/>
                        </a:spcAft>
                        <a:buNone/>
                      </a:pPr>
                      <a:r>
                        <a:rPr lang="ar" sz="1000">
                          <a:latin typeface="Cabin"/>
                          <a:ea typeface="Cabin"/>
                          <a:cs typeface="Cabin"/>
                          <a:sym typeface="Cabin"/>
                        </a:rPr>
                        <a:t>Region of the americas</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72.6</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63.9</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82.8</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55700">
                <a:tc>
                  <a:txBody>
                    <a:bodyPr/>
                    <a:lstStyle/>
                    <a:p>
                      <a:pPr indent="0" lvl="0" marL="0" rtl="0" algn="ctr">
                        <a:spcBef>
                          <a:spcPts val="0"/>
                        </a:spcBef>
                        <a:spcAft>
                          <a:spcPts val="0"/>
                        </a:spcAft>
                        <a:buNone/>
                      </a:pPr>
                      <a:r>
                        <a:rPr lang="ar" sz="1000">
                          <a:latin typeface="Cabin"/>
                          <a:ea typeface="Cabin"/>
                          <a:cs typeface="Cabin"/>
                          <a:sym typeface="Cabin"/>
                        </a:rPr>
                        <a:t>Eastern Mediterranean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139.7</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140.2</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lang="ar" sz="1000">
                          <a:latin typeface="Cabin"/>
                          <a:ea typeface="Cabin"/>
                          <a:cs typeface="Cabin"/>
                          <a:sym typeface="Cabin"/>
                        </a:rPr>
                        <a:t>138.3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F4CCCC"/>
                    </a:solidFill>
                  </a:tcPr>
                </a:tc>
              </a:tr>
              <a:tr h="679650">
                <a:tc>
                  <a:txBody>
                    <a:bodyPr/>
                    <a:lstStyle/>
                    <a:p>
                      <a:pPr indent="0" lvl="0" marL="0" rtl="0" algn="ctr">
                        <a:spcBef>
                          <a:spcPts val="0"/>
                        </a:spcBef>
                        <a:spcAft>
                          <a:spcPts val="0"/>
                        </a:spcAft>
                        <a:buNone/>
                      </a:pPr>
                      <a:r>
                        <a:rPr lang="ar" sz="1000">
                          <a:latin typeface="Cabin"/>
                          <a:ea typeface="Cabin"/>
                          <a:cs typeface="Cabin"/>
                          <a:sym typeface="Cabin"/>
                        </a:rPr>
                        <a:t>European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55.7</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46.5</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64.5</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560000">
                <a:tc>
                  <a:txBody>
                    <a:bodyPr/>
                    <a:lstStyle/>
                    <a:p>
                      <a:pPr indent="0" lvl="0" marL="0" rtl="0" algn="ctr">
                        <a:spcBef>
                          <a:spcPts val="0"/>
                        </a:spcBef>
                        <a:spcAft>
                          <a:spcPts val="0"/>
                        </a:spcAft>
                        <a:buNone/>
                      </a:pPr>
                      <a:r>
                        <a:rPr lang="ar" sz="1000">
                          <a:latin typeface="Cabin"/>
                          <a:ea typeface="Cabin"/>
                          <a:cs typeface="Cabin"/>
                          <a:sym typeface="Cabin"/>
                        </a:rPr>
                        <a:t>South-east Asia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115.3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101.8</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129.1</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445725">
                <a:tc>
                  <a:txBody>
                    <a:bodyPr/>
                    <a:lstStyle/>
                    <a:p>
                      <a:pPr indent="0" lvl="0" marL="0" rtl="0" algn="ctr">
                        <a:spcBef>
                          <a:spcPts val="0"/>
                        </a:spcBef>
                        <a:spcAft>
                          <a:spcPts val="0"/>
                        </a:spcAft>
                        <a:buNone/>
                      </a:pPr>
                      <a:r>
                        <a:rPr lang="ar" sz="1000">
                          <a:latin typeface="Cabin"/>
                          <a:ea typeface="Cabin"/>
                          <a:cs typeface="Cabin"/>
                          <a:sym typeface="Cabin"/>
                        </a:rPr>
                        <a:t>Western pacific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67</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65.8</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67.8</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50" name="Google Shape;250;p29"/>
          <p:cNvSpPr txBox="1"/>
          <p:nvPr/>
        </p:nvSpPr>
        <p:spPr>
          <a:xfrm>
            <a:off x="3562475" y="5166950"/>
            <a:ext cx="3617400" cy="49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00">
                <a:latin typeface="Cabin"/>
                <a:ea typeface="Cabin"/>
                <a:cs typeface="Cabin"/>
                <a:sym typeface="Cabin"/>
              </a:rPr>
              <a:t>High blood glucose age-standardized mortality rates per 100000 by WHO region, age 20+, 2012</a:t>
            </a:r>
            <a:endParaRPr sz="1300">
              <a:latin typeface="Cabin"/>
              <a:ea typeface="Cabin"/>
              <a:cs typeface="Cabin"/>
              <a:sym typeface="Cabin"/>
            </a:endParaRPr>
          </a:p>
        </p:txBody>
      </p:sp>
      <p:sp>
        <p:nvSpPr>
          <p:cNvPr id="251" name="Google Shape;251;p29"/>
          <p:cNvSpPr txBox="1"/>
          <p:nvPr/>
        </p:nvSpPr>
        <p:spPr>
          <a:xfrm>
            <a:off x="-143375" y="525360"/>
            <a:ext cx="7560000" cy="609000"/>
          </a:xfrm>
          <a:prstGeom prst="rect">
            <a:avLst/>
          </a:prstGeom>
          <a:noFill/>
          <a:ln>
            <a:noFill/>
          </a:ln>
        </p:spPr>
        <p:txBody>
          <a:bodyPr anchorCtr="0" anchor="ctr"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Regional and local prevalence</a:t>
            </a:r>
            <a:endParaRPr b="1" sz="3200">
              <a:solidFill>
                <a:srgbClr val="0B5394"/>
              </a:solidFill>
              <a:latin typeface="Cabin"/>
              <a:ea typeface="Cabin"/>
              <a:cs typeface="Cabin"/>
              <a:sym typeface="Cabin"/>
            </a:endParaRPr>
          </a:p>
        </p:txBody>
      </p:sp>
      <p:cxnSp>
        <p:nvCxnSpPr>
          <p:cNvPr id="252" name="Google Shape;252;p29"/>
          <p:cNvCxnSpPr/>
          <p:nvPr/>
        </p:nvCxnSpPr>
        <p:spPr>
          <a:xfrm flipH="1" rot="10800000">
            <a:off x="754672" y="1132861"/>
            <a:ext cx="5763900" cy="1500"/>
          </a:xfrm>
          <a:prstGeom prst="straightConnector1">
            <a:avLst/>
          </a:prstGeom>
          <a:noFill/>
          <a:ln cap="flat" cmpd="sng" w="28575">
            <a:solidFill>
              <a:srgbClr val="0B5394"/>
            </a:solidFill>
            <a:prstDash val="solid"/>
            <a:round/>
            <a:headEnd len="med" w="med" type="diamond"/>
            <a:tailEnd len="med" w="med" type="diamond"/>
          </a:ln>
        </p:spPr>
      </p:cxnSp>
      <p:graphicFrame>
        <p:nvGraphicFramePr>
          <p:cNvPr id="253" name="Google Shape;253;p29"/>
          <p:cNvGraphicFramePr/>
          <p:nvPr/>
        </p:nvGraphicFramePr>
        <p:xfrm>
          <a:off x="489998" y="5797841"/>
          <a:ext cx="3000000" cy="3000000"/>
        </p:xfrm>
        <a:graphic>
          <a:graphicData uri="http://schemas.openxmlformats.org/drawingml/2006/table">
            <a:tbl>
              <a:tblPr>
                <a:noFill/>
                <a:tableStyleId>{DA8644DF-9D4D-4271-9FD1-2EF383D46660}</a:tableStyleId>
              </a:tblPr>
              <a:tblGrid>
                <a:gridCol w="3017150"/>
                <a:gridCol w="865025"/>
                <a:gridCol w="1012700"/>
                <a:gridCol w="842575"/>
                <a:gridCol w="842575"/>
              </a:tblGrid>
              <a:tr h="218450">
                <a:tc rowSpan="2">
                  <a:txBody>
                    <a:bodyPr/>
                    <a:lstStyle/>
                    <a:p>
                      <a:pPr indent="0" lvl="0" marL="0" rtl="0" algn="ctr">
                        <a:spcBef>
                          <a:spcPts val="0"/>
                        </a:spcBef>
                        <a:spcAft>
                          <a:spcPts val="0"/>
                        </a:spcAft>
                        <a:buNone/>
                      </a:pPr>
                      <a:r>
                        <a:rPr b="1" lang="ar" sz="1800">
                          <a:solidFill>
                            <a:srgbClr val="0B5394"/>
                          </a:solidFill>
                          <a:latin typeface="Cabin"/>
                          <a:ea typeface="Cabin"/>
                          <a:cs typeface="Cabin"/>
                          <a:sym typeface="Cabin"/>
                        </a:rPr>
                        <a:t>WHO region</a:t>
                      </a:r>
                      <a:endParaRPr b="1" sz="18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gridSpan="2">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Prevalence</a:t>
                      </a:r>
                      <a:r>
                        <a:rPr b="1" lang="ar" sz="1000">
                          <a:solidFill>
                            <a:srgbClr val="0B5394"/>
                          </a:solidFill>
                          <a:latin typeface="Cabin"/>
                          <a:ea typeface="Cabin"/>
                          <a:cs typeface="Cabin"/>
                          <a:sym typeface="Cabin"/>
                        </a:rPr>
                        <a:t> (%)</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c gridSpan="2">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Numbers ( millions )</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hMerge="1"/>
              </a:tr>
              <a:tr h="218450">
                <a:tc vMerge="1"/>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1980</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2014</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1980</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ar" sz="1000">
                          <a:solidFill>
                            <a:srgbClr val="0B5394"/>
                          </a:solidFill>
                          <a:latin typeface="Cabin"/>
                          <a:ea typeface="Cabin"/>
                          <a:cs typeface="Cabin"/>
                          <a:sym typeface="Cabin"/>
                        </a:rPr>
                        <a:t>2014</a:t>
                      </a:r>
                      <a:endParaRPr b="1" sz="1000">
                        <a:solidFill>
                          <a:srgbClr val="0B5394"/>
                        </a:solidFill>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9FC5E8"/>
                    </a:solidFill>
                  </a:tcPr>
                </a:tc>
              </a:tr>
              <a:tr h="218450">
                <a:tc>
                  <a:txBody>
                    <a:bodyPr/>
                    <a:lstStyle/>
                    <a:p>
                      <a:pPr indent="0" lvl="0" marL="0" rtl="0" algn="ctr">
                        <a:spcBef>
                          <a:spcPts val="0"/>
                        </a:spcBef>
                        <a:spcAft>
                          <a:spcPts val="0"/>
                        </a:spcAft>
                        <a:buNone/>
                      </a:pPr>
                      <a:r>
                        <a:rPr lang="ar" sz="1000">
                          <a:latin typeface="Cabin"/>
                          <a:ea typeface="Cabin"/>
                          <a:cs typeface="Cabin"/>
                          <a:sym typeface="Cabin"/>
                        </a:rPr>
                        <a:t>African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3.1%</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7.1%</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4</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25</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18450">
                <a:tc>
                  <a:txBody>
                    <a:bodyPr/>
                    <a:lstStyle/>
                    <a:p>
                      <a:pPr indent="0" lvl="0" marL="0" rtl="0" algn="ctr">
                        <a:spcBef>
                          <a:spcPts val="0"/>
                        </a:spcBef>
                        <a:spcAft>
                          <a:spcPts val="0"/>
                        </a:spcAft>
                        <a:buNone/>
                      </a:pPr>
                      <a:r>
                        <a:rPr lang="ar" sz="1000">
                          <a:latin typeface="Cabin"/>
                          <a:ea typeface="Cabin"/>
                          <a:cs typeface="Cabin"/>
                          <a:sym typeface="Cabin"/>
                        </a:rPr>
                        <a:t>Region of the americas</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5%</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8.3%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18</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62</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18450">
                <a:tc>
                  <a:txBody>
                    <a:bodyPr/>
                    <a:lstStyle/>
                    <a:p>
                      <a:pPr indent="0" lvl="0" marL="0" rtl="0" algn="ctr">
                        <a:spcBef>
                          <a:spcPts val="0"/>
                        </a:spcBef>
                        <a:spcAft>
                          <a:spcPts val="0"/>
                        </a:spcAft>
                        <a:buNone/>
                      </a:pPr>
                      <a:r>
                        <a:rPr lang="ar" sz="1000">
                          <a:latin typeface="Cabin"/>
                          <a:ea typeface="Cabin"/>
                          <a:cs typeface="Cabin"/>
                          <a:sym typeface="Cabin"/>
                        </a:rPr>
                        <a:t>Eastern Mediterranean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5.9%</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13.7%</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43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18450">
                <a:tc>
                  <a:txBody>
                    <a:bodyPr/>
                    <a:lstStyle/>
                    <a:p>
                      <a:pPr indent="0" lvl="0" marL="0" rtl="0" algn="ctr">
                        <a:spcBef>
                          <a:spcPts val="0"/>
                        </a:spcBef>
                        <a:spcAft>
                          <a:spcPts val="0"/>
                        </a:spcAft>
                        <a:buNone/>
                      </a:pPr>
                      <a:r>
                        <a:rPr lang="ar" sz="1000">
                          <a:latin typeface="Cabin"/>
                          <a:ea typeface="Cabin"/>
                          <a:cs typeface="Cabin"/>
                          <a:sym typeface="Cabin"/>
                        </a:rPr>
                        <a:t>European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5.3%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7.3%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33</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64</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18450">
                <a:tc>
                  <a:txBody>
                    <a:bodyPr/>
                    <a:lstStyle/>
                    <a:p>
                      <a:pPr indent="0" lvl="0" marL="0" rtl="0" algn="ctr">
                        <a:spcBef>
                          <a:spcPts val="0"/>
                        </a:spcBef>
                        <a:spcAft>
                          <a:spcPts val="0"/>
                        </a:spcAft>
                        <a:buNone/>
                      </a:pPr>
                      <a:r>
                        <a:rPr lang="ar" sz="1000">
                          <a:latin typeface="Cabin"/>
                          <a:ea typeface="Cabin"/>
                          <a:cs typeface="Cabin"/>
                          <a:sym typeface="Cabin"/>
                        </a:rPr>
                        <a:t>South-east Asia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4.1%</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8.6%</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17</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96</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18450">
                <a:tc>
                  <a:txBody>
                    <a:bodyPr/>
                    <a:lstStyle/>
                    <a:p>
                      <a:pPr indent="0" lvl="0" marL="0" rtl="0" algn="ctr">
                        <a:spcBef>
                          <a:spcPts val="0"/>
                        </a:spcBef>
                        <a:spcAft>
                          <a:spcPts val="0"/>
                        </a:spcAft>
                        <a:buNone/>
                      </a:pPr>
                      <a:r>
                        <a:rPr lang="ar" sz="1000">
                          <a:latin typeface="Cabin"/>
                          <a:ea typeface="Cabin"/>
                          <a:cs typeface="Cabin"/>
                          <a:sym typeface="Cabin"/>
                        </a:rPr>
                        <a:t>Western pacific region</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4.4%</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8.4%</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29</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Cabin"/>
                          <a:ea typeface="Cabin"/>
                          <a:cs typeface="Cabin"/>
                          <a:sym typeface="Cabin"/>
                        </a:rPr>
                        <a:t>131</a:t>
                      </a:r>
                      <a:endParaRPr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218450">
                <a:tc>
                  <a:txBody>
                    <a:bodyPr/>
                    <a:lstStyle/>
                    <a:p>
                      <a:pPr indent="0" lvl="0" marL="0" rtl="0" algn="ctr">
                        <a:spcBef>
                          <a:spcPts val="0"/>
                        </a:spcBef>
                        <a:spcAft>
                          <a:spcPts val="0"/>
                        </a:spcAft>
                        <a:buNone/>
                      </a:pPr>
                      <a:r>
                        <a:rPr b="1" lang="ar" sz="1000">
                          <a:latin typeface="Cabin"/>
                          <a:ea typeface="Cabin"/>
                          <a:cs typeface="Cabin"/>
                          <a:sym typeface="Cabin"/>
                        </a:rPr>
                        <a:t>Total</a:t>
                      </a:r>
                      <a:endParaRPr b="1"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Cabin"/>
                          <a:ea typeface="Cabin"/>
                          <a:cs typeface="Cabin"/>
                          <a:sym typeface="Cabin"/>
                        </a:rPr>
                        <a:t>4.7%</a:t>
                      </a:r>
                      <a:endParaRPr b="1"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Cabin"/>
                          <a:ea typeface="Cabin"/>
                          <a:cs typeface="Cabin"/>
                          <a:sym typeface="Cabin"/>
                        </a:rPr>
                        <a:t>8.5z</a:t>
                      </a:r>
                      <a:endParaRPr b="1"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Cabin"/>
                          <a:ea typeface="Cabin"/>
                          <a:cs typeface="Cabin"/>
                          <a:sym typeface="Cabin"/>
                        </a:rPr>
                        <a:t>108</a:t>
                      </a:r>
                      <a:endParaRPr b="1"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Cabin"/>
                          <a:ea typeface="Cabin"/>
                          <a:cs typeface="Cabin"/>
                          <a:sym typeface="Cabin"/>
                        </a:rPr>
                        <a:t>422</a:t>
                      </a:r>
                      <a:endParaRPr b="1" sz="1000">
                        <a:latin typeface="Cabin"/>
                        <a:ea typeface="Cabin"/>
                        <a:cs typeface="Cabin"/>
                        <a:sym typeface="Cabin"/>
                      </a:endParaRPr>
                    </a:p>
                  </a:txBody>
                  <a:tcPr marT="91425" marB="91425" marR="91425" marL="91425"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254" name="Google Shape;254;p29"/>
          <p:cNvSpPr txBox="1"/>
          <p:nvPr/>
        </p:nvSpPr>
        <p:spPr>
          <a:xfrm>
            <a:off x="764702" y="8815083"/>
            <a:ext cx="6030600" cy="44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300">
                <a:latin typeface="Cabin"/>
                <a:ea typeface="Cabin"/>
                <a:cs typeface="Cabin"/>
                <a:sym typeface="Cabin"/>
              </a:rPr>
              <a:t>Estimated prevalence and number of people with diabetes ( adults 18+ years)</a:t>
            </a:r>
            <a:endParaRPr sz="1300">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0"/>
          <p:cNvSpPr txBox="1"/>
          <p:nvPr/>
        </p:nvSpPr>
        <p:spPr>
          <a:xfrm>
            <a:off x="591775" y="420950"/>
            <a:ext cx="6186600" cy="7239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Common Diabetes Complications</a:t>
            </a:r>
            <a:endParaRPr b="1" sz="32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260" name="Google Shape;260;p30"/>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grpSp>
        <p:nvGrpSpPr>
          <p:cNvPr id="261" name="Google Shape;261;p30"/>
          <p:cNvGrpSpPr/>
          <p:nvPr/>
        </p:nvGrpSpPr>
        <p:grpSpPr>
          <a:xfrm>
            <a:off x="154056" y="1465965"/>
            <a:ext cx="1729224" cy="561961"/>
            <a:chOff x="720400" y="490250"/>
            <a:chExt cx="2705717" cy="796204"/>
          </a:xfrm>
        </p:grpSpPr>
        <p:cxnSp>
          <p:nvCxnSpPr>
            <p:cNvPr id="262" name="Google Shape;262;p30"/>
            <p:cNvCxnSpPr>
              <a:stCxn id="263" idx="3"/>
            </p:cNvCxnSpPr>
            <p:nvPr/>
          </p:nvCxnSpPr>
          <p:spPr>
            <a:xfrm flipH="1" rot="10800000">
              <a:off x="937917" y="1285254"/>
              <a:ext cx="2488200" cy="1200"/>
            </a:xfrm>
            <a:prstGeom prst="straightConnector1">
              <a:avLst/>
            </a:prstGeom>
            <a:noFill/>
            <a:ln cap="flat" cmpd="sng" w="9525">
              <a:solidFill>
                <a:srgbClr val="0B5394"/>
              </a:solidFill>
              <a:prstDash val="solid"/>
              <a:round/>
              <a:headEnd len="med" w="med" type="none"/>
              <a:tailEnd len="med" w="med" type="none"/>
            </a:ln>
          </p:spPr>
        </p:cxnSp>
        <p:sp>
          <p:nvSpPr>
            <p:cNvPr id="263" name="Google Shape;263;p30"/>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Trebuchet MS"/>
                  <a:ea typeface="Trebuchet MS"/>
                  <a:cs typeface="Trebuchet MS"/>
                  <a:sym typeface="Trebuchet MS"/>
                </a:rPr>
                <a:t>1</a:t>
              </a:r>
              <a:endParaRPr b="1" sz="2600">
                <a:solidFill>
                  <a:srgbClr val="FFFFFF"/>
                </a:solidFill>
                <a:latin typeface="Trebuchet MS"/>
                <a:ea typeface="Trebuchet MS"/>
                <a:cs typeface="Trebuchet MS"/>
                <a:sym typeface="Trebuchet MS"/>
              </a:endParaRPr>
            </a:p>
          </p:txBody>
        </p:sp>
      </p:grpSp>
      <p:grpSp>
        <p:nvGrpSpPr>
          <p:cNvPr id="264" name="Google Shape;264;p30"/>
          <p:cNvGrpSpPr/>
          <p:nvPr/>
        </p:nvGrpSpPr>
        <p:grpSpPr>
          <a:xfrm>
            <a:off x="1883271" y="1469806"/>
            <a:ext cx="1836574" cy="542852"/>
            <a:chOff x="720400" y="490250"/>
            <a:chExt cx="2706017" cy="796204"/>
          </a:xfrm>
        </p:grpSpPr>
        <p:cxnSp>
          <p:nvCxnSpPr>
            <p:cNvPr id="265" name="Google Shape;265;p30"/>
            <p:cNvCxnSpPr>
              <a:stCxn id="266" idx="3"/>
            </p:cNvCxnSpPr>
            <p:nvPr/>
          </p:nvCxnSpPr>
          <p:spPr>
            <a:xfrm flipH="1" rot="10800000">
              <a:off x="937917" y="1285254"/>
              <a:ext cx="2488500" cy="1200"/>
            </a:xfrm>
            <a:prstGeom prst="straightConnector1">
              <a:avLst/>
            </a:prstGeom>
            <a:noFill/>
            <a:ln cap="flat" cmpd="sng" w="9525">
              <a:solidFill>
                <a:srgbClr val="0B5394"/>
              </a:solidFill>
              <a:prstDash val="solid"/>
              <a:round/>
              <a:headEnd len="med" w="med" type="none"/>
              <a:tailEnd len="med" w="med" type="none"/>
            </a:ln>
          </p:spPr>
        </p:cxnSp>
        <p:sp>
          <p:nvSpPr>
            <p:cNvPr id="266" name="Google Shape;266;p30"/>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Trebuchet MS"/>
                  <a:ea typeface="Trebuchet MS"/>
                  <a:cs typeface="Trebuchet MS"/>
                  <a:sym typeface="Trebuchet MS"/>
                </a:rPr>
                <a:t>2</a:t>
              </a:r>
              <a:endParaRPr b="1" sz="2600">
                <a:solidFill>
                  <a:srgbClr val="FFFFFF"/>
                </a:solidFill>
                <a:latin typeface="Trebuchet MS"/>
                <a:ea typeface="Trebuchet MS"/>
                <a:cs typeface="Trebuchet MS"/>
                <a:sym typeface="Trebuchet MS"/>
              </a:endParaRPr>
            </a:p>
          </p:txBody>
        </p:sp>
      </p:grpSp>
      <p:grpSp>
        <p:nvGrpSpPr>
          <p:cNvPr id="267" name="Google Shape;267;p30"/>
          <p:cNvGrpSpPr/>
          <p:nvPr/>
        </p:nvGrpSpPr>
        <p:grpSpPr>
          <a:xfrm>
            <a:off x="3719859" y="1461472"/>
            <a:ext cx="1768382" cy="561961"/>
            <a:chOff x="720400" y="490250"/>
            <a:chExt cx="2706017" cy="796204"/>
          </a:xfrm>
        </p:grpSpPr>
        <p:cxnSp>
          <p:nvCxnSpPr>
            <p:cNvPr id="268" name="Google Shape;268;p30"/>
            <p:cNvCxnSpPr>
              <a:stCxn id="269" idx="3"/>
            </p:cNvCxnSpPr>
            <p:nvPr/>
          </p:nvCxnSpPr>
          <p:spPr>
            <a:xfrm flipH="1" rot="10800000">
              <a:off x="937917" y="1284654"/>
              <a:ext cx="2488500" cy="1800"/>
            </a:xfrm>
            <a:prstGeom prst="straightConnector1">
              <a:avLst/>
            </a:prstGeom>
            <a:noFill/>
            <a:ln cap="flat" cmpd="sng" w="9525">
              <a:solidFill>
                <a:srgbClr val="0B5394"/>
              </a:solidFill>
              <a:prstDash val="solid"/>
              <a:round/>
              <a:headEnd len="med" w="med" type="none"/>
              <a:tailEnd len="med" w="med" type="none"/>
            </a:ln>
          </p:spPr>
        </p:cxnSp>
        <p:sp>
          <p:nvSpPr>
            <p:cNvPr id="269" name="Google Shape;269;p30"/>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Trebuchet MS"/>
                  <a:ea typeface="Trebuchet MS"/>
                  <a:cs typeface="Trebuchet MS"/>
                  <a:sym typeface="Trebuchet MS"/>
                </a:rPr>
                <a:t>3</a:t>
              </a:r>
              <a:endParaRPr b="1" sz="2600">
                <a:solidFill>
                  <a:srgbClr val="FFFFFF"/>
                </a:solidFill>
                <a:latin typeface="Trebuchet MS"/>
                <a:ea typeface="Trebuchet MS"/>
                <a:cs typeface="Trebuchet MS"/>
                <a:sym typeface="Trebuchet MS"/>
              </a:endParaRPr>
            </a:p>
          </p:txBody>
        </p:sp>
      </p:grpSp>
      <p:grpSp>
        <p:nvGrpSpPr>
          <p:cNvPr id="270" name="Google Shape;270;p30"/>
          <p:cNvGrpSpPr/>
          <p:nvPr/>
        </p:nvGrpSpPr>
        <p:grpSpPr>
          <a:xfrm>
            <a:off x="5592505" y="1473823"/>
            <a:ext cx="1747816" cy="542852"/>
            <a:chOff x="720400" y="490250"/>
            <a:chExt cx="2706017" cy="796204"/>
          </a:xfrm>
        </p:grpSpPr>
        <p:cxnSp>
          <p:nvCxnSpPr>
            <p:cNvPr id="271" name="Google Shape;271;p30"/>
            <p:cNvCxnSpPr>
              <a:stCxn id="272" idx="3"/>
            </p:cNvCxnSpPr>
            <p:nvPr/>
          </p:nvCxnSpPr>
          <p:spPr>
            <a:xfrm flipH="1" rot="10800000">
              <a:off x="937917" y="1284654"/>
              <a:ext cx="2488500" cy="1800"/>
            </a:xfrm>
            <a:prstGeom prst="straightConnector1">
              <a:avLst/>
            </a:prstGeom>
            <a:noFill/>
            <a:ln cap="flat" cmpd="sng" w="9525">
              <a:solidFill>
                <a:srgbClr val="0B5394"/>
              </a:solidFill>
              <a:prstDash val="solid"/>
              <a:round/>
              <a:headEnd len="med" w="med" type="none"/>
              <a:tailEnd len="med" w="med" type="none"/>
            </a:ln>
          </p:spPr>
        </p:cxnSp>
        <p:sp>
          <p:nvSpPr>
            <p:cNvPr id="272" name="Google Shape;272;p30"/>
            <p:cNvSpPr/>
            <p:nvPr/>
          </p:nvSpPr>
          <p:spPr>
            <a:xfrm>
              <a:off x="720400" y="490250"/>
              <a:ext cx="783900" cy="796200"/>
            </a:xfrm>
            <a:prstGeom prst="heptagon">
              <a:avLst>
                <a:gd fmla="val 102572" name="hf"/>
                <a:gd fmla="val 105210" name="vf"/>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600">
                  <a:solidFill>
                    <a:srgbClr val="FFFFFF"/>
                  </a:solidFill>
                  <a:latin typeface="Trebuchet MS"/>
                  <a:ea typeface="Trebuchet MS"/>
                  <a:cs typeface="Trebuchet MS"/>
                  <a:sym typeface="Trebuchet MS"/>
                </a:rPr>
                <a:t>4</a:t>
              </a:r>
              <a:endParaRPr b="1" sz="2600">
                <a:solidFill>
                  <a:srgbClr val="FFFFFF"/>
                </a:solidFill>
                <a:latin typeface="Trebuchet MS"/>
                <a:ea typeface="Trebuchet MS"/>
                <a:cs typeface="Trebuchet MS"/>
                <a:sym typeface="Trebuchet MS"/>
              </a:endParaRPr>
            </a:p>
          </p:txBody>
        </p:sp>
      </p:grpSp>
      <p:sp>
        <p:nvSpPr>
          <p:cNvPr id="273" name="Google Shape;273;p30"/>
          <p:cNvSpPr txBox="1"/>
          <p:nvPr/>
        </p:nvSpPr>
        <p:spPr>
          <a:xfrm>
            <a:off x="480225" y="1595825"/>
            <a:ext cx="1454700" cy="39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Loss of vision</a:t>
            </a:r>
            <a:endParaRPr>
              <a:latin typeface="Cabin"/>
              <a:ea typeface="Cabin"/>
              <a:cs typeface="Cabin"/>
              <a:sym typeface="Cabin"/>
            </a:endParaRPr>
          </a:p>
        </p:txBody>
      </p:sp>
      <p:sp>
        <p:nvSpPr>
          <p:cNvPr id="274" name="Google Shape;274;p30"/>
          <p:cNvSpPr txBox="1"/>
          <p:nvPr/>
        </p:nvSpPr>
        <p:spPr>
          <a:xfrm>
            <a:off x="4065697" y="1435213"/>
            <a:ext cx="1463100" cy="39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Cardiovascular events</a:t>
            </a:r>
            <a:endParaRPr>
              <a:latin typeface="Cabin"/>
              <a:ea typeface="Cabin"/>
              <a:cs typeface="Cabin"/>
              <a:sym typeface="Cabin"/>
            </a:endParaRPr>
          </a:p>
        </p:txBody>
      </p:sp>
      <p:sp>
        <p:nvSpPr>
          <p:cNvPr id="275" name="Google Shape;275;p30"/>
          <p:cNvSpPr txBox="1"/>
          <p:nvPr/>
        </p:nvSpPr>
        <p:spPr>
          <a:xfrm>
            <a:off x="5997646" y="1435224"/>
            <a:ext cx="14952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Lower extremity amputations</a:t>
            </a:r>
            <a:endParaRPr>
              <a:latin typeface="Cabin"/>
              <a:ea typeface="Cabin"/>
              <a:cs typeface="Cabin"/>
              <a:sym typeface="Cabin"/>
            </a:endParaRPr>
          </a:p>
          <a:p>
            <a:pPr indent="0" lvl="0" marL="0" rtl="0" algn="ctr">
              <a:spcBef>
                <a:spcPts val="0"/>
              </a:spcBef>
              <a:spcAft>
                <a:spcPts val="0"/>
              </a:spcAft>
              <a:buNone/>
            </a:pPr>
            <a:r>
              <a:t/>
            </a:r>
            <a:endParaRPr>
              <a:latin typeface="Cabin"/>
              <a:ea typeface="Cabin"/>
              <a:cs typeface="Cabin"/>
              <a:sym typeface="Cabin"/>
            </a:endParaRPr>
          </a:p>
        </p:txBody>
      </p:sp>
      <p:sp>
        <p:nvSpPr>
          <p:cNvPr id="276" name="Google Shape;276;p30"/>
          <p:cNvSpPr txBox="1"/>
          <p:nvPr/>
        </p:nvSpPr>
        <p:spPr>
          <a:xfrm>
            <a:off x="2169375" y="1454400"/>
            <a:ext cx="16617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a:latin typeface="Cabin"/>
                <a:ea typeface="Cabin"/>
                <a:cs typeface="Cabin"/>
                <a:sym typeface="Cabin"/>
              </a:rPr>
              <a:t>End-stage renal disease</a:t>
            </a:r>
            <a:endParaRPr>
              <a:latin typeface="Cabin"/>
              <a:ea typeface="Cabin"/>
              <a:cs typeface="Cabin"/>
              <a:sym typeface="Cabin"/>
            </a:endParaRPr>
          </a:p>
        </p:txBody>
      </p:sp>
      <p:sp>
        <p:nvSpPr>
          <p:cNvPr id="277" name="Google Shape;277;p30"/>
          <p:cNvSpPr txBox="1"/>
          <p:nvPr/>
        </p:nvSpPr>
        <p:spPr>
          <a:xfrm>
            <a:off x="1131085" y="2165188"/>
            <a:ext cx="1836600" cy="5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solidFill>
                  <a:srgbClr val="1C4587"/>
                </a:solidFill>
                <a:latin typeface="Cabin"/>
                <a:ea typeface="Cabin"/>
                <a:cs typeface="Cabin"/>
                <a:sym typeface="Cabin"/>
              </a:rPr>
              <a:t>Loss of vision</a:t>
            </a:r>
            <a:endParaRPr b="1" sz="2000">
              <a:solidFill>
                <a:srgbClr val="1C4587"/>
              </a:solidFill>
              <a:latin typeface="Cabin"/>
              <a:ea typeface="Cabin"/>
              <a:cs typeface="Cabin"/>
              <a:sym typeface="Cabin"/>
            </a:endParaRPr>
          </a:p>
        </p:txBody>
      </p:sp>
      <p:sp>
        <p:nvSpPr>
          <p:cNvPr id="278" name="Google Shape;278;p30"/>
          <p:cNvSpPr/>
          <p:nvPr/>
        </p:nvSpPr>
        <p:spPr>
          <a:xfrm>
            <a:off x="266475" y="2584475"/>
            <a:ext cx="3429600" cy="33606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Diabetic retinopathy caused 1.9% of moderate or severe visual impairment globally and 2.6% of blindness in 2010. </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Studies suggest that prevalence of any retinopathy in persons with diabetes is 35% while proliferative (vision-threatening) retinopathy is 7%.</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However, </a:t>
            </a:r>
            <a:r>
              <a:rPr b="1" lang="ar" sz="1300">
                <a:solidFill>
                  <a:srgbClr val="FF0000"/>
                </a:solidFill>
                <a:latin typeface="Cabin"/>
                <a:ea typeface="Cabin"/>
                <a:cs typeface="Cabin"/>
                <a:sym typeface="Cabin"/>
              </a:rPr>
              <a:t>retinopathy rates are higher among people with type 1 diabetes ,people with longer duration</a:t>
            </a:r>
            <a:r>
              <a:rPr b="1" lang="ar" sz="1300">
                <a:solidFill>
                  <a:srgbClr val="FFFFFF"/>
                </a:solidFill>
                <a:latin typeface="Cabin"/>
                <a:ea typeface="Cabin"/>
                <a:cs typeface="Cabin"/>
                <a:sym typeface="Cabin"/>
              </a:rPr>
              <a:t> </a:t>
            </a:r>
            <a:r>
              <a:rPr b="1" lang="ar" sz="1300">
                <a:solidFill>
                  <a:srgbClr val="FF0000"/>
                </a:solidFill>
                <a:latin typeface="Cabin"/>
                <a:ea typeface="Cabin"/>
                <a:cs typeface="Cabin"/>
                <a:sym typeface="Cabin"/>
              </a:rPr>
              <a:t>of diabetes ,Caucasian populations and possibly among people of lower socioeconomic status.</a:t>
            </a:r>
            <a:endParaRPr b="1" sz="1300">
              <a:solidFill>
                <a:srgbClr val="FF0000"/>
              </a:solidFill>
              <a:latin typeface="Cabin"/>
              <a:ea typeface="Cabin"/>
              <a:cs typeface="Cabin"/>
              <a:sym typeface="Cabin"/>
            </a:endParaRPr>
          </a:p>
        </p:txBody>
      </p:sp>
      <p:sp>
        <p:nvSpPr>
          <p:cNvPr id="279" name="Google Shape;279;p30"/>
          <p:cNvSpPr txBox="1"/>
          <p:nvPr/>
        </p:nvSpPr>
        <p:spPr>
          <a:xfrm>
            <a:off x="402525" y="6070725"/>
            <a:ext cx="3293700" cy="5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solidFill>
                  <a:srgbClr val="1C4587"/>
                </a:solidFill>
                <a:latin typeface="Cabin"/>
                <a:ea typeface="Cabin"/>
                <a:cs typeface="Cabin"/>
                <a:sym typeface="Cabin"/>
              </a:rPr>
              <a:t>End-stage renal disease</a:t>
            </a:r>
            <a:endParaRPr b="1" sz="2000">
              <a:solidFill>
                <a:srgbClr val="1C4587"/>
              </a:solidFill>
              <a:latin typeface="Cabin"/>
              <a:ea typeface="Cabin"/>
              <a:cs typeface="Cabin"/>
              <a:sym typeface="Cabin"/>
            </a:endParaRPr>
          </a:p>
          <a:p>
            <a:pPr indent="0" lvl="0" marL="0" rtl="0" algn="ctr">
              <a:spcBef>
                <a:spcPts val="0"/>
              </a:spcBef>
              <a:spcAft>
                <a:spcPts val="0"/>
              </a:spcAft>
              <a:buNone/>
            </a:pPr>
            <a:r>
              <a:t/>
            </a:r>
            <a:endParaRPr b="1" sz="2000">
              <a:solidFill>
                <a:srgbClr val="1C4587"/>
              </a:solidFill>
              <a:latin typeface="Cabin"/>
              <a:ea typeface="Cabin"/>
              <a:cs typeface="Cabin"/>
              <a:sym typeface="Cabin"/>
            </a:endParaRPr>
          </a:p>
        </p:txBody>
      </p:sp>
      <p:sp>
        <p:nvSpPr>
          <p:cNvPr id="280" name="Google Shape;280;p30"/>
          <p:cNvSpPr/>
          <p:nvPr/>
        </p:nvSpPr>
        <p:spPr>
          <a:xfrm>
            <a:off x="266475" y="6516900"/>
            <a:ext cx="3429600" cy="30405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Pooled data from 54 countries show that </a:t>
            </a:r>
            <a:r>
              <a:rPr b="1" lang="ar" sz="1300">
                <a:solidFill>
                  <a:srgbClr val="FF0000"/>
                </a:solidFill>
                <a:latin typeface="Cabin"/>
                <a:ea typeface="Cabin"/>
                <a:cs typeface="Cabin"/>
                <a:sym typeface="Cabin"/>
              </a:rPr>
              <a:t>at least 80% </a:t>
            </a:r>
            <a:r>
              <a:rPr b="1" lang="ar" sz="1300">
                <a:solidFill>
                  <a:srgbClr val="FFFFFF"/>
                </a:solidFill>
                <a:latin typeface="Cabin"/>
                <a:ea typeface="Cabin"/>
                <a:cs typeface="Cabin"/>
                <a:sym typeface="Cabin"/>
              </a:rPr>
              <a:t>of cases of end-stage renal disease (ESRD) are caused by </a:t>
            </a:r>
            <a:r>
              <a:rPr b="1" lang="ar" sz="1300">
                <a:solidFill>
                  <a:srgbClr val="FF0000"/>
                </a:solidFill>
                <a:latin typeface="Cabin"/>
                <a:ea typeface="Cabin"/>
                <a:cs typeface="Cabin"/>
                <a:sym typeface="Cabin"/>
              </a:rPr>
              <a:t>diabetes,</a:t>
            </a:r>
            <a:r>
              <a:rPr b="1" lang="ar" sz="1300">
                <a:solidFill>
                  <a:srgbClr val="FFFFFF"/>
                </a:solidFill>
                <a:latin typeface="Cabin"/>
                <a:ea typeface="Cabin"/>
                <a:cs typeface="Cabin"/>
                <a:sym typeface="Cabin"/>
              </a:rPr>
              <a:t> </a:t>
            </a:r>
            <a:r>
              <a:rPr b="1" lang="ar" sz="1300">
                <a:solidFill>
                  <a:srgbClr val="FF0000"/>
                </a:solidFill>
                <a:latin typeface="Cabin"/>
                <a:ea typeface="Cabin"/>
                <a:cs typeface="Cabin"/>
                <a:sym typeface="Cabin"/>
              </a:rPr>
              <a:t>hypertension</a:t>
            </a:r>
            <a:r>
              <a:rPr b="1" lang="ar" sz="1300">
                <a:solidFill>
                  <a:srgbClr val="FFFFFF"/>
                </a:solidFill>
                <a:latin typeface="Cabin"/>
                <a:ea typeface="Cabin"/>
                <a:cs typeface="Cabin"/>
                <a:sym typeface="Cabin"/>
              </a:rPr>
              <a:t> or a </a:t>
            </a:r>
            <a:r>
              <a:rPr b="1" lang="ar" sz="1300">
                <a:solidFill>
                  <a:srgbClr val="FF0000"/>
                </a:solidFill>
                <a:latin typeface="Cabin"/>
                <a:ea typeface="Cabin"/>
                <a:cs typeface="Cabin"/>
                <a:sym typeface="Cabin"/>
              </a:rPr>
              <a:t>combination of the two.</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The proportion of ESRD attributable to diabetes alone ranges from 12–55%.</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The incidence of ESRD is up to 10 times as high in adults with diabetes as those without.</a:t>
            </a:r>
            <a:endParaRPr b="1" sz="1300">
              <a:solidFill>
                <a:srgbClr val="FFFFFF"/>
              </a:solidFill>
              <a:latin typeface="Cabin"/>
              <a:ea typeface="Cabin"/>
              <a:cs typeface="Cabin"/>
              <a:sym typeface="Cabin"/>
            </a:endParaRPr>
          </a:p>
        </p:txBody>
      </p:sp>
      <p:sp>
        <p:nvSpPr>
          <p:cNvPr id="281" name="Google Shape;281;p30"/>
          <p:cNvSpPr txBox="1"/>
          <p:nvPr/>
        </p:nvSpPr>
        <p:spPr>
          <a:xfrm>
            <a:off x="4392413" y="2165188"/>
            <a:ext cx="2578200" cy="6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1C4587"/>
                </a:solidFill>
                <a:latin typeface="Cabin"/>
                <a:ea typeface="Cabin"/>
                <a:cs typeface="Cabin"/>
                <a:sym typeface="Cabin"/>
              </a:rPr>
              <a:t>Cardiovascular events</a:t>
            </a:r>
            <a:endParaRPr b="1" sz="2000">
              <a:solidFill>
                <a:srgbClr val="1C4587"/>
              </a:solidFill>
              <a:latin typeface="Cabin"/>
              <a:ea typeface="Cabin"/>
              <a:cs typeface="Cabin"/>
              <a:sym typeface="Cabin"/>
            </a:endParaRPr>
          </a:p>
          <a:p>
            <a:pPr indent="0" lvl="0" marL="0" rtl="0" algn="l">
              <a:spcBef>
                <a:spcPts val="0"/>
              </a:spcBef>
              <a:spcAft>
                <a:spcPts val="0"/>
              </a:spcAft>
              <a:buNone/>
            </a:pPr>
            <a:r>
              <a:t/>
            </a:r>
            <a:endParaRPr b="1" sz="2000">
              <a:solidFill>
                <a:srgbClr val="1C4587"/>
              </a:solidFill>
              <a:latin typeface="Cabin"/>
              <a:ea typeface="Cabin"/>
              <a:cs typeface="Cabin"/>
              <a:sym typeface="Cabin"/>
            </a:endParaRPr>
          </a:p>
        </p:txBody>
      </p:sp>
      <p:sp>
        <p:nvSpPr>
          <p:cNvPr id="282" name="Google Shape;282;p30"/>
          <p:cNvSpPr/>
          <p:nvPr/>
        </p:nvSpPr>
        <p:spPr>
          <a:xfrm>
            <a:off x="3931025" y="2584475"/>
            <a:ext cx="3429600" cy="33606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Adults with diabetes historically have 2-3 times higher rate of cardiovascular disease (CVD) than adults without diabetes.</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The risk of cardiovascular disease </a:t>
            </a:r>
            <a:r>
              <a:rPr b="1" lang="ar" sz="1300">
                <a:solidFill>
                  <a:srgbClr val="FF0000"/>
                </a:solidFill>
                <a:latin typeface="Cabin"/>
                <a:ea typeface="Cabin"/>
                <a:cs typeface="Cabin"/>
                <a:sym typeface="Cabin"/>
              </a:rPr>
              <a:t>increases continuously</a:t>
            </a:r>
            <a:r>
              <a:rPr b="1" lang="ar" sz="1300">
                <a:solidFill>
                  <a:srgbClr val="FFFFFF"/>
                </a:solidFill>
                <a:latin typeface="Cabin"/>
                <a:ea typeface="Cabin"/>
                <a:cs typeface="Cabin"/>
                <a:sym typeface="Cabin"/>
              </a:rPr>
              <a:t> with rising fasting plasma glucose levels,</a:t>
            </a:r>
            <a:r>
              <a:rPr b="1" lang="ar" sz="1300">
                <a:solidFill>
                  <a:srgbClr val="FF0000"/>
                </a:solidFill>
                <a:latin typeface="Cabin"/>
                <a:ea typeface="Cabin"/>
                <a:cs typeface="Cabin"/>
                <a:sym typeface="Cabin"/>
              </a:rPr>
              <a:t> even before</a:t>
            </a:r>
            <a:r>
              <a:rPr b="1" lang="ar" sz="1300">
                <a:solidFill>
                  <a:srgbClr val="FFFFFF"/>
                </a:solidFill>
                <a:latin typeface="Cabin"/>
                <a:ea typeface="Cabin"/>
                <a:cs typeface="Cabin"/>
                <a:sym typeface="Cabin"/>
              </a:rPr>
              <a:t> reaching levels sufficient for a diabetes diagnosis.</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Almost </a:t>
            </a:r>
            <a:r>
              <a:rPr b="1" lang="ar" sz="1300">
                <a:solidFill>
                  <a:srgbClr val="FF0000"/>
                </a:solidFill>
                <a:latin typeface="Cabin"/>
                <a:ea typeface="Cabin"/>
                <a:cs typeface="Cabin"/>
                <a:sym typeface="Cabin"/>
              </a:rPr>
              <a:t>7 in 10 people with diabetes over age 65 will die of some type of heart disease</a:t>
            </a:r>
            <a:r>
              <a:rPr b="1" lang="ar" sz="1300">
                <a:solidFill>
                  <a:srgbClr val="FFFFFF"/>
                </a:solidFill>
                <a:latin typeface="Cabin"/>
                <a:ea typeface="Cabin"/>
                <a:cs typeface="Cabin"/>
                <a:sym typeface="Cabin"/>
              </a:rPr>
              <a:t>. About 1 in 6 will die of stroke.</a:t>
            </a:r>
            <a:endParaRPr b="1" sz="1300">
              <a:solidFill>
                <a:srgbClr val="FFFFFF"/>
              </a:solidFill>
              <a:latin typeface="Cabin"/>
              <a:ea typeface="Cabin"/>
              <a:cs typeface="Cabin"/>
              <a:sym typeface="Cabin"/>
            </a:endParaRPr>
          </a:p>
        </p:txBody>
      </p:sp>
      <p:sp>
        <p:nvSpPr>
          <p:cNvPr id="283" name="Google Shape;283;p30"/>
          <p:cNvSpPr txBox="1"/>
          <p:nvPr/>
        </p:nvSpPr>
        <p:spPr>
          <a:xfrm>
            <a:off x="3898625" y="6090075"/>
            <a:ext cx="3565800" cy="5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solidFill>
                  <a:srgbClr val="1C4587"/>
                </a:solidFill>
                <a:latin typeface="Cabin"/>
                <a:ea typeface="Cabin"/>
                <a:cs typeface="Cabin"/>
                <a:sym typeface="Cabin"/>
              </a:rPr>
              <a:t>Lower extremity amputations</a:t>
            </a:r>
            <a:endParaRPr b="1" sz="2000">
              <a:solidFill>
                <a:srgbClr val="1C4587"/>
              </a:solidFill>
              <a:latin typeface="Cabin"/>
              <a:ea typeface="Cabin"/>
              <a:cs typeface="Cabin"/>
              <a:sym typeface="Cabin"/>
            </a:endParaRPr>
          </a:p>
          <a:p>
            <a:pPr indent="0" lvl="0" marL="0" rtl="0" algn="l">
              <a:spcBef>
                <a:spcPts val="0"/>
              </a:spcBef>
              <a:spcAft>
                <a:spcPts val="0"/>
              </a:spcAft>
              <a:buNone/>
            </a:pPr>
            <a:r>
              <a:t/>
            </a:r>
            <a:endParaRPr b="1" sz="2000">
              <a:solidFill>
                <a:srgbClr val="1C4587"/>
              </a:solidFill>
              <a:latin typeface="Cabin"/>
              <a:ea typeface="Cabin"/>
              <a:cs typeface="Cabin"/>
              <a:sym typeface="Cabin"/>
            </a:endParaRPr>
          </a:p>
          <a:p>
            <a:pPr indent="0" lvl="0" marL="0" rtl="0" algn="l">
              <a:spcBef>
                <a:spcPts val="0"/>
              </a:spcBef>
              <a:spcAft>
                <a:spcPts val="0"/>
              </a:spcAft>
              <a:buNone/>
            </a:pPr>
            <a:r>
              <a:t/>
            </a:r>
            <a:endParaRPr b="1" sz="2000">
              <a:solidFill>
                <a:srgbClr val="1C4587"/>
              </a:solidFill>
              <a:latin typeface="Cabin"/>
              <a:ea typeface="Cabin"/>
              <a:cs typeface="Cabin"/>
              <a:sym typeface="Cabin"/>
            </a:endParaRPr>
          </a:p>
        </p:txBody>
      </p:sp>
      <p:sp>
        <p:nvSpPr>
          <p:cNvPr id="284" name="Google Shape;284;p30"/>
          <p:cNvSpPr/>
          <p:nvPr/>
        </p:nvSpPr>
        <p:spPr>
          <a:xfrm>
            <a:off x="3934800" y="6516900"/>
            <a:ext cx="3429600" cy="3040500"/>
          </a:xfrm>
          <a:prstGeom prst="roundRect">
            <a:avLst>
              <a:gd fmla="val 16667" name="adj"/>
            </a:avLst>
          </a:prstGeom>
          <a:solidFill>
            <a:srgbClr val="9FC5E8"/>
          </a:solid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Diabetes appears to dramatically increase the risk of lower extremity amputation because of </a:t>
            </a:r>
            <a:r>
              <a:rPr b="1" lang="ar" sz="1300">
                <a:solidFill>
                  <a:srgbClr val="FF0000"/>
                </a:solidFill>
                <a:latin typeface="Cabin"/>
                <a:ea typeface="Cabin"/>
                <a:cs typeface="Cabin"/>
                <a:sym typeface="Cabin"/>
              </a:rPr>
              <a:t>infected, non-healing foot ulcers.</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Rates of amputation in populations with diagnosed diabetes are typically </a:t>
            </a:r>
            <a:r>
              <a:rPr b="1" lang="ar" sz="1300">
                <a:solidFill>
                  <a:srgbClr val="FF0000"/>
                </a:solidFill>
                <a:latin typeface="Cabin"/>
                <a:ea typeface="Cabin"/>
                <a:cs typeface="Cabin"/>
                <a:sym typeface="Cabin"/>
              </a:rPr>
              <a:t>10 to 20 times</a:t>
            </a:r>
            <a:r>
              <a:rPr b="1" lang="ar" sz="1300">
                <a:solidFill>
                  <a:srgbClr val="FFFFFF"/>
                </a:solidFill>
                <a:latin typeface="Cabin"/>
                <a:ea typeface="Cabin"/>
                <a:cs typeface="Cabin"/>
                <a:sym typeface="Cabin"/>
              </a:rPr>
              <a:t> those of non-diabetic populations.</a:t>
            </a:r>
            <a:endParaRPr b="1" sz="1300">
              <a:solidFill>
                <a:srgbClr val="FFFFFF"/>
              </a:solidFill>
              <a:latin typeface="Cabin"/>
              <a:ea typeface="Cabin"/>
              <a:cs typeface="Cabin"/>
              <a:sym typeface="Cabin"/>
            </a:endParaRPr>
          </a:p>
          <a:p>
            <a:pPr indent="-311150" lvl="0" marL="457200" rtl="0" algn="l">
              <a:spcBef>
                <a:spcPts val="0"/>
              </a:spcBef>
              <a:spcAft>
                <a:spcPts val="0"/>
              </a:spcAft>
              <a:buClr>
                <a:srgbClr val="FFFFFF"/>
              </a:buClr>
              <a:buSzPts val="1300"/>
              <a:buFont typeface="Cabin"/>
              <a:buChar char="●"/>
            </a:pPr>
            <a:r>
              <a:rPr b="1" lang="ar" sz="1300">
                <a:solidFill>
                  <a:srgbClr val="FFFFFF"/>
                </a:solidFill>
                <a:latin typeface="Cabin"/>
                <a:ea typeface="Cabin"/>
                <a:cs typeface="Cabin"/>
                <a:sym typeface="Cabin"/>
              </a:rPr>
              <a:t>Encouragingly several studies show a 40% to 60% reduction in rates of amputations among adults with diabetes during the past 10–15 years in western countries.</a:t>
            </a:r>
            <a:endParaRPr b="1" sz="1300">
              <a:solidFill>
                <a:srgbClr val="FFFFFF"/>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1"/>
          <p:cNvSpPr txBox="1"/>
          <p:nvPr/>
        </p:nvSpPr>
        <p:spPr>
          <a:xfrm>
            <a:off x="-300825" y="9498925"/>
            <a:ext cx="8216100" cy="1125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0" name="Google Shape;290;p31"/>
          <p:cNvGraphicFramePr/>
          <p:nvPr/>
        </p:nvGraphicFramePr>
        <p:xfrm>
          <a:off x="538227" y="1418808"/>
          <a:ext cx="3000000" cy="3000000"/>
        </p:xfrm>
        <a:graphic>
          <a:graphicData uri="http://schemas.openxmlformats.org/drawingml/2006/table">
            <a:tbl>
              <a:tblPr>
                <a:noFill/>
                <a:tableStyleId>{DA8644DF-9D4D-4271-9FD1-2EF383D46660}</a:tableStyleId>
              </a:tblPr>
              <a:tblGrid>
                <a:gridCol w="1363375"/>
                <a:gridCol w="5120150"/>
              </a:tblGrid>
              <a:tr h="11283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Genetic factors</a:t>
                      </a:r>
                      <a:endParaRPr b="1" sz="1500">
                        <a:solidFill>
                          <a:srgbClr val="0B5394"/>
                        </a:solidFill>
                        <a:latin typeface="Cabin"/>
                        <a:ea typeface="Cabin"/>
                        <a:cs typeface="Cabin"/>
                        <a:sym typeface="Cabin"/>
                      </a:endParaRPr>
                    </a:p>
                    <a:p>
                      <a:pPr indent="0" lvl="0" marL="0" marR="0" rtl="0" algn="ctr">
                        <a:lnSpc>
                          <a:spcPct val="100000"/>
                        </a:lnSpc>
                        <a:spcBef>
                          <a:spcPts val="0"/>
                        </a:spcBef>
                        <a:spcAft>
                          <a:spcPts val="0"/>
                        </a:spcAft>
                        <a:buNone/>
                      </a:pPr>
                      <a:r>
                        <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11150" lvl="0" marL="457200" rtl="0" algn="l">
                        <a:spcBef>
                          <a:spcPts val="0"/>
                        </a:spcBef>
                        <a:spcAft>
                          <a:spcPts val="0"/>
                        </a:spcAft>
                        <a:buSzPts val="1300"/>
                        <a:buFont typeface="Cabin"/>
                        <a:buChar char="●"/>
                      </a:pPr>
                      <a:r>
                        <a:rPr lang="ar" sz="1300">
                          <a:latin typeface="Cabin"/>
                          <a:ea typeface="Cabin"/>
                          <a:cs typeface="Cabin"/>
                          <a:sym typeface="Cabin"/>
                        </a:rPr>
                        <a:t>May play a part in development of all types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Autoimmune disease and viral infections may be risk factors in Type I diabetes.</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Twin studies</a:t>
                      </a:r>
                      <a:endParaRPr sz="13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120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Family history</a:t>
                      </a:r>
                      <a:endParaRPr b="1" sz="1500">
                        <a:solidFill>
                          <a:srgbClr val="0B5394"/>
                        </a:solidFill>
                        <a:latin typeface="Cabin"/>
                        <a:ea typeface="Cabin"/>
                        <a:cs typeface="Cabin"/>
                        <a:sym typeface="Cabin"/>
                      </a:endParaRPr>
                    </a:p>
                    <a:p>
                      <a:pPr indent="0" lvl="0" marL="0" marR="0" rtl="0" algn="ctr">
                        <a:lnSpc>
                          <a:spcPct val="100000"/>
                        </a:lnSpc>
                        <a:spcBef>
                          <a:spcPts val="0"/>
                        </a:spcBef>
                        <a:spcAft>
                          <a:spcPts val="0"/>
                        </a:spcAft>
                        <a:buNone/>
                      </a:pPr>
                      <a:r>
                        <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11150" lvl="0" marL="457200" rtl="0" algn="l">
                        <a:spcBef>
                          <a:spcPts val="0"/>
                        </a:spcBef>
                        <a:spcAft>
                          <a:spcPts val="0"/>
                        </a:spcAft>
                        <a:buClr>
                          <a:srgbClr val="4F4C4A"/>
                        </a:buClr>
                        <a:buSzPts val="1300"/>
                        <a:buFont typeface="Cabin"/>
                        <a:buChar char="●"/>
                      </a:pPr>
                      <a:r>
                        <a:rPr lang="ar" sz="1300">
                          <a:latin typeface="Cabin"/>
                          <a:ea typeface="Cabin"/>
                          <a:cs typeface="Cabin"/>
                          <a:sym typeface="Cabin"/>
                        </a:rPr>
                        <a:t>Compared with individuals without a family history of type 2 diabetes, individuals with a family history in</a:t>
                      </a:r>
                      <a:r>
                        <a:rPr lang="ar" sz="1300">
                          <a:solidFill>
                            <a:srgbClr val="4F4C4A"/>
                          </a:solidFill>
                          <a:latin typeface="Cabin"/>
                          <a:ea typeface="Cabin"/>
                          <a:cs typeface="Cabin"/>
                          <a:sym typeface="Cabin"/>
                        </a:rPr>
                        <a:t> </a:t>
                      </a:r>
                      <a:r>
                        <a:rPr b="1" lang="ar" sz="1300">
                          <a:solidFill>
                            <a:srgbClr val="FF0000"/>
                          </a:solidFill>
                          <a:latin typeface="Cabin"/>
                          <a:ea typeface="Cabin"/>
                          <a:cs typeface="Cabin"/>
                          <a:sym typeface="Cabin"/>
                        </a:rPr>
                        <a:t>any first degree relative have a two to three-fold increased</a:t>
                      </a:r>
                      <a:r>
                        <a:rPr lang="ar" sz="1300">
                          <a:solidFill>
                            <a:srgbClr val="4F4C4A"/>
                          </a:solidFill>
                          <a:latin typeface="Cabin"/>
                          <a:ea typeface="Cabin"/>
                          <a:cs typeface="Cabin"/>
                          <a:sym typeface="Cabin"/>
                        </a:rPr>
                        <a:t> </a:t>
                      </a:r>
                      <a:r>
                        <a:rPr lang="ar" sz="1300">
                          <a:latin typeface="Cabin"/>
                          <a:ea typeface="Cabin"/>
                          <a:cs typeface="Cabin"/>
                          <a:sym typeface="Cabin"/>
                        </a:rPr>
                        <a:t>risk of developing diabetes.</a:t>
                      </a:r>
                      <a:endParaRPr sz="1300">
                        <a:latin typeface="Cabin"/>
                        <a:ea typeface="Cabin"/>
                        <a:cs typeface="Cabin"/>
                        <a:sym typeface="Cabin"/>
                      </a:endParaRPr>
                    </a:p>
                    <a:p>
                      <a:pPr indent="-311150" lvl="0" marL="457200" rtl="0" algn="l">
                        <a:spcBef>
                          <a:spcPts val="0"/>
                        </a:spcBef>
                        <a:spcAft>
                          <a:spcPts val="0"/>
                        </a:spcAft>
                        <a:buClr>
                          <a:srgbClr val="4F4C4A"/>
                        </a:buClr>
                        <a:buSzPts val="1300"/>
                        <a:buFont typeface="Cabin"/>
                        <a:buChar char="●"/>
                      </a:pPr>
                      <a:r>
                        <a:rPr lang="ar" sz="1300">
                          <a:latin typeface="Cabin"/>
                          <a:ea typeface="Cabin"/>
                          <a:cs typeface="Cabin"/>
                          <a:sym typeface="Cabin"/>
                        </a:rPr>
                        <a:t>The risk of type 2 diabetes is higher</a:t>
                      </a:r>
                      <a:r>
                        <a:rPr lang="ar" sz="1300">
                          <a:solidFill>
                            <a:srgbClr val="4F4C4A"/>
                          </a:solidFill>
                          <a:latin typeface="Cabin"/>
                          <a:ea typeface="Cabin"/>
                          <a:cs typeface="Cabin"/>
                          <a:sym typeface="Cabin"/>
                        </a:rPr>
                        <a:t> </a:t>
                      </a:r>
                      <a:r>
                        <a:rPr b="1" lang="ar" sz="1300">
                          <a:solidFill>
                            <a:srgbClr val="FF0000"/>
                          </a:solidFill>
                          <a:latin typeface="Cabin"/>
                          <a:ea typeface="Cabin"/>
                          <a:cs typeface="Cabin"/>
                          <a:sym typeface="Cabin"/>
                        </a:rPr>
                        <a:t>(five- to six fold) in those with both a maternal and paternal history of type 2 diabetes.</a:t>
                      </a:r>
                      <a:endParaRPr b="1" sz="1300">
                        <a:solidFill>
                          <a:srgbClr val="FF0000"/>
                        </a:solidFill>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The risk is likely mediated through genetic, anthropometric (body mass index, waist circumference), and lifestyle (diet,physical activity, smoking) factors.</a:t>
                      </a:r>
                      <a:endParaRPr sz="13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5807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Obesity</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11150" lvl="0" marL="457200" rtl="0" algn="l">
                        <a:spcBef>
                          <a:spcPts val="0"/>
                        </a:spcBef>
                        <a:spcAft>
                          <a:spcPts val="0"/>
                        </a:spcAft>
                        <a:buClr>
                          <a:srgbClr val="FF0000"/>
                        </a:buClr>
                        <a:buSzPts val="1300"/>
                        <a:buFont typeface="Cabin"/>
                        <a:buChar char="●"/>
                      </a:pPr>
                      <a:r>
                        <a:rPr b="1" lang="ar" sz="1300">
                          <a:solidFill>
                            <a:srgbClr val="FF0000"/>
                          </a:solidFill>
                          <a:latin typeface="Cabin"/>
                          <a:ea typeface="Cabin"/>
                          <a:cs typeface="Cabin"/>
                          <a:sym typeface="Cabin"/>
                        </a:rPr>
                        <a:t>Contributes to the resistance to endogenous insulin.</a:t>
                      </a:r>
                      <a:endParaRPr b="1" sz="1300">
                        <a:solidFill>
                          <a:srgbClr val="FF0000"/>
                        </a:solidFill>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The risk of impaired glucose tolerance (IGT) or type 2 diabetes rises with increasing body weight.</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The Nurses’ Health Study demonstrated an approximately 100-fold increased risk of incident diabetes over 14 years in nurses whose baseline body mass index was &gt;35 kg/m2 compared with those with BMI &lt;22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The risk of diabetes associated with body weight appears to be modified by age.</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ar" sz="1300">
                          <a:latin typeface="Cabin"/>
                          <a:ea typeface="Cabin"/>
                          <a:cs typeface="Cabin"/>
                          <a:sym typeface="Cabin"/>
                        </a:rPr>
                        <a:t>Obesity acts at least in part by inducing resistance to insulin-mediated peripheral glucose uptake, which is an important component of type 2 diabetes.</a:t>
                      </a:r>
                      <a:endParaRPr sz="13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5815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Fat distribution </a:t>
                      </a:r>
                      <a:endParaRPr b="1" sz="1500">
                        <a:solidFill>
                          <a:srgbClr val="0B5394"/>
                        </a:solidFill>
                        <a:latin typeface="Cabin"/>
                        <a:ea typeface="Cabin"/>
                        <a:cs typeface="Cabin"/>
                        <a:sym typeface="Cabin"/>
                      </a:endParaRPr>
                    </a:p>
                    <a:p>
                      <a:pPr indent="0" lvl="0" marL="0" marR="0" rtl="0" algn="ctr">
                        <a:lnSpc>
                          <a:spcPct val="100000"/>
                        </a:lnSpc>
                        <a:spcBef>
                          <a:spcPts val="0"/>
                        </a:spcBef>
                        <a:spcAft>
                          <a:spcPts val="0"/>
                        </a:spcAft>
                        <a:buNone/>
                      </a:pPr>
                      <a:r>
                        <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11150" lvl="0" marL="457200" rtl="0" algn="l">
                        <a:spcBef>
                          <a:spcPts val="0"/>
                        </a:spcBef>
                        <a:spcAft>
                          <a:spcPts val="0"/>
                        </a:spcAft>
                        <a:buSzPts val="1300"/>
                        <a:buFont typeface="Cabin"/>
                        <a:buChar char="●"/>
                      </a:pPr>
                      <a:r>
                        <a:rPr lang="ar" sz="1300">
                          <a:latin typeface="Cabin"/>
                          <a:ea typeface="Cabin"/>
                          <a:cs typeface="Cabin"/>
                          <a:sym typeface="Cabin"/>
                        </a:rPr>
                        <a:t>The distribution of excess adipose tissue is another important determinant of the risk of insulin resistance and type 2 diabetes.</a:t>
                      </a:r>
                      <a:endParaRPr sz="1300">
                        <a:latin typeface="Cabin"/>
                        <a:ea typeface="Cabin"/>
                        <a:cs typeface="Cabin"/>
                        <a:sym typeface="Cabin"/>
                      </a:endParaRPr>
                    </a:p>
                    <a:p>
                      <a:pPr indent="-311150" lvl="0" marL="457200" rtl="0" algn="l">
                        <a:spcBef>
                          <a:spcPts val="0"/>
                        </a:spcBef>
                        <a:spcAft>
                          <a:spcPts val="0"/>
                        </a:spcAft>
                        <a:buClr>
                          <a:srgbClr val="4F4C4A"/>
                        </a:buClr>
                        <a:buSzPts val="1300"/>
                        <a:buFont typeface="Cabin"/>
                        <a:buChar char="●"/>
                      </a:pPr>
                      <a:r>
                        <a:rPr lang="ar" sz="1300">
                          <a:latin typeface="Cabin"/>
                          <a:ea typeface="Cabin"/>
                          <a:cs typeface="Cabin"/>
                          <a:sym typeface="Cabin"/>
                        </a:rPr>
                        <a:t>The incidence of type 2 diabetes are</a:t>
                      </a:r>
                      <a:r>
                        <a:rPr lang="ar" sz="1300">
                          <a:solidFill>
                            <a:srgbClr val="4F4C4A"/>
                          </a:solidFill>
                          <a:latin typeface="Cabin"/>
                          <a:ea typeface="Cabin"/>
                          <a:cs typeface="Cabin"/>
                          <a:sym typeface="Cabin"/>
                        </a:rPr>
                        <a:t> </a:t>
                      </a:r>
                      <a:r>
                        <a:rPr b="1" lang="ar" sz="1300">
                          <a:solidFill>
                            <a:srgbClr val="FF0000"/>
                          </a:solidFill>
                          <a:latin typeface="Cabin"/>
                          <a:ea typeface="Cabin"/>
                          <a:cs typeface="Cabin"/>
                          <a:sym typeface="Cabin"/>
                        </a:rPr>
                        <a:t>highest in those subjects with central or abdominal obesity</a:t>
                      </a:r>
                      <a:r>
                        <a:rPr lang="ar" sz="1300">
                          <a:solidFill>
                            <a:srgbClr val="4F4C4A"/>
                          </a:solidFill>
                          <a:latin typeface="Cabin"/>
                          <a:ea typeface="Cabin"/>
                          <a:cs typeface="Cabin"/>
                          <a:sym typeface="Cabin"/>
                        </a:rPr>
                        <a:t>, </a:t>
                      </a:r>
                      <a:r>
                        <a:rPr lang="ar" sz="1300">
                          <a:latin typeface="Cabin"/>
                          <a:ea typeface="Cabin"/>
                          <a:cs typeface="Cabin"/>
                          <a:sym typeface="Cabin"/>
                        </a:rPr>
                        <a:t>as measured by waist circumference or waist-to-hip circumference ratio.</a:t>
                      </a:r>
                      <a:endParaRPr sz="1300">
                        <a:latin typeface="Cabin"/>
                        <a:ea typeface="Cabin"/>
                        <a:cs typeface="Cabin"/>
                        <a:sym typeface="Cabin"/>
                      </a:endParaRPr>
                    </a:p>
                    <a:p>
                      <a:pPr indent="-311150" lvl="0" marL="457200" rtl="0" algn="l">
                        <a:spcBef>
                          <a:spcPts val="0"/>
                        </a:spcBef>
                        <a:spcAft>
                          <a:spcPts val="0"/>
                        </a:spcAft>
                        <a:buClr>
                          <a:srgbClr val="4F4C4A"/>
                        </a:buClr>
                        <a:buSzPts val="1300"/>
                        <a:buFont typeface="Cabin"/>
                        <a:buChar char="●"/>
                      </a:pPr>
                      <a:r>
                        <a:rPr b="1" lang="ar" sz="1300">
                          <a:latin typeface="Cabin"/>
                          <a:ea typeface="Cabin"/>
                          <a:cs typeface="Cabin"/>
                          <a:sym typeface="Cabin"/>
                        </a:rPr>
                        <a:t>Intra-abdominal</a:t>
                      </a:r>
                      <a:r>
                        <a:rPr lang="ar" sz="1300">
                          <a:latin typeface="Cabin"/>
                          <a:ea typeface="Cabin"/>
                          <a:cs typeface="Cabin"/>
                          <a:sym typeface="Cabin"/>
                        </a:rPr>
                        <a:t> (visceral) fat rather than subcutaneous or retroperitoneal fat appears to be of primary importance.</a:t>
                      </a:r>
                      <a:endParaRPr sz="13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23732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Physical inactivity</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11150" lvl="0" marL="457200" rtl="0" algn="l">
                        <a:spcBef>
                          <a:spcPts val="0"/>
                        </a:spcBef>
                        <a:spcAft>
                          <a:spcPts val="0"/>
                        </a:spcAft>
                        <a:buSzPts val="1300"/>
                        <a:buFont typeface="Cabin"/>
                        <a:buChar char="●"/>
                      </a:pPr>
                      <a:r>
                        <a:rPr lang="ar" sz="1300">
                          <a:latin typeface="Cabin"/>
                          <a:ea typeface="Cabin"/>
                          <a:cs typeface="Cabin"/>
                          <a:sym typeface="Cabin"/>
                        </a:rPr>
                        <a:t>Prolonged TV watching is associated with a significantly increased risk of type 2 diabetes. Men who watched TV more than 40 h per week had a nearly threefold increase in the risk of type 2 diabetes compared with those who spent less than 1 h per week watching TV.</a:t>
                      </a:r>
                      <a:endParaRPr sz="13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91" name="Google Shape;291;p31"/>
          <p:cNvSpPr txBox="1"/>
          <p:nvPr/>
        </p:nvSpPr>
        <p:spPr>
          <a:xfrm>
            <a:off x="756000" y="404171"/>
            <a:ext cx="6048000" cy="7239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Risk Factors</a:t>
            </a:r>
            <a:endParaRPr b="1" sz="32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292" name="Google Shape;292;p31"/>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2"/>
          <p:cNvSpPr txBox="1"/>
          <p:nvPr/>
        </p:nvSpPr>
        <p:spPr>
          <a:xfrm>
            <a:off x="-300825" y="9498925"/>
            <a:ext cx="8216100" cy="1125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8" name="Google Shape;298;p32"/>
          <p:cNvGraphicFramePr/>
          <p:nvPr/>
        </p:nvGraphicFramePr>
        <p:xfrm>
          <a:off x="580282" y="1467632"/>
          <a:ext cx="3000000" cy="3000000"/>
        </p:xfrm>
        <a:graphic>
          <a:graphicData uri="http://schemas.openxmlformats.org/drawingml/2006/table">
            <a:tbl>
              <a:tblPr>
                <a:noFill/>
                <a:tableStyleId>{DA8644DF-9D4D-4271-9FD1-2EF383D46660}</a:tableStyleId>
              </a:tblPr>
              <a:tblGrid>
                <a:gridCol w="1562350"/>
                <a:gridCol w="4837075"/>
              </a:tblGrid>
              <a:tr h="284087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Diet</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04800" lvl="0" marL="457200" rtl="0" algn="l">
                        <a:spcBef>
                          <a:spcPts val="0"/>
                        </a:spcBef>
                        <a:spcAft>
                          <a:spcPts val="0"/>
                        </a:spcAft>
                        <a:buSzPts val="1200"/>
                        <a:buFont typeface="Cabin"/>
                        <a:buChar char="●"/>
                      </a:pPr>
                      <a:r>
                        <a:rPr lang="ar" sz="1200">
                          <a:latin typeface="Cabin"/>
                          <a:ea typeface="Cabin"/>
                          <a:cs typeface="Cabin"/>
                          <a:sym typeface="Cabin"/>
                        </a:rPr>
                        <a:t>A number of dietary factors have been linked to an increased risk of type 1 diabetes, such as low vitamin D consumption; early exposure to cow's milk or cow's milk formula; or exposure to cereals before 4 months of age.However, none of these factors has been shown to cause type 1 diabetes.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ar" sz="1200">
                          <a:latin typeface="Cabin"/>
                          <a:ea typeface="Cabin"/>
                          <a:cs typeface="Cabin"/>
                          <a:sym typeface="Cabin"/>
                        </a:rPr>
                        <a:t>Consumption of red meat, processed meat, and sugar sweetened beverages is associated with an increased risk of diabetes.</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ar" sz="1200">
                          <a:latin typeface="Cabin"/>
                          <a:ea typeface="Cabin"/>
                          <a:cs typeface="Cabin"/>
                          <a:sym typeface="Cabin"/>
                        </a:rPr>
                        <a:t>Fruits, vegetables, nuts, whole grains, and olive oil is associated with a reduced risk.</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ar" sz="1200">
                          <a:latin typeface="Cabin"/>
                          <a:ea typeface="Cabin"/>
                          <a:cs typeface="Cabin"/>
                          <a:sym typeface="Cabin"/>
                        </a:rPr>
                        <a:t>It is important to recognize that most studies have used food frequency questionnaires to capture dietary patterns and that none of the food stuffs examined can be considered in isolation. For example, higher meat intake always means more saturated fat intake, relatively lower fruit and vegetable intake, and frequently, higher BMI (body mass index).</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6634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  Smoking</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04800" lvl="0" marL="457200" rtl="0" algn="l">
                        <a:spcBef>
                          <a:spcPts val="0"/>
                        </a:spcBef>
                        <a:spcAft>
                          <a:spcPts val="0"/>
                        </a:spcAft>
                        <a:buSzPts val="1200"/>
                        <a:buFont typeface="Cabin"/>
                        <a:buChar char="●"/>
                      </a:pPr>
                      <a:r>
                        <a:rPr lang="ar" sz="1200">
                          <a:latin typeface="Cabin"/>
                          <a:ea typeface="Cabin"/>
                          <a:cs typeface="Cabin"/>
                          <a:sym typeface="Cabin"/>
                        </a:rPr>
                        <a:t>Several large prospective studies have raised the possibility that cigarette smoking increases the risk of type 2 diabetes. In a meta-analysis of 25 prospective cohort studies, current smokers had an increased risk of developing type 2 diabetes compared with nonsmokers (pooled adjusted RR 1.4, 95% CI 1.3-1.6).</a:t>
                      </a:r>
                      <a:endParaRPr sz="1200">
                        <a:latin typeface="Cabin"/>
                        <a:ea typeface="Cabin"/>
                        <a:cs typeface="Cabin"/>
                        <a:sym typeface="Cabin"/>
                      </a:endParaRPr>
                    </a:p>
                    <a:p>
                      <a:pPr indent="-304800" lvl="0" marL="457200" rtl="0" algn="l">
                        <a:spcBef>
                          <a:spcPts val="0"/>
                        </a:spcBef>
                        <a:spcAft>
                          <a:spcPts val="0"/>
                        </a:spcAft>
                        <a:buSzPts val="1200"/>
                        <a:buFont typeface="Cabin"/>
                        <a:buChar char="●"/>
                      </a:pPr>
                      <a:r>
                        <a:rPr lang="ar" sz="1200">
                          <a:latin typeface="Cabin"/>
                          <a:ea typeface="Cabin"/>
                          <a:cs typeface="Cabin"/>
                          <a:sym typeface="Cabin"/>
                        </a:rPr>
                        <a:t>A definitive causal association has not been established, a relationship between cigarette smoking and diabetes mellitus is biologically possible based upon a number of observations:</a:t>
                      </a:r>
                      <a:endParaRPr sz="1200">
                        <a:latin typeface="Cabin"/>
                        <a:ea typeface="Cabin"/>
                        <a:cs typeface="Cabin"/>
                        <a:sym typeface="Cabin"/>
                      </a:endParaRPr>
                    </a:p>
                    <a:p>
                      <a:pPr indent="0" lvl="0" marL="0" rtl="0" algn="ctr">
                        <a:spcBef>
                          <a:spcPts val="0"/>
                        </a:spcBef>
                        <a:spcAft>
                          <a:spcPts val="0"/>
                        </a:spcAft>
                        <a:buNone/>
                      </a:pPr>
                      <a:r>
                        <a:rPr lang="ar" sz="1200">
                          <a:latin typeface="Cabin"/>
                          <a:ea typeface="Cabin"/>
                          <a:cs typeface="Cabin"/>
                          <a:sym typeface="Cabin"/>
                        </a:rPr>
                        <a:t>1-Smoking</a:t>
                      </a:r>
                      <a:r>
                        <a:rPr b="1" lang="ar" sz="1200">
                          <a:latin typeface="Cabin"/>
                          <a:ea typeface="Cabin"/>
                          <a:cs typeface="Cabin"/>
                          <a:sym typeface="Cabin"/>
                        </a:rPr>
                        <a:t> increases the blood glucose concentration</a:t>
                      </a:r>
                      <a:r>
                        <a:rPr lang="ar" sz="1200">
                          <a:latin typeface="Cabin"/>
                          <a:ea typeface="Cabin"/>
                          <a:cs typeface="Cabin"/>
                          <a:sym typeface="Cabin"/>
                        </a:rPr>
                        <a:t> after an oral glucose challenge. </a:t>
                      </a:r>
                      <a:endParaRPr sz="1200">
                        <a:latin typeface="Cabin"/>
                        <a:ea typeface="Cabin"/>
                        <a:cs typeface="Cabin"/>
                        <a:sym typeface="Cabin"/>
                      </a:endParaRPr>
                    </a:p>
                    <a:p>
                      <a:pPr indent="0" lvl="0" marL="0" rtl="0" algn="ctr">
                        <a:spcBef>
                          <a:spcPts val="0"/>
                        </a:spcBef>
                        <a:spcAft>
                          <a:spcPts val="0"/>
                        </a:spcAft>
                        <a:buNone/>
                      </a:pPr>
                      <a:r>
                        <a:rPr lang="ar" sz="1200">
                          <a:latin typeface="Cabin"/>
                          <a:ea typeface="Cabin"/>
                          <a:cs typeface="Cabin"/>
                          <a:sym typeface="Cabin"/>
                        </a:rPr>
                        <a:t>2-Smoking </a:t>
                      </a:r>
                      <a:r>
                        <a:rPr b="1" lang="ar" sz="1200">
                          <a:latin typeface="Cabin"/>
                          <a:ea typeface="Cabin"/>
                          <a:cs typeface="Cabin"/>
                          <a:sym typeface="Cabin"/>
                        </a:rPr>
                        <a:t>may impair insulin sensitivity. </a:t>
                      </a:r>
                      <a:endParaRPr b="1" sz="1200">
                        <a:latin typeface="Cabin"/>
                        <a:ea typeface="Cabin"/>
                        <a:cs typeface="Cabin"/>
                        <a:sym typeface="Cabin"/>
                      </a:endParaRPr>
                    </a:p>
                    <a:p>
                      <a:pPr indent="0" lvl="0" marL="0" rtl="0" algn="ctr">
                        <a:spcBef>
                          <a:spcPts val="0"/>
                        </a:spcBef>
                        <a:spcAft>
                          <a:spcPts val="0"/>
                        </a:spcAft>
                        <a:buNone/>
                      </a:pPr>
                      <a:r>
                        <a:rPr lang="ar" sz="1200">
                          <a:latin typeface="Cabin"/>
                          <a:ea typeface="Cabin"/>
                          <a:cs typeface="Cabin"/>
                          <a:sym typeface="Cabin"/>
                        </a:rPr>
                        <a:t>3-Cigarette smoking has been linked to</a:t>
                      </a:r>
                      <a:r>
                        <a:rPr b="1" lang="ar" sz="1200">
                          <a:latin typeface="Cabin"/>
                          <a:ea typeface="Cabin"/>
                          <a:cs typeface="Cabin"/>
                          <a:sym typeface="Cabin"/>
                        </a:rPr>
                        <a:t> increased abdominal fat distribution</a:t>
                      </a:r>
                      <a:r>
                        <a:rPr lang="ar" sz="1200">
                          <a:latin typeface="Cabin"/>
                          <a:ea typeface="Cabin"/>
                          <a:cs typeface="Cabin"/>
                          <a:sym typeface="Cabin"/>
                        </a:rPr>
                        <a:t> and greater waist-to-hip ratio that may have an impact upon glucose tolerance.</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341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Infections</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04800" lvl="0" marL="457200" rtl="0" algn="l">
                        <a:spcBef>
                          <a:spcPts val="0"/>
                        </a:spcBef>
                        <a:spcAft>
                          <a:spcPts val="0"/>
                        </a:spcAft>
                        <a:buSzPts val="1200"/>
                        <a:buFont typeface="Cabin"/>
                        <a:buChar char="●"/>
                      </a:pPr>
                      <a:r>
                        <a:rPr lang="ar" sz="1200">
                          <a:latin typeface="Cabin"/>
                          <a:ea typeface="Cabin"/>
                          <a:cs typeface="Cabin"/>
                          <a:sym typeface="Cabin"/>
                        </a:rPr>
                        <a:t>A range of relatively rare infections and illnesses can damage the pancreas and cause </a:t>
                      </a:r>
                      <a:r>
                        <a:rPr b="1" lang="ar" sz="1200">
                          <a:latin typeface="Cabin"/>
                          <a:ea typeface="Cabin"/>
                          <a:cs typeface="Cabin"/>
                          <a:sym typeface="Cabin"/>
                        </a:rPr>
                        <a:t>type 1 diabetes.</a:t>
                      </a:r>
                      <a:endParaRPr b="1"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3415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Pregnancy</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04800" lvl="0" marL="457200" rtl="0" algn="l">
                        <a:spcBef>
                          <a:spcPts val="0"/>
                        </a:spcBef>
                        <a:spcAft>
                          <a:spcPts val="0"/>
                        </a:spcAft>
                        <a:buSzPts val="1200"/>
                        <a:buFont typeface="Cabin"/>
                        <a:buChar char="●"/>
                      </a:pPr>
                      <a:r>
                        <a:rPr lang="ar" sz="1200">
                          <a:latin typeface="Cabin"/>
                          <a:ea typeface="Cabin"/>
                          <a:cs typeface="Cabin"/>
                          <a:sym typeface="Cabin"/>
                        </a:rPr>
                        <a:t>Pregnancy causes weight gain and increases levels of estrogen and placental hormones, which </a:t>
                      </a:r>
                      <a:r>
                        <a:rPr b="1" lang="ar" sz="1200">
                          <a:latin typeface="Cabin"/>
                          <a:ea typeface="Cabin"/>
                          <a:cs typeface="Cabin"/>
                          <a:sym typeface="Cabin"/>
                        </a:rPr>
                        <a:t>antagonize insulin.</a:t>
                      </a:r>
                      <a:endParaRPr b="1"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711600">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Medications</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04800" lvl="0" marL="457200" rtl="0" algn="l">
                        <a:spcBef>
                          <a:spcPts val="0"/>
                        </a:spcBef>
                        <a:spcAft>
                          <a:spcPts val="0"/>
                        </a:spcAft>
                        <a:buSzPts val="1200"/>
                        <a:buFont typeface="Cabin"/>
                        <a:buChar char="●"/>
                      </a:pPr>
                      <a:r>
                        <a:rPr lang="ar" sz="1200">
                          <a:latin typeface="Cabin"/>
                          <a:ea typeface="Cabin"/>
                          <a:cs typeface="Cabin"/>
                          <a:sym typeface="Cabin"/>
                        </a:rPr>
                        <a:t>Drugs that are known to antagonize the effects of insulin:</a:t>
                      </a:r>
                      <a:endParaRPr sz="1200">
                        <a:latin typeface="Cabin"/>
                        <a:ea typeface="Cabin"/>
                        <a:cs typeface="Cabin"/>
                        <a:sym typeface="Cabin"/>
                      </a:endParaRPr>
                    </a:p>
                    <a:p>
                      <a:pPr indent="0" lvl="0" marL="0" rtl="0" algn="l">
                        <a:spcBef>
                          <a:spcPts val="0"/>
                        </a:spcBef>
                        <a:spcAft>
                          <a:spcPts val="0"/>
                        </a:spcAft>
                        <a:buNone/>
                      </a:pPr>
                      <a:r>
                        <a:rPr b="1" lang="ar" sz="1200">
                          <a:latin typeface="Cabin"/>
                          <a:ea typeface="Cabin"/>
                          <a:cs typeface="Cabin"/>
                          <a:sym typeface="Cabin"/>
                        </a:rPr>
                        <a:t>1-Thiazide diuretics  2-Adrenal corticosteroids  3-Oral contraceptives.</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031375">
                <a:tc>
                  <a:txBody>
                    <a:bodyPr/>
                    <a:lstStyle/>
                    <a:p>
                      <a:pPr indent="0" lvl="0" marL="0" marR="0" rtl="0" algn="ctr">
                        <a:lnSpc>
                          <a:spcPct val="100000"/>
                        </a:lnSpc>
                        <a:spcBef>
                          <a:spcPts val="0"/>
                        </a:spcBef>
                        <a:spcAft>
                          <a:spcPts val="0"/>
                        </a:spcAft>
                        <a:buNone/>
                      </a:pPr>
                      <a:r>
                        <a:rPr b="1" lang="ar" sz="1500">
                          <a:solidFill>
                            <a:srgbClr val="0B5394"/>
                          </a:solidFill>
                          <a:latin typeface="Cabin"/>
                          <a:ea typeface="Cabin"/>
                          <a:cs typeface="Cabin"/>
                          <a:sym typeface="Cabin"/>
                        </a:rPr>
                        <a:t>Physiologic or emotional stress</a:t>
                      </a:r>
                      <a:endParaRPr b="1" sz="1500">
                        <a:solidFill>
                          <a:srgbClr val="0B5394"/>
                        </a:solidFill>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9FC5E8"/>
                    </a:solidFill>
                  </a:tcPr>
                </a:tc>
                <a:tc>
                  <a:txBody>
                    <a:bodyPr/>
                    <a:lstStyle/>
                    <a:p>
                      <a:pPr indent="-304800" lvl="0" marL="457200" rtl="0" algn="l">
                        <a:spcBef>
                          <a:spcPts val="0"/>
                        </a:spcBef>
                        <a:spcAft>
                          <a:spcPts val="0"/>
                        </a:spcAft>
                        <a:buSzPts val="1200"/>
                        <a:buFont typeface="Cabin"/>
                        <a:buChar char="●"/>
                      </a:pPr>
                      <a:r>
                        <a:rPr lang="ar" sz="1200">
                          <a:latin typeface="Cabin"/>
                          <a:ea typeface="Cabin"/>
                          <a:cs typeface="Cabin"/>
                          <a:sym typeface="Cabin"/>
                        </a:rPr>
                        <a:t>Causes prolonged elevation of stress hormone levels (cortisol, epinephrine, glucagon and growth hormone), which raises blood glucose levels, placing increased demands on the pancreas.</a:t>
                      </a:r>
                      <a:endParaRPr sz="1200">
                        <a:latin typeface="Cabin"/>
                        <a:ea typeface="Cabin"/>
                        <a:cs typeface="Cabin"/>
                        <a:sym typeface="Cabin"/>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99" name="Google Shape;299;p32"/>
          <p:cNvSpPr txBox="1"/>
          <p:nvPr/>
        </p:nvSpPr>
        <p:spPr>
          <a:xfrm>
            <a:off x="756000" y="421121"/>
            <a:ext cx="6048000" cy="723900"/>
          </a:xfrm>
          <a:prstGeom prst="rect">
            <a:avLst/>
          </a:prstGeom>
          <a:noFill/>
          <a:ln>
            <a:noFill/>
          </a:ln>
        </p:spPr>
        <p:txBody>
          <a:bodyPr anchorCtr="0" anchor="t" bIns="122150" lIns="122150" spcFirstLastPara="1" rIns="122150" wrap="square" tIns="122150">
            <a:noAutofit/>
          </a:bodyPr>
          <a:lstStyle/>
          <a:p>
            <a:pPr indent="0" lvl="0" marL="0" rtl="0" algn="ctr">
              <a:spcBef>
                <a:spcPts val="0"/>
              </a:spcBef>
              <a:spcAft>
                <a:spcPts val="0"/>
              </a:spcAft>
              <a:buNone/>
            </a:pPr>
            <a:r>
              <a:rPr b="1" lang="ar" sz="3200">
                <a:solidFill>
                  <a:srgbClr val="0B5394"/>
                </a:solidFill>
                <a:latin typeface="Cabin"/>
                <a:ea typeface="Cabin"/>
                <a:cs typeface="Cabin"/>
                <a:sym typeface="Cabin"/>
              </a:rPr>
              <a:t>Risk Factors Cont.</a:t>
            </a:r>
            <a:endParaRPr b="1" sz="3200">
              <a:solidFill>
                <a:srgbClr val="0B5394"/>
              </a:solidFill>
              <a:latin typeface="Cabin"/>
              <a:ea typeface="Cabin"/>
              <a:cs typeface="Cabin"/>
              <a:sym typeface="Cabin"/>
            </a:endParaRPr>
          </a:p>
          <a:p>
            <a:pPr indent="0" lvl="0" marL="0" rtl="0" algn="ctr">
              <a:spcBef>
                <a:spcPts val="0"/>
              </a:spcBef>
              <a:spcAft>
                <a:spcPts val="0"/>
              </a:spcAft>
              <a:buNone/>
            </a:pPr>
            <a:r>
              <a:t/>
            </a:r>
            <a:endParaRPr b="1" sz="4500">
              <a:solidFill>
                <a:srgbClr val="0B5394"/>
              </a:solidFill>
              <a:latin typeface="Cabin"/>
              <a:ea typeface="Cabin"/>
              <a:cs typeface="Cabin"/>
              <a:sym typeface="Cabin"/>
            </a:endParaRPr>
          </a:p>
        </p:txBody>
      </p:sp>
      <p:cxnSp>
        <p:nvCxnSpPr>
          <p:cNvPr id="300" name="Google Shape;300;p32"/>
          <p:cNvCxnSpPr/>
          <p:nvPr/>
        </p:nvCxnSpPr>
        <p:spPr>
          <a:xfrm>
            <a:off x="754672" y="1134361"/>
            <a:ext cx="5860800" cy="10500"/>
          </a:xfrm>
          <a:prstGeom prst="straightConnector1">
            <a:avLst/>
          </a:prstGeom>
          <a:noFill/>
          <a:ln cap="flat" cmpd="sng" w="28575">
            <a:solidFill>
              <a:srgbClr val="0B5394"/>
            </a:solidFill>
            <a:prstDash val="solid"/>
            <a:round/>
            <a:headEnd len="med" w="med" type="diamond"/>
            <a:tailEnd len="med" w="med" type="diamond"/>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3"/>
          <p:cNvSpPr txBox="1"/>
          <p:nvPr/>
        </p:nvSpPr>
        <p:spPr>
          <a:xfrm>
            <a:off x="2424660" y="9953978"/>
            <a:ext cx="4675800" cy="4872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000">
                <a:solidFill>
                  <a:srgbClr val="CCCCCC"/>
                </a:solidFill>
                <a:latin typeface="Cabin"/>
                <a:ea typeface="Cabin"/>
                <a:cs typeface="Cabin"/>
                <a:sym typeface="Cabin"/>
              </a:rPr>
              <a:t>1. A, 2. D, 3. A, 4. D, 5. C</a:t>
            </a:r>
            <a:endParaRPr b="1" sz="2000">
              <a:solidFill>
                <a:srgbClr val="CCCCCC"/>
              </a:solidFill>
              <a:latin typeface="Cabin"/>
              <a:ea typeface="Cabin"/>
              <a:cs typeface="Cabin"/>
              <a:sym typeface="Cabin"/>
            </a:endParaRPr>
          </a:p>
        </p:txBody>
      </p:sp>
      <p:sp>
        <p:nvSpPr>
          <p:cNvPr id="306" name="Google Shape;306;p33"/>
          <p:cNvSpPr txBox="1"/>
          <p:nvPr/>
        </p:nvSpPr>
        <p:spPr>
          <a:xfrm>
            <a:off x="874405" y="1861589"/>
            <a:ext cx="5829600" cy="70686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t/>
            </a:r>
            <a:endParaRPr/>
          </a:p>
        </p:txBody>
      </p:sp>
      <p:sp>
        <p:nvSpPr>
          <p:cNvPr id="307" name="Google Shape;307;p33"/>
          <p:cNvSpPr/>
          <p:nvPr/>
        </p:nvSpPr>
        <p:spPr>
          <a:xfrm flipH="1" rot="5403158">
            <a:off x="-786832" y="2070878"/>
            <a:ext cx="9143704" cy="6622500"/>
          </a:xfrm>
          <a:prstGeom prst="rect">
            <a:avLst/>
          </a:prstGeom>
          <a:solidFill>
            <a:srgbClr val="EEF7FF"/>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08" name="Google Shape;308;p33"/>
          <p:cNvSpPr/>
          <p:nvPr/>
        </p:nvSpPr>
        <p:spPr>
          <a:xfrm>
            <a:off x="-17" y="8402014"/>
            <a:ext cx="2424600" cy="2037900"/>
          </a:xfrm>
          <a:prstGeom prst="rtTriangle">
            <a:avLst/>
          </a:prstGeom>
          <a:solidFill>
            <a:srgbClr val="9FC5E8"/>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b="1" sz="3600">
              <a:latin typeface="Cabin"/>
              <a:ea typeface="Cabin"/>
              <a:cs typeface="Cabin"/>
              <a:sym typeface="Cabin"/>
            </a:endParaRPr>
          </a:p>
        </p:txBody>
      </p:sp>
      <p:sp>
        <p:nvSpPr>
          <p:cNvPr id="309" name="Google Shape;309;p33"/>
          <p:cNvSpPr/>
          <p:nvPr/>
        </p:nvSpPr>
        <p:spPr>
          <a:xfrm rot="10800000">
            <a:off x="5166980" y="75"/>
            <a:ext cx="2387700" cy="2037900"/>
          </a:xfrm>
          <a:prstGeom prst="rtTriangle">
            <a:avLst/>
          </a:prstGeom>
          <a:solidFill>
            <a:srgbClr val="3D85C6"/>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a:p>
        </p:txBody>
      </p:sp>
      <p:sp>
        <p:nvSpPr>
          <p:cNvPr id="310" name="Google Shape;310;p33"/>
          <p:cNvSpPr txBox="1"/>
          <p:nvPr/>
        </p:nvSpPr>
        <p:spPr>
          <a:xfrm>
            <a:off x="0" y="9630438"/>
            <a:ext cx="1688700" cy="6789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2400">
                <a:latin typeface="Chelsea Market"/>
                <a:ea typeface="Chelsea Market"/>
                <a:cs typeface="Chelsea Market"/>
                <a:sym typeface="Chelsea Market"/>
              </a:rPr>
              <a:t>Answers</a:t>
            </a:r>
            <a:endParaRPr b="1" sz="2400">
              <a:latin typeface="Chelsea Market"/>
              <a:ea typeface="Chelsea Market"/>
              <a:cs typeface="Chelsea Market"/>
              <a:sym typeface="Chelsea Market"/>
            </a:endParaRPr>
          </a:p>
        </p:txBody>
      </p:sp>
      <p:grpSp>
        <p:nvGrpSpPr>
          <p:cNvPr id="311" name="Google Shape;311;p33"/>
          <p:cNvGrpSpPr/>
          <p:nvPr/>
        </p:nvGrpSpPr>
        <p:grpSpPr>
          <a:xfrm>
            <a:off x="-692935" y="-439942"/>
            <a:ext cx="9138924" cy="9198676"/>
            <a:chOff x="90420" y="-364106"/>
            <a:chExt cx="6142163" cy="7612907"/>
          </a:xfrm>
        </p:grpSpPr>
        <p:sp>
          <p:nvSpPr>
            <p:cNvPr id="312" name="Google Shape;312;p33"/>
            <p:cNvSpPr/>
            <p:nvPr/>
          </p:nvSpPr>
          <p:spPr>
            <a:xfrm>
              <a:off x="5086963" y="2354300"/>
              <a:ext cx="542100" cy="542100"/>
            </a:xfrm>
            <a:prstGeom prst="ellipse">
              <a:avLst/>
            </a:prstGeom>
            <a:solidFill>
              <a:srgbClr val="BFD8FF">
                <a:alpha val="5475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3" name="Google Shape;313;p33"/>
            <p:cNvSpPr/>
            <p:nvPr/>
          </p:nvSpPr>
          <p:spPr>
            <a:xfrm rot="-899646">
              <a:off x="776862" y="-262199"/>
              <a:ext cx="900976" cy="856085"/>
            </a:xfrm>
            <a:prstGeom prst="pentagon">
              <a:avLst>
                <a:gd fmla="val 105146" name="hf"/>
                <a:gd fmla="val 110557" name="vf"/>
              </a:avLst>
            </a:prstGeom>
            <a:solidFill>
              <a:srgbClr val="6D9AE8">
                <a:alpha val="5307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4" name="Google Shape;314;p33"/>
            <p:cNvSpPr/>
            <p:nvPr/>
          </p:nvSpPr>
          <p:spPr>
            <a:xfrm rot="1763">
              <a:off x="5263896" y="4722048"/>
              <a:ext cx="585000" cy="556500"/>
            </a:xfrm>
            <a:prstGeom prst="pentagon">
              <a:avLst>
                <a:gd fmla="val 105146" name="hf"/>
                <a:gd fmla="val 110557" name="vf"/>
              </a:avLst>
            </a:prstGeom>
            <a:solidFill>
              <a:srgbClr val="B1CDFF">
                <a:alpha val="5922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5" name="Google Shape;315;p33"/>
            <p:cNvSpPr/>
            <p:nvPr/>
          </p:nvSpPr>
          <p:spPr>
            <a:xfrm rot="10800000">
              <a:off x="90420" y="4650313"/>
              <a:ext cx="983100" cy="850500"/>
            </a:xfrm>
            <a:prstGeom prst="triangle">
              <a:avLst>
                <a:gd fmla="val 50000" name="adj"/>
              </a:avLst>
            </a:prstGeom>
            <a:solidFill>
              <a:srgbClr val="C8DBF9">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6" name="Google Shape;316;p33"/>
            <p:cNvSpPr/>
            <p:nvPr/>
          </p:nvSpPr>
          <p:spPr>
            <a:xfrm>
              <a:off x="4997943" y="1821999"/>
              <a:ext cx="836762" cy="836762"/>
            </a:xfrm>
            <a:custGeom>
              <a:rect b="b" l="l" r="r" t="t"/>
              <a:pathLst>
                <a:path extrusionOk="0" h="73610" w="7361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F7A8E6">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7" name="Google Shape;317;p33"/>
            <p:cNvSpPr/>
            <p:nvPr/>
          </p:nvSpPr>
          <p:spPr>
            <a:xfrm>
              <a:off x="588219" y="-85402"/>
              <a:ext cx="421500" cy="4215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8" name="Google Shape;318;p33"/>
            <p:cNvSpPr/>
            <p:nvPr/>
          </p:nvSpPr>
          <p:spPr>
            <a:xfrm>
              <a:off x="5205591" y="2133802"/>
              <a:ext cx="983100" cy="983100"/>
            </a:xfrm>
            <a:prstGeom prst="ellipse">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19" name="Google Shape;319;p33"/>
            <p:cNvSpPr/>
            <p:nvPr/>
          </p:nvSpPr>
          <p:spPr>
            <a:xfrm>
              <a:off x="100477" y="456711"/>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C6B2FF"/>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20" name="Google Shape;320;p33"/>
            <p:cNvSpPr/>
            <p:nvPr/>
          </p:nvSpPr>
          <p:spPr>
            <a:xfrm rot="10800000">
              <a:off x="343825" y="4290619"/>
              <a:ext cx="333300" cy="288300"/>
            </a:xfrm>
            <a:prstGeom prst="triangle">
              <a:avLst>
                <a:gd fmla="val 50000" name="adj"/>
              </a:avLst>
            </a:prstGeom>
            <a:solidFill>
              <a:srgbClr val="E15DC4">
                <a:alpha val="5028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21" name="Google Shape;321;p33"/>
            <p:cNvSpPr/>
            <p:nvPr/>
          </p:nvSpPr>
          <p:spPr>
            <a:xfrm rot="10800000">
              <a:off x="5205588" y="6883701"/>
              <a:ext cx="421500" cy="365100"/>
            </a:xfrm>
            <a:prstGeom prst="triangle">
              <a:avLst>
                <a:gd fmla="val 50000" name="adj"/>
              </a:avLst>
            </a:prstGeom>
            <a:noFill/>
            <a:ln cap="flat" cmpd="sng" w="9525">
              <a:solidFill>
                <a:srgbClr val="FF9900"/>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22" name="Google Shape;322;p33"/>
            <p:cNvSpPr/>
            <p:nvPr/>
          </p:nvSpPr>
          <p:spPr>
            <a:xfrm>
              <a:off x="5147267" y="4650325"/>
              <a:ext cx="421500" cy="421500"/>
            </a:xfrm>
            <a:prstGeom prst="donut">
              <a:avLst>
                <a:gd fmla="val 19671" name="adj"/>
              </a:avLst>
            </a:prstGeom>
            <a:solidFill>
              <a:srgbClr val="FFBBF0">
                <a:alpha val="55310"/>
              </a:srgbClr>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23" name="Google Shape;323;p33"/>
            <p:cNvSpPr/>
            <p:nvPr/>
          </p:nvSpPr>
          <p:spPr>
            <a:xfrm>
              <a:off x="888873" y="4577655"/>
              <a:ext cx="456600" cy="456600"/>
            </a:xfrm>
            <a:prstGeom prst="ellipse">
              <a:avLst/>
            </a:prstGeom>
            <a:noFill/>
            <a:ln cap="flat" cmpd="sng" w="9525">
              <a:solidFill>
                <a:srgbClr val="6D9EEB"/>
              </a:solidFill>
              <a:prstDash val="dash"/>
              <a:round/>
              <a:headEnd len="sm" w="sm" type="none"/>
              <a:tailEnd len="sm" w="sm" type="none"/>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24" name="Google Shape;324;p33"/>
            <p:cNvSpPr/>
            <p:nvPr/>
          </p:nvSpPr>
          <p:spPr>
            <a:xfrm rot="10800000">
              <a:off x="488410" y="4837950"/>
              <a:ext cx="621103" cy="475235"/>
            </a:xfrm>
            <a:custGeom>
              <a:rect b="b" l="l" r="r" t="t"/>
              <a:pathLst>
                <a:path extrusionOk="0" h="67818" w="88634">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DAA1"/>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sp>
          <p:nvSpPr>
            <p:cNvPr id="325" name="Google Shape;325;p33"/>
            <p:cNvSpPr/>
            <p:nvPr/>
          </p:nvSpPr>
          <p:spPr>
            <a:xfrm>
              <a:off x="5347554" y="6224499"/>
              <a:ext cx="885029" cy="885029"/>
            </a:xfrm>
            <a:custGeom>
              <a:rect b="b" l="l" r="r" t="t"/>
              <a:pathLst>
                <a:path extrusionOk="0" h="75903" w="75903">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FBB8B8"/>
            </a:solidFill>
            <a:ln>
              <a:noFill/>
            </a:ln>
          </p:spPr>
          <p:txBody>
            <a:bodyPr anchorCtr="0" anchor="ctr" bIns="122150" lIns="122150" spcFirstLastPara="1" rIns="122150" wrap="square" tIns="122150">
              <a:noAutofit/>
            </a:bodyPr>
            <a:lstStyle/>
            <a:p>
              <a:pPr indent="0" lvl="0" marL="0" rtl="0" algn="l">
                <a:spcBef>
                  <a:spcPts val="0"/>
                </a:spcBef>
                <a:spcAft>
                  <a:spcPts val="0"/>
                </a:spcAft>
                <a:buNone/>
              </a:pPr>
              <a:r>
                <a:t/>
              </a:r>
              <a:endParaRPr sz="1900"/>
            </a:p>
          </p:txBody>
        </p:sp>
      </p:grpSp>
      <p:pic>
        <p:nvPicPr>
          <p:cNvPr id="326" name="Google Shape;326;p33"/>
          <p:cNvPicPr preferRelativeResize="0"/>
          <p:nvPr/>
        </p:nvPicPr>
        <p:blipFill>
          <a:blip r:embed="rId3">
            <a:alphaModFix/>
          </a:blip>
          <a:stretch>
            <a:fillRect/>
          </a:stretch>
        </p:blipFill>
        <p:spPr>
          <a:xfrm>
            <a:off x="3155478" y="444656"/>
            <a:ext cx="786172" cy="786202"/>
          </a:xfrm>
          <a:prstGeom prst="rect">
            <a:avLst/>
          </a:prstGeom>
          <a:noFill/>
          <a:ln>
            <a:noFill/>
          </a:ln>
        </p:spPr>
      </p:pic>
      <p:sp>
        <p:nvSpPr>
          <p:cNvPr id="327" name="Google Shape;327;p33"/>
          <p:cNvSpPr txBox="1"/>
          <p:nvPr/>
        </p:nvSpPr>
        <p:spPr>
          <a:xfrm>
            <a:off x="517245" y="188121"/>
            <a:ext cx="2979000" cy="1009800"/>
          </a:xfrm>
          <a:prstGeom prst="rect">
            <a:avLst/>
          </a:prstGeom>
          <a:noFill/>
          <a:ln>
            <a:noFill/>
          </a:ln>
        </p:spPr>
        <p:txBody>
          <a:bodyPr anchorCtr="0" anchor="t" bIns="122150" lIns="122150" spcFirstLastPara="1" rIns="122150" wrap="square" tIns="122150">
            <a:noAutofit/>
          </a:bodyPr>
          <a:lstStyle/>
          <a:p>
            <a:pPr indent="0" lvl="0" marL="0" rtl="0" algn="l">
              <a:spcBef>
                <a:spcPts val="0"/>
              </a:spcBef>
              <a:spcAft>
                <a:spcPts val="0"/>
              </a:spcAft>
              <a:buNone/>
            </a:pPr>
            <a:r>
              <a:rPr b="1" lang="ar" sz="6700" u="sng">
                <a:latin typeface="Chelsea Market"/>
                <a:ea typeface="Chelsea Market"/>
                <a:cs typeface="Chelsea Market"/>
                <a:sym typeface="Chelsea Market"/>
              </a:rPr>
              <a:t>QUIZ!</a:t>
            </a:r>
            <a:endParaRPr b="1" sz="6700" u="sng">
              <a:latin typeface="Chelsea Market"/>
              <a:ea typeface="Chelsea Market"/>
              <a:cs typeface="Chelsea Market"/>
              <a:sym typeface="Chelsea Market"/>
            </a:endParaRPr>
          </a:p>
        </p:txBody>
      </p:sp>
      <p:sp>
        <p:nvSpPr>
          <p:cNvPr id="328" name="Google Shape;328;p33"/>
          <p:cNvSpPr txBox="1"/>
          <p:nvPr/>
        </p:nvSpPr>
        <p:spPr>
          <a:xfrm>
            <a:off x="589888" y="1560481"/>
            <a:ext cx="6573300" cy="786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1) </a:t>
            </a:r>
            <a:r>
              <a:rPr b="1" lang="ar" sz="1200">
                <a:solidFill>
                  <a:srgbClr val="3F3F3F"/>
                </a:solidFill>
                <a:latin typeface="Chelsea Market"/>
                <a:ea typeface="Chelsea Market"/>
                <a:cs typeface="Chelsea Market"/>
                <a:sym typeface="Chelsea Market"/>
              </a:rPr>
              <a:t>what type is due to autoimmune β-cell destruction, and usually leads to absolute insulin deficiency?</a:t>
            </a:r>
            <a:endParaRPr b="1" sz="1200">
              <a:latin typeface="Chelsea Market"/>
              <a:ea typeface="Chelsea Market"/>
              <a:cs typeface="Chelsea Market"/>
              <a:sym typeface="Chelsea Market"/>
            </a:endParaRPr>
          </a:p>
          <a:p>
            <a:pPr indent="-304800" lvl="0" marL="457200" rtl="0" algn="l">
              <a:spcBef>
                <a:spcPts val="0"/>
              </a:spcBef>
              <a:spcAft>
                <a:spcPts val="0"/>
              </a:spcAft>
              <a:buSzPts val="1200"/>
              <a:buFont typeface="Chelsea Market"/>
              <a:buAutoNum type="alphaUcParenBoth"/>
            </a:pPr>
            <a:r>
              <a:rPr lang="ar" sz="1200">
                <a:latin typeface="Chelsea Market"/>
                <a:ea typeface="Chelsea Market"/>
                <a:cs typeface="Chelsea Market"/>
                <a:sym typeface="Chelsea Market"/>
              </a:rPr>
              <a:t>Type 1                                              (B)   Gestational Diabetes</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(C)    Type 2                                             (D)   None</a:t>
            </a:r>
            <a:endParaRPr sz="1200">
              <a:solidFill>
                <a:srgbClr val="434343"/>
              </a:solidFill>
              <a:latin typeface="Cabin"/>
              <a:ea typeface="Cabin"/>
              <a:cs typeface="Cabin"/>
              <a:sym typeface="Cabin"/>
            </a:endParaRPr>
          </a:p>
        </p:txBody>
      </p:sp>
      <p:sp>
        <p:nvSpPr>
          <p:cNvPr id="329" name="Google Shape;329;p33"/>
          <p:cNvSpPr txBox="1"/>
          <p:nvPr/>
        </p:nvSpPr>
        <p:spPr>
          <a:xfrm>
            <a:off x="589888" y="2786319"/>
            <a:ext cx="6573300" cy="786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2</a:t>
            </a:r>
            <a:r>
              <a:rPr b="1" lang="ar" sz="1200">
                <a:latin typeface="Cabin"/>
                <a:ea typeface="Cabin"/>
                <a:cs typeface="Cabin"/>
                <a:sym typeface="Cabin"/>
              </a:rPr>
              <a:t>)</a:t>
            </a:r>
            <a:r>
              <a:rPr lang="ar" sz="1200">
                <a:latin typeface="Cabin"/>
                <a:ea typeface="Cabin"/>
                <a:cs typeface="Cabin"/>
                <a:sym typeface="Cabin"/>
              </a:rPr>
              <a:t> </a:t>
            </a:r>
            <a:r>
              <a:rPr b="1" lang="ar" sz="1200">
                <a:latin typeface="Chelsea Market"/>
                <a:ea typeface="Chelsea Market"/>
                <a:cs typeface="Chelsea Market"/>
                <a:sym typeface="Chelsea Market"/>
              </a:rPr>
              <a:t>Which statement is correct?</a:t>
            </a:r>
            <a:endParaRPr sz="1200">
              <a:latin typeface="Cabin"/>
              <a:ea typeface="Cabin"/>
              <a:cs typeface="Cabin"/>
              <a:sym typeface="Cabin"/>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(A)   DM causes weight gain                         (B)  DM decreases the </a:t>
            </a:r>
            <a:r>
              <a:rPr lang="ar" sz="1200">
                <a:latin typeface="Chelsea Market"/>
                <a:ea typeface="Chelsea Market"/>
                <a:cs typeface="Chelsea Market"/>
                <a:sym typeface="Chelsea Market"/>
              </a:rPr>
              <a:t>appetite</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(C)   DM causes moist skin                            (D) DM increases </a:t>
            </a:r>
            <a:r>
              <a:rPr lang="ar" sz="1200">
                <a:latin typeface="Chelsea Market"/>
                <a:ea typeface="Chelsea Market"/>
                <a:cs typeface="Chelsea Market"/>
                <a:sym typeface="Chelsea Market"/>
              </a:rPr>
              <a:t>frequency of                                                                         </a:t>
            </a:r>
            <a:endParaRPr sz="1200">
              <a:solidFill>
                <a:srgbClr val="434343"/>
              </a:solidFill>
              <a:latin typeface="Cabin"/>
              <a:ea typeface="Cabin"/>
              <a:cs typeface="Cabin"/>
              <a:sym typeface="Cabin"/>
            </a:endParaRPr>
          </a:p>
        </p:txBody>
      </p:sp>
      <p:sp>
        <p:nvSpPr>
          <p:cNvPr id="330" name="Google Shape;330;p33"/>
          <p:cNvSpPr txBox="1"/>
          <p:nvPr/>
        </p:nvSpPr>
        <p:spPr>
          <a:xfrm>
            <a:off x="589875" y="4164467"/>
            <a:ext cx="6573300" cy="786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3</a:t>
            </a:r>
            <a:r>
              <a:rPr b="1" lang="ar" sz="1200">
                <a:latin typeface="Cabin"/>
                <a:ea typeface="Cabin"/>
                <a:cs typeface="Cabin"/>
                <a:sym typeface="Cabin"/>
              </a:rPr>
              <a:t>)</a:t>
            </a:r>
            <a:r>
              <a:rPr lang="ar" sz="1200">
                <a:latin typeface="Cabin"/>
                <a:ea typeface="Cabin"/>
                <a:cs typeface="Cabin"/>
                <a:sym typeface="Cabin"/>
              </a:rPr>
              <a:t> </a:t>
            </a:r>
            <a:r>
              <a:rPr b="1" lang="ar" sz="1200">
                <a:latin typeface="Chelsea Market"/>
                <a:ea typeface="Chelsea Market"/>
                <a:cs typeface="Chelsea Market"/>
                <a:sym typeface="Chelsea Market"/>
              </a:rPr>
              <a:t>Retinopathy rates are higher among people with which type?</a:t>
            </a:r>
            <a:endParaRPr sz="1200">
              <a:latin typeface="Cabin"/>
              <a:ea typeface="Cabin"/>
              <a:cs typeface="Cabin"/>
              <a:sym typeface="Cabin"/>
            </a:endParaRPr>
          </a:p>
          <a:p>
            <a:pPr indent="-304800" lvl="0" marL="457200" rtl="0" algn="l">
              <a:spcBef>
                <a:spcPts val="0"/>
              </a:spcBef>
              <a:spcAft>
                <a:spcPts val="0"/>
              </a:spcAft>
              <a:buClr>
                <a:schemeClr val="dk1"/>
              </a:buClr>
              <a:buSzPts val="1200"/>
              <a:buFont typeface="Chelsea Market"/>
              <a:buAutoNum type="alphaUcParenBoth"/>
            </a:pPr>
            <a:r>
              <a:rPr lang="ar" sz="1200">
                <a:solidFill>
                  <a:schemeClr val="dk1"/>
                </a:solidFill>
                <a:latin typeface="Chelsea Market"/>
                <a:ea typeface="Chelsea Market"/>
                <a:cs typeface="Chelsea Market"/>
                <a:sym typeface="Chelsea Market"/>
              </a:rPr>
              <a:t>Type 1                                              (B)   Gestational Diabetes</a:t>
            </a:r>
            <a:endParaRPr sz="1200">
              <a:solidFill>
                <a:schemeClr val="dk1"/>
              </a:solidFill>
              <a:latin typeface="Chelsea Market"/>
              <a:ea typeface="Chelsea Market"/>
              <a:cs typeface="Chelsea Market"/>
              <a:sym typeface="Chelsea Market"/>
            </a:endParaRPr>
          </a:p>
          <a:p>
            <a:pPr indent="0" lvl="0" marL="0" rtl="0" algn="l">
              <a:spcBef>
                <a:spcPts val="0"/>
              </a:spcBef>
              <a:spcAft>
                <a:spcPts val="0"/>
              </a:spcAft>
              <a:buClr>
                <a:schemeClr val="dk1"/>
              </a:buClr>
              <a:buSzPts val="1500"/>
              <a:buFont typeface="Arial"/>
              <a:buNone/>
            </a:pPr>
            <a:r>
              <a:rPr lang="ar" sz="1200">
                <a:solidFill>
                  <a:schemeClr val="dk1"/>
                </a:solidFill>
                <a:latin typeface="Chelsea Market"/>
                <a:ea typeface="Chelsea Market"/>
                <a:cs typeface="Chelsea Market"/>
                <a:sym typeface="Chelsea Market"/>
              </a:rPr>
              <a:t>(C)    Type 2                                             (D)   None</a:t>
            </a:r>
            <a:endParaRPr sz="1200">
              <a:solidFill>
                <a:srgbClr val="434343"/>
              </a:solidFill>
              <a:latin typeface="Cabin"/>
              <a:ea typeface="Cabin"/>
              <a:cs typeface="Cabin"/>
              <a:sym typeface="Cabin"/>
            </a:endParaRPr>
          </a:p>
        </p:txBody>
      </p:sp>
      <p:sp>
        <p:nvSpPr>
          <p:cNvPr id="331" name="Google Shape;331;p33"/>
          <p:cNvSpPr txBox="1"/>
          <p:nvPr/>
        </p:nvSpPr>
        <p:spPr>
          <a:xfrm>
            <a:off x="589888" y="5314075"/>
            <a:ext cx="6573300" cy="786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4</a:t>
            </a:r>
            <a:r>
              <a:rPr b="1" lang="ar" sz="1200">
                <a:latin typeface="Cabin"/>
                <a:ea typeface="Cabin"/>
                <a:cs typeface="Cabin"/>
                <a:sym typeface="Cabin"/>
              </a:rPr>
              <a:t>)</a:t>
            </a:r>
            <a:r>
              <a:rPr lang="ar" sz="1200">
                <a:latin typeface="Cabin"/>
                <a:ea typeface="Cabin"/>
                <a:cs typeface="Cabin"/>
                <a:sym typeface="Cabin"/>
              </a:rPr>
              <a:t> </a:t>
            </a:r>
            <a:r>
              <a:rPr b="1" lang="ar" sz="1200">
                <a:latin typeface="Chelsea Market"/>
                <a:ea typeface="Chelsea Market"/>
                <a:cs typeface="Chelsea Market"/>
                <a:sym typeface="Chelsea Market"/>
              </a:rPr>
              <a:t>End Stage Renal Failure (ESRF) is caused by?</a:t>
            </a:r>
            <a:endParaRPr sz="1200">
              <a:latin typeface="Cabin"/>
              <a:ea typeface="Cabin"/>
              <a:cs typeface="Cabin"/>
              <a:sym typeface="Cabin"/>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(A)  Diabetes only                                      (B)  HT with diabetes only</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(C)</a:t>
            </a:r>
            <a:r>
              <a:rPr lang="ar" sz="1200">
                <a:latin typeface="Chelsea Market"/>
                <a:ea typeface="Chelsea Market"/>
                <a:cs typeface="Chelsea Market"/>
                <a:sym typeface="Chelsea Market"/>
              </a:rPr>
              <a:t>  Hypertension only                                (D)  All </a:t>
            </a:r>
            <a:r>
              <a:rPr lang="ar" sz="1200">
                <a:latin typeface="Chelsea Market"/>
                <a:ea typeface="Chelsea Market"/>
                <a:cs typeface="Chelsea Market"/>
                <a:sym typeface="Chelsea Market"/>
              </a:rPr>
              <a:t>answers are correct</a:t>
            </a:r>
            <a:endParaRPr sz="1200">
              <a:solidFill>
                <a:srgbClr val="434343"/>
              </a:solidFill>
              <a:latin typeface="Cabin"/>
              <a:ea typeface="Cabin"/>
              <a:cs typeface="Cabin"/>
              <a:sym typeface="Cabin"/>
            </a:endParaRPr>
          </a:p>
        </p:txBody>
      </p:sp>
      <p:sp>
        <p:nvSpPr>
          <p:cNvPr id="332" name="Google Shape;332;p33"/>
          <p:cNvSpPr txBox="1"/>
          <p:nvPr/>
        </p:nvSpPr>
        <p:spPr>
          <a:xfrm>
            <a:off x="498375" y="6646713"/>
            <a:ext cx="6573300" cy="1611300"/>
          </a:xfrm>
          <a:prstGeom prst="rect">
            <a:avLst/>
          </a:prstGeom>
          <a:noFill/>
          <a:ln>
            <a:noFill/>
          </a:ln>
        </p:spPr>
        <p:txBody>
          <a:bodyPr anchorCtr="0" anchor="t" bIns="123025" lIns="123025" spcFirstLastPara="1" rIns="123025" wrap="square" tIns="123025">
            <a:noAutofit/>
          </a:bodyPr>
          <a:lstStyle/>
          <a:p>
            <a:pPr indent="0" lvl="0" marL="0" rtl="0" algn="l">
              <a:spcBef>
                <a:spcPts val="0"/>
              </a:spcBef>
              <a:spcAft>
                <a:spcPts val="0"/>
              </a:spcAft>
              <a:buNone/>
            </a:pPr>
            <a:r>
              <a:rPr b="1" lang="ar" sz="1200">
                <a:latin typeface="Cabin"/>
                <a:ea typeface="Cabin"/>
                <a:cs typeface="Cabin"/>
                <a:sym typeface="Cabin"/>
              </a:rPr>
              <a:t>5</a:t>
            </a:r>
            <a:r>
              <a:rPr b="1" lang="ar" sz="1200">
                <a:latin typeface="Cabin"/>
                <a:ea typeface="Cabin"/>
                <a:cs typeface="Cabin"/>
                <a:sym typeface="Cabin"/>
              </a:rPr>
              <a:t>)</a:t>
            </a:r>
            <a:r>
              <a:rPr lang="ar" sz="1200">
                <a:latin typeface="Cabin"/>
                <a:ea typeface="Cabin"/>
                <a:cs typeface="Cabin"/>
                <a:sym typeface="Cabin"/>
              </a:rPr>
              <a:t> </a:t>
            </a:r>
            <a:r>
              <a:rPr b="1" lang="ar" sz="1200">
                <a:latin typeface="Chelsea Market"/>
                <a:ea typeface="Chelsea Market"/>
                <a:cs typeface="Chelsea Market"/>
                <a:sym typeface="Chelsea Market"/>
              </a:rPr>
              <a:t>if one or more of the following tests appeared as shown in pregnancy:</a:t>
            </a:r>
            <a:endParaRPr b="1" sz="1200">
              <a:latin typeface="Chelsea Market"/>
              <a:ea typeface="Chelsea Market"/>
              <a:cs typeface="Chelsea Market"/>
              <a:sym typeface="Chelsea Market"/>
            </a:endParaRPr>
          </a:p>
          <a:p>
            <a:pPr indent="0" lvl="0" marL="0" rtl="0" algn="l">
              <a:spcBef>
                <a:spcPts val="0"/>
              </a:spcBef>
              <a:spcAft>
                <a:spcPts val="0"/>
              </a:spcAft>
              <a:buNone/>
            </a:pPr>
            <a:r>
              <a:rPr b="1" lang="ar" sz="1200">
                <a:latin typeface="Chelsea Market"/>
                <a:ea typeface="Chelsea Market"/>
                <a:cs typeface="Chelsea Market"/>
                <a:sym typeface="Chelsea Market"/>
              </a:rPr>
              <a:t>  Fasting plasma glucose: </a:t>
            </a:r>
            <a:r>
              <a:rPr lang="ar" sz="1300">
                <a:solidFill>
                  <a:schemeClr val="dk1"/>
                </a:solidFill>
                <a:latin typeface="Cabin"/>
                <a:ea typeface="Cabin"/>
                <a:cs typeface="Cabin"/>
                <a:sym typeface="Cabin"/>
              </a:rPr>
              <a:t>5.1–6.9 mmol/L (92–125 mg/dl)</a:t>
            </a:r>
            <a:endParaRPr b="1" sz="1200">
              <a:latin typeface="Chelsea Market"/>
              <a:ea typeface="Chelsea Market"/>
              <a:cs typeface="Chelsea Market"/>
              <a:sym typeface="Chelsea Market"/>
            </a:endParaRPr>
          </a:p>
          <a:p>
            <a:pPr indent="0" lvl="0" marL="0" rtl="0" algn="l">
              <a:spcBef>
                <a:spcPts val="0"/>
              </a:spcBef>
              <a:spcAft>
                <a:spcPts val="0"/>
              </a:spcAft>
              <a:buNone/>
            </a:pPr>
            <a:r>
              <a:rPr b="1" lang="ar" sz="1200">
                <a:latin typeface="Chelsea Market"/>
                <a:ea typeface="Chelsea Market"/>
                <a:cs typeface="Chelsea Market"/>
                <a:sym typeface="Chelsea Market"/>
              </a:rPr>
              <a:t>  1-h plasma glucose: </a:t>
            </a:r>
            <a:r>
              <a:rPr lang="ar" sz="1300">
                <a:solidFill>
                  <a:schemeClr val="dk1"/>
                </a:solidFill>
                <a:latin typeface="Cabin"/>
                <a:ea typeface="Cabin"/>
                <a:cs typeface="Cabin"/>
                <a:sym typeface="Cabin"/>
              </a:rPr>
              <a:t>≥ 10.0 mmol/L (180 mg/dl)</a:t>
            </a:r>
            <a:endParaRPr b="1" sz="1200">
              <a:latin typeface="Chelsea Market"/>
              <a:ea typeface="Chelsea Market"/>
              <a:cs typeface="Chelsea Market"/>
              <a:sym typeface="Chelsea Market"/>
            </a:endParaRPr>
          </a:p>
          <a:p>
            <a:pPr indent="0" lvl="0" marL="0" rtl="0" algn="l">
              <a:spcBef>
                <a:spcPts val="0"/>
              </a:spcBef>
              <a:spcAft>
                <a:spcPts val="0"/>
              </a:spcAft>
              <a:buNone/>
            </a:pPr>
            <a:r>
              <a:rPr b="1" lang="ar" sz="1200">
                <a:latin typeface="Chelsea Market"/>
                <a:ea typeface="Chelsea Market"/>
                <a:cs typeface="Chelsea Market"/>
                <a:sym typeface="Chelsea Market"/>
              </a:rPr>
              <a:t>  2-h plasma glucose: </a:t>
            </a:r>
            <a:r>
              <a:rPr lang="ar" sz="1300">
                <a:solidFill>
                  <a:schemeClr val="dk1"/>
                </a:solidFill>
                <a:latin typeface="Cabin"/>
                <a:ea typeface="Cabin"/>
                <a:cs typeface="Cabin"/>
                <a:sym typeface="Cabin"/>
              </a:rPr>
              <a:t>8.5–11.0 mmol/L (153–199 mg/dl)</a:t>
            </a:r>
            <a:endParaRPr b="1" sz="1200">
              <a:latin typeface="Chelsea Market"/>
              <a:ea typeface="Chelsea Market"/>
              <a:cs typeface="Chelsea Market"/>
              <a:sym typeface="Chelsea Market"/>
            </a:endParaRPr>
          </a:p>
          <a:p>
            <a:pPr indent="0" lvl="0" marL="0" rtl="0" algn="l">
              <a:spcBef>
                <a:spcPts val="0"/>
              </a:spcBef>
              <a:spcAft>
                <a:spcPts val="0"/>
              </a:spcAft>
              <a:buNone/>
            </a:pPr>
            <a:r>
              <a:t/>
            </a:r>
            <a:endParaRPr b="1" sz="1200">
              <a:latin typeface="Chelsea Market"/>
              <a:ea typeface="Chelsea Market"/>
              <a:cs typeface="Chelsea Market"/>
              <a:sym typeface="Chelsea Market"/>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(A)   Diabetes                                           (B)   IGT</a:t>
            </a:r>
            <a:endParaRPr sz="1200">
              <a:latin typeface="Chelsea Market"/>
              <a:ea typeface="Chelsea Market"/>
              <a:cs typeface="Chelsea Market"/>
              <a:sym typeface="Chelsea Market"/>
            </a:endParaRPr>
          </a:p>
          <a:p>
            <a:pPr indent="0" lvl="0" marL="0" rtl="0" algn="l">
              <a:spcBef>
                <a:spcPts val="0"/>
              </a:spcBef>
              <a:spcAft>
                <a:spcPts val="0"/>
              </a:spcAft>
              <a:buClr>
                <a:srgbClr val="000000"/>
              </a:buClr>
              <a:buSzPts val="1500"/>
              <a:buFont typeface="Arial"/>
              <a:buNone/>
            </a:pPr>
            <a:r>
              <a:rPr lang="ar" sz="1200">
                <a:latin typeface="Chelsea Market"/>
                <a:ea typeface="Chelsea Market"/>
                <a:cs typeface="Chelsea Market"/>
                <a:sym typeface="Chelsea Market"/>
              </a:rPr>
              <a:t>(C)   Gestational Diabetes                            (D)  IFG</a:t>
            </a:r>
            <a:endParaRPr sz="1200">
              <a:solidFill>
                <a:srgbClr val="434343"/>
              </a:solidFill>
              <a:latin typeface="Cabin"/>
              <a:ea typeface="Cabin"/>
              <a:cs typeface="Cabin"/>
              <a:sym typeface="Cabin"/>
            </a:endParaRPr>
          </a:p>
        </p:txBody>
      </p:sp>
      <p:sp>
        <p:nvSpPr>
          <p:cNvPr id="333" name="Google Shape;333;p33"/>
          <p:cNvSpPr txBox="1"/>
          <p:nvPr/>
        </p:nvSpPr>
        <p:spPr>
          <a:xfrm>
            <a:off x="4713984" y="3356221"/>
            <a:ext cx="1087200" cy="4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Chelsea Market"/>
                <a:ea typeface="Chelsea Market"/>
                <a:cs typeface="Chelsea Market"/>
                <a:sym typeface="Chelsea Market"/>
              </a:rPr>
              <a:t>urination</a:t>
            </a:r>
            <a:endParaRPr/>
          </a:p>
        </p:txBody>
      </p:sp>
      <p:sp>
        <p:nvSpPr>
          <p:cNvPr id="334" name="Google Shape;334;p33"/>
          <p:cNvSpPr txBox="1"/>
          <p:nvPr/>
        </p:nvSpPr>
        <p:spPr>
          <a:xfrm>
            <a:off x="874400" y="84699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