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698475" cx="7589525"/>
  <p:notesSz cx="6858000" cy="9144000"/>
  <p:embeddedFontLst>
    <p:embeddedFont>
      <p:font typeface="Cabin SemiBold"/>
      <p:regular r:id="rId18"/>
      <p:bold r:id="rId19"/>
      <p:italic r:id="rId20"/>
      <p:boldItalic r:id="rId21"/>
    </p:embeddedFont>
    <p:embeddedFont>
      <p:font typeface="Cabin"/>
      <p:regular r:id="rId22"/>
      <p:bold r:id="rId23"/>
      <p:italic r:id="rId24"/>
      <p:boldItalic r:id="rId25"/>
    </p:embeddedFont>
    <p:embeddedFont>
      <p:font typeface="Ex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70AA0D9-CFE2-48BD-8AFE-7004DC24510C}">
  <a:tblStyle styleId="{D70AA0D9-CFE2-48BD-8AFE-7004DC24510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binSemiBold-italic.fntdata"/><Relationship Id="rId22" Type="http://schemas.openxmlformats.org/officeDocument/2006/relationships/font" Target="fonts/Cabin-regular.fntdata"/><Relationship Id="rId21" Type="http://schemas.openxmlformats.org/officeDocument/2006/relationships/font" Target="fonts/CabinSemiBold-boldItalic.fntdata"/><Relationship Id="rId24" Type="http://schemas.openxmlformats.org/officeDocument/2006/relationships/font" Target="fonts/Cabin-italic.fntdata"/><Relationship Id="rId23" Type="http://schemas.openxmlformats.org/officeDocument/2006/relationships/font" Target="fonts/Cabin-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Exo-regular.fntdata"/><Relationship Id="rId25" Type="http://schemas.openxmlformats.org/officeDocument/2006/relationships/font" Target="fonts/Cabin-boldItalic.fntdata"/><Relationship Id="rId28" Type="http://schemas.openxmlformats.org/officeDocument/2006/relationships/font" Target="fonts/Exo-italic.fntdata"/><Relationship Id="rId27" Type="http://schemas.openxmlformats.org/officeDocument/2006/relationships/font" Target="fonts/Ex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xo-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CabinSemiBold-bold.fntdata"/><Relationship Id="rId18" Type="http://schemas.openxmlformats.org/officeDocument/2006/relationships/font" Target="fonts/Cabin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6099c8273ea1f79b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099c8273ea1f79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6e19f32669e1eac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6e19f32669e1ea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ec123824c_4_57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6ec123824c_4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4c248e6c15eea721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c248e6c15eea7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5eb1d503ff5b734_2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5eb1d503ff5b73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391347e23ac01172_7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91347e23ac0117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295c0a2c79d079d3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95c0a2c79d079d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23c26795baca6ea_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3c26795baca6ea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3bc1f72851d7d93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bc1f72851d7d9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3bc1f72851d7d93_3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bc1f72851d7d9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295c0a2c79d079d3_6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95c0a2c79d079d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ocs.google.com/presentation/d/1kx_HJRa8hnolDIwXcZVVkzP-OzvQnLSXSDQwpisvLfQ" TargetMode="External"/><Relationship Id="rId6" Type="http://schemas.openxmlformats.org/officeDocument/2006/relationships/image" Target="../media/image3.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6.png"/><Relationship Id="rId10" Type="http://schemas.openxmlformats.org/officeDocument/2006/relationships/image" Target="../media/image27.png"/><Relationship Id="rId9" Type="http://schemas.openxmlformats.org/officeDocument/2006/relationships/image" Target="../media/image22.pn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4.png"/><Relationship Id="rId6" Type="http://schemas.openxmlformats.org/officeDocument/2006/relationships/image" Target="../media/image29.png"/><Relationship Id="rId7"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53" name="Shape 53"/>
        <p:cNvGrpSpPr/>
        <p:nvPr/>
      </p:nvGrpSpPr>
      <p:grpSpPr>
        <a:xfrm>
          <a:off x="0" y="0"/>
          <a:ext cx="0" cy="0"/>
          <a:chOff x="0" y="0"/>
          <a:chExt cx="0" cy="0"/>
        </a:xfrm>
      </p:grpSpPr>
      <p:sp>
        <p:nvSpPr>
          <p:cNvPr id="54" name="Google Shape;54;p13"/>
          <p:cNvSpPr/>
          <p:nvPr/>
        </p:nvSpPr>
        <p:spPr>
          <a:xfrm rot="5400000">
            <a:off x="-4889500" y="5071050"/>
            <a:ext cx="10692300" cy="5502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 name="Google Shape;55;p13"/>
          <p:cNvCxnSpPr/>
          <p:nvPr/>
        </p:nvCxnSpPr>
        <p:spPr>
          <a:xfrm>
            <a:off x="546400" y="-10300"/>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56" name="Google Shape;56;p13"/>
          <p:cNvCxnSpPr/>
          <p:nvPr/>
        </p:nvCxnSpPr>
        <p:spPr>
          <a:xfrm>
            <a:off x="386700" y="-10300"/>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57" name="Google Shape;57;p13"/>
          <p:cNvCxnSpPr/>
          <p:nvPr/>
        </p:nvCxnSpPr>
        <p:spPr>
          <a:xfrm>
            <a:off x="469577" y="-10291"/>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58" name="Google Shape;58;p13"/>
          <p:cNvCxnSpPr/>
          <p:nvPr/>
        </p:nvCxnSpPr>
        <p:spPr>
          <a:xfrm>
            <a:off x="302873" y="-10310"/>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59" name="Google Shape;59;p13"/>
          <p:cNvCxnSpPr/>
          <p:nvPr/>
        </p:nvCxnSpPr>
        <p:spPr>
          <a:xfrm>
            <a:off x="226300" y="-10300"/>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60" name="Google Shape;60;p13"/>
          <p:cNvCxnSpPr/>
          <p:nvPr/>
        </p:nvCxnSpPr>
        <p:spPr>
          <a:xfrm>
            <a:off x="142800" y="-10300"/>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61" name="Google Shape;61;p13"/>
          <p:cNvCxnSpPr/>
          <p:nvPr/>
        </p:nvCxnSpPr>
        <p:spPr>
          <a:xfrm>
            <a:off x="693605" y="-10305"/>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62" name="Google Shape;62;p13"/>
          <p:cNvCxnSpPr/>
          <p:nvPr/>
        </p:nvCxnSpPr>
        <p:spPr>
          <a:xfrm>
            <a:off x="615673" y="-10300"/>
            <a:ext cx="0" cy="10698600"/>
          </a:xfrm>
          <a:prstGeom prst="straightConnector1">
            <a:avLst/>
          </a:prstGeom>
          <a:noFill/>
          <a:ln cap="flat" cmpd="sng" w="28575">
            <a:solidFill>
              <a:srgbClr val="86B9BC"/>
            </a:solidFill>
            <a:prstDash val="dot"/>
            <a:round/>
            <a:headEnd len="med" w="med" type="none"/>
            <a:tailEnd len="med" w="med" type="none"/>
          </a:ln>
        </p:spPr>
      </p:cxnSp>
      <p:cxnSp>
        <p:nvCxnSpPr>
          <p:cNvPr id="63" name="Google Shape;63;p13"/>
          <p:cNvCxnSpPr/>
          <p:nvPr/>
        </p:nvCxnSpPr>
        <p:spPr>
          <a:xfrm>
            <a:off x="770492" y="-10300"/>
            <a:ext cx="0" cy="10698600"/>
          </a:xfrm>
          <a:prstGeom prst="straightConnector1">
            <a:avLst/>
          </a:prstGeom>
          <a:noFill/>
          <a:ln cap="flat" cmpd="sng" w="28575">
            <a:solidFill>
              <a:srgbClr val="86B9BC"/>
            </a:solidFill>
            <a:prstDash val="dot"/>
            <a:round/>
            <a:headEnd len="med" w="med" type="none"/>
            <a:tailEnd len="med" w="med" type="none"/>
          </a:ln>
        </p:spPr>
      </p:cxnSp>
      <p:sp>
        <p:nvSpPr>
          <p:cNvPr id="64" name="Google Shape;64;p13"/>
          <p:cNvSpPr txBox="1"/>
          <p:nvPr/>
        </p:nvSpPr>
        <p:spPr>
          <a:xfrm>
            <a:off x="1561750" y="3590970"/>
            <a:ext cx="5205600" cy="120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800">
                <a:solidFill>
                  <a:srgbClr val="134F5C"/>
                </a:solidFill>
                <a:latin typeface="Cabin"/>
                <a:ea typeface="Cabin"/>
                <a:cs typeface="Cabin"/>
                <a:sym typeface="Cabin"/>
              </a:rPr>
              <a:t>Candidiasis</a:t>
            </a:r>
            <a:endParaRPr b="1" sz="4800">
              <a:solidFill>
                <a:srgbClr val="134F5C"/>
              </a:solidFill>
              <a:latin typeface="Cabin"/>
              <a:ea typeface="Cabin"/>
              <a:cs typeface="Cabin"/>
              <a:sym typeface="Cabin"/>
            </a:endParaRPr>
          </a:p>
        </p:txBody>
      </p:sp>
      <p:pic>
        <p:nvPicPr>
          <p:cNvPr id="65" name="Google Shape;65;p13"/>
          <p:cNvPicPr preferRelativeResize="0"/>
          <p:nvPr/>
        </p:nvPicPr>
        <p:blipFill rotWithShape="1">
          <a:blip r:embed="rId3">
            <a:alphaModFix/>
          </a:blip>
          <a:srcRect b="8839" l="11500" r="19137" t="28687"/>
          <a:stretch/>
        </p:blipFill>
        <p:spPr>
          <a:xfrm>
            <a:off x="5301576" y="-12"/>
            <a:ext cx="1151943" cy="692100"/>
          </a:xfrm>
          <a:prstGeom prst="rect">
            <a:avLst/>
          </a:prstGeom>
          <a:noFill/>
          <a:ln>
            <a:noFill/>
          </a:ln>
        </p:spPr>
      </p:pic>
      <p:pic>
        <p:nvPicPr>
          <p:cNvPr id="66" name="Google Shape;66;p13"/>
          <p:cNvPicPr preferRelativeResize="0"/>
          <p:nvPr/>
        </p:nvPicPr>
        <p:blipFill>
          <a:blip r:embed="rId4">
            <a:alphaModFix/>
          </a:blip>
          <a:stretch>
            <a:fillRect/>
          </a:stretch>
        </p:blipFill>
        <p:spPr>
          <a:xfrm>
            <a:off x="6749825" y="0"/>
            <a:ext cx="839703" cy="1058450"/>
          </a:xfrm>
          <a:prstGeom prst="rect">
            <a:avLst/>
          </a:prstGeom>
          <a:noFill/>
          <a:ln>
            <a:noFill/>
          </a:ln>
        </p:spPr>
      </p:pic>
      <p:sp>
        <p:nvSpPr>
          <p:cNvPr id="67" name="Google Shape;67;p13"/>
          <p:cNvSpPr/>
          <p:nvPr/>
        </p:nvSpPr>
        <p:spPr>
          <a:xfrm>
            <a:off x="1561751" y="5436318"/>
            <a:ext cx="5504100" cy="574800"/>
          </a:xfrm>
          <a:prstGeom prst="roundRect">
            <a:avLst>
              <a:gd fmla="val 16667" name="adj"/>
            </a:avLst>
          </a:prstGeom>
          <a:solidFill>
            <a:srgbClr val="86B9BC">
              <a:alpha val="37430"/>
            </a:srgbClr>
          </a:solidFill>
          <a:ln>
            <a:noFill/>
          </a:ln>
        </p:spPr>
        <p:txBody>
          <a:bodyPr anchorCtr="0" anchor="ctr" bIns="121950" lIns="121950" spcFirstLastPara="1" rIns="121950" wrap="square" tIns="121950">
            <a:noAutofit/>
          </a:bodyPr>
          <a:lstStyle/>
          <a:p>
            <a:pPr indent="0" lvl="0" marL="0" rtl="0" algn="l">
              <a:spcBef>
                <a:spcPts val="0"/>
              </a:spcBef>
              <a:spcAft>
                <a:spcPts val="0"/>
              </a:spcAft>
              <a:buNone/>
            </a:pPr>
            <a:r>
              <a:rPr b="1" lang="en-GB" sz="3100">
                <a:solidFill>
                  <a:srgbClr val="134F5C"/>
                </a:solidFill>
                <a:latin typeface="Cabin"/>
                <a:ea typeface="Cabin"/>
                <a:cs typeface="Cabin"/>
                <a:sym typeface="Cabin"/>
              </a:rPr>
              <a:t>Lecture objectives:</a:t>
            </a:r>
            <a:endParaRPr sz="1900">
              <a:solidFill>
                <a:srgbClr val="134F5C"/>
              </a:solidFill>
              <a:latin typeface="Cabin"/>
              <a:ea typeface="Cabin"/>
              <a:cs typeface="Cabin"/>
              <a:sym typeface="Cabin"/>
            </a:endParaRPr>
          </a:p>
        </p:txBody>
      </p:sp>
      <p:sp>
        <p:nvSpPr>
          <p:cNvPr id="68" name="Google Shape;68;p13"/>
          <p:cNvSpPr txBox="1"/>
          <p:nvPr/>
        </p:nvSpPr>
        <p:spPr>
          <a:xfrm>
            <a:off x="1561750" y="6073284"/>
            <a:ext cx="5504100" cy="1058400"/>
          </a:xfrm>
          <a:prstGeom prst="rect">
            <a:avLst/>
          </a:prstGeom>
          <a:noFill/>
          <a:ln cap="flat" cmpd="sng" w="9525">
            <a:solidFill>
              <a:srgbClr val="86B9BC"/>
            </a:solidFill>
            <a:prstDash val="lgDash"/>
            <a:round/>
            <a:headEnd len="sm" w="sm" type="none"/>
            <a:tailEnd len="sm" w="sm" type="none"/>
          </a:ln>
        </p:spPr>
        <p:txBody>
          <a:bodyPr anchorCtr="0" anchor="ctr" bIns="121950" lIns="121950" spcFirstLastPara="1" rIns="121950" wrap="square" tIns="121950">
            <a:noAutofit/>
          </a:bodyPr>
          <a:lstStyle/>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Acquire the basic knowledge about Candida as a pathogen</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know the main infections caused by Candida species</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Identify the clinical settings of such infections</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Know the laboratory diagnosis, and treatment of these infections.</a:t>
            </a:r>
            <a:endParaRPr sz="1200">
              <a:latin typeface="Cabin"/>
              <a:ea typeface="Cabin"/>
              <a:cs typeface="Cabin"/>
              <a:sym typeface="Cabin"/>
            </a:endParaRPr>
          </a:p>
        </p:txBody>
      </p:sp>
      <p:sp>
        <p:nvSpPr>
          <p:cNvPr id="69" name="Google Shape;69;p13"/>
          <p:cNvSpPr/>
          <p:nvPr/>
        </p:nvSpPr>
        <p:spPr>
          <a:xfrm>
            <a:off x="1561750" y="7327700"/>
            <a:ext cx="5504100" cy="1204200"/>
          </a:xfrm>
          <a:prstGeom prst="roundRect">
            <a:avLst>
              <a:gd fmla="val 16667" name="adj"/>
            </a:avLst>
          </a:prstGeom>
          <a:noFill/>
          <a:ln cap="flat" cmpd="sng" w="9525">
            <a:solidFill>
              <a:srgbClr val="86B9B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a:ea typeface="Exo"/>
              <a:cs typeface="Exo"/>
              <a:sym typeface="Exo"/>
            </a:endParaRPr>
          </a:p>
        </p:txBody>
      </p:sp>
      <p:sp>
        <p:nvSpPr>
          <p:cNvPr id="70" name="Google Shape;70;p13"/>
          <p:cNvSpPr/>
          <p:nvPr/>
        </p:nvSpPr>
        <p:spPr>
          <a:xfrm>
            <a:off x="1890497" y="7740192"/>
            <a:ext cx="168000" cy="1605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1890497" y="7974617"/>
            <a:ext cx="168000" cy="160500"/>
          </a:xfrm>
          <a:prstGeom prst="ellipse">
            <a:avLst/>
          </a:prstGeom>
          <a:solidFill>
            <a:srgbClr val="326D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1887434" y="8209042"/>
            <a:ext cx="168000" cy="1605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nvSpPr>
        <p:spPr>
          <a:xfrm>
            <a:off x="2160834" y="7678454"/>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CC0000"/>
                </a:solidFill>
                <a:latin typeface="Cabin"/>
                <a:ea typeface="Cabin"/>
                <a:cs typeface="Cabin"/>
                <a:sym typeface="Cabin"/>
              </a:rPr>
              <a:t>Important</a:t>
            </a:r>
            <a:endParaRPr>
              <a:solidFill>
                <a:srgbClr val="CC0000"/>
              </a:solidFill>
              <a:latin typeface="Cabin"/>
              <a:ea typeface="Cabin"/>
              <a:cs typeface="Cabin"/>
              <a:sym typeface="Cabin"/>
            </a:endParaRPr>
          </a:p>
        </p:txBody>
      </p:sp>
      <p:sp>
        <p:nvSpPr>
          <p:cNvPr id="74" name="Google Shape;74;p13"/>
          <p:cNvSpPr txBox="1"/>
          <p:nvPr/>
        </p:nvSpPr>
        <p:spPr>
          <a:xfrm>
            <a:off x="2160821" y="7934150"/>
            <a:ext cx="15798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38761D"/>
                </a:solidFill>
                <a:latin typeface="Cabin"/>
                <a:ea typeface="Cabin"/>
                <a:cs typeface="Cabin"/>
                <a:sym typeface="Cabin"/>
              </a:rPr>
              <a:t>Doctors’ note</a:t>
            </a:r>
            <a:endParaRPr>
              <a:solidFill>
                <a:srgbClr val="38761D"/>
              </a:solidFill>
              <a:latin typeface="Cabin"/>
              <a:ea typeface="Cabin"/>
              <a:cs typeface="Cabin"/>
              <a:sym typeface="Cabin"/>
            </a:endParaRPr>
          </a:p>
        </p:txBody>
      </p:sp>
      <p:sp>
        <p:nvSpPr>
          <p:cNvPr id="75" name="Google Shape;75;p13"/>
          <p:cNvSpPr txBox="1"/>
          <p:nvPr/>
        </p:nvSpPr>
        <p:spPr>
          <a:xfrm>
            <a:off x="2234634" y="8189842"/>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999999"/>
                </a:solidFill>
                <a:latin typeface="Cabin"/>
                <a:ea typeface="Cabin"/>
                <a:cs typeface="Cabin"/>
                <a:sym typeface="Cabin"/>
              </a:rPr>
              <a:t>Extra</a:t>
            </a:r>
            <a:endParaRPr>
              <a:solidFill>
                <a:srgbClr val="999999"/>
              </a:solidFill>
              <a:latin typeface="Cabin"/>
              <a:ea typeface="Cabin"/>
              <a:cs typeface="Cabin"/>
              <a:sym typeface="Cabin"/>
            </a:endParaRPr>
          </a:p>
        </p:txBody>
      </p:sp>
      <p:sp>
        <p:nvSpPr>
          <p:cNvPr id="76" name="Google Shape;76;p13"/>
          <p:cNvSpPr/>
          <p:nvPr/>
        </p:nvSpPr>
        <p:spPr>
          <a:xfrm>
            <a:off x="4004384" y="7849542"/>
            <a:ext cx="168000" cy="160500"/>
          </a:xfrm>
          <a:prstGeom prst="ellipse">
            <a:avLst/>
          </a:prstGeom>
          <a:solidFill>
            <a:srgbClr val="A558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91D9"/>
              </a:solidFill>
            </a:endParaRPr>
          </a:p>
        </p:txBody>
      </p:sp>
      <p:sp>
        <p:nvSpPr>
          <p:cNvPr id="77" name="Google Shape;77;p13"/>
          <p:cNvSpPr/>
          <p:nvPr/>
        </p:nvSpPr>
        <p:spPr>
          <a:xfrm>
            <a:off x="4004384" y="8114254"/>
            <a:ext cx="168000" cy="160500"/>
          </a:xfrm>
          <a:prstGeom prst="ellipse">
            <a:avLst/>
          </a:prstGeom>
          <a:solidFill>
            <a:srgbClr val="377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775AC"/>
              </a:solidFill>
            </a:endParaRPr>
          </a:p>
        </p:txBody>
      </p:sp>
      <p:sp>
        <p:nvSpPr>
          <p:cNvPr id="78" name="Google Shape;78;p13"/>
          <p:cNvSpPr txBox="1"/>
          <p:nvPr/>
        </p:nvSpPr>
        <p:spPr>
          <a:xfrm>
            <a:off x="1719200" y="7327700"/>
            <a:ext cx="11520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0000"/>
                </a:solidFill>
                <a:latin typeface="Cabin"/>
                <a:ea typeface="Cabin"/>
                <a:cs typeface="Cabin"/>
                <a:sym typeface="Cabin"/>
              </a:rPr>
              <a:t>Color index:    </a:t>
            </a:r>
            <a:endParaRPr b="1">
              <a:solidFill>
                <a:srgbClr val="434343"/>
              </a:solidFill>
              <a:latin typeface="Cabin"/>
              <a:ea typeface="Cabin"/>
              <a:cs typeface="Cabin"/>
              <a:sym typeface="Cabin"/>
            </a:endParaRPr>
          </a:p>
        </p:txBody>
      </p:sp>
      <p:sp>
        <p:nvSpPr>
          <p:cNvPr id="79" name="Google Shape;79;p13"/>
          <p:cNvSpPr txBox="1"/>
          <p:nvPr/>
        </p:nvSpPr>
        <p:spPr>
          <a:xfrm>
            <a:off x="4093375" y="7714350"/>
            <a:ext cx="30771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A558C2"/>
                </a:solidFill>
                <a:latin typeface="Cabin"/>
                <a:ea typeface="Cabin"/>
                <a:cs typeface="Cabin"/>
                <a:sym typeface="Cabin"/>
              </a:rPr>
              <a:t>  Found in Females’ slides </a:t>
            </a:r>
            <a:endParaRPr>
              <a:solidFill>
                <a:srgbClr val="A558C2"/>
              </a:solidFill>
              <a:latin typeface="Cabin"/>
              <a:ea typeface="Cabin"/>
              <a:cs typeface="Cabin"/>
              <a:sym typeface="Cabin"/>
            </a:endParaRPr>
          </a:p>
        </p:txBody>
      </p:sp>
      <p:sp>
        <p:nvSpPr>
          <p:cNvPr id="80" name="Google Shape;80;p13"/>
          <p:cNvSpPr txBox="1"/>
          <p:nvPr/>
        </p:nvSpPr>
        <p:spPr>
          <a:xfrm>
            <a:off x="4170475" y="7993488"/>
            <a:ext cx="30000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3775AC"/>
                </a:solidFill>
                <a:latin typeface="Cabin"/>
                <a:ea typeface="Cabin"/>
                <a:cs typeface="Cabin"/>
                <a:sym typeface="Cabin"/>
              </a:rPr>
              <a:t>Found in Males’ slides</a:t>
            </a:r>
            <a:endParaRPr>
              <a:solidFill>
                <a:srgbClr val="3775AC"/>
              </a:solidFill>
              <a:latin typeface="Cabin"/>
              <a:ea typeface="Cabin"/>
              <a:cs typeface="Cabin"/>
              <a:sym typeface="Cabin"/>
            </a:endParaRPr>
          </a:p>
        </p:txBody>
      </p:sp>
      <p:sp>
        <p:nvSpPr>
          <p:cNvPr id="81" name="Google Shape;81;p13"/>
          <p:cNvSpPr txBox="1"/>
          <p:nvPr/>
        </p:nvSpPr>
        <p:spPr>
          <a:xfrm>
            <a:off x="2355875" y="10090025"/>
            <a:ext cx="30771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CCCCCC"/>
                </a:solidFill>
                <a:uFill>
                  <a:noFill/>
                </a:uFill>
                <a:latin typeface="Cabin"/>
                <a:ea typeface="Cabin"/>
                <a:cs typeface="Cabin"/>
                <a:sym typeface="Cabin"/>
                <a:hlinkClick r:id="rId5"/>
              </a:rPr>
              <a:t>EDITING FILE</a:t>
            </a:r>
            <a:endParaRPr b="1" sz="1800">
              <a:solidFill>
                <a:srgbClr val="CCCCCC"/>
              </a:solidFill>
              <a:latin typeface="Cabin"/>
              <a:ea typeface="Cabin"/>
              <a:cs typeface="Cabin"/>
              <a:sym typeface="Cabin"/>
            </a:endParaRPr>
          </a:p>
        </p:txBody>
      </p:sp>
      <p:pic>
        <p:nvPicPr>
          <p:cNvPr id="82" name="Google Shape;82;p13"/>
          <p:cNvPicPr preferRelativeResize="0"/>
          <p:nvPr/>
        </p:nvPicPr>
        <p:blipFill>
          <a:blip r:embed="rId6">
            <a:alphaModFix/>
          </a:blip>
          <a:stretch>
            <a:fillRect/>
          </a:stretch>
        </p:blipFill>
        <p:spPr>
          <a:xfrm>
            <a:off x="4370453" y="-1"/>
            <a:ext cx="839700" cy="839660"/>
          </a:xfrm>
          <a:prstGeom prst="rect">
            <a:avLst/>
          </a:prstGeom>
          <a:noFill/>
          <a:ln>
            <a:noFill/>
          </a:ln>
        </p:spPr>
      </p:pic>
      <p:sp>
        <p:nvSpPr>
          <p:cNvPr id="83" name="Google Shape;83;p13"/>
          <p:cNvSpPr/>
          <p:nvPr/>
        </p:nvSpPr>
        <p:spPr>
          <a:xfrm>
            <a:off x="-7021250" y="441600"/>
            <a:ext cx="312300" cy="198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7052536" y="9811360"/>
            <a:ext cx="312300" cy="198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17600" y="423556"/>
            <a:ext cx="1576200" cy="1204200"/>
          </a:xfrm>
          <a:prstGeom prst="homePlate">
            <a:avLst>
              <a:gd fmla="val 50000" name="adj"/>
            </a:avLst>
          </a:prstGeom>
          <a:solidFill>
            <a:srgbClr val="A2C4C9"/>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3"/>
          <p:cNvPicPr preferRelativeResize="0"/>
          <p:nvPr/>
        </p:nvPicPr>
        <p:blipFill>
          <a:blip r:embed="rId7">
            <a:alphaModFix/>
          </a:blip>
          <a:stretch>
            <a:fillRect/>
          </a:stretch>
        </p:blipFill>
        <p:spPr>
          <a:xfrm>
            <a:off x="17175" y="496425"/>
            <a:ext cx="1151950" cy="1151950"/>
          </a:xfrm>
          <a:prstGeom prst="rect">
            <a:avLst/>
          </a:prstGeom>
          <a:noFill/>
          <a:ln>
            <a:noFill/>
          </a:ln>
        </p:spPr>
      </p:pic>
      <p:sp>
        <p:nvSpPr>
          <p:cNvPr id="87" name="Google Shape;87;p13"/>
          <p:cNvSpPr txBox="1"/>
          <p:nvPr/>
        </p:nvSpPr>
        <p:spPr>
          <a:xfrm>
            <a:off x="770500" y="4621650"/>
            <a:ext cx="70659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B7B7B7"/>
                </a:solidFill>
                <a:latin typeface="Cabin"/>
                <a:ea typeface="Cabin"/>
                <a:cs typeface="Cabin"/>
                <a:sym typeface="Cabin"/>
              </a:rPr>
              <a:t>(We highly recommend reading the Dr notes as they contain some highly imp info not in the main lec)</a:t>
            </a:r>
            <a:endParaRPr>
              <a:solidFill>
                <a:srgbClr val="B7B7B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22"/>
          <p:cNvSpPr txBox="1"/>
          <p:nvPr/>
        </p:nvSpPr>
        <p:spPr>
          <a:xfrm>
            <a:off x="139250" y="874450"/>
            <a:ext cx="12156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134F5C"/>
                </a:solidFill>
                <a:latin typeface="Cabin"/>
                <a:ea typeface="Cabin"/>
                <a:cs typeface="Cabin"/>
                <a:sym typeface="Cabin"/>
              </a:rPr>
              <a:t>MCQ:</a:t>
            </a:r>
            <a:endParaRPr b="1" sz="2400">
              <a:solidFill>
                <a:srgbClr val="134F5C"/>
              </a:solidFill>
              <a:latin typeface="Cabin"/>
              <a:ea typeface="Cabin"/>
              <a:cs typeface="Cabin"/>
              <a:sym typeface="Cabin"/>
            </a:endParaRPr>
          </a:p>
        </p:txBody>
      </p:sp>
      <p:sp>
        <p:nvSpPr>
          <p:cNvPr id="277" name="Google Shape;277;p22"/>
          <p:cNvSpPr/>
          <p:nvPr/>
        </p:nvSpPr>
        <p:spPr>
          <a:xfrm>
            <a:off x="139250" y="7062475"/>
            <a:ext cx="7308600" cy="32055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GB" sz="1200">
                <a:solidFill>
                  <a:srgbClr val="134F5C"/>
                </a:solidFill>
                <a:latin typeface="Cabin"/>
                <a:ea typeface="Cabin"/>
                <a:cs typeface="Cabin"/>
                <a:sym typeface="Cabin"/>
              </a:rPr>
              <a:t>CASE: A patient with diabetes presents to her physician with a white, flaky, adherent substance on the skin under her breasts. Another patient, a woman who has just completed a course of oral Abx, presents with itching and copious vaginal discharge that resembles “cottage cheese”. A third patient, with AIDS, presents with white exudate on his oral mucosa and soft palate. The physician diagnoses the same causative </a:t>
            </a:r>
            <a:r>
              <a:rPr b="1" lang="en-GB" sz="1200">
                <a:solidFill>
                  <a:srgbClr val="134F5C"/>
                </a:solidFill>
                <a:latin typeface="Cabin"/>
                <a:ea typeface="Cabin"/>
                <a:cs typeface="Cabin"/>
                <a:sym typeface="Cabin"/>
              </a:rPr>
              <a:t>microorganism</a:t>
            </a:r>
            <a:r>
              <a:rPr b="1" lang="en-GB" sz="1200">
                <a:solidFill>
                  <a:srgbClr val="134F5C"/>
                </a:solidFill>
                <a:latin typeface="Cabin"/>
                <a:ea typeface="Cabin"/>
                <a:cs typeface="Cabin"/>
                <a:sym typeface="Cabin"/>
              </a:rPr>
              <a:t> for all three cases.</a:t>
            </a:r>
            <a:endParaRPr b="1" sz="1200">
              <a:solidFill>
                <a:srgbClr val="134F5C"/>
              </a:solidFill>
              <a:latin typeface="Cabin"/>
              <a:ea typeface="Cabin"/>
              <a:cs typeface="Cabin"/>
              <a:sym typeface="Cabin"/>
            </a:endParaRPr>
          </a:p>
          <a:p>
            <a:pPr indent="0" lvl="0" marL="0" rtl="0" algn="just">
              <a:spcBef>
                <a:spcPts val="0"/>
              </a:spcBef>
              <a:spcAft>
                <a:spcPts val="0"/>
              </a:spcAft>
              <a:buNone/>
            </a:pPr>
            <a:r>
              <a:t/>
            </a:r>
            <a:endParaRPr b="1" sz="1200">
              <a:solidFill>
                <a:srgbClr val="134F5C"/>
              </a:solidFill>
              <a:latin typeface="Cabin"/>
              <a:ea typeface="Cabin"/>
              <a:cs typeface="Cabin"/>
              <a:sym typeface="Cabin"/>
            </a:endParaRPr>
          </a:p>
          <a:p>
            <a:pPr indent="0" lvl="0" marL="0" rtl="0" algn="l">
              <a:spcBef>
                <a:spcPts val="0"/>
              </a:spcBef>
              <a:spcAft>
                <a:spcPts val="0"/>
              </a:spcAft>
              <a:buNone/>
            </a:pPr>
            <a:r>
              <a:rPr b="1" lang="en-GB" sz="1200">
                <a:latin typeface="Cabin"/>
                <a:ea typeface="Cabin"/>
                <a:cs typeface="Cabin"/>
                <a:sym typeface="Cabin"/>
              </a:rPr>
              <a:t>Q1: What is the most likely diagnosis?</a:t>
            </a:r>
            <a:endParaRPr b="1" sz="1200">
              <a:latin typeface="Cabin"/>
              <a:ea typeface="Cabin"/>
              <a:cs typeface="Cabin"/>
              <a:sym typeface="Cabin"/>
            </a:endParaRPr>
          </a:p>
          <a:p>
            <a:pPr indent="0" lvl="0" marL="0" rtl="0" algn="l">
              <a:spcBef>
                <a:spcPts val="0"/>
              </a:spcBef>
              <a:spcAft>
                <a:spcPts val="0"/>
              </a:spcAft>
              <a:buNone/>
            </a:pPr>
            <a:r>
              <a:rPr lang="en-GB" sz="700">
                <a:solidFill>
                  <a:srgbClr val="B7B7B7"/>
                </a:solidFill>
                <a:latin typeface="Cabin"/>
                <a:ea typeface="Cabin"/>
                <a:cs typeface="Cabin"/>
                <a:sym typeface="Cabin"/>
              </a:rPr>
              <a:t>A:  Candidiasis </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sz="1200">
                <a:latin typeface="Cabin"/>
                <a:ea typeface="Cabin"/>
                <a:cs typeface="Cabin"/>
                <a:sym typeface="Cabin"/>
              </a:rPr>
              <a:t>Q2: What is the most likely causative agent?</a:t>
            </a:r>
            <a:endParaRPr b="1" sz="1200">
              <a:solidFill>
                <a:srgbClr val="00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700">
                <a:solidFill>
                  <a:srgbClr val="B7B7B7"/>
                </a:solidFill>
                <a:latin typeface="Cabin"/>
                <a:ea typeface="Cabin"/>
                <a:cs typeface="Cabin"/>
                <a:sym typeface="Cabin"/>
              </a:rPr>
              <a:t>A: </a:t>
            </a:r>
            <a:r>
              <a:rPr lang="en-GB" sz="700">
                <a:solidFill>
                  <a:srgbClr val="B7B7B7"/>
                </a:solidFill>
                <a:latin typeface="Cabin"/>
                <a:ea typeface="Cabin"/>
                <a:cs typeface="Cabin"/>
                <a:sym typeface="Cabin"/>
              </a:rPr>
              <a:t>Candida</a:t>
            </a:r>
            <a:r>
              <a:rPr lang="en-GB" sz="700">
                <a:solidFill>
                  <a:srgbClr val="B7B7B7"/>
                </a:solidFill>
                <a:latin typeface="Cabin"/>
                <a:ea typeface="Cabin"/>
                <a:cs typeface="Cabin"/>
                <a:sym typeface="Cabin"/>
              </a:rPr>
              <a:t> albicans</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sz="1200">
                <a:latin typeface="Cabin"/>
                <a:ea typeface="Cabin"/>
                <a:cs typeface="Cabin"/>
                <a:sym typeface="Cabin"/>
              </a:rPr>
              <a:t>Q3: How would you confirm that these conditions are caused by the organism you mentioned In Q2? </a:t>
            </a:r>
            <a:endParaRPr b="1" sz="1200">
              <a:latin typeface="Cabin"/>
              <a:ea typeface="Cabin"/>
              <a:cs typeface="Cabin"/>
              <a:sym typeface="Cabin"/>
            </a:endParaRPr>
          </a:p>
          <a:p>
            <a:pPr indent="0" lvl="0" marL="0" rtl="0" algn="l">
              <a:spcBef>
                <a:spcPts val="0"/>
              </a:spcBef>
              <a:spcAft>
                <a:spcPts val="0"/>
              </a:spcAft>
              <a:buNone/>
            </a:pPr>
            <a:r>
              <a:rPr lang="en-GB" sz="700">
                <a:solidFill>
                  <a:srgbClr val="B7B7B7"/>
                </a:solidFill>
                <a:latin typeface="Cabin"/>
                <a:ea typeface="Cabin"/>
                <a:cs typeface="Cabin"/>
                <a:sym typeface="Cabin"/>
              </a:rPr>
              <a:t>A: By Germ tube test.</a:t>
            </a:r>
            <a:endParaRPr sz="700">
              <a:latin typeface="Cabin"/>
              <a:ea typeface="Cabin"/>
              <a:cs typeface="Cabin"/>
              <a:sym typeface="Cabin"/>
            </a:endParaRPr>
          </a:p>
          <a:p>
            <a:pPr indent="0" lvl="0" marL="0" rtl="0" algn="l">
              <a:spcBef>
                <a:spcPts val="0"/>
              </a:spcBef>
              <a:spcAft>
                <a:spcPts val="0"/>
              </a:spcAft>
              <a:buNone/>
            </a:pPr>
            <a:r>
              <a:rPr b="1" lang="en-GB" sz="1200">
                <a:latin typeface="Cabin"/>
                <a:ea typeface="Cabin"/>
                <a:cs typeface="Cabin"/>
                <a:sym typeface="Cabin"/>
              </a:rPr>
              <a:t>Q4: What media is used for this organism?</a:t>
            </a:r>
            <a:endParaRPr b="1" sz="1200">
              <a:solidFill>
                <a:srgbClr val="00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700">
                <a:solidFill>
                  <a:srgbClr val="B7B7B7"/>
                </a:solidFill>
                <a:latin typeface="Cabin"/>
                <a:ea typeface="Cabin"/>
                <a:cs typeface="Cabin"/>
                <a:sym typeface="Cabin"/>
              </a:rPr>
              <a:t>A: Sabouraud dextrose agar (SDA)</a:t>
            </a:r>
            <a:endParaRPr sz="700">
              <a:solidFill>
                <a:srgbClr val="B7B7B7"/>
              </a:solidFill>
              <a:latin typeface="Cabin"/>
              <a:ea typeface="Cabin"/>
              <a:cs typeface="Cabin"/>
              <a:sym typeface="Cabin"/>
            </a:endParaRPr>
          </a:p>
          <a:p>
            <a:pPr indent="0" lvl="0" marL="0" rtl="0" algn="l">
              <a:spcBef>
                <a:spcPts val="0"/>
              </a:spcBef>
              <a:spcAft>
                <a:spcPts val="0"/>
              </a:spcAft>
              <a:buNone/>
            </a:pPr>
            <a:r>
              <a:t/>
            </a:r>
            <a:endParaRPr sz="700">
              <a:latin typeface="Cabin"/>
              <a:ea typeface="Cabin"/>
              <a:cs typeface="Cabin"/>
              <a:sym typeface="Cabin"/>
            </a:endParaRPr>
          </a:p>
          <a:p>
            <a:pPr indent="0" lvl="0" marL="0" rtl="0" algn="l">
              <a:spcBef>
                <a:spcPts val="0"/>
              </a:spcBef>
              <a:spcAft>
                <a:spcPts val="0"/>
              </a:spcAft>
              <a:buNone/>
            </a:pPr>
            <a:r>
              <a:rPr b="1" lang="en-GB" sz="1200">
                <a:latin typeface="Cabin"/>
                <a:ea typeface="Cabin"/>
                <a:cs typeface="Cabin"/>
                <a:sym typeface="Cabin"/>
              </a:rPr>
              <a:t>Q5: Describe its morphology on the media you mentioned in Q4.</a:t>
            </a:r>
            <a:endParaRPr b="1"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700">
                <a:solidFill>
                  <a:srgbClr val="B7B7B7"/>
                </a:solidFill>
                <a:latin typeface="Cabin"/>
                <a:ea typeface="Cabin"/>
                <a:cs typeface="Cabin"/>
                <a:sym typeface="Cabin"/>
              </a:rPr>
              <a:t>A:  Creamy white yeast</a:t>
            </a:r>
            <a:endParaRPr b="1">
              <a:latin typeface="Cabin"/>
              <a:ea typeface="Cabin"/>
              <a:cs typeface="Cabin"/>
              <a:sym typeface="Cabin"/>
            </a:endParaRPr>
          </a:p>
          <a:p>
            <a:pPr indent="0" lvl="0" marL="0" rtl="0" algn="l">
              <a:spcBef>
                <a:spcPts val="0"/>
              </a:spcBef>
              <a:spcAft>
                <a:spcPts val="0"/>
              </a:spcAft>
              <a:buNone/>
            </a:pPr>
            <a:r>
              <a:t/>
            </a:r>
            <a:endParaRPr sz="700">
              <a:solidFill>
                <a:srgbClr val="B7B7B7"/>
              </a:solidFill>
              <a:latin typeface="Cabin"/>
              <a:ea typeface="Cabin"/>
              <a:cs typeface="Cabin"/>
              <a:sym typeface="Cabin"/>
            </a:endParaRPr>
          </a:p>
        </p:txBody>
      </p:sp>
      <p:sp>
        <p:nvSpPr>
          <p:cNvPr id="278" name="Google Shape;278;p22"/>
          <p:cNvSpPr txBox="1"/>
          <p:nvPr/>
        </p:nvSpPr>
        <p:spPr>
          <a:xfrm>
            <a:off x="97345" y="6555355"/>
            <a:ext cx="6627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134F5C"/>
                </a:solidFill>
                <a:latin typeface="Cabin"/>
                <a:ea typeface="Cabin"/>
                <a:cs typeface="Cabin"/>
                <a:sym typeface="Cabin"/>
              </a:rPr>
              <a:t>SAQ:</a:t>
            </a:r>
            <a:endParaRPr b="1" sz="2400">
              <a:solidFill>
                <a:srgbClr val="134F5C"/>
              </a:solidFill>
              <a:latin typeface="Cabin"/>
              <a:ea typeface="Cabin"/>
              <a:cs typeface="Cabin"/>
              <a:sym typeface="Cabin"/>
            </a:endParaRPr>
          </a:p>
        </p:txBody>
      </p:sp>
      <p:sp>
        <p:nvSpPr>
          <p:cNvPr id="279" name="Google Shape;279;p22"/>
          <p:cNvSpPr/>
          <p:nvPr/>
        </p:nvSpPr>
        <p:spPr>
          <a:xfrm>
            <a:off x="139250" y="1413825"/>
            <a:ext cx="7308600" cy="49821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GB" sz="1000">
                <a:solidFill>
                  <a:srgbClr val="134F5C"/>
                </a:solidFill>
                <a:latin typeface="Cabin"/>
                <a:ea typeface="Cabin"/>
                <a:cs typeface="Cabin"/>
                <a:sym typeface="Cabin"/>
              </a:rPr>
              <a:t>Q1: </a:t>
            </a:r>
            <a:r>
              <a:rPr b="1" lang="en-GB" sz="1000">
                <a:solidFill>
                  <a:srgbClr val="134F5C"/>
                </a:solidFill>
                <a:latin typeface="Cabin"/>
                <a:ea typeface="Cabin"/>
                <a:cs typeface="Cabin"/>
                <a:sym typeface="Cabin"/>
              </a:rPr>
              <a:t>C. albicans is recognized in microscopic examination of infected tissues by the presence of:</a:t>
            </a:r>
            <a:endParaRPr b="1" sz="1000">
              <a:solidFill>
                <a:srgbClr val="134F5C"/>
              </a:solidFill>
              <a:latin typeface="Cabin"/>
              <a:ea typeface="Cabin"/>
              <a:cs typeface="Cabin"/>
              <a:sym typeface="Cabin"/>
            </a:endParaRPr>
          </a:p>
          <a:p>
            <a:pPr indent="0" lvl="0" marL="0" rtl="0" algn="just">
              <a:spcBef>
                <a:spcPts val="0"/>
              </a:spcBef>
              <a:spcAft>
                <a:spcPts val="0"/>
              </a:spcAft>
              <a:buNone/>
            </a:pPr>
            <a:r>
              <a:rPr lang="en-GB" sz="900">
                <a:solidFill>
                  <a:schemeClr val="dk1"/>
                </a:solidFill>
                <a:latin typeface="Cabin"/>
                <a:ea typeface="Cabin"/>
                <a:cs typeface="Cabin"/>
                <a:sym typeface="Cabin"/>
              </a:rPr>
              <a:t>A- Spherules containing endospores </a:t>
            </a:r>
            <a:endParaRPr sz="900">
              <a:solidFill>
                <a:schemeClr val="dk1"/>
              </a:solidFill>
              <a:latin typeface="Cabin"/>
              <a:ea typeface="Cabin"/>
              <a:cs typeface="Cabin"/>
              <a:sym typeface="Cabin"/>
            </a:endParaRPr>
          </a:p>
          <a:p>
            <a:pPr indent="0" lvl="0" marL="0" rtl="0" algn="l">
              <a:spcBef>
                <a:spcPts val="0"/>
              </a:spcBef>
              <a:spcAft>
                <a:spcPts val="0"/>
              </a:spcAft>
              <a:buNone/>
            </a:pPr>
            <a:r>
              <a:rPr lang="en-GB" sz="900">
                <a:solidFill>
                  <a:schemeClr val="dk1"/>
                </a:solidFill>
                <a:latin typeface="Cabin"/>
                <a:ea typeface="Cabin"/>
                <a:cs typeface="Cabin"/>
                <a:sym typeface="Cabin"/>
              </a:rPr>
              <a:t>B- Metachromatic granules</a:t>
            </a:r>
            <a:endParaRPr sz="900">
              <a:solidFill>
                <a:schemeClr val="dk1"/>
              </a:solidFill>
              <a:latin typeface="Cabin"/>
              <a:ea typeface="Cabin"/>
              <a:cs typeface="Cabin"/>
              <a:sym typeface="Cabin"/>
            </a:endParaRPr>
          </a:p>
          <a:p>
            <a:pPr indent="0" lvl="0" marL="0" rtl="0" algn="l">
              <a:spcBef>
                <a:spcPts val="0"/>
              </a:spcBef>
              <a:spcAft>
                <a:spcPts val="0"/>
              </a:spcAft>
              <a:buNone/>
            </a:pPr>
            <a:r>
              <a:rPr lang="en-GB" sz="900">
                <a:solidFill>
                  <a:schemeClr val="dk1"/>
                </a:solidFill>
                <a:latin typeface="Cabin"/>
                <a:ea typeface="Cabin"/>
                <a:cs typeface="Cabin"/>
                <a:sym typeface="Cabin"/>
              </a:rPr>
              <a:t>C- Yeasts and pseudohyphae</a:t>
            </a:r>
            <a:endParaRPr sz="900">
              <a:solidFill>
                <a:schemeClr val="dk1"/>
              </a:solidFill>
              <a:latin typeface="Cabin"/>
              <a:ea typeface="Cabin"/>
              <a:cs typeface="Cabin"/>
              <a:sym typeface="Cabin"/>
            </a:endParaRPr>
          </a:p>
          <a:p>
            <a:pPr indent="0" lvl="0" marL="0" rtl="0" algn="l">
              <a:spcBef>
                <a:spcPts val="0"/>
              </a:spcBef>
              <a:spcAft>
                <a:spcPts val="0"/>
              </a:spcAft>
              <a:buNone/>
            </a:pPr>
            <a:r>
              <a:rPr lang="en-GB" sz="900">
                <a:solidFill>
                  <a:schemeClr val="dk1"/>
                </a:solidFill>
                <a:latin typeface="Cabin"/>
                <a:ea typeface="Cabin"/>
                <a:cs typeface="Cabin"/>
                <a:sym typeface="Cabin"/>
              </a:rPr>
              <a:t>D- Asci containing 2–8 ascospores</a:t>
            </a:r>
            <a:endParaRPr sz="900">
              <a:latin typeface="Cabin"/>
              <a:ea typeface="Cabin"/>
              <a:cs typeface="Cabin"/>
              <a:sym typeface="Cabin"/>
            </a:endParaRPr>
          </a:p>
          <a:p>
            <a:pPr indent="0" lvl="0" marL="0" rtl="0" algn="l">
              <a:spcBef>
                <a:spcPts val="0"/>
              </a:spcBef>
              <a:spcAft>
                <a:spcPts val="0"/>
              </a:spcAft>
              <a:buNone/>
            </a:pPr>
            <a:r>
              <a:t/>
            </a:r>
            <a:endParaRPr sz="8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000">
                <a:solidFill>
                  <a:srgbClr val="134F5C"/>
                </a:solidFill>
                <a:latin typeface="Cabin"/>
                <a:ea typeface="Cabin"/>
                <a:cs typeface="Cabin"/>
                <a:sym typeface="Cabin"/>
              </a:rPr>
              <a:t>Q2: </a:t>
            </a:r>
            <a:r>
              <a:rPr b="1" lang="en-GB" sz="1000">
                <a:solidFill>
                  <a:srgbClr val="134F5C"/>
                </a:solidFill>
                <a:latin typeface="Cabin"/>
                <a:ea typeface="Cabin"/>
                <a:cs typeface="Cabin"/>
                <a:sym typeface="Cabin"/>
              </a:rPr>
              <a:t>A 31-year-old man with AIDS complains of painful swallowing. Physical examination of his oral cavity demonstrates a whitish membrane covering much of his tongue and palate. Endoscopic examination reveals the same whitish membrane covering his esophageal mucosa. Which of the following is the most likely etiologic agent responsible for this patient’s symptoms?</a:t>
            </a:r>
            <a:endParaRPr b="1" sz="1000">
              <a:solidFill>
                <a:srgbClr val="134F5C"/>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A- Chlamydia </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B- Rickettsia</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C- Fungus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D- Spirochete</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000">
                <a:solidFill>
                  <a:srgbClr val="134F5C"/>
                </a:solidFill>
                <a:latin typeface="Cabin"/>
                <a:ea typeface="Cabin"/>
                <a:cs typeface="Cabin"/>
                <a:sym typeface="Cabin"/>
              </a:rPr>
              <a:t>Q3: </a:t>
            </a:r>
            <a:r>
              <a:rPr b="1" lang="en-GB" sz="1000">
                <a:solidFill>
                  <a:srgbClr val="134F5C"/>
                </a:solidFill>
                <a:latin typeface="Cabin"/>
                <a:ea typeface="Cabin"/>
                <a:cs typeface="Cabin"/>
                <a:sym typeface="Cabin"/>
              </a:rPr>
              <a:t>A 35-year-old, HIV-positive man complains that he has had a “bad” taste in his mouth and discoloration of his tongue for the past 6 weeks. On physical examination, there are areas of adherent, yellow-tan, circumscribed plaque on the lateral aspects of the tongue. This plaque can be scraped off as a pseudomembrane to show an underlying granular, erythematous base. What is the most likely diagnosis?</a:t>
            </a:r>
            <a:endParaRPr b="1" sz="1000">
              <a:solidFill>
                <a:srgbClr val="134F5C"/>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A- Aphthous ulcer</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B- Cheilosis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C- Hairy leukoplakia</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D- Oral thrush</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000">
                <a:solidFill>
                  <a:srgbClr val="134F5C"/>
                </a:solidFill>
                <a:latin typeface="Cabin"/>
                <a:ea typeface="Cabin"/>
                <a:cs typeface="Cabin"/>
                <a:sym typeface="Cabin"/>
              </a:rPr>
              <a:t>Q4: Which of the following is resistant to fluco</a:t>
            </a:r>
            <a:r>
              <a:rPr b="1" lang="en-GB" sz="1000">
                <a:solidFill>
                  <a:srgbClr val="134F5C"/>
                </a:solidFill>
                <a:latin typeface="Cabin"/>
                <a:ea typeface="Cabin"/>
                <a:cs typeface="Cabin"/>
                <a:sym typeface="Cabin"/>
              </a:rPr>
              <a:t>nazole?</a:t>
            </a:r>
            <a:endParaRPr b="1" sz="1000">
              <a:solidFill>
                <a:srgbClr val="134F5C"/>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A- C. Albicans </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B- C. glabrata</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C- C. parapsilosis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D- C. Tropicalis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en-GB" sz="1000">
                <a:solidFill>
                  <a:srgbClr val="134F5C"/>
                </a:solidFill>
                <a:latin typeface="Cabin"/>
                <a:ea typeface="Cabin"/>
                <a:cs typeface="Cabin"/>
                <a:sym typeface="Cabin"/>
              </a:rPr>
              <a:t>Q5: Which of the following tests are used to differentiate C. albicans from other candida?</a:t>
            </a:r>
            <a:endParaRPr b="1" sz="1000">
              <a:solidFill>
                <a:srgbClr val="134F5C"/>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A- Germ tube test </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B- Carbohydrate assimilations</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C- Gram stain</a:t>
            </a:r>
            <a:endParaRPr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900">
                <a:solidFill>
                  <a:schemeClr val="dk1"/>
                </a:solidFill>
                <a:latin typeface="Cabin"/>
                <a:ea typeface="Cabin"/>
                <a:cs typeface="Cabin"/>
                <a:sym typeface="Cabin"/>
              </a:rPr>
              <a:t>D- macconkey agar</a:t>
            </a:r>
            <a:endParaRPr sz="900">
              <a:solidFill>
                <a:schemeClr val="dk1"/>
              </a:solidFill>
              <a:latin typeface="Cabin"/>
              <a:ea typeface="Cabin"/>
              <a:cs typeface="Cabin"/>
              <a:sym typeface="Cabin"/>
            </a:endParaRPr>
          </a:p>
        </p:txBody>
      </p:sp>
      <p:sp>
        <p:nvSpPr>
          <p:cNvPr id="280" name="Google Shape;280;p22"/>
          <p:cNvSpPr/>
          <p:nvPr/>
        </p:nvSpPr>
        <p:spPr>
          <a:xfrm>
            <a:off x="4179061" y="918318"/>
            <a:ext cx="3268800" cy="379500"/>
          </a:xfrm>
          <a:prstGeom prst="rect">
            <a:avLst/>
          </a:prstGeom>
          <a:noFill/>
          <a:ln cap="flat" cmpd="sng" w="9525">
            <a:solidFill>
              <a:srgbClr val="A2C4C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D9D9D9"/>
                </a:solidFill>
                <a:latin typeface="Cabin"/>
                <a:ea typeface="Cabin"/>
                <a:cs typeface="Cabin"/>
                <a:sym typeface="Cabin"/>
              </a:rPr>
              <a:t>Answers: Q1:C | Q2:C | Q3:D | Q4:B| Q5:A</a:t>
            </a:r>
            <a:endParaRPr sz="1200">
              <a:solidFill>
                <a:srgbClr val="D9D9D9"/>
              </a:solidFill>
              <a:latin typeface="Cabin"/>
              <a:ea typeface="Cabin"/>
              <a:cs typeface="Cabin"/>
              <a:sym typeface="Cabin"/>
            </a:endParaRPr>
          </a:p>
        </p:txBody>
      </p:sp>
      <p:sp>
        <p:nvSpPr>
          <p:cNvPr id="281" name="Google Shape;281;p22"/>
          <p:cNvSpPr/>
          <p:nvPr/>
        </p:nvSpPr>
        <p:spPr>
          <a:xfrm>
            <a:off x="-2225" y="0"/>
            <a:ext cx="7589400" cy="747000"/>
          </a:xfrm>
          <a:prstGeom prst="rect">
            <a:avLst/>
          </a:prstGeom>
          <a:solidFill>
            <a:srgbClr val="86B9BC">
              <a:alpha val="37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2"/>
          <p:cNvSpPr txBox="1"/>
          <p:nvPr/>
        </p:nvSpPr>
        <p:spPr>
          <a:xfrm>
            <a:off x="298900" y="2225"/>
            <a:ext cx="6384600" cy="7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134F5C"/>
                </a:solidFill>
                <a:latin typeface="Calibri"/>
                <a:ea typeface="Calibri"/>
                <a:cs typeface="Calibri"/>
                <a:sym typeface="Calibri"/>
              </a:rPr>
              <a:t>Quiz</a:t>
            </a:r>
            <a:endParaRPr b="1" sz="3600">
              <a:solidFill>
                <a:srgbClr val="134F5C"/>
              </a:solidFill>
              <a:latin typeface="Calibri"/>
              <a:ea typeface="Calibri"/>
              <a:cs typeface="Calibri"/>
              <a:sym typeface="Calibri"/>
            </a:endParaRPr>
          </a:p>
        </p:txBody>
      </p:sp>
      <p:cxnSp>
        <p:nvCxnSpPr>
          <p:cNvPr id="283" name="Google Shape;283;p22"/>
          <p:cNvCxnSpPr/>
          <p:nvPr/>
        </p:nvCxnSpPr>
        <p:spPr>
          <a:xfrm>
            <a:off x="-5900" y="749225"/>
            <a:ext cx="7589400" cy="0"/>
          </a:xfrm>
          <a:prstGeom prst="straightConnector1">
            <a:avLst/>
          </a:prstGeom>
          <a:noFill/>
          <a:ln cap="flat" cmpd="sng" w="28575">
            <a:solidFill>
              <a:srgbClr val="45818E"/>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87" name="Shape 287"/>
        <p:cNvGrpSpPr/>
        <p:nvPr/>
      </p:nvGrpSpPr>
      <p:grpSpPr>
        <a:xfrm>
          <a:off x="0" y="0"/>
          <a:ext cx="0" cy="0"/>
          <a:chOff x="0" y="0"/>
          <a:chExt cx="0" cy="0"/>
        </a:xfrm>
      </p:grpSpPr>
      <p:sp>
        <p:nvSpPr>
          <p:cNvPr id="288" name="Google Shape;288;p23"/>
          <p:cNvSpPr txBox="1"/>
          <p:nvPr/>
        </p:nvSpPr>
        <p:spPr>
          <a:xfrm>
            <a:off x="298900" y="3350788"/>
            <a:ext cx="6613800" cy="1166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45818E"/>
              </a:buClr>
              <a:buSzPts val="2400"/>
              <a:buFont typeface="Calibri"/>
              <a:buChar char="●"/>
            </a:pPr>
            <a:r>
              <a:rPr b="1" lang="en-GB" sz="2400">
                <a:solidFill>
                  <a:srgbClr val="45818E"/>
                </a:solidFill>
                <a:latin typeface="Calibri"/>
                <a:ea typeface="Calibri"/>
                <a:cs typeface="Calibri"/>
                <a:sym typeface="Calibri"/>
              </a:rPr>
              <a:t>Team sub-leader:</a:t>
            </a:r>
            <a:endParaRPr b="1" sz="2400">
              <a:solidFill>
                <a:srgbClr val="45818E"/>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400">
                <a:solidFill>
                  <a:srgbClr val="61753B"/>
                </a:solidFill>
                <a:latin typeface="Calibri"/>
                <a:ea typeface="Calibri"/>
                <a:cs typeface="Calibri"/>
                <a:sym typeface="Calibri"/>
              </a:rPr>
              <a:t>       </a:t>
            </a:r>
            <a:r>
              <a:rPr b="1" lang="en-GB" sz="2000">
                <a:solidFill>
                  <a:schemeClr val="dk1"/>
                </a:solidFill>
                <a:latin typeface="Cabin"/>
                <a:ea typeface="Cabin"/>
                <a:cs typeface="Cabin"/>
                <a:sym typeface="Cabin"/>
              </a:rPr>
              <a:t>Mohammed Alhumud</a:t>
            </a:r>
            <a:endParaRPr b="1" sz="2000">
              <a:solidFill>
                <a:schemeClr val="dk1"/>
              </a:solidFill>
              <a:latin typeface="Cabin"/>
              <a:ea typeface="Cabin"/>
              <a:cs typeface="Cabin"/>
              <a:sym typeface="Cabin"/>
            </a:endParaRPr>
          </a:p>
        </p:txBody>
      </p:sp>
      <p:sp>
        <p:nvSpPr>
          <p:cNvPr id="289" name="Google Shape;289;p23"/>
          <p:cNvSpPr txBox="1"/>
          <p:nvPr/>
        </p:nvSpPr>
        <p:spPr>
          <a:xfrm>
            <a:off x="298900" y="1243725"/>
            <a:ext cx="7019700" cy="1685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45818E"/>
              </a:buClr>
              <a:buSzPts val="2400"/>
              <a:buFont typeface="Calibri"/>
              <a:buChar char="●"/>
            </a:pPr>
            <a:r>
              <a:rPr b="1" lang="en-GB" sz="2400">
                <a:solidFill>
                  <a:srgbClr val="45818E"/>
                </a:solidFill>
                <a:latin typeface="Calibri"/>
                <a:ea typeface="Calibri"/>
                <a:cs typeface="Calibri"/>
                <a:sym typeface="Calibri"/>
              </a:rPr>
              <a:t>Team Leaders:</a:t>
            </a:r>
            <a:endParaRPr b="1" sz="2400">
              <a:solidFill>
                <a:srgbClr val="45818E"/>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000">
                <a:latin typeface="Calibri"/>
                <a:ea typeface="Calibri"/>
                <a:cs typeface="Calibri"/>
                <a:sym typeface="Calibri"/>
              </a:rPr>
              <a:t>        </a:t>
            </a:r>
            <a:r>
              <a:rPr b="1" lang="en-GB" sz="2000">
                <a:latin typeface="Cabin"/>
                <a:ea typeface="Cabin"/>
                <a:cs typeface="Cabin"/>
                <a:sym typeface="Cabin"/>
              </a:rPr>
              <a:t>Abdulaziz Alshoumar                      Ghada Alsadhan</a:t>
            </a:r>
            <a:endParaRPr b="1" sz="2000">
              <a:latin typeface="Cabin"/>
              <a:ea typeface="Cabin"/>
              <a:cs typeface="Cabin"/>
              <a:sym typeface="Cabin"/>
            </a:endParaRPr>
          </a:p>
        </p:txBody>
      </p:sp>
      <p:sp>
        <p:nvSpPr>
          <p:cNvPr id="290" name="Google Shape;290;p23"/>
          <p:cNvSpPr/>
          <p:nvPr/>
        </p:nvSpPr>
        <p:spPr>
          <a:xfrm>
            <a:off x="-2225" y="0"/>
            <a:ext cx="7641000" cy="747000"/>
          </a:xfrm>
          <a:prstGeom prst="rect">
            <a:avLst/>
          </a:prstGeom>
          <a:solidFill>
            <a:srgbClr val="86B9BC">
              <a:alpha val="37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txBox="1"/>
          <p:nvPr/>
        </p:nvSpPr>
        <p:spPr>
          <a:xfrm>
            <a:off x="298900" y="2225"/>
            <a:ext cx="6384600" cy="7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134F5C"/>
                </a:solidFill>
                <a:latin typeface="Calibri"/>
                <a:ea typeface="Calibri"/>
                <a:cs typeface="Calibri"/>
                <a:sym typeface="Calibri"/>
              </a:rPr>
              <a:t>Members board</a:t>
            </a:r>
            <a:endParaRPr b="1" sz="3600">
              <a:solidFill>
                <a:srgbClr val="134F5C"/>
              </a:solidFill>
              <a:latin typeface="Calibri"/>
              <a:ea typeface="Calibri"/>
              <a:cs typeface="Calibri"/>
              <a:sym typeface="Calibri"/>
            </a:endParaRPr>
          </a:p>
        </p:txBody>
      </p:sp>
      <p:sp>
        <p:nvSpPr>
          <p:cNvPr id="292" name="Google Shape;292;p23"/>
          <p:cNvSpPr txBox="1"/>
          <p:nvPr/>
        </p:nvSpPr>
        <p:spPr>
          <a:xfrm>
            <a:off x="298900" y="5243650"/>
            <a:ext cx="4989600" cy="60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45818E"/>
              </a:buClr>
              <a:buSzPts val="2400"/>
              <a:buFont typeface="Calibri"/>
              <a:buChar char="●"/>
            </a:pPr>
            <a:r>
              <a:rPr b="1" lang="en-GB" sz="2400">
                <a:solidFill>
                  <a:srgbClr val="45818E"/>
                </a:solidFill>
                <a:latin typeface="Calibri"/>
                <a:ea typeface="Calibri"/>
                <a:cs typeface="Calibri"/>
                <a:sym typeface="Calibri"/>
              </a:rPr>
              <a:t>This lecture was done by:</a:t>
            </a:r>
            <a:endParaRPr b="1" sz="2400">
              <a:solidFill>
                <a:srgbClr val="45818E"/>
              </a:solidFill>
              <a:latin typeface="Calibri"/>
              <a:ea typeface="Calibri"/>
              <a:cs typeface="Calibri"/>
              <a:sym typeface="Calibri"/>
            </a:endParaRPr>
          </a:p>
        </p:txBody>
      </p:sp>
      <p:grpSp>
        <p:nvGrpSpPr>
          <p:cNvPr id="293" name="Google Shape;293;p23"/>
          <p:cNvGrpSpPr/>
          <p:nvPr/>
        </p:nvGrpSpPr>
        <p:grpSpPr>
          <a:xfrm>
            <a:off x="571229" y="6445812"/>
            <a:ext cx="325044" cy="323785"/>
            <a:chOff x="-6690625" y="3631325"/>
            <a:chExt cx="307225" cy="292225"/>
          </a:xfrm>
        </p:grpSpPr>
        <p:sp>
          <p:nvSpPr>
            <p:cNvPr id="294" name="Google Shape;294;p23"/>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23"/>
          <p:cNvSpPr/>
          <p:nvPr/>
        </p:nvSpPr>
        <p:spPr>
          <a:xfrm>
            <a:off x="525660" y="607937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00" name="Google Shape;300;p23"/>
          <p:cNvSpPr txBox="1"/>
          <p:nvPr/>
        </p:nvSpPr>
        <p:spPr>
          <a:xfrm>
            <a:off x="361900" y="6187650"/>
            <a:ext cx="2830800" cy="8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Cabin SemiBold"/>
              <a:ea typeface="Cabin SemiBold"/>
              <a:cs typeface="Cabin SemiBold"/>
              <a:sym typeface="Cabin SemiBold"/>
            </a:endParaRPr>
          </a:p>
          <a:p>
            <a:pPr indent="0" lvl="0" marL="457200" rtl="0" algn="l">
              <a:spcBef>
                <a:spcPts val="0"/>
              </a:spcBef>
              <a:spcAft>
                <a:spcPts val="0"/>
              </a:spcAft>
              <a:buNone/>
            </a:pPr>
            <a:r>
              <a:rPr lang="en-GB" sz="2000">
                <a:solidFill>
                  <a:schemeClr val="dk1"/>
                </a:solidFill>
                <a:latin typeface="Cabin SemiBold"/>
                <a:ea typeface="Cabin SemiBold"/>
                <a:cs typeface="Cabin SemiBold"/>
                <a:sym typeface="Cabin SemiBold"/>
              </a:rPr>
              <a:t>Mashal abaalkhail</a:t>
            </a:r>
            <a:endParaRPr sz="2000">
              <a:latin typeface="Cabin SemiBold"/>
              <a:ea typeface="Cabin SemiBold"/>
              <a:cs typeface="Cabin SemiBold"/>
              <a:sym typeface="Cabin SemiBold"/>
            </a:endParaRPr>
          </a:p>
        </p:txBody>
      </p:sp>
      <p:sp>
        <p:nvSpPr>
          <p:cNvPr id="301" name="Google Shape;301;p23"/>
          <p:cNvSpPr txBox="1"/>
          <p:nvPr/>
        </p:nvSpPr>
        <p:spPr>
          <a:xfrm>
            <a:off x="819100" y="5933725"/>
            <a:ext cx="19413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latin typeface="Cabin"/>
              <a:ea typeface="Cabin"/>
              <a:cs typeface="Cabin"/>
              <a:sym typeface="Cabin"/>
            </a:endParaRPr>
          </a:p>
        </p:txBody>
      </p:sp>
      <p:sp>
        <p:nvSpPr>
          <p:cNvPr id="302" name="Google Shape;302;p23"/>
          <p:cNvSpPr txBox="1"/>
          <p:nvPr/>
        </p:nvSpPr>
        <p:spPr>
          <a:xfrm>
            <a:off x="760275" y="5921825"/>
            <a:ext cx="2958600" cy="4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Ghada Alsadhan </a:t>
            </a:r>
            <a:endParaRPr b="1" sz="2000">
              <a:latin typeface="Cabin"/>
              <a:ea typeface="Cabin"/>
              <a:cs typeface="Cabin"/>
              <a:sym typeface="Cabin"/>
            </a:endParaRPr>
          </a:p>
        </p:txBody>
      </p:sp>
      <p:grpSp>
        <p:nvGrpSpPr>
          <p:cNvPr id="303" name="Google Shape;303;p23"/>
          <p:cNvGrpSpPr/>
          <p:nvPr/>
        </p:nvGrpSpPr>
        <p:grpSpPr>
          <a:xfrm>
            <a:off x="477531" y="2016501"/>
            <a:ext cx="330928" cy="336226"/>
            <a:chOff x="-56407800" y="1902600"/>
            <a:chExt cx="326875" cy="318125"/>
          </a:xfrm>
        </p:grpSpPr>
        <p:sp>
          <p:nvSpPr>
            <p:cNvPr id="304" name="Google Shape;304;p23"/>
            <p:cNvSpPr/>
            <p:nvPr/>
          </p:nvSpPr>
          <p:spPr>
            <a:xfrm>
              <a:off x="-56289650" y="2072625"/>
              <a:ext cx="17325" cy="17350"/>
            </a:xfrm>
            <a:custGeom>
              <a:rect b="b" l="l" r="r" t="t"/>
              <a:pathLst>
                <a:path extrusionOk="0" h="694" w="693">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56215625" y="2072625"/>
              <a:ext cx="17350" cy="17350"/>
            </a:xfrm>
            <a:custGeom>
              <a:rect b="b" l="l" r="r" t="t"/>
              <a:pathLst>
                <a:path extrusionOk="0" h="694" w="694">
                  <a:moveTo>
                    <a:pt x="347" y="0"/>
                  </a:moveTo>
                  <a:cubicBezTo>
                    <a:pt x="158" y="0"/>
                    <a:pt x="1" y="158"/>
                    <a:pt x="1" y="347"/>
                  </a:cubicBezTo>
                  <a:cubicBezTo>
                    <a:pt x="1" y="536"/>
                    <a:pt x="158" y="694"/>
                    <a:pt x="347" y="694"/>
                  </a:cubicBezTo>
                  <a:cubicBezTo>
                    <a:pt x="536" y="694"/>
                    <a:pt x="694" y="536"/>
                    <a:pt x="694" y="347"/>
                  </a:cubicBezTo>
                  <a:cubicBezTo>
                    <a:pt x="694" y="158"/>
                    <a:pt x="536" y="0"/>
                    <a:pt x="347"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56407800" y="1902600"/>
              <a:ext cx="326875" cy="318125"/>
            </a:xfrm>
            <a:custGeom>
              <a:rect b="b" l="l" r="r" t="t"/>
              <a:pathLst>
                <a:path extrusionOk="0" h="12725" w="13075">
                  <a:moveTo>
                    <a:pt x="8371" y="824"/>
                  </a:moveTo>
                  <a:cubicBezTo>
                    <a:pt x="8854" y="824"/>
                    <a:pt x="9303" y="1142"/>
                    <a:pt x="9420" y="1635"/>
                  </a:cubicBezTo>
                  <a:lnTo>
                    <a:pt x="9924" y="3714"/>
                  </a:lnTo>
                  <a:cubicBezTo>
                    <a:pt x="9641" y="3777"/>
                    <a:pt x="9420" y="3809"/>
                    <a:pt x="9137" y="3809"/>
                  </a:cubicBezTo>
                  <a:lnTo>
                    <a:pt x="3907" y="3809"/>
                  </a:lnTo>
                  <a:cubicBezTo>
                    <a:pt x="3623" y="3809"/>
                    <a:pt x="3340" y="3777"/>
                    <a:pt x="3119" y="3714"/>
                  </a:cubicBezTo>
                  <a:lnTo>
                    <a:pt x="3655" y="1635"/>
                  </a:lnTo>
                  <a:cubicBezTo>
                    <a:pt x="3772" y="1142"/>
                    <a:pt x="4239" y="824"/>
                    <a:pt x="4717" y="824"/>
                  </a:cubicBezTo>
                  <a:cubicBezTo>
                    <a:pt x="4881" y="824"/>
                    <a:pt x="5046" y="861"/>
                    <a:pt x="5199" y="942"/>
                  </a:cubicBezTo>
                  <a:lnTo>
                    <a:pt x="6364" y="1509"/>
                  </a:lnTo>
                  <a:cubicBezTo>
                    <a:pt x="6427" y="1540"/>
                    <a:pt x="6490" y="1556"/>
                    <a:pt x="6545" y="1556"/>
                  </a:cubicBezTo>
                  <a:cubicBezTo>
                    <a:pt x="6601" y="1556"/>
                    <a:pt x="6648" y="1540"/>
                    <a:pt x="6679" y="1509"/>
                  </a:cubicBezTo>
                  <a:lnTo>
                    <a:pt x="7877" y="942"/>
                  </a:lnTo>
                  <a:cubicBezTo>
                    <a:pt x="8037" y="861"/>
                    <a:pt x="8206" y="824"/>
                    <a:pt x="8371" y="824"/>
                  </a:cubicBezTo>
                  <a:close/>
                  <a:moveTo>
                    <a:pt x="1299" y="3783"/>
                  </a:moveTo>
                  <a:cubicBezTo>
                    <a:pt x="1359" y="3783"/>
                    <a:pt x="1422" y="3800"/>
                    <a:pt x="1481" y="3840"/>
                  </a:cubicBezTo>
                  <a:lnTo>
                    <a:pt x="2017" y="4092"/>
                  </a:lnTo>
                  <a:cubicBezTo>
                    <a:pt x="2584" y="4344"/>
                    <a:pt x="3308" y="4565"/>
                    <a:pt x="3970" y="4565"/>
                  </a:cubicBezTo>
                  <a:lnTo>
                    <a:pt x="9200" y="4565"/>
                  </a:lnTo>
                  <a:cubicBezTo>
                    <a:pt x="9893" y="4565"/>
                    <a:pt x="10586" y="4376"/>
                    <a:pt x="11185" y="4092"/>
                  </a:cubicBezTo>
                  <a:lnTo>
                    <a:pt x="11689" y="3840"/>
                  </a:lnTo>
                  <a:cubicBezTo>
                    <a:pt x="11737" y="3824"/>
                    <a:pt x="11788" y="3816"/>
                    <a:pt x="11839" y="3816"/>
                  </a:cubicBezTo>
                  <a:cubicBezTo>
                    <a:pt x="11983" y="3816"/>
                    <a:pt x="12123" y="3881"/>
                    <a:pt x="12193" y="3998"/>
                  </a:cubicBezTo>
                  <a:cubicBezTo>
                    <a:pt x="12256" y="4187"/>
                    <a:pt x="12161" y="4439"/>
                    <a:pt x="11972" y="4502"/>
                  </a:cubicBezTo>
                  <a:lnTo>
                    <a:pt x="11468" y="4754"/>
                  </a:lnTo>
                  <a:cubicBezTo>
                    <a:pt x="10743" y="5100"/>
                    <a:pt x="9924" y="5289"/>
                    <a:pt x="9168" y="5289"/>
                  </a:cubicBezTo>
                  <a:lnTo>
                    <a:pt x="3938" y="5289"/>
                  </a:lnTo>
                  <a:cubicBezTo>
                    <a:pt x="3182" y="5289"/>
                    <a:pt x="2363" y="5100"/>
                    <a:pt x="1639" y="4754"/>
                  </a:cubicBezTo>
                  <a:lnTo>
                    <a:pt x="1134" y="4502"/>
                  </a:lnTo>
                  <a:cubicBezTo>
                    <a:pt x="945" y="4439"/>
                    <a:pt x="851" y="4187"/>
                    <a:pt x="977" y="3998"/>
                  </a:cubicBezTo>
                  <a:cubicBezTo>
                    <a:pt x="1042" y="3868"/>
                    <a:pt x="1166" y="3783"/>
                    <a:pt x="1299" y="3783"/>
                  </a:cubicBezTo>
                  <a:close/>
                  <a:moveTo>
                    <a:pt x="2426" y="6801"/>
                  </a:moveTo>
                  <a:lnTo>
                    <a:pt x="2426" y="8282"/>
                  </a:lnTo>
                  <a:cubicBezTo>
                    <a:pt x="2048" y="8282"/>
                    <a:pt x="1702" y="7936"/>
                    <a:pt x="1702" y="7558"/>
                  </a:cubicBezTo>
                  <a:cubicBezTo>
                    <a:pt x="1702" y="7148"/>
                    <a:pt x="2017" y="6801"/>
                    <a:pt x="2426" y="6801"/>
                  </a:cubicBezTo>
                  <a:close/>
                  <a:moveTo>
                    <a:pt x="10680" y="6801"/>
                  </a:moveTo>
                  <a:cubicBezTo>
                    <a:pt x="11059" y="6801"/>
                    <a:pt x="11405" y="7117"/>
                    <a:pt x="11405" y="7558"/>
                  </a:cubicBezTo>
                  <a:cubicBezTo>
                    <a:pt x="11405" y="7936"/>
                    <a:pt x="11059" y="8282"/>
                    <a:pt x="10680" y="8282"/>
                  </a:cubicBezTo>
                  <a:lnTo>
                    <a:pt x="10680" y="6801"/>
                  </a:lnTo>
                  <a:close/>
                  <a:moveTo>
                    <a:pt x="3214" y="5982"/>
                  </a:moveTo>
                  <a:cubicBezTo>
                    <a:pt x="3466" y="6014"/>
                    <a:pt x="3686" y="6014"/>
                    <a:pt x="3970" y="6014"/>
                  </a:cubicBezTo>
                  <a:lnTo>
                    <a:pt x="9200" y="6014"/>
                  </a:lnTo>
                  <a:cubicBezTo>
                    <a:pt x="9452" y="6014"/>
                    <a:pt x="9672" y="6014"/>
                    <a:pt x="9956" y="5982"/>
                  </a:cubicBezTo>
                  <a:lnTo>
                    <a:pt x="9956" y="5982"/>
                  </a:lnTo>
                  <a:cubicBezTo>
                    <a:pt x="9924" y="6297"/>
                    <a:pt x="9924" y="8219"/>
                    <a:pt x="9924" y="8503"/>
                  </a:cubicBezTo>
                  <a:lnTo>
                    <a:pt x="9924" y="8849"/>
                  </a:lnTo>
                  <a:lnTo>
                    <a:pt x="6742" y="7558"/>
                  </a:lnTo>
                  <a:cubicBezTo>
                    <a:pt x="6695" y="7526"/>
                    <a:pt x="6640" y="7510"/>
                    <a:pt x="6589" y="7510"/>
                  </a:cubicBezTo>
                  <a:cubicBezTo>
                    <a:pt x="6538" y="7510"/>
                    <a:pt x="6490" y="7526"/>
                    <a:pt x="6459" y="7558"/>
                  </a:cubicBezTo>
                  <a:lnTo>
                    <a:pt x="3214" y="8849"/>
                  </a:lnTo>
                  <a:lnTo>
                    <a:pt x="3214" y="8660"/>
                  </a:lnTo>
                  <a:lnTo>
                    <a:pt x="3214" y="5982"/>
                  </a:lnTo>
                  <a:close/>
                  <a:moveTo>
                    <a:pt x="6585" y="8282"/>
                  </a:moveTo>
                  <a:lnTo>
                    <a:pt x="9767" y="9542"/>
                  </a:lnTo>
                  <a:cubicBezTo>
                    <a:pt x="9262" y="11157"/>
                    <a:pt x="7905" y="12034"/>
                    <a:pt x="6522" y="12034"/>
                  </a:cubicBezTo>
                  <a:cubicBezTo>
                    <a:pt x="5746" y="12034"/>
                    <a:pt x="4962" y="11758"/>
                    <a:pt x="4316" y="11181"/>
                  </a:cubicBezTo>
                  <a:cubicBezTo>
                    <a:pt x="3844" y="10740"/>
                    <a:pt x="3529" y="10172"/>
                    <a:pt x="3340" y="9605"/>
                  </a:cubicBezTo>
                  <a:lnTo>
                    <a:pt x="6585" y="8282"/>
                  </a:lnTo>
                  <a:close/>
                  <a:moveTo>
                    <a:pt x="8390" y="1"/>
                  </a:moveTo>
                  <a:cubicBezTo>
                    <a:pt x="8109" y="1"/>
                    <a:pt x="7824" y="69"/>
                    <a:pt x="7561" y="217"/>
                  </a:cubicBezTo>
                  <a:lnTo>
                    <a:pt x="6522" y="721"/>
                  </a:lnTo>
                  <a:lnTo>
                    <a:pt x="5514" y="217"/>
                  </a:lnTo>
                  <a:cubicBezTo>
                    <a:pt x="5240" y="88"/>
                    <a:pt x="4955" y="27"/>
                    <a:pt x="4676" y="27"/>
                  </a:cubicBezTo>
                  <a:cubicBezTo>
                    <a:pt x="3863" y="27"/>
                    <a:pt x="3110" y="546"/>
                    <a:pt x="2899" y="1414"/>
                  </a:cubicBezTo>
                  <a:lnTo>
                    <a:pt x="2395" y="3462"/>
                  </a:lnTo>
                  <a:lnTo>
                    <a:pt x="1765" y="3147"/>
                  </a:lnTo>
                  <a:cubicBezTo>
                    <a:pt x="1607" y="3063"/>
                    <a:pt x="1435" y="3024"/>
                    <a:pt x="1265" y="3024"/>
                  </a:cubicBezTo>
                  <a:cubicBezTo>
                    <a:pt x="859" y="3024"/>
                    <a:pt x="462" y="3251"/>
                    <a:pt x="284" y="3651"/>
                  </a:cubicBezTo>
                  <a:cubicBezTo>
                    <a:pt x="0" y="4187"/>
                    <a:pt x="221" y="4880"/>
                    <a:pt x="788" y="5132"/>
                  </a:cubicBezTo>
                  <a:lnTo>
                    <a:pt x="1292" y="5384"/>
                  </a:lnTo>
                  <a:cubicBezTo>
                    <a:pt x="1639" y="5573"/>
                    <a:pt x="2048" y="5699"/>
                    <a:pt x="2426" y="5793"/>
                  </a:cubicBezTo>
                  <a:lnTo>
                    <a:pt x="2426" y="6014"/>
                  </a:lnTo>
                  <a:cubicBezTo>
                    <a:pt x="1607" y="6014"/>
                    <a:pt x="945" y="6675"/>
                    <a:pt x="945" y="7495"/>
                  </a:cubicBezTo>
                  <a:cubicBezTo>
                    <a:pt x="945" y="8282"/>
                    <a:pt x="1576" y="9007"/>
                    <a:pt x="2426" y="9007"/>
                  </a:cubicBezTo>
                  <a:cubicBezTo>
                    <a:pt x="2521" y="10015"/>
                    <a:pt x="3025" y="10992"/>
                    <a:pt x="3781" y="11685"/>
                  </a:cubicBezTo>
                  <a:cubicBezTo>
                    <a:pt x="4537" y="12378"/>
                    <a:pt x="5514" y="12724"/>
                    <a:pt x="6522" y="12724"/>
                  </a:cubicBezTo>
                  <a:cubicBezTo>
                    <a:pt x="8696" y="12724"/>
                    <a:pt x="10365" y="11055"/>
                    <a:pt x="10586" y="9007"/>
                  </a:cubicBezTo>
                  <a:cubicBezTo>
                    <a:pt x="11500" y="9007"/>
                    <a:pt x="12130" y="8282"/>
                    <a:pt x="12130" y="7495"/>
                  </a:cubicBezTo>
                  <a:cubicBezTo>
                    <a:pt x="12130" y="6675"/>
                    <a:pt x="11468" y="6014"/>
                    <a:pt x="10617" y="6014"/>
                  </a:cubicBezTo>
                  <a:lnTo>
                    <a:pt x="10617" y="5793"/>
                  </a:lnTo>
                  <a:cubicBezTo>
                    <a:pt x="11027" y="5699"/>
                    <a:pt x="11405" y="5573"/>
                    <a:pt x="11783" y="5384"/>
                  </a:cubicBezTo>
                  <a:lnTo>
                    <a:pt x="12287" y="5132"/>
                  </a:lnTo>
                  <a:cubicBezTo>
                    <a:pt x="12886" y="4911"/>
                    <a:pt x="13075" y="4250"/>
                    <a:pt x="12791" y="3682"/>
                  </a:cubicBezTo>
                  <a:cubicBezTo>
                    <a:pt x="12588" y="3299"/>
                    <a:pt x="12191" y="3061"/>
                    <a:pt x="11785" y="3061"/>
                  </a:cubicBezTo>
                  <a:cubicBezTo>
                    <a:pt x="11625" y="3061"/>
                    <a:pt x="11462" y="3098"/>
                    <a:pt x="11311" y="3178"/>
                  </a:cubicBezTo>
                  <a:lnTo>
                    <a:pt x="10775" y="3399"/>
                  </a:lnTo>
                  <a:cubicBezTo>
                    <a:pt x="10743" y="3399"/>
                    <a:pt x="10712" y="3462"/>
                    <a:pt x="10680" y="3462"/>
                  </a:cubicBezTo>
                  <a:lnTo>
                    <a:pt x="10145" y="1414"/>
                  </a:lnTo>
                  <a:cubicBezTo>
                    <a:pt x="9959" y="552"/>
                    <a:pt x="9187" y="1"/>
                    <a:pt x="8390"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23"/>
          <p:cNvGrpSpPr/>
          <p:nvPr/>
        </p:nvGrpSpPr>
        <p:grpSpPr>
          <a:xfrm>
            <a:off x="4015410" y="2017289"/>
            <a:ext cx="322171" cy="334667"/>
            <a:chOff x="-55225575" y="1903275"/>
            <a:chExt cx="318225" cy="316650"/>
          </a:xfrm>
        </p:grpSpPr>
        <p:sp>
          <p:nvSpPr>
            <p:cNvPr id="308" name="Google Shape;308;p23"/>
            <p:cNvSpPr/>
            <p:nvPr/>
          </p:nvSpPr>
          <p:spPr>
            <a:xfrm>
              <a:off x="-55104275" y="2116925"/>
              <a:ext cx="72475" cy="29750"/>
            </a:xfrm>
            <a:custGeom>
              <a:rect b="b" l="l" r="r" t="t"/>
              <a:pathLst>
                <a:path extrusionOk="0" h="1190" w="2899">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a:off x="-55113750" y="2053725"/>
              <a:ext cx="17350" cy="18125"/>
            </a:xfrm>
            <a:custGeom>
              <a:rect b="b" l="l" r="r" t="t"/>
              <a:pathLst>
                <a:path extrusionOk="0" h="725" w="694">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a:off x="-55039700" y="2053725"/>
              <a:ext cx="18125" cy="18125"/>
            </a:xfrm>
            <a:custGeom>
              <a:rect b="b" l="l" r="r" t="t"/>
              <a:pathLst>
                <a:path extrusionOk="0" h="725" w="725">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55225575" y="1903275"/>
              <a:ext cx="318225" cy="316650"/>
            </a:xfrm>
            <a:custGeom>
              <a:rect b="b" l="l" r="r" t="t"/>
              <a:pathLst>
                <a:path extrusionOk="0" h="12666" w="12729">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55170450" y="1959200"/>
              <a:ext cx="204800" cy="225300"/>
            </a:xfrm>
            <a:custGeom>
              <a:rect b="b" l="l" r="r" t="t"/>
              <a:pathLst>
                <a:path extrusionOk="0" h="9012" w="8192">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3" name="Google Shape;313;p23"/>
          <p:cNvPicPr preferRelativeResize="0"/>
          <p:nvPr/>
        </p:nvPicPr>
        <p:blipFill>
          <a:blip r:embed="rId3">
            <a:alphaModFix/>
          </a:blip>
          <a:stretch>
            <a:fillRect/>
          </a:stretch>
        </p:blipFill>
        <p:spPr>
          <a:xfrm>
            <a:off x="4059175" y="2063239"/>
            <a:ext cx="234625" cy="242760"/>
          </a:xfrm>
          <a:prstGeom prst="rect">
            <a:avLst/>
          </a:prstGeom>
          <a:noFill/>
          <a:ln>
            <a:noFill/>
          </a:ln>
        </p:spPr>
      </p:pic>
      <p:cxnSp>
        <p:nvCxnSpPr>
          <p:cNvPr id="314" name="Google Shape;314;p23"/>
          <p:cNvCxnSpPr/>
          <p:nvPr/>
        </p:nvCxnSpPr>
        <p:spPr>
          <a:xfrm>
            <a:off x="-5900" y="749225"/>
            <a:ext cx="7589400" cy="0"/>
          </a:xfrm>
          <a:prstGeom prst="straightConnector1">
            <a:avLst/>
          </a:prstGeom>
          <a:noFill/>
          <a:ln cap="flat" cmpd="sng" w="28575">
            <a:solidFill>
              <a:srgbClr val="45818E"/>
            </a:solidFill>
            <a:prstDash val="dot"/>
            <a:round/>
            <a:headEnd len="med" w="med" type="none"/>
            <a:tailEnd len="med" w="med" type="none"/>
          </a:ln>
        </p:spPr>
      </p:cxnSp>
      <p:sp>
        <p:nvSpPr>
          <p:cNvPr id="315" name="Google Shape;315;p23"/>
          <p:cNvSpPr/>
          <p:nvPr/>
        </p:nvSpPr>
        <p:spPr>
          <a:xfrm rot="10800000">
            <a:off x="-29289" y="9512631"/>
            <a:ext cx="7636200" cy="9216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6" name="Google Shape;316;p23"/>
          <p:cNvCxnSpPr/>
          <p:nvPr/>
        </p:nvCxnSpPr>
        <p:spPr>
          <a:xfrm>
            <a:off x="3793768" y="6303265"/>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17" name="Google Shape;317;p23"/>
          <p:cNvCxnSpPr/>
          <p:nvPr/>
        </p:nvCxnSpPr>
        <p:spPr>
          <a:xfrm>
            <a:off x="3793768" y="6035764"/>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18" name="Google Shape;318;p23"/>
          <p:cNvCxnSpPr/>
          <p:nvPr/>
        </p:nvCxnSpPr>
        <p:spPr>
          <a:xfrm>
            <a:off x="3793761" y="6174585"/>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19" name="Google Shape;319;p23"/>
          <p:cNvCxnSpPr/>
          <p:nvPr/>
        </p:nvCxnSpPr>
        <p:spPr>
          <a:xfrm>
            <a:off x="3793775" y="5895351"/>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20" name="Google Shape;320;p23"/>
          <p:cNvCxnSpPr/>
          <p:nvPr/>
        </p:nvCxnSpPr>
        <p:spPr>
          <a:xfrm>
            <a:off x="3793768" y="5767090"/>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21" name="Google Shape;321;p23"/>
          <p:cNvCxnSpPr/>
          <p:nvPr/>
        </p:nvCxnSpPr>
        <p:spPr>
          <a:xfrm>
            <a:off x="3793768" y="5627225"/>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22" name="Google Shape;322;p23"/>
          <p:cNvCxnSpPr/>
          <p:nvPr/>
        </p:nvCxnSpPr>
        <p:spPr>
          <a:xfrm>
            <a:off x="3793772" y="6549837"/>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23" name="Google Shape;323;p23"/>
          <p:cNvCxnSpPr/>
          <p:nvPr/>
        </p:nvCxnSpPr>
        <p:spPr>
          <a:xfrm>
            <a:off x="3793768" y="6419299"/>
            <a:ext cx="0" cy="7641000"/>
          </a:xfrm>
          <a:prstGeom prst="straightConnector1">
            <a:avLst/>
          </a:prstGeom>
          <a:noFill/>
          <a:ln cap="flat" cmpd="sng" w="28575">
            <a:solidFill>
              <a:srgbClr val="86B9BC"/>
            </a:solidFill>
            <a:prstDash val="dot"/>
            <a:round/>
            <a:headEnd len="med" w="med" type="none"/>
            <a:tailEnd len="med" w="med" type="none"/>
          </a:ln>
        </p:spPr>
      </p:cxnSp>
      <p:cxnSp>
        <p:nvCxnSpPr>
          <p:cNvPr id="324" name="Google Shape;324;p23"/>
          <p:cNvCxnSpPr/>
          <p:nvPr/>
        </p:nvCxnSpPr>
        <p:spPr>
          <a:xfrm>
            <a:off x="3793768" y="6678625"/>
            <a:ext cx="0" cy="7641000"/>
          </a:xfrm>
          <a:prstGeom prst="straightConnector1">
            <a:avLst/>
          </a:prstGeom>
          <a:noFill/>
          <a:ln cap="flat" cmpd="sng" w="28575">
            <a:solidFill>
              <a:srgbClr val="86B9BC"/>
            </a:solidFill>
            <a:prstDash val="dot"/>
            <a:round/>
            <a:headEnd len="med" w="med" type="none"/>
            <a:tailEnd len="med" w="med" type="none"/>
          </a:ln>
        </p:spPr>
      </p:cxnSp>
      <p:sp>
        <p:nvSpPr>
          <p:cNvPr id="325" name="Google Shape;325;p23"/>
          <p:cNvSpPr/>
          <p:nvPr/>
        </p:nvSpPr>
        <p:spPr>
          <a:xfrm>
            <a:off x="626155" y="4316235"/>
            <a:ext cx="33600" cy="33600"/>
          </a:xfrm>
          <a:prstGeom prst="ellipse">
            <a:avLst/>
          </a:prstGeom>
          <a:solidFill>
            <a:srgbClr val="CC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6" name="Google Shape;326;p23"/>
          <p:cNvGrpSpPr/>
          <p:nvPr/>
        </p:nvGrpSpPr>
        <p:grpSpPr>
          <a:xfrm>
            <a:off x="481483" y="4193428"/>
            <a:ext cx="322998" cy="346532"/>
            <a:chOff x="-64406125" y="3362225"/>
            <a:chExt cx="318225" cy="314800"/>
          </a:xfrm>
        </p:grpSpPr>
        <p:sp>
          <p:nvSpPr>
            <p:cNvPr id="327" name="Google Shape;327;p23"/>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4"/>
          <p:cNvSpPr/>
          <p:nvPr/>
        </p:nvSpPr>
        <p:spPr>
          <a:xfrm>
            <a:off x="2606730" y="8332761"/>
            <a:ext cx="393600" cy="390900"/>
          </a:xfrm>
          <a:prstGeom prst="ellipse">
            <a:avLst/>
          </a:prstGeom>
          <a:solidFill>
            <a:srgbClr val="D0E0E3"/>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p:nvPr/>
        </p:nvSpPr>
        <p:spPr>
          <a:xfrm>
            <a:off x="2606730" y="7737948"/>
            <a:ext cx="393600" cy="390900"/>
          </a:xfrm>
          <a:prstGeom prst="ellipse">
            <a:avLst/>
          </a:prstGeom>
          <a:solidFill>
            <a:srgbClr val="D0E0E3"/>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596967" y="8304286"/>
            <a:ext cx="393600" cy="390900"/>
          </a:xfrm>
          <a:prstGeom prst="ellipse">
            <a:avLst/>
          </a:prstGeom>
          <a:solidFill>
            <a:srgbClr val="D0E0E3"/>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596980" y="7678236"/>
            <a:ext cx="393600" cy="390900"/>
          </a:xfrm>
          <a:prstGeom prst="ellipse">
            <a:avLst/>
          </a:prstGeom>
          <a:solidFill>
            <a:srgbClr val="D0E0E3"/>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1075950" y="3015675"/>
            <a:ext cx="2460900" cy="2208000"/>
          </a:xfrm>
          <a:prstGeom prst="flowChartAlternateProcess">
            <a:avLst/>
          </a:prstGeom>
          <a:noFill/>
          <a:ln cap="flat" cmpd="sng" w="19050">
            <a:solidFill>
              <a:srgbClr val="45818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a:off x="4052525" y="3015676"/>
            <a:ext cx="2460900" cy="2208000"/>
          </a:xfrm>
          <a:prstGeom prst="flowChartAlternateProcess">
            <a:avLst/>
          </a:prstGeom>
          <a:noFill/>
          <a:ln cap="flat" cmpd="sng" w="19050">
            <a:solidFill>
              <a:srgbClr val="45818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2690700" y="45025"/>
            <a:ext cx="2208000" cy="8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134F5C"/>
                </a:solidFill>
                <a:latin typeface="Cabin"/>
                <a:ea typeface="Cabin"/>
                <a:cs typeface="Cabin"/>
                <a:sym typeface="Cabin"/>
              </a:rPr>
              <a:t>Candida</a:t>
            </a:r>
            <a:endParaRPr b="1" sz="3500">
              <a:solidFill>
                <a:srgbClr val="134F5C"/>
              </a:solidFill>
              <a:latin typeface="Cabin"/>
              <a:ea typeface="Cabin"/>
              <a:cs typeface="Cabin"/>
              <a:sym typeface="Cabin"/>
            </a:endParaRPr>
          </a:p>
        </p:txBody>
      </p:sp>
      <p:sp>
        <p:nvSpPr>
          <p:cNvPr id="100" name="Google Shape;100;p14"/>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1</a:t>
            </a:r>
            <a:endParaRPr b="1" sz="1800">
              <a:solidFill>
                <a:srgbClr val="134F5C"/>
              </a:solidFill>
              <a:latin typeface="Cabin"/>
              <a:ea typeface="Cabin"/>
              <a:cs typeface="Cabin"/>
              <a:sym typeface="Cabin"/>
            </a:endParaRPr>
          </a:p>
        </p:txBody>
      </p:sp>
      <p:sp>
        <p:nvSpPr>
          <p:cNvPr id="101" name="Google Shape;101;p14"/>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rgbClr val="326D13"/>
                </a:solidFill>
                <a:latin typeface="Cabin"/>
                <a:ea typeface="Cabin"/>
                <a:cs typeface="Cabin"/>
                <a:sym typeface="Cabin"/>
              </a:rPr>
              <a:t>1- </a:t>
            </a:r>
            <a:r>
              <a:rPr lang="en-GB" sz="1200">
                <a:solidFill>
                  <a:srgbClr val="326D13"/>
                </a:solidFill>
                <a:latin typeface="Cabin"/>
                <a:ea typeface="Cabin"/>
                <a:cs typeface="Cabin"/>
                <a:sym typeface="Cabin"/>
              </a:rPr>
              <a:t>Almost all candida have the same morphology, so you can’t differentiate candida species by morphology.</a:t>
            </a:r>
            <a:endParaRPr sz="1200">
              <a:solidFill>
                <a:srgbClr val="326D13"/>
              </a:solidFill>
              <a:latin typeface="Cabin"/>
              <a:ea typeface="Cabin"/>
              <a:cs typeface="Cabin"/>
              <a:sym typeface="Cabin"/>
            </a:endParaRPr>
          </a:p>
          <a:p>
            <a:pPr indent="0" lvl="0" marL="0" rtl="0" algn="l">
              <a:spcBef>
                <a:spcPts val="0"/>
              </a:spcBef>
              <a:spcAft>
                <a:spcPts val="0"/>
              </a:spcAft>
              <a:buNone/>
            </a:pPr>
            <a:r>
              <a:t/>
            </a:r>
            <a:endParaRPr b="1" sz="800">
              <a:latin typeface="Cabin"/>
              <a:ea typeface="Cabin"/>
              <a:cs typeface="Cabin"/>
              <a:sym typeface="Cabin"/>
            </a:endParaRPr>
          </a:p>
        </p:txBody>
      </p:sp>
      <p:cxnSp>
        <p:nvCxnSpPr>
          <p:cNvPr id="102" name="Google Shape;102;p14"/>
          <p:cNvCxnSpPr/>
          <p:nvPr/>
        </p:nvCxnSpPr>
        <p:spPr>
          <a:xfrm flipH="1" rot="10800000">
            <a:off x="2403376" y="798144"/>
            <a:ext cx="2782800" cy="3900"/>
          </a:xfrm>
          <a:prstGeom prst="straightConnector1">
            <a:avLst/>
          </a:prstGeom>
          <a:noFill/>
          <a:ln cap="flat" cmpd="sng" w="19050">
            <a:solidFill>
              <a:srgbClr val="45818E"/>
            </a:solidFill>
            <a:prstDash val="dot"/>
            <a:round/>
            <a:headEnd len="med" w="med" type="oval"/>
            <a:tailEnd len="med" w="med" type="oval"/>
          </a:ln>
        </p:spPr>
      </p:cxnSp>
      <p:sp>
        <p:nvSpPr>
          <p:cNvPr id="103" name="Google Shape;103;p14"/>
          <p:cNvSpPr txBox="1"/>
          <p:nvPr/>
        </p:nvSpPr>
        <p:spPr>
          <a:xfrm>
            <a:off x="299100" y="1183996"/>
            <a:ext cx="6991200" cy="589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bin"/>
              <a:buChar char="●"/>
            </a:pPr>
            <a:r>
              <a:rPr lang="en-GB">
                <a:latin typeface="Cabin"/>
                <a:ea typeface="Cabin"/>
                <a:cs typeface="Cabin"/>
                <a:sym typeface="Cabin"/>
              </a:rPr>
              <a:t>Candida is a unicellular yeast fungus.</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lang="en-GB">
                <a:latin typeface="Cabin"/>
                <a:ea typeface="Cabin"/>
                <a:cs typeface="Cabin"/>
                <a:sym typeface="Cabin"/>
              </a:rPr>
              <a:t>It is imperfect reproducing by budding</a:t>
            </a:r>
            <a:endParaRPr>
              <a:latin typeface="Cabin"/>
              <a:ea typeface="Cabin"/>
              <a:cs typeface="Cabin"/>
              <a:sym typeface="Cabin"/>
            </a:endParaRPr>
          </a:p>
        </p:txBody>
      </p:sp>
      <p:sp>
        <p:nvSpPr>
          <p:cNvPr id="104" name="Google Shape;104;p14"/>
          <p:cNvSpPr txBox="1"/>
          <p:nvPr/>
        </p:nvSpPr>
        <p:spPr>
          <a:xfrm>
            <a:off x="299750" y="1942880"/>
            <a:ext cx="2208000" cy="390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34F5C"/>
              </a:buClr>
              <a:buSzPts val="2000"/>
              <a:buFont typeface="Cabin"/>
              <a:buChar char="❖"/>
            </a:pPr>
            <a:r>
              <a:rPr b="1" lang="en-GB" sz="2000">
                <a:solidFill>
                  <a:srgbClr val="134F5C"/>
                </a:solidFill>
                <a:latin typeface="Cabin"/>
                <a:ea typeface="Cabin"/>
                <a:cs typeface="Cabin"/>
                <a:sym typeface="Cabin"/>
              </a:rPr>
              <a:t>Morphology</a:t>
            </a:r>
            <a:r>
              <a:rPr b="1" baseline="30000" lang="en-GB" sz="2000">
                <a:solidFill>
                  <a:srgbClr val="134F5C"/>
                </a:solidFill>
                <a:latin typeface="Cabin"/>
                <a:ea typeface="Cabin"/>
                <a:cs typeface="Cabin"/>
                <a:sym typeface="Cabin"/>
              </a:rPr>
              <a:t>1</a:t>
            </a:r>
            <a:endParaRPr b="1" baseline="30000" sz="2000">
              <a:solidFill>
                <a:srgbClr val="134F5C"/>
              </a:solidFill>
              <a:latin typeface="Cabin"/>
              <a:ea typeface="Cabin"/>
              <a:cs typeface="Cabin"/>
              <a:sym typeface="Cabin"/>
            </a:endParaRPr>
          </a:p>
        </p:txBody>
      </p:sp>
      <p:sp>
        <p:nvSpPr>
          <p:cNvPr id="105" name="Google Shape;105;p14"/>
          <p:cNvSpPr txBox="1"/>
          <p:nvPr/>
        </p:nvSpPr>
        <p:spPr>
          <a:xfrm>
            <a:off x="1115538" y="3183088"/>
            <a:ext cx="2381700" cy="84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326D13"/>
                </a:solidFill>
                <a:latin typeface="Cabin"/>
                <a:ea typeface="Cabin"/>
                <a:cs typeface="Cabin"/>
                <a:sym typeface="Cabin"/>
              </a:rPr>
              <a:t>Round</a:t>
            </a:r>
            <a:r>
              <a:rPr lang="en-GB" sz="1300">
                <a:latin typeface="Cabin"/>
                <a:ea typeface="Cabin"/>
                <a:cs typeface="Cabin"/>
                <a:sym typeface="Cabin"/>
              </a:rPr>
              <a:t> </a:t>
            </a:r>
            <a:r>
              <a:rPr b="1" lang="en-GB" sz="1300">
                <a:solidFill>
                  <a:srgbClr val="CC0000"/>
                </a:solidFill>
                <a:latin typeface="Cabin"/>
                <a:ea typeface="Cabin"/>
                <a:cs typeface="Cabin"/>
                <a:sym typeface="Cabin"/>
              </a:rPr>
              <a:t>b</a:t>
            </a:r>
            <a:r>
              <a:rPr b="1" lang="en-GB" sz="1300">
                <a:solidFill>
                  <a:srgbClr val="CC0000"/>
                </a:solidFill>
                <a:latin typeface="Cabin"/>
                <a:ea typeface="Cabin"/>
                <a:cs typeface="Cabin"/>
                <a:sym typeface="Cabin"/>
              </a:rPr>
              <a:t>udding</a:t>
            </a:r>
            <a:r>
              <a:rPr lang="en-GB" sz="1300">
                <a:latin typeface="Cabin"/>
                <a:ea typeface="Cabin"/>
                <a:cs typeface="Cabin"/>
                <a:sym typeface="Cabin"/>
              </a:rPr>
              <a:t> yeast cells, and </a:t>
            </a:r>
            <a:r>
              <a:rPr b="1" lang="en-GB" sz="1300">
                <a:solidFill>
                  <a:srgbClr val="CC0000"/>
                </a:solidFill>
                <a:latin typeface="Cabin"/>
                <a:ea typeface="Cabin"/>
                <a:cs typeface="Cabin"/>
                <a:sym typeface="Cabin"/>
              </a:rPr>
              <a:t>Pseudohyphae</a:t>
            </a:r>
            <a:r>
              <a:rPr lang="en-GB" sz="1300">
                <a:latin typeface="Cabin"/>
                <a:ea typeface="Cabin"/>
                <a:cs typeface="Cabin"/>
                <a:sym typeface="Cabin"/>
              </a:rPr>
              <a:t>.</a:t>
            </a:r>
            <a:endParaRPr sz="1300">
              <a:latin typeface="Cabin"/>
              <a:ea typeface="Cabin"/>
              <a:cs typeface="Cabin"/>
              <a:sym typeface="Cabin"/>
            </a:endParaRPr>
          </a:p>
        </p:txBody>
      </p:sp>
      <p:sp>
        <p:nvSpPr>
          <p:cNvPr id="106" name="Google Shape;106;p14"/>
          <p:cNvSpPr txBox="1"/>
          <p:nvPr/>
        </p:nvSpPr>
        <p:spPr>
          <a:xfrm>
            <a:off x="4234483" y="3063963"/>
            <a:ext cx="2208000" cy="107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latin typeface="Cabin"/>
                <a:ea typeface="Cabin"/>
                <a:cs typeface="Cabin"/>
                <a:sym typeface="Cabin"/>
              </a:rPr>
              <a:t>Creamy colony, fast growing on </a:t>
            </a:r>
            <a:r>
              <a:rPr b="1" lang="en-GB" sz="1300">
                <a:solidFill>
                  <a:srgbClr val="CC0000"/>
                </a:solidFill>
                <a:latin typeface="Cabin"/>
                <a:ea typeface="Cabin"/>
                <a:cs typeface="Cabin"/>
                <a:sym typeface="Cabin"/>
              </a:rPr>
              <a:t>Sabouraud Dextrose agar (SDA),</a:t>
            </a:r>
            <a:r>
              <a:rPr lang="en-GB" sz="1300">
                <a:latin typeface="Cabin"/>
                <a:ea typeface="Cabin"/>
                <a:cs typeface="Cabin"/>
                <a:sym typeface="Cabin"/>
              </a:rPr>
              <a:t> Blood agar (48 hr)</a:t>
            </a:r>
            <a:endParaRPr sz="1300">
              <a:latin typeface="Cabin"/>
              <a:ea typeface="Cabin"/>
              <a:cs typeface="Cabin"/>
              <a:sym typeface="Cabin"/>
            </a:endParaRPr>
          </a:p>
        </p:txBody>
      </p:sp>
      <p:pic>
        <p:nvPicPr>
          <p:cNvPr id="107" name="Google Shape;107;p14"/>
          <p:cNvPicPr preferRelativeResize="0"/>
          <p:nvPr/>
        </p:nvPicPr>
        <p:blipFill>
          <a:blip r:embed="rId3">
            <a:alphaModFix/>
          </a:blip>
          <a:stretch>
            <a:fillRect/>
          </a:stretch>
        </p:blipFill>
        <p:spPr>
          <a:xfrm>
            <a:off x="1217150" y="4023050"/>
            <a:ext cx="1023600" cy="589200"/>
          </a:xfrm>
          <a:prstGeom prst="roundRect">
            <a:avLst>
              <a:gd fmla="val 16667" name="adj"/>
            </a:avLst>
          </a:prstGeom>
          <a:noFill/>
          <a:ln>
            <a:noFill/>
          </a:ln>
        </p:spPr>
      </p:pic>
      <p:pic>
        <p:nvPicPr>
          <p:cNvPr id="108" name="Google Shape;108;p14"/>
          <p:cNvPicPr preferRelativeResize="0"/>
          <p:nvPr/>
        </p:nvPicPr>
        <p:blipFill>
          <a:blip r:embed="rId4">
            <a:alphaModFix/>
          </a:blip>
          <a:stretch>
            <a:fillRect/>
          </a:stretch>
        </p:blipFill>
        <p:spPr>
          <a:xfrm>
            <a:off x="2391950" y="4023050"/>
            <a:ext cx="1023600" cy="519300"/>
          </a:xfrm>
          <a:prstGeom prst="roundRect">
            <a:avLst>
              <a:gd fmla="val 16667" name="adj"/>
            </a:avLst>
          </a:prstGeom>
          <a:noFill/>
          <a:ln>
            <a:noFill/>
          </a:ln>
        </p:spPr>
      </p:pic>
      <p:pic>
        <p:nvPicPr>
          <p:cNvPr id="109" name="Google Shape;109;p14"/>
          <p:cNvPicPr preferRelativeResize="0"/>
          <p:nvPr/>
        </p:nvPicPr>
        <p:blipFill>
          <a:blip r:embed="rId5">
            <a:alphaModFix/>
          </a:blip>
          <a:stretch>
            <a:fillRect/>
          </a:stretch>
        </p:blipFill>
        <p:spPr>
          <a:xfrm>
            <a:off x="4672150" y="4023049"/>
            <a:ext cx="1353300" cy="807900"/>
          </a:xfrm>
          <a:prstGeom prst="roundRect">
            <a:avLst>
              <a:gd fmla="val 16667" name="adj"/>
            </a:avLst>
          </a:prstGeom>
          <a:noFill/>
          <a:ln>
            <a:noFill/>
          </a:ln>
        </p:spPr>
      </p:pic>
      <p:sp>
        <p:nvSpPr>
          <p:cNvPr id="110" name="Google Shape;110;p14"/>
          <p:cNvSpPr/>
          <p:nvPr/>
        </p:nvSpPr>
        <p:spPr>
          <a:xfrm>
            <a:off x="1629738" y="2663979"/>
            <a:ext cx="1353300" cy="5193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Cabin"/>
                <a:ea typeface="Cabin"/>
                <a:cs typeface="Cabin"/>
                <a:sym typeface="Cabin"/>
              </a:rPr>
              <a:t> Microscopy</a:t>
            </a:r>
            <a:endParaRPr>
              <a:solidFill>
                <a:srgbClr val="FFFFFF"/>
              </a:solidFill>
              <a:latin typeface="Cabin"/>
              <a:ea typeface="Cabin"/>
              <a:cs typeface="Cabin"/>
              <a:sym typeface="Cabin"/>
            </a:endParaRPr>
          </a:p>
        </p:txBody>
      </p:sp>
      <p:sp>
        <p:nvSpPr>
          <p:cNvPr id="111" name="Google Shape;111;p14"/>
          <p:cNvSpPr/>
          <p:nvPr/>
        </p:nvSpPr>
        <p:spPr>
          <a:xfrm>
            <a:off x="4606325" y="2663988"/>
            <a:ext cx="1353300" cy="5193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FFFFFF"/>
                </a:solidFill>
                <a:latin typeface="Cabin"/>
                <a:ea typeface="Cabin"/>
                <a:cs typeface="Cabin"/>
                <a:sym typeface="Cabin"/>
              </a:rPr>
              <a:t>       Culture</a:t>
            </a:r>
            <a:endParaRPr>
              <a:solidFill>
                <a:srgbClr val="FFFFFF"/>
              </a:solidFill>
              <a:latin typeface="Cabin"/>
              <a:ea typeface="Cabin"/>
              <a:cs typeface="Cabin"/>
              <a:sym typeface="Cabin"/>
            </a:endParaRPr>
          </a:p>
        </p:txBody>
      </p:sp>
      <p:sp>
        <p:nvSpPr>
          <p:cNvPr id="112" name="Google Shape;112;p14"/>
          <p:cNvSpPr txBox="1"/>
          <p:nvPr/>
        </p:nvSpPr>
        <p:spPr>
          <a:xfrm>
            <a:off x="299750" y="5250750"/>
            <a:ext cx="2208000" cy="390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34F5C"/>
              </a:buClr>
              <a:buSzPts val="2000"/>
              <a:buFont typeface="Cabin"/>
              <a:buChar char="❖"/>
            </a:pPr>
            <a:r>
              <a:rPr b="1" lang="en-GB" sz="2000">
                <a:solidFill>
                  <a:srgbClr val="134F5C"/>
                </a:solidFill>
                <a:latin typeface="Cabin"/>
                <a:ea typeface="Cabin"/>
                <a:cs typeface="Cabin"/>
                <a:sym typeface="Cabin"/>
              </a:rPr>
              <a:t>Species</a:t>
            </a:r>
            <a:endParaRPr b="1" sz="2000">
              <a:solidFill>
                <a:srgbClr val="134F5C"/>
              </a:solidFill>
              <a:latin typeface="Cabin"/>
              <a:ea typeface="Cabin"/>
              <a:cs typeface="Cabin"/>
              <a:sym typeface="Cabin"/>
            </a:endParaRPr>
          </a:p>
        </p:txBody>
      </p:sp>
      <p:sp>
        <p:nvSpPr>
          <p:cNvPr id="113" name="Google Shape;113;p14"/>
          <p:cNvSpPr txBox="1"/>
          <p:nvPr/>
        </p:nvSpPr>
        <p:spPr>
          <a:xfrm>
            <a:off x="538550" y="5850588"/>
            <a:ext cx="5705400" cy="807900"/>
          </a:xfrm>
          <a:prstGeom prst="rect">
            <a:avLst/>
          </a:prstGeom>
          <a:noFill/>
          <a:ln>
            <a:noFill/>
          </a:ln>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SzPts val="1300"/>
              <a:buFont typeface="Cabin"/>
              <a:buChar char="●"/>
            </a:pPr>
            <a:r>
              <a:rPr lang="en-GB" sz="1300">
                <a:latin typeface="Cabin"/>
                <a:ea typeface="Cabin"/>
                <a:cs typeface="Cabin"/>
                <a:sym typeface="Cabin"/>
              </a:rPr>
              <a:t>There are many species of Candida (&gt;150)</a:t>
            </a:r>
            <a:endParaRPr sz="1300">
              <a:latin typeface="Cabin"/>
              <a:ea typeface="Cabin"/>
              <a:cs typeface="Cabin"/>
              <a:sym typeface="Cabin"/>
            </a:endParaRPr>
          </a:p>
          <a:p>
            <a:pPr indent="-311150" lvl="0" marL="457200" rtl="0" algn="l">
              <a:lnSpc>
                <a:spcPct val="100000"/>
              </a:lnSpc>
              <a:spcBef>
                <a:spcPts val="0"/>
              </a:spcBef>
              <a:spcAft>
                <a:spcPts val="0"/>
              </a:spcAft>
              <a:buSzPts val="1300"/>
              <a:buFont typeface="Cabin"/>
              <a:buChar char="●"/>
            </a:pPr>
            <a:r>
              <a:rPr lang="en-GB" sz="1300">
                <a:latin typeface="Cabin"/>
                <a:ea typeface="Cabin"/>
                <a:cs typeface="Cabin"/>
                <a:sym typeface="Cabin"/>
              </a:rPr>
              <a:t>The common species are:</a:t>
            </a:r>
            <a:endParaRPr sz="1300">
              <a:latin typeface="Cabin"/>
              <a:ea typeface="Cabin"/>
              <a:cs typeface="Cabin"/>
              <a:sym typeface="Cabin"/>
            </a:endParaRPr>
          </a:p>
          <a:p>
            <a:pPr indent="0" lvl="0" marL="457200" rtl="0" algn="l">
              <a:lnSpc>
                <a:spcPct val="100000"/>
              </a:lnSpc>
              <a:spcBef>
                <a:spcPts val="0"/>
              </a:spcBef>
              <a:spcAft>
                <a:spcPts val="0"/>
              </a:spcAft>
              <a:buNone/>
            </a:pPr>
            <a:r>
              <a:rPr b="1" lang="en-GB" sz="1300">
                <a:solidFill>
                  <a:srgbClr val="CC0000"/>
                </a:solidFill>
                <a:latin typeface="Cabin"/>
                <a:ea typeface="Cabin"/>
                <a:cs typeface="Cabin"/>
                <a:sym typeface="Cabin"/>
              </a:rPr>
              <a:t> Candida albicans</a:t>
            </a:r>
            <a:r>
              <a:rPr lang="en-GB" sz="1300">
                <a:solidFill>
                  <a:srgbClr val="326D13"/>
                </a:solidFill>
                <a:latin typeface="Cabin"/>
                <a:ea typeface="Cabin"/>
                <a:cs typeface="Cabin"/>
                <a:sym typeface="Cabin"/>
              </a:rPr>
              <a:t>(Most common)</a:t>
            </a:r>
            <a:r>
              <a:rPr lang="en-GB" sz="1300">
                <a:latin typeface="Cabin"/>
                <a:ea typeface="Cabin"/>
                <a:cs typeface="Cabin"/>
                <a:sym typeface="Cabin"/>
              </a:rPr>
              <a:t>, C. parapsilosis, C. tropicalis, C. glabrata, C. krusei</a:t>
            </a:r>
            <a:endParaRPr sz="1300">
              <a:latin typeface="Cabin"/>
              <a:ea typeface="Cabin"/>
              <a:cs typeface="Cabin"/>
              <a:sym typeface="Cabin"/>
            </a:endParaRPr>
          </a:p>
        </p:txBody>
      </p:sp>
      <p:sp>
        <p:nvSpPr>
          <p:cNvPr id="114" name="Google Shape;114;p14"/>
          <p:cNvSpPr txBox="1"/>
          <p:nvPr/>
        </p:nvSpPr>
        <p:spPr>
          <a:xfrm>
            <a:off x="299100" y="6867450"/>
            <a:ext cx="5705400" cy="519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34F5C"/>
              </a:buClr>
              <a:buSzPts val="2000"/>
              <a:buFont typeface="Cabin"/>
              <a:buChar char="❖"/>
            </a:pPr>
            <a:r>
              <a:rPr b="1" lang="en-GB" sz="2000">
                <a:solidFill>
                  <a:srgbClr val="134F5C"/>
                </a:solidFill>
                <a:latin typeface="Cabin"/>
                <a:ea typeface="Cabin"/>
                <a:cs typeface="Cabin"/>
                <a:sym typeface="Cabin"/>
              </a:rPr>
              <a:t>Human commensal </a:t>
            </a:r>
            <a:r>
              <a:rPr b="1" lang="en-GB" sz="2000">
                <a:solidFill>
                  <a:srgbClr val="326D13"/>
                </a:solidFill>
                <a:latin typeface="Cabin"/>
                <a:ea typeface="Cabin"/>
                <a:cs typeface="Cabin"/>
                <a:sym typeface="Cabin"/>
              </a:rPr>
              <a:t>“Normal flora”</a:t>
            </a:r>
            <a:endParaRPr b="1" sz="2000">
              <a:solidFill>
                <a:srgbClr val="326D13"/>
              </a:solidFill>
              <a:latin typeface="Cabin"/>
              <a:ea typeface="Cabin"/>
              <a:cs typeface="Cabin"/>
              <a:sym typeface="Cabin"/>
            </a:endParaRPr>
          </a:p>
        </p:txBody>
      </p:sp>
      <p:sp>
        <p:nvSpPr>
          <p:cNvPr id="115" name="Google Shape;115;p14"/>
          <p:cNvSpPr txBox="1"/>
          <p:nvPr/>
        </p:nvSpPr>
        <p:spPr>
          <a:xfrm>
            <a:off x="3024175" y="8358850"/>
            <a:ext cx="18744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latin typeface="Cabin"/>
                <a:ea typeface="Cabin"/>
                <a:cs typeface="Cabin"/>
                <a:sym typeface="Cabin"/>
              </a:rPr>
              <a:t>Genitourinary tracts </a:t>
            </a:r>
            <a:r>
              <a:rPr lang="en-GB" sz="1300">
                <a:solidFill>
                  <a:srgbClr val="326D13"/>
                </a:solidFill>
                <a:latin typeface="Cabin"/>
                <a:ea typeface="Cabin"/>
                <a:cs typeface="Cabin"/>
                <a:sym typeface="Cabin"/>
              </a:rPr>
              <a:t>e.g. Vagina, urethra</a:t>
            </a:r>
            <a:endParaRPr sz="1300">
              <a:solidFill>
                <a:srgbClr val="326D13"/>
              </a:solidFill>
              <a:latin typeface="Cabin"/>
              <a:ea typeface="Cabin"/>
              <a:cs typeface="Cabin"/>
              <a:sym typeface="Cabin"/>
            </a:endParaRPr>
          </a:p>
        </p:txBody>
      </p:sp>
      <p:pic>
        <p:nvPicPr>
          <p:cNvPr id="116" name="Google Shape;116;p14"/>
          <p:cNvPicPr preferRelativeResize="0"/>
          <p:nvPr/>
        </p:nvPicPr>
        <p:blipFill>
          <a:blip r:embed="rId6">
            <a:alphaModFix/>
          </a:blip>
          <a:stretch>
            <a:fillRect/>
          </a:stretch>
        </p:blipFill>
        <p:spPr>
          <a:xfrm>
            <a:off x="652688" y="7732600"/>
            <a:ext cx="282175" cy="282175"/>
          </a:xfrm>
          <a:prstGeom prst="rect">
            <a:avLst/>
          </a:prstGeom>
          <a:noFill/>
          <a:ln>
            <a:noFill/>
          </a:ln>
        </p:spPr>
      </p:pic>
      <p:pic>
        <p:nvPicPr>
          <p:cNvPr id="117" name="Google Shape;117;p14"/>
          <p:cNvPicPr preferRelativeResize="0"/>
          <p:nvPr/>
        </p:nvPicPr>
        <p:blipFill>
          <a:blip r:embed="rId7">
            <a:alphaModFix/>
          </a:blip>
          <a:stretch>
            <a:fillRect/>
          </a:stretch>
        </p:blipFill>
        <p:spPr>
          <a:xfrm>
            <a:off x="652700" y="8341300"/>
            <a:ext cx="282150" cy="250100"/>
          </a:xfrm>
          <a:prstGeom prst="rect">
            <a:avLst/>
          </a:prstGeom>
          <a:noFill/>
          <a:ln>
            <a:noFill/>
          </a:ln>
        </p:spPr>
      </p:pic>
      <p:pic>
        <p:nvPicPr>
          <p:cNvPr id="118" name="Google Shape;118;p14"/>
          <p:cNvPicPr preferRelativeResize="0"/>
          <p:nvPr/>
        </p:nvPicPr>
        <p:blipFill>
          <a:blip r:embed="rId8">
            <a:alphaModFix/>
          </a:blip>
          <a:stretch>
            <a:fillRect/>
          </a:stretch>
        </p:blipFill>
        <p:spPr>
          <a:xfrm>
            <a:off x="2662500" y="7769175"/>
            <a:ext cx="282175" cy="282175"/>
          </a:xfrm>
          <a:prstGeom prst="rect">
            <a:avLst/>
          </a:prstGeom>
          <a:noFill/>
          <a:ln>
            <a:noFill/>
          </a:ln>
        </p:spPr>
      </p:pic>
      <p:pic>
        <p:nvPicPr>
          <p:cNvPr id="119" name="Google Shape;119;p14"/>
          <p:cNvPicPr preferRelativeResize="0"/>
          <p:nvPr/>
        </p:nvPicPr>
        <p:blipFill>
          <a:blip r:embed="rId9">
            <a:alphaModFix/>
          </a:blip>
          <a:stretch>
            <a:fillRect/>
          </a:stretch>
        </p:blipFill>
        <p:spPr>
          <a:xfrm>
            <a:off x="2647113" y="8398775"/>
            <a:ext cx="312850" cy="312850"/>
          </a:xfrm>
          <a:prstGeom prst="rect">
            <a:avLst/>
          </a:prstGeom>
          <a:noFill/>
          <a:ln>
            <a:noFill/>
          </a:ln>
        </p:spPr>
      </p:pic>
      <p:sp>
        <p:nvSpPr>
          <p:cNvPr id="120" name="Google Shape;120;p14"/>
          <p:cNvSpPr txBox="1"/>
          <p:nvPr/>
        </p:nvSpPr>
        <p:spPr>
          <a:xfrm>
            <a:off x="1005913" y="7678225"/>
            <a:ext cx="15855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latin typeface="Cabin"/>
                <a:ea typeface="Cabin"/>
                <a:cs typeface="Cabin"/>
                <a:sym typeface="Cabin"/>
              </a:rPr>
              <a:t>Oral cavity</a:t>
            </a:r>
            <a:endParaRPr sz="1300">
              <a:latin typeface="Cabin"/>
              <a:ea typeface="Cabin"/>
              <a:cs typeface="Cabin"/>
              <a:sym typeface="Cabin"/>
            </a:endParaRPr>
          </a:p>
        </p:txBody>
      </p:sp>
      <p:sp>
        <p:nvSpPr>
          <p:cNvPr id="121" name="Google Shape;121;p14"/>
          <p:cNvSpPr txBox="1"/>
          <p:nvPr/>
        </p:nvSpPr>
        <p:spPr>
          <a:xfrm>
            <a:off x="1052182" y="8293550"/>
            <a:ext cx="12093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latin typeface="Cabin"/>
                <a:ea typeface="Cabin"/>
                <a:cs typeface="Cabin"/>
                <a:sym typeface="Cabin"/>
              </a:rPr>
              <a:t>Skin</a:t>
            </a:r>
            <a:endParaRPr sz="1300">
              <a:latin typeface="Cabin"/>
              <a:ea typeface="Cabin"/>
              <a:cs typeface="Cabin"/>
              <a:sym typeface="Cabin"/>
            </a:endParaRPr>
          </a:p>
        </p:txBody>
      </p:sp>
      <p:sp>
        <p:nvSpPr>
          <p:cNvPr id="122" name="Google Shape;122;p14"/>
          <p:cNvSpPr txBox="1"/>
          <p:nvPr/>
        </p:nvSpPr>
        <p:spPr>
          <a:xfrm>
            <a:off x="3000338" y="7732588"/>
            <a:ext cx="18093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latin typeface="Cabin"/>
                <a:ea typeface="Cabin"/>
                <a:cs typeface="Cabin"/>
                <a:sym typeface="Cabin"/>
              </a:rPr>
              <a:t>Gastrointestinal tract</a:t>
            </a:r>
            <a:endParaRPr sz="1300">
              <a:latin typeface="Cabin"/>
              <a:ea typeface="Cabin"/>
              <a:cs typeface="Cabin"/>
              <a:sym typeface="Cabin"/>
            </a:endParaRPr>
          </a:p>
        </p:txBody>
      </p:sp>
      <p:sp>
        <p:nvSpPr>
          <p:cNvPr id="123" name="Google Shape;123;p14"/>
          <p:cNvSpPr txBox="1"/>
          <p:nvPr/>
        </p:nvSpPr>
        <p:spPr>
          <a:xfrm>
            <a:off x="4507750" y="4806475"/>
            <a:ext cx="17616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326D13"/>
                </a:solidFill>
                <a:latin typeface="Cabin"/>
                <a:ea typeface="Cabin"/>
                <a:cs typeface="Cabin"/>
                <a:sym typeface="Cabin"/>
              </a:rPr>
              <a:t>SDA: Creamy white colonies</a:t>
            </a:r>
            <a:endParaRPr sz="1000">
              <a:solidFill>
                <a:srgbClr val="326D13"/>
              </a:solidFill>
              <a:latin typeface="Cabin"/>
              <a:ea typeface="Cabin"/>
              <a:cs typeface="Cabin"/>
              <a:sym typeface="Cabin"/>
            </a:endParaRPr>
          </a:p>
        </p:txBody>
      </p:sp>
      <p:sp>
        <p:nvSpPr>
          <p:cNvPr id="124" name="Google Shape;124;p14"/>
          <p:cNvSpPr txBox="1"/>
          <p:nvPr/>
        </p:nvSpPr>
        <p:spPr>
          <a:xfrm>
            <a:off x="1140025" y="4599663"/>
            <a:ext cx="2526600" cy="6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326D13"/>
                </a:solidFill>
                <a:latin typeface="Cabin"/>
                <a:ea typeface="Cabin"/>
                <a:cs typeface="Cabin"/>
                <a:sym typeface="Cabin"/>
              </a:rPr>
              <a:t>Will appear as Gram + bacteria (violet in color) but they are larger in size with buds</a:t>
            </a:r>
            <a:endParaRPr sz="1000">
              <a:solidFill>
                <a:srgbClr val="326D13"/>
              </a:solidFill>
              <a:latin typeface="Cabin"/>
              <a:ea typeface="Cabin"/>
              <a:cs typeface="Cabin"/>
              <a:sym typeface="Cabi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5"/>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1095950" y="-18250"/>
            <a:ext cx="5213100" cy="102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134F5C"/>
                </a:solidFill>
                <a:latin typeface="Cabin"/>
                <a:ea typeface="Cabin"/>
                <a:cs typeface="Cabin"/>
                <a:sym typeface="Cabin"/>
              </a:rPr>
              <a:t>The disease: </a:t>
            </a:r>
            <a:r>
              <a:rPr b="1" lang="en-GB" sz="3500">
                <a:solidFill>
                  <a:srgbClr val="134F5C"/>
                </a:solidFill>
                <a:latin typeface="Cabin"/>
                <a:ea typeface="Cabin"/>
                <a:cs typeface="Cabin"/>
                <a:sym typeface="Cabin"/>
              </a:rPr>
              <a:t>Candidiasis</a:t>
            </a:r>
            <a:endParaRPr b="1" sz="3500">
              <a:solidFill>
                <a:srgbClr val="134F5C"/>
              </a:solidFill>
              <a:latin typeface="Cabin"/>
              <a:ea typeface="Cabin"/>
              <a:cs typeface="Cabin"/>
              <a:sym typeface="Cabin"/>
            </a:endParaRPr>
          </a:p>
        </p:txBody>
      </p:sp>
      <p:sp>
        <p:nvSpPr>
          <p:cNvPr id="131" name="Google Shape;131;p15"/>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2</a:t>
            </a:r>
            <a:endParaRPr b="1" sz="1800">
              <a:solidFill>
                <a:srgbClr val="134F5C"/>
              </a:solidFill>
              <a:latin typeface="Cabin"/>
              <a:ea typeface="Cabin"/>
              <a:cs typeface="Cabin"/>
              <a:sym typeface="Cabin"/>
            </a:endParaRPr>
          </a:p>
        </p:txBody>
      </p:sp>
      <p:sp>
        <p:nvSpPr>
          <p:cNvPr id="132" name="Google Shape;132;p15"/>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326D13"/>
                </a:solidFill>
                <a:latin typeface="Cabin"/>
                <a:ea typeface="Cabin"/>
                <a:cs typeface="Cabin"/>
                <a:sym typeface="Cabin"/>
              </a:rPr>
              <a:t>1- e.g. AIDS, Steroid medications, Diabetes, </a:t>
            </a:r>
            <a:r>
              <a:rPr lang="en-GB" sz="900">
                <a:solidFill>
                  <a:srgbClr val="326D13"/>
                </a:solidFill>
                <a:latin typeface="Cabin"/>
                <a:ea typeface="Cabin"/>
                <a:cs typeface="Cabin"/>
                <a:sym typeface="Cabin"/>
              </a:rPr>
              <a:t>Chemotherapy</a:t>
            </a:r>
            <a:r>
              <a:rPr lang="en-GB" sz="900">
                <a:solidFill>
                  <a:srgbClr val="326D13"/>
                </a:solidFill>
                <a:latin typeface="Cabin"/>
                <a:ea typeface="Cabin"/>
                <a:cs typeface="Cabin"/>
                <a:sym typeface="Cabin"/>
              </a:rPr>
              <a:t>.</a:t>
            </a:r>
            <a:endParaRPr sz="900">
              <a:solidFill>
                <a:srgbClr val="326D13"/>
              </a:solidFill>
              <a:latin typeface="Cabin"/>
              <a:ea typeface="Cabin"/>
              <a:cs typeface="Cabin"/>
              <a:sym typeface="Cabin"/>
            </a:endParaRPr>
          </a:p>
          <a:p>
            <a:pPr indent="0" lvl="0" marL="0" rtl="0" algn="l">
              <a:spcBef>
                <a:spcPts val="0"/>
              </a:spcBef>
              <a:spcAft>
                <a:spcPts val="0"/>
              </a:spcAft>
              <a:buNone/>
            </a:pPr>
            <a:r>
              <a:rPr lang="en-GB" sz="900">
                <a:solidFill>
                  <a:srgbClr val="326D13"/>
                </a:solidFill>
                <a:latin typeface="Cabin"/>
                <a:ea typeface="Cabin"/>
                <a:cs typeface="Cabin"/>
                <a:sym typeface="Cabin"/>
              </a:rPr>
              <a:t>2- e.g. </a:t>
            </a:r>
            <a:r>
              <a:rPr lang="en-GB" sz="900">
                <a:solidFill>
                  <a:srgbClr val="326D13"/>
                </a:solidFill>
                <a:latin typeface="Cabin"/>
                <a:ea typeface="Cabin"/>
                <a:cs typeface="Cabin"/>
                <a:sym typeface="Cabin"/>
              </a:rPr>
              <a:t>Aging</a:t>
            </a:r>
            <a:r>
              <a:rPr lang="en-GB" sz="900">
                <a:solidFill>
                  <a:srgbClr val="326D13"/>
                </a:solidFill>
                <a:latin typeface="Cabin"/>
                <a:ea typeface="Cabin"/>
                <a:cs typeface="Cabin"/>
                <a:sym typeface="Cabin"/>
              </a:rPr>
              <a:t>, pregnancy (Have more risk for developing vaginitis)</a:t>
            </a:r>
            <a:endParaRPr sz="900">
              <a:solidFill>
                <a:srgbClr val="326D13"/>
              </a:solidFill>
              <a:latin typeface="Cabin"/>
              <a:ea typeface="Cabin"/>
              <a:cs typeface="Cabin"/>
              <a:sym typeface="Cabin"/>
            </a:endParaRPr>
          </a:p>
          <a:p>
            <a:pPr indent="0" lvl="0" marL="0" rtl="0" algn="l">
              <a:spcBef>
                <a:spcPts val="0"/>
              </a:spcBef>
              <a:spcAft>
                <a:spcPts val="0"/>
              </a:spcAft>
              <a:buNone/>
            </a:pPr>
            <a:r>
              <a:rPr lang="en-GB" sz="900">
                <a:solidFill>
                  <a:srgbClr val="326D13"/>
                </a:solidFill>
                <a:latin typeface="Cabin"/>
                <a:ea typeface="Cabin"/>
                <a:cs typeface="Cabin"/>
                <a:sym typeface="Cabin"/>
              </a:rPr>
              <a:t>3- e.g. Broad spectrum Abx </a:t>
            </a:r>
            <a:r>
              <a:rPr lang="en-GB" sz="900">
                <a:solidFill>
                  <a:srgbClr val="B7B7B7"/>
                </a:solidFill>
                <a:latin typeface="Cabin"/>
                <a:ea typeface="Cabin"/>
                <a:cs typeface="Cabin"/>
                <a:sym typeface="Cabin"/>
              </a:rPr>
              <a:t>(e.g. Ampicillin, Aminoglycosides (except for streptomycin), Tetracyclines)</a:t>
            </a:r>
            <a:endParaRPr sz="900">
              <a:solidFill>
                <a:srgbClr val="B7B7B7"/>
              </a:solidFill>
              <a:latin typeface="Cabin"/>
              <a:ea typeface="Cabin"/>
              <a:cs typeface="Cabin"/>
              <a:sym typeface="Cabin"/>
            </a:endParaRPr>
          </a:p>
          <a:p>
            <a:pPr indent="0" lvl="0" marL="0" rtl="0" algn="l">
              <a:spcBef>
                <a:spcPts val="0"/>
              </a:spcBef>
              <a:spcAft>
                <a:spcPts val="0"/>
              </a:spcAft>
              <a:buNone/>
            </a:pPr>
            <a:r>
              <a:rPr lang="en-GB" sz="900">
                <a:solidFill>
                  <a:srgbClr val="326D13"/>
                </a:solidFill>
                <a:latin typeface="Cabin"/>
                <a:ea typeface="Cabin"/>
                <a:cs typeface="Cabin"/>
                <a:sym typeface="Cabin"/>
              </a:rPr>
              <a:t>4- Especially in children.</a:t>
            </a:r>
            <a:endParaRPr sz="900">
              <a:solidFill>
                <a:srgbClr val="326D13"/>
              </a:solidFill>
              <a:latin typeface="Cabin"/>
              <a:ea typeface="Cabin"/>
              <a:cs typeface="Cabin"/>
              <a:sym typeface="Cabin"/>
            </a:endParaRPr>
          </a:p>
          <a:p>
            <a:pPr indent="0" lvl="0" marL="0" rtl="0" algn="l">
              <a:spcBef>
                <a:spcPts val="0"/>
              </a:spcBef>
              <a:spcAft>
                <a:spcPts val="0"/>
              </a:spcAft>
              <a:buNone/>
            </a:pPr>
            <a:r>
              <a:rPr lang="en-GB" sz="900">
                <a:solidFill>
                  <a:srgbClr val="326D13"/>
                </a:solidFill>
                <a:latin typeface="Cabin"/>
                <a:ea typeface="Cabin"/>
                <a:cs typeface="Cabin"/>
                <a:sym typeface="Cabin"/>
              </a:rPr>
              <a:t>5- Especially in neutropenic patients</a:t>
            </a:r>
            <a:endParaRPr sz="900">
              <a:solidFill>
                <a:srgbClr val="326D13"/>
              </a:solidFill>
              <a:latin typeface="Cabin"/>
              <a:ea typeface="Cabin"/>
              <a:cs typeface="Cabin"/>
              <a:sym typeface="Cabin"/>
            </a:endParaRPr>
          </a:p>
        </p:txBody>
      </p:sp>
      <p:cxnSp>
        <p:nvCxnSpPr>
          <p:cNvPr id="133" name="Google Shape;133;p15"/>
          <p:cNvCxnSpPr/>
          <p:nvPr/>
        </p:nvCxnSpPr>
        <p:spPr>
          <a:xfrm flipH="1" rot="10800000">
            <a:off x="1110992" y="802602"/>
            <a:ext cx="5213100" cy="6900"/>
          </a:xfrm>
          <a:prstGeom prst="straightConnector1">
            <a:avLst/>
          </a:prstGeom>
          <a:noFill/>
          <a:ln cap="flat" cmpd="sng" w="19050">
            <a:solidFill>
              <a:srgbClr val="45818E"/>
            </a:solidFill>
            <a:prstDash val="dot"/>
            <a:round/>
            <a:headEnd len="med" w="med" type="oval"/>
            <a:tailEnd len="med" w="med" type="oval"/>
          </a:ln>
        </p:spPr>
      </p:cxnSp>
      <p:sp>
        <p:nvSpPr>
          <p:cNvPr id="134" name="Google Shape;134;p15"/>
          <p:cNvSpPr txBox="1"/>
          <p:nvPr/>
        </p:nvSpPr>
        <p:spPr>
          <a:xfrm>
            <a:off x="299750" y="1313275"/>
            <a:ext cx="7159500" cy="10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Any infection caused by any species of the yeast fungus Candida.</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The most common invasive fungal infections in immunocompromised patients</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4th most common cause of nosocomial </a:t>
            </a:r>
            <a:r>
              <a:rPr b="1" lang="en-GB" sz="1300">
                <a:solidFill>
                  <a:srgbClr val="CC0000"/>
                </a:solidFill>
                <a:latin typeface="Cabin"/>
                <a:ea typeface="Cabin"/>
                <a:cs typeface="Cabin"/>
                <a:sym typeface="Cabin"/>
              </a:rPr>
              <a:t>bloodstream</a:t>
            </a:r>
            <a:r>
              <a:rPr b="1" lang="en-GB" sz="1300">
                <a:solidFill>
                  <a:srgbClr val="CC0000"/>
                </a:solidFill>
                <a:latin typeface="Cabin"/>
                <a:ea typeface="Cabin"/>
                <a:cs typeface="Cabin"/>
                <a:sym typeface="Cabin"/>
              </a:rPr>
              <a:t> infection</a:t>
            </a:r>
            <a:r>
              <a:rPr lang="en-GB" sz="1300">
                <a:latin typeface="Cabin"/>
                <a:ea typeface="Cabin"/>
                <a:cs typeface="Cabin"/>
                <a:sym typeface="Cabin"/>
              </a:rPr>
              <a:t> </a:t>
            </a:r>
            <a:r>
              <a:rPr lang="en-GB" sz="1300">
                <a:solidFill>
                  <a:srgbClr val="38761D"/>
                </a:solidFill>
                <a:latin typeface="Cabin"/>
                <a:ea typeface="Cabin"/>
                <a:cs typeface="Cabin"/>
                <a:sym typeface="Cabin"/>
              </a:rPr>
              <a:t>“Septicemia”</a:t>
            </a:r>
            <a:endParaRPr sz="1300">
              <a:solidFill>
                <a:srgbClr val="38761D"/>
              </a:solidFill>
              <a:latin typeface="Cabin"/>
              <a:ea typeface="Cabin"/>
              <a:cs typeface="Cabin"/>
              <a:sym typeface="Cabin"/>
            </a:endParaRPr>
          </a:p>
        </p:txBody>
      </p:sp>
      <p:sp>
        <p:nvSpPr>
          <p:cNvPr id="135" name="Google Shape;135;p15"/>
          <p:cNvSpPr txBox="1"/>
          <p:nvPr/>
        </p:nvSpPr>
        <p:spPr>
          <a:xfrm>
            <a:off x="299741" y="1070539"/>
            <a:ext cx="3000000" cy="589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34F5C"/>
              </a:buClr>
              <a:buSzPts val="2000"/>
              <a:buFont typeface="Cabin"/>
              <a:buChar char="❖"/>
            </a:pPr>
            <a:r>
              <a:rPr b="1" lang="en-GB" sz="2000">
                <a:solidFill>
                  <a:srgbClr val="134F5C"/>
                </a:solidFill>
                <a:latin typeface="Cabin"/>
                <a:ea typeface="Cabin"/>
                <a:cs typeface="Cabin"/>
                <a:sym typeface="Cabin"/>
              </a:rPr>
              <a:t>Definition:</a:t>
            </a:r>
            <a:endParaRPr b="1" sz="2000">
              <a:solidFill>
                <a:srgbClr val="134F5C"/>
              </a:solidFill>
              <a:latin typeface="Cabin"/>
              <a:ea typeface="Cabin"/>
              <a:cs typeface="Cabin"/>
              <a:sym typeface="Cabin"/>
            </a:endParaRPr>
          </a:p>
        </p:txBody>
      </p:sp>
      <p:sp>
        <p:nvSpPr>
          <p:cNvPr id="136" name="Google Shape;136;p15"/>
          <p:cNvSpPr txBox="1"/>
          <p:nvPr/>
        </p:nvSpPr>
        <p:spPr>
          <a:xfrm>
            <a:off x="299738" y="3619138"/>
            <a:ext cx="3000000" cy="548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34F5C"/>
              </a:buClr>
              <a:buSzPts val="2000"/>
              <a:buFont typeface="Cabin"/>
              <a:buChar char="❖"/>
            </a:pPr>
            <a:r>
              <a:rPr b="1" lang="en-GB" sz="2000">
                <a:solidFill>
                  <a:srgbClr val="134F5C"/>
                </a:solidFill>
                <a:latin typeface="Cabin"/>
                <a:ea typeface="Cabin"/>
                <a:cs typeface="Cabin"/>
                <a:sym typeface="Cabin"/>
              </a:rPr>
              <a:t>Pathogenesis:</a:t>
            </a:r>
            <a:endParaRPr b="1" sz="2000">
              <a:solidFill>
                <a:srgbClr val="134F5C"/>
              </a:solidFill>
              <a:latin typeface="Cabin"/>
              <a:ea typeface="Cabin"/>
              <a:cs typeface="Cabin"/>
              <a:sym typeface="Cabin"/>
            </a:endParaRPr>
          </a:p>
        </p:txBody>
      </p:sp>
      <p:sp>
        <p:nvSpPr>
          <p:cNvPr id="137" name="Google Shape;137;p15"/>
          <p:cNvSpPr txBox="1"/>
          <p:nvPr/>
        </p:nvSpPr>
        <p:spPr>
          <a:xfrm>
            <a:off x="299752" y="2250900"/>
            <a:ext cx="6317100" cy="414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34F5C"/>
              </a:buClr>
              <a:buSzPts val="2000"/>
              <a:buFont typeface="Cabin"/>
              <a:buChar char="❖"/>
            </a:pPr>
            <a:r>
              <a:rPr b="1" lang="en-GB" sz="2000">
                <a:solidFill>
                  <a:srgbClr val="134F5C"/>
                </a:solidFill>
                <a:latin typeface="Cabin"/>
                <a:ea typeface="Cabin"/>
                <a:cs typeface="Cabin"/>
                <a:sym typeface="Cabin"/>
              </a:rPr>
              <a:t>Modes of transmission:</a:t>
            </a:r>
            <a:endParaRPr b="1" sz="2000">
              <a:solidFill>
                <a:srgbClr val="134F5C"/>
              </a:solidFill>
              <a:latin typeface="Cabin"/>
              <a:ea typeface="Cabin"/>
              <a:cs typeface="Cabin"/>
              <a:sym typeface="Cabin"/>
            </a:endParaRPr>
          </a:p>
        </p:txBody>
      </p:sp>
      <p:sp>
        <p:nvSpPr>
          <p:cNvPr id="138" name="Google Shape;138;p15"/>
          <p:cNvSpPr txBox="1"/>
          <p:nvPr/>
        </p:nvSpPr>
        <p:spPr>
          <a:xfrm>
            <a:off x="532663" y="2644800"/>
            <a:ext cx="5790000" cy="10227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bin"/>
              <a:buAutoNum type="arabicPeriod"/>
            </a:pPr>
            <a:r>
              <a:rPr b="1" lang="en-GB" sz="1300">
                <a:latin typeface="Cabin"/>
                <a:ea typeface="Cabin"/>
                <a:cs typeface="Cabin"/>
                <a:sym typeface="Cabin"/>
              </a:rPr>
              <a:t>Endogenous: </a:t>
            </a:r>
            <a:r>
              <a:rPr lang="en-GB" sz="1300">
                <a:solidFill>
                  <a:srgbClr val="38761D"/>
                </a:solidFill>
                <a:latin typeface="Cabin"/>
                <a:ea typeface="Cabin"/>
                <a:cs typeface="Cabin"/>
                <a:sym typeface="Cabin"/>
              </a:rPr>
              <a:t>“Usually normal flora” </a:t>
            </a:r>
            <a:r>
              <a:rPr lang="en-GB" sz="1300">
                <a:solidFill>
                  <a:srgbClr val="CC0000"/>
                </a:solidFill>
                <a:latin typeface="Cabin"/>
                <a:ea typeface="Cabin"/>
                <a:cs typeface="Cabin"/>
                <a:sym typeface="Cabin"/>
              </a:rPr>
              <a:t>(More Common)</a:t>
            </a:r>
            <a:endParaRPr sz="1300">
              <a:solidFill>
                <a:srgbClr val="CC0000"/>
              </a:solidFill>
              <a:latin typeface="Cabin"/>
              <a:ea typeface="Cabin"/>
              <a:cs typeface="Cabin"/>
              <a:sym typeface="Cabin"/>
            </a:endParaRPr>
          </a:p>
          <a:p>
            <a:pPr indent="-311150" lvl="1" marL="914400" rtl="0" algn="l">
              <a:spcBef>
                <a:spcPts val="0"/>
              </a:spcBef>
              <a:spcAft>
                <a:spcPts val="0"/>
              </a:spcAft>
              <a:buSzPts val="1300"/>
              <a:buFont typeface="Cabin"/>
              <a:buAutoNum type="alphaLcPeriod"/>
            </a:pPr>
            <a:r>
              <a:rPr lang="en-GB" sz="1300">
                <a:latin typeface="Cabin"/>
                <a:ea typeface="Cabin"/>
                <a:cs typeface="Cabin"/>
                <a:sym typeface="Cabin"/>
              </a:rPr>
              <a:t>Colonization precedes infection</a:t>
            </a:r>
            <a:endParaRPr sz="1300">
              <a:latin typeface="Cabin"/>
              <a:ea typeface="Cabin"/>
              <a:cs typeface="Cabin"/>
              <a:sym typeface="Cabin"/>
            </a:endParaRPr>
          </a:p>
          <a:p>
            <a:pPr indent="-311150" lvl="1" marL="914400" rtl="0" algn="l">
              <a:spcBef>
                <a:spcPts val="0"/>
              </a:spcBef>
              <a:spcAft>
                <a:spcPts val="0"/>
              </a:spcAft>
              <a:buSzPts val="1300"/>
              <a:buFont typeface="Cabin"/>
              <a:buAutoNum type="alphaLcPeriod"/>
            </a:pPr>
            <a:r>
              <a:rPr lang="en-GB" sz="1300">
                <a:latin typeface="Cabin"/>
                <a:ea typeface="Cabin"/>
                <a:cs typeface="Cabin"/>
                <a:sym typeface="Cabin"/>
              </a:rPr>
              <a:t>Antibiotic suppression of normal flora, fungal overgrowth</a:t>
            </a:r>
            <a:endParaRPr sz="1300">
              <a:latin typeface="Cabin"/>
              <a:ea typeface="Cabin"/>
              <a:cs typeface="Cabin"/>
              <a:sym typeface="Cabin"/>
            </a:endParaRPr>
          </a:p>
          <a:p>
            <a:pPr indent="-311150" lvl="0" marL="457200" rtl="0" algn="l">
              <a:spcBef>
                <a:spcPts val="0"/>
              </a:spcBef>
              <a:spcAft>
                <a:spcPts val="0"/>
              </a:spcAft>
              <a:buSzPts val="1300"/>
              <a:buFont typeface="Cabin"/>
              <a:buAutoNum type="arabicPeriod"/>
            </a:pPr>
            <a:r>
              <a:rPr b="1" lang="en-GB" sz="1300">
                <a:solidFill>
                  <a:schemeClr val="dk1"/>
                </a:solidFill>
                <a:latin typeface="Cabin"/>
                <a:ea typeface="Cabin"/>
                <a:cs typeface="Cabin"/>
                <a:sym typeface="Cabin"/>
              </a:rPr>
              <a:t>Exogenous:</a:t>
            </a:r>
            <a:r>
              <a:rPr lang="en-GB" sz="1300">
                <a:solidFill>
                  <a:schemeClr val="dk1"/>
                </a:solidFill>
                <a:latin typeface="Cabin"/>
                <a:ea typeface="Cabin"/>
                <a:cs typeface="Cabin"/>
                <a:sym typeface="Cabin"/>
              </a:rPr>
              <a:t> </a:t>
            </a:r>
            <a:r>
              <a:rPr lang="en-GB" sz="1300">
                <a:solidFill>
                  <a:srgbClr val="38761D"/>
                </a:solidFill>
                <a:latin typeface="Cabin"/>
                <a:ea typeface="Cabin"/>
                <a:cs typeface="Cabin"/>
                <a:sym typeface="Cabin"/>
              </a:rPr>
              <a:t>Very rare, could be from the environment in hospitals.</a:t>
            </a:r>
            <a:endParaRPr sz="1300">
              <a:solidFill>
                <a:srgbClr val="38761D"/>
              </a:solidFill>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 </a:t>
            </a:r>
            <a:endParaRPr sz="1300">
              <a:latin typeface="Cabin"/>
              <a:ea typeface="Cabin"/>
              <a:cs typeface="Cabin"/>
              <a:sym typeface="Cabin"/>
            </a:endParaRPr>
          </a:p>
        </p:txBody>
      </p:sp>
      <p:sp>
        <p:nvSpPr>
          <p:cNvPr id="139" name="Google Shape;139;p15"/>
          <p:cNvSpPr txBox="1"/>
          <p:nvPr/>
        </p:nvSpPr>
        <p:spPr>
          <a:xfrm>
            <a:off x="425638" y="4107200"/>
            <a:ext cx="6583800" cy="12639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Cabin"/>
              <a:buChar char="●"/>
            </a:pPr>
            <a:r>
              <a:rPr b="1" lang="en-GB">
                <a:latin typeface="Cabin"/>
                <a:ea typeface="Cabin"/>
                <a:cs typeface="Cabin"/>
                <a:sym typeface="Cabin"/>
              </a:rPr>
              <a:t>Opportunistic</a:t>
            </a:r>
            <a:r>
              <a:rPr b="1" lang="en-GB">
                <a:latin typeface="Cabin"/>
                <a:ea typeface="Cabin"/>
                <a:cs typeface="Cabin"/>
                <a:sym typeface="Cabin"/>
              </a:rPr>
              <a:t> Fungal infections: </a:t>
            </a:r>
            <a:endParaRPr b="1">
              <a:latin typeface="Cabin"/>
              <a:ea typeface="Cabin"/>
              <a:cs typeface="Cabin"/>
              <a:sym typeface="Cabin"/>
            </a:endParaRPr>
          </a:p>
          <a:p>
            <a:pPr indent="-317500" lvl="1" marL="914400" rtl="0" algn="l">
              <a:spcBef>
                <a:spcPts val="0"/>
              </a:spcBef>
              <a:spcAft>
                <a:spcPts val="0"/>
              </a:spcAft>
              <a:buSzPts val="1400"/>
              <a:buFont typeface="Cabin"/>
              <a:buChar char="○"/>
            </a:pPr>
            <a:r>
              <a:rPr lang="en-GB" sz="1300">
                <a:solidFill>
                  <a:schemeClr val="dk1"/>
                </a:solidFill>
                <a:latin typeface="Cabin"/>
                <a:ea typeface="Cabin"/>
                <a:cs typeface="Cabin"/>
                <a:sym typeface="Cabin"/>
              </a:rPr>
              <a:t>Alteration in : Immunity</a:t>
            </a:r>
            <a:r>
              <a:rPr baseline="30000" lang="en-GB" sz="1300">
                <a:solidFill>
                  <a:schemeClr val="dk1"/>
                </a:solidFill>
                <a:latin typeface="Cabin"/>
                <a:ea typeface="Cabin"/>
                <a:cs typeface="Cabin"/>
                <a:sym typeface="Cabin"/>
              </a:rPr>
              <a:t>1</a:t>
            </a:r>
            <a:r>
              <a:rPr lang="en-GB" sz="1300">
                <a:solidFill>
                  <a:schemeClr val="dk1"/>
                </a:solidFill>
                <a:latin typeface="Cabin"/>
                <a:ea typeface="Cabin"/>
                <a:cs typeface="Cabin"/>
                <a:sym typeface="Cabin"/>
              </a:rPr>
              <a:t>  , Normal physiology</a:t>
            </a:r>
            <a:r>
              <a:rPr baseline="30000" lang="en-GB" sz="1300">
                <a:solidFill>
                  <a:schemeClr val="dk1"/>
                </a:solidFill>
                <a:latin typeface="Cabin"/>
                <a:ea typeface="Cabin"/>
                <a:cs typeface="Cabin"/>
                <a:sym typeface="Cabin"/>
              </a:rPr>
              <a:t>2 </a:t>
            </a:r>
            <a:r>
              <a:rPr lang="en-GB" sz="1300">
                <a:solidFill>
                  <a:schemeClr val="dk1"/>
                </a:solidFill>
                <a:latin typeface="Cabin"/>
                <a:ea typeface="Cabin"/>
                <a:cs typeface="Cabin"/>
                <a:sym typeface="Cabin"/>
              </a:rPr>
              <a:t>, Normal flora</a:t>
            </a:r>
            <a:r>
              <a:rPr baseline="30000" lang="en-GB" sz="1300">
                <a:solidFill>
                  <a:schemeClr val="dk1"/>
                </a:solidFill>
                <a:latin typeface="Cabin"/>
                <a:ea typeface="Cabin"/>
                <a:cs typeface="Cabin"/>
                <a:sym typeface="Cabin"/>
              </a:rPr>
              <a:t>3</a:t>
            </a:r>
            <a:endParaRPr baseline="30000" sz="1300">
              <a:solidFill>
                <a:schemeClr val="dk1"/>
              </a:solidFill>
              <a:latin typeface="Cabin"/>
              <a:ea typeface="Cabin"/>
              <a:cs typeface="Cabin"/>
              <a:sym typeface="Cabin"/>
            </a:endParaRPr>
          </a:p>
          <a:p>
            <a:pPr indent="-317500" lvl="1" marL="914400" rtl="0" algn="l">
              <a:spcBef>
                <a:spcPts val="0"/>
              </a:spcBef>
              <a:spcAft>
                <a:spcPts val="0"/>
              </a:spcAft>
              <a:buSzPts val="1400"/>
              <a:buFont typeface="Cabin"/>
              <a:buChar char="○"/>
            </a:pPr>
            <a:r>
              <a:rPr lang="en-GB" sz="1300">
                <a:solidFill>
                  <a:schemeClr val="dk1"/>
                </a:solidFill>
                <a:latin typeface="Cabin"/>
                <a:ea typeface="Cabin"/>
                <a:cs typeface="Cabin"/>
                <a:sym typeface="Cabin"/>
              </a:rPr>
              <a:t>Damage in the barriers</a:t>
            </a:r>
            <a:r>
              <a:rPr lang="en-GB" sz="1200">
                <a:solidFill>
                  <a:srgbClr val="6AA84F"/>
                </a:solidFill>
                <a:latin typeface="Cabin"/>
                <a:ea typeface="Cabin"/>
                <a:cs typeface="Cabin"/>
                <a:sym typeface="Cabin"/>
              </a:rPr>
              <a:t> </a:t>
            </a:r>
            <a:r>
              <a:rPr lang="en-GB" sz="1200">
                <a:solidFill>
                  <a:srgbClr val="38761D"/>
                </a:solidFill>
                <a:latin typeface="Cabin"/>
                <a:ea typeface="Cabin"/>
                <a:cs typeface="Cabin"/>
                <a:sym typeface="Cabin"/>
              </a:rPr>
              <a:t>e.g. Skin, Intestinal mucosa. If damaged by Burns, Abdominal surgery or central lines, yeast cells will get the chance to reach the blood and cause septicemia. </a:t>
            </a:r>
            <a:endParaRPr sz="1200">
              <a:solidFill>
                <a:srgbClr val="38761D"/>
              </a:solidFill>
              <a:latin typeface="Cabin"/>
              <a:ea typeface="Cabin"/>
              <a:cs typeface="Cabin"/>
              <a:sym typeface="Cabin"/>
            </a:endParaRPr>
          </a:p>
          <a:p>
            <a:pPr indent="-317500" lvl="1" marL="914400" rtl="0" algn="l">
              <a:spcBef>
                <a:spcPts val="0"/>
              </a:spcBef>
              <a:spcAft>
                <a:spcPts val="0"/>
              </a:spcAft>
              <a:buSzPts val="1400"/>
              <a:buFont typeface="Cabin"/>
              <a:buChar char="○"/>
            </a:pPr>
            <a:r>
              <a:rPr b="1" lang="en-GB" sz="1300">
                <a:solidFill>
                  <a:schemeClr val="dk1"/>
                </a:solidFill>
                <a:latin typeface="Cabin"/>
                <a:ea typeface="Cabin"/>
                <a:cs typeface="Cabin"/>
                <a:sym typeface="Cabin"/>
              </a:rPr>
              <a:t>Clinical : Spectrum of disease: </a:t>
            </a:r>
            <a:endParaRPr b="1">
              <a:latin typeface="Cabin"/>
              <a:ea typeface="Cabin"/>
              <a:cs typeface="Cabin"/>
              <a:sym typeface="Cabin"/>
            </a:endParaRPr>
          </a:p>
        </p:txBody>
      </p:sp>
      <p:graphicFrame>
        <p:nvGraphicFramePr>
          <p:cNvPr id="140" name="Google Shape;140;p15"/>
          <p:cNvGraphicFramePr/>
          <p:nvPr/>
        </p:nvGraphicFramePr>
        <p:xfrm>
          <a:off x="299163" y="5451000"/>
          <a:ext cx="3000000" cy="3000000"/>
        </p:xfrm>
        <a:graphic>
          <a:graphicData uri="http://schemas.openxmlformats.org/drawingml/2006/table">
            <a:tbl>
              <a:tblPr>
                <a:noFill/>
                <a:tableStyleId>{D70AA0D9-CFE2-48BD-8AFE-7004DC24510C}</a:tableStyleId>
              </a:tblPr>
              <a:tblGrid>
                <a:gridCol w="1934825"/>
                <a:gridCol w="2330425"/>
                <a:gridCol w="2725950"/>
              </a:tblGrid>
              <a:tr h="414850">
                <a:tc>
                  <a:txBody>
                    <a:bodyPr/>
                    <a:lstStyle/>
                    <a:p>
                      <a:pPr indent="0" lvl="0" marL="0" rtl="0" algn="ctr">
                        <a:spcBef>
                          <a:spcPts val="0"/>
                        </a:spcBef>
                        <a:spcAft>
                          <a:spcPts val="0"/>
                        </a:spcAft>
                        <a:buClr>
                          <a:schemeClr val="dk1"/>
                        </a:buClr>
                        <a:buSzPts val="1100"/>
                        <a:buFont typeface="Arial"/>
                        <a:buNone/>
                      </a:pPr>
                      <a:r>
                        <a:rPr b="1" lang="en-GB" sz="1200">
                          <a:solidFill>
                            <a:srgbClr val="134F5C"/>
                          </a:solidFill>
                          <a:latin typeface="Cabin"/>
                          <a:ea typeface="Cabin"/>
                          <a:cs typeface="Cabin"/>
                          <a:sym typeface="Cabin"/>
                        </a:rPr>
                        <a:t>Mucous membrane infections</a:t>
                      </a:r>
                      <a:endParaRPr b="1" sz="1200">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86B9BC">
                        <a:alpha val="37430"/>
                      </a:srgbClr>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134F5C"/>
                          </a:solidFill>
                          <a:latin typeface="Cabin"/>
                          <a:ea typeface="Cabin"/>
                          <a:cs typeface="Cabin"/>
                          <a:sym typeface="Cabin"/>
                        </a:rPr>
                        <a:t>Cutaneous  infections</a:t>
                      </a:r>
                      <a:endParaRPr sz="1200">
                        <a:solidFill>
                          <a:srgbClr val="134F5C"/>
                        </a:solidFill>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86B9BC">
                        <a:alpha val="37430"/>
                      </a:srgbClr>
                    </a:solidFill>
                  </a:tcPr>
                </a:tc>
                <a:tc>
                  <a:txBody>
                    <a:bodyPr/>
                    <a:lstStyle/>
                    <a:p>
                      <a:pPr indent="0" lvl="0" marL="0" rtl="0" algn="ctr">
                        <a:spcBef>
                          <a:spcPts val="0"/>
                        </a:spcBef>
                        <a:spcAft>
                          <a:spcPts val="0"/>
                        </a:spcAft>
                        <a:buNone/>
                      </a:pPr>
                      <a:r>
                        <a:rPr b="1" lang="en-GB" sz="1200">
                          <a:solidFill>
                            <a:srgbClr val="134F5C"/>
                          </a:solidFill>
                          <a:latin typeface="Cabin"/>
                          <a:ea typeface="Cabin"/>
                          <a:cs typeface="Cabin"/>
                          <a:sym typeface="Cabin"/>
                        </a:rPr>
                        <a:t>Other diseases</a:t>
                      </a:r>
                      <a:endParaRPr b="1" sz="1200">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86B9BC">
                        <a:alpha val="37430"/>
                      </a:srgbClr>
                    </a:solidFill>
                  </a:tcPr>
                </a:tc>
              </a:tr>
              <a:tr h="381000">
                <a:tc>
                  <a:txBody>
                    <a:bodyPr/>
                    <a:lstStyle/>
                    <a:p>
                      <a:pPr indent="-304800" lvl="0" marL="457200" marR="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Oral </a:t>
                      </a:r>
                      <a:r>
                        <a:rPr b="1" lang="en-GB" sz="1200">
                          <a:solidFill>
                            <a:srgbClr val="CC0000"/>
                          </a:solidFill>
                          <a:latin typeface="Cabin"/>
                          <a:ea typeface="Cabin"/>
                          <a:cs typeface="Cabin"/>
                          <a:sym typeface="Cabin"/>
                        </a:rPr>
                        <a:t>Thrush (oropharyngeal)</a:t>
                      </a:r>
                      <a:endParaRPr b="1" sz="1200">
                        <a:solidFill>
                          <a:srgbClr val="CC0000"/>
                        </a:solidFill>
                        <a:latin typeface="Cabin"/>
                        <a:ea typeface="Cabin"/>
                        <a:cs typeface="Cabin"/>
                        <a:sym typeface="Cabin"/>
                      </a:endParaRPr>
                    </a:p>
                    <a:p>
                      <a:pPr indent="-304800" lvl="0" marL="457200" marR="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Esophagitis</a:t>
                      </a:r>
                      <a:endParaRPr sz="1200">
                        <a:solidFill>
                          <a:schemeClr val="dk1"/>
                        </a:solidFill>
                        <a:latin typeface="Cabin"/>
                        <a:ea typeface="Cabin"/>
                        <a:cs typeface="Cabin"/>
                        <a:sym typeface="Cabin"/>
                      </a:endParaRPr>
                    </a:p>
                    <a:p>
                      <a:pPr indent="-304800" lvl="0" marL="457200" marR="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Vaginitis</a:t>
                      </a:r>
                      <a:endParaRPr sz="1200">
                        <a:solidFill>
                          <a:schemeClr val="dk1"/>
                        </a:solidFill>
                        <a:latin typeface="Cabin"/>
                        <a:ea typeface="Cabin"/>
                        <a:cs typeface="Cabin"/>
                        <a:sym typeface="Cabin"/>
                      </a:endParaRPr>
                    </a:p>
                    <a:p>
                      <a:pPr indent="0" lvl="0" marL="0" marR="0" rtl="0" algn="l">
                        <a:spcBef>
                          <a:spcPts val="0"/>
                        </a:spcBef>
                        <a:spcAft>
                          <a:spcPts val="0"/>
                        </a:spcAft>
                        <a:buNone/>
                      </a:pPr>
                      <a:r>
                        <a:t/>
                      </a:r>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marR="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Paronychia (skin around nail bed)  </a:t>
                      </a:r>
                      <a:endParaRPr sz="1200">
                        <a:solidFill>
                          <a:schemeClr val="dk1"/>
                        </a:solidFill>
                        <a:latin typeface="Cabin"/>
                        <a:ea typeface="Cabin"/>
                        <a:cs typeface="Cabin"/>
                        <a:sym typeface="Cabin"/>
                      </a:endParaRPr>
                    </a:p>
                    <a:p>
                      <a:pPr indent="-304800" lvl="0" marL="457200" marR="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Onychomycosis (nails)</a:t>
                      </a:r>
                      <a:endParaRPr sz="1200">
                        <a:solidFill>
                          <a:schemeClr val="dk1"/>
                        </a:solidFill>
                        <a:latin typeface="Cabin"/>
                        <a:ea typeface="Cabin"/>
                        <a:cs typeface="Cabin"/>
                        <a:sym typeface="Cabin"/>
                      </a:endParaRPr>
                    </a:p>
                    <a:p>
                      <a:pPr indent="-304800" lvl="0" marL="457200" marR="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Diaper rash</a:t>
                      </a:r>
                      <a:endParaRPr sz="1200">
                        <a:solidFill>
                          <a:schemeClr val="dk1"/>
                        </a:solidFill>
                        <a:latin typeface="Cabin"/>
                        <a:ea typeface="Cabin"/>
                        <a:cs typeface="Cabin"/>
                        <a:sym typeface="Cabin"/>
                      </a:endParaRPr>
                    </a:p>
                    <a:p>
                      <a:pPr indent="-304800" lvl="0" marL="457200" marR="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Chronic mucocutaneous candidiasis :</a:t>
                      </a:r>
                      <a:endParaRPr b="1" sz="1200">
                        <a:solidFill>
                          <a:srgbClr val="CC0000"/>
                        </a:solidFill>
                        <a:latin typeface="Cabin"/>
                        <a:ea typeface="Cabin"/>
                        <a:cs typeface="Cabin"/>
                        <a:sym typeface="Cabin"/>
                      </a:endParaRPr>
                    </a:p>
                    <a:p>
                      <a:pPr indent="-304800" lvl="1" marL="914400" marR="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Children with T-cell abnormality</a:t>
                      </a:r>
                      <a:endParaRPr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marR="0" rtl="0" algn="l">
                        <a:spcBef>
                          <a:spcPts val="0"/>
                        </a:spcBef>
                        <a:spcAft>
                          <a:spcPts val="0"/>
                        </a:spcAft>
                        <a:buClr>
                          <a:schemeClr val="dk1"/>
                        </a:buClr>
                        <a:buSzPts val="1200"/>
                        <a:buFont typeface="Cabin"/>
                        <a:buChar char="●"/>
                      </a:pPr>
                      <a:r>
                        <a:rPr b="1" lang="en-GB" sz="1200">
                          <a:solidFill>
                            <a:schemeClr val="dk1"/>
                          </a:solidFill>
                          <a:latin typeface="Cabin"/>
                          <a:ea typeface="Cabin"/>
                          <a:cs typeface="Cabin"/>
                          <a:sym typeface="Cabin"/>
                        </a:rPr>
                        <a:t>Urinary tract infection</a:t>
                      </a:r>
                      <a:endParaRPr b="1" sz="1200">
                        <a:solidFill>
                          <a:schemeClr val="dk1"/>
                        </a:solidFill>
                        <a:latin typeface="Cabin"/>
                        <a:ea typeface="Cabin"/>
                        <a:cs typeface="Cabin"/>
                        <a:sym typeface="Cabin"/>
                      </a:endParaRPr>
                    </a:p>
                    <a:p>
                      <a:pPr indent="-304800" lvl="0" marL="457200" marR="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Candidemia</a:t>
                      </a:r>
                      <a:r>
                        <a:rPr b="1" lang="en-GB" sz="1200">
                          <a:solidFill>
                            <a:schemeClr val="dk1"/>
                          </a:solidFill>
                          <a:latin typeface="Cabin"/>
                          <a:ea typeface="Cabin"/>
                          <a:cs typeface="Cabin"/>
                          <a:sym typeface="Cabin"/>
                        </a:rPr>
                        <a:t> which may disseminate</a:t>
                      </a:r>
                      <a:r>
                        <a:rPr b="1" baseline="30000" lang="en-GB" sz="1200">
                          <a:solidFill>
                            <a:schemeClr val="dk1"/>
                          </a:solidFill>
                          <a:latin typeface="Cabin"/>
                          <a:ea typeface="Cabin"/>
                          <a:cs typeface="Cabin"/>
                          <a:sym typeface="Cabin"/>
                        </a:rPr>
                        <a:t>5</a:t>
                      </a:r>
                      <a:r>
                        <a:rPr b="1" lang="en-GB" sz="1200">
                          <a:solidFill>
                            <a:schemeClr val="dk1"/>
                          </a:solidFill>
                          <a:latin typeface="Cabin"/>
                          <a:ea typeface="Cabin"/>
                          <a:cs typeface="Cabin"/>
                          <a:sym typeface="Cabin"/>
                        </a:rPr>
                        <a:t> (systemic, invasive) to:</a:t>
                      </a:r>
                      <a:endParaRPr b="1" sz="1200">
                        <a:solidFill>
                          <a:schemeClr val="dk1"/>
                        </a:solidFill>
                        <a:latin typeface="Cabin"/>
                        <a:ea typeface="Cabin"/>
                        <a:cs typeface="Cabin"/>
                        <a:sym typeface="Cabin"/>
                      </a:endParaRPr>
                    </a:p>
                    <a:p>
                      <a:pPr indent="-304800" lvl="1" marL="914400" marR="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Endophthalmitis (eye)</a:t>
                      </a:r>
                      <a:r>
                        <a:rPr baseline="30000" lang="en-GB" sz="1200">
                          <a:solidFill>
                            <a:schemeClr val="dk1"/>
                          </a:solidFill>
                          <a:latin typeface="Cabin"/>
                          <a:ea typeface="Cabin"/>
                          <a:cs typeface="Cabin"/>
                          <a:sym typeface="Cabin"/>
                        </a:rPr>
                        <a:t>4</a:t>
                      </a:r>
                      <a:r>
                        <a:rPr lang="en-GB" sz="1200">
                          <a:solidFill>
                            <a:schemeClr val="dk1"/>
                          </a:solidFill>
                          <a:latin typeface="Cabin"/>
                          <a:ea typeface="Cabin"/>
                          <a:cs typeface="Cabin"/>
                          <a:sym typeface="Cabin"/>
                        </a:rPr>
                        <a:t>, Liver and spleen, Kidneys, Skin, Brain, Lungs and Bone</a:t>
                      </a:r>
                      <a:endParaRPr b="1" sz="1200">
                        <a:solidFill>
                          <a:schemeClr val="dk1"/>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141" name="Google Shape;141;p15"/>
          <p:cNvSpPr txBox="1"/>
          <p:nvPr/>
        </p:nvSpPr>
        <p:spPr>
          <a:xfrm>
            <a:off x="425638" y="7858775"/>
            <a:ext cx="5897100" cy="1371600"/>
          </a:xfrm>
          <a:prstGeom prst="rect">
            <a:avLst/>
          </a:prstGeom>
          <a:noFill/>
          <a:ln>
            <a:noFill/>
          </a:ln>
        </p:spPr>
        <p:txBody>
          <a:bodyPr anchorCtr="0" anchor="t" bIns="91425" lIns="91425" spcFirstLastPara="1" rIns="91425" wrap="square" tIns="91425">
            <a:noAutofit/>
          </a:bodyPr>
          <a:lstStyle/>
          <a:p>
            <a:pPr indent="0" lvl="0" marL="457200" marR="0" rtl="0" algn="l">
              <a:spcBef>
                <a:spcPts val="0"/>
              </a:spcBef>
              <a:spcAft>
                <a:spcPts val="0"/>
              </a:spcAft>
              <a:buNone/>
            </a:pPr>
            <a:r>
              <a:t/>
            </a:r>
            <a:endParaRPr b="1">
              <a:solidFill>
                <a:srgbClr val="326D13"/>
              </a:solidFill>
              <a:latin typeface="Cabin"/>
              <a:ea typeface="Cabin"/>
              <a:cs typeface="Cabin"/>
              <a:sym typeface="Cabin"/>
            </a:endParaRPr>
          </a:p>
          <a:p>
            <a:pPr indent="-304800" lvl="0" marL="457200" marR="0" rtl="0" algn="l">
              <a:spcBef>
                <a:spcPts val="0"/>
              </a:spcBef>
              <a:spcAft>
                <a:spcPts val="0"/>
              </a:spcAft>
              <a:buClr>
                <a:srgbClr val="999999"/>
              </a:buClr>
              <a:buSzPts val="1200"/>
              <a:buFont typeface="Cabin"/>
              <a:buChar char="●"/>
            </a:pPr>
            <a:r>
              <a:rPr lang="en-GB" sz="1200">
                <a:solidFill>
                  <a:srgbClr val="999999"/>
                </a:solidFill>
                <a:latin typeface="Cabin"/>
                <a:ea typeface="Cabin"/>
                <a:cs typeface="Cabin"/>
                <a:sym typeface="Cabin"/>
              </a:rPr>
              <a:t>Heterogeneous group of immune system defects →  impaired cell-mediated immunity(T-cell dysfunction.) against Candida sp. Classic form caused by defects in AIRE.</a:t>
            </a:r>
            <a:endParaRPr sz="1200">
              <a:solidFill>
                <a:srgbClr val="999999"/>
              </a:solidFill>
              <a:latin typeface="Cabin"/>
              <a:ea typeface="Cabin"/>
              <a:cs typeface="Cabin"/>
              <a:sym typeface="Cabin"/>
            </a:endParaRPr>
          </a:p>
          <a:p>
            <a:pPr indent="-304800" lvl="0" marL="457200" rtl="0" algn="l">
              <a:spcBef>
                <a:spcPts val="0"/>
              </a:spcBef>
              <a:spcAft>
                <a:spcPts val="0"/>
              </a:spcAft>
              <a:buClr>
                <a:srgbClr val="326D13"/>
              </a:buClr>
              <a:buSzPts val="1200"/>
              <a:buFont typeface="Cabin"/>
              <a:buChar char="●"/>
            </a:pPr>
            <a:r>
              <a:rPr lang="en-GB" sz="1200">
                <a:solidFill>
                  <a:srgbClr val="326D13"/>
                </a:solidFill>
                <a:latin typeface="Cabin"/>
                <a:ea typeface="Cabin"/>
                <a:cs typeface="Cabin"/>
                <a:sym typeface="Cabin"/>
              </a:rPr>
              <a:t>Patients are born with defects in their immune system, so they are more </a:t>
            </a:r>
            <a:r>
              <a:rPr lang="en-GB" sz="1200">
                <a:solidFill>
                  <a:srgbClr val="326D13"/>
                </a:solidFill>
                <a:highlight>
                  <a:srgbClr val="FFFFFF"/>
                </a:highlight>
                <a:latin typeface="Cabin"/>
                <a:ea typeface="Cabin"/>
                <a:cs typeface="Cabin"/>
                <a:sym typeface="Cabin"/>
              </a:rPr>
              <a:t>susceptible</a:t>
            </a:r>
            <a:r>
              <a:rPr lang="en-GB" sz="1200">
                <a:solidFill>
                  <a:srgbClr val="326D13"/>
                </a:solidFill>
                <a:latin typeface="Cabin"/>
                <a:ea typeface="Cabin"/>
                <a:cs typeface="Cabin"/>
                <a:sym typeface="Cabin"/>
              </a:rPr>
              <a:t> to candida infections, They usually develop very severe cutaneous candidiasis (common in Skin and nails).</a:t>
            </a:r>
            <a:endParaRPr sz="1200">
              <a:solidFill>
                <a:srgbClr val="326D13"/>
              </a:solidFill>
              <a:latin typeface="Cabin"/>
              <a:ea typeface="Cabin"/>
              <a:cs typeface="Cabin"/>
              <a:sym typeface="Cabin"/>
            </a:endParaRPr>
          </a:p>
          <a:p>
            <a:pPr indent="-304800" lvl="0" marL="457200" rtl="0" algn="l">
              <a:spcBef>
                <a:spcPts val="0"/>
              </a:spcBef>
              <a:spcAft>
                <a:spcPts val="0"/>
              </a:spcAft>
              <a:buClr>
                <a:srgbClr val="326D13"/>
              </a:buClr>
              <a:buSzPts val="1200"/>
              <a:buFont typeface="Cabin"/>
              <a:buChar char="●"/>
            </a:pPr>
            <a:r>
              <a:rPr lang="en-GB" sz="1200">
                <a:solidFill>
                  <a:srgbClr val="326D13"/>
                </a:solidFill>
                <a:latin typeface="Cabin"/>
                <a:ea typeface="Cabin"/>
                <a:cs typeface="Cabin"/>
                <a:sym typeface="Cabin"/>
              </a:rPr>
              <a:t>It’s Chronic, so it's more difficult to treat.</a:t>
            </a:r>
            <a:endParaRPr sz="1200">
              <a:solidFill>
                <a:srgbClr val="326D13"/>
              </a:solidFill>
              <a:latin typeface="Cabin"/>
              <a:ea typeface="Cabin"/>
              <a:cs typeface="Cabin"/>
              <a:sym typeface="Cabin"/>
            </a:endParaRPr>
          </a:p>
        </p:txBody>
      </p:sp>
      <p:pic>
        <p:nvPicPr>
          <p:cNvPr id="142" name="Google Shape;142;p15"/>
          <p:cNvPicPr preferRelativeResize="0"/>
          <p:nvPr/>
        </p:nvPicPr>
        <p:blipFill>
          <a:blip r:embed="rId3">
            <a:alphaModFix/>
          </a:blip>
          <a:stretch>
            <a:fillRect/>
          </a:stretch>
        </p:blipFill>
        <p:spPr>
          <a:xfrm>
            <a:off x="6453887" y="8161900"/>
            <a:ext cx="1011899" cy="1022675"/>
          </a:xfrm>
          <a:prstGeom prst="rect">
            <a:avLst/>
          </a:prstGeom>
          <a:noFill/>
          <a:ln>
            <a:noFill/>
          </a:ln>
        </p:spPr>
      </p:pic>
      <p:sp>
        <p:nvSpPr>
          <p:cNvPr id="143" name="Google Shape;143;p15"/>
          <p:cNvSpPr txBox="1"/>
          <p:nvPr/>
        </p:nvSpPr>
        <p:spPr>
          <a:xfrm>
            <a:off x="299175" y="7706349"/>
            <a:ext cx="5051100" cy="414900"/>
          </a:xfrm>
          <a:prstGeom prst="rect">
            <a:avLst/>
          </a:prstGeom>
          <a:noFill/>
          <a:ln>
            <a:noFill/>
          </a:ln>
        </p:spPr>
        <p:txBody>
          <a:bodyPr anchorCtr="0" anchor="t" bIns="91425" lIns="91425" spcFirstLastPara="1" rIns="91425" wrap="square" tIns="91425">
            <a:noAutofit/>
          </a:bodyPr>
          <a:lstStyle/>
          <a:p>
            <a:pPr indent="-355600" lvl="0" marL="457200" marR="0" rtl="0" algn="l">
              <a:spcBef>
                <a:spcPts val="0"/>
              </a:spcBef>
              <a:spcAft>
                <a:spcPts val="0"/>
              </a:spcAft>
              <a:buClr>
                <a:srgbClr val="326D13"/>
              </a:buClr>
              <a:buSzPts val="2000"/>
              <a:buFont typeface="Cabin"/>
              <a:buChar char="❖"/>
            </a:pPr>
            <a:r>
              <a:rPr b="1" lang="en-GB" sz="2000">
                <a:solidFill>
                  <a:srgbClr val="326D13"/>
                </a:solidFill>
                <a:latin typeface="Cabin"/>
                <a:ea typeface="Cabin"/>
                <a:cs typeface="Cabin"/>
                <a:sym typeface="Cabin"/>
              </a:rPr>
              <a:t>Chronic mucocutaneous candidiasis:</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6"/>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txBox="1"/>
          <p:nvPr/>
        </p:nvSpPr>
        <p:spPr>
          <a:xfrm>
            <a:off x="450303" y="45025"/>
            <a:ext cx="6688800" cy="8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500">
                <a:solidFill>
                  <a:srgbClr val="134F5C"/>
                </a:solidFill>
                <a:latin typeface="Cabin"/>
                <a:ea typeface="Cabin"/>
                <a:cs typeface="Cabin"/>
                <a:sym typeface="Cabin"/>
              </a:rPr>
              <a:t>Mucocutaneous infections</a:t>
            </a:r>
            <a:endParaRPr b="1" sz="3500">
              <a:solidFill>
                <a:srgbClr val="134F5C"/>
              </a:solidFill>
              <a:latin typeface="Cabin"/>
              <a:ea typeface="Cabin"/>
              <a:cs typeface="Cabin"/>
              <a:sym typeface="Cabin"/>
            </a:endParaRPr>
          </a:p>
        </p:txBody>
      </p:sp>
      <p:sp>
        <p:nvSpPr>
          <p:cNvPr id="150" name="Google Shape;150;p16"/>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3</a:t>
            </a:r>
            <a:endParaRPr b="1" sz="1800">
              <a:solidFill>
                <a:srgbClr val="134F5C"/>
              </a:solidFill>
              <a:latin typeface="Cabin"/>
              <a:ea typeface="Cabin"/>
              <a:cs typeface="Cabin"/>
              <a:sym typeface="Cabin"/>
            </a:endParaRPr>
          </a:p>
        </p:txBody>
      </p:sp>
      <p:sp>
        <p:nvSpPr>
          <p:cNvPr id="151" name="Google Shape;151;p16"/>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38761D"/>
                </a:solidFill>
                <a:latin typeface="Cabin"/>
                <a:ea typeface="Cabin"/>
                <a:cs typeface="Cabin"/>
                <a:sym typeface="Cabin"/>
              </a:rPr>
              <a:t>1-Usually Immunocompromised hosts present with esophagitis as well</a:t>
            </a:r>
            <a:r>
              <a:rPr lang="en-GB" sz="1200">
                <a:solidFill>
                  <a:srgbClr val="6AA84F"/>
                </a:solidFill>
                <a:latin typeface="Cabin"/>
                <a:ea typeface="Cabin"/>
                <a:cs typeface="Cabin"/>
                <a:sym typeface="Cabin"/>
              </a:rPr>
              <a:t>.</a:t>
            </a:r>
            <a:endParaRPr sz="800">
              <a:latin typeface="Cabin"/>
              <a:ea typeface="Cabin"/>
              <a:cs typeface="Cabin"/>
              <a:sym typeface="Cabin"/>
            </a:endParaRPr>
          </a:p>
        </p:txBody>
      </p:sp>
      <p:cxnSp>
        <p:nvCxnSpPr>
          <p:cNvPr id="152" name="Google Shape;152;p16"/>
          <p:cNvCxnSpPr/>
          <p:nvPr/>
        </p:nvCxnSpPr>
        <p:spPr>
          <a:xfrm flipH="1" rot="10800000">
            <a:off x="913345" y="793194"/>
            <a:ext cx="5762700" cy="3900"/>
          </a:xfrm>
          <a:prstGeom prst="straightConnector1">
            <a:avLst/>
          </a:prstGeom>
          <a:noFill/>
          <a:ln cap="flat" cmpd="sng" w="19050">
            <a:solidFill>
              <a:srgbClr val="45818E"/>
            </a:solidFill>
            <a:prstDash val="dot"/>
            <a:round/>
            <a:headEnd len="med" w="med" type="oval"/>
            <a:tailEnd len="med" w="med" type="oval"/>
          </a:ln>
        </p:spPr>
      </p:cxnSp>
      <p:sp>
        <p:nvSpPr>
          <p:cNvPr id="153" name="Google Shape;153;p16"/>
          <p:cNvSpPr txBox="1"/>
          <p:nvPr/>
        </p:nvSpPr>
        <p:spPr>
          <a:xfrm>
            <a:off x="327975" y="1352469"/>
            <a:ext cx="45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134F5C"/>
                </a:solidFill>
                <a:latin typeface="Cabin"/>
                <a:ea typeface="Cabin"/>
                <a:cs typeface="Cabin"/>
                <a:sym typeface="Cabin"/>
              </a:rPr>
              <a:t>1- </a:t>
            </a:r>
            <a:r>
              <a:rPr b="1" lang="en-GB" sz="2000">
                <a:solidFill>
                  <a:srgbClr val="134F5C"/>
                </a:solidFill>
                <a:latin typeface="Cabin"/>
                <a:ea typeface="Cabin"/>
                <a:cs typeface="Cabin"/>
                <a:sym typeface="Cabin"/>
              </a:rPr>
              <a:t>Oropharyngeal Candidiasis :  </a:t>
            </a:r>
            <a:endParaRPr b="1" sz="2000">
              <a:solidFill>
                <a:srgbClr val="134F5C"/>
              </a:solidFill>
              <a:latin typeface="Cabin"/>
              <a:ea typeface="Cabin"/>
              <a:cs typeface="Cabin"/>
              <a:sym typeface="Cabin"/>
            </a:endParaRPr>
          </a:p>
        </p:txBody>
      </p:sp>
      <p:sp>
        <p:nvSpPr>
          <p:cNvPr id="154" name="Google Shape;154;p16"/>
          <p:cNvSpPr txBox="1"/>
          <p:nvPr/>
        </p:nvSpPr>
        <p:spPr>
          <a:xfrm>
            <a:off x="183600" y="1784994"/>
            <a:ext cx="6125700" cy="1785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Oral thrush:</a:t>
            </a:r>
            <a:endParaRPr b="1">
              <a:solidFill>
                <a:srgbClr val="CC0000"/>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 </a:t>
            </a:r>
            <a:r>
              <a:rPr b="1" lang="en-GB" sz="1300">
                <a:solidFill>
                  <a:srgbClr val="CC0000"/>
                </a:solidFill>
                <a:latin typeface="Cabin"/>
                <a:ea typeface="Cabin"/>
                <a:cs typeface="Cabin"/>
                <a:sym typeface="Cabin"/>
              </a:rPr>
              <a:t>White</a:t>
            </a:r>
            <a:r>
              <a:rPr lang="en-GB" sz="1300">
                <a:solidFill>
                  <a:schemeClr val="dk1"/>
                </a:solidFill>
                <a:latin typeface="Cabin"/>
                <a:ea typeface="Cabin"/>
                <a:cs typeface="Cabin"/>
                <a:sym typeface="Cabin"/>
              </a:rPr>
              <a:t> or grey Pseudomembranous </a:t>
            </a:r>
            <a:r>
              <a:rPr b="1" lang="en-GB" sz="1300">
                <a:solidFill>
                  <a:srgbClr val="CC0000"/>
                </a:solidFill>
                <a:latin typeface="Cabin"/>
                <a:ea typeface="Cabin"/>
                <a:cs typeface="Cabin"/>
                <a:sym typeface="Cabin"/>
              </a:rPr>
              <a:t>patches</a:t>
            </a:r>
            <a:r>
              <a:rPr lang="en-GB" sz="1300">
                <a:solidFill>
                  <a:schemeClr val="dk1"/>
                </a:solidFill>
                <a:latin typeface="Cabin"/>
                <a:ea typeface="Cabin"/>
                <a:cs typeface="Cabin"/>
                <a:sym typeface="Cabin"/>
              </a:rPr>
              <a:t> on oral surfaces </a:t>
            </a:r>
            <a:r>
              <a:rPr b="1" lang="en-GB" sz="1300">
                <a:solidFill>
                  <a:srgbClr val="CC0000"/>
                </a:solidFill>
                <a:latin typeface="Cabin"/>
                <a:ea typeface="Cabin"/>
                <a:cs typeface="Cabin"/>
                <a:sym typeface="Cabin"/>
              </a:rPr>
              <a:t>especially tongue</a:t>
            </a:r>
            <a:r>
              <a:rPr lang="en-GB" sz="1300">
                <a:solidFill>
                  <a:schemeClr val="dk1"/>
                </a:solidFill>
                <a:latin typeface="Cabin"/>
                <a:ea typeface="Cabin"/>
                <a:cs typeface="Cabin"/>
                <a:sym typeface="Cabin"/>
              </a:rPr>
              <a:t> </a:t>
            </a:r>
            <a:r>
              <a:rPr lang="en-GB" sz="1300">
                <a:solidFill>
                  <a:srgbClr val="6AA84F"/>
                </a:solidFill>
                <a:latin typeface="Cabin"/>
                <a:ea typeface="Cabin"/>
                <a:cs typeface="Cabin"/>
                <a:sym typeface="Cabin"/>
              </a:rPr>
              <a:t>and </a:t>
            </a:r>
            <a:r>
              <a:rPr lang="en-GB" sz="1300">
                <a:solidFill>
                  <a:srgbClr val="326D13"/>
                </a:solidFill>
                <a:latin typeface="Cabin"/>
                <a:ea typeface="Cabin"/>
                <a:cs typeface="Cabin"/>
                <a:sym typeface="Cabin"/>
              </a:rPr>
              <a:t>palate</a:t>
            </a:r>
            <a:r>
              <a:rPr lang="en-GB" sz="1300">
                <a:solidFill>
                  <a:schemeClr val="dk1"/>
                </a:solidFill>
                <a:latin typeface="Cabin"/>
                <a:ea typeface="Cabin"/>
                <a:cs typeface="Cabin"/>
                <a:sym typeface="Cabin"/>
              </a:rPr>
              <a:t> with underlying erythema.</a:t>
            </a:r>
            <a:endParaRPr sz="600">
              <a:solidFill>
                <a:schemeClr val="dk1"/>
              </a:solidFill>
              <a:latin typeface="Cabin"/>
              <a:ea typeface="Cabin"/>
              <a:cs typeface="Cabin"/>
              <a:sym typeface="Cabin"/>
            </a:endParaRPr>
          </a:p>
          <a:p>
            <a:pPr indent="0" lvl="0" marL="457200" rtl="0" algn="l">
              <a:spcBef>
                <a:spcPts val="0"/>
              </a:spcBef>
              <a:spcAft>
                <a:spcPts val="0"/>
              </a:spcAft>
              <a:buNone/>
            </a:pPr>
            <a:r>
              <a:t/>
            </a:r>
            <a:endParaRPr sz="6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 Common in </a:t>
            </a:r>
            <a:r>
              <a:rPr b="1" lang="en-GB" sz="1300">
                <a:solidFill>
                  <a:srgbClr val="CC0000"/>
                </a:solidFill>
                <a:latin typeface="Cabin"/>
                <a:ea typeface="Cabin"/>
                <a:cs typeface="Cabin"/>
                <a:sym typeface="Cabin"/>
              </a:rPr>
              <a:t>neonates</a:t>
            </a:r>
            <a:r>
              <a:rPr lang="en-GB" sz="1300">
                <a:solidFill>
                  <a:schemeClr val="dk1"/>
                </a:solidFill>
                <a:latin typeface="Cabin"/>
                <a:ea typeface="Cabin"/>
                <a:cs typeface="Cabin"/>
                <a:sym typeface="Cabin"/>
              </a:rPr>
              <a:t> ,</a:t>
            </a:r>
            <a:r>
              <a:rPr b="1" lang="en-GB" sz="1300">
                <a:solidFill>
                  <a:srgbClr val="CC0000"/>
                </a:solidFill>
                <a:latin typeface="Cabin"/>
                <a:ea typeface="Cabin"/>
                <a:cs typeface="Cabin"/>
                <a:sym typeface="Cabin"/>
              </a:rPr>
              <a:t>infants</a:t>
            </a:r>
            <a:r>
              <a:rPr lang="en-GB" sz="1300">
                <a:solidFill>
                  <a:schemeClr val="dk1"/>
                </a:solidFill>
                <a:latin typeface="Cabin"/>
                <a:ea typeface="Cabin"/>
                <a:cs typeface="Cabin"/>
                <a:sym typeface="Cabin"/>
              </a:rPr>
              <a:t> , elderly, </a:t>
            </a:r>
            <a:r>
              <a:rPr lang="en-GB" sz="1300">
                <a:solidFill>
                  <a:srgbClr val="326D13"/>
                </a:solidFill>
                <a:latin typeface="Cabin"/>
                <a:ea typeface="Cabin"/>
                <a:cs typeface="Cabin"/>
                <a:sym typeface="Cabin"/>
              </a:rPr>
              <a:t>Patients on broad spectrum Abx, Asthmatic patients(because they use steroid medications)</a:t>
            </a:r>
            <a:r>
              <a:rPr lang="en-GB" sz="1300">
                <a:solidFill>
                  <a:srgbClr val="6AA84F"/>
                </a:solidFill>
                <a:latin typeface="Cabin"/>
                <a:ea typeface="Cabin"/>
                <a:cs typeface="Cabin"/>
                <a:sym typeface="Cabin"/>
              </a:rPr>
              <a:t> </a:t>
            </a:r>
            <a:r>
              <a:rPr lang="en-GB" sz="1300">
                <a:solidFill>
                  <a:schemeClr val="dk1"/>
                </a:solidFill>
                <a:latin typeface="Cabin"/>
                <a:ea typeface="Cabin"/>
                <a:cs typeface="Cabin"/>
                <a:sym typeface="Cabin"/>
              </a:rPr>
              <a:t>and In immunocompromised hosts</a:t>
            </a:r>
            <a:r>
              <a:rPr baseline="30000" lang="en-GB" sz="1300">
                <a:solidFill>
                  <a:schemeClr val="dk1"/>
                </a:solidFill>
                <a:latin typeface="Cabin"/>
                <a:ea typeface="Cabin"/>
                <a:cs typeface="Cabin"/>
                <a:sym typeface="Cabin"/>
              </a:rPr>
              <a:t>1 ,</a:t>
            </a:r>
            <a:r>
              <a:rPr lang="en-GB" sz="1300">
                <a:solidFill>
                  <a:schemeClr val="dk1"/>
                </a:solidFill>
                <a:latin typeface="Cabin"/>
                <a:ea typeface="Cabin"/>
                <a:cs typeface="Cabin"/>
                <a:sym typeface="Cabin"/>
              </a:rPr>
              <a:t>e.g.AIDS.</a:t>
            </a:r>
            <a:endParaRPr sz="1300">
              <a:solidFill>
                <a:schemeClr val="dk1"/>
              </a:solidFill>
              <a:latin typeface="Cabin"/>
              <a:ea typeface="Cabin"/>
              <a:cs typeface="Cabin"/>
              <a:sym typeface="Cabin"/>
            </a:endParaRPr>
          </a:p>
          <a:p>
            <a:pPr indent="0" lvl="0" marL="914400" rtl="0" algn="l">
              <a:spcBef>
                <a:spcPts val="0"/>
              </a:spcBef>
              <a:spcAft>
                <a:spcPts val="0"/>
              </a:spcAft>
              <a:buNone/>
            </a:pPr>
            <a:r>
              <a:t/>
            </a:r>
            <a:endParaRPr sz="1300">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Forms of oral candidiasis:</a:t>
            </a:r>
            <a:endParaRPr b="1">
              <a:solidFill>
                <a:schemeClr val="dk1"/>
              </a:solidFill>
              <a:latin typeface="Cabin"/>
              <a:ea typeface="Cabin"/>
              <a:cs typeface="Cabin"/>
              <a:sym typeface="Cabin"/>
            </a:endParaRPr>
          </a:p>
          <a:p>
            <a:pPr indent="0" lvl="0" marL="457200" rtl="0" algn="l">
              <a:spcBef>
                <a:spcPts val="0"/>
              </a:spcBef>
              <a:spcAft>
                <a:spcPts val="0"/>
              </a:spcAft>
              <a:buNone/>
            </a:pPr>
            <a:r>
              <a:t/>
            </a:r>
            <a:endParaRPr b="1">
              <a:solidFill>
                <a:schemeClr val="dk1"/>
              </a:solidFill>
              <a:latin typeface="Cabin"/>
              <a:ea typeface="Cabin"/>
              <a:cs typeface="Cabin"/>
              <a:sym typeface="Cabin"/>
            </a:endParaRPr>
          </a:p>
        </p:txBody>
      </p:sp>
      <p:sp>
        <p:nvSpPr>
          <p:cNvPr id="155" name="Google Shape;155;p16"/>
          <p:cNvSpPr txBox="1"/>
          <p:nvPr/>
        </p:nvSpPr>
        <p:spPr>
          <a:xfrm flipH="1">
            <a:off x="335350" y="6656207"/>
            <a:ext cx="3167700" cy="5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134F5C"/>
                </a:solidFill>
                <a:latin typeface="Cabin"/>
                <a:ea typeface="Cabin"/>
                <a:cs typeface="Cabin"/>
                <a:sym typeface="Cabin"/>
              </a:rPr>
              <a:t>2- </a:t>
            </a:r>
            <a:r>
              <a:rPr b="1" lang="en-GB" sz="2000">
                <a:solidFill>
                  <a:srgbClr val="134F5C"/>
                </a:solidFill>
                <a:latin typeface="Cabin"/>
                <a:ea typeface="Cabin"/>
                <a:cs typeface="Cabin"/>
                <a:sym typeface="Cabin"/>
              </a:rPr>
              <a:t>Esophagitis</a:t>
            </a:r>
            <a:endParaRPr b="1" sz="2000">
              <a:solidFill>
                <a:srgbClr val="134F5C"/>
              </a:solidFill>
              <a:latin typeface="Cabin"/>
              <a:ea typeface="Cabin"/>
              <a:cs typeface="Cabin"/>
              <a:sym typeface="Cabin"/>
            </a:endParaRPr>
          </a:p>
        </p:txBody>
      </p:sp>
      <p:sp>
        <p:nvSpPr>
          <p:cNvPr id="156" name="Google Shape;156;p16"/>
          <p:cNvSpPr txBox="1"/>
          <p:nvPr/>
        </p:nvSpPr>
        <p:spPr>
          <a:xfrm>
            <a:off x="496700" y="7779332"/>
            <a:ext cx="5762700" cy="10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 Common in pregnancy, diabetics, use of contraceptives.</a:t>
            </a:r>
            <a:endParaRPr>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 Thick discharge, itching irritation . </a:t>
            </a:r>
            <a:endParaRPr>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lang="en-GB">
                <a:solidFill>
                  <a:schemeClr val="dk1"/>
                </a:solidFill>
                <a:latin typeface="Cabin"/>
                <a:ea typeface="Cabin"/>
                <a:cs typeface="Cabin"/>
                <a:sym typeface="Cabin"/>
              </a:rPr>
              <a:t>Lesion appear as white patches on vaginal mucosa</a:t>
            </a:r>
            <a:endParaRPr>
              <a:latin typeface="Cabin"/>
              <a:ea typeface="Cabin"/>
              <a:cs typeface="Cabin"/>
              <a:sym typeface="Cabin"/>
            </a:endParaRPr>
          </a:p>
        </p:txBody>
      </p:sp>
      <p:sp>
        <p:nvSpPr>
          <p:cNvPr id="157" name="Google Shape;157;p16"/>
          <p:cNvSpPr txBox="1"/>
          <p:nvPr/>
        </p:nvSpPr>
        <p:spPr>
          <a:xfrm>
            <a:off x="335351" y="7405607"/>
            <a:ext cx="55818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134F5C"/>
                </a:solidFill>
                <a:latin typeface="Cabin"/>
                <a:ea typeface="Cabin"/>
                <a:cs typeface="Cabin"/>
                <a:sym typeface="Cabin"/>
              </a:rPr>
              <a:t>3- </a:t>
            </a:r>
            <a:r>
              <a:rPr b="1" lang="en-GB" sz="2000">
                <a:solidFill>
                  <a:srgbClr val="134F5C"/>
                </a:solidFill>
                <a:latin typeface="Cabin"/>
                <a:ea typeface="Cabin"/>
                <a:cs typeface="Cabin"/>
                <a:sym typeface="Cabin"/>
              </a:rPr>
              <a:t>Vulvovaginitis : </a:t>
            </a:r>
            <a:r>
              <a:rPr b="1" lang="en-GB" sz="1200">
                <a:solidFill>
                  <a:srgbClr val="6AA84F"/>
                </a:solidFill>
                <a:latin typeface="Cabin"/>
                <a:ea typeface="Cabin"/>
                <a:cs typeface="Cabin"/>
                <a:sym typeface="Cabin"/>
              </a:rPr>
              <a:t>“</a:t>
            </a:r>
            <a:r>
              <a:rPr b="1" lang="en-GB" sz="1200">
                <a:solidFill>
                  <a:srgbClr val="38761D"/>
                </a:solidFill>
                <a:latin typeface="Cabin"/>
                <a:ea typeface="Cabin"/>
                <a:cs typeface="Cabin"/>
                <a:sym typeface="Cabin"/>
              </a:rPr>
              <a:t>70% of women </a:t>
            </a:r>
            <a:r>
              <a:rPr b="1" lang="en-GB" sz="1200">
                <a:solidFill>
                  <a:srgbClr val="38761D"/>
                </a:solidFill>
                <a:latin typeface="Cabin"/>
                <a:ea typeface="Cabin"/>
                <a:cs typeface="Cabin"/>
                <a:sym typeface="Cabin"/>
              </a:rPr>
              <a:t>develop this, at least once in life”</a:t>
            </a:r>
            <a:r>
              <a:rPr b="1" lang="en-GB" sz="1200">
                <a:solidFill>
                  <a:srgbClr val="38761D"/>
                </a:solidFill>
                <a:latin typeface="Cabin"/>
                <a:ea typeface="Cabin"/>
                <a:cs typeface="Cabin"/>
                <a:sym typeface="Cabin"/>
              </a:rPr>
              <a:t> </a:t>
            </a:r>
            <a:endParaRPr b="1" sz="1200">
              <a:solidFill>
                <a:srgbClr val="38761D"/>
              </a:solidFill>
              <a:latin typeface="Cabin"/>
              <a:ea typeface="Cabin"/>
              <a:cs typeface="Cabin"/>
              <a:sym typeface="Cabin"/>
            </a:endParaRPr>
          </a:p>
        </p:txBody>
      </p:sp>
      <p:pic>
        <p:nvPicPr>
          <p:cNvPr id="158" name="Google Shape;158;p16"/>
          <p:cNvPicPr preferRelativeResize="0"/>
          <p:nvPr/>
        </p:nvPicPr>
        <p:blipFill rotWithShape="1">
          <a:blip r:embed="rId3">
            <a:alphaModFix/>
          </a:blip>
          <a:srcRect b="54921" l="74327" r="4255" t="23415"/>
          <a:stretch/>
        </p:blipFill>
        <p:spPr>
          <a:xfrm>
            <a:off x="6339162" y="1866207"/>
            <a:ext cx="853497" cy="627031"/>
          </a:xfrm>
          <a:prstGeom prst="rect">
            <a:avLst/>
          </a:prstGeom>
          <a:noFill/>
          <a:ln>
            <a:noFill/>
          </a:ln>
        </p:spPr>
      </p:pic>
      <p:sp>
        <p:nvSpPr>
          <p:cNvPr id="159" name="Google Shape;159;p16"/>
          <p:cNvSpPr txBox="1"/>
          <p:nvPr/>
        </p:nvSpPr>
        <p:spPr>
          <a:xfrm>
            <a:off x="6126005" y="2417467"/>
            <a:ext cx="1279800" cy="22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Cabin"/>
                <a:ea typeface="Cabin"/>
                <a:cs typeface="Cabin"/>
                <a:sym typeface="Cabin"/>
              </a:rPr>
              <a:t>Oral thrush</a:t>
            </a:r>
            <a:endParaRPr sz="1000"/>
          </a:p>
        </p:txBody>
      </p:sp>
      <p:graphicFrame>
        <p:nvGraphicFramePr>
          <p:cNvPr id="160" name="Google Shape;160;p16"/>
          <p:cNvGraphicFramePr/>
          <p:nvPr/>
        </p:nvGraphicFramePr>
        <p:xfrm>
          <a:off x="479175" y="3822844"/>
          <a:ext cx="3000000" cy="3000000"/>
        </p:xfrm>
        <a:graphic>
          <a:graphicData uri="http://schemas.openxmlformats.org/drawingml/2006/table">
            <a:tbl>
              <a:tblPr>
                <a:noFill/>
                <a:tableStyleId>{D70AA0D9-CFE2-48BD-8AFE-7004DC24510C}</a:tableStyleId>
              </a:tblPr>
              <a:tblGrid>
                <a:gridCol w="2229600"/>
                <a:gridCol w="2057700"/>
                <a:gridCol w="2401500"/>
              </a:tblGrid>
              <a:tr h="465050">
                <a:tc>
                  <a:txBody>
                    <a:bodyPr/>
                    <a:lstStyle/>
                    <a:p>
                      <a:pPr indent="0" lvl="0" marL="0" rtl="0" algn="ctr">
                        <a:spcBef>
                          <a:spcPts val="0"/>
                        </a:spcBef>
                        <a:spcAft>
                          <a:spcPts val="0"/>
                        </a:spcAft>
                        <a:buNone/>
                      </a:pPr>
                      <a:r>
                        <a:rPr b="1" lang="en-GB">
                          <a:solidFill>
                            <a:srgbClr val="134F5C"/>
                          </a:solidFill>
                          <a:latin typeface="Cabin"/>
                          <a:ea typeface="Cabin"/>
                          <a:cs typeface="Cabin"/>
                          <a:sym typeface="Cabin"/>
                        </a:rPr>
                        <a:t>1- Erythematous form</a:t>
                      </a:r>
                      <a:endParaRPr b="1">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86B9BC">
                        <a:alpha val="37430"/>
                      </a:srgbClr>
                    </a:solidFill>
                  </a:tcPr>
                </a:tc>
                <a:tc>
                  <a:txBody>
                    <a:bodyPr/>
                    <a:lstStyle/>
                    <a:p>
                      <a:pPr indent="0" lvl="0" marL="0" rtl="0" algn="ctr">
                        <a:spcBef>
                          <a:spcPts val="0"/>
                        </a:spcBef>
                        <a:spcAft>
                          <a:spcPts val="0"/>
                        </a:spcAft>
                        <a:buNone/>
                      </a:pPr>
                      <a:r>
                        <a:rPr b="1" lang="en-GB">
                          <a:solidFill>
                            <a:srgbClr val="134F5C"/>
                          </a:solidFill>
                          <a:latin typeface="Cabin"/>
                          <a:ea typeface="Cabin"/>
                          <a:cs typeface="Cabin"/>
                          <a:sym typeface="Cabin"/>
                        </a:rPr>
                        <a:t>2-P</a:t>
                      </a:r>
                      <a:r>
                        <a:rPr b="1" lang="en-GB">
                          <a:solidFill>
                            <a:srgbClr val="134F5C"/>
                          </a:solidFill>
                          <a:latin typeface="Cabin"/>
                          <a:ea typeface="Cabin"/>
                          <a:cs typeface="Cabin"/>
                          <a:sym typeface="Cabin"/>
                        </a:rPr>
                        <a:t>seudomembranous-erythematous form.</a:t>
                      </a:r>
                      <a:endParaRPr b="1">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86B9BC">
                        <a:alpha val="37430"/>
                      </a:srgbClr>
                    </a:solidFill>
                  </a:tcPr>
                </a:tc>
                <a:tc>
                  <a:txBody>
                    <a:bodyPr/>
                    <a:lstStyle/>
                    <a:p>
                      <a:pPr indent="0" lvl="0" marL="0" rtl="0" algn="ctr">
                        <a:spcBef>
                          <a:spcPts val="0"/>
                        </a:spcBef>
                        <a:spcAft>
                          <a:spcPts val="0"/>
                        </a:spcAft>
                        <a:buNone/>
                      </a:pPr>
                      <a:r>
                        <a:rPr b="1" lang="en-GB">
                          <a:solidFill>
                            <a:srgbClr val="134F5C"/>
                          </a:solidFill>
                          <a:latin typeface="Cabin"/>
                          <a:ea typeface="Cabin"/>
                          <a:cs typeface="Cabin"/>
                          <a:sym typeface="Cabin"/>
                        </a:rPr>
                        <a:t>3- </a:t>
                      </a:r>
                      <a:r>
                        <a:rPr b="1" lang="en-GB">
                          <a:solidFill>
                            <a:srgbClr val="134F5C"/>
                          </a:solidFill>
                          <a:latin typeface="Cabin"/>
                          <a:ea typeface="Cabin"/>
                          <a:cs typeface="Cabin"/>
                          <a:sym typeface="Cabin"/>
                        </a:rPr>
                        <a:t>Hyperplastic form:</a:t>
                      </a:r>
                      <a:endParaRPr b="1">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86B9BC">
                        <a:alpha val="37430"/>
                      </a:srgbClr>
                    </a:solidFill>
                  </a:tcPr>
                </a:tc>
              </a:tr>
              <a:tr h="1983825">
                <a:tc>
                  <a:txBody>
                    <a:bodyPr/>
                    <a:lstStyle/>
                    <a:p>
                      <a:pPr indent="0" lvl="0" marL="0" rtl="0" algn="l">
                        <a:spcBef>
                          <a:spcPts val="0"/>
                        </a:spcBef>
                        <a:spcAft>
                          <a:spcPts val="0"/>
                        </a:spcAft>
                        <a:buNone/>
                      </a:pPr>
                      <a:r>
                        <a:t/>
                      </a: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pic>
        <p:nvPicPr>
          <p:cNvPr id="161" name="Google Shape;161;p16"/>
          <p:cNvPicPr preferRelativeResize="0"/>
          <p:nvPr/>
        </p:nvPicPr>
        <p:blipFill rotWithShape="1">
          <a:blip r:embed="rId4">
            <a:alphaModFix/>
          </a:blip>
          <a:srcRect b="14592" l="62206" r="11872" t="61299"/>
          <a:stretch/>
        </p:blipFill>
        <p:spPr>
          <a:xfrm>
            <a:off x="5068738" y="4529419"/>
            <a:ext cx="1851722" cy="840003"/>
          </a:xfrm>
          <a:prstGeom prst="rect">
            <a:avLst/>
          </a:prstGeom>
          <a:noFill/>
          <a:ln>
            <a:noFill/>
          </a:ln>
        </p:spPr>
      </p:pic>
      <p:pic>
        <p:nvPicPr>
          <p:cNvPr id="162" name="Google Shape;162;p16"/>
          <p:cNvPicPr preferRelativeResize="0"/>
          <p:nvPr/>
        </p:nvPicPr>
        <p:blipFill rotWithShape="1">
          <a:blip r:embed="rId5">
            <a:alphaModFix/>
          </a:blip>
          <a:srcRect b="59825" l="57255" r="22494" t="27771"/>
          <a:stretch/>
        </p:blipFill>
        <p:spPr>
          <a:xfrm>
            <a:off x="2920825" y="4492557"/>
            <a:ext cx="1618526" cy="807900"/>
          </a:xfrm>
          <a:prstGeom prst="rect">
            <a:avLst/>
          </a:prstGeom>
          <a:noFill/>
          <a:ln>
            <a:noFill/>
          </a:ln>
        </p:spPr>
      </p:pic>
      <p:pic>
        <p:nvPicPr>
          <p:cNvPr id="163" name="Google Shape;163;p16"/>
          <p:cNvPicPr preferRelativeResize="0"/>
          <p:nvPr/>
        </p:nvPicPr>
        <p:blipFill>
          <a:blip r:embed="rId6">
            <a:alphaModFix/>
          </a:blip>
          <a:stretch>
            <a:fillRect/>
          </a:stretch>
        </p:blipFill>
        <p:spPr>
          <a:xfrm>
            <a:off x="848088" y="4476507"/>
            <a:ext cx="1543337" cy="840000"/>
          </a:xfrm>
          <a:prstGeom prst="rect">
            <a:avLst/>
          </a:prstGeom>
          <a:noFill/>
          <a:ln>
            <a:noFill/>
          </a:ln>
        </p:spPr>
      </p:pic>
      <p:sp>
        <p:nvSpPr>
          <p:cNvPr id="164" name="Google Shape;164;p16"/>
          <p:cNvSpPr txBox="1"/>
          <p:nvPr/>
        </p:nvSpPr>
        <p:spPr>
          <a:xfrm>
            <a:off x="504963" y="5363557"/>
            <a:ext cx="2229600" cy="10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326D13"/>
                </a:solidFill>
                <a:latin typeface="Cabin"/>
                <a:ea typeface="Cabin"/>
                <a:cs typeface="Cabin"/>
                <a:sym typeface="Cabin"/>
              </a:rPr>
              <a:t>Sometimes we don’t see white patches, we see something called </a:t>
            </a:r>
            <a:r>
              <a:rPr lang="en-GB" sz="1000">
                <a:solidFill>
                  <a:srgbClr val="326D13"/>
                </a:solidFill>
                <a:latin typeface="Cabin"/>
                <a:ea typeface="Cabin"/>
                <a:cs typeface="Cabin"/>
                <a:sym typeface="Cabin"/>
              </a:rPr>
              <a:t>erythematous</a:t>
            </a:r>
            <a:r>
              <a:rPr lang="en-GB" sz="1000">
                <a:solidFill>
                  <a:srgbClr val="326D13"/>
                </a:solidFill>
                <a:latin typeface="Cabin"/>
                <a:ea typeface="Cabin"/>
                <a:cs typeface="Cabin"/>
                <a:sym typeface="Cabin"/>
              </a:rPr>
              <a:t> </a:t>
            </a:r>
            <a:r>
              <a:rPr lang="en-GB" sz="1000">
                <a:solidFill>
                  <a:srgbClr val="326D13"/>
                </a:solidFill>
                <a:latin typeface="Cabin"/>
                <a:ea typeface="Cabin"/>
                <a:cs typeface="Cabin"/>
                <a:sym typeface="Cabin"/>
              </a:rPr>
              <a:t>candidiasis( </a:t>
            </a:r>
            <a:r>
              <a:rPr lang="en-GB" sz="1000">
                <a:solidFill>
                  <a:srgbClr val="326D13"/>
                </a:solidFill>
                <a:latin typeface="Cabin"/>
                <a:ea typeface="Cabin"/>
                <a:cs typeface="Cabin"/>
                <a:sym typeface="Cabin"/>
              </a:rPr>
              <a:t>redness and inflammation). It usually occurs in old people using dentures.</a:t>
            </a:r>
            <a:endParaRPr sz="1000">
              <a:solidFill>
                <a:srgbClr val="326D13"/>
              </a:solidFill>
              <a:latin typeface="Cabin"/>
              <a:ea typeface="Cabin"/>
              <a:cs typeface="Cabin"/>
              <a:sym typeface="Cabin"/>
            </a:endParaRPr>
          </a:p>
        </p:txBody>
      </p:sp>
      <p:sp>
        <p:nvSpPr>
          <p:cNvPr id="165" name="Google Shape;165;p16"/>
          <p:cNvSpPr txBox="1"/>
          <p:nvPr/>
        </p:nvSpPr>
        <p:spPr>
          <a:xfrm>
            <a:off x="2615288" y="5380207"/>
            <a:ext cx="22296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326D13"/>
                </a:solidFill>
                <a:latin typeface="Cabin"/>
                <a:ea typeface="Cabin"/>
                <a:cs typeface="Cabin"/>
                <a:sym typeface="Cabin"/>
              </a:rPr>
              <a:t>Both White patches  and </a:t>
            </a:r>
            <a:r>
              <a:rPr lang="en-GB" sz="1000">
                <a:solidFill>
                  <a:srgbClr val="326D13"/>
                </a:solidFill>
                <a:latin typeface="Cabin"/>
                <a:ea typeface="Cabin"/>
                <a:cs typeface="Cabin"/>
                <a:sym typeface="Cabin"/>
              </a:rPr>
              <a:t>erythematous</a:t>
            </a:r>
            <a:r>
              <a:rPr lang="en-GB" sz="1000">
                <a:solidFill>
                  <a:srgbClr val="326D13"/>
                </a:solidFill>
                <a:latin typeface="Cabin"/>
                <a:ea typeface="Cabin"/>
                <a:cs typeface="Cabin"/>
                <a:sym typeface="Cabin"/>
              </a:rPr>
              <a:t> lesions.</a:t>
            </a:r>
            <a:endParaRPr sz="1000">
              <a:solidFill>
                <a:srgbClr val="326D13"/>
              </a:solidFill>
              <a:latin typeface="Cabin"/>
              <a:ea typeface="Cabin"/>
              <a:cs typeface="Cabin"/>
              <a:sym typeface="Cabin"/>
            </a:endParaRPr>
          </a:p>
        </p:txBody>
      </p:sp>
      <p:sp>
        <p:nvSpPr>
          <p:cNvPr id="166" name="Google Shape;166;p16"/>
          <p:cNvSpPr txBox="1"/>
          <p:nvPr/>
        </p:nvSpPr>
        <p:spPr>
          <a:xfrm>
            <a:off x="4909201" y="5352469"/>
            <a:ext cx="2170800" cy="6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326D13"/>
                </a:solidFill>
                <a:latin typeface="Cabin"/>
                <a:ea typeface="Cabin"/>
                <a:cs typeface="Cabin"/>
                <a:sym typeface="Cabin"/>
              </a:rPr>
              <a:t>White patches but difficult to remove unlike oral thrush, </a:t>
            </a:r>
            <a:r>
              <a:rPr lang="en-GB" sz="1000">
                <a:latin typeface="Cabin"/>
                <a:ea typeface="Cabin"/>
                <a:cs typeface="Cabin"/>
                <a:sym typeface="Cabin"/>
              </a:rPr>
              <a:t>That was mistaken for leukoplakia</a:t>
            </a:r>
            <a:endParaRPr sz="1000">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17"/>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4</a:t>
            </a:r>
            <a:endParaRPr b="1" sz="1800">
              <a:solidFill>
                <a:srgbClr val="134F5C"/>
              </a:solidFill>
              <a:latin typeface="Cabin"/>
              <a:ea typeface="Cabin"/>
              <a:cs typeface="Cabin"/>
              <a:sym typeface="Cabin"/>
            </a:endParaRPr>
          </a:p>
        </p:txBody>
      </p:sp>
      <p:sp>
        <p:nvSpPr>
          <p:cNvPr id="173" name="Google Shape;173;p17"/>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326D13"/>
                </a:solidFill>
                <a:latin typeface="Cabin"/>
                <a:ea typeface="Cabin"/>
                <a:cs typeface="Cabin"/>
                <a:sym typeface="Cabin"/>
              </a:rPr>
              <a:t>1- Positive sputum for candida isn’t </a:t>
            </a:r>
            <a:r>
              <a:rPr lang="en-GB" sz="1200">
                <a:solidFill>
                  <a:srgbClr val="326D13"/>
                </a:solidFill>
                <a:latin typeface="Cabin"/>
                <a:ea typeface="Cabin"/>
                <a:cs typeface="Cabin"/>
                <a:sym typeface="Cabin"/>
              </a:rPr>
              <a:t>diagnostic</a:t>
            </a:r>
            <a:r>
              <a:rPr lang="en-GB" sz="1200">
                <a:solidFill>
                  <a:srgbClr val="326D13"/>
                </a:solidFill>
                <a:latin typeface="Cabin"/>
                <a:ea typeface="Cabin"/>
                <a:cs typeface="Cabin"/>
                <a:sym typeface="Cabin"/>
              </a:rPr>
              <a:t> </a:t>
            </a:r>
            <a:r>
              <a:rPr lang="en-GB" sz="1200">
                <a:solidFill>
                  <a:srgbClr val="326D13"/>
                </a:solidFill>
                <a:latin typeface="Cabin"/>
                <a:ea typeface="Cabin"/>
                <a:cs typeface="Cabin"/>
                <a:sym typeface="Cabin"/>
              </a:rPr>
              <a:t>because</a:t>
            </a:r>
            <a:r>
              <a:rPr lang="en-GB" sz="1200">
                <a:solidFill>
                  <a:srgbClr val="326D13"/>
                </a:solidFill>
                <a:latin typeface="Cabin"/>
                <a:ea typeface="Cabin"/>
                <a:cs typeface="Cabin"/>
                <a:sym typeface="Cabin"/>
              </a:rPr>
              <a:t> candida is  usually found in the normal flora of the mouth, BAL is better than sputum.</a:t>
            </a:r>
            <a:endParaRPr sz="1200">
              <a:solidFill>
                <a:srgbClr val="326D13"/>
              </a:solidFill>
              <a:latin typeface="Cabin"/>
              <a:ea typeface="Cabin"/>
              <a:cs typeface="Cabin"/>
              <a:sym typeface="Cabin"/>
            </a:endParaRPr>
          </a:p>
        </p:txBody>
      </p:sp>
      <p:cxnSp>
        <p:nvCxnSpPr>
          <p:cNvPr id="174" name="Google Shape;174;p17"/>
          <p:cNvCxnSpPr/>
          <p:nvPr/>
        </p:nvCxnSpPr>
        <p:spPr>
          <a:xfrm flipH="1" rot="10800000">
            <a:off x="1237412" y="783558"/>
            <a:ext cx="5003100" cy="20700"/>
          </a:xfrm>
          <a:prstGeom prst="straightConnector1">
            <a:avLst/>
          </a:prstGeom>
          <a:noFill/>
          <a:ln cap="flat" cmpd="sng" w="19050">
            <a:solidFill>
              <a:srgbClr val="45818E"/>
            </a:solidFill>
            <a:prstDash val="dot"/>
            <a:round/>
            <a:headEnd len="med" w="med" type="oval"/>
            <a:tailEnd len="med" w="med" type="oval"/>
          </a:ln>
        </p:spPr>
      </p:cxnSp>
      <p:sp>
        <p:nvSpPr>
          <p:cNvPr id="175" name="Google Shape;175;p17"/>
          <p:cNvSpPr txBox="1"/>
          <p:nvPr/>
        </p:nvSpPr>
        <p:spPr>
          <a:xfrm>
            <a:off x="451575" y="5486113"/>
            <a:ext cx="6991200" cy="1711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Primary pneumonia is </a:t>
            </a:r>
            <a:r>
              <a:rPr b="1" lang="en-GB" sz="1300">
                <a:latin typeface="Cabin"/>
                <a:ea typeface="Cabin"/>
                <a:cs typeface="Cabin"/>
                <a:sym typeface="Cabin"/>
              </a:rPr>
              <a:t>less common</a:t>
            </a:r>
            <a:r>
              <a:rPr lang="en-GB" sz="1300">
                <a:latin typeface="Cabin"/>
                <a:ea typeface="Cabin"/>
                <a:cs typeface="Cabin"/>
                <a:sym typeface="Cabin"/>
              </a:rPr>
              <a:t> and could be a result of Aspiration</a:t>
            </a:r>
            <a:endParaRPr sz="600">
              <a:latin typeface="Cabin"/>
              <a:ea typeface="Cabin"/>
              <a:cs typeface="Cabin"/>
              <a:sym typeface="Cabin"/>
            </a:endParaRPr>
          </a:p>
          <a:p>
            <a:pPr indent="0" lvl="0" marL="457200" rtl="0" algn="l">
              <a:spcBef>
                <a:spcPts val="0"/>
              </a:spcBef>
              <a:spcAft>
                <a:spcPts val="0"/>
              </a:spcAft>
              <a:buNone/>
            </a:pPr>
            <a:r>
              <a:t/>
            </a:r>
            <a:endParaRPr sz="6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Secondary pneumonia commonly seen with hematogenous candidiasis</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Immunocompromised patients</a:t>
            </a:r>
            <a:endParaRPr sz="600">
              <a:latin typeface="Cabin"/>
              <a:ea typeface="Cabin"/>
              <a:cs typeface="Cabin"/>
              <a:sym typeface="Cabin"/>
            </a:endParaRPr>
          </a:p>
          <a:p>
            <a:pPr indent="0" lvl="0" marL="914400" rtl="0" algn="l">
              <a:spcBef>
                <a:spcPts val="0"/>
              </a:spcBef>
              <a:spcAft>
                <a:spcPts val="0"/>
              </a:spcAft>
              <a:buNone/>
            </a:pPr>
            <a:r>
              <a:t/>
            </a:r>
            <a:endParaRPr sz="600">
              <a:highlight>
                <a:srgbClr val="FFF2CC"/>
              </a:highlight>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Isolation of Candida from </a:t>
            </a:r>
            <a:r>
              <a:rPr b="1" lang="en-GB" sz="1300">
                <a:solidFill>
                  <a:srgbClr val="CC0000"/>
                </a:solidFill>
                <a:latin typeface="Cabin"/>
                <a:ea typeface="Cabin"/>
                <a:cs typeface="Cabin"/>
                <a:sym typeface="Cabin"/>
              </a:rPr>
              <a:t>sputum</a:t>
            </a:r>
            <a:r>
              <a:rPr b="1" baseline="30000" lang="en-GB" sz="1300">
                <a:solidFill>
                  <a:srgbClr val="CC0000"/>
                </a:solidFill>
                <a:latin typeface="Cabin"/>
                <a:ea typeface="Cabin"/>
                <a:cs typeface="Cabin"/>
                <a:sym typeface="Cabin"/>
              </a:rPr>
              <a:t>1</a:t>
            </a:r>
            <a:r>
              <a:rPr b="1" lang="en-GB" sz="1300">
                <a:solidFill>
                  <a:srgbClr val="CC0000"/>
                </a:solidFill>
                <a:latin typeface="Cabin"/>
                <a:ea typeface="Cabin"/>
                <a:cs typeface="Cabin"/>
                <a:sym typeface="Cabin"/>
              </a:rPr>
              <a:t>,  </a:t>
            </a:r>
            <a:r>
              <a:rPr b="1" lang="en-GB" sz="1300">
                <a:solidFill>
                  <a:srgbClr val="CC0000"/>
                </a:solidFill>
                <a:latin typeface="Cabin"/>
                <a:ea typeface="Cabin"/>
                <a:cs typeface="Cabin"/>
                <a:sym typeface="Cabin"/>
              </a:rPr>
              <a:t>Bronchoalveolar lavage</a:t>
            </a:r>
            <a:r>
              <a:rPr lang="en-GB" sz="1050">
                <a:solidFill>
                  <a:srgbClr val="3C4043"/>
                </a:solidFill>
                <a:highlight>
                  <a:srgbClr val="FFFFFF"/>
                </a:highlight>
              </a:rPr>
              <a:t> </a:t>
            </a:r>
            <a:r>
              <a:rPr b="1" lang="en-GB" sz="1300">
                <a:solidFill>
                  <a:srgbClr val="CC0000"/>
                </a:solidFill>
                <a:latin typeface="Cabin"/>
                <a:ea typeface="Cabin"/>
                <a:cs typeface="Cabin"/>
                <a:sym typeface="Cabin"/>
              </a:rPr>
              <a:t>(BAL) is not always significant</a:t>
            </a:r>
            <a:endParaRPr b="1" sz="1300">
              <a:solidFill>
                <a:srgbClr val="CC0000"/>
              </a:solidFill>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Clinical features</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Radiology,</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Other Lab investigations</a:t>
            </a:r>
            <a:endParaRPr sz="1300">
              <a:latin typeface="Cabin"/>
              <a:ea typeface="Cabin"/>
              <a:cs typeface="Cabin"/>
              <a:sym typeface="Cabin"/>
            </a:endParaRPr>
          </a:p>
        </p:txBody>
      </p:sp>
      <p:sp>
        <p:nvSpPr>
          <p:cNvPr id="176" name="Google Shape;176;p17"/>
          <p:cNvSpPr txBox="1"/>
          <p:nvPr/>
        </p:nvSpPr>
        <p:spPr>
          <a:xfrm>
            <a:off x="1479790" y="0"/>
            <a:ext cx="45183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500">
                <a:solidFill>
                  <a:srgbClr val="134F5C"/>
                </a:solidFill>
                <a:latin typeface="Cabin"/>
                <a:ea typeface="Cabin"/>
                <a:cs typeface="Cabin"/>
                <a:sym typeface="Cabin"/>
              </a:rPr>
              <a:t>Cutaneous</a:t>
            </a:r>
            <a:r>
              <a:rPr b="1" lang="en-GB" sz="3500">
                <a:solidFill>
                  <a:srgbClr val="134F5C"/>
                </a:solidFill>
                <a:latin typeface="Cabin"/>
                <a:ea typeface="Cabin"/>
                <a:cs typeface="Cabin"/>
                <a:sym typeface="Cabin"/>
              </a:rPr>
              <a:t> candidiasis</a:t>
            </a:r>
            <a:endParaRPr b="1" sz="3500">
              <a:solidFill>
                <a:srgbClr val="134F5C"/>
              </a:solidFill>
              <a:latin typeface="Cabin"/>
              <a:ea typeface="Cabin"/>
              <a:cs typeface="Cabin"/>
              <a:sym typeface="Cabin"/>
            </a:endParaRPr>
          </a:p>
        </p:txBody>
      </p:sp>
      <p:pic>
        <p:nvPicPr>
          <p:cNvPr id="177" name="Google Shape;177;p17"/>
          <p:cNvPicPr preferRelativeResize="0"/>
          <p:nvPr/>
        </p:nvPicPr>
        <p:blipFill>
          <a:blip r:embed="rId3">
            <a:alphaModFix/>
          </a:blip>
          <a:stretch>
            <a:fillRect/>
          </a:stretch>
        </p:blipFill>
        <p:spPr>
          <a:xfrm>
            <a:off x="5932430" y="3351623"/>
            <a:ext cx="1117121" cy="802875"/>
          </a:xfrm>
          <a:prstGeom prst="rect">
            <a:avLst/>
          </a:prstGeom>
          <a:noFill/>
          <a:ln>
            <a:noFill/>
          </a:ln>
        </p:spPr>
      </p:pic>
      <p:pic>
        <p:nvPicPr>
          <p:cNvPr id="178" name="Google Shape;178;p17"/>
          <p:cNvPicPr preferRelativeResize="0"/>
          <p:nvPr/>
        </p:nvPicPr>
        <p:blipFill>
          <a:blip r:embed="rId4">
            <a:alphaModFix/>
          </a:blip>
          <a:stretch>
            <a:fillRect/>
          </a:stretch>
        </p:blipFill>
        <p:spPr>
          <a:xfrm>
            <a:off x="3340982" y="3351625"/>
            <a:ext cx="1089689" cy="802875"/>
          </a:xfrm>
          <a:prstGeom prst="rect">
            <a:avLst/>
          </a:prstGeom>
          <a:noFill/>
          <a:ln>
            <a:noFill/>
          </a:ln>
        </p:spPr>
      </p:pic>
      <p:pic>
        <p:nvPicPr>
          <p:cNvPr id="179" name="Google Shape;179;p17"/>
          <p:cNvPicPr preferRelativeResize="0"/>
          <p:nvPr/>
        </p:nvPicPr>
        <p:blipFill>
          <a:blip r:embed="rId5">
            <a:alphaModFix/>
          </a:blip>
          <a:stretch>
            <a:fillRect/>
          </a:stretch>
        </p:blipFill>
        <p:spPr>
          <a:xfrm>
            <a:off x="4648277" y="3351636"/>
            <a:ext cx="1117120" cy="802874"/>
          </a:xfrm>
          <a:prstGeom prst="rect">
            <a:avLst/>
          </a:prstGeom>
          <a:noFill/>
          <a:ln>
            <a:noFill/>
          </a:ln>
        </p:spPr>
      </p:pic>
      <p:sp>
        <p:nvSpPr>
          <p:cNvPr id="180" name="Google Shape;180;p17"/>
          <p:cNvSpPr txBox="1"/>
          <p:nvPr/>
        </p:nvSpPr>
        <p:spPr>
          <a:xfrm>
            <a:off x="451575" y="1256775"/>
            <a:ext cx="5453700" cy="21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2000">
                <a:solidFill>
                  <a:srgbClr val="134F5C"/>
                </a:solidFill>
                <a:latin typeface="Cabin"/>
                <a:ea typeface="Cabin"/>
                <a:cs typeface="Cabin"/>
                <a:sym typeface="Cabin"/>
              </a:rPr>
              <a:t>1- </a:t>
            </a:r>
            <a:r>
              <a:rPr b="1" lang="en-GB" sz="2000">
                <a:solidFill>
                  <a:srgbClr val="134F5C"/>
                </a:solidFill>
                <a:latin typeface="Cabin"/>
                <a:ea typeface="Cabin"/>
                <a:cs typeface="Cabin"/>
                <a:sym typeface="Cabin"/>
              </a:rPr>
              <a:t>Intertriginous candidiasis:</a:t>
            </a:r>
            <a:endParaRPr b="1" sz="600">
              <a:solidFill>
                <a:srgbClr val="134F5C"/>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b="1" sz="600">
              <a:solidFill>
                <a:srgbClr val="134F5C"/>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Infections of skin folds eg. axilla, buttock, toe web, under breast.</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Erythematous lesion, dry or moist or whitish accompanied by itching and burning.</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2000">
                <a:solidFill>
                  <a:srgbClr val="134F5C"/>
                </a:solidFill>
                <a:latin typeface="Cabin"/>
                <a:ea typeface="Cabin"/>
                <a:cs typeface="Cabin"/>
                <a:sym typeface="Cabin"/>
              </a:rPr>
              <a:t>2- </a:t>
            </a:r>
            <a:r>
              <a:rPr b="1" lang="en-GB" sz="2000">
                <a:solidFill>
                  <a:srgbClr val="134F5C"/>
                </a:solidFill>
                <a:latin typeface="Cabin"/>
                <a:ea typeface="Cabin"/>
                <a:cs typeface="Cabin"/>
                <a:sym typeface="Cabin"/>
              </a:rPr>
              <a:t>Nail infections:</a:t>
            </a:r>
            <a:endParaRPr b="1" sz="600">
              <a:solidFill>
                <a:srgbClr val="134F5C"/>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b="1" sz="600">
              <a:solidFill>
                <a:srgbClr val="134F5C"/>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Onychomycosis and paronychia</a:t>
            </a:r>
            <a:endParaRPr sz="1200">
              <a:latin typeface="Cabin"/>
              <a:ea typeface="Cabin"/>
              <a:cs typeface="Cabin"/>
              <a:sym typeface="Cabin"/>
            </a:endParaRPr>
          </a:p>
        </p:txBody>
      </p:sp>
      <p:pic>
        <p:nvPicPr>
          <p:cNvPr id="181" name="Google Shape;181;p17"/>
          <p:cNvPicPr preferRelativeResize="0"/>
          <p:nvPr/>
        </p:nvPicPr>
        <p:blipFill>
          <a:blip r:embed="rId6">
            <a:alphaModFix/>
          </a:blip>
          <a:stretch>
            <a:fillRect/>
          </a:stretch>
        </p:blipFill>
        <p:spPr>
          <a:xfrm>
            <a:off x="710951" y="3351613"/>
            <a:ext cx="1117121" cy="802874"/>
          </a:xfrm>
          <a:prstGeom prst="rect">
            <a:avLst/>
          </a:prstGeom>
          <a:noFill/>
          <a:ln>
            <a:noFill/>
          </a:ln>
        </p:spPr>
      </p:pic>
      <p:pic>
        <p:nvPicPr>
          <p:cNvPr id="182" name="Google Shape;182;p17"/>
          <p:cNvPicPr preferRelativeResize="0"/>
          <p:nvPr/>
        </p:nvPicPr>
        <p:blipFill>
          <a:blip r:embed="rId7">
            <a:alphaModFix/>
          </a:blip>
          <a:stretch>
            <a:fillRect/>
          </a:stretch>
        </p:blipFill>
        <p:spPr>
          <a:xfrm>
            <a:off x="2006263" y="3343350"/>
            <a:ext cx="1117122" cy="802875"/>
          </a:xfrm>
          <a:prstGeom prst="rect">
            <a:avLst/>
          </a:prstGeom>
          <a:noFill/>
          <a:ln>
            <a:noFill/>
          </a:ln>
        </p:spPr>
      </p:pic>
      <p:cxnSp>
        <p:nvCxnSpPr>
          <p:cNvPr id="183" name="Google Shape;183;p17"/>
          <p:cNvCxnSpPr/>
          <p:nvPr/>
        </p:nvCxnSpPr>
        <p:spPr>
          <a:xfrm flipH="1" rot="10800000">
            <a:off x="1237412" y="5355558"/>
            <a:ext cx="5003100" cy="20700"/>
          </a:xfrm>
          <a:prstGeom prst="straightConnector1">
            <a:avLst/>
          </a:prstGeom>
          <a:noFill/>
          <a:ln cap="flat" cmpd="sng" w="19050">
            <a:solidFill>
              <a:srgbClr val="45818E"/>
            </a:solidFill>
            <a:prstDash val="dot"/>
            <a:round/>
            <a:headEnd len="med" w="med" type="oval"/>
            <a:tailEnd len="med" w="med" type="oval"/>
          </a:ln>
        </p:spPr>
      </p:cxnSp>
      <p:sp>
        <p:nvSpPr>
          <p:cNvPr id="184" name="Google Shape;184;p17"/>
          <p:cNvSpPr txBox="1"/>
          <p:nvPr/>
        </p:nvSpPr>
        <p:spPr>
          <a:xfrm>
            <a:off x="1494225" y="4656475"/>
            <a:ext cx="46011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500">
                <a:solidFill>
                  <a:srgbClr val="134F5C"/>
                </a:solidFill>
                <a:latin typeface="Cabin"/>
                <a:ea typeface="Cabin"/>
                <a:cs typeface="Cabin"/>
                <a:sym typeface="Cabin"/>
              </a:rPr>
              <a:t>Pulmonary Candidiasis</a:t>
            </a:r>
            <a:endParaRPr b="1" sz="3500">
              <a:solidFill>
                <a:srgbClr val="134F5C"/>
              </a:solidFill>
              <a:latin typeface="Cabin"/>
              <a:ea typeface="Cabin"/>
              <a:cs typeface="Cabin"/>
              <a:sym typeface="Cabin"/>
            </a:endParaRPr>
          </a:p>
        </p:txBody>
      </p:sp>
      <p:cxnSp>
        <p:nvCxnSpPr>
          <p:cNvPr id="185" name="Google Shape;185;p17"/>
          <p:cNvCxnSpPr/>
          <p:nvPr/>
        </p:nvCxnSpPr>
        <p:spPr>
          <a:xfrm flipH="1" rot="10800000">
            <a:off x="777138" y="4495363"/>
            <a:ext cx="6035100" cy="7200"/>
          </a:xfrm>
          <a:prstGeom prst="straightConnector1">
            <a:avLst/>
          </a:prstGeom>
          <a:noFill/>
          <a:ln cap="flat" cmpd="sng" w="28575">
            <a:solidFill>
              <a:srgbClr val="45818E"/>
            </a:solidFill>
            <a:prstDash val="solid"/>
            <a:round/>
            <a:headEnd len="med" w="med" type="oval"/>
            <a:tailEnd len="med" w="med" type="oval"/>
          </a:ln>
        </p:spPr>
      </p:cxnSp>
      <p:pic>
        <p:nvPicPr>
          <p:cNvPr id="186" name="Google Shape;186;p17"/>
          <p:cNvPicPr preferRelativeResize="0"/>
          <p:nvPr/>
        </p:nvPicPr>
        <p:blipFill>
          <a:blip r:embed="rId8">
            <a:alphaModFix/>
          </a:blip>
          <a:stretch>
            <a:fillRect/>
          </a:stretch>
        </p:blipFill>
        <p:spPr>
          <a:xfrm>
            <a:off x="1169475" y="7815275"/>
            <a:ext cx="1536399" cy="1244350"/>
          </a:xfrm>
          <a:prstGeom prst="rect">
            <a:avLst/>
          </a:prstGeom>
          <a:noFill/>
          <a:ln>
            <a:noFill/>
          </a:ln>
        </p:spPr>
      </p:pic>
      <p:pic>
        <p:nvPicPr>
          <p:cNvPr id="187" name="Google Shape;187;p17"/>
          <p:cNvPicPr preferRelativeResize="0"/>
          <p:nvPr/>
        </p:nvPicPr>
        <p:blipFill>
          <a:blip r:embed="rId9">
            <a:alphaModFix/>
          </a:blip>
          <a:stretch>
            <a:fillRect/>
          </a:stretch>
        </p:blipFill>
        <p:spPr>
          <a:xfrm>
            <a:off x="3091300" y="7815275"/>
            <a:ext cx="1406950" cy="1244350"/>
          </a:xfrm>
          <a:prstGeom prst="rect">
            <a:avLst/>
          </a:prstGeom>
          <a:noFill/>
          <a:ln>
            <a:noFill/>
          </a:ln>
        </p:spPr>
      </p:pic>
      <p:pic>
        <p:nvPicPr>
          <p:cNvPr id="188" name="Google Shape;188;p17"/>
          <p:cNvPicPr preferRelativeResize="0"/>
          <p:nvPr/>
        </p:nvPicPr>
        <p:blipFill>
          <a:blip r:embed="rId10">
            <a:alphaModFix/>
          </a:blip>
          <a:stretch>
            <a:fillRect/>
          </a:stretch>
        </p:blipFill>
        <p:spPr>
          <a:xfrm>
            <a:off x="4883675" y="7826050"/>
            <a:ext cx="1406950" cy="1222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8"/>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8"/>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5</a:t>
            </a:r>
            <a:endParaRPr b="1" sz="1800">
              <a:solidFill>
                <a:srgbClr val="134F5C"/>
              </a:solidFill>
              <a:latin typeface="Cabin"/>
              <a:ea typeface="Cabin"/>
              <a:cs typeface="Cabin"/>
              <a:sym typeface="Cabin"/>
            </a:endParaRPr>
          </a:p>
        </p:txBody>
      </p:sp>
      <p:sp>
        <p:nvSpPr>
          <p:cNvPr id="195" name="Google Shape;195;p18"/>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326D13"/>
                </a:solidFill>
                <a:latin typeface="Cabin"/>
                <a:ea typeface="Cabin"/>
                <a:cs typeface="Cabin"/>
                <a:sym typeface="Cabin"/>
              </a:rPr>
              <a:t>1 - Always remember that Central lines are one of the major risk factors for developing candidiasis.</a:t>
            </a:r>
            <a:endParaRPr sz="1200">
              <a:solidFill>
                <a:srgbClr val="326D13"/>
              </a:solidFill>
              <a:latin typeface="Cabin"/>
              <a:ea typeface="Cabin"/>
              <a:cs typeface="Cabin"/>
              <a:sym typeface="Cabin"/>
            </a:endParaRPr>
          </a:p>
        </p:txBody>
      </p:sp>
      <p:sp>
        <p:nvSpPr>
          <p:cNvPr id="196" name="Google Shape;196;p18"/>
          <p:cNvSpPr txBox="1"/>
          <p:nvPr/>
        </p:nvSpPr>
        <p:spPr>
          <a:xfrm>
            <a:off x="2238945" y="73081"/>
            <a:ext cx="3000000" cy="75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solidFill>
                  <a:srgbClr val="134F5C"/>
                </a:solidFill>
                <a:latin typeface="Cabin"/>
                <a:ea typeface="Cabin"/>
                <a:cs typeface="Cabin"/>
                <a:sym typeface="Cabin"/>
              </a:rPr>
              <a:t>Candidemia</a:t>
            </a:r>
            <a:endParaRPr b="1" sz="3500">
              <a:solidFill>
                <a:srgbClr val="134F5C"/>
              </a:solidFill>
              <a:latin typeface="Cabin"/>
              <a:ea typeface="Cabin"/>
              <a:cs typeface="Cabin"/>
              <a:sym typeface="Cabin"/>
            </a:endParaRPr>
          </a:p>
        </p:txBody>
      </p:sp>
      <p:sp>
        <p:nvSpPr>
          <p:cNvPr id="197" name="Google Shape;197;p18"/>
          <p:cNvSpPr txBox="1"/>
          <p:nvPr/>
        </p:nvSpPr>
        <p:spPr>
          <a:xfrm>
            <a:off x="319276" y="1152110"/>
            <a:ext cx="6951000" cy="3007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Candida is the fourth in causing nosocomial bloodstream infections (BSI)</a:t>
            </a:r>
            <a:endParaRPr sz="600">
              <a:latin typeface="Cabin"/>
              <a:ea typeface="Cabin"/>
              <a:cs typeface="Cabin"/>
              <a:sym typeface="Cabin"/>
            </a:endParaRPr>
          </a:p>
          <a:p>
            <a:pPr indent="0" lvl="0" marL="457200" rtl="0" algn="l">
              <a:spcBef>
                <a:spcPts val="0"/>
              </a:spcBef>
              <a:spcAft>
                <a:spcPts val="0"/>
              </a:spcAft>
              <a:buNone/>
            </a:pPr>
            <a:r>
              <a:t/>
            </a:r>
            <a:endParaRPr sz="6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Increased colonization (endogenous or exogenous factors)</a:t>
            </a:r>
            <a:endParaRPr sz="600">
              <a:latin typeface="Cabin"/>
              <a:ea typeface="Cabin"/>
              <a:cs typeface="Cabin"/>
              <a:sym typeface="Cabin"/>
            </a:endParaRPr>
          </a:p>
          <a:p>
            <a:pPr indent="0" lvl="0" marL="457200" rtl="0" algn="l">
              <a:spcBef>
                <a:spcPts val="0"/>
              </a:spcBef>
              <a:spcAft>
                <a:spcPts val="0"/>
              </a:spcAft>
              <a:buNone/>
            </a:pPr>
            <a:r>
              <a:t/>
            </a:r>
            <a:endParaRPr sz="6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Damage in host barriers by </a:t>
            </a:r>
            <a:r>
              <a:rPr b="1" lang="en-GB" sz="1300">
                <a:solidFill>
                  <a:srgbClr val="CC0000"/>
                </a:solidFill>
                <a:latin typeface="Cabin"/>
                <a:ea typeface="Cabin"/>
                <a:cs typeface="Cabin"/>
                <a:sym typeface="Cabin"/>
              </a:rPr>
              <a:t>catheters</a:t>
            </a:r>
            <a:r>
              <a:rPr b="1" baseline="30000" lang="en-GB" sz="1300">
                <a:solidFill>
                  <a:srgbClr val="CC0000"/>
                </a:solidFill>
                <a:latin typeface="Cabin"/>
                <a:ea typeface="Cabin"/>
                <a:cs typeface="Cabin"/>
                <a:sym typeface="Cabin"/>
              </a:rPr>
              <a:t>1</a:t>
            </a:r>
            <a:r>
              <a:rPr lang="en-GB" sz="1300">
                <a:latin typeface="Cabin"/>
                <a:ea typeface="Cabin"/>
                <a:cs typeface="Cabin"/>
                <a:sym typeface="Cabin"/>
              </a:rPr>
              <a:t>, trauma, </a:t>
            </a:r>
            <a:r>
              <a:rPr b="1" lang="en-GB" sz="1300">
                <a:solidFill>
                  <a:srgbClr val="CC0000"/>
                </a:solidFill>
                <a:latin typeface="Cabin"/>
                <a:ea typeface="Cabin"/>
                <a:cs typeface="Cabin"/>
                <a:sym typeface="Cabin"/>
              </a:rPr>
              <a:t>surgery</a:t>
            </a:r>
            <a:endParaRPr b="1" sz="600">
              <a:solidFill>
                <a:srgbClr val="CC0000"/>
              </a:solidFill>
              <a:latin typeface="Cabin"/>
              <a:ea typeface="Cabin"/>
              <a:cs typeface="Cabin"/>
              <a:sym typeface="Cabin"/>
            </a:endParaRPr>
          </a:p>
          <a:p>
            <a:pPr indent="0" lvl="0" marL="457200" rtl="0" algn="l">
              <a:spcBef>
                <a:spcPts val="0"/>
              </a:spcBef>
              <a:spcAft>
                <a:spcPts val="0"/>
              </a:spcAft>
              <a:buNone/>
            </a:pPr>
            <a:r>
              <a:t/>
            </a:r>
            <a:endParaRPr b="1" sz="600">
              <a:solidFill>
                <a:srgbClr val="CC0000"/>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Immunosuppression</a:t>
            </a:r>
            <a:endParaRPr sz="600">
              <a:latin typeface="Cabin"/>
              <a:ea typeface="Cabin"/>
              <a:cs typeface="Cabin"/>
              <a:sym typeface="Cabin"/>
            </a:endParaRPr>
          </a:p>
          <a:p>
            <a:pPr indent="0" lvl="0" marL="457200" rtl="0" algn="l">
              <a:spcBef>
                <a:spcPts val="0"/>
              </a:spcBef>
              <a:spcAft>
                <a:spcPts val="0"/>
              </a:spcAft>
              <a:buNone/>
            </a:pPr>
            <a:r>
              <a:t/>
            </a:r>
            <a:endParaRPr sz="600">
              <a:latin typeface="Cabin"/>
              <a:ea typeface="Cabin"/>
              <a:cs typeface="Cabin"/>
              <a:sym typeface="Cabin"/>
            </a:endParaRPr>
          </a:p>
          <a:p>
            <a:pPr indent="-311150" lvl="0" marL="4572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 Central venous catheters (CVC)</a:t>
            </a:r>
            <a:endParaRPr b="1" sz="600">
              <a:solidFill>
                <a:srgbClr val="CC0000"/>
              </a:solidFill>
              <a:latin typeface="Cabin"/>
              <a:ea typeface="Cabin"/>
              <a:cs typeface="Cabin"/>
              <a:sym typeface="Cabin"/>
            </a:endParaRPr>
          </a:p>
          <a:p>
            <a:pPr indent="0" lvl="0" marL="457200" rtl="0" algn="l">
              <a:spcBef>
                <a:spcPts val="0"/>
              </a:spcBef>
              <a:spcAft>
                <a:spcPts val="0"/>
              </a:spcAft>
              <a:buNone/>
            </a:pPr>
            <a:r>
              <a:t/>
            </a:r>
            <a:endParaRPr b="1" sz="600">
              <a:solidFill>
                <a:srgbClr val="CC0000"/>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Disseminated candidiasis (involvement of any organ):</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a:t>
            </a:r>
            <a:r>
              <a:rPr b="1" lang="en-GB" sz="1300">
                <a:solidFill>
                  <a:srgbClr val="CC0000"/>
                </a:solidFill>
                <a:latin typeface="Cabin"/>
                <a:ea typeface="Cabin"/>
                <a:cs typeface="Cabin"/>
                <a:sym typeface="Cabin"/>
              </a:rPr>
              <a:t>Septic shock → Has bad prognosis (Death)</a:t>
            </a:r>
            <a:endParaRPr b="1" sz="1300">
              <a:solidFill>
                <a:srgbClr val="CC0000"/>
              </a:solidFill>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Meningitis</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Ocular involvement (retinitis)</a:t>
            </a:r>
            <a:endParaRPr sz="600">
              <a:latin typeface="Cabin"/>
              <a:ea typeface="Cabin"/>
              <a:cs typeface="Cabin"/>
              <a:sym typeface="Cabin"/>
            </a:endParaRPr>
          </a:p>
          <a:p>
            <a:pPr indent="0" lvl="0" marL="914400" rtl="0" algn="l">
              <a:spcBef>
                <a:spcPts val="0"/>
              </a:spcBef>
              <a:spcAft>
                <a:spcPts val="0"/>
              </a:spcAft>
              <a:buNone/>
            </a:pPr>
            <a:r>
              <a:t/>
            </a:r>
            <a:endParaRPr sz="6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Fever could be the only clinical manifestation:</a:t>
            </a:r>
            <a:endParaRPr sz="600">
              <a:latin typeface="Cabin"/>
              <a:ea typeface="Cabin"/>
              <a:cs typeface="Cabin"/>
              <a:sym typeface="Cabin"/>
            </a:endParaRPr>
          </a:p>
          <a:p>
            <a:pPr indent="0" lvl="0" marL="457200" rtl="0" algn="l">
              <a:spcBef>
                <a:spcPts val="0"/>
              </a:spcBef>
              <a:spcAft>
                <a:spcPts val="0"/>
              </a:spcAft>
              <a:buNone/>
            </a:pPr>
            <a:r>
              <a:t/>
            </a:r>
            <a:endParaRPr sz="600">
              <a:latin typeface="Cabin"/>
              <a:ea typeface="Cabin"/>
              <a:cs typeface="Cabin"/>
              <a:sym typeface="Cabin"/>
            </a:endParaRPr>
          </a:p>
          <a:p>
            <a:pPr indent="-311150" lvl="1" marL="914400" rtl="0" algn="l">
              <a:spcBef>
                <a:spcPts val="0"/>
              </a:spcBef>
              <a:spcAft>
                <a:spcPts val="0"/>
              </a:spcAft>
              <a:buClr>
                <a:srgbClr val="326D13"/>
              </a:buClr>
              <a:buSzPts val="1300"/>
              <a:buFont typeface="Cabin"/>
              <a:buChar char="○"/>
            </a:pPr>
            <a:r>
              <a:rPr lang="en-GB" sz="1300">
                <a:solidFill>
                  <a:srgbClr val="326D13"/>
                </a:solidFill>
                <a:latin typeface="Cabin"/>
                <a:ea typeface="Cabin"/>
                <a:cs typeface="Cabin"/>
                <a:sym typeface="Cabin"/>
              </a:rPr>
              <a:t>Usually the scenario is a patient in the ICU and has central lines, develops fever. What’s your first intervention? First Think of bacteria, so start with bacterial Abx, if there</a:t>
            </a:r>
            <a:r>
              <a:rPr lang="en-GB" sz="1300">
                <a:solidFill>
                  <a:srgbClr val="326D13"/>
                </a:solidFill>
                <a:latin typeface="Cabin"/>
                <a:ea typeface="Cabin"/>
                <a:cs typeface="Cabin"/>
                <a:sym typeface="Cabin"/>
              </a:rPr>
              <a:t>’s </a:t>
            </a:r>
            <a:r>
              <a:rPr lang="en-GB" sz="1300">
                <a:solidFill>
                  <a:srgbClr val="326D13"/>
                </a:solidFill>
                <a:latin typeface="Cabin"/>
                <a:ea typeface="Cabin"/>
                <a:cs typeface="Cabin"/>
                <a:sym typeface="Cabin"/>
              </a:rPr>
              <a:t>no response, think about yeast.</a:t>
            </a:r>
            <a:endParaRPr sz="1300">
              <a:solidFill>
                <a:srgbClr val="326D13"/>
              </a:solidFill>
              <a:latin typeface="Cabin"/>
              <a:ea typeface="Cabin"/>
              <a:cs typeface="Cabin"/>
              <a:sym typeface="Cabin"/>
            </a:endParaRPr>
          </a:p>
        </p:txBody>
      </p:sp>
      <p:pic>
        <p:nvPicPr>
          <p:cNvPr id="198" name="Google Shape;198;p18"/>
          <p:cNvPicPr preferRelativeResize="0"/>
          <p:nvPr/>
        </p:nvPicPr>
        <p:blipFill>
          <a:blip r:embed="rId3">
            <a:alphaModFix/>
          </a:blip>
          <a:stretch>
            <a:fillRect/>
          </a:stretch>
        </p:blipFill>
        <p:spPr>
          <a:xfrm>
            <a:off x="690325" y="4806600"/>
            <a:ext cx="4300650" cy="2311276"/>
          </a:xfrm>
          <a:prstGeom prst="rect">
            <a:avLst/>
          </a:prstGeom>
          <a:noFill/>
          <a:ln>
            <a:noFill/>
          </a:ln>
        </p:spPr>
      </p:pic>
      <p:sp>
        <p:nvSpPr>
          <p:cNvPr id="199" name="Google Shape;199;p18"/>
          <p:cNvSpPr txBox="1"/>
          <p:nvPr/>
        </p:nvSpPr>
        <p:spPr>
          <a:xfrm>
            <a:off x="4841525" y="5239825"/>
            <a:ext cx="2173800" cy="1222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326D13"/>
              </a:buClr>
              <a:buSzPts val="1400"/>
              <a:buFont typeface="Cabin SemiBold"/>
              <a:buChar char="●"/>
            </a:pPr>
            <a:r>
              <a:rPr lang="en-GB">
                <a:solidFill>
                  <a:srgbClr val="326D13"/>
                </a:solidFill>
                <a:latin typeface="Cabin SemiBold"/>
                <a:ea typeface="Cabin SemiBold"/>
                <a:cs typeface="Cabin SemiBold"/>
                <a:sym typeface="Cabin SemiBold"/>
              </a:rPr>
              <a:t>Mortality rate: Almost 50%.</a:t>
            </a:r>
            <a:endParaRPr>
              <a:solidFill>
                <a:srgbClr val="326D13"/>
              </a:solidFill>
              <a:latin typeface="Cabin SemiBold"/>
              <a:ea typeface="Cabin SemiBold"/>
              <a:cs typeface="Cabin SemiBold"/>
              <a:sym typeface="Cabin SemiBold"/>
            </a:endParaRPr>
          </a:p>
          <a:p>
            <a:pPr indent="-317500" lvl="0" marL="457200" rtl="0" algn="l">
              <a:spcBef>
                <a:spcPts val="0"/>
              </a:spcBef>
              <a:spcAft>
                <a:spcPts val="0"/>
              </a:spcAft>
              <a:buClr>
                <a:srgbClr val="326D13"/>
              </a:buClr>
              <a:buSzPts val="1400"/>
              <a:buFont typeface="Cabin SemiBold"/>
              <a:buChar char="●"/>
            </a:pPr>
            <a:r>
              <a:rPr lang="en-GB">
                <a:solidFill>
                  <a:srgbClr val="326D13"/>
                </a:solidFill>
                <a:latin typeface="Cabin SemiBold"/>
                <a:ea typeface="Cabin SemiBold"/>
                <a:cs typeface="Cabin SemiBold"/>
                <a:sym typeface="Cabin SemiBold"/>
              </a:rPr>
              <a:t>N</a:t>
            </a:r>
            <a:r>
              <a:rPr lang="en-GB">
                <a:solidFill>
                  <a:srgbClr val="326D13"/>
                </a:solidFill>
                <a:latin typeface="Cabin SemiBold"/>
                <a:ea typeface="Cabin SemiBold"/>
                <a:cs typeface="Cabin SemiBold"/>
                <a:sym typeface="Cabin SemiBold"/>
              </a:rPr>
              <a:t>ote that candida has higher mortality rate than bacteria.</a:t>
            </a:r>
            <a:endParaRPr>
              <a:solidFill>
                <a:srgbClr val="326D13"/>
              </a:solidFill>
              <a:latin typeface="Cabin SemiBold"/>
              <a:ea typeface="Cabin SemiBold"/>
              <a:cs typeface="Cabin SemiBold"/>
              <a:sym typeface="Cabin SemiBold"/>
            </a:endParaRPr>
          </a:p>
        </p:txBody>
      </p:sp>
      <p:sp>
        <p:nvSpPr>
          <p:cNvPr id="200" name="Google Shape;200;p18"/>
          <p:cNvSpPr/>
          <p:nvPr/>
        </p:nvSpPr>
        <p:spPr>
          <a:xfrm>
            <a:off x="472875" y="4806600"/>
            <a:ext cx="6643800" cy="2670300"/>
          </a:xfrm>
          <a:prstGeom prst="roundRect">
            <a:avLst>
              <a:gd fmla="val 16667" name="adj"/>
            </a:avLst>
          </a:prstGeom>
          <a:noFill/>
          <a:ln cap="flat" cmpd="sng" w="9525">
            <a:solidFill>
              <a:srgbClr val="86B9BC"/>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1" name="Google Shape;201;p18"/>
          <p:cNvCxnSpPr/>
          <p:nvPr/>
        </p:nvCxnSpPr>
        <p:spPr>
          <a:xfrm flipH="1" rot="10800000">
            <a:off x="2403376" y="798144"/>
            <a:ext cx="2782800" cy="3900"/>
          </a:xfrm>
          <a:prstGeom prst="straightConnector1">
            <a:avLst/>
          </a:prstGeom>
          <a:noFill/>
          <a:ln cap="flat" cmpd="sng" w="19050">
            <a:solidFill>
              <a:srgbClr val="45818E"/>
            </a:solidFill>
            <a:prstDash val="dot"/>
            <a:round/>
            <a:headEnd len="med" w="med" type="oval"/>
            <a:tailEnd len="med" w="med" type="oval"/>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19"/>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9"/>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6</a:t>
            </a:r>
            <a:endParaRPr b="1" sz="1800">
              <a:solidFill>
                <a:srgbClr val="134F5C"/>
              </a:solidFill>
              <a:latin typeface="Cabin"/>
              <a:ea typeface="Cabin"/>
              <a:cs typeface="Cabin"/>
              <a:sym typeface="Cabin"/>
            </a:endParaRPr>
          </a:p>
        </p:txBody>
      </p:sp>
      <p:sp>
        <p:nvSpPr>
          <p:cNvPr id="208" name="Google Shape;208;p19"/>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999999"/>
                </a:solidFill>
                <a:latin typeface="Cabin"/>
                <a:ea typeface="Cabin"/>
                <a:cs typeface="Cabin"/>
                <a:sym typeface="Cabin"/>
              </a:rPr>
              <a:t>1- Grocott-Gomori's methenamine silver stain</a:t>
            </a:r>
            <a:endParaRPr sz="1200">
              <a:solidFill>
                <a:srgbClr val="999999"/>
              </a:solidFill>
              <a:latin typeface="Cabin"/>
              <a:ea typeface="Cabin"/>
              <a:cs typeface="Cabin"/>
              <a:sym typeface="Cabin"/>
            </a:endParaRPr>
          </a:p>
          <a:p>
            <a:pPr indent="0" lvl="0" marL="0" rtl="0" algn="l">
              <a:spcBef>
                <a:spcPts val="0"/>
              </a:spcBef>
              <a:spcAft>
                <a:spcPts val="0"/>
              </a:spcAft>
              <a:buNone/>
            </a:pPr>
            <a:r>
              <a:rPr lang="en-GB" sz="1200">
                <a:solidFill>
                  <a:srgbClr val="38761D"/>
                </a:solidFill>
                <a:latin typeface="Cabin"/>
                <a:ea typeface="Cabin"/>
                <a:cs typeface="Cabin"/>
                <a:sym typeface="Cabin"/>
              </a:rPr>
              <a:t>2- Mannan is a polysaccharide and polymer of the sugar mannose that is a highly immunogenic component of the Candida cell wall. So if serology is positive mannan antigen this indicates a candida infection (specific for candida).</a:t>
            </a:r>
            <a:endParaRPr sz="1200">
              <a:solidFill>
                <a:srgbClr val="38761D"/>
              </a:solidFill>
              <a:latin typeface="Cabin"/>
              <a:ea typeface="Cabin"/>
              <a:cs typeface="Cabin"/>
              <a:sym typeface="Cabin"/>
            </a:endParaRPr>
          </a:p>
        </p:txBody>
      </p:sp>
      <p:cxnSp>
        <p:nvCxnSpPr>
          <p:cNvPr id="209" name="Google Shape;209;p19"/>
          <p:cNvCxnSpPr/>
          <p:nvPr/>
        </p:nvCxnSpPr>
        <p:spPr>
          <a:xfrm flipH="1" rot="10800000">
            <a:off x="1237412" y="783558"/>
            <a:ext cx="5003100" cy="20700"/>
          </a:xfrm>
          <a:prstGeom prst="straightConnector1">
            <a:avLst/>
          </a:prstGeom>
          <a:noFill/>
          <a:ln cap="flat" cmpd="sng" w="19050">
            <a:solidFill>
              <a:srgbClr val="45818E"/>
            </a:solidFill>
            <a:prstDash val="dot"/>
            <a:round/>
            <a:headEnd len="med" w="med" type="oval"/>
            <a:tailEnd len="med" w="med" type="oval"/>
          </a:ln>
        </p:spPr>
      </p:cxnSp>
      <p:sp>
        <p:nvSpPr>
          <p:cNvPr id="210" name="Google Shape;210;p19"/>
          <p:cNvSpPr txBox="1"/>
          <p:nvPr/>
        </p:nvSpPr>
        <p:spPr>
          <a:xfrm>
            <a:off x="954500" y="28975"/>
            <a:ext cx="5568900" cy="8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400">
                <a:solidFill>
                  <a:srgbClr val="134F5C"/>
                </a:solidFill>
                <a:latin typeface="Cabin"/>
                <a:ea typeface="Cabin"/>
                <a:cs typeface="Cabin"/>
                <a:sym typeface="Cabin"/>
              </a:rPr>
              <a:t>Laboratory diagnosis</a:t>
            </a:r>
            <a:endParaRPr b="1" sz="3400">
              <a:solidFill>
                <a:srgbClr val="134F5C"/>
              </a:solidFill>
              <a:latin typeface="Cabin"/>
              <a:ea typeface="Cabin"/>
              <a:cs typeface="Cabin"/>
              <a:sym typeface="Cabin"/>
            </a:endParaRPr>
          </a:p>
        </p:txBody>
      </p:sp>
      <p:graphicFrame>
        <p:nvGraphicFramePr>
          <p:cNvPr id="211" name="Google Shape;211;p19"/>
          <p:cNvGraphicFramePr/>
          <p:nvPr/>
        </p:nvGraphicFramePr>
        <p:xfrm>
          <a:off x="299088" y="1827922"/>
          <a:ext cx="3000000" cy="3000000"/>
        </p:xfrm>
        <a:graphic>
          <a:graphicData uri="http://schemas.openxmlformats.org/drawingml/2006/table">
            <a:tbl>
              <a:tblPr>
                <a:noFill/>
                <a:tableStyleId>{D70AA0D9-CFE2-48BD-8AFE-7004DC24510C}</a:tableStyleId>
              </a:tblPr>
              <a:tblGrid>
                <a:gridCol w="1514650"/>
                <a:gridCol w="5476550"/>
              </a:tblGrid>
              <a:tr h="392400">
                <a:tc>
                  <a:txBody>
                    <a:bodyPr/>
                    <a:lstStyle/>
                    <a:p>
                      <a:pPr indent="0" lvl="0" marL="0" rtl="0" algn="ctr">
                        <a:spcBef>
                          <a:spcPts val="0"/>
                        </a:spcBef>
                        <a:spcAft>
                          <a:spcPts val="0"/>
                        </a:spcAft>
                        <a:buNone/>
                      </a:pPr>
                      <a:r>
                        <a:rPr b="1" lang="en-GB" sz="1500">
                          <a:solidFill>
                            <a:srgbClr val="FFFFFF"/>
                          </a:solidFill>
                          <a:latin typeface="Cabin"/>
                          <a:ea typeface="Cabin"/>
                          <a:cs typeface="Cabin"/>
                          <a:sym typeface="Cabin"/>
                        </a:rPr>
                        <a:t>Method </a:t>
                      </a:r>
                      <a:endParaRPr b="1" sz="1500">
                        <a:solidFill>
                          <a:srgbClr val="FFFFFF"/>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500">
                          <a:solidFill>
                            <a:srgbClr val="FFFFFF"/>
                          </a:solidFill>
                          <a:latin typeface="Cabin"/>
                          <a:ea typeface="Cabin"/>
                          <a:cs typeface="Cabin"/>
                          <a:sym typeface="Cabin"/>
                        </a:rPr>
                        <a:t>Description </a:t>
                      </a:r>
                      <a:endParaRPr b="1" sz="1500">
                        <a:solidFill>
                          <a:srgbClr val="FFFFFF"/>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34F5C"/>
                    </a:solidFill>
                  </a:tcPr>
                </a:tc>
              </a:tr>
              <a:tr h="381000">
                <a:tc>
                  <a:txBody>
                    <a:bodyPr/>
                    <a:lstStyle/>
                    <a:p>
                      <a:pPr indent="0" lvl="0" marL="0" rtl="0" algn="l">
                        <a:spcBef>
                          <a:spcPts val="0"/>
                        </a:spcBef>
                        <a:spcAft>
                          <a:spcPts val="0"/>
                        </a:spcAft>
                        <a:buNone/>
                      </a:pPr>
                      <a:r>
                        <a:rPr b="1" lang="en-GB">
                          <a:solidFill>
                            <a:srgbClr val="134F5C"/>
                          </a:solidFill>
                          <a:latin typeface="Cabin"/>
                          <a:ea typeface="Cabin"/>
                          <a:cs typeface="Cabin"/>
                          <a:sym typeface="Cabin"/>
                        </a:rPr>
                        <a:t>Direct </a:t>
                      </a:r>
                      <a:r>
                        <a:rPr b="1" lang="en-GB">
                          <a:solidFill>
                            <a:srgbClr val="134F5C"/>
                          </a:solidFill>
                          <a:latin typeface="Cabin"/>
                          <a:ea typeface="Cabin"/>
                          <a:cs typeface="Cabin"/>
                          <a:sym typeface="Cabin"/>
                        </a:rPr>
                        <a:t>Microscopy</a:t>
                      </a:r>
                      <a:endParaRPr b="1">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7500" lvl="0" marL="457200" rtl="0" algn="l">
                        <a:spcBef>
                          <a:spcPts val="0"/>
                        </a:spcBef>
                        <a:spcAft>
                          <a:spcPts val="0"/>
                        </a:spcAft>
                        <a:buSzPts val="1400"/>
                        <a:buChar char="●"/>
                      </a:pPr>
                      <a:r>
                        <a:rPr lang="en-GB">
                          <a:latin typeface="Cabin"/>
                          <a:ea typeface="Cabin"/>
                          <a:cs typeface="Cabin"/>
                          <a:sym typeface="Cabin"/>
                        </a:rPr>
                        <a:t>Stain: </a:t>
                      </a:r>
                      <a:r>
                        <a:rPr lang="en-GB">
                          <a:latin typeface="Cabin"/>
                          <a:ea typeface="Cabin"/>
                          <a:cs typeface="Cabin"/>
                          <a:sym typeface="Cabin"/>
                        </a:rPr>
                        <a:t>Gram stain, KOH, </a:t>
                      </a:r>
                      <a:r>
                        <a:rPr b="1" lang="en-GB">
                          <a:solidFill>
                            <a:srgbClr val="CC0000"/>
                          </a:solidFill>
                          <a:latin typeface="Cabin"/>
                          <a:ea typeface="Cabin"/>
                          <a:cs typeface="Cabin"/>
                          <a:sym typeface="Cabin"/>
                        </a:rPr>
                        <a:t>Giemsa</a:t>
                      </a:r>
                      <a:r>
                        <a:rPr lang="en-GB">
                          <a:latin typeface="Cabin"/>
                          <a:ea typeface="Cabin"/>
                          <a:cs typeface="Cabin"/>
                          <a:sym typeface="Cabin"/>
                        </a:rPr>
                        <a:t>, </a:t>
                      </a:r>
                      <a:r>
                        <a:rPr b="1" lang="en-GB">
                          <a:solidFill>
                            <a:srgbClr val="CC0000"/>
                          </a:solidFill>
                          <a:latin typeface="Cabin"/>
                          <a:ea typeface="Cabin"/>
                          <a:cs typeface="Cabin"/>
                          <a:sym typeface="Cabin"/>
                        </a:rPr>
                        <a:t>GMS</a:t>
                      </a:r>
                      <a:r>
                        <a:rPr b="1" baseline="30000" lang="en-GB">
                          <a:solidFill>
                            <a:srgbClr val="CC0000"/>
                          </a:solidFill>
                          <a:latin typeface="Cabin"/>
                          <a:ea typeface="Cabin"/>
                          <a:cs typeface="Cabin"/>
                          <a:sym typeface="Cabin"/>
                        </a:rPr>
                        <a:t>1</a:t>
                      </a:r>
                      <a:r>
                        <a:rPr lang="en-GB">
                          <a:latin typeface="Cabin"/>
                          <a:ea typeface="Cabin"/>
                          <a:cs typeface="Cabin"/>
                          <a:sym typeface="Cabin"/>
                        </a:rPr>
                        <a:t>, or PAS stained smears.</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b="1" lang="en-GB">
                          <a:solidFill>
                            <a:srgbClr val="CC0000"/>
                          </a:solidFill>
                          <a:latin typeface="Cabin"/>
                          <a:ea typeface="Cabin"/>
                          <a:cs typeface="Cabin"/>
                          <a:sym typeface="Cabin"/>
                        </a:rPr>
                        <a:t>Budding yeast cells and </a:t>
                      </a:r>
                      <a:r>
                        <a:rPr b="1" lang="en-GB" u="sng">
                          <a:solidFill>
                            <a:srgbClr val="CC0000"/>
                          </a:solidFill>
                          <a:latin typeface="Cabin"/>
                          <a:ea typeface="Cabin"/>
                          <a:cs typeface="Cabin"/>
                          <a:sym typeface="Cabin"/>
                        </a:rPr>
                        <a:t>pseudohyphae</a:t>
                      </a:r>
                      <a:r>
                        <a:rPr lang="en-GB">
                          <a:latin typeface="Cabin"/>
                          <a:ea typeface="Cabin"/>
                          <a:cs typeface="Cabin"/>
                          <a:sym typeface="Cabin"/>
                        </a:rPr>
                        <a:t> will be seen in stained smear or KOH.</a:t>
                      </a:r>
                      <a:endParaRPr>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solidFill>
                            <a:srgbClr val="134F5C"/>
                          </a:solidFill>
                          <a:latin typeface="Cabin"/>
                          <a:ea typeface="Cabin"/>
                          <a:cs typeface="Cabin"/>
                          <a:sym typeface="Cabin"/>
                        </a:rPr>
                        <a:t>Culture </a:t>
                      </a:r>
                      <a:endParaRPr b="1">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7500" lvl="0" marL="457200" rtl="0" algn="l">
                        <a:spcBef>
                          <a:spcPts val="0"/>
                        </a:spcBef>
                        <a:spcAft>
                          <a:spcPts val="0"/>
                        </a:spcAft>
                        <a:buSzPts val="1400"/>
                        <a:buFont typeface="Cabin"/>
                        <a:buChar char="●"/>
                      </a:pPr>
                      <a:r>
                        <a:rPr lang="en-GB">
                          <a:latin typeface="Cabin"/>
                          <a:ea typeface="Cabin"/>
                          <a:cs typeface="Cabin"/>
                          <a:sym typeface="Cabin"/>
                        </a:rPr>
                        <a:t>Media: </a:t>
                      </a:r>
                      <a:r>
                        <a:rPr b="1" lang="en-GB">
                          <a:solidFill>
                            <a:srgbClr val="CC0000"/>
                          </a:solidFill>
                          <a:latin typeface="Cabin"/>
                          <a:ea typeface="Cabin"/>
                          <a:cs typeface="Cabin"/>
                          <a:sym typeface="Cabin"/>
                        </a:rPr>
                        <a:t>SDA</a:t>
                      </a:r>
                      <a:r>
                        <a:rPr lang="en-GB">
                          <a:latin typeface="Cabin"/>
                          <a:ea typeface="Cabin"/>
                          <a:cs typeface="Cabin"/>
                          <a:sym typeface="Cabin"/>
                        </a:rPr>
                        <a:t> &amp; Blood agar at 37oC, </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b="1" lang="en-GB">
                          <a:solidFill>
                            <a:srgbClr val="CC0000"/>
                          </a:solidFill>
                          <a:latin typeface="Cabin"/>
                          <a:ea typeface="Cabin"/>
                          <a:cs typeface="Cabin"/>
                          <a:sym typeface="Cabin"/>
                        </a:rPr>
                        <a:t>Creamy moist colonies</a:t>
                      </a:r>
                      <a:r>
                        <a:rPr lang="en-GB">
                          <a:latin typeface="Cabin"/>
                          <a:ea typeface="Cabin"/>
                          <a:cs typeface="Cabin"/>
                          <a:sym typeface="Cabin"/>
                        </a:rPr>
                        <a:t> in 24 - 48 hours.</a:t>
                      </a:r>
                      <a:endParaRPr>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solidFill>
                            <a:srgbClr val="134F5C"/>
                          </a:solidFill>
                          <a:latin typeface="Cabin"/>
                          <a:ea typeface="Cabin"/>
                          <a:cs typeface="Cabin"/>
                          <a:sym typeface="Cabin"/>
                        </a:rPr>
                        <a:t>Blood Culture</a:t>
                      </a:r>
                      <a:endParaRPr b="1">
                        <a:solidFill>
                          <a:srgbClr val="134F5C"/>
                        </a:solidFill>
                        <a:latin typeface="Cabin"/>
                        <a:ea typeface="Cabin"/>
                        <a:cs typeface="Cabin"/>
                        <a:sym typeface="Cabin"/>
                      </a:endParaRPr>
                    </a:p>
                    <a:p>
                      <a:pPr indent="0" lvl="0" marL="0" rtl="0" algn="l">
                        <a:spcBef>
                          <a:spcPts val="0"/>
                        </a:spcBef>
                        <a:spcAft>
                          <a:spcPts val="0"/>
                        </a:spcAft>
                        <a:buNone/>
                      </a:pPr>
                      <a:r>
                        <a:rPr lang="en-GB" sz="1200">
                          <a:solidFill>
                            <a:srgbClr val="326D13"/>
                          </a:solidFill>
                          <a:latin typeface="Cabin"/>
                          <a:ea typeface="Cabin"/>
                          <a:cs typeface="Cabin"/>
                          <a:sym typeface="Cabin"/>
                        </a:rPr>
                        <a:t>(If patient is febrile and you suspect septicemia)</a:t>
                      </a:r>
                      <a:endParaRPr sz="1200">
                        <a:solidFill>
                          <a:srgbClr val="326D13"/>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7500" lvl="0" marL="457200" rtl="0" algn="l">
                        <a:spcBef>
                          <a:spcPts val="0"/>
                        </a:spcBef>
                        <a:spcAft>
                          <a:spcPts val="0"/>
                        </a:spcAft>
                        <a:buSzPts val="1400"/>
                        <a:buFont typeface="Cabin"/>
                        <a:buChar char="●"/>
                      </a:pPr>
                      <a:r>
                        <a:rPr lang="en-GB">
                          <a:latin typeface="Cabin"/>
                          <a:ea typeface="Cabin"/>
                          <a:cs typeface="Cabin"/>
                          <a:sym typeface="Cabin"/>
                        </a:rPr>
                        <a:t>Uses:</a:t>
                      </a:r>
                      <a:endParaRPr>
                        <a:latin typeface="Cabin"/>
                        <a:ea typeface="Cabin"/>
                        <a:cs typeface="Cabin"/>
                        <a:sym typeface="Cabin"/>
                      </a:endParaRPr>
                    </a:p>
                    <a:p>
                      <a:pPr indent="-317500" lvl="1" marL="914400" rtl="0" algn="l">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Detection of circulating microorganisms in </a:t>
                      </a:r>
                      <a:r>
                        <a:rPr b="1" lang="en-GB" u="sng">
                          <a:solidFill>
                            <a:srgbClr val="CC0000"/>
                          </a:solidFill>
                          <a:latin typeface="Cabin"/>
                          <a:ea typeface="Cabin"/>
                          <a:cs typeface="Cabin"/>
                          <a:sym typeface="Cabin"/>
                        </a:rPr>
                        <a:t>septicemia</a:t>
                      </a:r>
                      <a:endParaRPr b="1" u="sng">
                        <a:solidFill>
                          <a:srgbClr val="CC0000"/>
                        </a:solidFill>
                        <a:latin typeface="Cabin"/>
                        <a:ea typeface="Cabin"/>
                        <a:cs typeface="Cabin"/>
                        <a:sym typeface="Cabin"/>
                      </a:endParaRPr>
                    </a:p>
                    <a:p>
                      <a:pPr indent="-317500" lvl="0" marL="457200" rtl="0" algn="l">
                        <a:spcBef>
                          <a:spcPts val="0"/>
                        </a:spcBef>
                        <a:spcAft>
                          <a:spcPts val="0"/>
                        </a:spcAft>
                        <a:buSzPts val="1400"/>
                        <a:buFont typeface="Cabin"/>
                        <a:buChar char="●"/>
                      </a:pPr>
                      <a:r>
                        <a:rPr lang="en-GB">
                          <a:latin typeface="Cabin"/>
                          <a:ea typeface="Cabin"/>
                          <a:cs typeface="Cabin"/>
                          <a:sym typeface="Cabin"/>
                        </a:rPr>
                        <a:t>Description :</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Different types of blood culture bottles and blood volumes required: </a:t>
                      </a:r>
                      <a:endParaRPr>
                        <a:latin typeface="Cabin"/>
                        <a:ea typeface="Cabin"/>
                        <a:cs typeface="Cabin"/>
                        <a:sym typeface="Cabin"/>
                      </a:endParaRPr>
                    </a:p>
                    <a:p>
                      <a:pPr indent="-317500" lvl="2" marL="1371600" rtl="0" algn="l">
                        <a:spcBef>
                          <a:spcPts val="0"/>
                        </a:spcBef>
                        <a:spcAft>
                          <a:spcPts val="0"/>
                        </a:spcAft>
                        <a:buSzPts val="1400"/>
                        <a:buFont typeface="Cabin"/>
                        <a:buChar char="■"/>
                      </a:pPr>
                      <a:r>
                        <a:rPr lang="en-GB">
                          <a:latin typeface="Cabin"/>
                          <a:ea typeface="Cabin"/>
                          <a:cs typeface="Cabin"/>
                          <a:sym typeface="Cabin"/>
                        </a:rPr>
                        <a:t>Pediatric aerobic (0.5–4 mL blood)</a:t>
                      </a:r>
                      <a:endParaRPr>
                        <a:latin typeface="Cabin"/>
                        <a:ea typeface="Cabin"/>
                        <a:cs typeface="Cabin"/>
                        <a:sym typeface="Cabin"/>
                      </a:endParaRPr>
                    </a:p>
                    <a:p>
                      <a:pPr indent="-317500" lvl="2" marL="1371600" rtl="0" algn="l">
                        <a:spcBef>
                          <a:spcPts val="0"/>
                        </a:spcBef>
                        <a:spcAft>
                          <a:spcPts val="0"/>
                        </a:spcAft>
                        <a:buSzPts val="1400"/>
                        <a:buFont typeface="Cabin"/>
                        <a:buChar char="■"/>
                      </a:pPr>
                      <a:r>
                        <a:rPr lang="en-GB">
                          <a:latin typeface="Cabin"/>
                          <a:ea typeface="Cabin"/>
                          <a:cs typeface="Cabin"/>
                          <a:sym typeface="Cabin"/>
                        </a:rPr>
                        <a:t>Adult aerobic (5–10 mL blood)</a:t>
                      </a:r>
                      <a:endParaRPr>
                        <a:latin typeface="Cabin"/>
                        <a:ea typeface="Cabin"/>
                        <a:cs typeface="Cabin"/>
                        <a:sym typeface="Cabin"/>
                      </a:endParaRPr>
                    </a:p>
                    <a:p>
                      <a:pPr indent="-317500" lvl="2" marL="1371600" rtl="0" algn="l">
                        <a:spcBef>
                          <a:spcPts val="0"/>
                        </a:spcBef>
                        <a:spcAft>
                          <a:spcPts val="0"/>
                        </a:spcAft>
                        <a:buSzPts val="1400"/>
                        <a:buFont typeface="Cabin"/>
                        <a:buChar char="■"/>
                      </a:pPr>
                      <a:r>
                        <a:rPr lang="en-GB">
                          <a:latin typeface="Cabin"/>
                          <a:ea typeface="Cabin"/>
                          <a:cs typeface="Cabin"/>
                          <a:sym typeface="Cabin"/>
                        </a:rPr>
                        <a:t>Anaerobic (5–10 mL blood)</a:t>
                      </a:r>
                      <a:endParaRPr>
                        <a:latin typeface="Cabin"/>
                        <a:ea typeface="Cabin"/>
                        <a:cs typeface="Cabin"/>
                        <a:sym typeface="Cabin"/>
                      </a:endParaRPr>
                    </a:p>
                    <a:p>
                      <a:pPr indent="-317500" lvl="0" marL="457200" rtl="0" algn="l">
                        <a:spcBef>
                          <a:spcPts val="0"/>
                        </a:spcBef>
                        <a:spcAft>
                          <a:spcPts val="0"/>
                        </a:spcAft>
                        <a:buSzPts val="1400"/>
                        <a:buFont typeface="Cabin"/>
                        <a:buChar char="●"/>
                      </a:pPr>
                      <a:r>
                        <a:rPr lang="en-GB">
                          <a:latin typeface="Cabin"/>
                          <a:ea typeface="Cabin"/>
                          <a:cs typeface="Cabin"/>
                          <a:sym typeface="Cabin"/>
                        </a:rPr>
                        <a:t> Two sets of cultures before starting antibiotics is ideal</a:t>
                      </a:r>
                      <a:endParaRPr>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GB">
                          <a:solidFill>
                            <a:srgbClr val="134F5C"/>
                          </a:solidFill>
                          <a:latin typeface="Cabin"/>
                          <a:ea typeface="Cabin"/>
                          <a:cs typeface="Cabin"/>
                          <a:sym typeface="Cabin"/>
                        </a:rPr>
                        <a:t>Serology </a:t>
                      </a:r>
                      <a:endParaRPr b="1">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7500" lvl="0" marL="457200" rtl="0" algn="l">
                        <a:spcBef>
                          <a:spcPts val="0"/>
                        </a:spcBef>
                        <a:spcAft>
                          <a:spcPts val="0"/>
                        </a:spcAft>
                        <a:buSzPts val="1400"/>
                        <a:buFont typeface="Cabin"/>
                        <a:buChar char="●"/>
                      </a:pPr>
                      <a:r>
                        <a:rPr lang="en-GB">
                          <a:latin typeface="Cabin"/>
                          <a:ea typeface="Cabin"/>
                          <a:cs typeface="Cabin"/>
                          <a:sym typeface="Cabin"/>
                        </a:rPr>
                        <a:t>Patient serum</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Test for Antigen , e.g. Mannan</a:t>
                      </a:r>
                      <a:r>
                        <a:rPr baseline="30000" lang="en-GB">
                          <a:latin typeface="Cabin"/>
                          <a:ea typeface="Cabin"/>
                          <a:cs typeface="Cabin"/>
                          <a:sym typeface="Cabin"/>
                        </a:rPr>
                        <a:t>2</a:t>
                      </a:r>
                      <a:r>
                        <a:rPr lang="en-GB">
                          <a:latin typeface="Cabin"/>
                          <a:ea typeface="Cabin"/>
                          <a:cs typeface="Cabin"/>
                          <a:sym typeface="Cabin"/>
                        </a:rPr>
                        <a:t> antigen using ELISA </a:t>
                      </a:r>
                      <a:endParaRPr>
                        <a:latin typeface="Cabin"/>
                        <a:ea typeface="Cabin"/>
                        <a:cs typeface="Cabin"/>
                        <a:sym typeface="Cabin"/>
                      </a:endParaRPr>
                    </a:p>
                    <a:p>
                      <a:pPr indent="-317500" lvl="1" marL="914400" rtl="0" algn="l">
                        <a:spcBef>
                          <a:spcPts val="0"/>
                        </a:spcBef>
                        <a:spcAft>
                          <a:spcPts val="0"/>
                        </a:spcAft>
                        <a:buSzPts val="1400"/>
                        <a:buFont typeface="Cabin"/>
                        <a:buChar char="○"/>
                      </a:pPr>
                      <a:r>
                        <a:rPr lang="en-GB">
                          <a:latin typeface="Cabin"/>
                          <a:ea typeface="Cabin"/>
                          <a:cs typeface="Cabin"/>
                          <a:sym typeface="Cabin"/>
                        </a:rPr>
                        <a:t>Test for Antibodies </a:t>
                      </a:r>
                      <a:r>
                        <a:rPr lang="en-GB">
                          <a:solidFill>
                            <a:srgbClr val="326D13"/>
                          </a:solidFill>
                          <a:latin typeface="Cabin"/>
                          <a:ea typeface="Cabin"/>
                          <a:cs typeface="Cabin"/>
                          <a:sym typeface="Cabin"/>
                        </a:rPr>
                        <a:t>e.g. Anti-mannan antibodies</a:t>
                      </a:r>
                      <a:endParaRPr>
                        <a:solidFill>
                          <a:srgbClr val="326D13"/>
                        </a:solidFill>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92400">
                <a:tc>
                  <a:txBody>
                    <a:bodyPr/>
                    <a:lstStyle/>
                    <a:p>
                      <a:pPr indent="0" lvl="0" marL="0" rtl="0" algn="l">
                        <a:spcBef>
                          <a:spcPts val="0"/>
                        </a:spcBef>
                        <a:spcAft>
                          <a:spcPts val="0"/>
                        </a:spcAft>
                        <a:buNone/>
                      </a:pPr>
                      <a:r>
                        <a:rPr b="1" lang="en-GB">
                          <a:solidFill>
                            <a:srgbClr val="134F5C"/>
                          </a:solidFill>
                          <a:latin typeface="Cabin"/>
                          <a:ea typeface="Cabin"/>
                          <a:cs typeface="Cabin"/>
                          <a:sym typeface="Cabin"/>
                        </a:rPr>
                        <a:t>PCR</a:t>
                      </a:r>
                      <a:endParaRPr b="1">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7500" lvl="0" marL="457200" rtl="0" algn="l">
                        <a:spcBef>
                          <a:spcPts val="0"/>
                        </a:spcBef>
                        <a:spcAft>
                          <a:spcPts val="0"/>
                        </a:spcAft>
                        <a:buClr>
                          <a:srgbClr val="326D13"/>
                        </a:buClr>
                        <a:buSzPts val="1400"/>
                        <a:buFont typeface="Cabin"/>
                        <a:buChar char="●"/>
                      </a:pPr>
                      <a:r>
                        <a:rPr lang="en-GB">
                          <a:solidFill>
                            <a:srgbClr val="326D13"/>
                          </a:solidFill>
                          <a:latin typeface="Cabin"/>
                          <a:ea typeface="Cabin"/>
                          <a:cs typeface="Cabin"/>
                          <a:sym typeface="Cabin"/>
                        </a:rPr>
                        <a:t>For detection of nucleic acid.</a:t>
                      </a:r>
                      <a:endParaRPr>
                        <a:solidFill>
                          <a:srgbClr val="326D13"/>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pic>
        <p:nvPicPr>
          <p:cNvPr id="212" name="Google Shape;212;p19"/>
          <p:cNvPicPr preferRelativeResize="0"/>
          <p:nvPr/>
        </p:nvPicPr>
        <p:blipFill>
          <a:blip r:embed="rId3">
            <a:alphaModFix/>
          </a:blip>
          <a:stretch>
            <a:fillRect/>
          </a:stretch>
        </p:blipFill>
        <p:spPr>
          <a:xfrm>
            <a:off x="1042075" y="7607375"/>
            <a:ext cx="743000" cy="871850"/>
          </a:xfrm>
          <a:prstGeom prst="rect">
            <a:avLst/>
          </a:prstGeom>
          <a:noFill/>
          <a:ln>
            <a:noFill/>
          </a:ln>
        </p:spPr>
      </p:pic>
      <p:pic>
        <p:nvPicPr>
          <p:cNvPr id="213" name="Google Shape;213;p19"/>
          <p:cNvPicPr preferRelativeResize="0"/>
          <p:nvPr/>
        </p:nvPicPr>
        <p:blipFill>
          <a:blip r:embed="rId4">
            <a:alphaModFix/>
          </a:blip>
          <a:stretch>
            <a:fillRect/>
          </a:stretch>
        </p:blipFill>
        <p:spPr>
          <a:xfrm>
            <a:off x="299125" y="7607375"/>
            <a:ext cx="742975" cy="871850"/>
          </a:xfrm>
          <a:prstGeom prst="rect">
            <a:avLst/>
          </a:prstGeom>
          <a:noFill/>
          <a:ln>
            <a:noFill/>
          </a:ln>
        </p:spPr>
      </p:pic>
      <p:pic>
        <p:nvPicPr>
          <p:cNvPr id="214" name="Google Shape;214;p19"/>
          <p:cNvPicPr preferRelativeResize="0"/>
          <p:nvPr/>
        </p:nvPicPr>
        <p:blipFill>
          <a:blip r:embed="rId5">
            <a:alphaModFix/>
          </a:blip>
          <a:stretch>
            <a:fillRect/>
          </a:stretch>
        </p:blipFill>
        <p:spPr>
          <a:xfrm>
            <a:off x="1842400" y="7607375"/>
            <a:ext cx="984825" cy="871850"/>
          </a:xfrm>
          <a:prstGeom prst="rect">
            <a:avLst/>
          </a:prstGeom>
          <a:noFill/>
          <a:ln>
            <a:noFill/>
          </a:ln>
        </p:spPr>
      </p:pic>
      <p:pic>
        <p:nvPicPr>
          <p:cNvPr id="215" name="Google Shape;215;p19"/>
          <p:cNvPicPr preferRelativeResize="0"/>
          <p:nvPr/>
        </p:nvPicPr>
        <p:blipFill>
          <a:blip r:embed="rId6">
            <a:alphaModFix/>
          </a:blip>
          <a:stretch>
            <a:fillRect/>
          </a:stretch>
        </p:blipFill>
        <p:spPr>
          <a:xfrm>
            <a:off x="2884550" y="7607375"/>
            <a:ext cx="828600" cy="887775"/>
          </a:xfrm>
          <a:prstGeom prst="rect">
            <a:avLst/>
          </a:prstGeom>
          <a:noFill/>
          <a:ln>
            <a:noFill/>
          </a:ln>
        </p:spPr>
      </p:pic>
      <p:sp>
        <p:nvSpPr>
          <p:cNvPr id="216" name="Google Shape;216;p19"/>
          <p:cNvSpPr txBox="1"/>
          <p:nvPr/>
        </p:nvSpPr>
        <p:spPr>
          <a:xfrm>
            <a:off x="377600" y="8422925"/>
            <a:ext cx="1256400" cy="39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Direct </a:t>
            </a:r>
            <a:r>
              <a:rPr lang="en-GB" sz="1000">
                <a:latin typeface="Cabin"/>
                <a:ea typeface="Cabin"/>
                <a:cs typeface="Cabin"/>
                <a:sym typeface="Cabin"/>
              </a:rPr>
              <a:t>microscopy</a:t>
            </a:r>
            <a:endParaRPr sz="1000">
              <a:latin typeface="Cabin"/>
              <a:ea typeface="Cabin"/>
              <a:cs typeface="Cabin"/>
              <a:sym typeface="Cabin"/>
            </a:endParaRPr>
          </a:p>
        </p:txBody>
      </p:sp>
      <p:sp>
        <p:nvSpPr>
          <p:cNvPr id="217" name="Google Shape;217;p19"/>
          <p:cNvSpPr txBox="1"/>
          <p:nvPr/>
        </p:nvSpPr>
        <p:spPr>
          <a:xfrm>
            <a:off x="2012996" y="8446333"/>
            <a:ext cx="634200" cy="3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Culture</a:t>
            </a:r>
            <a:endParaRPr sz="1000"/>
          </a:p>
        </p:txBody>
      </p:sp>
      <p:sp>
        <p:nvSpPr>
          <p:cNvPr id="218" name="Google Shape;218;p19"/>
          <p:cNvSpPr txBox="1"/>
          <p:nvPr/>
        </p:nvSpPr>
        <p:spPr>
          <a:xfrm>
            <a:off x="2846450" y="8446334"/>
            <a:ext cx="929100" cy="2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Blood Culture</a:t>
            </a:r>
            <a:endParaRPr sz="1000"/>
          </a:p>
        </p:txBody>
      </p:sp>
      <p:sp>
        <p:nvSpPr>
          <p:cNvPr id="219" name="Google Shape;219;p19"/>
          <p:cNvSpPr txBox="1"/>
          <p:nvPr/>
        </p:nvSpPr>
        <p:spPr>
          <a:xfrm>
            <a:off x="377600" y="1132775"/>
            <a:ext cx="67248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Cabin"/>
                <a:ea typeface="Cabin"/>
                <a:cs typeface="Cabin"/>
                <a:sym typeface="Cabin"/>
              </a:rPr>
              <a:t>Specimen </a:t>
            </a:r>
            <a:r>
              <a:rPr b="1" lang="en-GB">
                <a:solidFill>
                  <a:srgbClr val="CC0000"/>
                </a:solidFill>
                <a:latin typeface="Cabin"/>
                <a:ea typeface="Cabin"/>
                <a:cs typeface="Cabin"/>
                <a:sym typeface="Cabin"/>
              </a:rPr>
              <a:t>depend on site of infection: </a:t>
            </a:r>
            <a:r>
              <a:rPr lang="en-GB" sz="1200">
                <a:solidFill>
                  <a:srgbClr val="326D13"/>
                </a:solidFill>
                <a:latin typeface="Cabin"/>
                <a:ea typeface="Cabin"/>
                <a:cs typeface="Cabin"/>
                <a:sym typeface="Cabin"/>
              </a:rPr>
              <a:t>e.g. UTI → Urine, Meningitis→ CSF etc.</a:t>
            </a:r>
            <a:endParaRPr sz="1200">
              <a:solidFill>
                <a:srgbClr val="326D13"/>
              </a:solidFill>
              <a:latin typeface="Cabin"/>
              <a:ea typeface="Cabin"/>
              <a:cs typeface="Cabin"/>
              <a:sym typeface="Cabin"/>
            </a:endParaRPr>
          </a:p>
          <a:p>
            <a:pPr indent="0" lvl="0" marL="0" rtl="0" algn="l">
              <a:spcBef>
                <a:spcPts val="0"/>
              </a:spcBef>
              <a:spcAft>
                <a:spcPts val="0"/>
              </a:spcAft>
              <a:buNone/>
            </a:pPr>
            <a:r>
              <a:rPr lang="en-GB" sz="1200">
                <a:latin typeface="Cabin"/>
                <a:ea typeface="Cabin"/>
                <a:cs typeface="Cabin"/>
                <a:sym typeface="Cabin"/>
              </a:rPr>
              <a:t>Swabs. Urine, Blood, Respiratory specimens, CSF, </a:t>
            </a:r>
            <a:r>
              <a:rPr lang="en-GB" sz="1200">
                <a:solidFill>
                  <a:srgbClr val="326D13"/>
                </a:solidFill>
                <a:latin typeface="Cabin"/>
                <a:ea typeface="Cabin"/>
                <a:cs typeface="Cabin"/>
                <a:sym typeface="Cabin"/>
              </a:rPr>
              <a:t>vitreous</a:t>
            </a:r>
            <a:r>
              <a:rPr lang="en-GB" sz="1200">
                <a:solidFill>
                  <a:srgbClr val="326D13"/>
                </a:solidFill>
                <a:latin typeface="Cabin"/>
                <a:ea typeface="Cabin"/>
                <a:cs typeface="Cabin"/>
                <a:sym typeface="Cabin"/>
              </a:rPr>
              <a:t> sample, vaginal swabs.</a:t>
            </a:r>
            <a:endParaRPr sz="1200">
              <a:solidFill>
                <a:srgbClr val="326D13"/>
              </a:solidFill>
              <a:latin typeface="Cabin"/>
              <a:ea typeface="Cabin"/>
              <a:cs typeface="Cabin"/>
              <a:sym typeface="Cabin"/>
            </a:endParaRPr>
          </a:p>
        </p:txBody>
      </p:sp>
      <p:sp>
        <p:nvSpPr>
          <p:cNvPr id="220" name="Google Shape;220;p19"/>
          <p:cNvSpPr txBox="1"/>
          <p:nvPr/>
        </p:nvSpPr>
        <p:spPr>
          <a:xfrm>
            <a:off x="3883825" y="7084375"/>
            <a:ext cx="3218700" cy="24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99999"/>
                </a:solidFill>
                <a:latin typeface="Cabin"/>
                <a:ea typeface="Cabin"/>
                <a:cs typeface="Cabin"/>
                <a:sym typeface="Cabin"/>
              </a:rPr>
              <a:t>EXTRA info about blood culture:</a:t>
            </a:r>
            <a:endParaRPr b="1">
              <a:solidFill>
                <a:srgbClr val="999999"/>
              </a:solidFill>
              <a:latin typeface="Cabin"/>
              <a:ea typeface="Cabin"/>
              <a:cs typeface="Cabin"/>
              <a:sym typeface="Cabin"/>
            </a:endParaRPr>
          </a:p>
          <a:p>
            <a:pPr indent="0" lvl="0" marL="0" rtl="0" algn="l">
              <a:spcBef>
                <a:spcPts val="0"/>
              </a:spcBef>
              <a:spcAft>
                <a:spcPts val="0"/>
              </a:spcAft>
              <a:buNone/>
            </a:pPr>
            <a:r>
              <a:t/>
            </a:r>
            <a:endParaRPr/>
          </a:p>
        </p:txBody>
      </p:sp>
      <p:pic>
        <p:nvPicPr>
          <p:cNvPr id="221" name="Google Shape;221;p19"/>
          <p:cNvPicPr preferRelativeResize="0"/>
          <p:nvPr/>
        </p:nvPicPr>
        <p:blipFill>
          <a:blip r:embed="rId7">
            <a:alphaModFix/>
          </a:blip>
          <a:stretch>
            <a:fillRect/>
          </a:stretch>
        </p:blipFill>
        <p:spPr>
          <a:xfrm>
            <a:off x="3991700" y="7444975"/>
            <a:ext cx="1798075" cy="1894050"/>
          </a:xfrm>
          <a:prstGeom prst="rect">
            <a:avLst/>
          </a:prstGeom>
          <a:noFill/>
          <a:ln>
            <a:noFill/>
          </a:ln>
        </p:spPr>
      </p:pic>
      <p:sp>
        <p:nvSpPr>
          <p:cNvPr id="222" name="Google Shape;222;p19"/>
          <p:cNvSpPr txBox="1"/>
          <p:nvPr/>
        </p:nvSpPr>
        <p:spPr>
          <a:xfrm>
            <a:off x="5879675" y="7515900"/>
            <a:ext cx="1478400" cy="189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326D13"/>
                </a:solidFill>
                <a:latin typeface="Cabin"/>
                <a:ea typeface="Cabin"/>
                <a:cs typeface="Cabin"/>
                <a:sym typeface="Cabin"/>
              </a:rPr>
              <a:t>Everything must be done aseptically to prevent false positive results.</a:t>
            </a:r>
            <a:endParaRPr sz="1200">
              <a:solidFill>
                <a:srgbClr val="326D13"/>
              </a:solidFill>
              <a:latin typeface="Cabin"/>
              <a:ea typeface="Cabin"/>
              <a:cs typeface="Cabin"/>
              <a:sym typeface="Cabin"/>
            </a:endParaRPr>
          </a:p>
          <a:p>
            <a:pPr indent="0" lvl="0" marL="0" rtl="0" algn="l">
              <a:spcBef>
                <a:spcPts val="0"/>
              </a:spcBef>
              <a:spcAft>
                <a:spcPts val="0"/>
              </a:spcAft>
              <a:buNone/>
            </a:pPr>
            <a:r>
              <a:rPr lang="en-GB" sz="1200">
                <a:solidFill>
                  <a:srgbClr val="326D13"/>
                </a:solidFill>
                <a:latin typeface="Cabin"/>
                <a:ea typeface="Cabin"/>
                <a:cs typeface="Cabin"/>
                <a:sym typeface="Cabin"/>
              </a:rPr>
              <a:t>Note: Brucella sp. require 21 days of </a:t>
            </a:r>
            <a:r>
              <a:rPr lang="en-GB" sz="1200">
                <a:solidFill>
                  <a:srgbClr val="326D13"/>
                </a:solidFill>
                <a:latin typeface="Cabin"/>
                <a:ea typeface="Cabin"/>
                <a:cs typeface="Cabin"/>
                <a:sym typeface="Cabin"/>
              </a:rPr>
              <a:t>incubation</a:t>
            </a:r>
            <a:r>
              <a:rPr lang="en-GB" sz="1200">
                <a:solidFill>
                  <a:srgbClr val="326D13"/>
                </a:solidFill>
                <a:latin typeface="Cabin"/>
                <a:ea typeface="Cabin"/>
                <a:cs typeface="Cabin"/>
                <a:sym typeface="Cabin"/>
              </a:rPr>
              <a:t> </a:t>
            </a:r>
            <a:endParaRPr sz="1200">
              <a:solidFill>
                <a:srgbClr val="326D13"/>
              </a:solidFill>
              <a:latin typeface="Cabin"/>
              <a:ea typeface="Cabin"/>
              <a:cs typeface="Cabin"/>
              <a:sym typeface="Cabin"/>
            </a:endParaRPr>
          </a:p>
        </p:txBody>
      </p:sp>
      <p:sp>
        <p:nvSpPr>
          <p:cNvPr id="223" name="Google Shape;223;p19"/>
          <p:cNvSpPr/>
          <p:nvPr/>
        </p:nvSpPr>
        <p:spPr>
          <a:xfrm>
            <a:off x="3794775" y="7031475"/>
            <a:ext cx="3495600" cy="2459400"/>
          </a:xfrm>
          <a:prstGeom prst="roundRect">
            <a:avLst>
              <a:gd fmla="val 16667" name="adj"/>
            </a:avLst>
          </a:prstGeom>
          <a:noFill/>
          <a:ln cap="flat" cmpd="sng" w="9525">
            <a:solidFill>
              <a:srgbClr val="86B9BC"/>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20"/>
          <p:cNvSpPr/>
          <p:nvPr/>
        </p:nvSpPr>
        <p:spPr>
          <a:xfrm>
            <a:off x="4961888" y="1917715"/>
            <a:ext cx="1780800" cy="2472300"/>
          </a:xfrm>
          <a:prstGeom prst="rect">
            <a:avLst/>
          </a:prstGeom>
          <a:noFill/>
          <a:ln cap="flat" cmpd="sng" w="9525">
            <a:solidFill>
              <a:srgbClr val="134F5C"/>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a:off x="2848400" y="1917715"/>
            <a:ext cx="1780800" cy="2472300"/>
          </a:xfrm>
          <a:prstGeom prst="rect">
            <a:avLst/>
          </a:prstGeom>
          <a:noFill/>
          <a:ln cap="flat" cmpd="sng" w="9525">
            <a:solidFill>
              <a:srgbClr val="134F5C"/>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a:off x="2660613" y="1682055"/>
            <a:ext cx="447900" cy="4650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txBox="1"/>
          <p:nvPr/>
        </p:nvSpPr>
        <p:spPr>
          <a:xfrm>
            <a:off x="299100" y="1065931"/>
            <a:ext cx="8203200" cy="589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bin"/>
              <a:buChar char="●"/>
            </a:pPr>
            <a:r>
              <a:rPr b="1" lang="en-GB" sz="1300">
                <a:latin typeface="Cabin"/>
                <a:ea typeface="Cabin"/>
                <a:cs typeface="Cabin"/>
                <a:sym typeface="Cabin"/>
              </a:rPr>
              <a:t>Because C. albicans is the most common species to cause infection</a:t>
            </a:r>
            <a:endParaRPr b="1" sz="1300">
              <a:latin typeface="Cabin"/>
              <a:ea typeface="Cabin"/>
              <a:cs typeface="Cabin"/>
              <a:sym typeface="Cabin"/>
            </a:endParaRPr>
          </a:p>
          <a:p>
            <a:pPr indent="0" lvl="0" marL="0" rtl="0" algn="l">
              <a:spcBef>
                <a:spcPts val="0"/>
              </a:spcBef>
              <a:spcAft>
                <a:spcPts val="0"/>
              </a:spcAft>
              <a:buNone/>
            </a:pPr>
            <a:r>
              <a:rPr lang="en-GB" sz="1300">
                <a:latin typeface="Cabin"/>
                <a:ea typeface="Cabin"/>
                <a:cs typeface="Cabin"/>
                <a:sym typeface="Cabin"/>
              </a:rPr>
              <a:t> </a:t>
            </a:r>
            <a:r>
              <a:rPr b="1" lang="en-GB" sz="1300">
                <a:solidFill>
                  <a:srgbClr val="CC0000"/>
                </a:solidFill>
                <a:latin typeface="Cabin"/>
                <a:ea typeface="Cabin"/>
                <a:cs typeface="Cabin"/>
                <a:sym typeface="Cabin"/>
              </a:rPr>
              <a:t>The following tests are used to identify </a:t>
            </a:r>
            <a:r>
              <a:rPr b="1" lang="en-GB" sz="1300" u="sng">
                <a:solidFill>
                  <a:srgbClr val="CC0000"/>
                </a:solidFill>
                <a:latin typeface="Cabin"/>
                <a:ea typeface="Cabin"/>
                <a:cs typeface="Cabin"/>
                <a:sym typeface="Cabin"/>
              </a:rPr>
              <a:t>C. albicans:</a:t>
            </a:r>
            <a:endParaRPr b="1" sz="1300" u="sng">
              <a:solidFill>
                <a:srgbClr val="CC0000"/>
              </a:solidFill>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p:txBody>
      </p:sp>
      <p:sp>
        <p:nvSpPr>
          <p:cNvPr id="232" name="Google Shape;232;p20"/>
          <p:cNvSpPr/>
          <p:nvPr/>
        </p:nvSpPr>
        <p:spPr>
          <a:xfrm>
            <a:off x="779450" y="1917713"/>
            <a:ext cx="1780800" cy="2472300"/>
          </a:xfrm>
          <a:prstGeom prst="rect">
            <a:avLst/>
          </a:prstGeom>
          <a:noFill/>
          <a:ln cap="flat" cmpd="sng" w="9525">
            <a:solidFill>
              <a:srgbClr val="134F5C"/>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0"/>
          <p:cNvSpPr/>
          <p:nvPr/>
        </p:nvSpPr>
        <p:spPr>
          <a:xfrm>
            <a:off x="672800" y="1682069"/>
            <a:ext cx="447900" cy="4650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0"/>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0"/>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7</a:t>
            </a:r>
            <a:endParaRPr b="1" sz="1800">
              <a:solidFill>
                <a:srgbClr val="134F5C"/>
              </a:solidFill>
              <a:latin typeface="Cabin"/>
              <a:ea typeface="Cabin"/>
              <a:cs typeface="Cabin"/>
              <a:sym typeface="Cabin"/>
            </a:endParaRPr>
          </a:p>
        </p:txBody>
      </p:sp>
      <p:sp>
        <p:nvSpPr>
          <p:cNvPr id="236" name="Google Shape;236;p20"/>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38761D"/>
                </a:solidFill>
                <a:latin typeface="Cabin"/>
                <a:ea typeface="Cabin"/>
                <a:cs typeface="Cabin"/>
                <a:sym typeface="Cabin"/>
              </a:rPr>
              <a:t>1- We add the yeast to serum, and keep the sample in the incubator for 2hr and 30 min,  only candida albicans will germinate and produce germ tubes.</a:t>
            </a:r>
            <a:endParaRPr sz="600">
              <a:solidFill>
                <a:srgbClr val="38761D"/>
              </a:solidFill>
              <a:latin typeface="Cabin"/>
              <a:ea typeface="Cabin"/>
              <a:cs typeface="Cabin"/>
              <a:sym typeface="Cabin"/>
            </a:endParaRPr>
          </a:p>
          <a:p>
            <a:pPr indent="0" lvl="0" marL="0" rtl="0" algn="l">
              <a:spcBef>
                <a:spcPts val="0"/>
              </a:spcBef>
              <a:spcAft>
                <a:spcPts val="0"/>
              </a:spcAft>
              <a:buNone/>
            </a:pPr>
            <a:r>
              <a:t/>
            </a:r>
            <a:endParaRPr sz="600">
              <a:solidFill>
                <a:srgbClr val="38761D"/>
              </a:solidFill>
              <a:latin typeface="Cabin"/>
              <a:ea typeface="Cabin"/>
              <a:cs typeface="Cabin"/>
              <a:sym typeface="Cabin"/>
            </a:endParaRPr>
          </a:p>
          <a:p>
            <a:pPr indent="0" lvl="0" marL="0" rtl="0" algn="l">
              <a:spcBef>
                <a:spcPts val="0"/>
              </a:spcBef>
              <a:spcAft>
                <a:spcPts val="0"/>
              </a:spcAft>
              <a:buNone/>
            </a:pPr>
            <a:r>
              <a:rPr lang="en-GB" sz="1200">
                <a:solidFill>
                  <a:srgbClr val="38761D"/>
                </a:solidFill>
                <a:latin typeface="Cabin"/>
                <a:ea typeface="Cabin"/>
                <a:cs typeface="Cabin"/>
                <a:sym typeface="Cabin"/>
              </a:rPr>
              <a:t>2- If positive this indicates an infection by yeast. (Not </a:t>
            </a:r>
            <a:r>
              <a:rPr lang="en-GB" sz="1200">
                <a:solidFill>
                  <a:srgbClr val="38761D"/>
                </a:solidFill>
                <a:latin typeface="Cabin"/>
                <a:ea typeface="Cabin"/>
                <a:cs typeface="Cabin"/>
                <a:sym typeface="Cabin"/>
              </a:rPr>
              <a:t>specific,  </a:t>
            </a:r>
            <a:r>
              <a:rPr lang="en-GB" sz="1200">
                <a:solidFill>
                  <a:srgbClr val="38761D"/>
                </a:solidFill>
                <a:latin typeface="Cabin"/>
                <a:ea typeface="Cabin"/>
                <a:cs typeface="Cabin"/>
                <a:sym typeface="Cabin"/>
              </a:rPr>
              <a:t>all yeasts are possible including albicans).</a:t>
            </a:r>
            <a:endParaRPr sz="1200">
              <a:solidFill>
                <a:srgbClr val="38761D"/>
              </a:solidFill>
              <a:latin typeface="Cabin"/>
              <a:ea typeface="Cabin"/>
              <a:cs typeface="Cabin"/>
              <a:sym typeface="Cabin"/>
            </a:endParaRPr>
          </a:p>
        </p:txBody>
      </p:sp>
      <p:cxnSp>
        <p:nvCxnSpPr>
          <p:cNvPr id="237" name="Google Shape;237;p20"/>
          <p:cNvCxnSpPr/>
          <p:nvPr/>
        </p:nvCxnSpPr>
        <p:spPr>
          <a:xfrm flipH="1" rot="10800000">
            <a:off x="399975" y="838138"/>
            <a:ext cx="6466200" cy="7800"/>
          </a:xfrm>
          <a:prstGeom prst="straightConnector1">
            <a:avLst/>
          </a:prstGeom>
          <a:noFill/>
          <a:ln cap="flat" cmpd="sng" w="19050">
            <a:solidFill>
              <a:srgbClr val="45818E"/>
            </a:solidFill>
            <a:prstDash val="dot"/>
            <a:round/>
            <a:headEnd len="med" w="med" type="oval"/>
            <a:tailEnd len="med" w="med" type="oval"/>
          </a:ln>
        </p:spPr>
      </p:cxnSp>
      <p:sp>
        <p:nvSpPr>
          <p:cNvPr id="238" name="Google Shape;238;p20"/>
          <p:cNvSpPr txBox="1"/>
          <p:nvPr/>
        </p:nvSpPr>
        <p:spPr>
          <a:xfrm>
            <a:off x="465075" y="154375"/>
            <a:ext cx="63360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400">
                <a:solidFill>
                  <a:srgbClr val="134F5C"/>
                </a:solidFill>
                <a:latin typeface="Cabin"/>
                <a:ea typeface="Cabin"/>
                <a:cs typeface="Cabin"/>
                <a:sym typeface="Cabin"/>
              </a:rPr>
              <a:t>Laboratory diagnosis of yeast</a:t>
            </a:r>
            <a:endParaRPr b="1" sz="3400">
              <a:solidFill>
                <a:srgbClr val="134F5C"/>
              </a:solidFill>
              <a:latin typeface="Cabin"/>
              <a:ea typeface="Cabin"/>
              <a:cs typeface="Cabin"/>
              <a:sym typeface="Cabin"/>
            </a:endParaRPr>
          </a:p>
        </p:txBody>
      </p:sp>
      <p:sp>
        <p:nvSpPr>
          <p:cNvPr id="239" name="Google Shape;239;p20"/>
          <p:cNvSpPr txBox="1"/>
          <p:nvPr/>
        </p:nvSpPr>
        <p:spPr>
          <a:xfrm>
            <a:off x="779450" y="2364338"/>
            <a:ext cx="1780800" cy="9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latin typeface="Cabin"/>
                <a:ea typeface="Cabin"/>
                <a:cs typeface="Cabin"/>
                <a:sym typeface="Cabin"/>
              </a:rPr>
              <a:t>Formation of germ tube when cultured in serum at 37oC</a:t>
            </a:r>
            <a:endParaRPr/>
          </a:p>
        </p:txBody>
      </p:sp>
      <p:sp>
        <p:nvSpPr>
          <p:cNvPr id="240" name="Google Shape;240;p20"/>
          <p:cNvSpPr txBox="1"/>
          <p:nvPr/>
        </p:nvSpPr>
        <p:spPr>
          <a:xfrm>
            <a:off x="1027932" y="1977475"/>
            <a:ext cx="14514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CC0000"/>
                </a:solidFill>
                <a:latin typeface="Cabin"/>
                <a:ea typeface="Cabin"/>
                <a:cs typeface="Cabin"/>
                <a:sym typeface="Cabin"/>
              </a:rPr>
              <a:t>Germ tube test</a:t>
            </a:r>
            <a:r>
              <a:rPr b="1" baseline="30000" lang="en-GB">
                <a:solidFill>
                  <a:srgbClr val="CC0000"/>
                </a:solidFill>
                <a:latin typeface="Cabin"/>
                <a:ea typeface="Cabin"/>
                <a:cs typeface="Cabin"/>
                <a:sym typeface="Cabin"/>
              </a:rPr>
              <a:t>1</a:t>
            </a:r>
            <a:r>
              <a:rPr b="1" lang="en-GB">
                <a:solidFill>
                  <a:srgbClr val="CC0000"/>
                </a:solidFill>
                <a:latin typeface="Cabin"/>
                <a:ea typeface="Cabin"/>
                <a:cs typeface="Cabin"/>
                <a:sym typeface="Cabin"/>
              </a:rPr>
              <a:t>:</a:t>
            </a:r>
            <a:endParaRPr b="1">
              <a:solidFill>
                <a:srgbClr val="CC0000"/>
              </a:solidFill>
              <a:latin typeface="Cabin"/>
              <a:ea typeface="Cabin"/>
              <a:cs typeface="Cabin"/>
              <a:sym typeface="Cabin"/>
            </a:endParaRPr>
          </a:p>
        </p:txBody>
      </p:sp>
      <p:sp>
        <p:nvSpPr>
          <p:cNvPr id="241" name="Google Shape;241;p20"/>
          <p:cNvSpPr txBox="1"/>
          <p:nvPr/>
        </p:nvSpPr>
        <p:spPr>
          <a:xfrm>
            <a:off x="2848400" y="2482413"/>
            <a:ext cx="1780800" cy="8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Cabin"/>
                <a:ea typeface="Cabin"/>
                <a:cs typeface="Cabin"/>
                <a:sym typeface="Cabin"/>
              </a:rPr>
              <a:t>Chlamydospore</a:t>
            </a:r>
            <a:r>
              <a:rPr lang="en-GB" sz="1200">
                <a:solidFill>
                  <a:schemeClr val="dk1"/>
                </a:solidFill>
                <a:latin typeface="Cabin"/>
                <a:ea typeface="Cabin"/>
                <a:cs typeface="Cabin"/>
                <a:sym typeface="Cabin"/>
              </a:rPr>
              <a:t> production in corn meal Agar</a:t>
            </a:r>
            <a:endParaRPr sz="1200">
              <a:latin typeface="Cabin"/>
              <a:ea typeface="Cabin"/>
              <a:cs typeface="Cabin"/>
              <a:sym typeface="Cabin"/>
            </a:endParaRPr>
          </a:p>
        </p:txBody>
      </p:sp>
      <p:sp>
        <p:nvSpPr>
          <p:cNvPr id="242" name="Google Shape;242;p20"/>
          <p:cNvSpPr txBox="1"/>
          <p:nvPr/>
        </p:nvSpPr>
        <p:spPr>
          <a:xfrm>
            <a:off x="3066975" y="2017402"/>
            <a:ext cx="1562100" cy="46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Cabin"/>
                <a:ea typeface="Cabin"/>
                <a:cs typeface="Cabin"/>
                <a:sym typeface="Cabin"/>
              </a:rPr>
              <a:t>C</a:t>
            </a:r>
            <a:r>
              <a:rPr b="1" lang="en-GB">
                <a:solidFill>
                  <a:schemeClr val="dk1"/>
                </a:solidFill>
                <a:latin typeface="Cabin"/>
                <a:ea typeface="Cabin"/>
                <a:cs typeface="Cabin"/>
                <a:sym typeface="Cabin"/>
              </a:rPr>
              <a:t>orn meal Agar :</a:t>
            </a:r>
            <a:endParaRPr b="1">
              <a:latin typeface="Cabin"/>
              <a:ea typeface="Cabin"/>
              <a:cs typeface="Cabin"/>
              <a:sym typeface="Cabin"/>
            </a:endParaRPr>
          </a:p>
        </p:txBody>
      </p:sp>
      <p:sp>
        <p:nvSpPr>
          <p:cNvPr id="243" name="Google Shape;243;p20"/>
          <p:cNvSpPr txBox="1"/>
          <p:nvPr/>
        </p:nvSpPr>
        <p:spPr>
          <a:xfrm>
            <a:off x="4961900" y="2482413"/>
            <a:ext cx="1691700" cy="108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chemeClr val="dk1"/>
                </a:solidFill>
                <a:latin typeface="Cabin"/>
                <a:ea typeface="Cabin"/>
                <a:cs typeface="Cabin"/>
                <a:sym typeface="Cabin"/>
              </a:rPr>
              <a:t>Resistance to 500 μg/ml Cycloheximide</a:t>
            </a:r>
            <a:endParaRPr/>
          </a:p>
        </p:txBody>
      </p:sp>
      <p:sp>
        <p:nvSpPr>
          <p:cNvPr id="244" name="Google Shape;244;p20"/>
          <p:cNvSpPr txBox="1"/>
          <p:nvPr/>
        </p:nvSpPr>
        <p:spPr>
          <a:xfrm>
            <a:off x="5204100" y="2047550"/>
            <a:ext cx="14976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Cabin"/>
                <a:ea typeface="Cabin"/>
                <a:cs typeface="Cabin"/>
                <a:sym typeface="Cabin"/>
              </a:rPr>
              <a:t>Cycloheximide :</a:t>
            </a:r>
            <a:endParaRPr b="1">
              <a:latin typeface="Cabin"/>
              <a:ea typeface="Cabin"/>
              <a:cs typeface="Cabin"/>
              <a:sym typeface="Cabin"/>
            </a:endParaRPr>
          </a:p>
        </p:txBody>
      </p:sp>
      <p:sp>
        <p:nvSpPr>
          <p:cNvPr id="245" name="Google Shape;245;p20"/>
          <p:cNvSpPr txBox="1"/>
          <p:nvPr/>
        </p:nvSpPr>
        <p:spPr>
          <a:xfrm>
            <a:off x="299175" y="4458025"/>
            <a:ext cx="5217000" cy="1371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bin"/>
              <a:buChar char="●"/>
            </a:pPr>
            <a:r>
              <a:rPr b="1" lang="en-GB" sz="1300">
                <a:solidFill>
                  <a:srgbClr val="CC0000"/>
                </a:solidFill>
                <a:latin typeface="Cabin"/>
                <a:ea typeface="Cabin"/>
                <a:cs typeface="Cabin"/>
                <a:sym typeface="Cabin"/>
              </a:rPr>
              <a:t> If these 3 are positive this yeast is C.albicans,</a:t>
            </a:r>
            <a:r>
              <a:rPr lang="en-GB" sz="1300">
                <a:solidFill>
                  <a:schemeClr val="dk1"/>
                </a:solidFill>
                <a:latin typeface="Cabin"/>
                <a:ea typeface="Cabin"/>
                <a:cs typeface="Cabin"/>
                <a:sym typeface="Cabin"/>
              </a:rPr>
              <a:t>  </a:t>
            </a:r>
            <a:r>
              <a:rPr b="1" lang="en-GB" sz="1300">
                <a:solidFill>
                  <a:schemeClr val="dk1"/>
                </a:solidFill>
                <a:latin typeface="Cabin"/>
                <a:ea typeface="Cabin"/>
                <a:cs typeface="Cabin"/>
                <a:sym typeface="Cabin"/>
              </a:rPr>
              <a:t>If negative, then it could be any other yeast, we can do:</a:t>
            </a:r>
            <a:endParaRPr b="1" sz="13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 </a:t>
            </a:r>
            <a:r>
              <a:rPr b="1" lang="en-GB" sz="1300">
                <a:solidFill>
                  <a:srgbClr val="CC0000"/>
                </a:solidFill>
                <a:latin typeface="Cabin"/>
                <a:ea typeface="Cabin"/>
                <a:cs typeface="Cabin"/>
                <a:sym typeface="Cabin"/>
              </a:rPr>
              <a:t>Carbohydrate assimilations and fermentation</a:t>
            </a:r>
            <a:r>
              <a:rPr lang="en-GB" sz="1300">
                <a:solidFill>
                  <a:schemeClr val="dk1"/>
                </a:solidFill>
                <a:latin typeface="Cabin"/>
                <a:ea typeface="Cabin"/>
                <a:cs typeface="Cabin"/>
                <a:sym typeface="Cabin"/>
              </a:rPr>
              <a:t>.</a:t>
            </a:r>
            <a:r>
              <a:rPr baseline="30000" lang="en-GB" sz="1300">
                <a:solidFill>
                  <a:schemeClr val="dk1"/>
                </a:solidFill>
                <a:latin typeface="Cabin"/>
                <a:ea typeface="Cabin"/>
                <a:cs typeface="Cabin"/>
                <a:sym typeface="Cabin"/>
              </a:rPr>
              <a:t>2</a:t>
            </a:r>
            <a:endParaRPr baseline="30000" sz="1300">
              <a:solidFill>
                <a:schemeClr val="dk1"/>
              </a:solidFill>
              <a:latin typeface="Cabin"/>
              <a:ea typeface="Cabin"/>
              <a:cs typeface="Cabin"/>
              <a:sym typeface="Cabin"/>
            </a:endParaRPr>
          </a:p>
          <a:p>
            <a:pPr indent="-311150" lvl="2" marL="13716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Commercial kits available for this like: API 20C, API 32C</a:t>
            </a:r>
            <a:endParaRPr sz="1300">
              <a:solidFill>
                <a:schemeClr val="dk1"/>
              </a:solidFill>
              <a:latin typeface="Cabin"/>
              <a:ea typeface="Cabin"/>
              <a:cs typeface="Cabin"/>
              <a:sym typeface="Cabin"/>
            </a:endParaRPr>
          </a:p>
          <a:p>
            <a:pPr indent="0" lvl="0" marL="457200" rtl="0" algn="l">
              <a:spcBef>
                <a:spcPts val="0"/>
              </a:spcBef>
              <a:spcAft>
                <a:spcPts val="0"/>
              </a:spcAft>
              <a:buNone/>
            </a:pPr>
            <a:r>
              <a:t/>
            </a:r>
            <a:endParaRPr sz="400">
              <a:solidFill>
                <a:schemeClr val="dk1"/>
              </a:solidFill>
              <a:latin typeface="Cabin"/>
              <a:ea typeface="Cabin"/>
              <a:cs typeface="Cabin"/>
              <a:sym typeface="Cabin"/>
            </a:endParaRPr>
          </a:p>
          <a:p>
            <a:pPr indent="-311150" lvl="1" marL="9144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 Culture on Chromogenic Media (</a:t>
            </a:r>
            <a:r>
              <a:rPr b="1" lang="en-GB" sz="1300">
                <a:solidFill>
                  <a:srgbClr val="CC0000"/>
                </a:solidFill>
                <a:latin typeface="Cabin"/>
                <a:ea typeface="Cabin"/>
                <a:cs typeface="Cabin"/>
                <a:sym typeface="Cabin"/>
              </a:rPr>
              <a:t>CHROMagarTM</a:t>
            </a:r>
            <a:r>
              <a:rPr lang="en-GB" sz="1300">
                <a:solidFill>
                  <a:schemeClr val="dk1"/>
                </a:solidFill>
                <a:latin typeface="Cabin"/>
                <a:ea typeface="Cabin"/>
                <a:cs typeface="Cabin"/>
                <a:sym typeface="Cabin"/>
              </a:rPr>
              <a:t> Candida)</a:t>
            </a:r>
            <a:endParaRPr/>
          </a:p>
        </p:txBody>
      </p:sp>
      <p:pic>
        <p:nvPicPr>
          <p:cNvPr id="246" name="Google Shape;246;p20"/>
          <p:cNvPicPr preferRelativeResize="0"/>
          <p:nvPr/>
        </p:nvPicPr>
        <p:blipFill>
          <a:blip r:embed="rId3">
            <a:alphaModFix/>
          </a:blip>
          <a:stretch>
            <a:fillRect/>
          </a:stretch>
        </p:blipFill>
        <p:spPr>
          <a:xfrm>
            <a:off x="824003" y="3121671"/>
            <a:ext cx="1691699" cy="1085700"/>
          </a:xfrm>
          <a:prstGeom prst="rect">
            <a:avLst/>
          </a:prstGeom>
          <a:noFill/>
          <a:ln>
            <a:noFill/>
          </a:ln>
        </p:spPr>
      </p:pic>
      <p:pic>
        <p:nvPicPr>
          <p:cNvPr id="247" name="Google Shape;247;p20"/>
          <p:cNvPicPr preferRelativeResize="0"/>
          <p:nvPr/>
        </p:nvPicPr>
        <p:blipFill>
          <a:blip r:embed="rId4">
            <a:alphaModFix/>
          </a:blip>
          <a:stretch>
            <a:fillRect/>
          </a:stretch>
        </p:blipFill>
        <p:spPr>
          <a:xfrm>
            <a:off x="2957750" y="3193813"/>
            <a:ext cx="1562100" cy="1013550"/>
          </a:xfrm>
          <a:prstGeom prst="rect">
            <a:avLst/>
          </a:prstGeom>
          <a:noFill/>
          <a:ln>
            <a:noFill/>
          </a:ln>
        </p:spPr>
      </p:pic>
      <p:sp>
        <p:nvSpPr>
          <p:cNvPr id="248" name="Google Shape;248;p20"/>
          <p:cNvSpPr txBox="1"/>
          <p:nvPr/>
        </p:nvSpPr>
        <p:spPr>
          <a:xfrm>
            <a:off x="714350" y="1712224"/>
            <a:ext cx="364800" cy="4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134F5C"/>
                </a:solidFill>
                <a:latin typeface="Cabin"/>
                <a:ea typeface="Cabin"/>
                <a:cs typeface="Cabin"/>
                <a:sym typeface="Cabin"/>
              </a:rPr>
              <a:t>1</a:t>
            </a:r>
            <a:endParaRPr b="1" sz="3000">
              <a:solidFill>
                <a:srgbClr val="134F5C"/>
              </a:solidFill>
              <a:latin typeface="Cabin"/>
              <a:ea typeface="Cabin"/>
              <a:cs typeface="Cabin"/>
              <a:sym typeface="Cabin"/>
            </a:endParaRPr>
          </a:p>
        </p:txBody>
      </p:sp>
      <p:sp>
        <p:nvSpPr>
          <p:cNvPr id="249" name="Google Shape;249;p20"/>
          <p:cNvSpPr txBox="1"/>
          <p:nvPr/>
        </p:nvSpPr>
        <p:spPr>
          <a:xfrm>
            <a:off x="2702174" y="1712222"/>
            <a:ext cx="364800" cy="4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134F5C"/>
                </a:solidFill>
                <a:latin typeface="Cabin"/>
                <a:ea typeface="Cabin"/>
                <a:cs typeface="Cabin"/>
                <a:sym typeface="Cabin"/>
              </a:rPr>
              <a:t>2</a:t>
            </a:r>
            <a:endParaRPr b="1" sz="3000">
              <a:solidFill>
                <a:srgbClr val="134F5C"/>
              </a:solidFill>
              <a:latin typeface="Cabin"/>
              <a:ea typeface="Cabin"/>
              <a:cs typeface="Cabin"/>
              <a:sym typeface="Cabin"/>
            </a:endParaRPr>
          </a:p>
        </p:txBody>
      </p:sp>
      <p:sp>
        <p:nvSpPr>
          <p:cNvPr id="250" name="Google Shape;250;p20"/>
          <p:cNvSpPr/>
          <p:nvPr/>
        </p:nvSpPr>
        <p:spPr>
          <a:xfrm>
            <a:off x="4790888" y="1682055"/>
            <a:ext cx="447900" cy="4650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
          <p:cNvSpPr txBox="1"/>
          <p:nvPr/>
        </p:nvSpPr>
        <p:spPr>
          <a:xfrm>
            <a:off x="4843909" y="1746863"/>
            <a:ext cx="291900" cy="3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3000">
                <a:solidFill>
                  <a:srgbClr val="134F5C"/>
                </a:solidFill>
                <a:latin typeface="Cabin"/>
                <a:ea typeface="Cabin"/>
                <a:cs typeface="Cabin"/>
                <a:sym typeface="Cabin"/>
              </a:rPr>
              <a:t>3</a:t>
            </a:r>
            <a:endParaRPr b="1" sz="3000">
              <a:solidFill>
                <a:srgbClr val="134F5C"/>
              </a:solidFill>
              <a:latin typeface="Cabin"/>
              <a:ea typeface="Cabin"/>
              <a:cs typeface="Cabin"/>
              <a:sym typeface="Cabin"/>
            </a:endParaRPr>
          </a:p>
        </p:txBody>
      </p:sp>
      <p:sp>
        <p:nvSpPr>
          <p:cNvPr id="252" name="Google Shape;252;p20"/>
          <p:cNvSpPr txBox="1"/>
          <p:nvPr/>
        </p:nvSpPr>
        <p:spPr>
          <a:xfrm>
            <a:off x="1139400" y="4122762"/>
            <a:ext cx="11397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latin typeface="Cabin"/>
                <a:ea typeface="Cabin"/>
                <a:cs typeface="Cabin"/>
                <a:sym typeface="Cabin"/>
              </a:rPr>
              <a:t>Germ tube test</a:t>
            </a:r>
            <a:endParaRPr sz="800">
              <a:latin typeface="Cabin"/>
              <a:ea typeface="Cabin"/>
              <a:cs typeface="Cabin"/>
              <a:sym typeface="Cabin"/>
            </a:endParaRPr>
          </a:p>
        </p:txBody>
      </p:sp>
      <p:sp>
        <p:nvSpPr>
          <p:cNvPr id="253" name="Google Shape;253;p20"/>
          <p:cNvSpPr txBox="1"/>
          <p:nvPr/>
        </p:nvSpPr>
        <p:spPr>
          <a:xfrm>
            <a:off x="2661600" y="4122763"/>
            <a:ext cx="2129400" cy="4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latin typeface="Cabin"/>
                <a:ea typeface="Cabin"/>
                <a:cs typeface="Cabin"/>
                <a:sym typeface="Cabin"/>
              </a:rPr>
              <a:t>Chlamydospores of C. albicans in CMA</a:t>
            </a:r>
            <a:endParaRPr sz="800">
              <a:latin typeface="Cabin"/>
              <a:ea typeface="Cabin"/>
              <a:cs typeface="Cabin"/>
              <a:sym typeface="Cabin"/>
            </a:endParaRPr>
          </a:p>
        </p:txBody>
      </p:sp>
      <p:pic>
        <p:nvPicPr>
          <p:cNvPr id="254" name="Google Shape;254;p20"/>
          <p:cNvPicPr preferRelativeResize="0"/>
          <p:nvPr/>
        </p:nvPicPr>
        <p:blipFill>
          <a:blip r:embed="rId5">
            <a:alphaModFix/>
          </a:blip>
          <a:stretch>
            <a:fillRect/>
          </a:stretch>
        </p:blipFill>
        <p:spPr>
          <a:xfrm>
            <a:off x="5677575" y="4706350"/>
            <a:ext cx="1451326" cy="840000"/>
          </a:xfrm>
          <a:prstGeom prst="rect">
            <a:avLst/>
          </a:prstGeom>
          <a:noFill/>
          <a:ln>
            <a:noFill/>
          </a:ln>
        </p:spPr>
      </p:pic>
      <p:sp>
        <p:nvSpPr>
          <p:cNvPr id="255" name="Google Shape;255;p20"/>
          <p:cNvSpPr txBox="1"/>
          <p:nvPr/>
        </p:nvSpPr>
        <p:spPr>
          <a:xfrm>
            <a:off x="5594119" y="5465950"/>
            <a:ext cx="16674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latin typeface="Cabin"/>
                <a:ea typeface="Cabin"/>
                <a:cs typeface="Cabin"/>
                <a:sym typeface="Cabin"/>
              </a:rPr>
              <a:t>Carbohydrates assimilation test , API 20C</a:t>
            </a:r>
            <a:endParaRPr sz="800">
              <a:latin typeface="Cabin"/>
              <a:ea typeface="Cabin"/>
              <a:cs typeface="Cabin"/>
              <a:sym typeface="Cabin"/>
            </a:endParaRPr>
          </a:p>
        </p:txBody>
      </p:sp>
      <p:sp>
        <p:nvSpPr>
          <p:cNvPr id="256" name="Google Shape;256;p20"/>
          <p:cNvSpPr txBox="1"/>
          <p:nvPr/>
        </p:nvSpPr>
        <p:spPr>
          <a:xfrm>
            <a:off x="299175" y="6070300"/>
            <a:ext cx="3212100" cy="589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34F5C"/>
              </a:buClr>
              <a:buSzPts val="2000"/>
              <a:buFont typeface="Cabin"/>
              <a:buChar char="❖"/>
            </a:pPr>
            <a:r>
              <a:rPr b="1" lang="en-GB" sz="2000">
                <a:solidFill>
                  <a:srgbClr val="134F5C"/>
                </a:solidFill>
                <a:latin typeface="Cabin"/>
                <a:ea typeface="Cabin"/>
                <a:cs typeface="Cabin"/>
                <a:sym typeface="Cabin"/>
              </a:rPr>
              <a:t>Candida species :</a:t>
            </a:r>
            <a:endParaRPr b="1" sz="2000">
              <a:solidFill>
                <a:srgbClr val="134F5C"/>
              </a:solidFill>
              <a:latin typeface="Cabin"/>
              <a:ea typeface="Cabin"/>
              <a:cs typeface="Cabin"/>
              <a:sym typeface="Cabin"/>
            </a:endParaRPr>
          </a:p>
        </p:txBody>
      </p:sp>
      <p:sp>
        <p:nvSpPr>
          <p:cNvPr id="257" name="Google Shape;257;p20"/>
          <p:cNvSpPr txBox="1"/>
          <p:nvPr/>
        </p:nvSpPr>
        <p:spPr>
          <a:xfrm>
            <a:off x="407325" y="6476225"/>
            <a:ext cx="2280600" cy="5193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bin"/>
              <a:buChar char="●"/>
            </a:pPr>
            <a:r>
              <a:rPr b="1" lang="en-GB" sz="1300">
                <a:latin typeface="Cabin"/>
                <a:ea typeface="Cabin"/>
                <a:cs typeface="Cabin"/>
                <a:sym typeface="Cabin"/>
              </a:rPr>
              <a:t>Candida albicans</a:t>
            </a:r>
            <a:endParaRPr b="1" sz="1300">
              <a:latin typeface="Cabin"/>
              <a:ea typeface="Cabin"/>
              <a:cs typeface="Cabin"/>
              <a:sym typeface="Cabin"/>
            </a:endParaRPr>
          </a:p>
        </p:txBody>
      </p:sp>
      <p:graphicFrame>
        <p:nvGraphicFramePr>
          <p:cNvPr id="258" name="Google Shape;258;p20"/>
          <p:cNvGraphicFramePr/>
          <p:nvPr/>
        </p:nvGraphicFramePr>
        <p:xfrm>
          <a:off x="297213" y="6900175"/>
          <a:ext cx="3000000" cy="3000000"/>
        </p:xfrm>
        <a:graphic>
          <a:graphicData uri="http://schemas.openxmlformats.org/drawingml/2006/table">
            <a:tbl>
              <a:tblPr>
                <a:noFill/>
                <a:tableStyleId>{D70AA0D9-CFE2-48BD-8AFE-7004DC24510C}</a:tableStyleId>
              </a:tblPr>
              <a:tblGrid>
                <a:gridCol w="1423000"/>
                <a:gridCol w="3237800"/>
                <a:gridCol w="2330400"/>
              </a:tblGrid>
              <a:tr h="419750">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Agar</a:t>
                      </a:r>
                      <a:endParaRPr b="1">
                        <a:solidFill>
                          <a:srgbClr val="FFFFFF"/>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Morphology </a:t>
                      </a:r>
                      <a:endParaRPr b="1">
                        <a:solidFill>
                          <a:srgbClr val="FFFFFF"/>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Picture </a:t>
                      </a:r>
                      <a:endParaRPr b="1">
                        <a:solidFill>
                          <a:srgbClr val="FFFFFF"/>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34F5C"/>
                    </a:solidFill>
                  </a:tcPr>
                </a:tc>
              </a:tr>
              <a:tr h="893750">
                <a:tc>
                  <a:txBody>
                    <a:bodyPr/>
                    <a:lstStyle/>
                    <a:p>
                      <a:pPr indent="0" lvl="0" marL="0" rtl="0" algn="ctr">
                        <a:spcBef>
                          <a:spcPts val="0"/>
                        </a:spcBef>
                        <a:spcAft>
                          <a:spcPts val="0"/>
                        </a:spcAft>
                        <a:buNone/>
                      </a:pPr>
                      <a:r>
                        <a:rPr b="1" lang="en-GB" sz="1300">
                          <a:solidFill>
                            <a:srgbClr val="134F5C"/>
                          </a:solidFill>
                          <a:latin typeface="Cabin"/>
                          <a:ea typeface="Cabin"/>
                          <a:cs typeface="Cabin"/>
                          <a:sym typeface="Cabin"/>
                        </a:rPr>
                        <a:t>Sabouraud Agar</a:t>
                      </a:r>
                      <a:endParaRPr b="1" sz="1300">
                        <a:solidFill>
                          <a:srgbClr val="134F5C"/>
                        </a:solidFill>
                        <a:latin typeface="Cabin"/>
                        <a:ea typeface="Cabin"/>
                        <a:cs typeface="Cabin"/>
                        <a:sym typeface="Cabin"/>
                      </a:endParaRPr>
                    </a:p>
                    <a:p>
                      <a:pPr indent="0" lvl="0" marL="0" rtl="0" algn="ctr">
                        <a:spcBef>
                          <a:spcPts val="0"/>
                        </a:spcBef>
                        <a:spcAft>
                          <a:spcPts val="0"/>
                        </a:spcAft>
                        <a:buNone/>
                      </a:pPr>
                      <a:r>
                        <a:t/>
                      </a:r>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en-GB" sz="1300">
                          <a:solidFill>
                            <a:srgbClr val="CC0000"/>
                          </a:solidFill>
                          <a:latin typeface="Cabin"/>
                          <a:ea typeface="Cabin"/>
                          <a:cs typeface="Cabin"/>
                          <a:sym typeface="Cabin"/>
                        </a:rPr>
                        <a:t>Creamy white yeast</a:t>
                      </a:r>
                      <a:r>
                        <a:rPr lang="en-GB" sz="1300">
                          <a:latin typeface="Cabin"/>
                          <a:ea typeface="Cabin"/>
                          <a:cs typeface="Cabin"/>
                          <a:sym typeface="Cabin"/>
                        </a:rPr>
                        <a:t>, may be dull, dry irregular and heaped up, glabrous and tough</a:t>
                      </a:r>
                      <a:endParaRPr sz="1300">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260575">
                <a:tc>
                  <a:txBody>
                    <a:bodyPr/>
                    <a:lstStyle/>
                    <a:p>
                      <a:pPr indent="0" lvl="0" marL="0" rtl="0" algn="ctr">
                        <a:spcBef>
                          <a:spcPts val="0"/>
                        </a:spcBef>
                        <a:spcAft>
                          <a:spcPts val="0"/>
                        </a:spcAft>
                        <a:buNone/>
                      </a:pPr>
                      <a:r>
                        <a:rPr b="1" lang="en-GB">
                          <a:solidFill>
                            <a:srgbClr val="134F5C"/>
                          </a:solidFill>
                          <a:latin typeface="Cabin"/>
                          <a:ea typeface="Cabin"/>
                          <a:cs typeface="Cabin"/>
                          <a:sym typeface="Cabin"/>
                        </a:rPr>
                        <a:t>Chromagar</a:t>
                      </a:r>
                      <a:endParaRPr b="1" sz="1300">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GB" sz="1300">
                          <a:latin typeface="Cabin"/>
                          <a:ea typeface="Cabin"/>
                          <a:cs typeface="Cabin"/>
                          <a:sym typeface="Cabin"/>
                        </a:rPr>
                        <a:t>producing </a:t>
                      </a:r>
                      <a:r>
                        <a:rPr b="1" lang="en-GB" sz="1300">
                          <a:solidFill>
                            <a:srgbClr val="CC0000"/>
                          </a:solidFill>
                          <a:latin typeface="Cabin"/>
                          <a:ea typeface="Cabin"/>
                          <a:cs typeface="Cabin"/>
                          <a:sym typeface="Cabin"/>
                        </a:rPr>
                        <a:t>green pigmented</a:t>
                      </a:r>
                      <a:r>
                        <a:rPr lang="en-GB" sz="1300">
                          <a:latin typeface="Cabin"/>
                          <a:ea typeface="Cabin"/>
                          <a:cs typeface="Cabin"/>
                          <a:sym typeface="Cabin"/>
                        </a:rPr>
                        <a:t> colonies on specially designed medium to speciate certain yeasts based on color they produce</a:t>
                      </a:r>
                      <a:endParaRPr sz="1300">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pic>
        <p:nvPicPr>
          <p:cNvPr id="259" name="Google Shape;259;p20"/>
          <p:cNvPicPr preferRelativeResize="0"/>
          <p:nvPr/>
        </p:nvPicPr>
        <p:blipFill>
          <a:blip r:embed="rId6">
            <a:alphaModFix/>
          </a:blip>
          <a:stretch>
            <a:fillRect/>
          </a:stretch>
        </p:blipFill>
        <p:spPr>
          <a:xfrm>
            <a:off x="5248650" y="7351142"/>
            <a:ext cx="1691700" cy="840000"/>
          </a:xfrm>
          <a:prstGeom prst="rect">
            <a:avLst/>
          </a:prstGeom>
          <a:noFill/>
          <a:ln>
            <a:noFill/>
          </a:ln>
        </p:spPr>
      </p:pic>
      <p:pic>
        <p:nvPicPr>
          <p:cNvPr id="260" name="Google Shape;260;p20"/>
          <p:cNvPicPr preferRelativeResize="0"/>
          <p:nvPr/>
        </p:nvPicPr>
        <p:blipFill>
          <a:blip r:embed="rId7">
            <a:alphaModFix/>
          </a:blip>
          <a:stretch>
            <a:fillRect/>
          </a:stretch>
        </p:blipFill>
        <p:spPr>
          <a:xfrm>
            <a:off x="5248653" y="8324762"/>
            <a:ext cx="1691700" cy="1085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21"/>
          <p:cNvSpPr/>
          <p:nvPr/>
        </p:nvSpPr>
        <p:spPr>
          <a:xfrm flipH="1">
            <a:off x="6735973" y="154377"/>
            <a:ext cx="853500" cy="589200"/>
          </a:xfrm>
          <a:prstGeom prst="homePlate">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txBox="1"/>
          <p:nvPr/>
        </p:nvSpPr>
        <p:spPr>
          <a:xfrm>
            <a:off x="7015284" y="189317"/>
            <a:ext cx="5502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134F5C"/>
                </a:solidFill>
                <a:latin typeface="Cabin"/>
                <a:ea typeface="Cabin"/>
                <a:cs typeface="Cabin"/>
                <a:sym typeface="Cabin"/>
              </a:rPr>
              <a:t>8</a:t>
            </a:r>
            <a:endParaRPr b="1" sz="1800">
              <a:solidFill>
                <a:srgbClr val="134F5C"/>
              </a:solidFill>
              <a:latin typeface="Cabin"/>
              <a:ea typeface="Cabin"/>
              <a:cs typeface="Cabin"/>
              <a:sym typeface="Cabin"/>
            </a:endParaRPr>
          </a:p>
        </p:txBody>
      </p:sp>
      <p:sp>
        <p:nvSpPr>
          <p:cNvPr id="267" name="Google Shape;267;p21"/>
          <p:cNvSpPr txBox="1"/>
          <p:nvPr/>
        </p:nvSpPr>
        <p:spPr>
          <a:xfrm>
            <a:off x="2" y="9858484"/>
            <a:ext cx="7589400" cy="840000"/>
          </a:xfrm>
          <a:prstGeom prst="rect">
            <a:avLst/>
          </a:prstGeom>
          <a:noFill/>
          <a:ln cap="flat" cmpd="sng" w="19050">
            <a:solidFill>
              <a:srgbClr val="76A5A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38761D"/>
                </a:solidFill>
                <a:latin typeface="Cabin"/>
                <a:ea typeface="Cabin"/>
                <a:cs typeface="Cabin"/>
                <a:sym typeface="Cabin"/>
              </a:rPr>
              <a:t>1- Only used if species are </a:t>
            </a:r>
            <a:r>
              <a:rPr lang="en-GB" sz="1200">
                <a:solidFill>
                  <a:srgbClr val="38761D"/>
                </a:solidFill>
                <a:latin typeface="Cabin"/>
                <a:ea typeface="Cabin"/>
                <a:cs typeface="Cabin"/>
                <a:sym typeface="Cabin"/>
              </a:rPr>
              <a:t>susceptible</a:t>
            </a:r>
            <a:r>
              <a:rPr lang="en-GB" sz="1200">
                <a:solidFill>
                  <a:srgbClr val="38761D"/>
                </a:solidFill>
                <a:latin typeface="Cabin"/>
                <a:ea typeface="Cabin"/>
                <a:cs typeface="Cabin"/>
                <a:sym typeface="Cabin"/>
              </a:rPr>
              <a:t>.</a:t>
            </a:r>
            <a:endParaRPr sz="1200">
              <a:solidFill>
                <a:srgbClr val="38761D"/>
              </a:solidFill>
              <a:latin typeface="Cabin"/>
              <a:ea typeface="Cabin"/>
              <a:cs typeface="Cabin"/>
              <a:sym typeface="Cabin"/>
            </a:endParaRPr>
          </a:p>
          <a:p>
            <a:pPr indent="0" lvl="0" marL="0" rtl="0" algn="l">
              <a:spcBef>
                <a:spcPts val="0"/>
              </a:spcBef>
              <a:spcAft>
                <a:spcPts val="0"/>
              </a:spcAft>
              <a:buNone/>
            </a:pPr>
            <a:r>
              <a:rPr lang="en-GB" sz="1200">
                <a:solidFill>
                  <a:srgbClr val="38761D"/>
                </a:solidFill>
                <a:latin typeface="Cabin"/>
                <a:ea typeface="Cabin"/>
                <a:cs typeface="Cabin"/>
                <a:sym typeface="Cabin"/>
              </a:rPr>
              <a:t>2- Amphotericin is </a:t>
            </a:r>
            <a:r>
              <a:rPr lang="en-GB" sz="1200">
                <a:solidFill>
                  <a:srgbClr val="38761D"/>
                </a:solidFill>
                <a:latin typeface="Cabin"/>
                <a:ea typeface="Cabin"/>
                <a:cs typeface="Cabin"/>
                <a:sym typeface="Cabin"/>
              </a:rPr>
              <a:t>a broad</a:t>
            </a:r>
            <a:r>
              <a:rPr lang="en-GB" sz="1200">
                <a:solidFill>
                  <a:srgbClr val="38761D"/>
                </a:solidFill>
                <a:latin typeface="Cabin"/>
                <a:ea typeface="Cabin"/>
                <a:cs typeface="Cabin"/>
                <a:sym typeface="Cabin"/>
              </a:rPr>
              <a:t> </a:t>
            </a:r>
            <a:r>
              <a:rPr lang="en-GB" sz="1200">
                <a:solidFill>
                  <a:srgbClr val="38761D"/>
                </a:solidFill>
                <a:latin typeface="Cabin"/>
                <a:ea typeface="Cabin"/>
                <a:cs typeface="Cabin"/>
                <a:sym typeface="Cabin"/>
              </a:rPr>
              <a:t>spectrum</a:t>
            </a:r>
            <a:r>
              <a:rPr lang="en-GB" sz="1200">
                <a:solidFill>
                  <a:srgbClr val="38761D"/>
                </a:solidFill>
                <a:latin typeface="Cabin"/>
                <a:ea typeface="Cabin"/>
                <a:cs typeface="Cabin"/>
                <a:sym typeface="Cabin"/>
              </a:rPr>
              <a:t> anti-fungal, but with candida, if we don’t know the exact specie we go with </a:t>
            </a:r>
            <a:r>
              <a:rPr b="1" lang="en-GB" sz="1200">
                <a:solidFill>
                  <a:srgbClr val="CC0000"/>
                </a:solidFill>
                <a:latin typeface="Cabin"/>
                <a:ea typeface="Cabin"/>
                <a:cs typeface="Cabin"/>
                <a:sym typeface="Cabin"/>
              </a:rPr>
              <a:t>caspofungin</a:t>
            </a:r>
            <a:r>
              <a:rPr lang="en-GB" sz="1200">
                <a:solidFill>
                  <a:srgbClr val="6AA84F"/>
                </a:solidFill>
                <a:latin typeface="Cabin"/>
                <a:ea typeface="Cabin"/>
                <a:cs typeface="Cabin"/>
                <a:sym typeface="Cabin"/>
              </a:rPr>
              <a:t> </a:t>
            </a:r>
            <a:r>
              <a:rPr lang="en-GB" sz="1200">
                <a:solidFill>
                  <a:srgbClr val="326D13"/>
                </a:solidFill>
                <a:latin typeface="Cabin"/>
                <a:ea typeface="Cabin"/>
                <a:cs typeface="Cabin"/>
                <a:sym typeface="Cabin"/>
              </a:rPr>
              <a:t>because it’s more safe.</a:t>
            </a:r>
            <a:endParaRPr sz="1200">
              <a:solidFill>
                <a:srgbClr val="326D13"/>
              </a:solidFill>
              <a:latin typeface="Cabin"/>
              <a:ea typeface="Cabin"/>
              <a:cs typeface="Cabin"/>
              <a:sym typeface="Cabin"/>
            </a:endParaRPr>
          </a:p>
          <a:p>
            <a:pPr indent="0" lvl="0" marL="0" rtl="0" algn="l">
              <a:spcBef>
                <a:spcPts val="0"/>
              </a:spcBef>
              <a:spcAft>
                <a:spcPts val="0"/>
              </a:spcAft>
              <a:buNone/>
            </a:pPr>
            <a:r>
              <a:rPr lang="en-GB" sz="1200">
                <a:solidFill>
                  <a:srgbClr val="326D13"/>
                </a:solidFill>
                <a:latin typeface="Cabin"/>
                <a:ea typeface="Cabin"/>
                <a:cs typeface="Cabin"/>
                <a:sym typeface="Cabin"/>
              </a:rPr>
              <a:t>3- Use caspofungin instead.</a:t>
            </a:r>
            <a:endParaRPr sz="1200">
              <a:solidFill>
                <a:srgbClr val="326D13"/>
              </a:solidFill>
              <a:latin typeface="Cabin"/>
              <a:ea typeface="Cabin"/>
              <a:cs typeface="Cabin"/>
              <a:sym typeface="Cabin"/>
            </a:endParaRPr>
          </a:p>
        </p:txBody>
      </p:sp>
      <p:cxnSp>
        <p:nvCxnSpPr>
          <p:cNvPr id="268" name="Google Shape;268;p21"/>
          <p:cNvCxnSpPr/>
          <p:nvPr/>
        </p:nvCxnSpPr>
        <p:spPr>
          <a:xfrm flipH="1" rot="10800000">
            <a:off x="2340517" y="797358"/>
            <a:ext cx="2908500" cy="6900"/>
          </a:xfrm>
          <a:prstGeom prst="straightConnector1">
            <a:avLst/>
          </a:prstGeom>
          <a:noFill/>
          <a:ln cap="flat" cmpd="sng" w="19050">
            <a:solidFill>
              <a:srgbClr val="45818E"/>
            </a:solidFill>
            <a:prstDash val="dot"/>
            <a:round/>
            <a:headEnd len="med" w="med" type="oval"/>
            <a:tailEnd len="med" w="med" type="oval"/>
          </a:ln>
        </p:spPr>
      </p:cxnSp>
      <p:sp>
        <p:nvSpPr>
          <p:cNvPr id="269" name="Google Shape;269;p21"/>
          <p:cNvSpPr txBox="1"/>
          <p:nvPr/>
        </p:nvSpPr>
        <p:spPr>
          <a:xfrm>
            <a:off x="2421150" y="94825"/>
            <a:ext cx="27471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500">
                <a:solidFill>
                  <a:srgbClr val="134F5C"/>
                </a:solidFill>
                <a:latin typeface="Cabin"/>
                <a:ea typeface="Cabin"/>
                <a:cs typeface="Cabin"/>
                <a:sym typeface="Cabin"/>
              </a:rPr>
              <a:t>Management</a:t>
            </a:r>
            <a:endParaRPr b="1" sz="3500">
              <a:solidFill>
                <a:srgbClr val="134F5C"/>
              </a:solidFill>
              <a:latin typeface="Cabin"/>
              <a:ea typeface="Cabin"/>
              <a:cs typeface="Cabin"/>
              <a:sym typeface="Cabin"/>
            </a:endParaRPr>
          </a:p>
        </p:txBody>
      </p:sp>
      <p:graphicFrame>
        <p:nvGraphicFramePr>
          <p:cNvPr id="270" name="Google Shape;270;p21"/>
          <p:cNvGraphicFramePr/>
          <p:nvPr/>
        </p:nvGraphicFramePr>
        <p:xfrm>
          <a:off x="299088" y="1327608"/>
          <a:ext cx="3000000" cy="3000000"/>
        </p:xfrm>
        <a:graphic>
          <a:graphicData uri="http://schemas.openxmlformats.org/drawingml/2006/table">
            <a:tbl>
              <a:tblPr>
                <a:noFill/>
                <a:tableStyleId>{D70AA0D9-CFE2-48BD-8AFE-7004DC24510C}</a:tableStyleId>
              </a:tblPr>
              <a:tblGrid>
                <a:gridCol w="1874125"/>
                <a:gridCol w="5117075"/>
              </a:tblGrid>
              <a:tr h="416825">
                <a:tc gridSpan="2">
                  <a:txBody>
                    <a:bodyPr/>
                    <a:lstStyle/>
                    <a:p>
                      <a:pPr indent="0" lvl="0" marL="0" rtl="0" algn="ctr">
                        <a:spcBef>
                          <a:spcPts val="0"/>
                        </a:spcBef>
                        <a:spcAft>
                          <a:spcPts val="0"/>
                        </a:spcAft>
                        <a:buNone/>
                      </a:pPr>
                      <a:r>
                        <a:rPr b="1" lang="en-GB" sz="2000">
                          <a:solidFill>
                            <a:srgbClr val="FFFFFF"/>
                          </a:solidFill>
                          <a:latin typeface="Cabin"/>
                          <a:ea typeface="Cabin"/>
                          <a:cs typeface="Cabin"/>
                          <a:sym typeface="Cabin"/>
                        </a:rPr>
                        <a:t>Treatment </a:t>
                      </a:r>
                      <a:endParaRPr b="1" sz="2000">
                        <a:solidFill>
                          <a:srgbClr val="FFFFFF"/>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134F5C"/>
                    </a:solidFill>
                  </a:tcPr>
                </a:tc>
                <a:tc hMerge="1"/>
              </a:tr>
              <a:tr h="604525">
                <a:tc>
                  <a:txBody>
                    <a:bodyPr/>
                    <a:lstStyle/>
                    <a:p>
                      <a:pPr indent="0" lvl="0" marL="0" rtl="0" algn="ctr">
                        <a:spcBef>
                          <a:spcPts val="0"/>
                        </a:spcBef>
                        <a:spcAft>
                          <a:spcPts val="0"/>
                        </a:spcAft>
                        <a:buNone/>
                      </a:pPr>
                      <a:r>
                        <a:rPr b="1" lang="en-GB" sz="1300">
                          <a:solidFill>
                            <a:srgbClr val="134F5C"/>
                          </a:solidFill>
                          <a:latin typeface="Cabin"/>
                          <a:ea typeface="Cabin"/>
                          <a:cs typeface="Cabin"/>
                          <a:sym typeface="Cabin"/>
                        </a:rPr>
                        <a:t>Oropharyngeal</a:t>
                      </a:r>
                      <a:endParaRPr b="1" sz="1300">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Topical Nystatin suspension</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Clotrimazole troches </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Miconazole</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Fluconazole suspension</a:t>
                      </a:r>
                      <a:endParaRPr sz="1300">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48425">
                <a:tc>
                  <a:txBody>
                    <a:bodyPr/>
                    <a:lstStyle/>
                    <a:p>
                      <a:pPr indent="0" lvl="0" marL="0" rtl="0" algn="ctr">
                        <a:spcBef>
                          <a:spcPts val="0"/>
                        </a:spcBef>
                        <a:spcAft>
                          <a:spcPts val="0"/>
                        </a:spcAft>
                        <a:buNone/>
                      </a:pPr>
                      <a:r>
                        <a:rPr b="1" lang="en-GB" sz="1300">
                          <a:solidFill>
                            <a:srgbClr val="134F5C"/>
                          </a:solidFill>
                          <a:latin typeface="Cabin"/>
                          <a:ea typeface="Cabin"/>
                          <a:cs typeface="Cabin"/>
                          <a:sym typeface="Cabin"/>
                        </a:rPr>
                        <a:t>Vaginitis</a:t>
                      </a:r>
                      <a:endParaRPr b="1" sz="1300">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Miconazole,</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Clotrimazole</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Fluconazole</a:t>
                      </a:r>
                      <a:endParaRPr sz="1300">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448425">
                <a:tc>
                  <a:txBody>
                    <a:bodyPr/>
                    <a:lstStyle/>
                    <a:p>
                      <a:pPr indent="0" lvl="0" marL="0" rtl="0" algn="ctr">
                        <a:spcBef>
                          <a:spcPts val="0"/>
                        </a:spcBef>
                        <a:spcAft>
                          <a:spcPts val="0"/>
                        </a:spcAft>
                        <a:buNone/>
                      </a:pPr>
                      <a:r>
                        <a:rPr b="1" lang="en-GB" sz="1300">
                          <a:solidFill>
                            <a:srgbClr val="134F5C"/>
                          </a:solidFill>
                          <a:latin typeface="Cabin"/>
                          <a:ea typeface="Cabin"/>
                          <a:cs typeface="Cabin"/>
                          <a:sym typeface="Cabin"/>
                        </a:rPr>
                        <a:t>Systemic treatment of Candidiasis</a:t>
                      </a:r>
                      <a:endParaRPr b="1" sz="1300">
                        <a:solidFill>
                          <a:srgbClr val="134F5C"/>
                        </a:solidFill>
                        <a:latin typeface="Cabin"/>
                        <a:ea typeface="Cabin"/>
                        <a:cs typeface="Cabin"/>
                        <a:sym typeface="Cabin"/>
                      </a:endParaRPr>
                    </a:p>
                    <a:p>
                      <a:pPr indent="0" lvl="0" marL="0" rtl="0" algn="ctr">
                        <a:spcBef>
                          <a:spcPts val="0"/>
                        </a:spcBef>
                        <a:spcAft>
                          <a:spcPts val="0"/>
                        </a:spcAft>
                        <a:buNone/>
                      </a:pPr>
                      <a:r>
                        <a:rPr lang="en-GB" sz="1100">
                          <a:solidFill>
                            <a:srgbClr val="38761D"/>
                          </a:solidFill>
                          <a:latin typeface="Cabin"/>
                          <a:ea typeface="Cabin"/>
                          <a:cs typeface="Cabin"/>
                          <a:sym typeface="Cabin"/>
                        </a:rPr>
                        <a:t>(Indications: </a:t>
                      </a:r>
                      <a:r>
                        <a:rPr lang="en-GB" sz="1100">
                          <a:solidFill>
                            <a:srgbClr val="38761D"/>
                          </a:solidFill>
                          <a:latin typeface="Cabin"/>
                          <a:ea typeface="Cabin"/>
                          <a:cs typeface="Cabin"/>
                          <a:sym typeface="Cabin"/>
                        </a:rPr>
                        <a:t>Septicemia</a:t>
                      </a:r>
                      <a:r>
                        <a:rPr lang="en-GB" sz="1100">
                          <a:solidFill>
                            <a:srgbClr val="38761D"/>
                          </a:solidFill>
                          <a:latin typeface="Cabin"/>
                          <a:ea typeface="Cabin"/>
                          <a:cs typeface="Cabin"/>
                          <a:sym typeface="Cabin"/>
                        </a:rPr>
                        <a:t>, </a:t>
                      </a:r>
                      <a:r>
                        <a:rPr lang="en-GB" sz="1100">
                          <a:solidFill>
                            <a:srgbClr val="38761D"/>
                          </a:solidFill>
                          <a:latin typeface="Cabin"/>
                          <a:ea typeface="Cabin"/>
                          <a:cs typeface="Cabin"/>
                          <a:sym typeface="Cabin"/>
                        </a:rPr>
                        <a:t>meningitis</a:t>
                      </a:r>
                      <a:r>
                        <a:rPr lang="en-GB" sz="1100">
                          <a:solidFill>
                            <a:srgbClr val="38761D"/>
                          </a:solidFill>
                          <a:latin typeface="Cabin"/>
                          <a:ea typeface="Cabin"/>
                          <a:cs typeface="Cabin"/>
                          <a:sym typeface="Cabin"/>
                        </a:rPr>
                        <a:t> or severe UTI)</a:t>
                      </a:r>
                      <a:endParaRPr sz="1100">
                        <a:solidFill>
                          <a:srgbClr val="38761D"/>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Fluconazole</a:t>
                      </a:r>
                      <a:r>
                        <a:rPr baseline="30000" lang="en-GB" sz="1300">
                          <a:latin typeface="Cabin"/>
                          <a:ea typeface="Cabin"/>
                          <a:cs typeface="Cabin"/>
                          <a:sym typeface="Cabin"/>
                        </a:rPr>
                        <a:t>1</a:t>
                      </a:r>
                      <a:endParaRPr baseline="30000"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Voriconazole</a:t>
                      </a:r>
                      <a:r>
                        <a:rPr baseline="30000" lang="en-GB" sz="1300">
                          <a:latin typeface="Cabin"/>
                          <a:ea typeface="Cabin"/>
                          <a:cs typeface="Cabin"/>
                          <a:sym typeface="Cabin"/>
                        </a:rPr>
                        <a:t>1</a:t>
                      </a:r>
                      <a:endParaRPr baseline="30000" sz="1300">
                        <a:latin typeface="Cabin"/>
                        <a:ea typeface="Cabin"/>
                        <a:cs typeface="Cabin"/>
                        <a:sym typeface="Cabin"/>
                      </a:endParaRPr>
                    </a:p>
                    <a:p>
                      <a:pPr indent="-311150" lvl="0" marL="457200" rtl="0" algn="l">
                        <a:spcBef>
                          <a:spcPts val="0"/>
                        </a:spcBef>
                        <a:spcAft>
                          <a:spcPts val="0"/>
                        </a:spcAft>
                        <a:buSzPts val="1300"/>
                        <a:buFont typeface="Cabin"/>
                        <a:buChar char="●"/>
                      </a:pPr>
                      <a:r>
                        <a:rPr b="1" lang="en-GB" sz="1300">
                          <a:solidFill>
                            <a:srgbClr val="CC0000"/>
                          </a:solidFill>
                          <a:latin typeface="Cabin"/>
                          <a:ea typeface="Cabin"/>
                          <a:cs typeface="Cabin"/>
                          <a:sym typeface="Cabin"/>
                        </a:rPr>
                        <a:t>Caspofungin</a:t>
                      </a:r>
                      <a:r>
                        <a:rPr lang="en-GB" sz="1300">
                          <a:latin typeface="Cabin"/>
                          <a:ea typeface="Cabin"/>
                          <a:cs typeface="Cabin"/>
                          <a:sym typeface="Cabin"/>
                        </a:rPr>
                        <a:t>, </a:t>
                      </a:r>
                      <a:r>
                        <a:rPr lang="en-GB" sz="1300">
                          <a:solidFill>
                            <a:srgbClr val="38761D"/>
                          </a:solidFill>
                          <a:latin typeface="Cabin"/>
                          <a:ea typeface="Cabin"/>
                          <a:cs typeface="Cabin"/>
                          <a:sym typeface="Cabin"/>
                        </a:rPr>
                        <a:t>micafungin</a:t>
                      </a:r>
                      <a:r>
                        <a:rPr lang="en-GB" sz="1300">
                          <a:solidFill>
                            <a:srgbClr val="6AA84F"/>
                          </a:solidFill>
                          <a:latin typeface="Cabin"/>
                          <a:ea typeface="Cabin"/>
                          <a:cs typeface="Cabin"/>
                          <a:sym typeface="Cabin"/>
                        </a:rPr>
                        <a:t>, </a:t>
                      </a:r>
                      <a:r>
                        <a:rPr lang="en-GB" sz="1300">
                          <a:solidFill>
                            <a:srgbClr val="38761D"/>
                          </a:solidFill>
                          <a:latin typeface="Cabin"/>
                          <a:ea typeface="Cabin"/>
                          <a:cs typeface="Cabin"/>
                          <a:sym typeface="Cabin"/>
                        </a:rPr>
                        <a:t>or</a:t>
                      </a:r>
                      <a:r>
                        <a:rPr lang="en-GB" sz="1300">
                          <a:solidFill>
                            <a:srgbClr val="6AA84F"/>
                          </a:solidFill>
                          <a:latin typeface="Cabin"/>
                          <a:ea typeface="Cabin"/>
                          <a:cs typeface="Cabin"/>
                          <a:sym typeface="Cabin"/>
                        </a:rPr>
                        <a:t> </a:t>
                      </a:r>
                      <a:r>
                        <a:rPr lang="en-GB" sz="1300">
                          <a:solidFill>
                            <a:srgbClr val="38761D"/>
                          </a:solidFill>
                          <a:latin typeface="Cabin"/>
                          <a:ea typeface="Cabin"/>
                          <a:cs typeface="Cabin"/>
                          <a:sym typeface="Cabin"/>
                        </a:rPr>
                        <a:t>anidulafungin</a:t>
                      </a:r>
                      <a:endParaRPr sz="1300">
                        <a:solidFill>
                          <a:srgbClr val="38761D"/>
                        </a:solidFill>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Amphotericin</a:t>
                      </a:r>
                      <a:r>
                        <a:rPr baseline="30000" lang="en-GB" sz="1300">
                          <a:latin typeface="Cabin"/>
                          <a:ea typeface="Cabin"/>
                          <a:cs typeface="Cabin"/>
                          <a:sym typeface="Cabin"/>
                        </a:rPr>
                        <a:t>2</a:t>
                      </a:r>
                      <a:endParaRPr baseline="30000" sz="1300">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04525">
                <a:tc>
                  <a:txBody>
                    <a:bodyPr/>
                    <a:lstStyle/>
                    <a:p>
                      <a:pPr indent="0" lvl="0" marL="0" rtl="0" algn="ctr">
                        <a:spcBef>
                          <a:spcPts val="0"/>
                        </a:spcBef>
                        <a:spcAft>
                          <a:spcPts val="0"/>
                        </a:spcAft>
                        <a:buNone/>
                      </a:pPr>
                      <a:r>
                        <a:rPr b="1" lang="en-GB" sz="1300">
                          <a:solidFill>
                            <a:srgbClr val="134F5C"/>
                          </a:solidFill>
                          <a:latin typeface="Cabin"/>
                          <a:ea typeface="Cabin"/>
                          <a:cs typeface="Cabin"/>
                          <a:sym typeface="Cabin"/>
                        </a:rPr>
                        <a:t>candidemia</a:t>
                      </a:r>
                      <a:endParaRPr b="1" sz="1300">
                        <a:solidFill>
                          <a:srgbClr val="134F5C"/>
                        </a:solidFill>
                        <a:latin typeface="Cabin"/>
                        <a:ea typeface="Cabin"/>
                        <a:cs typeface="Cabin"/>
                        <a:sym typeface="Cabin"/>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0E0E3"/>
                    </a:solidFill>
                  </a:tcPr>
                </a:tc>
                <a:tc>
                  <a:txBody>
                    <a:bodyPr/>
                    <a:lstStyle/>
                    <a:p>
                      <a:pPr indent="-311150" lvl="0" marL="457200" rtl="0" algn="l">
                        <a:spcBef>
                          <a:spcPts val="0"/>
                        </a:spcBef>
                        <a:spcAft>
                          <a:spcPts val="0"/>
                        </a:spcAft>
                        <a:buSzPts val="1300"/>
                        <a:buFont typeface="Cabin"/>
                        <a:buChar char="●"/>
                      </a:pPr>
                      <a:r>
                        <a:rPr b="1" lang="en-GB" sz="1300">
                          <a:solidFill>
                            <a:srgbClr val="CC0000"/>
                          </a:solidFill>
                          <a:latin typeface="Cabin"/>
                          <a:ea typeface="Cabin"/>
                          <a:cs typeface="Cabin"/>
                          <a:sym typeface="Cabin"/>
                        </a:rPr>
                        <a:t>Treat for 14 days after last negative culture</a:t>
                      </a:r>
                      <a:r>
                        <a:rPr lang="en-GB" sz="1300">
                          <a:latin typeface="Cabin"/>
                          <a:ea typeface="Cabin"/>
                          <a:cs typeface="Cabin"/>
                          <a:sym typeface="Cabin"/>
                        </a:rPr>
                        <a:t> and resolution of signs and symptoms </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a:t>
                      </a:r>
                      <a:r>
                        <a:rPr b="1" lang="en-GB" sz="1300">
                          <a:solidFill>
                            <a:srgbClr val="CC0000"/>
                          </a:solidFill>
                          <a:latin typeface="Cabin"/>
                          <a:ea typeface="Cabin"/>
                          <a:cs typeface="Cabin"/>
                          <a:sym typeface="Cabin"/>
                        </a:rPr>
                        <a:t>Remove catheters</a:t>
                      </a:r>
                      <a:r>
                        <a:rPr lang="en-GB" sz="1300">
                          <a:latin typeface="Cabin"/>
                          <a:ea typeface="Cabin"/>
                          <a:cs typeface="Cabin"/>
                          <a:sym typeface="Cabin"/>
                        </a:rPr>
                        <a:t>, if possible</a:t>
                      </a:r>
                      <a:endParaRPr sz="1300">
                        <a:latin typeface="Cabin"/>
                        <a:ea typeface="Cabin"/>
                        <a:cs typeface="Cabin"/>
                        <a:sym typeface="Cabin"/>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271" name="Google Shape;271;p21"/>
          <p:cNvSpPr txBox="1"/>
          <p:nvPr/>
        </p:nvSpPr>
        <p:spPr>
          <a:xfrm>
            <a:off x="299175" y="5725550"/>
            <a:ext cx="6991200" cy="2131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Cabin"/>
              <a:buChar char="●"/>
            </a:pPr>
            <a:r>
              <a:rPr lang="en-GB" sz="1300">
                <a:latin typeface="Cabin"/>
                <a:ea typeface="Cabin"/>
                <a:cs typeface="Cabin"/>
                <a:sym typeface="Cabin"/>
              </a:rPr>
              <a:t>Antifungal susceptibility testing in not done routinely in the microbiology lab, It is done in the following cases:</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For fungi isolated from sterile samples </a:t>
            </a:r>
            <a:r>
              <a:rPr lang="en-GB" sz="1300">
                <a:solidFill>
                  <a:srgbClr val="38761D"/>
                </a:solidFill>
                <a:latin typeface="Cabin"/>
                <a:ea typeface="Cabin"/>
                <a:cs typeface="Cabin"/>
                <a:sym typeface="Cabin"/>
              </a:rPr>
              <a:t>e.g. Blood, CSF etc.</a:t>
            </a:r>
            <a:endParaRPr sz="1300">
              <a:solidFill>
                <a:srgbClr val="38761D"/>
              </a:solidFill>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If the patient is not responding to treatment </a:t>
            </a:r>
            <a:endParaRPr sz="1300">
              <a:latin typeface="Cabin"/>
              <a:ea typeface="Cabin"/>
              <a:cs typeface="Cabin"/>
              <a:sym typeface="Cabin"/>
            </a:endParaRPr>
          </a:p>
          <a:p>
            <a:pPr indent="-311150" lvl="1" marL="914400" rtl="0" algn="l">
              <a:spcBef>
                <a:spcPts val="0"/>
              </a:spcBef>
              <a:spcAft>
                <a:spcPts val="0"/>
              </a:spcAft>
              <a:buSzPts val="1300"/>
              <a:buFont typeface="Cabin"/>
              <a:buChar char="○"/>
            </a:pPr>
            <a:r>
              <a:rPr lang="en-GB" sz="1300">
                <a:latin typeface="Cabin"/>
                <a:ea typeface="Cabin"/>
                <a:cs typeface="Cabin"/>
                <a:sym typeface="Cabin"/>
              </a:rPr>
              <a:t> In case of recurrent infections</a:t>
            </a:r>
            <a:endParaRPr sz="1300">
              <a:latin typeface="Cabin"/>
              <a:ea typeface="Cabin"/>
              <a:cs typeface="Cabin"/>
              <a:sym typeface="Cabin"/>
            </a:endParaRPr>
          </a:p>
          <a:p>
            <a:pPr indent="0" lvl="0" marL="457200" rtl="0" algn="l">
              <a:spcBef>
                <a:spcPts val="0"/>
              </a:spcBef>
              <a:spcAft>
                <a:spcPts val="0"/>
              </a:spcAft>
              <a:buNone/>
            </a:pPr>
            <a:r>
              <a:t/>
            </a:r>
            <a:endParaRPr sz="1300">
              <a:latin typeface="Cabin"/>
              <a:ea typeface="Cabin"/>
              <a:cs typeface="Cabin"/>
              <a:sym typeface="Cabin"/>
            </a:endParaRPr>
          </a:p>
          <a:p>
            <a:pPr indent="-311150" lvl="0" marL="457200" rtl="0" algn="l">
              <a:spcBef>
                <a:spcPts val="0"/>
              </a:spcBef>
              <a:spcAft>
                <a:spcPts val="0"/>
              </a:spcAft>
              <a:buSzPts val="1300"/>
              <a:buFont typeface="Cabin"/>
              <a:buChar char="●"/>
            </a:pPr>
            <a:r>
              <a:rPr lang="en-GB" sz="1300">
                <a:latin typeface="Cabin"/>
                <a:ea typeface="Cabin"/>
                <a:cs typeface="Cabin"/>
                <a:sym typeface="Cabin"/>
              </a:rPr>
              <a:t> </a:t>
            </a:r>
            <a:r>
              <a:rPr lang="en-GB" sz="1300">
                <a:latin typeface="Cabin"/>
                <a:ea typeface="Cabin"/>
                <a:cs typeface="Cabin"/>
                <a:sym typeface="Cabin"/>
              </a:rPr>
              <a:t>Points to consider </a:t>
            </a:r>
            <a:r>
              <a:rPr lang="en-GB" sz="1300">
                <a:latin typeface="Cabin"/>
                <a:ea typeface="Cabin"/>
                <a:cs typeface="Cabin"/>
                <a:sym typeface="Cabin"/>
              </a:rPr>
              <a:t>:</a:t>
            </a:r>
            <a:endParaRPr sz="1300">
              <a:latin typeface="Cabin"/>
              <a:ea typeface="Cabin"/>
              <a:cs typeface="Cabin"/>
              <a:sym typeface="Cabin"/>
            </a:endParaRPr>
          </a:p>
          <a:p>
            <a:pPr indent="-311150" lvl="1" marL="9144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C. glabrata can be less susceptible or resistant to fluconazole</a:t>
            </a:r>
            <a:r>
              <a:rPr b="1" baseline="30000" lang="en-GB" sz="1300">
                <a:solidFill>
                  <a:srgbClr val="CC0000"/>
                </a:solidFill>
                <a:latin typeface="Cabin"/>
                <a:ea typeface="Cabin"/>
                <a:cs typeface="Cabin"/>
                <a:sym typeface="Cabin"/>
              </a:rPr>
              <a:t>3</a:t>
            </a:r>
            <a:endParaRPr b="1" baseline="30000" sz="1300">
              <a:solidFill>
                <a:srgbClr val="CC0000"/>
              </a:solidFill>
              <a:latin typeface="Cabin"/>
              <a:ea typeface="Cabin"/>
              <a:cs typeface="Cabin"/>
              <a:sym typeface="Cabin"/>
            </a:endParaRPr>
          </a:p>
          <a:p>
            <a:pPr indent="-311150" lvl="1" marL="914400" rtl="0" algn="l">
              <a:spcBef>
                <a:spcPts val="0"/>
              </a:spcBef>
              <a:spcAft>
                <a:spcPts val="0"/>
              </a:spcAft>
              <a:buClr>
                <a:srgbClr val="CC0000"/>
              </a:buClr>
              <a:buSzPts val="1300"/>
              <a:buFont typeface="Cabin"/>
              <a:buChar char="○"/>
            </a:pPr>
            <a:r>
              <a:rPr b="1" lang="en-GB" sz="1300">
                <a:solidFill>
                  <a:srgbClr val="CC0000"/>
                </a:solidFill>
                <a:latin typeface="Cabin"/>
                <a:ea typeface="Cabin"/>
                <a:cs typeface="Cabin"/>
                <a:sym typeface="Cabin"/>
              </a:rPr>
              <a:t>C. krusei is resistant to fluconazole</a:t>
            </a:r>
            <a:r>
              <a:rPr b="1" baseline="30000" lang="en-GB" sz="1300">
                <a:solidFill>
                  <a:srgbClr val="CC0000"/>
                </a:solidFill>
                <a:latin typeface="Cabin"/>
                <a:ea typeface="Cabin"/>
                <a:cs typeface="Cabin"/>
                <a:sym typeface="Cabin"/>
              </a:rPr>
              <a:t>3</a:t>
            </a:r>
            <a:endParaRPr b="1" baseline="30000" sz="1300">
              <a:solidFill>
                <a:srgbClr val="CC0000"/>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