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10698475" cx="7589525"/>
  <p:notesSz cx="6858000" cy="9144000"/>
  <p:embeddedFontLst>
    <p:embeddedFont>
      <p:font typeface="Cabin SemiBold"/>
      <p:regular r:id="rId22"/>
      <p:bold r:id="rId23"/>
      <p:italic r:id="rId24"/>
      <p:boldItalic r:id="rId25"/>
    </p:embeddedFont>
    <p:embeddedFont>
      <p:font typeface="Cabin"/>
      <p:regular r:id="rId26"/>
      <p:bold r:id="rId27"/>
      <p:italic r:id="rId28"/>
      <p:boldItalic r:id="rId29"/>
    </p:embeddedFont>
    <p:embeddedFont>
      <p:font typeface="Ex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C26A4C3-A74B-4670-A233-1FC5D10912D8}">
  <a:tblStyle styleId="{1C26A4C3-A74B-4670-A233-1FC5D10912D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CabinSemiBold-regular.fntdata"/><Relationship Id="rId21" Type="http://schemas.openxmlformats.org/officeDocument/2006/relationships/slide" Target="slides/slide14.xml"/><Relationship Id="rId24" Type="http://schemas.openxmlformats.org/officeDocument/2006/relationships/font" Target="fonts/CabinSemiBold-italic.fntdata"/><Relationship Id="rId23" Type="http://schemas.openxmlformats.org/officeDocument/2006/relationships/font" Target="fonts/Cabin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abin-regular.fntdata"/><Relationship Id="rId25" Type="http://schemas.openxmlformats.org/officeDocument/2006/relationships/font" Target="fonts/CabinSemiBold-boldItalic.fntdata"/><Relationship Id="rId28" Type="http://schemas.openxmlformats.org/officeDocument/2006/relationships/font" Target="fonts/Cabin-italic.fntdata"/><Relationship Id="rId27" Type="http://schemas.openxmlformats.org/officeDocument/2006/relationships/font" Target="fonts/Cabin-bold.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Cabin-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Exo-bold.fntdata"/><Relationship Id="rId30" Type="http://schemas.openxmlformats.org/officeDocument/2006/relationships/font" Target="fonts/Exo-regular.fntdata"/><Relationship Id="rId11" Type="http://schemas.openxmlformats.org/officeDocument/2006/relationships/slide" Target="slides/slide4.xml"/><Relationship Id="rId33" Type="http://schemas.openxmlformats.org/officeDocument/2006/relationships/font" Target="fonts/Exo-boldItalic.fntdata"/><Relationship Id="rId10" Type="http://schemas.openxmlformats.org/officeDocument/2006/relationships/slide" Target="slides/slide3.xml"/><Relationship Id="rId32" Type="http://schemas.openxmlformats.org/officeDocument/2006/relationships/font" Target="fonts/Exo-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3-16T20:22:16.325">
    <p:pos x="6000" y="0"/>
    <p:text>All great. Wonderful work, thanks &lt;3
Upload it as gslides for now (dont forget to tick the checklist) until we see in the next few days if khalifa will explain it. If not, just add it a pdf version as well
Thx</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099c8273ea1f79b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099c8273ea1f79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10e905d2e_0_14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10e905d2e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411f7a3b1f06b2b1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411f7a3b1f06b2b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03cc4dd532a5f8d_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603cc4dd532a5f8d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74aa1045fe587bb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74aa1045fe587b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6ec123824c_4_57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6ec123824c_4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10e905d2e_0_35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10e905d2e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10e905d2e_0_22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10e905d2e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10e905d2e_0_8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10e905d2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10e905d2e_6_8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10e905d2e_6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Other </a:t>
            </a:r>
            <a:r>
              <a:rPr lang="en-GB"/>
              <a:t>diagram</a:t>
            </a:r>
            <a:r>
              <a:rPr lang="en-GB"/>
              <a:t> is needed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10e905d2e_0_17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10e905d2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151abca81_0_3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151abca8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10e905d2e_0_12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10e905d2e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16b8a9a3b_6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16b8a9a3b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hyperlink" Target="https://docs.google.com/presentation/d/1q7emMSn5NwGI41Y0cfy2jfMnyyBmTAoBcHL1iTKJQLI/edit#slide=id.p" TargetMode="External"/><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hyperlink" Target="https://docs.google.com/presentation/d/1kx_HJRa8hnolDIwXcZVVkzP-OzvQnLSXSDQwpisvLf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9.jpg"/><Relationship Id="rId4" Type="http://schemas.openxmlformats.org/officeDocument/2006/relationships/image" Target="../media/image29.jpg"/><Relationship Id="rId5"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10.png"/><Relationship Id="rId7"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31.jp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30.jp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53" name="Shape 53"/>
        <p:cNvGrpSpPr/>
        <p:nvPr/>
      </p:nvGrpSpPr>
      <p:grpSpPr>
        <a:xfrm>
          <a:off x="0" y="0"/>
          <a:ext cx="0" cy="0"/>
          <a:chOff x="0" y="0"/>
          <a:chExt cx="0" cy="0"/>
        </a:xfrm>
      </p:grpSpPr>
      <p:sp>
        <p:nvSpPr>
          <p:cNvPr id="54" name="Google Shape;54;p13"/>
          <p:cNvSpPr/>
          <p:nvPr/>
        </p:nvSpPr>
        <p:spPr>
          <a:xfrm rot="5400000">
            <a:off x="-4889500" y="5071050"/>
            <a:ext cx="10692300" cy="550200"/>
          </a:xfrm>
          <a:prstGeom prst="rect">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 name="Google Shape;55;p13"/>
          <p:cNvCxnSpPr/>
          <p:nvPr/>
        </p:nvCxnSpPr>
        <p:spPr>
          <a:xfrm>
            <a:off x="546400" y="-10300"/>
            <a:ext cx="0" cy="10698600"/>
          </a:xfrm>
          <a:prstGeom prst="straightConnector1">
            <a:avLst/>
          </a:prstGeom>
          <a:noFill/>
          <a:ln cap="flat" cmpd="sng" w="28575">
            <a:solidFill>
              <a:srgbClr val="86B9BC"/>
            </a:solidFill>
            <a:prstDash val="dot"/>
            <a:round/>
            <a:headEnd len="med" w="med" type="none"/>
            <a:tailEnd len="med" w="med" type="none"/>
          </a:ln>
        </p:spPr>
      </p:cxnSp>
      <p:cxnSp>
        <p:nvCxnSpPr>
          <p:cNvPr id="56" name="Google Shape;56;p13"/>
          <p:cNvCxnSpPr/>
          <p:nvPr/>
        </p:nvCxnSpPr>
        <p:spPr>
          <a:xfrm>
            <a:off x="386700" y="-10300"/>
            <a:ext cx="0" cy="10698600"/>
          </a:xfrm>
          <a:prstGeom prst="straightConnector1">
            <a:avLst/>
          </a:prstGeom>
          <a:noFill/>
          <a:ln cap="flat" cmpd="sng" w="28575">
            <a:solidFill>
              <a:srgbClr val="86B9BC"/>
            </a:solidFill>
            <a:prstDash val="dot"/>
            <a:round/>
            <a:headEnd len="med" w="med" type="none"/>
            <a:tailEnd len="med" w="med" type="none"/>
          </a:ln>
        </p:spPr>
      </p:cxnSp>
      <p:cxnSp>
        <p:nvCxnSpPr>
          <p:cNvPr id="57" name="Google Shape;57;p13"/>
          <p:cNvCxnSpPr/>
          <p:nvPr/>
        </p:nvCxnSpPr>
        <p:spPr>
          <a:xfrm>
            <a:off x="469577" y="-10291"/>
            <a:ext cx="0" cy="10698600"/>
          </a:xfrm>
          <a:prstGeom prst="straightConnector1">
            <a:avLst/>
          </a:prstGeom>
          <a:noFill/>
          <a:ln cap="flat" cmpd="sng" w="28575">
            <a:solidFill>
              <a:srgbClr val="86B9BC"/>
            </a:solidFill>
            <a:prstDash val="dot"/>
            <a:round/>
            <a:headEnd len="med" w="med" type="none"/>
            <a:tailEnd len="med" w="med" type="none"/>
          </a:ln>
        </p:spPr>
      </p:cxnSp>
      <p:cxnSp>
        <p:nvCxnSpPr>
          <p:cNvPr id="58" name="Google Shape;58;p13"/>
          <p:cNvCxnSpPr/>
          <p:nvPr/>
        </p:nvCxnSpPr>
        <p:spPr>
          <a:xfrm>
            <a:off x="302873" y="-10310"/>
            <a:ext cx="0" cy="10698600"/>
          </a:xfrm>
          <a:prstGeom prst="straightConnector1">
            <a:avLst/>
          </a:prstGeom>
          <a:noFill/>
          <a:ln cap="flat" cmpd="sng" w="28575">
            <a:solidFill>
              <a:srgbClr val="86B9BC"/>
            </a:solidFill>
            <a:prstDash val="dot"/>
            <a:round/>
            <a:headEnd len="med" w="med" type="none"/>
            <a:tailEnd len="med" w="med" type="none"/>
          </a:ln>
        </p:spPr>
      </p:cxnSp>
      <p:cxnSp>
        <p:nvCxnSpPr>
          <p:cNvPr id="59" name="Google Shape;59;p13"/>
          <p:cNvCxnSpPr/>
          <p:nvPr/>
        </p:nvCxnSpPr>
        <p:spPr>
          <a:xfrm>
            <a:off x="226300" y="-10300"/>
            <a:ext cx="0" cy="10698600"/>
          </a:xfrm>
          <a:prstGeom prst="straightConnector1">
            <a:avLst/>
          </a:prstGeom>
          <a:noFill/>
          <a:ln cap="flat" cmpd="sng" w="28575">
            <a:solidFill>
              <a:srgbClr val="86B9BC"/>
            </a:solidFill>
            <a:prstDash val="dot"/>
            <a:round/>
            <a:headEnd len="med" w="med" type="none"/>
            <a:tailEnd len="med" w="med" type="none"/>
          </a:ln>
        </p:spPr>
      </p:cxnSp>
      <p:cxnSp>
        <p:nvCxnSpPr>
          <p:cNvPr id="60" name="Google Shape;60;p13"/>
          <p:cNvCxnSpPr/>
          <p:nvPr/>
        </p:nvCxnSpPr>
        <p:spPr>
          <a:xfrm>
            <a:off x="142800" y="-10300"/>
            <a:ext cx="0" cy="10698600"/>
          </a:xfrm>
          <a:prstGeom prst="straightConnector1">
            <a:avLst/>
          </a:prstGeom>
          <a:noFill/>
          <a:ln cap="flat" cmpd="sng" w="28575">
            <a:solidFill>
              <a:srgbClr val="86B9BC"/>
            </a:solidFill>
            <a:prstDash val="dot"/>
            <a:round/>
            <a:headEnd len="med" w="med" type="none"/>
            <a:tailEnd len="med" w="med" type="none"/>
          </a:ln>
        </p:spPr>
      </p:cxnSp>
      <p:cxnSp>
        <p:nvCxnSpPr>
          <p:cNvPr id="61" name="Google Shape;61;p13"/>
          <p:cNvCxnSpPr/>
          <p:nvPr/>
        </p:nvCxnSpPr>
        <p:spPr>
          <a:xfrm>
            <a:off x="693605" y="-10305"/>
            <a:ext cx="0" cy="10698600"/>
          </a:xfrm>
          <a:prstGeom prst="straightConnector1">
            <a:avLst/>
          </a:prstGeom>
          <a:noFill/>
          <a:ln cap="flat" cmpd="sng" w="28575">
            <a:solidFill>
              <a:srgbClr val="86B9BC"/>
            </a:solidFill>
            <a:prstDash val="dot"/>
            <a:round/>
            <a:headEnd len="med" w="med" type="none"/>
            <a:tailEnd len="med" w="med" type="none"/>
          </a:ln>
        </p:spPr>
      </p:cxnSp>
      <p:cxnSp>
        <p:nvCxnSpPr>
          <p:cNvPr id="62" name="Google Shape;62;p13"/>
          <p:cNvCxnSpPr/>
          <p:nvPr/>
        </p:nvCxnSpPr>
        <p:spPr>
          <a:xfrm>
            <a:off x="615673" y="-10300"/>
            <a:ext cx="0" cy="10698600"/>
          </a:xfrm>
          <a:prstGeom prst="straightConnector1">
            <a:avLst/>
          </a:prstGeom>
          <a:noFill/>
          <a:ln cap="flat" cmpd="sng" w="28575">
            <a:solidFill>
              <a:srgbClr val="86B9BC"/>
            </a:solidFill>
            <a:prstDash val="dot"/>
            <a:round/>
            <a:headEnd len="med" w="med" type="none"/>
            <a:tailEnd len="med" w="med" type="none"/>
          </a:ln>
        </p:spPr>
      </p:cxnSp>
      <p:cxnSp>
        <p:nvCxnSpPr>
          <p:cNvPr id="63" name="Google Shape;63;p13"/>
          <p:cNvCxnSpPr/>
          <p:nvPr/>
        </p:nvCxnSpPr>
        <p:spPr>
          <a:xfrm>
            <a:off x="770492" y="-10300"/>
            <a:ext cx="0" cy="10698600"/>
          </a:xfrm>
          <a:prstGeom prst="straightConnector1">
            <a:avLst/>
          </a:prstGeom>
          <a:noFill/>
          <a:ln cap="flat" cmpd="sng" w="28575">
            <a:solidFill>
              <a:srgbClr val="86B9BC"/>
            </a:solidFill>
            <a:prstDash val="dot"/>
            <a:round/>
            <a:headEnd len="med" w="med" type="none"/>
            <a:tailEnd len="med" w="med" type="none"/>
          </a:ln>
        </p:spPr>
      </p:cxnSp>
      <p:sp>
        <p:nvSpPr>
          <p:cNvPr id="64" name="Google Shape;64;p13"/>
          <p:cNvSpPr txBox="1"/>
          <p:nvPr/>
        </p:nvSpPr>
        <p:spPr>
          <a:xfrm>
            <a:off x="1561750" y="3590970"/>
            <a:ext cx="5205600" cy="120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134F5C"/>
                </a:solidFill>
                <a:latin typeface="Cabin"/>
                <a:ea typeface="Cabin"/>
                <a:cs typeface="Cabin"/>
                <a:sym typeface="Cabin"/>
              </a:rPr>
              <a:t>Diabetic Foot</a:t>
            </a:r>
            <a:endParaRPr b="1" sz="4800">
              <a:solidFill>
                <a:srgbClr val="134F5C"/>
              </a:solidFill>
              <a:latin typeface="Cabin"/>
              <a:ea typeface="Cabin"/>
              <a:cs typeface="Cabin"/>
              <a:sym typeface="Cabin"/>
            </a:endParaRPr>
          </a:p>
        </p:txBody>
      </p:sp>
      <p:pic>
        <p:nvPicPr>
          <p:cNvPr id="65" name="Google Shape;65;p13"/>
          <p:cNvPicPr preferRelativeResize="0"/>
          <p:nvPr/>
        </p:nvPicPr>
        <p:blipFill rotWithShape="1">
          <a:blip r:embed="rId3">
            <a:alphaModFix/>
          </a:blip>
          <a:srcRect b="8839" l="11500" r="19137" t="28687"/>
          <a:stretch/>
        </p:blipFill>
        <p:spPr>
          <a:xfrm>
            <a:off x="5404014" y="73778"/>
            <a:ext cx="1151943" cy="692100"/>
          </a:xfrm>
          <a:prstGeom prst="rect">
            <a:avLst/>
          </a:prstGeom>
          <a:noFill/>
          <a:ln>
            <a:noFill/>
          </a:ln>
        </p:spPr>
      </p:pic>
      <p:pic>
        <p:nvPicPr>
          <p:cNvPr id="66" name="Google Shape;66;p13"/>
          <p:cNvPicPr preferRelativeResize="0"/>
          <p:nvPr/>
        </p:nvPicPr>
        <p:blipFill>
          <a:blip r:embed="rId4">
            <a:alphaModFix/>
          </a:blip>
          <a:stretch>
            <a:fillRect/>
          </a:stretch>
        </p:blipFill>
        <p:spPr>
          <a:xfrm>
            <a:off x="6749825" y="42500"/>
            <a:ext cx="839700" cy="997100"/>
          </a:xfrm>
          <a:prstGeom prst="rect">
            <a:avLst/>
          </a:prstGeom>
          <a:noFill/>
          <a:ln>
            <a:noFill/>
          </a:ln>
        </p:spPr>
      </p:pic>
      <p:sp>
        <p:nvSpPr>
          <p:cNvPr id="67" name="Google Shape;67;p13"/>
          <p:cNvSpPr/>
          <p:nvPr/>
        </p:nvSpPr>
        <p:spPr>
          <a:xfrm>
            <a:off x="1561751" y="4826718"/>
            <a:ext cx="5504100" cy="574800"/>
          </a:xfrm>
          <a:prstGeom prst="roundRect">
            <a:avLst>
              <a:gd fmla="val 16667" name="adj"/>
            </a:avLst>
          </a:prstGeom>
          <a:solidFill>
            <a:srgbClr val="86B9BC">
              <a:alpha val="37430"/>
            </a:srgbClr>
          </a:solidFill>
          <a:ln>
            <a:noFill/>
          </a:ln>
        </p:spPr>
        <p:txBody>
          <a:bodyPr anchorCtr="0" anchor="ctr" bIns="121950" lIns="121950" spcFirstLastPara="1" rIns="121950" wrap="square" tIns="121950">
            <a:noAutofit/>
          </a:bodyPr>
          <a:lstStyle/>
          <a:p>
            <a:pPr indent="0" lvl="0" marL="0" rtl="0" algn="l">
              <a:spcBef>
                <a:spcPts val="0"/>
              </a:spcBef>
              <a:spcAft>
                <a:spcPts val="0"/>
              </a:spcAft>
              <a:buNone/>
            </a:pPr>
            <a:r>
              <a:rPr b="1" lang="en-GB" sz="3100">
                <a:solidFill>
                  <a:srgbClr val="134F5C"/>
                </a:solidFill>
                <a:latin typeface="Cabin"/>
                <a:ea typeface="Cabin"/>
                <a:cs typeface="Cabin"/>
                <a:sym typeface="Cabin"/>
              </a:rPr>
              <a:t>Lecture objectives:</a:t>
            </a:r>
            <a:endParaRPr sz="1900">
              <a:solidFill>
                <a:srgbClr val="134F5C"/>
              </a:solidFill>
              <a:latin typeface="Cabin"/>
              <a:ea typeface="Cabin"/>
              <a:cs typeface="Cabin"/>
              <a:sym typeface="Cabin"/>
            </a:endParaRPr>
          </a:p>
        </p:txBody>
      </p:sp>
      <p:sp>
        <p:nvSpPr>
          <p:cNvPr id="68" name="Google Shape;68;p13"/>
          <p:cNvSpPr txBox="1"/>
          <p:nvPr/>
        </p:nvSpPr>
        <p:spPr>
          <a:xfrm>
            <a:off x="1561750" y="5562550"/>
            <a:ext cx="5504100" cy="2107500"/>
          </a:xfrm>
          <a:prstGeom prst="rect">
            <a:avLst/>
          </a:prstGeom>
          <a:noFill/>
          <a:ln cap="flat" cmpd="sng" w="9525">
            <a:solidFill>
              <a:srgbClr val="86B9BC"/>
            </a:solidFill>
            <a:prstDash val="lgDash"/>
            <a:round/>
            <a:headEnd len="sm" w="sm" type="none"/>
            <a:tailEnd len="sm" w="sm" type="none"/>
          </a:ln>
        </p:spPr>
        <p:txBody>
          <a:bodyPr anchorCtr="0" anchor="ctr" bIns="121950" lIns="121950" spcFirstLastPara="1" rIns="121950" wrap="square" tIns="121950">
            <a:noAutofit/>
          </a:bodyPr>
          <a:lstStyle/>
          <a:p>
            <a:pPr indent="-304800" lvl="0" marL="457200" rtl="0" algn="l">
              <a:lnSpc>
                <a:spcPct val="115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Recall the reasons that diabetic patients are at increased risk to have infections.</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  Recall common infections in diabetic patients ( with emphasis on diabetic foot infection)</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List the causative organisms and the pathogenesis of common infections in diabetic patients.</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Recognize the clinical presentations of common infections.</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 Describe lab and radiological tests of common infections.</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Recall the complications of diabetes mellitus ( diabetic foot )</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Recall the management and antimicrobial therapy of common infections in diabetic patients. </a:t>
            </a:r>
            <a:endParaRPr sz="1200">
              <a:solidFill>
                <a:schemeClr val="dk1"/>
              </a:solidFill>
              <a:latin typeface="Cabin"/>
              <a:ea typeface="Cabin"/>
              <a:cs typeface="Cabin"/>
              <a:sym typeface="Cabin"/>
            </a:endParaRPr>
          </a:p>
        </p:txBody>
      </p:sp>
      <p:sp>
        <p:nvSpPr>
          <p:cNvPr id="69" name="Google Shape;69;p13"/>
          <p:cNvSpPr/>
          <p:nvPr/>
        </p:nvSpPr>
        <p:spPr>
          <a:xfrm>
            <a:off x="1561750" y="7784900"/>
            <a:ext cx="5504100" cy="1204200"/>
          </a:xfrm>
          <a:prstGeom prst="roundRect">
            <a:avLst>
              <a:gd fmla="val 16667" name="adj"/>
            </a:avLst>
          </a:prstGeom>
          <a:noFill/>
          <a:ln cap="flat" cmpd="sng" w="9525">
            <a:solidFill>
              <a:srgbClr val="86B9B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70" name="Google Shape;70;p13"/>
          <p:cNvSpPr/>
          <p:nvPr/>
        </p:nvSpPr>
        <p:spPr>
          <a:xfrm>
            <a:off x="1890497" y="8197392"/>
            <a:ext cx="168000" cy="160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1890497" y="8431817"/>
            <a:ext cx="168000" cy="160500"/>
          </a:xfrm>
          <a:prstGeom prst="ellipse">
            <a:avLst/>
          </a:prstGeom>
          <a:solidFill>
            <a:srgbClr val="326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1887434" y="8666242"/>
            <a:ext cx="168000" cy="160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nvSpPr>
        <p:spPr>
          <a:xfrm>
            <a:off x="2160834" y="8135654"/>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Cabin"/>
                <a:ea typeface="Cabin"/>
                <a:cs typeface="Cabin"/>
                <a:sym typeface="Cabin"/>
              </a:rPr>
              <a:t>Important</a:t>
            </a:r>
            <a:endParaRPr>
              <a:solidFill>
                <a:srgbClr val="CC0000"/>
              </a:solidFill>
              <a:latin typeface="Cabin"/>
              <a:ea typeface="Cabin"/>
              <a:cs typeface="Cabin"/>
              <a:sym typeface="Cabin"/>
            </a:endParaRPr>
          </a:p>
        </p:txBody>
      </p:sp>
      <p:sp>
        <p:nvSpPr>
          <p:cNvPr id="74" name="Google Shape;74;p13"/>
          <p:cNvSpPr txBox="1"/>
          <p:nvPr/>
        </p:nvSpPr>
        <p:spPr>
          <a:xfrm>
            <a:off x="2160821" y="8391350"/>
            <a:ext cx="15798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326D13"/>
                </a:solidFill>
                <a:latin typeface="Cabin"/>
                <a:ea typeface="Cabin"/>
                <a:cs typeface="Cabin"/>
                <a:sym typeface="Cabin"/>
              </a:rPr>
              <a:t>Doctors’ note</a:t>
            </a:r>
            <a:endParaRPr>
              <a:solidFill>
                <a:srgbClr val="326D13"/>
              </a:solidFill>
              <a:latin typeface="Cabin"/>
              <a:ea typeface="Cabin"/>
              <a:cs typeface="Cabin"/>
              <a:sym typeface="Cabin"/>
            </a:endParaRPr>
          </a:p>
        </p:txBody>
      </p:sp>
      <p:sp>
        <p:nvSpPr>
          <p:cNvPr id="75" name="Google Shape;75;p13"/>
          <p:cNvSpPr txBox="1"/>
          <p:nvPr/>
        </p:nvSpPr>
        <p:spPr>
          <a:xfrm>
            <a:off x="2234634" y="8647042"/>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latin typeface="Cabin"/>
                <a:ea typeface="Cabin"/>
                <a:cs typeface="Cabin"/>
                <a:sym typeface="Cabin"/>
              </a:rPr>
              <a:t>Extra</a:t>
            </a:r>
            <a:endParaRPr>
              <a:solidFill>
                <a:srgbClr val="999999"/>
              </a:solidFill>
              <a:latin typeface="Cabin"/>
              <a:ea typeface="Cabin"/>
              <a:cs typeface="Cabin"/>
              <a:sym typeface="Cabin"/>
            </a:endParaRPr>
          </a:p>
        </p:txBody>
      </p:sp>
      <p:sp>
        <p:nvSpPr>
          <p:cNvPr id="76" name="Google Shape;76;p13"/>
          <p:cNvSpPr/>
          <p:nvPr/>
        </p:nvSpPr>
        <p:spPr>
          <a:xfrm>
            <a:off x="4004384" y="8306742"/>
            <a:ext cx="168000" cy="160500"/>
          </a:xfrm>
          <a:prstGeom prst="ellipse">
            <a:avLst/>
          </a:prstGeom>
          <a:solidFill>
            <a:srgbClr val="A558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E91D9"/>
              </a:solidFill>
            </a:endParaRPr>
          </a:p>
        </p:txBody>
      </p:sp>
      <p:sp>
        <p:nvSpPr>
          <p:cNvPr id="77" name="Google Shape;77;p13"/>
          <p:cNvSpPr/>
          <p:nvPr/>
        </p:nvSpPr>
        <p:spPr>
          <a:xfrm>
            <a:off x="4004384" y="8571454"/>
            <a:ext cx="168000" cy="160500"/>
          </a:xfrm>
          <a:prstGeom prst="ellipse">
            <a:avLst/>
          </a:prstGeom>
          <a:solidFill>
            <a:srgbClr val="3775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775AC"/>
              </a:solidFill>
            </a:endParaRPr>
          </a:p>
        </p:txBody>
      </p:sp>
      <p:sp>
        <p:nvSpPr>
          <p:cNvPr id="78" name="Google Shape;78;p13"/>
          <p:cNvSpPr txBox="1"/>
          <p:nvPr/>
        </p:nvSpPr>
        <p:spPr>
          <a:xfrm>
            <a:off x="1719200" y="7784900"/>
            <a:ext cx="11520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0000"/>
                </a:solidFill>
                <a:latin typeface="Cabin"/>
                <a:ea typeface="Cabin"/>
                <a:cs typeface="Cabin"/>
                <a:sym typeface="Cabin"/>
              </a:rPr>
              <a:t>Color index:    </a:t>
            </a:r>
            <a:endParaRPr b="1">
              <a:solidFill>
                <a:srgbClr val="434343"/>
              </a:solidFill>
              <a:latin typeface="Cabin"/>
              <a:ea typeface="Cabin"/>
              <a:cs typeface="Cabin"/>
              <a:sym typeface="Cabin"/>
            </a:endParaRPr>
          </a:p>
        </p:txBody>
      </p:sp>
      <p:sp>
        <p:nvSpPr>
          <p:cNvPr id="79" name="Google Shape;79;p13"/>
          <p:cNvSpPr txBox="1"/>
          <p:nvPr/>
        </p:nvSpPr>
        <p:spPr>
          <a:xfrm>
            <a:off x="4093375" y="8171550"/>
            <a:ext cx="30771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A558C2"/>
                </a:solidFill>
                <a:latin typeface="Cabin"/>
                <a:ea typeface="Cabin"/>
                <a:cs typeface="Cabin"/>
                <a:sym typeface="Cabin"/>
              </a:rPr>
              <a:t>  Found in Females’ slides </a:t>
            </a:r>
            <a:endParaRPr>
              <a:solidFill>
                <a:srgbClr val="A558C2"/>
              </a:solidFill>
              <a:latin typeface="Cabin"/>
              <a:ea typeface="Cabin"/>
              <a:cs typeface="Cabin"/>
              <a:sym typeface="Cabin"/>
            </a:endParaRPr>
          </a:p>
        </p:txBody>
      </p:sp>
      <p:sp>
        <p:nvSpPr>
          <p:cNvPr id="80" name="Google Shape;80;p13"/>
          <p:cNvSpPr txBox="1"/>
          <p:nvPr/>
        </p:nvSpPr>
        <p:spPr>
          <a:xfrm>
            <a:off x="4170475" y="8450688"/>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3775AC"/>
                </a:solidFill>
                <a:latin typeface="Cabin"/>
                <a:ea typeface="Cabin"/>
                <a:cs typeface="Cabin"/>
                <a:sym typeface="Cabin"/>
              </a:rPr>
              <a:t>Found in Males’ slides</a:t>
            </a:r>
            <a:endParaRPr>
              <a:solidFill>
                <a:srgbClr val="3775AC"/>
              </a:solidFill>
              <a:latin typeface="Cabin"/>
              <a:ea typeface="Cabin"/>
              <a:cs typeface="Cabin"/>
              <a:sym typeface="Cabin"/>
            </a:endParaRPr>
          </a:p>
        </p:txBody>
      </p:sp>
      <p:sp>
        <p:nvSpPr>
          <p:cNvPr id="81" name="Google Shape;81;p13"/>
          <p:cNvSpPr txBox="1"/>
          <p:nvPr/>
        </p:nvSpPr>
        <p:spPr>
          <a:xfrm>
            <a:off x="2355875" y="10090025"/>
            <a:ext cx="3077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CCCCCC"/>
                </a:solidFill>
                <a:uFill>
                  <a:noFill/>
                </a:uFill>
                <a:latin typeface="Cabin"/>
                <a:ea typeface="Cabin"/>
                <a:cs typeface="Cabin"/>
                <a:sym typeface="Cabin"/>
                <a:hlinkClick r:id="rId5"/>
              </a:rPr>
              <a:t>EDITING FILE</a:t>
            </a:r>
            <a:endParaRPr b="1" sz="1800">
              <a:solidFill>
                <a:srgbClr val="CCCCCC"/>
              </a:solidFill>
              <a:latin typeface="Cabin"/>
              <a:ea typeface="Cabin"/>
              <a:cs typeface="Cabin"/>
              <a:sym typeface="Cabin"/>
            </a:endParaRPr>
          </a:p>
        </p:txBody>
      </p:sp>
      <p:pic>
        <p:nvPicPr>
          <p:cNvPr id="82" name="Google Shape;82;p13"/>
          <p:cNvPicPr preferRelativeResize="0"/>
          <p:nvPr/>
        </p:nvPicPr>
        <p:blipFill>
          <a:blip r:embed="rId6">
            <a:alphaModFix/>
          </a:blip>
          <a:stretch>
            <a:fillRect/>
          </a:stretch>
        </p:blipFill>
        <p:spPr>
          <a:xfrm>
            <a:off x="4370453" y="-1"/>
            <a:ext cx="839700" cy="839660"/>
          </a:xfrm>
          <a:prstGeom prst="rect">
            <a:avLst/>
          </a:prstGeom>
          <a:noFill/>
          <a:ln>
            <a:noFill/>
          </a:ln>
        </p:spPr>
      </p:pic>
      <p:sp>
        <p:nvSpPr>
          <p:cNvPr id="83" name="Google Shape;83;p13"/>
          <p:cNvSpPr/>
          <p:nvPr/>
        </p:nvSpPr>
        <p:spPr>
          <a:xfrm>
            <a:off x="-7021250" y="441600"/>
            <a:ext cx="312300" cy="198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7052536" y="9811360"/>
            <a:ext cx="312300" cy="198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17600" y="423556"/>
            <a:ext cx="1576200" cy="1204200"/>
          </a:xfrm>
          <a:prstGeom prst="homePlate">
            <a:avLst>
              <a:gd fmla="val 50000" name="adj"/>
            </a:avLst>
          </a:prstGeom>
          <a:solidFill>
            <a:srgbClr val="A2C4C9"/>
          </a:solidFill>
          <a:ln cap="flat" cmpd="sng" w="1905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3"/>
          <p:cNvPicPr preferRelativeResize="0"/>
          <p:nvPr/>
        </p:nvPicPr>
        <p:blipFill>
          <a:blip r:embed="rId7">
            <a:alphaModFix/>
          </a:blip>
          <a:stretch>
            <a:fillRect/>
          </a:stretch>
        </p:blipFill>
        <p:spPr>
          <a:xfrm>
            <a:off x="17175" y="496425"/>
            <a:ext cx="1151950" cy="1151950"/>
          </a:xfrm>
          <a:prstGeom prst="rect">
            <a:avLst/>
          </a:prstGeom>
          <a:noFill/>
          <a:ln>
            <a:noFill/>
          </a:ln>
        </p:spPr>
      </p:pic>
      <p:sp>
        <p:nvSpPr>
          <p:cNvPr id="87" name="Google Shape;87;p13"/>
          <p:cNvSpPr txBox="1"/>
          <p:nvPr/>
        </p:nvSpPr>
        <p:spPr>
          <a:xfrm>
            <a:off x="2355875" y="10090025"/>
            <a:ext cx="3077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CCCCCC"/>
                </a:solidFill>
                <a:uFill>
                  <a:noFill/>
                </a:uFill>
                <a:latin typeface="Cabin"/>
                <a:ea typeface="Cabin"/>
                <a:cs typeface="Cabin"/>
                <a:sym typeface="Cabin"/>
                <a:hlinkClick r:id="rId8"/>
              </a:rPr>
              <a:t>EDITING FILE</a:t>
            </a:r>
            <a:endParaRPr b="1" sz="1800">
              <a:solidFill>
                <a:srgbClr val="CCCCCC"/>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2"/>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9</a:t>
            </a:r>
            <a:endParaRPr b="1" sz="1800">
              <a:solidFill>
                <a:srgbClr val="134F5C"/>
              </a:solidFill>
              <a:latin typeface="Cabin"/>
              <a:ea typeface="Cabin"/>
              <a:cs typeface="Cabin"/>
              <a:sym typeface="Cabin"/>
            </a:endParaRPr>
          </a:p>
        </p:txBody>
      </p:sp>
      <p:sp>
        <p:nvSpPr>
          <p:cNvPr id="281" name="Google Shape;281;p22"/>
          <p:cNvSpPr txBox="1"/>
          <p:nvPr/>
        </p:nvSpPr>
        <p:spPr>
          <a:xfrm>
            <a:off x="2" y="9858484"/>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285750" lvl="0" marL="457200" rtl="0" algn="l">
              <a:spcBef>
                <a:spcPts val="0"/>
              </a:spcBef>
              <a:spcAft>
                <a:spcPts val="0"/>
              </a:spcAft>
              <a:buClr>
                <a:srgbClr val="326D13"/>
              </a:buClr>
              <a:buSzPts val="900"/>
              <a:buFont typeface="Cabin"/>
              <a:buAutoNum type="arabicPeriod"/>
            </a:pPr>
            <a:r>
              <a:rPr b="1" lang="en-GB" sz="900">
                <a:solidFill>
                  <a:srgbClr val="326D13"/>
                </a:solidFill>
                <a:latin typeface="Cabin"/>
                <a:ea typeface="Cabin"/>
                <a:cs typeface="Cabin"/>
                <a:sym typeface="Cabin"/>
              </a:rPr>
              <a:t>Not superficial tissues, due to the presence of normal flora.</a:t>
            </a:r>
            <a:endParaRPr b="1" sz="900">
              <a:solidFill>
                <a:srgbClr val="326D13"/>
              </a:solidFill>
              <a:latin typeface="Cabin"/>
              <a:ea typeface="Cabin"/>
              <a:cs typeface="Cabin"/>
              <a:sym typeface="Cabin"/>
            </a:endParaRPr>
          </a:p>
          <a:p>
            <a:pPr indent="-285750" lvl="0" marL="457200" rtl="0" algn="l">
              <a:spcBef>
                <a:spcPts val="0"/>
              </a:spcBef>
              <a:spcAft>
                <a:spcPts val="0"/>
              </a:spcAft>
              <a:buClr>
                <a:srgbClr val="326D13"/>
              </a:buClr>
              <a:buSzPts val="900"/>
              <a:buFont typeface="Cabin"/>
              <a:buAutoNum type="arabicPeriod"/>
            </a:pPr>
            <a:r>
              <a:rPr lang="en-GB" sz="900">
                <a:solidFill>
                  <a:srgbClr val="326D13"/>
                </a:solidFill>
                <a:latin typeface="Cabin"/>
                <a:ea typeface="Cabin"/>
                <a:cs typeface="Cabin"/>
                <a:sym typeface="Cabin"/>
              </a:rPr>
              <a:t>First thing first, management is difficult with uncontrolled blood </a:t>
            </a:r>
            <a:r>
              <a:rPr lang="en-GB" sz="900">
                <a:solidFill>
                  <a:srgbClr val="326D13"/>
                </a:solidFill>
                <a:latin typeface="Cabin"/>
                <a:ea typeface="Cabin"/>
                <a:cs typeface="Cabin"/>
                <a:sym typeface="Cabin"/>
              </a:rPr>
              <a:t>glucose. </a:t>
            </a:r>
            <a:endParaRPr sz="900">
              <a:solidFill>
                <a:srgbClr val="326D13"/>
              </a:solidFill>
              <a:latin typeface="Cabin"/>
              <a:ea typeface="Cabin"/>
              <a:cs typeface="Cabin"/>
              <a:sym typeface="Cabin"/>
            </a:endParaRPr>
          </a:p>
          <a:p>
            <a:pPr indent="-285750" lvl="0" marL="457200" rtl="0" algn="l">
              <a:spcBef>
                <a:spcPts val="0"/>
              </a:spcBef>
              <a:spcAft>
                <a:spcPts val="0"/>
              </a:spcAft>
              <a:buClr>
                <a:srgbClr val="CC0000"/>
              </a:buClr>
              <a:buSzPts val="900"/>
              <a:buFont typeface="Cabin"/>
              <a:buAutoNum type="arabicPeriod"/>
            </a:pPr>
            <a:r>
              <a:rPr b="1" lang="en-GB" sz="900">
                <a:solidFill>
                  <a:srgbClr val="CC0000"/>
                </a:solidFill>
                <a:latin typeface="Cabin"/>
                <a:ea typeface="Cabin"/>
                <a:cs typeface="Cabin"/>
                <a:sym typeface="Cabin"/>
              </a:rPr>
              <a:t>Used for </a:t>
            </a:r>
            <a:r>
              <a:rPr b="1" lang="en-GB" sz="900">
                <a:solidFill>
                  <a:srgbClr val="CC0000"/>
                </a:solidFill>
                <a:latin typeface="Cabin"/>
                <a:ea typeface="Cabin"/>
                <a:cs typeface="Cabin"/>
                <a:sym typeface="Cabin"/>
              </a:rPr>
              <a:t>MSSA </a:t>
            </a:r>
            <a:endParaRPr b="1" sz="900">
              <a:solidFill>
                <a:srgbClr val="CC0000"/>
              </a:solidFill>
              <a:latin typeface="Cabin"/>
              <a:ea typeface="Cabin"/>
              <a:cs typeface="Cabin"/>
              <a:sym typeface="Cabin"/>
            </a:endParaRPr>
          </a:p>
          <a:p>
            <a:pPr indent="-285750" lvl="0" marL="457200" rtl="0" algn="l">
              <a:spcBef>
                <a:spcPts val="0"/>
              </a:spcBef>
              <a:spcAft>
                <a:spcPts val="0"/>
              </a:spcAft>
              <a:buClr>
                <a:srgbClr val="CC0000"/>
              </a:buClr>
              <a:buSzPts val="900"/>
              <a:buFont typeface="Cabin"/>
              <a:buAutoNum type="arabicPeriod"/>
            </a:pPr>
            <a:r>
              <a:rPr b="1" lang="en-GB" sz="900">
                <a:solidFill>
                  <a:srgbClr val="CC0000"/>
                </a:solidFill>
                <a:latin typeface="Cabin"/>
                <a:ea typeface="Cabin"/>
                <a:cs typeface="Cabin"/>
                <a:sym typeface="Cabin"/>
              </a:rPr>
              <a:t>Used for MRSA </a:t>
            </a:r>
            <a:endParaRPr b="1" sz="900">
              <a:solidFill>
                <a:srgbClr val="CC0000"/>
              </a:solidFill>
              <a:latin typeface="Cabin"/>
              <a:ea typeface="Cabin"/>
              <a:cs typeface="Cabin"/>
              <a:sym typeface="Cabin"/>
            </a:endParaRPr>
          </a:p>
          <a:p>
            <a:pPr indent="-285750" lvl="0" marL="457200" rtl="0" algn="l">
              <a:spcBef>
                <a:spcPts val="0"/>
              </a:spcBef>
              <a:spcAft>
                <a:spcPts val="0"/>
              </a:spcAft>
              <a:buClr>
                <a:srgbClr val="CC0000"/>
              </a:buClr>
              <a:buSzPts val="900"/>
              <a:buFont typeface="Cabin"/>
              <a:buAutoNum type="arabicPeriod"/>
            </a:pPr>
            <a:r>
              <a:rPr b="1" lang="en-GB" sz="900">
                <a:solidFill>
                  <a:srgbClr val="CC0000"/>
                </a:solidFill>
                <a:latin typeface="Cabin"/>
                <a:ea typeface="Cabin"/>
                <a:cs typeface="Cabin"/>
                <a:sym typeface="Cabin"/>
              </a:rPr>
              <a:t>Used for gram negative bacteria </a:t>
            </a:r>
            <a:endParaRPr b="1" sz="900">
              <a:solidFill>
                <a:srgbClr val="CC0000"/>
              </a:solidFill>
              <a:latin typeface="Cabin"/>
              <a:ea typeface="Cabin"/>
              <a:cs typeface="Cabin"/>
              <a:sym typeface="Cabin"/>
            </a:endParaRPr>
          </a:p>
        </p:txBody>
      </p:sp>
      <p:graphicFrame>
        <p:nvGraphicFramePr>
          <p:cNvPr id="282" name="Google Shape;282;p22"/>
          <p:cNvGraphicFramePr/>
          <p:nvPr/>
        </p:nvGraphicFramePr>
        <p:xfrm>
          <a:off x="460178" y="1262354"/>
          <a:ext cx="3000000" cy="3000000"/>
        </p:xfrm>
        <a:graphic>
          <a:graphicData uri="http://schemas.openxmlformats.org/drawingml/2006/table">
            <a:tbl>
              <a:tblPr>
                <a:noFill/>
                <a:tableStyleId>{1C26A4C3-A74B-4670-A233-1FC5D10912D8}</a:tableStyleId>
              </a:tblPr>
              <a:tblGrid>
                <a:gridCol w="3278000"/>
                <a:gridCol w="3391025"/>
              </a:tblGrid>
              <a:tr h="461450">
                <a:tc gridSpan="2">
                  <a:txBody>
                    <a:bodyPr/>
                    <a:lstStyle/>
                    <a:p>
                      <a:pPr indent="0" lvl="0" marL="0" rtl="0" algn="ctr">
                        <a:spcBef>
                          <a:spcPts val="0"/>
                        </a:spcBef>
                        <a:spcAft>
                          <a:spcPts val="0"/>
                        </a:spcAft>
                        <a:buNone/>
                      </a:pPr>
                      <a:r>
                        <a:rPr lang="en-GB" sz="1800">
                          <a:solidFill>
                            <a:srgbClr val="FFFFFF"/>
                          </a:solidFill>
                          <a:latin typeface="Cabin"/>
                          <a:ea typeface="Cabin"/>
                          <a:cs typeface="Cabin"/>
                          <a:sym typeface="Cabin"/>
                        </a:rPr>
                        <a:t>Diagnosis</a:t>
                      </a:r>
                      <a:endParaRPr sz="1800">
                        <a:solidFill>
                          <a:srgbClr val="FFFFFF"/>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34F5C"/>
                    </a:solidFill>
                  </a:tcPr>
                </a:tc>
                <a:tc hMerge="1"/>
              </a:tr>
              <a:tr h="331975">
                <a:tc gridSpan="2" rowSpan="5">
                  <a:txBody>
                    <a:bodyPr/>
                    <a:lstStyle/>
                    <a:p>
                      <a:pPr indent="0" lvl="0" marL="457200" rtl="0" algn="l">
                        <a:spcBef>
                          <a:spcPts val="0"/>
                        </a:spcBef>
                        <a:spcAft>
                          <a:spcPts val="0"/>
                        </a:spcAft>
                        <a:buNone/>
                      </a:pPr>
                      <a:r>
                        <a:rPr lang="en-GB" sz="1300">
                          <a:latin typeface="Cabin"/>
                          <a:ea typeface="Cabin"/>
                          <a:cs typeface="Cabin"/>
                          <a:sym typeface="Cabin"/>
                        </a:rPr>
                        <a:t> Thorough examination to evaluate the patient’s vascular and neurological status.</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0" lvl="0" marL="457200" rtl="0" algn="l">
                        <a:spcBef>
                          <a:spcPts val="0"/>
                        </a:spcBef>
                        <a:spcAft>
                          <a:spcPts val="0"/>
                        </a:spcAft>
                        <a:buNone/>
                      </a:pPr>
                      <a:r>
                        <a:rPr lang="en-GB" sz="1300">
                          <a:latin typeface="Cabin"/>
                          <a:ea typeface="Cabin"/>
                          <a:cs typeface="Cabin"/>
                          <a:sym typeface="Cabin"/>
                        </a:rPr>
                        <a:t> Radiological examination including doppler ultrasonography, transcutaneous oxymetry, MR angiography. </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0" lvl="0" marL="457200" rtl="0" algn="l">
                        <a:spcBef>
                          <a:spcPts val="0"/>
                        </a:spcBef>
                        <a:spcAft>
                          <a:spcPts val="0"/>
                        </a:spcAft>
                        <a:buNone/>
                      </a:pPr>
                      <a:r>
                        <a:rPr lang="en-GB" sz="1300">
                          <a:latin typeface="Cabin"/>
                          <a:ea typeface="Cabin"/>
                          <a:cs typeface="Cabin"/>
                          <a:sym typeface="Cabin"/>
                        </a:rPr>
                        <a:t>CT scan ,MRI and gallium scan for soft tissue and bone evaluation.</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0" lvl="0" marL="457200" rtl="0" algn="l">
                        <a:spcBef>
                          <a:spcPts val="0"/>
                        </a:spcBef>
                        <a:spcAft>
                          <a:spcPts val="0"/>
                        </a:spcAft>
                        <a:buNone/>
                      </a:pPr>
                      <a:r>
                        <a:rPr lang="en-GB" sz="1300">
                          <a:latin typeface="Cabin"/>
                          <a:ea typeface="Cabin"/>
                          <a:cs typeface="Cabin"/>
                          <a:sym typeface="Cabin"/>
                        </a:rPr>
                        <a:t>Exploration of ulcer to determine its depth and the presence of sinus tract. </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0" lvl="0" marL="457200" rtl="0" algn="l">
                        <a:spcBef>
                          <a:spcPts val="0"/>
                        </a:spcBef>
                        <a:spcAft>
                          <a:spcPts val="0"/>
                        </a:spcAft>
                        <a:buNone/>
                      </a:pPr>
                      <a:r>
                        <a:rPr b="1" lang="en-GB" sz="1300">
                          <a:solidFill>
                            <a:srgbClr val="CC0000"/>
                          </a:solidFill>
                          <a:latin typeface="Cabin"/>
                          <a:ea typeface="Cabin"/>
                          <a:cs typeface="Cabin"/>
                          <a:sym typeface="Cabin"/>
                        </a:rPr>
                        <a:t>Deep specimens</a:t>
                      </a:r>
                      <a:r>
                        <a:rPr b="1" baseline="30000" lang="en-GB" sz="1200">
                          <a:solidFill>
                            <a:srgbClr val="CC0000"/>
                          </a:solidFill>
                          <a:latin typeface="Cabin"/>
                          <a:ea typeface="Cabin"/>
                          <a:cs typeface="Cabin"/>
                          <a:sym typeface="Cabin"/>
                        </a:rPr>
                        <a:t>1</a:t>
                      </a:r>
                      <a:r>
                        <a:rPr b="1" lang="en-GB" sz="1300">
                          <a:solidFill>
                            <a:srgbClr val="CC0000"/>
                          </a:solidFill>
                          <a:latin typeface="Cabin"/>
                          <a:ea typeface="Cabin"/>
                          <a:cs typeface="Cabin"/>
                          <a:sym typeface="Cabin"/>
                        </a:rPr>
                        <a:t> (tissues) for culture and susceptibility testing</a:t>
                      </a:r>
                      <a:r>
                        <a:rPr lang="en-GB" sz="1300">
                          <a:latin typeface="Cabin"/>
                          <a:ea typeface="Cabin"/>
                          <a:cs typeface="Cabin"/>
                          <a:sym typeface="Cabin"/>
                        </a:rPr>
                        <a:t>.</a:t>
                      </a:r>
                      <a:endParaRPr sz="13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5" hMerge="1"/>
              </a:tr>
              <a:tr h="331975">
                <a:tc gridSpan="2" vMerge="1"/>
                <a:tc hMerge="1" vMerge="1"/>
              </a:tr>
              <a:tr h="331975">
                <a:tc gridSpan="2" vMerge="1"/>
                <a:tc hMerge="1" vMerge="1"/>
              </a:tr>
              <a:tr h="331975">
                <a:tc gridSpan="2" vMerge="1"/>
                <a:tc hMerge="1" vMerge="1"/>
              </a:tr>
              <a:tr h="767625">
                <a:tc gridSpan="2" vMerge="1"/>
                <a:tc hMerge="1" vMerge="1"/>
              </a:tr>
            </a:tbl>
          </a:graphicData>
        </a:graphic>
      </p:graphicFrame>
      <p:pic>
        <p:nvPicPr>
          <p:cNvPr id="283" name="Google Shape;283;p22"/>
          <p:cNvPicPr preferRelativeResize="0"/>
          <p:nvPr/>
        </p:nvPicPr>
        <p:blipFill>
          <a:blip r:embed="rId3">
            <a:alphaModFix/>
          </a:blip>
          <a:stretch>
            <a:fillRect/>
          </a:stretch>
        </p:blipFill>
        <p:spPr>
          <a:xfrm>
            <a:off x="642925" y="1807729"/>
            <a:ext cx="272525" cy="272496"/>
          </a:xfrm>
          <a:prstGeom prst="rect">
            <a:avLst/>
          </a:prstGeom>
          <a:noFill/>
          <a:ln>
            <a:noFill/>
          </a:ln>
        </p:spPr>
      </p:pic>
      <p:pic>
        <p:nvPicPr>
          <p:cNvPr id="284" name="Google Shape;284;p22"/>
          <p:cNvPicPr preferRelativeResize="0"/>
          <p:nvPr/>
        </p:nvPicPr>
        <p:blipFill>
          <a:blip r:embed="rId4">
            <a:alphaModFix/>
          </a:blip>
          <a:stretch>
            <a:fillRect/>
          </a:stretch>
        </p:blipFill>
        <p:spPr>
          <a:xfrm>
            <a:off x="597188" y="2140781"/>
            <a:ext cx="306200" cy="306228"/>
          </a:xfrm>
          <a:prstGeom prst="rect">
            <a:avLst/>
          </a:prstGeom>
          <a:noFill/>
          <a:ln>
            <a:noFill/>
          </a:ln>
        </p:spPr>
      </p:pic>
      <p:pic>
        <p:nvPicPr>
          <p:cNvPr id="285" name="Google Shape;285;p22"/>
          <p:cNvPicPr preferRelativeResize="0"/>
          <p:nvPr/>
        </p:nvPicPr>
        <p:blipFill>
          <a:blip r:embed="rId5">
            <a:alphaModFix/>
          </a:blip>
          <a:stretch>
            <a:fillRect/>
          </a:stretch>
        </p:blipFill>
        <p:spPr>
          <a:xfrm>
            <a:off x="594101" y="2535201"/>
            <a:ext cx="306200" cy="306200"/>
          </a:xfrm>
          <a:prstGeom prst="rect">
            <a:avLst/>
          </a:prstGeom>
          <a:noFill/>
          <a:ln>
            <a:noFill/>
          </a:ln>
        </p:spPr>
      </p:pic>
      <p:pic>
        <p:nvPicPr>
          <p:cNvPr id="286" name="Google Shape;286;p22"/>
          <p:cNvPicPr preferRelativeResize="0"/>
          <p:nvPr/>
        </p:nvPicPr>
        <p:blipFill rotWithShape="1">
          <a:blip r:embed="rId6">
            <a:alphaModFix/>
          </a:blip>
          <a:srcRect b="8349" l="28103" r="25475" t="0"/>
          <a:stretch/>
        </p:blipFill>
        <p:spPr>
          <a:xfrm>
            <a:off x="668475" y="2913063"/>
            <a:ext cx="176097" cy="347638"/>
          </a:xfrm>
          <a:prstGeom prst="rect">
            <a:avLst/>
          </a:prstGeom>
          <a:noFill/>
          <a:ln>
            <a:noFill/>
          </a:ln>
        </p:spPr>
      </p:pic>
      <p:pic>
        <p:nvPicPr>
          <p:cNvPr id="287" name="Google Shape;287;p22"/>
          <p:cNvPicPr preferRelativeResize="0"/>
          <p:nvPr/>
        </p:nvPicPr>
        <p:blipFill rotWithShape="1">
          <a:blip r:embed="rId7">
            <a:alphaModFix/>
          </a:blip>
          <a:srcRect b="17169" l="13814" r="15990" t="12635"/>
          <a:stretch/>
        </p:blipFill>
        <p:spPr>
          <a:xfrm>
            <a:off x="614023" y="3296375"/>
            <a:ext cx="306200" cy="306200"/>
          </a:xfrm>
          <a:prstGeom prst="rect">
            <a:avLst/>
          </a:prstGeom>
          <a:noFill/>
          <a:ln>
            <a:noFill/>
          </a:ln>
        </p:spPr>
      </p:pic>
      <p:graphicFrame>
        <p:nvGraphicFramePr>
          <p:cNvPr id="288" name="Google Shape;288;p22"/>
          <p:cNvGraphicFramePr/>
          <p:nvPr/>
        </p:nvGraphicFramePr>
        <p:xfrm>
          <a:off x="449450" y="4131463"/>
          <a:ext cx="3000000" cy="3000000"/>
        </p:xfrm>
        <a:graphic>
          <a:graphicData uri="http://schemas.openxmlformats.org/drawingml/2006/table">
            <a:tbl>
              <a:tblPr>
                <a:noFill/>
                <a:tableStyleId>{1C26A4C3-A74B-4670-A233-1FC5D10912D8}</a:tableStyleId>
              </a:tblPr>
              <a:tblGrid>
                <a:gridCol w="3335450"/>
                <a:gridCol w="3333575"/>
              </a:tblGrid>
              <a:tr h="100000">
                <a:tc gridSpan="2">
                  <a:txBody>
                    <a:bodyPr/>
                    <a:lstStyle/>
                    <a:p>
                      <a:pPr indent="0" lvl="0" marL="0" rtl="0" algn="ctr">
                        <a:spcBef>
                          <a:spcPts val="0"/>
                        </a:spcBef>
                        <a:spcAft>
                          <a:spcPts val="0"/>
                        </a:spcAft>
                        <a:buNone/>
                      </a:pPr>
                      <a:r>
                        <a:rPr lang="en-GB" sz="1700">
                          <a:solidFill>
                            <a:srgbClr val="FFFFFF"/>
                          </a:solidFill>
                          <a:latin typeface="Cabin"/>
                          <a:ea typeface="Cabin"/>
                          <a:cs typeface="Cabin"/>
                          <a:sym typeface="Cabin"/>
                        </a:rPr>
                        <a:t>Management &amp; treatment</a:t>
                      </a:r>
                      <a:endParaRPr sz="17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134F5C"/>
                    </a:solidFill>
                  </a:tcPr>
                </a:tc>
                <a:tc hMerge="1"/>
              </a:tr>
              <a:tr h="569025">
                <a:tc gridSpan="2">
                  <a:txBody>
                    <a:bodyPr/>
                    <a:lstStyle/>
                    <a:p>
                      <a:pPr indent="0" lvl="0" marL="0" rtl="0" algn="l">
                        <a:spcBef>
                          <a:spcPts val="0"/>
                        </a:spcBef>
                        <a:spcAft>
                          <a:spcPts val="0"/>
                        </a:spcAft>
                        <a:buNone/>
                      </a:pPr>
                      <a:r>
                        <a:rPr lang="en-GB" sz="1200">
                          <a:latin typeface="Cabin"/>
                          <a:ea typeface="Cabin"/>
                          <a:cs typeface="Cabin"/>
                          <a:sym typeface="Cabin"/>
                        </a:rPr>
                        <a:t>Control blood sugar and hydration</a:t>
                      </a:r>
                      <a:r>
                        <a:rPr baseline="30000" lang="en-GB" sz="1200">
                          <a:solidFill>
                            <a:schemeClr val="dk1"/>
                          </a:solidFill>
                          <a:latin typeface="Cabin"/>
                          <a:ea typeface="Cabin"/>
                          <a:cs typeface="Cabin"/>
                          <a:sym typeface="Cabin"/>
                        </a:rPr>
                        <a:t>2</a:t>
                      </a:r>
                      <a:endParaRPr sz="600">
                        <a:latin typeface="Cabin"/>
                        <a:ea typeface="Cabin"/>
                        <a:cs typeface="Cabin"/>
                        <a:sym typeface="Cabin"/>
                      </a:endParaRPr>
                    </a:p>
                    <a:p>
                      <a:pPr indent="0" lvl="0" marL="0" rtl="0" algn="l">
                        <a:spcBef>
                          <a:spcPts val="0"/>
                        </a:spcBef>
                        <a:spcAft>
                          <a:spcPts val="0"/>
                        </a:spcAft>
                        <a:buNone/>
                      </a:pPr>
                      <a:r>
                        <a:t/>
                      </a:r>
                      <a:endParaRPr sz="6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Evaluation of neuropathy and vasculopathy</a:t>
                      </a:r>
                      <a:endParaRPr sz="12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r>
              <a:tr h="34885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Mild cases</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Moderate to severe cases</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134F5C"/>
                    </a:solidFill>
                  </a:tcPr>
                </a:tc>
              </a:tr>
              <a:tr h="1264800">
                <a:tc>
                  <a:txBody>
                    <a:bodyPr/>
                    <a:lstStyle/>
                    <a:p>
                      <a:pPr indent="0" lvl="0" marL="0" rtl="0" algn="l">
                        <a:spcBef>
                          <a:spcPts val="0"/>
                        </a:spcBef>
                        <a:spcAft>
                          <a:spcPts val="0"/>
                        </a:spcAft>
                        <a:buNone/>
                      </a:pPr>
                      <a:r>
                        <a:rPr b="1" lang="en-GB" sz="1200">
                          <a:solidFill>
                            <a:srgbClr val="CC0000"/>
                          </a:solidFill>
                          <a:latin typeface="Cabin"/>
                          <a:ea typeface="Cabin"/>
                          <a:cs typeface="Cabin"/>
                          <a:sym typeface="Cabin"/>
                        </a:rPr>
                        <a:t>Surgical debridement of necrotic tissues and use of antibiotics</a:t>
                      </a:r>
                      <a:r>
                        <a:rPr lang="en-GB" sz="1200">
                          <a:latin typeface="Cabin"/>
                          <a:ea typeface="Cabin"/>
                          <a:cs typeface="Cabin"/>
                          <a:sym typeface="Cabin"/>
                        </a:rPr>
                        <a:t> according to the causative bacteria</a:t>
                      </a:r>
                      <a:endParaRPr sz="12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eg. Cloxacillin</a:t>
                      </a:r>
                      <a:r>
                        <a:rPr baseline="30000" lang="en-GB" sz="1200">
                          <a:solidFill>
                            <a:schemeClr val="dk1"/>
                          </a:solidFill>
                          <a:latin typeface="Cabin"/>
                          <a:ea typeface="Cabin"/>
                          <a:cs typeface="Cabin"/>
                          <a:sym typeface="Cabin"/>
                        </a:rPr>
                        <a:t>3</a:t>
                      </a:r>
                      <a:r>
                        <a:rPr b="1" lang="en-GB" sz="1200">
                          <a:latin typeface="Cabin"/>
                          <a:ea typeface="Cabin"/>
                          <a:cs typeface="Cabin"/>
                          <a:sym typeface="Cabin"/>
                        </a:rPr>
                        <a:t>, Cephalexin</a:t>
                      </a:r>
                      <a:r>
                        <a:rPr baseline="30000" lang="en-GB" sz="1200">
                          <a:solidFill>
                            <a:schemeClr val="dk1"/>
                          </a:solidFill>
                          <a:latin typeface="Cabin"/>
                          <a:ea typeface="Cabin"/>
                          <a:cs typeface="Cabin"/>
                          <a:sym typeface="Cabin"/>
                        </a:rPr>
                        <a:t>3</a:t>
                      </a:r>
                      <a:r>
                        <a:rPr b="1" lang="en-GB" sz="1200">
                          <a:latin typeface="Cabin"/>
                          <a:ea typeface="Cabin"/>
                          <a:cs typeface="Cabin"/>
                          <a:sym typeface="Cabin"/>
                        </a:rPr>
                        <a:t>, Clindamycin</a:t>
                      </a:r>
                      <a:r>
                        <a:rPr baseline="30000" lang="en-GB" sz="1200">
                          <a:solidFill>
                            <a:schemeClr val="dk1"/>
                          </a:solidFill>
                          <a:latin typeface="Cabin"/>
                          <a:ea typeface="Cabin"/>
                          <a:cs typeface="Cabin"/>
                          <a:sym typeface="Cabin"/>
                        </a:rPr>
                        <a:t>4</a:t>
                      </a:r>
                      <a:r>
                        <a:rPr b="1" lang="en-GB" sz="1200">
                          <a:latin typeface="Cabin"/>
                          <a:ea typeface="Cabin"/>
                          <a:cs typeface="Cabin"/>
                          <a:sym typeface="Cabin"/>
                        </a:rPr>
                        <a:t> , TMP-SMX</a:t>
                      </a:r>
                      <a:r>
                        <a:rPr baseline="30000" lang="en-GB" sz="1200">
                          <a:solidFill>
                            <a:schemeClr val="dk1"/>
                          </a:solidFill>
                          <a:latin typeface="Cabin"/>
                          <a:ea typeface="Cabin"/>
                          <a:cs typeface="Cabin"/>
                          <a:sym typeface="Cabin"/>
                        </a:rPr>
                        <a:t>4</a:t>
                      </a:r>
                      <a:r>
                        <a:rPr b="1" lang="en-GB" sz="1200">
                          <a:latin typeface="Cabin"/>
                          <a:ea typeface="Cabin"/>
                          <a:cs typeface="Cabin"/>
                          <a:sym typeface="Cabin"/>
                        </a:rPr>
                        <a:t> (for CA-MRSA), Quinolones</a:t>
                      </a:r>
                      <a:r>
                        <a:rPr baseline="30000" lang="en-GB" sz="1200">
                          <a:solidFill>
                            <a:schemeClr val="dk1"/>
                          </a:solidFill>
                          <a:latin typeface="Cabin"/>
                          <a:ea typeface="Cabin"/>
                          <a:cs typeface="Cabin"/>
                          <a:sym typeface="Cabin"/>
                        </a:rPr>
                        <a:t>5</a:t>
                      </a:r>
                      <a:r>
                        <a:rPr b="1" lang="en-GB" sz="1200">
                          <a:latin typeface="Cabin"/>
                          <a:ea typeface="Cabin"/>
                          <a:cs typeface="Cabin"/>
                          <a:sym typeface="Cabin"/>
                        </a:rPr>
                        <a:t>, Amoxacillin-clavulunic acid</a:t>
                      </a:r>
                      <a:r>
                        <a:rPr baseline="30000" lang="en-GB" sz="1200">
                          <a:solidFill>
                            <a:schemeClr val="dk1"/>
                          </a:solidFill>
                          <a:latin typeface="Cabin"/>
                          <a:ea typeface="Cabin"/>
                          <a:cs typeface="Cabin"/>
                          <a:sym typeface="Cabin"/>
                        </a:rPr>
                        <a:t>5</a:t>
                      </a:r>
                      <a:r>
                        <a:rPr b="1" lang="en-GB" sz="1200">
                          <a:latin typeface="Cabin"/>
                          <a:ea typeface="Cabin"/>
                          <a:cs typeface="Cabin"/>
                          <a:sym typeface="Cabin"/>
                        </a:rPr>
                        <a:t>. </a:t>
                      </a:r>
                      <a:endParaRPr b="1" sz="12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Clr>
                          <a:srgbClr val="000000"/>
                        </a:buClr>
                        <a:buSzPts val="1100"/>
                        <a:buFont typeface="Arial"/>
                        <a:buNone/>
                      </a:pPr>
                      <a:r>
                        <a:rPr lang="en-GB" sz="1200">
                          <a:latin typeface="Cabin"/>
                          <a:ea typeface="Cabin"/>
                          <a:cs typeface="Cabin"/>
                          <a:sym typeface="Cabin"/>
                        </a:rPr>
                        <a:t>Places the foot at risk of amputation. </a:t>
                      </a:r>
                      <a:endParaRPr sz="1200">
                        <a:latin typeface="Cabin"/>
                        <a:ea typeface="Cabin"/>
                        <a:cs typeface="Cabin"/>
                        <a:sym typeface="Cabin"/>
                      </a:endParaRPr>
                    </a:p>
                    <a:p>
                      <a:pPr indent="0" lvl="0" marL="0" rtl="0" algn="l">
                        <a:lnSpc>
                          <a:spcPct val="115000"/>
                        </a:lnSpc>
                        <a:spcBef>
                          <a:spcPts val="0"/>
                        </a:spcBef>
                        <a:spcAft>
                          <a:spcPts val="0"/>
                        </a:spcAft>
                        <a:buClr>
                          <a:srgbClr val="000000"/>
                        </a:buClr>
                        <a:buSzPts val="1100"/>
                        <a:buFont typeface="Arial"/>
                        <a:buNone/>
                      </a:pPr>
                      <a:r>
                        <a:rPr b="1" lang="en-GB" sz="1200">
                          <a:solidFill>
                            <a:srgbClr val="CC0000"/>
                          </a:solidFill>
                          <a:latin typeface="Cabin"/>
                          <a:ea typeface="Cabin"/>
                          <a:cs typeface="Cabin"/>
                          <a:sym typeface="Cabin"/>
                        </a:rPr>
                        <a:t>Needs hospitalization,IV antibiotics and surgical intervention as needed</a:t>
                      </a:r>
                      <a:endParaRPr b="1" sz="1200">
                        <a:solidFill>
                          <a:srgbClr val="CC0000"/>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89" name="Google Shape;289;p22"/>
          <p:cNvSpPr txBox="1"/>
          <p:nvPr/>
        </p:nvSpPr>
        <p:spPr>
          <a:xfrm>
            <a:off x="298950" y="6987525"/>
            <a:ext cx="6749100" cy="455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Prevention</a:t>
            </a:r>
            <a:endParaRPr sz="1200">
              <a:solidFill>
                <a:srgbClr val="134F5C"/>
              </a:solidFill>
              <a:latin typeface="Cabin"/>
              <a:ea typeface="Cabin"/>
              <a:cs typeface="Cabin"/>
              <a:sym typeface="Cabin"/>
            </a:endParaRPr>
          </a:p>
        </p:txBody>
      </p:sp>
      <p:sp>
        <p:nvSpPr>
          <p:cNvPr id="290" name="Google Shape;290;p22"/>
          <p:cNvSpPr txBox="1"/>
          <p:nvPr/>
        </p:nvSpPr>
        <p:spPr>
          <a:xfrm>
            <a:off x="167250" y="7443225"/>
            <a:ext cx="6880800" cy="15156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Char char="●"/>
            </a:pPr>
            <a:r>
              <a:rPr lang="en-GB" sz="1200"/>
              <a:t>I</a:t>
            </a:r>
            <a:r>
              <a:rPr lang="en-GB" sz="1200">
                <a:latin typeface="Cabin"/>
                <a:ea typeface="Cabin"/>
                <a:cs typeface="Cabin"/>
                <a:sym typeface="Cabin"/>
              </a:rPr>
              <a:t>s the cornerstone of diabetic foot care.</a:t>
            </a:r>
            <a:endParaRPr sz="1200">
              <a:latin typeface="Cabin"/>
              <a:ea typeface="Cabin"/>
              <a:cs typeface="Cabin"/>
              <a:sym typeface="Cabin"/>
            </a:endParaRPr>
          </a:p>
          <a:p>
            <a:pPr indent="-304800" lvl="0" marL="457200" rtl="0" algn="l">
              <a:lnSpc>
                <a:spcPct val="150000"/>
              </a:lnSpc>
              <a:spcBef>
                <a:spcPts val="0"/>
              </a:spcBef>
              <a:spcAft>
                <a:spcPts val="0"/>
              </a:spcAft>
              <a:buSzPts val="1200"/>
              <a:buFont typeface="Cabin"/>
              <a:buChar char="●"/>
            </a:pPr>
            <a:r>
              <a:rPr lang="en-GB" sz="1200">
                <a:latin typeface="Cabin"/>
                <a:ea typeface="Cabin"/>
                <a:cs typeface="Cabin"/>
                <a:sym typeface="Cabin"/>
              </a:rPr>
              <a:t>It is multidisciplinary including family physician, social worker, home care nurse and specialist. </a:t>
            </a:r>
            <a:endParaRPr sz="1200">
              <a:latin typeface="Cabin"/>
              <a:ea typeface="Cabin"/>
              <a:cs typeface="Cabin"/>
              <a:sym typeface="Cabin"/>
            </a:endParaRPr>
          </a:p>
          <a:p>
            <a:pPr indent="-304800" lvl="0" marL="457200" rtl="0" algn="l">
              <a:lnSpc>
                <a:spcPct val="150000"/>
              </a:lnSpc>
              <a:spcBef>
                <a:spcPts val="0"/>
              </a:spcBef>
              <a:spcAft>
                <a:spcPts val="0"/>
              </a:spcAft>
              <a:buSzPts val="1200"/>
              <a:buFont typeface="Cabin"/>
              <a:buChar char="●"/>
            </a:pPr>
            <a:r>
              <a:rPr lang="en-GB" sz="1200">
                <a:latin typeface="Cabin"/>
                <a:ea typeface="Cabin"/>
                <a:cs typeface="Cabin"/>
                <a:sym typeface="Cabin"/>
              </a:rPr>
              <a:t>Patient education about the control and complication of diabetes.</a:t>
            </a:r>
            <a:endParaRPr sz="1200">
              <a:latin typeface="Cabin"/>
              <a:ea typeface="Cabin"/>
              <a:cs typeface="Cabin"/>
              <a:sym typeface="Cabin"/>
            </a:endParaRPr>
          </a:p>
          <a:p>
            <a:pPr indent="-304800" lvl="0" marL="457200" rtl="0" algn="l">
              <a:lnSpc>
                <a:spcPct val="150000"/>
              </a:lnSpc>
              <a:spcBef>
                <a:spcPts val="0"/>
              </a:spcBef>
              <a:spcAft>
                <a:spcPts val="0"/>
              </a:spcAft>
              <a:buSzPts val="1200"/>
              <a:buFont typeface="Cabin"/>
              <a:buChar char="●"/>
            </a:pPr>
            <a:r>
              <a:rPr lang="en-GB" sz="1200">
                <a:latin typeface="Cabin"/>
                <a:ea typeface="Cabin"/>
                <a:cs typeface="Cabin"/>
                <a:sym typeface="Cabin"/>
              </a:rPr>
              <a:t>Blood sugar should be controlled promptly ( shift to insulin if oral hypoglycemic agents were not effective),weight reduction, a diet low in fat and cholesterol.</a:t>
            </a:r>
            <a:endParaRPr sz="1200">
              <a:latin typeface="Cabin"/>
              <a:ea typeface="Cabin"/>
              <a:cs typeface="Cabin"/>
              <a:sym typeface="Cabin"/>
            </a:endParaRPr>
          </a:p>
          <a:p>
            <a:pPr indent="-304800" lvl="0" marL="457200" rtl="0" algn="l">
              <a:lnSpc>
                <a:spcPct val="150000"/>
              </a:lnSpc>
              <a:spcBef>
                <a:spcPts val="0"/>
              </a:spcBef>
              <a:spcAft>
                <a:spcPts val="0"/>
              </a:spcAft>
              <a:buSzPts val="1200"/>
              <a:buFont typeface="Cabin"/>
              <a:buChar char="●"/>
            </a:pPr>
            <a:r>
              <a:rPr lang="en-GB" sz="1200">
                <a:latin typeface="Cabin"/>
                <a:ea typeface="Cabin"/>
                <a:cs typeface="Cabin"/>
                <a:sym typeface="Cabin"/>
              </a:rPr>
              <a:t>Proper foot care, using protective footwear and pressure reduction.</a:t>
            </a:r>
            <a:endParaRPr sz="1200">
              <a:latin typeface="Cabin"/>
              <a:ea typeface="Cabin"/>
              <a:cs typeface="Cabin"/>
              <a:sym typeface="Cabin"/>
            </a:endParaRPr>
          </a:p>
          <a:p>
            <a:pPr indent="-304800" lvl="0" marL="457200" rtl="0" algn="l">
              <a:lnSpc>
                <a:spcPct val="150000"/>
              </a:lnSpc>
              <a:spcBef>
                <a:spcPts val="0"/>
              </a:spcBef>
              <a:spcAft>
                <a:spcPts val="0"/>
              </a:spcAft>
              <a:buSzPts val="1200"/>
              <a:buFont typeface="Cabin"/>
              <a:buChar char="●"/>
            </a:pPr>
            <a:r>
              <a:rPr lang="en-GB" sz="1200">
                <a:latin typeface="Cabin"/>
                <a:ea typeface="Cabin"/>
                <a:cs typeface="Cabin"/>
                <a:sym typeface="Cabin"/>
              </a:rPr>
              <a:t>Self and family member examination of foot.</a:t>
            </a:r>
            <a:endParaRPr sz="1200">
              <a:latin typeface="Cabin"/>
              <a:ea typeface="Cabin"/>
              <a:cs typeface="Cabin"/>
              <a:sym typeface="Cabin"/>
            </a:endParaRPr>
          </a:p>
        </p:txBody>
      </p:sp>
      <p:sp>
        <p:nvSpPr>
          <p:cNvPr id="291" name="Google Shape;291;p22"/>
          <p:cNvSpPr txBox="1"/>
          <p:nvPr/>
        </p:nvSpPr>
        <p:spPr>
          <a:xfrm>
            <a:off x="1451025" y="-5850"/>
            <a:ext cx="46875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34F5C"/>
                </a:solidFill>
                <a:latin typeface="Cabin"/>
                <a:ea typeface="Cabin"/>
                <a:cs typeface="Cabin"/>
                <a:sym typeface="Cabin"/>
              </a:rPr>
              <a:t>Diabetic foot infections</a:t>
            </a:r>
            <a:endParaRPr b="1" sz="3500">
              <a:solidFill>
                <a:srgbClr val="134F5C"/>
              </a:solidFill>
              <a:latin typeface="Cabin"/>
              <a:ea typeface="Cabin"/>
              <a:cs typeface="Cabin"/>
              <a:sym typeface="Cabin"/>
            </a:endParaRPr>
          </a:p>
        </p:txBody>
      </p:sp>
      <p:cxnSp>
        <p:nvCxnSpPr>
          <p:cNvPr id="292" name="Google Shape;292;p22"/>
          <p:cNvCxnSpPr/>
          <p:nvPr/>
        </p:nvCxnSpPr>
        <p:spPr>
          <a:xfrm>
            <a:off x="1390800" y="787350"/>
            <a:ext cx="4807800" cy="14700"/>
          </a:xfrm>
          <a:prstGeom prst="straightConnector1">
            <a:avLst/>
          </a:prstGeom>
          <a:noFill/>
          <a:ln cap="flat" cmpd="sng" w="19050">
            <a:solidFill>
              <a:srgbClr val="45818E"/>
            </a:solidFill>
            <a:prstDash val="dot"/>
            <a:round/>
            <a:headEnd len="med" w="med" type="oval"/>
            <a:tailEnd len="med" w="med" type="oval"/>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23"/>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10</a:t>
            </a:r>
            <a:endParaRPr b="1" sz="1800">
              <a:solidFill>
                <a:srgbClr val="134F5C"/>
              </a:solidFill>
              <a:latin typeface="Cabin"/>
              <a:ea typeface="Cabin"/>
              <a:cs typeface="Cabin"/>
              <a:sym typeface="Cabin"/>
            </a:endParaRPr>
          </a:p>
        </p:txBody>
      </p:sp>
      <p:sp>
        <p:nvSpPr>
          <p:cNvPr id="299" name="Google Shape;299;p23"/>
          <p:cNvSpPr txBox="1"/>
          <p:nvPr/>
        </p:nvSpPr>
        <p:spPr>
          <a:xfrm>
            <a:off x="77" y="9858486"/>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abin"/>
              <a:ea typeface="Cabin"/>
              <a:cs typeface="Cabin"/>
              <a:sym typeface="Cabin"/>
            </a:endParaRPr>
          </a:p>
        </p:txBody>
      </p:sp>
      <p:graphicFrame>
        <p:nvGraphicFramePr>
          <p:cNvPr id="300" name="Google Shape;300;p23"/>
          <p:cNvGraphicFramePr/>
          <p:nvPr/>
        </p:nvGraphicFramePr>
        <p:xfrm>
          <a:off x="446085" y="908059"/>
          <a:ext cx="3000000" cy="3000000"/>
        </p:xfrm>
        <a:graphic>
          <a:graphicData uri="http://schemas.openxmlformats.org/drawingml/2006/table">
            <a:tbl>
              <a:tblPr>
                <a:noFill/>
                <a:tableStyleId>{1C26A4C3-A74B-4670-A233-1FC5D10912D8}</a:tableStyleId>
              </a:tblPr>
              <a:tblGrid>
                <a:gridCol w="1579825"/>
                <a:gridCol w="5117550"/>
              </a:tblGrid>
              <a:tr h="384400">
                <a:tc gridSpan="2">
                  <a:txBody>
                    <a:bodyPr/>
                    <a:lstStyle/>
                    <a:p>
                      <a:pPr indent="0" lvl="0" marL="0" rtl="0" algn="ctr">
                        <a:spcBef>
                          <a:spcPts val="0"/>
                        </a:spcBef>
                        <a:spcAft>
                          <a:spcPts val="0"/>
                        </a:spcAft>
                        <a:buNone/>
                      </a:pPr>
                      <a:r>
                        <a:rPr b="1" lang="en-GB">
                          <a:solidFill>
                            <a:srgbClr val="B4A7D6"/>
                          </a:solidFill>
                          <a:latin typeface="Cabin"/>
                          <a:ea typeface="Cabin"/>
                          <a:cs typeface="Cabin"/>
                          <a:sym typeface="Cabin"/>
                        </a:rPr>
                        <a:t>Gram +ve</a:t>
                      </a:r>
                      <a:endParaRPr b="1">
                        <a:solidFill>
                          <a:srgbClr val="B4A7D6"/>
                        </a:solidFill>
                        <a:latin typeface="Cabin"/>
                        <a:ea typeface="Cabin"/>
                        <a:cs typeface="Cabin"/>
                        <a:sym typeface="Cabin"/>
                      </a:endParaRPr>
                    </a:p>
                  </a:txBody>
                  <a:tcPr marT="91425" marB="91425" marR="91425" marL="91425" anchor="ctr">
                    <a:solidFill>
                      <a:srgbClr val="134F5C"/>
                    </a:solidFill>
                  </a:tcPr>
                </a:tc>
                <a:tc hMerge="1"/>
              </a:tr>
              <a:tr h="776325">
                <a:tc>
                  <a:txBody>
                    <a:bodyPr/>
                    <a:lstStyle/>
                    <a:p>
                      <a:pPr indent="0" lvl="0" marL="0" rtl="0" algn="l">
                        <a:spcBef>
                          <a:spcPts val="0"/>
                        </a:spcBef>
                        <a:spcAft>
                          <a:spcPts val="0"/>
                        </a:spcAft>
                        <a:buNone/>
                      </a:pPr>
                      <a:r>
                        <a:rPr b="1" lang="en-GB" sz="1300">
                          <a:solidFill>
                            <a:srgbClr val="134F5C"/>
                          </a:solidFill>
                          <a:latin typeface="Cabin"/>
                          <a:ea typeface="Cabin"/>
                          <a:cs typeface="Cabin"/>
                          <a:sym typeface="Cabin"/>
                        </a:rPr>
                        <a:t>S.aureus</a:t>
                      </a:r>
                      <a:endParaRPr b="1" sz="1300">
                        <a:solidFill>
                          <a:srgbClr val="134F5C"/>
                        </a:solidFill>
                        <a:latin typeface="Cabin"/>
                        <a:ea typeface="Cabin"/>
                        <a:cs typeface="Cabin"/>
                        <a:sym typeface="Cabin"/>
                      </a:endParaRPr>
                    </a:p>
                    <a:p>
                      <a:pPr indent="0" lvl="0" marL="0" rtl="0" algn="l">
                        <a:spcBef>
                          <a:spcPts val="0"/>
                        </a:spcBef>
                        <a:spcAft>
                          <a:spcPts val="0"/>
                        </a:spcAft>
                        <a:buNone/>
                      </a:pPr>
                      <a:r>
                        <a:t/>
                      </a:r>
                      <a:endParaRPr b="1" sz="1300">
                        <a:solidFill>
                          <a:srgbClr val="134F5C"/>
                        </a:solidFill>
                        <a:latin typeface="Cabin"/>
                        <a:ea typeface="Cabin"/>
                        <a:cs typeface="Cabin"/>
                        <a:sym typeface="Cabin"/>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000">
                          <a:latin typeface="Cabin"/>
                          <a:ea typeface="Cabin"/>
                          <a:cs typeface="Cabin"/>
                          <a:sym typeface="Cabin"/>
                        </a:rPr>
                        <a:t>-Cocci in </a:t>
                      </a:r>
                      <a:r>
                        <a:rPr b="1" lang="en-GB" sz="1000">
                          <a:latin typeface="Cabin"/>
                          <a:ea typeface="Cabin"/>
                          <a:cs typeface="Cabin"/>
                          <a:sym typeface="Cabin"/>
                        </a:rPr>
                        <a:t>clusters</a:t>
                      </a:r>
                      <a:r>
                        <a:rPr lang="en-GB" sz="1000">
                          <a:latin typeface="Cabin"/>
                          <a:ea typeface="Cabin"/>
                          <a:cs typeface="Cabin"/>
                          <a:sym typeface="Cabin"/>
                        </a:rPr>
                        <a:t> </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-Catalase: </a:t>
                      </a:r>
                      <a:r>
                        <a:rPr b="1" lang="en-GB" sz="1000">
                          <a:latin typeface="Cabin"/>
                          <a:ea typeface="Cabin"/>
                          <a:cs typeface="Cabin"/>
                          <a:sym typeface="Cabin"/>
                        </a:rPr>
                        <a:t>+</a:t>
                      </a:r>
                      <a:endParaRPr b="1"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-Coagulase : </a:t>
                      </a:r>
                      <a:r>
                        <a:rPr b="1" lang="en-GB" sz="1000">
                          <a:latin typeface="Cabin"/>
                          <a:ea typeface="Cabin"/>
                          <a:cs typeface="Cabin"/>
                          <a:sym typeface="Cabin"/>
                        </a:rPr>
                        <a:t>+</a:t>
                      </a:r>
                      <a:endParaRPr b="1"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a:t>
                      </a:r>
                      <a:r>
                        <a:rPr b="1" lang="en-GB" sz="1000">
                          <a:latin typeface="Cabin"/>
                          <a:ea typeface="Cabin"/>
                          <a:cs typeface="Cabin"/>
                          <a:sym typeface="Cabin"/>
                        </a:rPr>
                        <a:t>yellow</a:t>
                      </a:r>
                      <a:r>
                        <a:rPr lang="en-GB" sz="1000">
                          <a:latin typeface="Cabin"/>
                          <a:ea typeface="Cabin"/>
                          <a:cs typeface="Cabin"/>
                          <a:sym typeface="Cabin"/>
                        </a:rPr>
                        <a:t> colonies on blood agar </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-DNAse +ve</a:t>
                      </a:r>
                      <a:endParaRPr sz="1000">
                        <a:latin typeface="Cabin"/>
                        <a:ea typeface="Cabin"/>
                        <a:cs typeface="Cabin"/>
                        <a:sym typeface="Cabin"/>
                      </a:endParaRPr>
                    </a:p>
                  </a:txBody>
                  <a:tcPr marT="91425" marB="91425" marR="91425" marL="91425" anchor="ctr"/>
                </a:tc>
              </a:tr>
              <a:tr h="925625">
                <a:tc>
                  <a:txBody>
                    <a:bodyPr/>
                    <a:lstStyle/>
                    <a:p>
                      <a:pPr indent="0" lvl="0" marL="0" rtl="0" algn="l">
                        <a:spcBef>
                          <a:spcPts val="0"/>
                        </a:spcBef>
                        <a:spcAft>
                          <a:spcPts val="0"/>
                        </a:spcAft>
                        <a:buClr>
                          <a:schemeClr val="dk1"/>
                        </a:buClr>
                        <a:buSzPts val="1100"/>
                        <a:buFont typeface="Arial"/>
                        <a:buNone/>
                      </a:pPr>
                      <a:r>
                        <a:rPr b="1" lang="en-GB" sz="1300">
                          <a:solidFill>
                            <a:srgbClr val="134F5C"/>
                          </a:solidFill>
                          <a:latin typeface="Cabin"/>
                          <a:ea typeface="Cabin"/>
                          <a:cs typeface="Cabin"/>
                          <a:sym typeface="Cabin"/>
                        </a:rPr>
                        <a:t>strept. pyogenes (group A)</a:t>
                      </a:r>
                      <a:endParaRPr/>
                    </a:p>
                  </a:txBody>
                  <a:tcPr marT="91425" marB="91425" marR="91425" marL="91425" anchor="ctr">
                    <a:solidFill>
                      <a:srgbClr val="D0E0E3"/>
                    </a:solidFill>
                  </a:tcPr>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-Cocci in </a:t>
                      </a:r>
                      <a:r>
                        <a:rPr b="1" lang="en-GB" sz="1000">
                          <a:solidFill>
                            <a:schemeClr val="dk1"/>
                          </a:solidFill>
                          <a:latin typeface="Cabin"/>
                          <a:ea typeface="Cabin"/>
                          <a:cs typeface="Cabin"/>
                          <a:sym typeface="Cabin"/>
                        </a:rPr>
                        <a:t>chains</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-Catalase: </a:t>
                      </a:r>
                      <a:r>
                        <a:rPr b="1" lang="en-GB" sz="1000">
                          <a:solidFill>
                            <a:schemeClr val="dk1"/>
                          </a:solidFill>
                          <a:latin typeface="Cabin"/>
                          <a:ea typeface="Cabin"/>
                          <a:cs typeface="Cabin"/>
                          <a:sym typeface="Cabin"/>
                        </a:rPr>
                        <a:t>-</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-Coagulase : </a:t>
                      </a:r>
                      <a:r>
                        <a:rPr b="1" lang="en-GB" sz="1000">
                          <a:solidFill>
                            <a:schemeClr val="dk1"/>
                          </a:solidFill>
                          <a:latin typeface="Cabin"/>
                          <a:ea typeface="Cabin"/>
                          <a:cs typeface="Cabin"/>
                          <a:sym typeface="Cabin"/>
                        </a:rPr>
                        <a:t>-</a:t>
                      </a:r>
                      <a:endParaRPr b="1"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a:t>
                      </a:r>
                      <a:r>
                        <a:rPr b="1" lang="en-GB" sz="1000">
                          <a:solidFill>
                            <a:schemeClr val="dk1"/>
                          </a:solidFill>
                          <a:latin typeface="Cabin"/>
                          <a:ea typeface="Cabin"/>
                          <a:cs typeface="Cabin"/>
                          <a:sym typeface="Cabin"/>
                        </a:rPr>
                        <a:t>𝝱 hemolytic </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Bacitracin </a:t>
                      </a:r>
                      <a:r>
                        <a:rPr b="1" lang="en-GB" sz="1000">
                          <a:solidFill>
                            <a:schemeClr val="dk1"/>
                          </a:solidFill>
                          <a:latin typeface="Cabin"/>
                          <a:ea typeface="Cabin"/>
                          <a:cs typeface="Cabin"/>
                          <a:sym typeface="Cabin"/>
                        </a:rPr>
                        <a:t>sensitive</a:t>
                      </a:r>
                      <a:endParaRPr b="1" sz="1000"/>
                    </a:p>
                  </a:txBody>
                  <a:tcPr marT="91425" marB="91425" marR="91425" marL="91425" anchor="ctr"/>
                </a:tc>
              </a:tr>
              <a:tr h="925625">
                <a:tc>
                  <a:txBody>
                    <a:bodyPr/>
                    <a:lstStyle/>
                    <a:p>
                      <a:pPr indent="0" lvl="0" marL="0" rtl="0" algn="l">
                        <a:spcBef>
                          <a:spcPts val="0"/>
                        </a:spcBef>
                        <a:spcAft>
                          <a:spcPts val="0"/>
                        </a:spcAft>
                        <a:buNone/>
                      </a:pPr>
                      <a:r>
                        <a:rPr b="1" lang="en-GB" sz="1300">
                          <a:solidFill>
                            <a:srgbClr val="134F5C"/>
                          </a:solidFill>
                          <a:latin typeface="Cabin"/>
                          <a:ea typeface="Cabin"/>
                          <a:cs typeface="Cabin"/>
                          <a:sym typeface="Cabin"/>
                        </a:rPr>
                        <a:t>strept. agalactiae (group B )</a:t>
                      </a:r>
                      <a:endParaRPr b="1" sz="1300">
                        <a:solidFill>
                          <a:srgbClr val="134F5C"/>
                        </a:solidFill>
                        <a:latin typeface="Cabin"/>
                        <a:ea typeface="Cabin"/>
                        <a:cs typeface="Cabin"/>
                        <a:sym typeface="Cabin"/>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000">
                          <a:latin typeface="Cabin"/>
                          <a:ea typeface="Cabin"/>
                          <a:cs typeface="Cabin"/>
                          <a:sym typeface="Cabin"/>
                        </a:rPr>
                        <a:t>-</a:t>
                      </a:r>
                      <a:r>
                        <a:rPr lang="en-GB" sz="1000">
                          <a:latin typeface="Cabin"/>
                          <a:ea typeface="Cabin"/>
                          <a:cs typeface="Cabin"/>
                          <a:sym typeface="Cabin"/>
                        </a:rPr>
                        <a:t>Cocci in </a:t>
                      </a:r>
                      <a:r>
                        <a:rPr b="1" lang="en-GB" sz="1000">
                          <a:latin typeface="Cabin"/>
                          <a:ea typeface="Cabin"/>
                          <a:cs typeface="Cabin"/>
                          <a:sym typeface="Cabin"/>
                        </a:rPr>
                        <a:t>chains</a:t>
                      </a:r>
                      <a:endParaRPr b="1" sz="10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-Catalase: </a:t>
                      </a:r>
                      <a:r>
                        <a:rPr b="1" lang="en-GB" sz="1000">
                          <a:solidFill>
                            <a:schemeClr val="dk1"/>
                          </a:solidFill>
                          <a:latin typeface="Cabin"/>
                          <a:ea typeface="Cabin"/>
                          <a:cs typeface="Cabin"/>
                          <a:sym typeface="Cabin"/>
                        </a:rPr>
                        <a:t>-</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-Coagulase : </a:t>
                      </a:r>
                      <a:r>
                        <a:rPr b="1" lang="en-GB" sz="1000">
                          <a:solidFill>
                            <a:schemeClr val="dk1"/>
                          </a:solidFill>
                          <a:latin typeface="Cabin"/>
                          <a:ea typeface="Cabin"/>
                          <a:cs typeface="Cabin"/>
                          <a:sym typeface="Cabin"/>
                        </a:rPr>
                        <a:t>-</a:t>
                      </a:r>
                      <a:endParaRPr b="1"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 </a:t>
                      </a:r>
                      <a:r>
                        <a:rPr b="1" lang="en-GB" sz="1000">
                          <a:latin typeface="Cabin"/>
                          <a:ea typeface="Cabin"/>
                          <a:cs typeface="Cabin"/>
                          <a:sym typeface="Cabin"/>
                        </a:rPr>
                        <a:t>𝝱 hemolytic </a:t>
                      </a:r>
                      <a:endParaRPr b="1"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 Bacitracin </a:t>
                      </a:r>
                      <a:r>
                        <a:rPr b="1" lang="en-GB" sz="1000">
                          <a:latin typeface="Cabin"/>
                          <a:ea typeface="Cabin"/>
                          <a:cs typeface="Cabin"/>
                          <a:sym typeface="Cabin"/>
                        </a:rPr>
                        <a:t>resistant</a:t>
                      </a:r>
                      <a:endParaRPr b="1" sz="1000">
                        <a:latin typeface="Cabin"/>
                        <a:ea typeface="Cabin"/>
                        <a:cs typeface="Cabin"/>
                        <a:sym typeface="Cabin"/>
                      </a:endParaRPr>
                    </a:p>
                  </a:txBody>
                  <a:tcPr marT="91425" marB="91425" marR="91425" marL="91425" anchor="ctr"/>
                </a:tc>
              </a:tr>
              <a:tr h="1074925">
                <a:tc>
                  <a:txBody>
                    <a:bodyPr/>
                    <a:lstStyle/>
                    <a:p>
                      <a:pPr indent="0" lvl="0" marL="0" rtl="0" algn="l">
                        <a:spcBef>
                          <a:spcPts val="0"/>
                        </a:spcBef>
                        <a:spcAft>
                          <a:spcPts val="0"/>
                        </a:spcAft>
                        <a:buClr>
                          <a:schemeClr val="dk1"/>
                        </a:buClr>
                        <a:buSzPts val="1100"/>
                        <a:buFont typeface="Arial"/>
                        <a:buNone/>
                      </a:pPr>
                      <a:r>
                        <a:rPr b="1" lang="en-GB" sz="1300">
                          <a:solidFill>
                            <a:srgbClr val="134F5C"/>
                          </a:solidFill>
                          <a:latin typeface="Cabin"/>
                          <a:ea typeface="Cabin"/>
                          <a:cs typeface="Cabin"/>
                          <a:sym typeface="Cabin"/>
                        </a:rPr>
                        <a:t>strept. pneumoniae</a:t>
                      </a:r>
                      <a:endParaRPr/>
                    </a:p>
                  </a:txBody>
                  <a:tcPr marT="91425" marB="91425" marR="91425" marL="91425" anchor="ctr">
                    <a:solidFill>
                      <a:srgbClr val="D0E0E3"/>
                    </a:solidFill>
                  </a:tcPr>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t>
                      </a:r>
                      <a:r>
                        <a:rPr b="1" lang="en-GB" sz="1000">
                          <a:solidFill>
                            <a:schemeClr val="dk1"/>
                          </a:solidFill>
                          <a:latin typeface="Cabin"/>
                          <a:ea typeface="Cabin"/>
                          <a:cs typeface="Cabin"/>
                          <a:sym typeface="Cabin"/>
                        </a:rPr>
                        <a:t>Diplococci</a:t>
                      </a:r>
                      <a:r>
                        <a:rPr lang="en-GB" sz="1000">
                          <a:solidFill>
                            <a:schemeClr val="dk1"/>
                          </a:solidFill>
                          <a:latin typeface="Cabin"/>
                          <a:ea typeface="Cabin"/>
                          <a:cs typeface="Cabin"/>
                          <a:sym typeface="Cabin"/>
                        </a:rPr>
                        <a:t>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-Catalase: </a:t>
                      </a:r>
                      <a:r>
                        <a:rPr b="1" lang="en-GB" sz="1000">
                          <a:solidFill>
                            <a:schemeClr val="dk1"/>
                          </a:solidFill>
                          <a:latin typeface="Cabin"/>
                          <a:ea typeface="Cabin"/>
                          <a:cs typeface="Cabin"/>
                          <a:sym typeface="Cabin"/>
                        </a:rPr>
                        <a:t>-</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-Coagulase : </a:t>
                      </a:r>
                      <a:r>
                        <a:rPr b="1" lang="en-GB" sz="1000">
                          <a:solidFill>
                            <a:schemeClr val="dk1"/>
                          </a:solidFill>
                          <a:latin typeface="Cabin"/>
                          <a:ea typeface="Cabin"/>
                          <a:cs typeface="Cabin"/>
                          <a:sym typeface="Cabin"/>
                        </a:rPr>
                        <a:t>-</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t>
                      </a:r>
                      <a:r>
                        <a:rPr b="1" lang="en-GB" sz="1000">
                          <a:solidFill>
                            <a:schemeClr val="dk1"/>
                          </a:solidFill>
                          <a:latin typeface="Cabin"/>
                          <a:ea typeface="Cabin"/>
                          <a:cs typeface="Cabin"/>
                          <a:sym typeface="Cabin"/>
                        </a:rPr>
                        <a:t>𝞪 hemolytic</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-Bile </a:t>
                      </a:r>
                      <a:r>
                        <a:rPr b="1" lang="en-GB" sz="1000">
                          <a:solidFill>
                            <a:schemeClr val="dk1"/>
                          </a:solidFill>
                          <a:latin typeface="Cabin"/>
                          <a:ea typeface="Cabin"/>
                          <a:cs typeface="Cabin"/>
                          <a:sym typeface="Cabin"/>
                        </a:rPr>
                        <a:t>soluble</a:t>
                      </a:r>
                      <a:r>
                        <a:rPr lang="en-GB" sz="1000">
                          <a:solidFill>
                            <a:schemeClr val="dk1"/>
                          </a:solidFill>
                          <a:latin typeface="Cabin"/>
                          <a:ea typeface="Cabin"/>
                          <a:cs typeface="Cabin"/>
                          <a:sym typeface="Cabin"/>
                        </a:rPr>
                        <a:t>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-Optochin </a:t>
                      </a:r>
                      <a:r>
                        <a:rPr b="1" lang="en-GB" sz="1000">
                          <a:solidFill>
                            <a:schemeClr val="dk1"/>
                          </a:solidFill>
                          <a:latin typeface="Cabin"/>
                          <a:ea typeface="Cabin"/>
                          <a:cs typeface="Cabin"/>
                          <a:sym typeface="Cabin"/>
                        </a:rPr>
                        <a:t>sensitive</a:t>
                      </a:r>
                      <a:endParaRPr b="1" sz="1000"/>
                    </a:p>
                  </a:txBody>
                  <a:tcPr marT="91425" marB="91425" marR="91425" marL="91425" anchor="ctr"/>
                </a:tc>
              </a:tr>
              <a:tr h="734150">
                <a:tc>
                  <a:txBody>
                    <a:bodyPr/>
                    <a:lstStyle/>
                    <a:p>
                      <a:pPr indent="0" lvl="0" marL="0" rtl="0" algn="l">
                        <a:spcBef>
                          <a:spcPts val="0"/>
                        </a:spcBef>
                        <a:spcAft>
                          <a:spcPts val="0"/>
                        </a:spcAft>
                        <a:buClr>
                          <a:schemeClr val="dk1"/>
                        </a:buClr>
                        <a:buSzPts val="1100"/>
                        <a:buFont typeface="Arial"/>
                        <a:buNone/>
                      </a:pPr>
                      <a:r>
                        <a:rPr b="1" lang="en-GB" sz="1300">
                          <a:solidFill>
                            <a:srgbClr val="134F5C"/>
                          </a:solidFill>
                          <a:latin typeface="Cabin"/>
                          <a:ea typeface="Cabin"/>
                          <a:cs typeface="Cabin"/>
                          <a:sym typeface="Cabin"/>
                        </a:rPr>
                        <a:t>Clostridium perfringens</a:t>
                      </a:r>
                      <a:endParaRPr b="1" sz="1300">
                        <a:solidFill>
                          <a:srgbClr val="134F5C"/>
                        </a:solidFill>
                        <a:latin typeface="Cabin"/>
                        <a:ea typeface="Cabin"/>
                        <a:cs typeface="Cabin"/>
                        <a:sym typeface="Cabin"/>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000">
                          <a:latin typeface="Cabin"/>
                          <a:ea typeface="Cabin"/>
                          <a:cs typeface="Cabin"/>
                          <a:sym typeface="Cabin"/>
                        </a:rPr>
                        <a:t>-</a:t>
                      </a:r>
                      <a:r>
                        <a:rPr b="1" lang="en-GB" sz="1000">
                          <a:latin typeface="Cabin"/>
                          <a:ea typeface="Cabin"/>
                          <a:cs typeface="Cabin"/>
                          <a:sym typeface="Cabin"/>
                        </a:rPr>
                        <a:t>Spore</a:t>
                      </a:r>
                      <a:r>
                        <a:rPr lang="en-GB" sz="1000">
                          <a:latin typeface="Cabin"/>
                          <a:ea typeface="Cabin"/>
                          <a:cs typeface="Cabin"/>
                          <a:sym typeface="Cabin"/>
                        </a:rPr>
                        <a:t> </a:t>
                      </a:r>
                      <a:r>
                        <a:rPr lang="en-GB" sz="1000">
                          <a:latin typeface="Cabin"/>
                          <a:ea typeface="Cabin"/>
                          <a:cs typeface="Cabin"/>
                          <a:sym typeface="Cabin"/>
                        </a:rPr>
                        <a:t>forming rods</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a:t>
                      </a:r>
                      <a:r>
                        <a:rPr b="1" lang="en-GB" sz="1000">
                          <a:latin typeface="Cabin"/>
                          <a:ea typeface="Cabin"/>
                          <a:cs typeface="Cabin"/>
                          <a:sym typeface="Cabin"/>
                        </a:rPr>
                        <a:t>Double zone</a:t>
                      </a:r>
                      <a:r>
                        <a:rPr lang="en-GB" sz="1000">
                          <a:latin typeface="Cabin"/>
                          <a:ea typeface="Cabin"/>
                          <a:cs typeface="Cabin"/>
                          <a:sym typeface="Cabin"/>
                        </a:rPr>
                        <a:t> of </a:t>
                      </a:r>
                      <a:r>
                        <a:rPr lang="en-GB" sz="1000">
                          <a:latin typeface="Cabin"/>
                          <a:ea typeface="Cabin"/>
                          <a:cs typeface="Cabin"/>
                          <a:sym typeface="Cabin"/>
                        </a:rPr>
                        <a:t>hemolysis</a:t>
                      </a:r>
                      <a:r>
                        <a:rPr lang="en-GB" sz="1000">
                          <a:latin typeface="Cabin"/>
                          <a:ea typeface="Cabin"/>
                          <a:cs typeface="Cabin"/>
                          <a:sym typeface="Cabin"/>
                        </a:rPr>
                        <a:t> </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-Transmission: foodborne and traumatic implantation </a:t>
                      </a:r>
                      <a:endParaRPr sz="1000">
                        <a:latin typeface="Cabin"/>
                        <a:ea typeface="Cabin"/>
                        <a:cs typeface="Cabin"/>
                        <a:sym typeface="Cabin"/>
                      </a:endParaRPr>
                    </a:p>
                  </a:txBody>
                  <a:tcPr marT="91425" marB="91425" marR="91425" marL="91425" anchor="ctr"/>
                </a:tc>
              </a:tr>
            </a:tbl>
          </a:graphicData>
        </a:graphic>
      </p:graphicFrame>
      <p:graphicFrame>
        <p:nvGraphicFramePr>
          <p:cNvPr id="301" name="Google Shape;301;p23"/>
          <p:cNvGraphicFramePr/>
          <p:nvPr/>
        </p:nvGraphicFramePr>
        <p:xfrm>
          <a:off x="446082" y="5978464"/>
          <a:ext cx="3000000" cy="3000000"/>
        </p:xfrm>
        <a:graphic>
          <a:graphicData uri="http://schemas.openxmlformats.org/drawingml/2006/table">
            <a:tbl>
              <a:tblPr>
                <a:noFill/>
                <a:tableStyleId>{1C26A4C3-A74B-4670-A233-1FC5D10912D8}</a:tableStyleId>
              </a:tblPr>
              <a:tblGrid>
                <a:gridCol w="1579825"/>
                <a:gridCol w="5117550"/>
              </a:tblGrid>
              <a:tr h="360550">
                <a:tc gridSpan="2">
                  <a:txBody>
                    <a:bodyPr/>
                    <a:lstStyle/>
                    <a:p>
                      <a:pPr indent="0" lvl="0" marL="0" rtl="0" algn="ctr">
                        <a:spcBef>
                          <a:spcPts val="0"/>
                        </a:spcBef>
                        <a:spcAft>
                          <a:spcPts val="0"/>
                        </a:spcAft>
                        <a:buNone/>
                      </a:pPr>
                      <a:r>
                        <a:rPr b="1" lang="en-GB">
                          <a:solidFill>
                            <a:srgbClr val="EA9999"/>
                          </a:solidFill>
                          <a:latin typeface="Cabin"/>
                          <a:ea typeface="Cabin"/>
                          <a:cs typeface="Cabin"/>
                          <a:sym typeface="Cabin"/>
                        </a:rPr>
                        <a:t>Gram -ve</a:t>
                      </a:r>
                      <a:endParaRPr b="1">
                        <a:solidFill>
                          <a:srgbClr val="EA9999"/>
                        </a:solidFill>
                        <a:latin typeface="Cabin"/>
                        <a:ea typeface="Cabin"/>
                        <a:cs typeface="Cabin"/>
                        <a:sym typeface="Cabin"/>
                      </a:endParaRPr>
                    </a:p>
                  </a:txBody>
                  <a:tcPr marT="91425" marB="91425" marR="91425" marL="91425" anchor="ctr">
                    <a:solidFill>
                      <a:srgbClr val="134F5C"/>
                    </a:solidFill>
                  </a:tcPr>
                </a:tc>
                <a:tc hMerge="1"/>
              </a:tr>
              <a:tr h="666875">
                <a:tc>
                  <a:txBody>
                    <a:bodyPr/>
                    <a:lstStyle/>
                    <a:p>
                      <a:pPr indent="0" lvl="0" marL="0" rtl="0" algn="l">
                        <a:spcBef>
                          <a:spcPts val="0"/>
                        </a:spcBef>
                        <a:spcAft>
                          <a:spcPts val="0"/>
                        </a:spcAft>
                        <a:buNone/>
                      </a:pPr>
                      <a:r>
                        <a:rPr b="1" lang="en-GB" sz="1300">
                          <a:solidFill>
                            <a:srgbClr val="134F5C"/>
                          </a:solidFill>
                          <a:latin typeface="Cabin"/>
                          <a:ea typeface="Cabin"/>
                          <a:cs typeface="Cabin"/>
                          <a:sym typeface="Cabin"/>
                        </a:rPr>
                        <a:t>Enterobacteriaceae</a:t>
                      </a:r>
                      <a:endParaRPr b="1" sz="1300">
                        <a:solidFill>
                          <a:srgbClr val="134F5C"/>
                        </a:solidFill>
                        <a:latin typeface="Cabin"/>
                        <a:ea typeface="Cabin"/>
                        <a:cs typeface="Cabin"/>
                        <a:sym typeface="Cabin"/>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100">
                          <a:latin typeface="Cabin"/>
                          <a:ea typeface="Cabin"/>
                          <a:cs typeface="Cabin"/>
                          <a:sym typeface="Cabin"/>
                        </a:rPr>
                        <a:t>-Oxidase : </a:t>
                      </a:r>
                      <a:r>
                        <a:rPr b="1" lang="en-GB" sz="1100">
                          <a:latin typeface="Cabin"/>
                          <a:ea typeface="Cabin"/>
                          <a:cs typeface="Cabin"/>
                          <a:sym typeface="Cabin"/>
                        </a:rPr>
                        <a:t>-</a:t>
                      </a:r>
                      <a:endParaRPr b="1"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-Catalase : </a:t>
                      </a:r>
                      <a:r>
                        <a:rPr b="1" lang="en-GB" sz="1100">
                          <a:latin typeface="Cabin"/>
                          <a:ea typeface="Cabin"/>
                          <a:cs typeface="Cabin"/>
                          <a:sym typeface="Cabin"/>
                        </a:rPr>
                        <a:t>+</a:t>
                      </a:r>
                      <a:endParaRPr b="1"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-Ferment </a:t>
                      </a:r>
                      <a:r>
                        <a:rPr b="1" lang="en-GB" sz="1100">
                          <a:latin typeface="Cabin"/>
                          <a:ea typeface="Cabin"/>
                          <a:cs typeface="Cabin"/>
                          <a:sym typeface="Cabin"/>
                        </a:rPr>
                        <a:t>glucose</a:t>
                      </a:r>
                      <a:endParaRPr b="1" sz="1100">
                        <a:latin typeface="Cabin"/>
                        <a:ea typeface="Cabin"/>
                        <a:cs typeface="Cabin"/>
                        <a:sym typeface="Cabin"/>
                      </a:endParaRPr>
                    </a:p>
                  </a:txBody>
                  <a:tcPr marT="91425" marB="91425" marR="91425" marL="91425" anchor="ctr"/>
                </a:tc>
              </a:tr>
              <a:tr h="920675">
                <a:tc>
                  <a:txBody>
                    <a:bodyPr/>
                    <a:lstStyle/>
                    <a:p>
                      <a:pPr indent="0" lvl="0" marL="0" rtl="0" algn="l">
                        <a:spcBef>
                          <a:spcPts val="0"/>
                        </a:spcBef>
                        <a:spcAft>
                          <a:spcPts val="0"/>
                        </a:spcAft>
                        <a:buNone/>
                      </a:pPr>
                      <a:r>
                        <a:rPr b="1" lang="en-GB" sz="1300">
                          <a:solidFill>
                            <a:srgbClr val="134F5C"/>
                          </a:solidFill>
                          <a:latin typeface="Cabin"/>
                          <a:ea typeface="Cabin"/>
                          <a:cs typeface="Cabin"/>
                          <a:sym typeface="Cabin"/>
                        </a:rPr>
                        <a:t>Legionella </a:t>
                      </a:r>
                      <a:endParaRPr b="1" sz="1300">
                        <a:solidFill>
                          <a:srgbClr val="134F5C"/>
                        </a:solidFill>
                        <a:latin typeface="Cabin"/>
                        <a:ea typeface="Cabin"/>
                        <a:cs typeface="Cabin"/>
                        <a:sym typeface="Cabin"/>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100">
                          <a:latin typeface="Cabin"/>
                          <a:ea typeface="Cabin"/>
                          <a:cs typeface="Cabin"/>
                          <a:sym typeface="Cabin"/>
                        </a:rPr>
                        <a:t>-Gram stains poorly, use silver stain</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-Grow on </a:t>
                      </a:r>
                      <a:r>
                        <a:rPr b="1" lang="en-GB" sz="1100">
                          <a:latin typeface="Cabin"/>
                          <a:ea typeface="Cabin"/>
                          <a:cs typeface="Cabin"/>
                          <a:sym typeface="Cabin"/>
                        </a:rPr>
                        <a:t>charcoal yeast extract medium </a:t>
                      </a:r>
                      <a:endParaRPr b="1"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-Transmission: aerosols from environmental </a:t>
                      </a:r>
                      <a:r>
                        <a:rPr b="1" lang="en-GB" sz="1100">
                          <a:latin typeface="Cabin"/>
                          <a:ea typeface="Cabin"/>
                          <a:cs typeface="Cabin"/>
                          <a:sym typeface="Cabin"/>
                        </a:rPr>
                        <a:t>water</a:t>
                      </a:r>
                      <a:r>
                        <a:rPr lang="en-GB" sz="1100">
                          <a:latin typeface="Cabin"/>
                          <a:ea typeface="Cabin"/>
                          <a:cs typeface="Cabin"/>
                          <a:sym typeface="Cabin"/>
                        </a:rPr>
                        <a:t> source habitat ( air conditioning systems) , no person-to-person transmission </a:t>
                      </a:r>
                      <a:endParaRPr sz="1100">
                        <a:latin typeface="Cabin"/>
                        <a:ea typeface="Cabin"/>
                        <a:cs typeface="Cabin"/>
                        <a:sym typeface="Cabin"/>
                      </a:endParaRPr>
                    </a:p>
                  </a:txBody>
                  <a:tcPr marT="91425" marB="91425" marR="91425" marL="91425" anchor="ctr"/>
                </a:tc>
              </a:tr>
              <a:tr h="833175">
                <a:tc>
                  <a:txBody>
                    <a:bodyPr/>
                    <a:lstStyle/>
                    <a:p>
                      <a:pPr indent="0" lvl="0" marL="0" rtl="0" algn="l">
                        <a:spcBef>
                          <a:spcPts val="0"/>
                        </a:spcBef>
                        <a:spcAft>
                          <a:spcPts val="0"/>
                        </a:spcAft>
                        <a:buNone/>
                      </a:pPr>
                      <a:r>
                        <a:rPr b="1" lang="en-GB" sz="1300">
                          <a:solidFill>
                            <a:srgbClr val="134F5C"/>
                          </a:solidFill>
                          <a:latin typeface="Cabin"/>
                          <a:ea typeface="Cabin"/>
                          <a:cs typeface="Cabin"/>
                          <a:sym typeface="Cabin"/>
                        </a:rPr>
                        <a:t>Pseudo. aeruginosa</a:t>
                      </a:r>
                      <a:endParaRPr b="1" sz="1300">
                        <a:solidFill>
                          <a:srgbClr val="134F5C"/>
                        </a:solidFill>
                        <a:latin typeface="Cabin"/>
                        <a:ea typeface="Cabin"/>
                        <a:cs typeface="Cabin"/>
                        <a:sym typeface="Cabin"/>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100">
                          <a:latin typeface="Cabin"/>
                          <a:ea typeface="Cabin"/>
                          <a:cs typeface="Cabin"/>
                          <a:sym typeface="Cabin"/>
                        </a:rPr>
                        <a:t>- </a:t>
                      </a:r>
                      <a:r>
                        <a:rPr b="1" lang="en-GB" sz="1100">
                          <a:latin typeface="Cabin"/>
                          <a:ea typeface="Cabin"/>
                          <a:cs typeface="Cabin"/>
                          <a:sym typeface="Cabin"/>
                        </a:rPr>
                        <a:t>bacilli</a:t>
                      </a:r>
                      <a:endParaRPr b="1"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 </a:t>
                      </a:r>
                      <a:r>
                        <a:rPr b="1" lang="en-GB" sz="1100">
                          <a:latin typeface="Cabin"/>
                          <a:ea typeface="Cabin"/>
                          <a:cs typeface="Cabin"/>
                          <a:sym typeface="Cabin"/>
                        </a:rPr>
                        <a:t>non-lactose fermenter</a:t>
                      </a:r>
                      <a:r>
                        <a:rPr lang="en-GB" sz="1100">
                          <a:latin typeface="Cabin"/>
                          <a:ea typeface="Cabin"/>
                          <a:cs typeface="Cabin"/>
                          <a:sym typeface="Cabin"/>
                        </a:rPr>
                        <a:t> </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 oxidase: </a:t>
                      </a:r>
                      <a:r>
                        <a:rPr b="1" lang="en-GB" sz="1100">
                          <a:latin typeface="Cabin"/>
                          <a:ea typeface="Cabin"/>
                          <a:cs typeface="Cabin"/>
                          <a:sym typeface="Cabin"/>
                        </a:rPr>
                        <a:t>+</a:t>
                      </a:r>
                      <a:endParaRPr b="1" sz="1100">
                        <a:latin typeface="Cabin"/>
                        <a:ea typeface="Cabin"/>
                        <a:cs typeface="Cabin"/>
                        <a:sym typeface="Cabin"/>
                      </a:endParaRPr>
                    </a:p>
                  </a:txBody>
                  <a:tcPr marT="91425" marB="91425" marR="91425" marL="91425" anchor="ctr"/>
                </a:tc>
              </a:tr>
              <a:tr h="458325">
                <a:tc>
                  <a:txBody>
                    <a:bodyPr/>
                    <a:lstStyle/>
                    <a:p>
                      <a:pPr indent="0" lvl="0" marL="0" rtl="0" algn="l">
                        <a:spcBef>
                          <a:spcPts val="0"/>
                        </a:spcBef>
                        <a:spcAft>
                          <a:spcPts val="0"/>
                        </a:spcAft>
                        <a:buNone/>
                      </a:pPr>
                      <a:r>
                        <a:rPr b="1" lang="en-GB" sz="1300">
                          <a:solidFill>
                            <a:srgbClr val="134F5C"/>
                          </a:solidFill>
                          <a:latin typeface="Cabin"/>
                          <a:ea typeface="Cabin"/>
                          <a:cs typeface="Cabin"/>
                          <a:sym typeface="Cabin"/>
                        </a:rPr>
                        <a:t>Bacteroides fragilis</a:t>
                      </a:r>
                      <a:endParaRPr b="1" sz="1300">
                        <a:solidFill>
                          <a:srgbClr val="134F5C"/>
                        </a:solidFill>
                        <a:latin typeface="Cabin"/>
                        <a:ea typeface="Cabin"/>
                        <a:cs typeface="Cabin"/>
                        <a:sym typeface="Cabin"/>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100">
                          <a:latin typeface="Cabin"/>
                          <a:ea typeface="Cabin"/>
                          <a:cs typeface="Cabin"/>
                          <a:sym typeface="Cabin"/>
                        </a:rPr>
                        <a:t>-Reservoir: predominant anaerobe in the human </a:t>
                      </a:r>
                      <a:r>
                        <a:rPr b="1" lang="en-GB" sz="1100">
                          <a:latin typeface="Cabin"/>
                          <a:ea typeface="Cabin"/>
                          <a:cs typeface="Cabin"/>
                          <a:sym typeface="Cabin"/>
                        </a:rPr>
                        <a:t>colon</a:t>
                      </a:r>
                      <a:r>
                        <a:rPr lang="en-GB" sz="1100">
                          <a:latin typeface="Cabin"/>
                          <a:ea typeface="Cabin"/>
                          <a:cs typeface="Cabin"/>
                          <a:sym typeface="Cabin"/>
                        </a:rPr>
                        <a:t> </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-Transmission: endogenous from </a:t>
                      </a:r>
                      <a:r>
                        <a:rPr b="1" lang="en-GB" sz="1100">
                          <a:latin typeface="Cabin"/>
                          <a:ea typeface="Cabin"/>
                          <a:cs typeface="Cabin"/>
                          <a:sym typeface="Cabin"/>
                        </a:rPr>
                        <a:t>bowel defect </a:t>
                      </a:r>
                      <a:endParaRPr b="1" sz="1100">
                        <a:latin typeface="Cabin"/>
                        <a:ea typeface="Cabin"/>
                        <a:cs typeface="Cabin"/>
                        <a:sym typeface="Cabin"/>
                      </a:endParaRPr>
                    </a:p>
                  </a:txBody>
                  <a:tcPr marT="91425" marB="91425" marR="91425" marL="91425" anchor="ctr"/>
                </a:tc>
              </a:tr>
            </a:tbl>
          </a:graphicData>
        </a:graphic>
      </p:graphicFrame>
      <p:sp>
        <p:nvSpPr>
          <p:cNvPr id="302" name="Google Shape;302;p23"/>
          <p:cNvSpPr/>
          <p:nvPr/>
        </p:nvSpPr>
        <p:spPr>
          <a:xfrm flipH="1" rot="10800000">
            <a:off x="6" y="189330"/>
            <a:ext cx="1408500" cy="589200"/>
          </a:xfrm>
          <a:prstGeom prst="homePlat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txBox="1"/>
          <p:nvPr/>
        </p:nvSpPr>
        <p:spPr>
          <a:xfrm>
            <a:off x="75" y="189325"/>
            <a:ext cx="11034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999999"/>
                </a:solidFill>
                <a:latin typeface="Cabin"/>
                <a:ea typeface="Cabin"/>
                <a:cs typeface="Cabin"/>
                <a:sym typeface="Cabin"/>
              </a:rPr>
              <a:t>Extra</a:t>
            </a:r>
            <a:endParaRPr b="1" sz="1800">
              <a:solidFill>
                <a:srgbClr val="999999"/>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24"/>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11</a:t>
            </a:r>
            <a:endParaRPr b="1" sz="1800">
              <a:solidFill>
                <a:srgbClr val="134F5C"/>
              </a:solidFill>
              <a:latin typeface="Cabin"/>
              <a:ea typeface="Cabin"/>
              <a:cs typeface="Cabin"/>
              <a:sym typeface="Cabin"/>
            </a:endParaRPr>
          </a:p>
        </p:txBody>
      </p:sp>
      <p:sp>
        <p:nvSpPr>
          <p:cNvPr id="310" name="Google Shape;310;p24"/>
          <p:cNvSpPr txBox="1"/>
          <p:nvPr/>
        </p:nvSpPr>
        <p:spPr>
          <a:xfrm>
            <a:off x="77" y="9858486"/>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abin"/>
              <a:ea typeface="Cabin"/>
              <a:cs typeface="Cabin"/>
              <a:sym typeface="Cabin"/>
            </a:endParaRPr>
          </a:p>
        </p:txBody>
      </p:sp>
      <p:sp>
        <p:nvSpPr>
          <p:cNvPr id="311" name="Google Shape;311;p24"/>
          <p:cNvSpPr/>
          <p:nvPr/>
        </p:nvSpPr>
        <p:spPr>
          <a:xfrm flipH="1" rot="10800000">
            <a:off x="6" y="189330"/>
            <a:ext cx="1408500" cy="589200"/>
          </a:xfrm>
          <a:prstGeom prst="homePlat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txBox="1"/>
          <p:nvPr/>
        </p:nvSpPr>
        <p:spPr>
          <a:xfrm>
            <a:off x="75" y="189325"/>
            <a:ext cx="11196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999999"/>
                </a:solidFill>
                <a:latin typeface="Cabin"/>
                <a:ea typeface="Cabin"/>
                <a:cs typeface="Cabin"/>
                <a:sym typeface="Cabin"/>
              </a:rPr>
              <a:t>Extra</a:t>
            </a:r>
            <a:endParaRPr b="1" sz="1800">
              <a:solidFill>
                <a:srgbClr val="999999"/>
              </a:solidFill>
              <a:latin typeface="Cabin"/>
              <a:ea typeface="Cabin"/>
              <a:cs typeface="Cabin"/>
              <a:sym typeface="Cabin"/>
            </a:endParaRPr>
          </a:p>
        </p:txBody>
      </p:sp>
      <p:pic>
        <p:nvPicPr>
          <p:cNvPr id="313" name="Google Shape;313;p24"/>
          <p:cNvPicPr preferRelativeResize="0"/>
          <p:nvPr/>
        </p:nvPicPr>
        <p:blipFill>
          <a:blip r:embed="rId3">
            <a:alphaModFix/>
          </a:blip>
          <a:stretch>
            <a:fillRect/>
          </a:stretch>
        </p:blipFill>
        <p:spPr>
          <a:xfrm>
            <a:off x="21" y="3623550"/>
            <a:ext cx="7589525" cy="2910094"/>
          </a:xfrm>
          <a:prstGeom prst="rect">
            <a:avLst/>
          </a:prstGeom>
          <a:noFill/>
          <a:ln>
            <a:noFill/>
          </a:ln>
        </p:spPr>
      </p:pic>
      <p:pic>
        <p:nvPicPr>
          <p:cNvPr id="314" name="Google Shape;314;p24"/>
          <p:cNvPicPr preferRelativeResize="0"/>
          <p:nvPr/>
        </p:nvPicPr>
        <p:blipFill>
          <a:blip r:embed="rId4">
            <a:alphaModFix/>
          </a:blip>
          <a:stretch>
            <a:fillRect/>
          </a:stretch>
        </p:blipFill>
        <p:spPr>
          <a:xfrm>
            <a:off x="0" y="1246895"/>
            <a:ext cx="7589526" cy="2260562"/>
          </a:xfrm>
          <a:prstGeom prst="rect">
            <a:avLst/>
          </a:prstGeom>
          <a:noFill/>
          <a:ln>
            <a:noFill/>
          </a:ln>
        </p:spPr>
      </p:pic>
      <p:pic>
        <p:nvPicPr>
          <p:cNvPr id="315" name="Google Shape;315;p24"/>
          <p:cNvPicPr preferRelativeResize="0"/>
          <p:nvPr/>
        </p:nvPicPr>
        <p:blipFill>
          <a:blip r:embed="rId5">
            <a:alphaModFix/>
          </a:blip>
          <a:stretch>
            <a:fillRect/>
          </a:stretch>
        </p:blipFill>
        <p:spPr>
          <a:xfrm>
            <a:off x="0" y="6864431"/>
            <a:ext cx="7589527" cy="1753593"/>
          </a:xfrm>
          <a:prstGeom prst="rect">
            <a:avLst/>
          </a:prstGeom>
          <a:noFill/>
          <a:ln>
            <a:noFill/>
          </a:ln>
        </p:spPr>
      </p:pic>
      <p:sp>
        <p:nvSpPr>
          <p:cNvPr id="316" name="Google Shape;316;p24"/>
          <p:cNvSpPr/>
          <p:nvPr/>
        </p:nvSpPr>
        <p:spPr>
          <a:xfrm>
            <a:off x="4187527" y="3840846"/>
            <a:ext cx="417300" cy="116100"/>
          </a:xfrm>
          <a:prstGeom prst="rect">
            <a:avLst/>
          </a:prstGeom>
          <a:noFill/>
          <a:ln cap="flat" cmpd="sng" w="952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p:nvPr/>
        </p:nvSpPr>
        <p:spPr>
          <a:xfrm>
            <a:off x="3742275" y="1549975"/>
            <a:ext cx="417300" cy="88200"/>
          </a:xfrm>
          <a:prstGeom prst="rect">
            <a:avLst/>
          </a:prstGeom>
          <a:noFill/>
          <a:ln cap="flat" cmpd="sng" w="952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4"/>
          <p:cNvSpPr/>
          <p:nvPr/>
        </p:nvSpPr>
        <p:spPr>
          <a:xfrm>
            <a:off x="4187527" y="3507443"/>
            <a:ext cx="417300" cy="1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25"/>
          <p:cNvSpPr txBox="1"/>
          <p:nvPr/>
        </p:nvSpPr>
        <p:spPr>
          <a:xfrm>
            <a:off x="139250" y="874450"/>
            <a:ext cx="1215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134F5C"/>
                </a:solidFill>
                <a:latin typeface="Cabin"/>
                <a:ea typeface="Cabin"/>
                <a:cs typeface="Cabin"/>
                <a:sym typeface="Cabin"/>
              </a:rPr>
              <a:t>MCQ:</a:t>
            </a:r>
            <a:endParaRPr b="1" sz="2400">
              <a:solidFill>
                <a:srgbClr val="134F5C"/>
              </a:solidFill>
              <a:latin typeface="Cabin"/>
              <a:ea typeface="Cabin"/>
              <a:cs typeface="Cabin"/>
              <a:sym typeface="Cabin"/>
            </a:endParaRPr>
          </a:p>
        </p:txBody>
      </p:sp>
      <p:sp>
        <p:nvSpPr>
          <p:cNvPr id="324" name="Google Shape;324;p25"/>
          <p:cNvSpPr/>
          <p:nvPr/>
        </p:nvSpPr>
        <p:spPr>
          <a:xfrm>
            <a:off x="139250" y="7062475"/>
            <a:ext cx="7308600" cy="32055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1200">
                <a:solidFill>
                  <a:srgbClr val="134F5C"/>
                </a:solidFill>
                <a:latin typeface="Cabin"/>
                <a:ea typeface="Cabin"/>
                <a:cs typeface="Cabin"/>
                <a:sym typeface="Cabin"/>
              </a:rPr>
              <a:t>CASE: A 55-year-old woman presents to the emergency department with confusion and lethargy. On physical examination she is found to be </a:t>
            </a:r>
            <a:r>
              <a:rPr b="1" lang="en-GB" sz="1200">
                <a:solidFill>
                  <a:srgbClr val="134F5C"/>
                </a:solidFill>
                <a:latin typeface="Cabin"/>
                <a:ea typeface="Cabin"/>
                <a:cs typeface="Cabin"/>
                <a:sym typeface="Cabin"/>
              </a:rPr>
              <a:t>tachypneic</a:t>
            </a:r>
            <a:r>
              <a:rPr b="1" lang="en-GB" sz="1200">
                <a:solidFill>
                  <a:srgbClr val="134F5C"/>
                </a:solidFill>
                <a:latin typeface="Cabin"/>
                <a:ea typeface="Cabin"/>
                <a:cs typeface="Cabin"/>
                <a:sym typeface="Cabin"/>
              </a:rPr>
              <a:t> and tachycardic, and her breath smells somewhat like nail polish remover. A review of her electronic medical record reveals that she was diagnosed with type 1 DM at 12 years of age. She is admitted to the hospital and treated for DKA, and her symptoms begin to improve. However, 4 days after admission she develops fever, mucoid nasal discharge, and periorbital swelling. While cultures are pending, she is treated with empiric abx but fails to improve.</a:t>
            </a:r>
            <a:endParaRPr b="1" sz="1200">
              <a:solidFill>
                <a:srgbClr val="134F5C"/>
              </a:solidFill>
              <a:latin typeface="Cabin"/>
              <a:ea typeface="Cabin"/>
              <a:cs typeface="Cabin"/>
              <a:sym typeface="Cabin"/>
            </a:endParaRPr>
          </a:p>
          <a:p>
            <a:pPr indent="0" lvl="0" marL="0" rtl="0" algn="just">
              <a:spcBef>
                <a:spcPts val="0"/>
              </a:spcBef>
              <a:spcAft>
                <a:spcPts val="0"/>
              </a:spcAft>
              <a:buNone/>
            </a:pPr>
            <a:r>
              <a:t/>
            </a:r>
            <a:endParaRPr b="1" sz="1200">
              <a:solidFill>
                <a:srgbClr val="134F5C"/>
              </a:solidFill>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Q1: What is the most likely diagnosis?</a:t>
            </a:r>
            <a:endParaRPr b="1" sz="1200">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Mucormycosis</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Q2: What is the most likely causative agent?</a:t>
            </a:r>
            <a:endParaRPr b="1" sz="1200">
              <a:solidFill>
                <a:srgbClr val="00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Rhizopus</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Q3: What is the main risk factor for this condition? </a:t>
            </a:r>
            <a:endParaRPr b="1" sz="1200">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Diabetic ketoacidosis.</a:t>
            </a:r>
            <a:endParaRPr sz="7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Q4: How to confirm diagnosis?</a:t>
            </a:r>
            <a:endParaRPr b="1" sz="1200">
              <a:solidFill>
                <a:srgbClr val="00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a:t>
            </a:r>
            <a:r>
              <a:rPr lang="en-GB" sz="700">
                <a:solidFill>
                  <a:srgbClr val="B7B7B7"/>
                </a:solidFill>
                <a:latin typeface="Cabin"/>
                <a:ea typeface="Cabin"/>
                <a:cs typeface="Cabin"/>
                <a:sym typeface="Cabin"/>
              </a:rPr>
              <a:t> Biopsy of necrotic tissue and direct smear examination for hyphae. </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Q5: How to treat?</a:t>
            </a:r>
            <a:endParaRPr b="1"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1- Surgical debridement     2- Prolonged IV </a:t>
            </a:r>
            <a:r>
              <a:rPr lang="en-GB" sz="700">
                <a:solidFill>
                  <a:srgbClr val="B7B7B7"/>
                </a:solidFill>
                <a:latin typeface="Cabin"/>
                <a:ea typeface="Cabin"/>
                <a:cs typeface="Cabin"/>
                <a:sym typeface="Cabin"/>
              </a:rPr>
              <a:t>Amphotericin</a:t>
            </a:r>
            <a:r>
              <a:rPr lang="en-GB" sz="700">
                <a:solidFill>
                  <a:srgbClr val="B7B7B7"/>
                </a:solidFill>
                <a:latin typeface="Cabin"/>
                <a:ea typeface="Cabin"/>
                <a:cs typeface="Cabin"/>
                <a:sym typeface="Cabin"/>
              </a:rPr>
              <a:t> B</a:t>
            </a:r>
            <a:endParaRPr sz="700">
              <a:solidFill>
                <a:srgbClr val="B7B7B7"/>
              </a:solidFill>
              <a:latin typeface="Cabin"/>
              <a:ea typeface="Cabin"/>
              <a:cs typeface="Cabin"/>
              <a:sym typeface="Cabin"/>
            </a:endParaRPr>
          </a:p>
        </p:txBody>
      </p:sp>
      <p:sp>
        <p:nvSpPr>
          <p:cNvPr id="325" name="Google Shape;325;p25"/>
          <p:cNvSpPr txBox="1"/>
          <p:nvPr/>
        </p:nvSpPr>
        <p:spPr>
          <a:xfrm>
            <a:off x="97345" y="6555355"/>
            <a:ext cx="6627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134F5C"/>
                </a:solidFill>
                <a:latin typeface="Cabin"/>
                <a:ea typeface="Cabin"/>
                <a:cs typeface="Cabin"/>
                <a:sym typeface="Cabin"/>
              </a:rPr>
              <a:t>SAQ:</a:t>
            </a:r>
            <a:endParaRPr b="1" sz="2400">
              <a:solidFill>
                <a:srgbClr val="134F5C"/>
              </a:solidFill>
              <a:latin typeface="Cabin"/>
              <a:ea typeface="Cabin"/>
              <a:cs typeface="Cabin"/>
              <a:sym typeface="Cabin"/>
            </a:endParaRPr>
          </a:p>
        </p:txBody>
      </p:sp>
      <p:sp>
        <p:nvSpPr>
          <p:cNvPr id="326" name="Google Shape;326;p25"/>
          <p:cNvSpPr/>
          <p:nvPr/>
        </p:nvSpPr>
        <p:spPr>
          <a:xfrm>
            <a:off x="139250" y="1413825"/>
            <a:ext cx="7308600" cy="51414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900">
                <a:solidFill>
                  <a:srgbClr val="134F5C"/>
                </a:solidFill>
                <a:latin typeface="Cabin"/>
                <a:ea typeface="Cabin"/>
                <a:cs typeface="Cabin"/>
                <a:sym typeface="Cabin"/>
              </a:rPr>
              <a:t>Q1: </a:t>
            </a:r>
            <a:r>
              <a:rPr b="1" lang="en-GB" sz="900">
                <a:solidFill>
                  <a:srgbClr val="134F5C"/>
                </a:solidFill>
                <a:latin typeface="Cabin"/>
                <a:ea typeface="Cabin"/>
                <a:cs typeface="Cabin"/>
                <a:sym typeface="Cabin"/>
              </a:rPr>
              <a:t>A 28-year-old woman with a history of asthma &amp; diabetes presents to the emergency department with a temperature of 38.2°C (100.8°F) and complains of shaking chills and pain on her right side, which she locates by pointing to the area above her right iliac crest. She notes that she has never had this occur before. During the examination, there is tenderness to percussion at the junction of the lower ribs and the thoracic vertebrae. Urinalysis reveals WBC casts. What is the organism most likely causing her condition?</a:t>
            </a:r>
            <a:endParaRPr b="1" sz="900">
              <a:solidFill>
                <a:srgbClr val="134F5C"/>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 (A) Escherichia coli</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 (B) Klebsiella pneumoniae</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 (C) Proteus mirabilis</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 (D) Staphylococcus saprophyticus</a:t>
            </a:r>
            <a:endParaRPr sz="900">
              <a:solidFill>
                <a:schemeClr val="dk1"/>
              </a:solidFill>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900">
                <a:solidFill>
                  <a:srgbClr val="134F5C"/>
                </a:solidFill>
                <a:latin typeface="Cabin"/>
                <a:ea typeface="Cabin"/>
                <a:cs typeface="Cabin"/>
                <a:sym typeface="Cabin"/>
              </a:rPr>
              <a:t>Q2</a:t>
            </a:r>
            <a:r>
              <a:rPr b="1" lang="en-GB" sz="900">
                <a:solidFill>
                  <a:srgbClr val="134F5C"/>
                </a:solidFill>
                <a:latin typeface="Cabin"/>
                <a:ea typeface="Cabin"/>
                <a:cs typeface="Cabin"/>
                <a:sym typeface="Cabin"/>
              </a:rPr>
              <a:t>: </a:t>
            </a:r>
            <a:r>
              <a:rPr b="1" lang="en-GB" sz="900">
                <a:solidFill>
                  <a:srgbClr val="134F5C"/>
                </a:solidFill>
                <a:latin typeface="Cabin"/>
                <a:ea typeface="Cabin"/>
                <a:cs typeface="Cabin"/>
                <a:sym typeface="Cabin"/>
              </a:rPr>
              <a:t>A 35 -year-old diabetic patient sustains a deep puncture wound in his left heel while playing football. Four days later, his son brings him to the emergency department because he has become lethargic and has developed shaking chills. He refuses to bear weight on his left foot. The patient’s temperature is 39.7°C (103.4°F). Physical examination shows a warm, swollen, and extremely tender area around the puncture wound. A specimen through uninfected tissue is obtained via percutaneous needle biopsy. A Gram stain of this sample is most likely to show which of the following?</a:t>
            </a:r>
            <a:endParaRPr b="1" sz="900">
              <a:solidFill>
                <a:srgbClr val="134F5C"/>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(A)  Acid-fast bacilli</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(B)  Catalase-negative, gram-positive cocci in chains   </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(C) Coagulase-negative, gram-positive cocci in clusters  </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(D) Coagulase-positive, gram-positive cocci in clusters</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900">
                <a:solidFill>
                  <a:srgbClr val="134F5C"/>
                </a:solidFill>
                <a:latin typeface="Cabin"/>
                <a:ea typeface="Cabin"/>
                <a:cs typeface="Cabin"/>
                <a:sym typeface="Cabin"/>
              </a:rPr>
              <a:t>Q3</a:t>
            </a:r>
            <a:r>
              <a:rPr b="1" lang="en-GB" sz="900">
                <a:solidFill>
                  <a:srgbClr val="134F5C"/>
                </a:solidFill>
                <a:latin typeface="Cabin"/>
                <a:ea typeface="Cabin"/>
                <a:cs typeface="Cabin"/>
                <a:sym typeface="Cabin"/>
              </a:rPr>
              <a:t>: </a:t>
            </a:r>
            <a:r>
              <a:rPr b="1" lang="en-GB" sz="900">
                <a:solidFill>
                  <a:srgbClr val="134F5C"/>
                </a:solidFill>
                <a:latin typeface="Cabin"/>
                <a:ea typeface="Cabin"/>
                <a:cs typeface="Cabin"/>
                <a:sym typeface="Cabin"/>
              </a:rPr>
              <a:t>A physician is caring for a hospitalized 31-year-old man with long-standing, poorly controlled type 1 diabetes mellitus. He is blind and has peripheral neuropathy with sensory loss in both feet, and his most recent hemoglobin A1c level was 13.9%. He recently presented with altered mental status, polyuria, and polydipsia. At that time, his serum glucose level was 475 mg/dL, arterial blood pH was 6.96, and his anion gap was 27. Since then his acidosis has resolved with appropriate treatment, and fingerstick blood glucose levels have normalized. However, he has persistent nasal discharge; paranasal sinus tenderness; black necrotic eschar on his face;  and new onset of periorbital edema, proptosis, facial numbness, and obtundation. Which of the following is most likely cause of this condition?</a:t>
            </a:r>
            <a:endParaRPr b="1" sz="900">
              <a:solidFill>
                <a:srgbClr val="134F5C"/>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(A) Escherichia coli</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(B) Rhizopus</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(C) Staphylococcus Aureus </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(D) GAS</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000">
                <a:solidFill>
                  <a:srgbClr val="134F5C"/>
                </a:solidFill>
                <a:latin typeface="Cabin"/>
                <a:ea typeface="Cabin"/>
                <a:cs typeface="Cabin"/>
                <a:sym typeface="Cabin"/>
              </a:rPr>
              <a:t>Q4</a:t>
            </a:r>
            <a:r>
              <a:rPr b="1" lang="en-GB" sz="1000">
                <a:solidFill>
                  <a:srgbClr val="134F5C"/>
                </a:solidFill>
                <a:latin typeface="Cabin"/>
                <a:ea typeface="Cabin"/>
                <a:cs typeface="Cabin"/>
                <a:sym typeface="Cabin"/>
              </a:rPr>
              <a:t>: </a:t>
            </a:r>
            <a:r>
              <a:rPr b="1" lang="en-GB" sz="1000">
                <a:solidFill>
                  <a:srgbClr val="134F5C"/>
                </a:solidFill>
                <a:latin typeface="Cabin"/>
                <a:ea typeface="Cabin"/>
                <a:cs typeface="Cabin"/>
                <a:sym typeface="Cabin"/>
              </a:rPr>
              <a:t>Recently, there have been sensational media reports of patients infected with invasive, “flesh-eating” bacteria that spread rapidly through the tissues. This necrotizing fasciitis is usually caused by:</a:t>
            </a:r>
            <a:endParaRPr b="1" sz="1000">
              <a:solidFill>
                <a:srgbClr val="134F5C"/>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(A) Group A streptococci </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(B) Micrococcus</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(C) Bacillus cereus </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chemeClr val="dk1"/>
                </a:solidFill>
                <a:latin typeface="Cabin"/>
                <a:ea typeface="Cabin"/>
                <a:cs typeface="Cabin"/>
                <a:sym typeface="Cabin"/>
              </a:rPr>
              <a:t>(D) Clostridium tetani</a:t>
            </a:r>
            <a:endParaRPr b="1" sz="1000">
              <a:solidFill>
                <a:srgbClr val="134F5C"/>
              </a:solidFill>
              <a:latin typeface="Cabin"/>
              <a:ea typeface="Cabin"/>
              <a:cs typeface="Cabin"/>
              <a:sym typeface="Cabin"/>
            </a:endParaRPr>
          </a:p>
        </p:txBody>
      </p:sp>
      <p:sp>
        <p:nvSpPr>
          <p:cNvPr id="327" name="Google Shape;327;p25"/>
          <p:cNvSpPr/>
          <p:nvPr/>
        </p:nvSpPr>
        <p:spPr>
          <a:xfrm>
            <a:off x="4179061" y="918318"/>
            <a:ext cx="3268800" cy="379500"/>
          </a:xfrm>
          <a:prstGeom prst="rect">
            <a:avLst/>
          </a:prstGeom>
          <a:noFill/>
          <a:ln cap="flat" cmpd="sng" w="9525">
            <a:solidFill>
              <a:srgbClr val="A2C4C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latin typeface="Cabin"/>
                <a:ea typeface="Cabin"/>
                <a:cs typeface="Cabin"/>
                <a:sym typeface="Cabin"/>
              </a:rPr>
              <a:t>Answers: Q1:A | Q2:D | Q3:B | Q4:A</a:t>
            </a:r>
            <a:endParaRPr sz="1200">
              <a:solidFill>
                <a:srgbClr val="D9D9D9"/>
              </a:solidFill>
              <a:latin typeface="Cabin"/>
              <a:ea typeface="Cabin"/>
              <a:cs typeface="Cabin"/>
              <a:sym typeface="Cabin"/>
            </a:endParaRPr>
          </a:p>
        </p:txBody>
      </p:sp>
      <p:sp>
        <p:nvSpPr>
          <p:cNvPr id="328" name="Google Shape;328;p25"/>
          <p:cNvSpPr/>
          <p:nvPr/>
        </p:nvSpPr>
        <p:spPr>
          <a:xfrm>
            <a:off x="-2225" y="0"/>
            <a:ext cx="7589400" cy="747000"/>
          </a:xfrm>
          <a:prstGeom prst="rect">
            <a:avLst/>
          </a:prstGeom>
          <a:solidFill>
            <a:srgbClr val="86B9BC">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5"/>
          <p:cNvSpPr txBox="1"/>
          <p:nvPr/>
        </p:nvSpPr>
        <p:spPr>
          <a:xfrm>
            <a:off x="298900" y="2225"/>
            <a:ext cx="6384600" cy="7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134F5C"/>
                </a:solidFill>
                <a:latin typeface="Calibri"/>
                <a:ea typeface="Calibri"/>
                <a:cs typeface="Calibri"/>
                <a:sym typeface="Calibri"/>
              </a:rPr>
              <a:t>Quiz</a:t>
            </a:r>
            <a:endParaRPr b="1" sz="3600">
              <a:solidFill>
                <a:srgbClr val="134F5C"/>
              </a:solidFill>
              <a:latin typeface="Calibri"/>
              <a:ea typeface="Calibri"/>
              <a:cs typeface="Calibri"/>
              <a:sym typeface="Calibri"/>
            </a:endParaRPr>
          </a:p>
        </p:txBody>
      </p:sp>
      <p:cxnSp>
        <p:nvCxnSpPr>
          <p:cNvPr id="330" name="Google Shape;330;p25"/>
          <p:cNvCxnSpPr/>
          <p:nvPr/>
        </p:nvCxnSpPr>
        <p:spPr>
          <a:xfrm>
            <a:off x="-5900" y="749225"/>
            <a:ext cx="7589400" cy="0"/>
          </a:xfrm>
          <a:prstGeom prst="straightConnector1">
            <a:avLst/>
          </a:prstGeom>
          <a:noFill/>
          <a:ln cap="flat" cmpd="sng" w="28575">
            <a:solidFill>
              <a:srgbClr val="45818E"/>
            </a:solidFill>
            <a:prstDash val="dot"/>
            <a:round/>
            <a:headEnd len="med" w="med" type="none"/>
            <a:tailEnd len="med" w="med" type="none"/>
          </a:ln>
        </p:spPr>
      </p:cxnSp>
      <p:sp>
        <p:nvSpPr>
          <p:cNvPr id="331" name="Google Shape;331;p25"/>
          <p:cNvSpPr txBox="1"/>
          <p:nvPr/>
        </p:nvSpPr>
        <p:spPr>
          <a:xfrm>
            <a:off x="2137600" y="798075"/>
            <a:ext cx="20415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abin"/>
              <a:ea typeface="Cabin"/>
              <a:cs typeface="Cabin"/>
              <a:sym typeface="Cabin"/>
            </a:endParaRPr>
          </a:p>
        </p:txBody>
      </p:sp>
      <p:sp>
        <p:nvSpPr>
          <p:cNvPr id="332" name="Google Shape;332;p25"/>
          <p:cNvSpPr txBox="1"/>
          <p:nvPr/>
        </p:nvSpPr>
        <p:spPr>
          <a:xfrm>
            <a:off x="4444600" y="-20875"/>
            <a:ext cx="3138900" cy="7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B7B7B7"/>
                </a:solidFill>
                <a:latin typeface="Cabin"/>
                <a:ea typeface="Cabin"/>
                <a:cs typeface="Cabin"/>
                <a:sym typeface="Cabin"/>
              </a:rPr>
              <a:t>Explanation:</a:t>
            </a:r>
            <a:endParaRPr sz="800">
              <a:solidFill>
                <a:srgbClr val="B7B7B7"/>
              </a:solidFill>
              <a:latin typeface="Cabin"/>
              <a:ea typeface="Cabin"/>
              <a:cs typeface="Cabin"/>
              <a:sym typeface="Cabin"/>
            </a:endParaRPr>
          </a:p>
          <a:p>
            <a:pPr indent="0" lvl="0" marL="0" rtl="0" algn="l">
              <a:spcBef>
                <a:spcPts val="0"/>
              </a:spcBef>
              <a:spcAft>
                <a:spcPts val="0"/>
              </a:spcAft>
              <a:buNone/>
            </a:pPr>
            <a:r>
              <a:rPr lang="en-GB" sz="800">
                <a:solidFill>
                  <a:srgbClr val="B7B7B7"/>
                </a:solidFill>
                <a:latin typeface="Cabin"/>
                <a:ea typeface="Cabin"/>
                <a:cs typeface="Cabin"/>
                <a:sym typeface="Cabin"/>
              </a:rPr>
              <a:t>Q1: Pyelonephritis (E.coli is the most common)</a:t>
            </a:r>
            <a:endParaRPr sz="800">
              <a:solidFill>
                <a:srgbClr val="B7B7B7"/>
              </a:solidFill>
              <a:latin typeface="Cabin"/>
              <a:ea typeface="Cabin"/>
              <a:cs typeface="Cabin"/>
              <a:sym typeface="Cabin"/>
            </a:endParaRPr>
          </a:p>
          <a:p>
            <a:pPr indent="0" lvl="0" marL="0" rtl="0" algn="l">
              <a:spcBef>
                <a:spcPts val="0"/>
              </a:spcBef>
              <a:spcAft>
                <a:spcPts val="0"/>
              </a:spcAft>
              <a:buNone/>
            </a:pPr>
            <a:r>
              <a:rPr lang="en-GB" sz="800">
                <a:solidFill>
                  <a:srgbClr val="B7B7B7"/>
                </a:solidFill>
                <a:latin typeface="Cabin"/>
                <a:ea typeface="Cabin"/>
                <a:cs typeface="Cabin"/>
                <a:sym typeface="Cabin"/>
              </a:rPr>
              <a:t>Q2: Osteomyelitis (S.aureus is the most common)</a:t>
            </a:r>
            <a:endParaRPr sz="800">
              <a:solidFill>
                <a:srgbClr val="B7B7B7"/>
              </a:solidFill>
              <a:latin typeface="Cabin"/>
              <a:ea typeface="Cabin"/>
              <a:cs typeface="Cabin"/>
              <a:sym typeface="Cabin"/>
            </a:endParaRPr>
          </a:p>
          <a:p>
            <a:pPr indent="0" lvl="0" marL="0" rtl="0" algn="l">
              <a:spcBef>
                <a:spcPts val="0"/>
              </a:spcBef>
              <a:spcAft>
                <a:spcPts val="0"/>
              </a:spcAft>
              <a:buNone/>
            </a:pPr>
            <a:r>
              <a:rPr lang="en-GB" sz="800">
                <a:solidFill>
                  <a:srgbClr val="B7B7B7"/>
                </a:solidFill>
                <a:latin typeface="Cabin"/>
                <a:ea typeface="Cabin"/>
                <a:cs typeface="Cabin"/>
                <a:sym typeface="Cabin"/>
              </a:rPr>
              <a:t>Q3: </a:t>
            </a:r>
            <a:r>
              <a:rPr lang="en-GB" sz="800">
                <a:solidFill>
                  <a:srgbClr val="B7B7B7"/>
                </a:solidFill>
                <a:latin typeface="Cabin"/>
                <a:ea typeface="Cabin"/>
                <a:cs typeface="Cabin"/>
                <a:sym typeface="Cabin"/>
              </a:rPr>
              <a:t>Mucormycosis due to rhizopus</a:t>
            </a:r>
            <a:endParaRPr sz="800">
              <a:solidFill>
                <a:srgbClr val="B7B7B7"/>
              </a:solidFill>
              <a:latin typeface="Cabin"/>
              <a:ea typeface="Cabin"/>
              <a:cs typeface="Cabin"/>
              <a:sym typeface="Cabin"/>
            </a:endParaRPr>
          </a:p>
          <a:p>
            <a:pPr indent="0" lvl="0" marL="0" rtl="0" algn="l">
              <a:spcBef>
                <a:spcPts val="0"/>
              </a:spcBef>
              <a:spcAft>
                <a:spcPts val="0"/>
              </a:spcAft>
              <a:buNone/>
            </a:pPr>
            <a:r>
              <a:rPr lang="en-GB" sz="800">
                <a:solidFill>
                  <a:srgbClr val="B7B7B7"/>
                </a:solidFill>
                <a:latin typeface="Cabin"/>
                <a:ea typeface="Cabin"/>
                <a:cs typeface="Cabin"/>
                <a:sym typeface="Cabin"/>
              </a:rPr>
              <a:t>Q4: Necrotizing fasciitis is commonly caused by GAS</a:t>
            </a:r>
            <a:endParaRPr sz="800">
              <a:solidFill>
                <a:srgbClr val="B7B7B7"/>
              </a:solidFill>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36" name="Shape 336"/>
        <p:cNvGrpSpPr/>
        <p:nvPr/>
      </p:nvGrpSpPr>
      <p:grpSpPr>
        <a:xfrm>
          <a:off x="0" y="0"/>
          <a:ext cx="0" cy="0"/>
          <a:chOff x="0" y="0"/>
          <a:chExt cx="0" cy="0"/>
        </a:xfrm>
      </p:grpSpPr>
      <p:sp>
        <p:nvSpPr>
          <p:cNvPr id="337" name="Google Shape;337;p26"/>
          <p:cNvSpPr txBox="1"/>
          <p:nvPr/>
        </p:nvSpPr>
        <p:spPr>
          <a:xfrm>
            <a:off x="298900" y="3350788"/>
            <a:ext cx="6613800" cy="1166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5818E"/>
              </a:buClr>
              <a:buSzPts val="2400"/>
              <a:buFont typeface="Calibri"/>
              <a:buChar char="●"/>
            </a:pPr>
            <a:r>
              <a:rPr b="1" lang="en-GB" sz="2400">
                <a:solidFill>
                  <a:srgbClr val="45818E"/>
                </a:solidFill>
                <a:latin typeface="Calibri"/>
                <a:ea typeface="Calibri"/>
                <a:cs typeface="Calibri"/>
                <a:sym typeface="Calibri"/>
              </a:rPr>
              <a:t>Team sub-leader:</a:t>
            </a:r>
            <a:endParaRPr b="1" sz="2400">
              <a:solidFill>
                <a:srgbClr val="45818E"/>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338" name="Google Shape;338;p26"/>
          <p:cNvSpPr txBox="1"/>
          <p:nvPr/>
        </p:nvSpPr>
        <p:spPr>
          <a:xfrm>
            <a:off x="298900" y="1243725"/>
            <a:ext cx="7019700" cy="1685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5818E"/>
              </a:buClr>
              <a:buSzPts val="2400"/>
              <a:buFont typeface="Calibri"/>
              <a:buChar char="●"/>
            </a:pPr>
            <a:r>
              <a:rPr b="1" lang="en-GB" sz="2400">
                <a:solidFill>
                  <a:srgbClr val="45818E"/>
                </a:solidFill>
                <a:latin typeface="Calibri"/>
                <a:ea typeface="Calibri"/>
                <a:cs typeface="Calibri"/>
                <a:sym typeface="Calibri"/>
              </a:rPr>
              <a:t>Team Leaders:</a:t>
            </a:r>
            <a:endParaRPr b="1" sz="2400">
              <a:solidFill>
                <a:srgbClr val="45818E"/>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Alshoumar                      Ghada Alsadhan</a:t>
            </a:r>
            <a:endParaRPr b="1" sz="2000">
              <a:latin typeface="Cabin"/>
              <a:ea typeface="Cabin"/>
              <a:cs typeface="Cabin"/>
              <a:sym typeface="Cabin"/>
            </a:endParaRPr>
          </a:p>
        </p:txBody>
      </p:sp>
      <p:sp>
        <p:nvSpPr>
          <p:cNvPr id="339" name="Google Shape;339;p26"/>
          <p:cNvSpPr/>
          <p:nvPr/>
        </p:nvSpPr>
        <p:spPr>
          <a:xfrm>
            <a:off x="-2225" y="0"/>
            <a:ext cx="7641000" cy="747000"/>
          </a:xfrm>
          <a:prstGeom prst="rect">
            <a:avLst/>
          </a:prstGeom>
          <a:solidFill>
            <a:srgbClr val="86B9BC">
              <a:alpha val="37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
          <p:cNvSpPr txBox="1"/>
          <p:nvPr/>
        </p:nvSpPr>
        <p:spPr>
          <a:xfrm>
            <a:off x="298900" y="2225"/>
            <a:ext cx="6384600" cy="7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134F5C"/>
                </a:solidFill>
                <a:latin typeface="Calibri"/>
                <a:ea typeface="Calibri"/>
                <a:cs typeface="Calibri"/>
                <a:sym typeface="Calibri"/>
              </a:rPr>
              <a:t>Members board</a:t>
            </a:r>
            <a:endParaRPr b="1" sz="3600">
              <a:solidFill>
                <a:srgbClr val="134F5C"/>
              </a:solidFill>
              <a:latin typeface="Calibri"/>
              <a:ea typeface="Calibri"/>
              <a:cs typeface="Calibri"/>
              <a:sym typeface="Calibri"/>
            </a:endParaRPr>
          </a:p>
        </p:txBody>
      </p:sp>
      <p:sp>
        <p:nvSpPr>
          <p:cNvPr id="341" name="Google Shape;341;p26"/>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5818E"/>
              </a:buClr>
              <a:buSzPts val="2400"/>
              <a:buFont typeface="Calibri"/>
              <a:buChar char="●"/>
            </a:pPr>
            <a:r>
              <a:rPr b="1" lang="en-GB" sz="2400">
                <a:solidFill>
                  <a:srgbClr val="45818E"/>
                </a:solidFill>
                <a:latin typeface="Calibri"/>
                <a:ea typeface="Calibri"/>
                <a:cs typeface="Calibri"/>
                <a:sym typeface="Calibri"/>
              </a:rPr>
              <a:t>This lecture was done by:</a:t>
            </a:r>
            <a:endParaRPr b="1" sz="2400">
              <a:solidFill>
                <a:srgbClr val="45818E"/>
              </a:solidFill>
              <a:latin typeface="Calibri"/>
              <a:ea typeface="Calibri"/>
              <a:cs typeface="Calibri"/>
              <a:sym typeface="Calibri"/>
            </a:endParaRPr>
          </a:p>
        </p:txBody>
      </p:sp>
      <p:grpSp>
        <p:nvGrpSpPr>
          <p:cNvPr id="342" name="Google Shape;342;p26"/>
          <p:cNvGrpSpPr/>
          <p:nvPr/>
        </p:nvGrpSpPr>
        <p:grpSpPr>
          <a:xfrm>
            <a:off x="4176675" y="6273625"/>
            <a:ext cx="325044" cy="323785"/>
            <a:chOff x="-6690625" y="3631325"/>
            <a:chExt cx="307225" cy="292225"/>
          </a:xfrm>
        </p:grpSpPr>
        <p:sp>
          <p:nvSpPr>
            <p:cNvPr id="343" name="Google Shape;343;p26"/>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6"/>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6"/>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6"/>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6"/>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8" name="Google Shape;348;p26"/>
          <p:cNvSpPr/>
          <p:nvPr/>
        </p:nvSpPr>
        <p:spPr>
          <a:xfrm>
            <a:off x="525660" y="60793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49" name="Google Shape;349;p26"/>
          <p:cNvSpPr txBox="1"/>
          <p:nvPr/>
        </p:nvSpPr>
        <p:spPr>
          <a:xfrm>
            <a:off x="4015400" y="5938924"/>
            <a:ext cx="2830800" cy="15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0" lvl="0" marL="457200" rtl="0" algn="l">
              <a:spcBef>
                <a:spcPts val="0"/>
              </a:spcBef>
              <a:spcAft>
                <a:spcPts val="0"/>
              </a:spcAft>
              <a:buNone/>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0" lvl="0" marL="457200" rtl="0" algn="l">
              <a:spcBef>
                <a:spcPts val="0"/>
              </a:spcBef>
              <a:spcAft>
                <a:spcPts val="0"/>
              </a:spcAft>
              <a:buNone/>
            </a:pPr>
            <a:r>
              <a:t/>
            </a:r>
            <a:endParaRPr sz="2000">
              <a:solidFill>
                <a:schemeClr val="dk1"/>
              </a:solidFill>
              <a:latin typeface="Cabin SemiBold"/>
              <a:ea typeface="Cabin SemiBold"/>
              <a:cs typeface="Cabin SemiBold"/>
              <a:sym typeface="Cabin SemiBold"/>
            </a:endParaRPr>
          </a:p>
          <a:p>
            <a:pPr indent="0" lvl="0" marL="457200" rtl="0" algn="l">
              <a:spcBef>
                <a:spcPts val="0"/>
              </a:spcBef>
              <a:spcAft>
                <a:spcPts val="0"/>
              </a:spcAft>
              <a:buNone/>
            </a:pPr>
            <a:r>
              <a:rPr lang="en-GB" sz="2000">
                <a:solidFill>
                  <a:schemeClr val="dk1"/>
                </a:solidFill>
                <a:latin typeface="Cabin SemiBold"/>
                <a:ea typeface="Cabin SemiBold"/>
                <a:cs typeface="Cabin SemiBold"/>
                <a:sym typeface="Cabin SemiBold"/>
              </a:rPr>
              <a:t>Razan Alrabah</a:t>
            </a:r>
            <a:endParaRPr sz="2000">
              <a:solidFill>
                <a:schemeClr val="dk1"/>
              </a:solidFill>
              <a:latin typeface="Cabin SemiBold"/>
              <a:ea typeface="Cabin SemiBold"/>
              <a:cs typeface="Cabin SemiBold"/>
              <a:sym typeface="Cabin SemiBold"/>
            </a:endParaRPr>
          </a:p>
        </p:txBody>
      </p:sp>
      <p:sp>
        <p:nvSpPr>
          <p:cNvPr id="350" name="Google Shape;350;p26"/>
          <p:cNvSpPr txBox="1"/>
          <p:nvPr/>
        </p:nvSpPr>
        <p:spPr>
          <a:xfrm>
            <a:off x="819100" y="5933725"/>
            <a:ext cx="19413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a:latin typeface="Cabin"/>
              <a:ea typeface="Cabin"/>
              <a:cs typeface="Cabin"/>
              <a:sym typeface="Cabin"/>
            </a:endParaRPr>
          </a:p>
        </p:txBody>
      </p:sp>
      <p:sp>
        <p:nvSpPr>
          <p:cNvPr id="351" name="Google Shape;351;p26"/>
          <p:cNvSpPr txBox="1"/>
          <p:nvPr/>
        </p:nvSpPr>
        <p:spPr>
          <a:xfrm>
            <a:off x="760275" y="5921825"/>
            <a:ext cx="2958600" cy="18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Abdulaziz Alshoumar</a:t>
            </a:r>
            <a:endParaRPr b="1" sz="300">
              <a:latin typeface="Cabin"/>
              <a:ea typeface="Cabin"/>
              <a:cs typeface="Cabin"/>
              <a:sym typeface="Cabin"/>
            </a:endParaRPr>
          </a:p>
          <a:p>
            <a:pPr indent="0" lvl="0" marL="0" rtl="0" algn="l">
              <a:spcBef>
                <a:spcPts val="0"/>
              </a:spcBef>
              <a:spcAft>
                <a:spcPts val="0"/>
              </a:spcAft>
              <a:buNone/>
            </a:pPr>
            <a:r>
              <a:t/>
            </a:r>
            <a:endParaRPr b="1" sz="300">
              <a:latin typeface="Cabin"/>
              <a:ea typeface="Cabin"/>
              <a:cs typeface="Cabin"/>
              <a:sym typeface="Cabin"/>
            </a:endParaRPr>
          </a:p>
          <a:p>
            <a:pPr indent="0" lvl="0" marL="0" rtl="0" algn="l">
              <a:spcBef>
                <a:spcPts val="0"/>
              </a:spcBef>
              <a:spcAft>
                <a:spcPts val="0"/>
              </a:spcAft>
              <a:buNone/>
            </a:pPr>
            <a:r>
              <a:rPr b="1" lang="en-GB" sz="2000">
                <a:latin typeface="Cabin"/>
                <a:ea typeface="Cabin"/>
                <a:cs typeface="Cabin"/>
                <a:sym typeface="Cabin"/>
              </a:rPr>
              <a:t>Abdulrahman Alsayed</a:t>
            </a:r>
            <a:endParaRPr b="1" sz="300">
              <a:latin typeface="Cabin"/>
              <a:ea typeface="Cabin"/>
              <a:cs typeface="Cabin"/>
              <a:sym typeface="Cabin"/>
            </a:endParaRPr>
          </a:p>
          <a:p>
            <a:pPr indent="0" lvl="0" marL="0" rtl="0" algn="l">
              <a:spcBef>
                <a:spcPts val="0"/>
              </a:spcBef>
              <a:spcAft>
                <a:spcPts val="0"/>
              </a:spcAft>
              <a:buNone/>
            </a:pPr>
            <a:r>
              <a:t/>
            </a:r>
            <a:endParaRPr b="1" sz="300">
              <a:latin typeface="Cabin"/>
              <a:ea typeface="Cabin"/>
              <a:cs typeface="Cabin"/>
              <a:sym typeface="Cabin"/>
            </a:endParaRPr>
          </a:p>
          <a:p>
            <a:pPr indent="0" lvl="0" marL="0" rtl="0" algn="l">
              <a:spcBef>
                <a:spcPts val="0"/>
              </a:spcBef>
              <a:spcAft>
                <a:spcPts val="0"/>
              </a:spcAft>
              <a:buNone/>
            </a:pPr>
            <a:r>
              <a:rPr b="1" lang="en-GB" sz="2000">
                <a:latin typeface="Cabin"/>
                <a:ea typeface="Cabin"/>
                <a:cs typeface="Cabin"/>
                <a:sym typeface="Cabin"/>
              </a:rPr>
              <a:t>Alwaleed Alzunaidi</a:t>
            </a:r>
            <a:endParaRPr b="1" sz="300">
              <a:latin typeface="Cabin"/>
              <a:ea typeface="Cabin"/>
              <a:cs typeface="Cabin"/>
              <a:sym typeface="Cabin"/>
            </a:endParaRPr>
          </a:p>
          <a:p>
            <a:pPr indent="0" lvl="0" marL="0" rtl="0" algn="l">
              <a:spcBef>
                <a:spcPts val="0"/>
              </a:spcBef>
              <a:spcAft>
                <a:spcPts val="0"/>
              </a:spcAft>
              <a:buNone/>
            </a:pPr>
            <a:r>
              <a:t/>
            </a:r>
            <a:endParaRPr b="1" sz="300">
              <a:latin typeface="Cabin"/>
              <a:ea typeface="Cabin"/>
              <a:cs typeface="Cabin"/>
              <a:sym typeface="Cabin"/>
            </a:endParaRPr>
          </a:p>
          <a:p>
            <a:pPr indent="0" lvl="0" marL="0" rtl="0" algn="l">
              <a:spcBef>
                <a:spcPts val="0"/>
              </a:spcBef>
              <a:spcAft>
                <a:spcPts val="0"/>
              </a:spcAft>
              <a:buNone/>
            </a:pPr>
            <a:r>
              <a:rPr b="1" lang="en-GB" sz="2000">
                <a:latin typeface="Cabin"/>
                <a:ea typeface="Cabin"/>
                <a:cs typeface="Cabin"/>
                <a:sym typeface="Cabin"/>
              </a:rPr>
              <a:t>Tariq Aloqail</a:t>
            </a:r>
            <a:endParaRPr b="1" sz="300">
              <a:latin typeface="Cabin"/>
              <a:ea typeface="Cabin"/>
              <a:cs typeface="Cabin"/>
              <a:sym typeface="Cabin"/>
            </a:endParaRPr>
          </a:p>
          <a:p>
            <a:pPr indent="0" lvl="0" marL="0" rtl="0" algn="l">
              <a:spcBef>
                <a:spcPts val="0"/>
              </a:spcBef>
              <a:spcAft>
                <a:spcPts val="0"/>
              </a:spcAft>
              <a:buNone/>
            </a:pPr>
            <a:r>
              <a:t/>
            </a:r>
            <a:endParaRPr b="1" sz="300">
              <a:latin typeface="Cabin"/>
              <a:ea typeface="Cabin"/>
              <a:cs typeface="Cabin"/>
              <a:sym typeface="Cabin"/>
            </a:endParaRPr>
          </a:p>
          <a:p>
            <a:pPr indent="0" lvl="0" marL="0" rtl="0" algn="l">
              <a:spcBef>
                <a:spcPts val="0"/>
              </a:spcBef>
              <a:spcAft>
                <a:spcPts val="0"/>
              </a:spcAft>
              <a:buNone/>
            </a:pPr>
            <a:r>
              <a:rPr b="1" lang="en-GB" sz="2000">
                <a:latin typeface="Cabin"/>
                <a:ea typeface="Cabin"/>
                <a:cs typeface="Cabin"/>
                <a:sym typeface="Cabin"/>
              </a:rPr>
              <a:t>Naif Alhusaini</a:t>
            </a:r>
            <a:endParaRPr b="1" sz="2000">
              <a:latin typeface="Cabin"/>
              <a:ea typeface="Cabin"/>
              <a:cs typeface="Cabin"/>
              <a:sym typeface="Cabin"/>
            </a:endParaRPr>
          </a:p>
          <a:p>
            <a:pPr indent="0" lvl="0" marL="0" rtl="0" algn="l">
              <a:spcBef>
                <a:spcPts val="0"/>
              </a:spcBef>
              <a:spcAft>
                <a:spcPts val="0"/>
              </a:spcAft>
              <a:buNone/>
            </a:pPr>
            <a:r>
              <a:t/>
            </a:r>
            <a:endParaRPr b="1" sz="2000">
              <a:latin typeface="Cabin"/>
              <a:ea typeface="Cabin"/>
              <a:cs typeface="Cabin"/>
              <a:sym typeface="Cabin"/>
            </a:endParaRPr>
          </a:p>
        </p:txBody>
      </p:sp>
      <p:grpSp>
        <p:nvGrpSpPr>
          <p:cNvPr id="352" name="Google Shape;352;p26"/>
          <p:cNvGrpSpPr/>
          <p:nvPr/>
        </p:nvGrpSpPr>
        <p:grpSpPr>
          <a:xfrm>
            <a:off x="477531" y="2016501"/>
            <a:ext cx="330928" cy="336226"/>
            <a:chOff x="-56407800" y="1902600"/>
            <a:chExt cx="326875" cy="318125"/>
          </a:xfrm>
        </p:grpSpPr>
        <p:sp>
          <p:nvSpPr>
            <p:cNvPr id="353" name="Google Shape;353;p26"/>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6"/>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6"/>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26"/>
          <p:cNvGrpSpPr/>
          <p:nvPr/>
        </p:nvGrpSpPr>
        <p:grpSpPr>
          <a:xfrm>
            <a:off x="4015410" y="2017289"/>
            <a:ext cx="322171" cy="334667"/>
            <a:chOff x="-55225575" y="1903275"/>
            <a:chExt cx="318225" cy="316650"/>
          </a:xfrm>
        </p:grpSpPr>
        <p:sp>
          <p:nvSpPr>
            <p:cNvPr id="357" name="Google Shape;357;p26"/>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6"/>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62" name="Google Shape;362;p26"/>
          <p:cNvPicPr preferRelativeResize="0"/>
          <p:nvPr/>
        </p:nvPicPr>
        <p:blipFill>
          <a:blip r:embed="rId4">
            <a:alphaModFix/>
          </a:blip>
          <a:stretch>
            <a:fillRect/>
          </a:stretch>
        </p:blipFill>
        <p:spPr>
          <a:xfrm>
            <a:off x="4059175" y="2063227"/>
            <a:ext cx="234625" cy="242760"/>
          </a:xfrm>
          <a:prstGeom prst="rect">
            <a:avLst/>
          </a:prstGeom>
          <a:noFill/>
          <a:ln>
            <a:noFill/>
          </a:ln>
        </p:spPr>
      </p:pic>
      <p:cxnSp>
        <p:nvCxnSpPr>
          <p:cNvPr id="363" name="Google Shape;363;p26"/>
          <p:cNvCxnSpPr/>
          <p:nvPr/>
        </p:nvCxnSpPr>
        <p:spPr>
          <a:xfrm>
            <a:off x="-5900" y="749225"/>
            <a:ext cx="7589400" cy="0"/>
          </a:xfrm>
          <a:prstGeom prst="straightConnector1">
            <a:avLst/>
          </a:prstGeom>
          <a:noFill/>
          <a:ln cap="flat" cmpd="sng" w="28575">
            <a:solidFill>
              <a:srgbClr val="45818E"/>
            </a:solidFill>
            <a:prstDash val="dot"/>
            <a:round/>
            <a:headEnd len="med" w="med" type="none"/>
            <a:tailEnd len="med" w="med" type="none"/>
          </a:ln>
        </p:spPr>
      </p:cxnSp>
      <p:sp>
        <p:nvSpPr>
          <p:cNvPr id="364" name="Google Shape;364;p26"/>
          <p:cNvSpPr/>
          <p:nvPr/>
        </p:nvSpPr>
        <p:spPr>
          <a:xfrm rot="10800000">
            <a:off x="-29289" y="9512631"/>
            <a:ext cx="7636200" cy="921600"/>
          </a:xfrm>
          <a:prstGeom prst="rect">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5" name="Google Shape;365;p26"/>
          <p:cNvCxnSpPr/>
          <p:nvPr/>
        </p:nvCxnSpPr>
        <p:spPr>
          <a:xfrm>
            <a:off x="3793768" y="6303265"/>
            <a:ext cx="0" cy="7641000"/>
          </a:xfrm>
          <a:prstGeom prst="straightConnector1">
            <a:avLst/>
          </a:prstGeom>
          <a:noFill/>
          <a:ln cap="flat" cmpd="sng" w="28575">
            <a:solidFill>
              <a:srgbClr val="86B9BC"/>
            </a:solidFill>
            <a:prstDash val="dot"/>
            <a:round/>
            <a:headEnd len="med" w="med" type="none"/>
            <a:tailEnd len="med" w="med" type="none"/>
          </a:ln>
        </p:spPr>
      </p:cxnSp>
      <p:cxnSp>
        <p:nvCxnSpPr>
          <p:cNvPr id="366" name="Google Shape;366;p26"/>
          <p:cNvCxnSpPr/>
          <p:nvPr/>
        </p:nvCxnSpPr>
        <p:spPr>
          <a:xfrm>
            <a:off x="3793768" y="6035764"/>
            <a:ext cx="0" cy="7641000"/>
          </a:xfrm>
          <a:prstGeom prst="straightConnector1">
            <a:avLst/>
          </a:prstGeom>
          <a:noFill/>
          <a:ln cap="flat" cmpd="sng" w="28575">
            <a:solidFill>
              <a:srgbClr val="86B9BC"/>
            </a:solidFill>
            <a:prstDash val="dot"/>
            <a:round/>
            <a:headEnd len="med" w="med" type="none"/>
            <a:tailEnd len="med" w="med" type="none"/>
          </a:ln>
        </p:spPr>
      </p:cxnSp>
      <p:cxnSp>
        <p:nvCxnSpPr>
          <p:cNvPr id="367" name="Google Shape;367;p26"/>
          <p:cNvCxnSpPr/>
          <p:nvPr/>
        </p:nvCxnSpPr>
        <p:spPr>
          <a:xfrm>
            <a:off x="3793761" y="6174585"/>
            <a:ext cx="0" cy="7641000"/>
          </a:xfrm>
          <a:prstGeom prst="straightConnector1">
            <a:avLst/>
          </a:prstGeom>
          <a:noFill/>
          <a:ln cap="flat" cmpd="sng" w="28575">
            <a:solidFill>
              <a:srgbClr val="86B9BC"/>
            </a:solidFill>
            <a:prstDash val="dot"/>
            <a:round/>
            <a:headEnd len="med" w="med" type="none"/>
            <a:tailEnd len="med" w="med" type="none"/>
          </a:ln>
        </p:spPr>
      </p:cxnSp>
      <p:cxnSp>
        <p:nvCxnSpPr>
          <p:cNvPr id="368" name="Google Shape;368;p26"/>
          <p:cNvCxnSpPr/>
          <p:nvPr/>
        </p:nvCxnSpPr>
        <p:spPr>
          <a:xfrm>
            <a:off x="3793775" y="5895351"/>
            <a:ext cx="0" cy="7641000"/>
          </a:xfrm>
          <a:prstGeom prst="straightConnector1">
            <a:avLst/>
          </a:prstGeom>
          <a:noFill/>
          <a:ln cap="flat" cmpd="sng" w="28575">
            <a:solidFill>
              <a:srgbClr val="86B9BC"/>
            </a:solidFill>
            <a:prstDash val="dot"/>
            <a:round/>
            <a:headEnd len="med" w="med" type="none"/>
            <a:tailEnd len="med" w="med" type="none"/>
          </a:ln>
        </p:spPr>
      </p:cxnSp>
      <p:cxnSp>
        <p:nvCxnSpPr>
          <p:cNvPr id="369" name="Google Shape;369;p26"/>
          <p:cNvCxnSpPr/>
          <p:nvPr/>
        </p:nvCxnSpPr>
        <p:spPr>
          <a:xfrm>
            <a:off x="3793768" y="5767090"/>
            <a:ext cx="0" cy="7641000"/>
          </a:xfrm>
          <a:prstGeom prst="straightConnector1">
            <a:avLst/>
          </a:prstGeom>
          <a:noFill/>
          <a:ln cap="flat" cmpd="sng" w="28575">
            <a:solidFill>
              <a:srgbClr val="86B9BC"/>
            </a:solidFill>
            <a:prstDash val="dot"/>
            <a:round/>
            <a:headEnd len="med" w="med" type="none"/>
            <a:tailEnd len="med" w="med" type="none"/>
          </a:ln>
        </p:spPr>
      </p:cxnSp>
      <p:cxnSp>
        <p:nvCxnSpPr>
          <p:cNvPr id="370" name="Google Shape;370;p26"/>
          <p:cNvCxnSpPr/>
          <p:nvPr/>
        </p:nvCxnSpPr>
        <p:spPr>
          <a:xfrm>
            <a:off x="3793768" y="5627225"/>
            <a:ext cx="0" cy="7641000"/>
          </a:xfrm>
          <a:prstGeom prst="straightConnector1">
            <a:avLst/>
          </a:prstGeom>
          <a:noFill/>
          <a:ln cap="flat" cmpd="sng" w="28575">
            <a:solidFill>
              <a:srgbClr val="86B9BC"/>
            </a:solidFill>
            <a:prstDash val="dot"/>
            <a:round/>
            <a:headEnd len="med" w="med" type="none"/>
            <a:tailEnd len="med" w="med" type="none"/>
          </a:ln>
        </p:spPr>
      </p:cxnSp>
      <p:cxnSp>
        <p:nvCxnSpPr>
          <p:cNvPr id="371" name="Google Shape;371;p26"/>
          <p:cNvCxnSpPr/>
          <p:nvPr/>
        </p:nvCxnSpPr>
        <p:spPr>
          <a:xfrm>
            <a:off x="3793772" y="6549837"/>
            <a:ext cx="0" cy="7641000"/>
          </a:xfrm>
          <a:prstGeom prst="straightConnector1">
            <a:avLst/>
          </a:prstGeom>
          <a:noFill/>
          <a:ln cap="flat" cmpd="sng" w="28575">
            <a:solidFill>
              <a:srgbClr val="86B9BC"/>
            </a:solidFill>
            <a:prstDash val="dot"/>
            <a:round/>
            <a:headEnd len="med" w="med" type="none"/>
            <a:tailEnd len="med" w="med" type="none"/>
          </a:ln>
        </p:spPr>
      </p:cxnSp>
      <p:cxnSp>
        <p:nvCxnSpPr>
          <p:cNvPr id="372" name="Google Shape;372;p26"/>
          <p:cNvCxnSpPr/>
          <p:nvPr/>
        </p:nvCxnSpPr>
        <p:spPr>
          <a:xfrm>
            <a:off x="3793768" y="6419299"/>
            <a:ext cx="0" cy="7641000"/>
          </a:xfrm>
          <a:prstGeom prst="straightConnector1">
            <a:avLst/>
          </a:prstGeom>
          <a:noFill/>
          <a:ln cap="flat" cmpd="sng" w="28575">
            <a:solidFill>
              <a:srgbClr val="86B9BC"/>
            </a:solidFill>
            <a:prstDash val="dot"/>
            <a:round/>
            <a:headEnd len="med" w="med" type="none"/>
            <a:tailEnd len="med" w="med" type="none"/>
          </a:ln>
        </p:spPr>
      </p:cxnSp>
      <p:cxnSp>
        <p:nvCxnSpPr>
          <p:cNvPr id="373" name="Google Shape;373;p26"/>
          <p:cNvCxnSpPr/>
          <p:nvPr/>
        </p:nvCxnSpPr>
        <p:spPr>
          <a:xfrm>
            <a:off x="3793768" y="6678625"/>
            <a:ext cx="0" cy="7641000"/>
          </a:xfrm>
          <a:prstGeom prst="straightConnector1">
            <a:avLst/>
          </a:prstGeom>
          <a:noFill/>
          <a:ln cap="flat" cmpd="sng" w="28575">
            <a:solidFill>
              <a:srgbClr val="86B9BC"/>
            </a:solidFill>
            <a:prstDash val="dot"/>
            <a:round/>
            <a:headEnd len="med" w="med" type="none"/>
            <a:tailEnd len="med" w="med" type="none"/>
          </a:ln>
        </p:spPr>
      </p:cxnSp>
      <p:sp>
        <p:nvSpPr>
          <p:cNvPr id="374" name="Google Shape;374;p26"/>
          <p:cNvSpPr/>
          <p:nvPr/>
        </p:nvSpPr>
        <p:spPr>
          <a:xfrm>
            <a:off x="626155" y="4316235"/>
            <a:ext cx="33600" cy="33600"/>
          </a:xfrm>
          <a:prstGeom prst="ellipse">
            <a:avLst/>
          </a:prstGeom>
          <a:solidFill>
            <a:srgbClr val="CC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5" name="Google Shape;375;p26"/>
          <p:cNvGrpSpPr/>
          <p:nvPr/>
        </p:nvGrpSpPr>
        <p:grpSpPr>
          <a:xfrm>
            <a:off x="481483" y="4193428"/>
            <a:ext cx="322998" cy="346532"/>
            <a:chOff x="-64406125" y="3362225"/>
            <a:chExt cx="318225" cy="314800"/>
          </a:xfrm>
        </p:grpSpPr>
        <p:sp>
          <p:nvSpPr>
            <p:cNvPr id="376" name="Google Shape;376;p26"/>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8" name="Google Shape;378;p26"/>
          <p:cNvSpPr/>
          <p:nvPr/>
        </p:nvSpPr>
        <p:spPr>
          <a:xfrm>
            <a:off x="525685" y="6417402"/>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79" name="Google Shape;379;p26"/>
          <p:cNvSpPr/>
          <p:nvPr/>
        </p:nvSpPr>
        <p:spPr>
          <a:xfrm>
            <a:off x="525648" y="67898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80" name="Google Shape;380;p26"/>
          <p:cNvSpPr/>
          <p:nvPr/>
        </p:nvSpPr>
        <p:spPr>
          <a:xfrm>
            <a:off x="525673" y="71470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381" name="Google Shape;381;p26"/>
          <p:cNvGrpSpPr/>
          <p:nvPr/>
        </p:nvGrpSpPr>
        <p:grpSpPr>
          <a:xfrm>
            <a:off x="4176687" y="6871585"/>
            <a:ext cx="325044" cy="323785"/>
            <a:chOff x="-6690625" y="3631325"/>
            <a:chExt cx="307225" cy="292225"/>
          </a:xfrm>
        </p:grpSpPr>
        <p:sp>
          <p:nvSpPr>
            <p:cNvPr id="382" name="Google Shape;382;p26"/>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6"/>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6"/>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26"/>
          <p:cNvSpPr/>
          <p:nvPr/>
        </p:nvSpPr>
        <p:spPr>
          <a:xfrm>
            <a:off x="525673" y="74518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txBox="1"/>
          <p:nvPr/>
        </p:nvSpPr>
        <p:spPr>
          <a:xfrm>
            <a:off x="2368800" y="45025"/>
            <a:ext cx="27828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34F5C"/>
                </a:solidFill>
                <a:latin typeface="Cabin"/>
                <a:ea typeface="Cabin"/>
                <a:cs typeface="Cabin"/>
                <a:sym typeface="Cabin"/>
              </a:rPr>
              <a:t>introduction</a:t>
            </a:r>
            <a:endParaRPr b="1" sz="3500">
              <a:solidFill>
                <a:srgbClr val="134F5C"/>
              </a:solidFill>
              <a:latin typeface="Cabin"/>
              <a:ea typeface="Cabin"/>
              <a:cs typeface="Cabin"/>
              <a:sym typeface="Cabin"/>
            </a:endParaRPr>
          </a:p>
        </p:txBody>
      </p:sp>
      <p:sp>
        <p:nvSpPr>
          <p:cNvPr id="94" name="Google Shape;94;p14"/>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1</a:t>
            </a:r>
            <a:endParaRPr b="1" sz="1800">
              <a:solidFill>
                <a:srgbClr val="134F5C"/>
              </a:solidFill>
              <a:latin typeface="Cabin"/>
              <a:ea typeface="Cabin"/>
              <a:cs typeface="Cabin"/>
              <a:sym typeface="Cabin"/>
            </a:endParaRPr>
          </a:p>
        </p:txBody>
      </p:sp>
      <p:sp>
        <p:nvSpPr>
          <p:cNvPr id="95" name="Google Shape;95;p14"/>
          <p:cNvSpPr txBox="1"/>
          <p:nvPr/>
        </p:nvSpPr>
        <p:spPr>
          <a:xfrm>
            <a:off x="2" y="9858484"/>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Any organisms even the low pathogenic, cause infections in diabetic </a:t>
            </a:r>
            <a:r>
              <a:rPr lang="en-GB" sz="1000">
                <a:solidFill>
                  <a:srgbClr val="326D13"/>
                </a:solidFill>
                <a:latin typeface="Cabin"/>
                <a:ea typeface="Cabin"/>
                <a:cs typeface="Cabin"/>
                <a:sym typeface="Cabin"/>
              </a:rPr>
              <a:t>patients</a:t>
            </a:r>
            <a:r>
              <a:rPr lang="en-GB" sz="1000">
                <a:solidFill>
                  <a:srgbClr val="326D13"/>
                </a:solidFill>
                <a:latin typeface="Cabin"/>
                <a:ea typeface="Cabin"/>
                <a:cs typeface="Cabin"/>
                <a:sym typeface="Cabin"/>
              </a:rPr>
              <a:t>. </a:t>
            </a:r>
            <a:endParaRPr sz="1000">
              <a:solidFill>
                <a:srgbClr val="326D13"/>
              </a:solidFill>
              <a:latin typeface="Cabin"/>
              <a:ea typeface="Cabin"/>
              <a:cs typeface="Cabin"/>
              <a:sym typeface="Cabin"/>
            </a:endParaRPr>
          </a:p>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Causing oral thrush </a:t>
            </a:r>
            <a:endParaRPr sz="1000">
              <a:solidFill>
                <a:srgbClr val="999999"/>
              </a:solidFill>
              <a:latin typeface="Cabin"/>
              <a:ea typeface="Cabin"/>
              <a:cs typeface="Cabin"/>
              <a:sym typeface="Cabin"/>
            </a:endParaRPr>
          </a:p>
        </p:txBody>
      </p:sp>
      <p:cxnSp>
        <p:nvCxnSpPr>
          <p:cNvPr id="96" name="Google Shape;96;p14"/>
          <p:cNvCxnSpPr/>
          <p:nvPr/>
        </p:nvCxnSpPr>
        <p:spPr>
          <a:xfrm flipH="1" rot="10800000">
            <a:off x="2403376" y="798144"/>
            <a:ext cx="2782800" cy="3900"/>
          </a:xfrm>
          <a:prstGeom prst="straightConnector1">
            <a:avLst/>
          </a:prstGeom>
          <a:noFill/>
          <a:ln cap="flat" cmpd="sng" w="19050">
            <a:solidFill>
              <a:srgbClr val="45818E"/>
            </a:solidFill>
            <a:prstDash val="dot"/>
            <a:round/>
            <a:headEnd len="med" w="med" type="oval"/>
            <a:tailEnd len="med" w="med" type="oval"/>
          </a:ln>
        </p:spPr>
      </p:cxnSp>
      <p:sp>
        <p:nvSpPr>
          <p:cNvPr id="97" name="Google Shape;97;p14"/>
          <p:cNvSpPr txBox="1"/>
          <p:nvPr/>
        </p:nvSpPr>
        <p:spPr>
          <a:xfrm>
            <a:off x="299100" y="1103450"/>
            <a:ext cx="24621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Introduction </a:t>
            </a:r>
            <a:endParaRPr b="1" sz="2000">
              <a:solidFill>
                <a:srgbClr val="134F5C"/>
              </a:solidFill>
              <a:latin typeface="Cabin"/>
              <a:ea typeface="Cabin"/>
              <a:cs typeface="Cabin"/>
              <a:sym typeface="Cabin"/>
            </a:endParaRPr>
          </a:p>
          <a:p>
            <a:pPr indent="0" lvl="0" marL="0" rtl="0" algn="l">
              <a:spcBef>
                <a:spcPts val="0"/>
              </a:spcBef>
              <a:spcAft>
                <a:spcPts val="0"/>
              </a:spcAft>
              <a:buNone/>
            </a:pPr>
            <a:r>
              <a:t/>
            </a:r>
            <a:endParaRPr b="1" sz="2000">
              <a:solidFill>
                <a:srgbClr val="134F5C"/>
              </a:solidFill>
              <a:latin typeface="Cabin"/>
              <a:ea typeface="Cabin"/>
              <a:cs typeface="Cabin"/>
              <a:sym typeface="Cabin"/>
            </a:endParaRPr>
          </a:p>
          <a:p>
            <a:pPr indent="0" lvl="0" marL="0" rtl="0" algn="l">
              <a:spcBef>
                <a:spcPts val="0"/>
              </a:spcBef>
              <a:spcAft>
                <a:spcPts val="0"/>
              </a:spcAft>
              <a:buNone/>
            </a:pPr>
            <a:r>
              <a:t/>
            </a:r>
            <a:endParaRPr b="1" sz="1200">
              <a:solidFill>
                <a:srgbClr val="134F5C"/>
              </a:solidFill>
              <a:latin typeface="Cabin"/>
              <a:ea typeface="Cabin"/>
              <a:cs typeface="Cabin"/>
              <a:sym typeface="Cabin"/>
            </a:endParaRPr>
          </a:p>
        </p:txBody>
      </p:sp>
      <p:sp>
        <p:nvSpPr>
          <p:cNvPr id="98" name="Google Shape;98;p14"/>
          <p:cNvSpPr txBox="1"/>
          <p:nvPr/>
        </p:nvSpPr>
        <p:spPr>
          <a:xfrm>
            <a:off x="420437" y="3652037"/>
            <a:ext cx="38589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Organisms Specific</a:t>
            </a:r>
            <a:r>
              <a:rPr b="1" lang="en-GB" sz="2000">
                <a:solidFill>
                  <a:srgbClr val="134F5C"/>
                </a:solidFill>
                <a:latin typeface="Cabin"/>
                <a:ea typeface="Cabin"/>
                <a:cs typeface="Cabin"/>
                <a:sym typeface="Cabin"/>
              </a:rPr>
              <a:t> Factors</a:t>
            </a:r>
            <a:r>
              <a:rPr b="1" baseline="30000" lang="en-GB" sz="2000">
                <a:solidFill>
                  <a:srgbClr val="134F5C"/>
                </a:solidFill>
                <a:latin typeface="Cabin"/>
                <a:ea typeface="Cabin"/>
                <a:cs typeface="Cabin"/>
                <a:sym typeface="Cabin"/>
              </a:rPr>
              <a:t>1</a:t>
            </a:r>
            <a:endParaRPr b="1" baseline="30000" sz="2000">
              <a:solidFill>
                <a:srgbClr val="134F5C"/>
              </a:solidFill>
              <a:latin typeface="Cabin"/>
              <a:ea typeface="Cabin"/>
              <a:cs typeface="Cabin"/>
              <a:sym typeface="Cabin"/>
            </a:endParaRPr>
          </a:p>
        </p:txBody>
      </p:sp>
      <p:sp>
        <p:nvSpPr>
          <p:cNvPr id="99" name="Google Shape;99;p14"/>
          <p:cNvSpPr txBox="1"/>
          <p:nvPr/>
        </p:nvSpPr>
        <p:spPr>
          <a:xfrm>
            <a:off x="299100" y="1517900"/>
            <a:ext cx="6396300" cy="1718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bin"/>
              <a:buChar char="●"/>
            </a:pPr>
            <a:r>
              <a:rPr lang="en-GB">
                <a:latin typeface="Cabin"/>
                <a:ea typeface="Cabin"/>
                <a:cs typeface="Cabin"/>
                <a:sym typeface="Cabin"/>
              </a:rPr>
              <a:t>Diabetic patients are predisposed to infections.</a:t>
            </a:r>
            <a:endParaRPr>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Nearly half of all diabetic patients had at least one hospitalization or outpatient visit for infections compared to non-diabetic patients.</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 Infections may increase the morbidity and mortality in diabetic patients.</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Why diabetic patients are at increased risk to have infections ?</a:t>
            </a:r>
            <a:endParaRPr>
              <a:latin typeface="Cabin"/>
              <a:ea typeface="Cabin"/>
              <a:cs typeface="Cabin"/>
              <a:sym typeface="Cabin"/>
            </a:endParaRPr>
          </a:p>
          <a:p>
            <a:pPr indent="0" lvl="0" marL="457200" rtl="0" algn="l">
              <a:spcBef>
                <a:spcPts val="0"/>
              </a:spcBef>
              <a:spcAft>
                <a:spcPts val="0"/>
              </a:spcAft>
              <a:buNone/>
            </a:pPr>
            <a:r>
              <a:rPr lang="en-GB">
                <a:latin typeface="Cabin"/>
                <a:ea typeface="Cabin"/>
                <a:cs typeface="Cabin"/>
                <a:sym typeface="Cabin"/>
              </a:rPr>
              <a:t>Because of </a:t>
            </a:r>
            <a:r>
              <a:rPr b="1" lang="en-GB">
                <a:solidFill>
                  <a:srgbClr val="CC0000"/>
                </a:solidFill>
                <a:latin typeface="Cabin"/>
                <a:ea typeface="Cabin"/>
                <a:cs typeface="Cabin"/>
                <a:sym typeface="Cabin"/>
              </a:rPr>
              <a:t>Host related factors</a:t>
            </a:r>
            <a:r>
              <a:rPr lang="en-GB">
                <a:latin typeface="Cabin"/>
                <a:ea typeface="Cabin"/>
                <a:cs typeface="Cabin"/>
                <a:sym typeface="Cabin"/>
              </a:rPr>
              <a:t> &amp; </a:t>
            </a:r>
            <a:r>
              <a:rPr b="1" lang="en-GB">
                <a:solidFill>
                  <a:srgbClr val="CC0000"/>
                </a:solidFill>
                <a:latin typeface="Cabin"/>
                <a:ea typeface="Cabin"/>
                <a:cs typeface="Cabin"/>
                <a:sym typeface="Cabin"/>
              </a:rPr>
              <a:t>Organisms related factors</a:t>
            </a:r>
            <a:r>
              <a:rPr lang="en-GB">
                <a:latin typeface="Cabin"/>
                <a:ea typeface="Cabin"/>
                <a:cs typeface="Cabin"/>
                <a:sym typeface="Cabin"/>
              </a:rPr>
              <a:t> </a:t>
            </a:r>
            <a:endParaRPr>
              <a:latin typeface="Cabin"/>
              <a:ea typeface="Cabin"/>
              <a:cs typeface="Cabin"/>
              <a:sym typeface="Cabin"/>
            </a:endParaRPr>
          </a:p>
        </p:txBody>
      </p:sp>
      <p:graphicFrame>
        <p:nvGraphicFramePr>
          <p:cNvPr id="100" name="Google Shape;100;p14"/>
          <p:cNvGraphicFramePr/>
          <p:nvPr/>
        </p:nvGraphicFramePr>
        <p:xfrm>
          <a:off x="816815" y="4349646"/>
          <a:ext cx="3000000" cy="3000000"/>
        </p:xfrm>
        <a:graphic>
          <a:graphicData uri="http://schemas.openxmlformats.org/drawingml/2006/table">
            <a:tbl>
              <a:tblPr>
                <a:noFill/>
                <a:tableStyleId>{1C26A4C3-A74B-4670-A233-1FC5D10912D8}</a:tableStyleId>
              </a:tblPr>
              <a:tblGrid>
                <a:gridCol w="1615700"/>
                <a:gridCol w="2469650"/>
                <a:gridCol w="2113100"/>
              </a:tblGrid>
              <a:tr h="345850">
                <a:tc gridSpan="3">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Organisms</a:t>
                      </a:r>
                      <a:r>
                        <a:rPr b="1" lang="en-GB">
                          <a:solidFill>
                            <a:srgbClr val="FFFFFF"/>
                          </a:solidFill>
                          <a:latin typeface="Cabin"/>
                          <a:ea typeface="Cabin"/>
                          <a:cs typeface="Cabin"/>
                          <a:sym typeface="Cabin"/>
                        </a:rPr>
                        <a:t> Specific Factors</a:t>
                      </a:r>
                      <a:endParaRPr>
                        <a:solidFill>
                          <a:srgbClr val="FFFFFF"/>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34F5C"/>
                    </a:solidFill>
                  </a:tcPr>
                </a:tc>
                <a:tc hMerge="1"/>
                <a:tc hMerge="1"/>
              </a:tr>
              <a:tr h="1035700">
                <a:tc>
                  <a:txBody>
                    <a:bodyPr/>
                    <a:lstStyle/>
                    <a:p>
                      <a:pPr indent="0" lvl="0" marL="0" rtl="0" algn="ctr">
                        <a:spcBef>
                          <a:spcPts val="0"/>
                        </a:spcBef>
                        <a:spcAft>
                          <a:spcPts val="0"/>
                        </a:spcAft>
                        <a:buNone/>
                      </a:pPr>
                      <a:r>
                        <a:rPr b="1" lang="en-GB">
                          <a:solidFill>
                            <a:srgbClr val="134F5C"/>
                          </a:solidFill>
                          <a:latin typeface="Cabin"/>
                          <a:ea typeface="Cabin"/>
                          <a:cs typeface="Cabin"/>
                          <a:sym typeface="Cabin"/>
                        </a:rPr>
                        <a:t>Candida albicans</a:t>
                      </a:r>
                      <a:endParaRPr>
                        <a:solidFill>
                          <a:schemeClr val="dk1"/>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en-GB" sz="1300">
                          <a:latin typeface="Cabin"/>
                          <a:ea typeface="Cabin"/>
                          <a:cs typeface="Cabin"/>
                          <a:sym typeface="Cabin"/>
                        </a:rPr>
                        <a:t>Glucose inducible proteins </a:t>
                      </a:r>
                      <a:r>
                        <a:rPr b="1" lang="en-GB" sz="1300">
                          <a:solidFill>
                            <a:srgbClr val="CC0000"/>
                          </a:solidFill>
                          <a:latin typeface="Cabin"/>
                          <a:ea typeface="Cabin"/>
                          <a:cs typeface="Cabin"/>
                          <a:sym typeface="Cabin"/>
                        </a:rPr>
                        <a:t>promote adhesion </a:t>
                      </a:r>
                      <a:r>
                        <a:rPr lang="en-GB" sz="1300">
                          <a:latin typeface="Cabin"/>
                          <a:ea typeface="Cabin"/>
                          <a:cs typeface="Cabin"/>
                          <a:sym typeface="Cabin"/>
                        </a:rPr>
                        <a:t>of C. albicans to </a:t>
                      </a:r>
                      <a:r>
                        <a:rPr b="1" lang="en-GB" sz="1300">
                          <a:solidFill>
                            <a:srgbClr val="CC0000"/>
                          </a:solidFill>
                          <a:latin typeface="Cabin"/>
                          <a:ea typeface="Cabin"/>
                          <a:cs typeface="Cabin"/>
                          <a:sym typeface="Cabin"/>
                        </a:rPr>
                        <a:t>buccal</a:t>
                      </a:r>
                      <a:r>
                        <a:rPr b="1" baseline="30000" lang="en-GB" sz="1300">
                          <a:solidFill>
                            <a:srgbClr val="CC0000"/>
                          </a:solidFill>
                          <a:latin typeface="Cabin"/>
                          <a:ea typeface="Cabin"/>
                          <a:cs typeface="Cabin"/>
                          <a:sym typeface="Cabin"/>
                        </a:rPr>
                        <a:t>2</a:t>
                      </a:r>
                      <a:r>
                        <a:rPr lang="en-GB" sz="1300">
                          <a:latin typeface="Cabin"/>
                          <a:ea typeface="Cabin"/>
                          <a:cs typeface="Cabin"/>
                          <a:sym typeface="Cabin"/>
                        </a:rPr>
                        <a:t> or </a:t>
                      </a:r>
                      <a:r>
                        <a:rPr b="1" lang="en-GB" sz="1300">
                          <a:solidFill>
                            <a:srgbClr val="CC0000"/>
                          </a:solidFill>
                          <a:latin typeface="Cabin"/>
                          <a:ea typeface="Cabin"/>
                          <a:cs typeface="Cabin"/>
                          <a:sym typeface="Cabin"/>
                        </a:rPr>
                        <a:t>vaginal</a:t>
                      </a:r>
                      <a:r>
                        <a:rPr lang="en-GB" sz="1300">
                          <a:latin typeface="Cabin"/>
                          <a:ea typeface="Cabin"/>
                          <a:cs typeface="Cabin"/>
                          <a:sym typeface="Cabin"/>
                        </a:rPr>
                        <a:t> epithelium which in turn, impairs phagocytosis, giving the organism advantage over the host. </a:t>
                      </a:r>
                      <a:endParaRPr sz="13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018400">
                <a:tc>
                  <a:txBody>
                    <a:bodyPr/>
                    <a:lstStyle/>
                    <a:p>
                      <a:pPr indent="0" lvl="0" marL="0" rtl="0" algn="ctr">
                        <a:spcBef>
                          <a:spcPts val="0"/>
                        </a:spcBef>
                        <a:spcAft>
                          <a:spcPts val="0"/>
                        </a:spcAft>
                        <a:buNone/>
                      </a:pPr>
                      <a:r>
                        <a:rPr b="1" lang="en-GB">
                          <a:solidFill>
                            <a:srgbClr val="134F5C"/>
                          </a:solidFill>
                          <a:latin typeface="Cabin"/>
                          <a:ea typeface="Cabin"/>
                          <a:cs typeface="Cabin"/>
                          <a:sym typeface="Cabin"/>
                        </a:rPr>
                        <a:t>Rhizopus spp.</a:t>
                      </a:r>
                      <a:endParaRPr>
                        <a:solidFill>
                          <a:schemeClr val="dk1"/>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b="1" lang="en-GB" sz="1300">
                          <a:solidFill>
                            <a:srgbClr val="CC0000"/>
                          </a:solidFill>
                          <a:latin typeface="Cabin"/>
                          <a:ea typeface="Cabin"/>
                          <a:cs typeface="Cabin"/>
                          <a:sym typeface="Cabin"/>
                        </a:rPr>
                        <a:t>Ketoacidosis allow Rhizopus spp.</a:t>
                      </a:r>
                      <a:r>
                        <a:rPr lang="en-GB" sz="1300">
                          <a:latin typeface="Cabin"/>
                          <a:ea typeface="Cabin"/>
                          <a:cs typeface="Cabin"/>
                          <a:sym typeface="Cabin"/>
                        </a:rPr>
                        <a:t> which cause </a:t>
                      </a:r>
                      <a:r>
                        <a:rPr b="1" lang="en-GB" sz="1300">
                          <a:solidFill>
                            <a:srgbClr val="CC0000"/>
                          </a:solidFill>
                          <a:latin typeface="Cabin"/>
                          <a:ea typeface="Cabin"/>
                          <a:cs typeface="Cabin"/>
                          <a:sym typeface="Cabin"/>
                        </a:rPr>
                        <a:t>Mucormycosis (Zygomycosis)</a:t>
                      </a:r>
                      <a:r>
                        <a:rPr lang="en-GB" sz="1300">
                          <a:latin typeface="Cabin"/>
                          <a:ea typeface="Cabin"/>
                          <a:cs typeface="Cabin"/>
                          <a:sym typeface="Cabin"/>
                        </a:rPr>
                        <a:t> to thrive in high glucose acidic conditions .</a:t>
                      </a:r>
                      <a:endParaRPr sz="13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pic>
        <p:nvPicPr>
          <p:cNvPr id="101" name="Google Shape;101;p14"/>
          <p:cNvPicPr preferRelativeResize="0"/>
          <p:nvPr/>
        </p:nvPicPr>
        <p:blipFill rotWithShape="1">
          <a:blip r:embed="rId3">
            <a:alphaModFix/>
          </a:blip>
          <a:srcRect b="2965" l="6005" r="2719" t="7717"/>
          <a:stretch/>
        </p:blipFill>
        <p:spPr>
          <a:xfrm>
            <a:off x="1330223" y="7407675"/>
            <a:ext cx="1376350" cy="1205298"/>
          </a:xfrm>
          <a:prstGeom prst="rect">
            <a:avLst/>
          </a:prstGeom>
          <a:noFill/>
          <a:ln>
            <a:noFill/>
          </a:ln>
        </p:spPr>
      </p:pic>
      <p:pic>
        <p:nvPicPr>
          <p:cNvPr id="102" name="Google Shape;102;p14"/>
          <p:cNvPicPr preferRelativeResize="0"/>
          <p:nvPr/>
        </p:nvPicPr>
        <p:blipFill rotWithShape="1">
          <a:blip r:embed="rId4">
            <a:alphaModFix/>
          </a:blip>
          <a:srcRect b="6039" l="1024" r="54238" t="8167"/>
          <a:stretch/>
        </p:blipFill>
        <p:spPr>
          <a:xfrm>
            <a:off x="3118740" y="7451750"/>
            <a:ext cx="1376360" cy="1167275"/>
          </a:xfrm>
          <a:prstGeom prst="rect">
            <a:avLst/>
          </a:prstGeom>
          <a:noFill/>
          <a:ln>
            <a:noFill/>
          </a:ln>
        </p:spPr>
      </p:pic>
      <p:pic>
        <p:nvPicPr>
          <p:cNvPr id="103" name="Google Shape;103;p14"/>
          <p:cNvPicPr preferRelativeResize="0"/>
          <p:nvPr/>
        </p:nvPicPr>
        <p:blipFill>
          <a:blip r:embed="rId5">
            <a:alphaModFix/>
          </a:blip>
          <a:stretch>
            <a:fillRect/>
          </a:stretch>
        </p:blipFill>
        <p:spPr>
          <a:xfrm>
            <a:off x="4907242" y="7423677"/>
            <a:ext cx="1376360" cy="1167275"/>
          </a:xfrm>
          <a:prstGeom prst="rect">
            <a:avLst/>
          </a:prstGeom>
          <a:noFill/>
          <a:ln>
            <a:noFill/>
          </a:ln>
        </p:spPr>
      </p:pic>
      <p:pic>
        <p:nvPicPr>
          <p:cNvPr id="104" name="Google Shape;104;p14"/>
          <p:cNvPicPr preferRelativeResize="0"/>
          <p:nvPr/>
        </p:nvPicPr>
        <p:blipFill>
          <a:blip r:embed="rId6">
            <a:alphaModFix/>
          </a:blip>
          <a:stretch>
            <a:fillRect/>
          </a:stretch>
        </p:blipFill>
        <p:spPr>
          <a:xfrm>
            <a:off x="5733875" y="2875662"/>
            <a:ext cx="1529999" cy="1167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5"/>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2</a:t>
            </a:r>
            <a:endParaRPr b="1" sz="1800">
              <a:solidFill>
                <a:srgbClr val="134F5C"/>
              </a:solidFill>
              <a:latin typeface="Cabin"/>
              <a:ea typeface="Cabin"/>
              <a:cs typeface="Cabin"/>
              <a:sym typeface="Cabin"/>
            </a:endParaRPr>
          </a:p>
        </p:txBody>
      </p:sp>
      <p:sp>
        <p:nvSpPr>
          <p:cNvPr id="111" name="Google Shape;111;p15"/>
          <p:cNvSpPr txBox="1"/>
          <p:nvPr/>
        </p:nvSpPr>
        <p:spPr>
          <a:xfrm>
            <a:off x="77" y="9858484"/>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Uncontrolled diabetes have even higher risk of infections. </a:t>
            </a:r>
            <a:endParaRPr sz="1000">
              <a:solidFill>
                <a:srgbClr val="326D13"/>
              </a:solidFill>
              <a:latin typeface="Cabin"/>
              <a:ea typeface="Cabin"/>
              <a:cs typeface="Cabin"/>
              <a:sym typeface="Cabin"/>
            </a:endParaRPr>
          </a:p>
        </p:txBody>
      </p:sp>
      <p:sp>
        <p:nvSpPr>
          <p:cNvPr id="112" name="Google Shape;112;p15"/>
          <p:cNvSpPr txBox="1"/>
          <p:nvPr/>
        </p:nvSpPr>
        <p:spPr>
          <a:xfrm>
            <a:off x="299100" y="1133700"/>
            <a:ext cx="34350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Host Related Factors</a:t>
            </a:r>
            <a:endParaRPr b="1" sz="2000">
              <a:solidFill>
                <a:srgbClr val="134F5C"/>
              </a:solidFill>
              <a:latin typeface="Cabin"/>
              <a:ea typeface="Cabin"/>
              <a:cs typeface="Cabin"/>
              <a:sym typeface="Cabin"/>
            </a:endParaRPr>
          </a:p>
        </p:txBody>
      </p:sp>
      <p:graphicFrame>
        <p:nvGraphicFramePr>
          <p:cNvPr id="113" name="Google Shape;113;p15"/>
          <p:cNvGraphicFramePr/>
          <p:nvPr/>
        </p:nvGraphicFramePr>
        <p:xfrm>
          <a:off x="394203" y="1676709"/>
          <a:ext cx="3000000" cy="3000000"/>
        </p:xfrm>
        <a:graphic>
          <a:graphicData uri="http://schemas.openxmlformats.org/drawingml/2006/table">
            <a:tbl>
              <a:tblPr>
                <a:noFill/>
                <a:tableStyleId>{1C26A4C3-A74B-4670-A233-1FC5D10912D8}</a:tableStyleId>
              </a:tblPr>
              <a:tblGrid>
                <a:gridCol w="1752950"/>
                <a:gridCol w="2642975"/>
                <a:gridCol w="2273725"/>
              </a:tblGrid>
              <a:tr h="383325">
                <a:tc gridSpan="3">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Host Related Factors</a:t>
                      </a:r>
                      <a:endParaRPr>
                        <a:solidFill>
                          <a:srgbClr val="FFFFFF"/>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34F5C"/>
                    </a:solidFill>
                  </a:tcPr>
                </a:tc>
                <a:tc hMerge="1"/>
                <a:tc hMerge="1"/>
              </a:tr>
              <a:tr h="764825">
                <a:tc>
                  <a:txBody>
                    <a:bodyPr/>
                    <a:lstStyle/>
                    <a:p>
                      <a:pPr indent="0" lvl="0" marL="0" rtl="0" algn="ctr">
                        <a:spcBef>
                          <a:spcPts val="0"/>
                        </a:spcBef>
                        <a:spcAft>
                          <a:spcPts val="0"/>
                        </a:spcAft>
                        <a:buClr>
                          <a:schemeClr val="dk1"/>
                        </a:buClr>
                        <a:buSzPts val="1100"/>
                        <a:buFont typeface="Arial"/>
                        <a:buNone/>
                      </a:pPr>
                      <a:r>
                        <a:rPr b="1" lang="en-GB" sz="1200">
                          <a:solidFill>
                            <a:srgbClr val="134F5C"/>
                          </a:solidFill>
                          <a:latin typeface="Cabin"/>
                          <a:ea typeface="Cabin"/>
                          <a:cs typeface="Cabin"/>
                          <a:sym typeface="Cabin"/>
                        </a:rPr>
                        <a:t>Sensory</a:t>
                      </a:r>
                      <a:endParaRPr b="1" sz="1200">
                        <a:solidFill>
                          <a:srgbClr val="134F5C"/>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sz="1200">
                          <a:solidFill>
                            <a:srgbClr val="134F5C"/>
                          </a:solidFill>
                          <a:latin typeface="Cabin"/>
                          <a:ea typeface="Cabin"/>
                          <a:cs typeface="Cabin"/>
                          <a:sym typeface="Cabin"/>
                        </a:rPr>
                        <a:t>peripheral</a:t>
                      </a:r>
                      <a:endParaRPr b="1" sz="1200">
                        <a:solidFill>
                          <a:srgbClr val="134F5C"/>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sz="1200">
                          <a:solidFill>
                            <a:srgbClr val="134F5C"/>
                          </a:solidFill>
                          <a:latin typeface="Cabin"/>
                          <a:ea typeface="Cabin"/>
                          <a:cs typeface="Cabin"/>
                          <a:sym typeface="Cabin"/>
                        </a:rPr>
                        <a:t>neuropathy</a:t>
                      </a:r>
                      <a:endParaRPr b="1" sz="1200">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en-GB" sz="1200">
                          <a:solidFill>
                            <a:schemeClr val="dk1"/>
                          </a:solidFill>
                          <a:latin typeface="Cabin"/>
                          <a:ea typeface="Cabin"/>
                          <a:cs typeface="Cabin"/>
                          <a:sym typeface="Cabin"/>
                        </a:rPr>
                        <a:t>Minor local trauma may result in </a:t>
                      </a:r>
                      <a:r>
                        <a:rPr b="1" lang="en-GB" sz="1200">
                          <a:solidFill>
                            <a:srgbClr val="CC0000"/>
                          </a:solidFill>
                          <a:latin typeface="Cabin"/>
                          <a:ea typeface="Cabin"/>
                          <a:cs typeface="Cabin"/>
                          <a:sym typeface="Cabin"/>
                        </a:rPr>
                        <a:t>skin ulcers</a:t>
                      </a:r>
                      <a:r>
                        <a:rPr lang="en-GB" sz="1200">
                          <a:solidFill>
                            <a:schemeClr val="dk1"/>
                          </a:solidFill>
                          <a:latin typeface="Cabin"/>
                          <a:ea typeface="Cabin"/>
                          <a:cs typeface="Cabin"/>
                          <a:sym typeface="Cabin"/>
                        </a:rPr>
                        <a:t>, which leads to </a:t>
                      </a:r>
                      <a:r>
                        <a:rPr b="1" lang="en-GB" sz="1200">
                          <a:solidFill>
                            <a:srgbClr val="CC0000"/>
                          </a:solidFill>
                          <a:latin typeface="Cabin"/>
                          <a:ea typeface="Cabin"/>
                          <a:cs typeface="Cabin"/>
                          <a:sym typeface="Cabin"/>
                        </a:rPr>
                        <a:t>diabetic foot infections</a:t>
                      </a:r>
                      <a:endParaRPr b="1" sz="1200">
                        <a:solidFill>
                          <a:srgbClr val="CC0000"/>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792750">
                <a:tc>
                  <a:txBody>
                    <a:bodyPr/>
                    <a:lstStyle/>
                    <a:p>
                      <a:pPr indent="0" lvl="0" marL="0" rtl="0" algn="ctr">
                        <a:lnSpc>
                          <a:spcPct val="115000"/>
                        </a:lnSpc>
                        <a:spcBef>
                          <a:spcPts val="0"/>
                        </a:spcBef>
                        <a:spcAft>
                          <a:spcPts val="0"/>
                        </a:spcAft>
                        <a:buClr>
                          <a:schemeClr val="dk1"/>
                        </a:buClr>
                        <a:buSzPts val="1100"/>
                        <a:buFont typeface="Arial"/>
                        <a:buNone/>
                      </a:pPr>
                      <a:r>
                        <a:rPr b="1" lang="en-GB" sz="1200">
                          <a:solidFill>
                            <a:srgbClr val="134F5C"/>
                          </a:solidFill>
                          <a:latin typeface="Cabin"/>
                          <a:ea typeface="Cabin"/>
                          <a:cs typeface="Cabin"/>
                          <a:sym typeface="Cabin"/>
                        </a:rPr>
                        <a:t>Surgical site infections </a:t>
                      </a:r>
                      <a:endParaRPr b="1" sz="1200">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A</a:t>
                      </a:r>
                      <a:r>
                        <a:rPr lang="en-GB" sz="1200">
                          <a:solidFill>
                            <a:schemeClr val="dk1"/>
                          </a:solidFill>
                          <a:latin typeface="Cabin"/>
                          <a:ea typeface="Cabin"/>
                          <a:cs typeface="Cabin"/>
                          <a:sym typeface="Cabin"/>
                        </a:rPr>
                        <a:t>ssociated with </a:t>
                      </a:r>
                      <a:r>
                        <a:rPr b="1" lang="en-GB" sz="1200">
                          <a:solidFill>
                            <a:srgbClr val="CC0000"/>
                          </a:solidFill>
                          <a:latin typeface="Cabin"/>
                          <a:ea typeface="Cabin"/>
                          <a:cs typeface="Cabin"/>
                          <a:sym typeface="Cabin"/>
                        </a:rPr>
                        <a:t>postoperative hyperglycemia</a:t>
                      </a:r>
                      <a:r>
                        <a:rPr lang="en-GB" sz="1200">
                          <a:solidFill>
                            <a:schemeClr val="dk1"/>
                          </a:solidFill>
                          <a:latin typeface="Cabin"/>
                          <a:ea typeface="Cabin"/>
                          <a:cs typeface="Cabin"/>
                          <a:sym typeface="Cabin"/>
                        </a:rPr>
                        <a:t> which is related to deleterious effect on chemotaxis, phagocytosis and adherence of granulocytes</a:t>
                      </a:r>
                      <a:endParaRPr sz="12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885775">
                <a:tc>
                  <a:txBody>
                    <a:bodyPr/>
                    <a:lstStyle/>
                    <a:p>
                      <a:pPr indent="0" lvl="0" marL="0" rtl="0" algn="ctr">
                        <a:lnSpc>
                          <a:spcPct val="115000"/>
                        </a:lnSpc>
                        <a:spcBef>
                          <a:spcPts val="1200"/>
                        </a:spcBef>
                        <a:spcAft>
                          <a:spcPts val="1200"/>
                        </a:spcAft>
                        <a:buClr>
                          <a:schemeClr val="dk1"/>
                        </a:buClr>
                        <a:buSzPts val="1100"/>
                        <a:buFont typeface="Arial"/>
                        <a:buNone/>
                      </a:pPr>
                      <a:r>
                        <a:rPr b="1" lang="en-GB" sz="1200">
                          <a:solidFill>
                            <a:srgbClr val="134F5C"/>
                          </a:solidFill>
                          <a:latin typeface="Cabin"/>
                          <a:ea typeface="Cabin"/>
                          <a:cs typeface="Cabin"/>
                          <a:sym typeface="Cabin"/>
                        </a:rPr>
                        <a:t>Autonomic neuropathy</a:t>
                      </a:r>
                      <a:endParaRPr b="1" sz="1200">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lnSpc>
                          <a:spcPct val="115000"/>
                        </a:lnSpc>
                        <a:spcBef>
                          <a:spcPts val="1200"/>
                        </a:spcBef>
                        <a:spcAft>
                          <a:spcPts val="1200"/>
                        </a:spcAft>
                        <a:buNone/>
                      </a:pPr>
                      <a:r>
                        <a:rPr lang="en-GB" sz="1200">
                          <a:solidFill>
                            <a:schemeClr val="dk1"/>
                          </a:solidFill>
                          <a:latin typeface="Cabin"/>
                          <a:ea typeface="Cabin"/>
                          <a:cs typeface="Cabin"/>
                          <a:sym typeface="Cabin"/>
                        </a:rPr>
                        <a:t>Diabetic patients may develop </a:t>
                      </a:r>
                      <a:r>
                        <a:rPr b="1" lang="en-GB" sz="1200">
                          <a:solidFill>
                            <a:srgbClr val="CC0000"/>
                          </a:solidFill>
                          <a:latin typeface="Cabin"/>
                          <a:ea typeface="Cabin"/>
                          <a:cs typeface="Cabin"/>
                          <a:sym typeface="Cabin"/>
                        </a:rPr>
                        <a:t>urinary retention and stasis</a:t>
                      </a:r>
                      <a:r>
                        <a:rPr lang="en-GB" sz="1200">
                          <a:solidFill>
                            <a:schemeClr val="dk1"/>
                          </a:solidFill>
                          <a:latin typeface="Cabin"/>
                          <a:ea typeface="Cabin"/>
                          <a:cs typeface="Cabin"/>
                          <a:sym typeface="Cabin"/>
                        </a:rPr>
                        <a:t> that in turn, predisposes to </a:t>
                      </a:r>
                      <a:r>
                        <a:rPr b="1" lang="en-GB" sz="1200">
                          <a:solidFill>
                            <a:srgbClr val="CC0000"/>
                          </a:solidFill>
                          <a:latin typeface="Cabin"/>
                          <a:ea typeface="Cabin"/>
                          <a:cs typeface="Cabin"/>
                          <a:sym typeface="Cabin"/>
                        </a:rPr>
                        <a:t>develop urinary tract infections.</a:t>
                      </a:r>
                      <a:endParaRPr b="1" sz="1200">
                        <a:solidFill>
                          <a:srgbClr val="CC0000"/>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801050">
                <a:tc>
                  <a:txBody>
                    <a:bodyPr/>
                    <a:lstStyle/>
                    <a:p>
                      <a:pPr indent="0" lvl="0" marL="0" rtl="0" algn="ctr">
                        <a:spcBef>
                          <a:spcPts val="0"/>
                        </a:spcBef>
                        <a:spcAft>
                          <a:spcPts val="0"/>
                        </a:spcAft>
                        <a:buClr>
                          <a:schemeClr val="dk1"/>
                        </a:buClr>
                        <a:buSzPts val="1100"/>
                        <a:buFont typeface="Arial"/>
                        <a:buNone/>
                      </a:pPr>
                      <a:r>
                        <a:rPr b="1" lang="en-GB" sz="1200">
                          <a:solidFill>
                            <a:srgbClr val="134F5C"/>
                          </a:solidFill>
                          <a:latin typeface="Cabin"/>
                          <a:ea typeface="Cabin"/>
                          <a:cs typeface="Cabin"/>
                          <a:sym typeface="Cabin"/>
                        </a:rPr>
                        <a:t>Hyperglycemia</a:t>
                      </a:r>
                      <a:r>
                        <a:rPr b="1" baseline="30000" lang="en-GB" sz="1200">
                          <a:solidFill>
                            <a:srgbClr val="134F5C"/>
                          </a:solidFill>
                          <a:latin typeface="Cabin"/>
                          <a:ea typeface="Cabin"/>
                          <a:cs typeface="Cabin"/>
                          <a:sym typeface="Cabin"/>
                        </a:rPr>
                        <a:t>1</a:t>
                      </a:r>
                      <a:r>
                        <a:rPr b="1" lang="en-GB" sz="1200">
                          <a:solidFill>
                            <a:srgbClr val="134F5C"/>
                          </a:solidFill>
                          <a:latin typeface="Cabin"/>
                          <a:ea typeface="Cabin"/>
                          <a:cs typeface="Cabin"/>
                          <a:sym typeface="Cabin"/>
                        </a:rPr>
                        <a:t> and metabolic derangements </a:t>
                      </a:r>
                      <a:endParaRPr b="1" sz="1200">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en-GB" sz="1200">
                          <a:solidFill>
                            <a:schemeClr val="dk1"/>
                          </a:solidFill>
                          <a:latin typeface="Cabin"/>
                          <a:ea typeface="Cabin"/>
                          <a:cs typeface="Cabin"/>
                          <a:sym typeface="Cabin"/>
                        </a:rPr>
                        <a:t>I</a:t>
                      </a:r>
                      <a:r>
                        <a:rPr lang="en-GB" sz="1200">
                          <a:solidFill>
                            <a:schemeClr val="dk1"/>
                          </a:solidFill>
                          <a:latin typeface="Cabin"/>
                          <a:ea typeface="Cabin"/>
                          <a:cs typeface="Cabin"/>
                          <a:sym typeface="Cabin"/>
                        </a:rPr>
                        <a:t>n diabetic patient may facilitate infection.</a:t>
                      </a:r>
                      <a:endParaRPr sz="12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267275">
                <a:tc>
                  <a:txBody>
                    <a:bodyPr/>
                    <a:lstStyle/>
                    <a:p>
                      <a:pPr indent="0" lvl="0" marL="0" rtl="0" algn="ctr">
                        <a:spcBef>
                          <a:spcPts val="0"/>
                        </a:spcBef>
                        <a:spcAft>
                          <a:spcPts val="0"/>
                        </a:spcAft>
                        <a:buNone/>
                      </a:pPr>
                      <a:r>
                        <a:rPr b="1" lang="en-GB" sz="1200">
                          <a:solidFill>
                            <a:srgbClr val="134F5C"/>
                          </a:solidFill>
                          <a:latin typeface="Cabin"/>
                          <a:ea typeface="Cabin"/>
                          <a:cs typeface="Cabin"/>
                          <a:sym typeface="Cabin"/>
                        </a:rPr>
                        <a:t>Immune defects in diabetes </a:t>
                      </a:r>
                      <a:endParaRPr b="1" sz="1200">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lnSpc>
                          <a:spcPct val="115000"/>
                        </a:lnSpc>
                        <a:spcBef>
                          <a:spcPts val="0"/>
                        </a:spcBef>
                        <a:spcAft>
                          <a:spcPts val="0"/>
                        </a:spcAft>
                        <a:buNone/>
                      </a:pPr>
                      <a:r>
                        <a:rPr b="1" lang="en-GB" sz="1200">
                          <a:solidFill>
                            <a:schemeClr val="dk1"/>
                          </a:solidFill>
                          <a:latin typeface="Cabin"/>
                          <a:ea typeface="Cabin"/>
                          <a:cs typeface="Cabin"/>
                          <a:sym typeface="Cabin"/>
                        </a:rPr>
                        <a:t>Such as :</a:t>
                      </a:r>
                      <a:endParaRPr b="1" sz="1200">
                        <a:solidFill>
                          <a:schemeClr val="dk1"/>
                        </a:solidFill>
                        <a:latin typeface="Cabin"/>
                        <a:ea typeface="Cabin"/>
                        <a:cs typeface="Cabin"/>
                        <a:sym typeface="Cabin"/>
                      </a:endParaRPr>
                    </a:p>
                    <a:p>
                      <a:pPr indent="0" lvl="0" marL="0" rtl="0" algn="l">
                        <a:lnSpc>
                          <a:spcPct val="100000"/>
                        </a:lnSpc>
                        <a:spcBef>
                          <a:spcPts val="0"/>
                        </a:spcBef>
                        <a:spcAft>
                          <a:spcPts val="0"/>
                        </a:spcAft>
                        <a:buNone/>
                      </a:pPr>
                      <a:r>
                        <a:rPr lang="en-GB" sz="1200">
                          <a:solidFill>
                            <a:schemeClr val="dk1"/>
                          </a:solidFill>
                          <a:latin typeface="Cabin"/>
                          <a:ea typeface="Cabin"/>
                          <a:cs typeface="Cabin"/>
                          <a:sym typeface="Cabin"/>
                        </a:rPr>
                        <a:t>1- </a:t>
                      </a:r>
                      <a:r>
                        <a:rPr lang="en-GB" sz="1200">
                          <a:solidFill>
                            <a:schemeClr val="dk1"/>
                          </a:solidFill>
                          <a:latin typeface="Cabin"/>
                          <a:ea typeface="Cabin"/>
                          <a:cs typeface="Cabin"/>
                          <a:sym typeface="Cabin"/>
                        </a:rPr>
                        <a:t>Depressed </a:t>
                      </a:r>
                      <a:r>
                        <a:rPr b="1" lang="en-GB" sz="1200">
                          <a:solidFill>
                            <a:schemeClr val="dk1"/>
                          </a:solidFill>
                          <a:latin typeface="Cabin"/>
                          <a:ea typeface="Cabin"/>
                          <a:cs typeface="Cabin"/>
                          <a:sym typeface="Cabin"/>
                        </a:rPr>
                        <a:t>Neutrophil</a:t>
                      </a:r>
                      <a:r>
                        <a:rPr lang="en-GB" sz="1200">
                          <a:solidFill>
                            <a:schemeClr val="dk1"/>
                          </a:solidFill>
                          <a:latin typeface="Cabin"/>
                          <a:ea typeface="Cabin"/>
                          <a:cs typeface="Cabin"/>
                          <a:sym typeface="Cabin"/>
                        </a:rPr>
                        <a:t> function</a:t>
                      </a:r>
                      <a:endParaRPr sz="1200">
                        <a:solidFill>
                          <a:schemeClr val="dk1"/>
                        </a:solidFill>
                        <a:latin typeface="Cabin"/>
                        <a:ea typeface="Cabin"/>
                        <a:cs typeface="Cabin"/>
                        <a:sym typeface="Cabin"/>
                      </a:endParaRPr>
                    </a:p>
                    <a:p>
                      <a:pPr indent="0" lvl="0" marL="0" rtl="0" algn="l">
                        <a:lnSpc>
                          <a:spcPct val="100000"/>
                        </a:lnSpc>
                        <a:spcBef>
                          <a:spcPts val="0"/>
                        </a:spcBef>
                        <a:spcAft>
                          <a:spcPts val="0"/>
                        </a:spcAft>
                        <a:buNone/>
                      </a:pPr>
                      <a:r>
                        <a:rPr lang="en-GB" sz="1200">
                          <a:solidFill>
                            <a:schemeClr val="dk1"/>
                          </a:solidFill>
                          <a:latin typeface="Cabin"/>
                          <a:ea typeface="Cabin"/>
                          <a:cs typeface="Cabin"/>
                          <a:sym typeface="Cabin"/>
                        </a:rPr>
                        <a:t>2- </a:t>
                      </a:r>
                      <a:r>
                        <a:rPr lang="en-GB" sz="1200">
                          <a:solidFill>
                            <a:schemeClr val="dk1"/>
                          </a:solidFill>
                          <a:latin typeface="Cabin"/>
                          <a:ea typeface="Cabin"/>
                          <a:cs typeface="Cabin"/>
                          <a:sym typeface="Cabin"/>
                        </a:rPr>
                        <a:t>Affected </a:t>
                      </a:r>
                      <a:r>
                        <a:rPr b="1" lang="en-GB" sz="1200">
                          <a:solidFill>
                            <a:schemeClr val="dk1"/>
                          </a:solidFill>
                          <a:latin typeface="Cabin"/>
                          <a:ea typeface="Cabin"/>
                          <a:cs typeface="Cabin"/>
                          <a:sym typeface="Cabin"/>
                        </a:rPr>
                        <a:t>adherence</a:t>
                      </a:r>
                      <a:r>
                        <a:rPr lang="en-GB" sz="1200">
                          <a:solidFill>
                            <a:schemeClr val="dk1"/>
                          </a:solidFill>
                          <a:latin typeface="Cabin"/>
                          <a:ea typeface="Cabin"/>
                          <a:cs typeface="Cabin"/>
                          <a:sym typeface="Cabin"/>
                        </a:rPr>
                        <a:t> to the endothelium.</a:t>
                      </a:r>
                      <a:endParaRPr sz="1200">
                        <a:solidFill>
                          <a:schemeClr val="dk1"/>
                        </a:solidFill>
                        <a:latin typeface="Cabin"/>
                        <a:ea typeface="Cabin"/>
                        <a:cs typeface="Cabin"/>
                        <a:sym typeface="Cabin"/>
                      </a:endParaRPr>
                    </a:p>
                    <a:p>
                      <a:pPr indent="0" lvl="0" marL="0" rtl="0" algn="l">
                        <a:lnSpc>
                          <a:spcPct val="100000"/>
                        </a:lnSpc>
                        <a:spcBef>
                          <a:spcPts val="0"/>
                        </a:spcBef>
                        <a:spcAft>
                          <a:spcPts val="0"/>
                        </a:spcAft>
                        <a:buNone/>
                      </a:pPr>
                      <a:r>
                        <a:rPr lang="en-GB" sz="1200">
                          <a:solidFill>
                            <a:schemeClr val="dk1"/>
                          </a:solidFill>
                          <a:latin typeface="Cabin"/>
                          <a:ea typeface="Cabin"/>
                          <a:cs typeface="Cabin"/>
                          <a:sym typeface="Cabin"/>
                        </a:rPr>
                        <a:t>3- </a:t>
                      </a:r>
                      <a:r>
                        <a:rPr lang="en-GB" sz="1200">
                          <a:solidFill>
                            <a:schemeClr val="dk1"/>
                          </a:solidFill>
                          <a:latin typeface="Cabin"/>
                          <a:ea typeface="Cabin"/>
                          <a:cs typeface="Cabin"/>
                          <a:sym typeface="Cabin"/>
                        </a:rPr>
                        <a:t>Affected </a:t>
                      </a:r>
                      <a:r>
                        <a:rPr b="1" lang="en-GB" sz="1200">
                          <a:solidFill>
                            <a:schemeClr val="dk1"/>
                          </a:solidFill>
                          <a:latin typeface="Cabin"/>
                          <a:ea typeface="Cabin"/>
                          <a:cs typeface="Cabin"/>
                          <a:sym typeface="Cabin"/>
                        </a:rPr>
                        <a:t>chemotaxis</a:t>
                      </a:r>
                      <a:r>
                        <a:rPr lang="en-GB" sz="1200">
                          <a:solidFill>
                            <a:schemeClr val="dk1"/>
                          </a:solidFill>
                          <a:latin typeface="Cabin"/>
                          <a:ea typeface="Cabin"/>
                          <a:cs typeface="Cabin"/>
                          <a:sym typeface="Cabin"/>
                        </a:rPr>
                        <a:t> and </a:t>
                      </a:r>
                      <a:r>
                        <a:rPr b="1" lang="en-GB" sz="1200">
                          <a:solidFill>
                            <a:schemeClr val="dk1"/>
                          </a:solidFill>
                          <a:latin typeface="Cabin"/>
                          <a:ea typeface="Cabin"/>
                          <a:cs typeface="Cabin"/>
                          <a:sym typeface="Cabin"/>
                        </a:rPr>
                        <a:t>phagocytosis</a:t>
                      </a:r>
                      <a:endParaRPr b="1" sz="1200">
                        <a:solidFill>
                          <a:schemeClr val="dk1"/>
                        </a:solidFill>
                        <a:latin typeface="Cabin"/>
                        <a:ea typeface="Cabin"/>
                        <a:cs typeface="Cabin"/>
                        <a:sym typeface="Cabin"/>
                      </a:endParaRPr>
                    </a:p>
                    <a:p>
                      <a:pPr indent="0" lvl="0" marL="0" rtl="0" algn="l">
                        <a:lnSpc>
                          <a:spcPct val="100000"/>
                        </a:lnSpc>
                        <a:spcBef>
                          <a:spcPts val="0"/>
                        </a:spcBef>
                        <a:spcAft>
                          <a:spcPts val="0"/>
                        </a:spcAft>
                        <a:buNone/>
                      </a:pPr>
                      <a:r>
                        <a:rPr lang="en-GB" sz="1200">
                          <a:solidFill>
                            <a:schemeClr val="dk1"/>
                          </a:solidFill>
                          <a:latin typeface="Cabin"/>
                          <a:ea typeface="Cabin"/>
                          <a:cs typeface="Cabin"/>
                          <a:sym typeface="Cabin"/>
                        </a:rPr>
                        <a:t>4- </a:t>
                      </a:r>
                      <a:r>
                        <a:rPr lang="en-GB" sz="1200">
                          <a:solidFill>
                            <a:schemeClr val="dk1"/>
                          </a:solidFill>
                          <a:latin typeface="Cabin"/>
                          <a:ea typeface="Cabin"/>
                          <a:cs typeface="Cabin"/>
                          <a:sym typeface="Cabin"/>
                        </a:rPr>
                        <a:t>Compromised </a:t>
                      </a:r>
                      <a:r>
                        <a:rPr b="1" lang="en-GB" sz="1200">
                          <a:solidFill>
                            <a:schemeClr val="dk1"/>
                          </a:solidFill>
                          <a:latin typeface="Cabin"/>
                          <a:ea typeface="Cabin"/>
                          <a:cs typeface="Cabin"/>
                          <a:sym typeface="Cabin"/>
                        </a:rPr>
                        <a:t>bactericidal</a:t>
                      </a:r>
                      <a:r>
                        <a:rPr lang="en-GB" sz="1200">
                          <a:solidFill>
                            <a:schemeClr val="dk1"/>
                          </a:solidFill>
                          <a:latin typeface="Cabin"/>
                          <a:ea typeface="Cabin"/>
                          <a:cs typeface="Cabin"/>
                          <a:sym typeface="Cabin"/>
                        </a:rPr>
                        <a:t> activity.</a:t>
                      </a:r>
                      <a:endParaRPr sz="1200">
                        <a:solidFill>
                          <a:schemeClr val="dk1"/>
                        </a:solidFill>
                        <a:latin typeface="Cabin"/>
                        <a:ea typeface="Cabin"/>
                        <a:cs typeface="Cabin"/>
                        <a:sym typeface="Cabin"/>
                      </a:endParaRPr>
                    </a:p>
                    <a:p>
                      <a:pPr indent="0" lvl="0" marL="0" rtl="0" algn="l">
                        <a:lnSpc>
                          <a:spcPct val="100000"/>
                        </a:lnSpc>
                        <a:spcBef>
                          <a:spcPts val="0"/>
                        </a:spcBef>
                        <a:spcAft>
                          <a:spcPts val="0"/>
                        </a:spcAft>
                        <a:buNone/>
                      </a:pPr>
                      <a:r>
                        <a:rPr lang="en-GB" sz="1200">
                          <a:solidFill>
                            <a:schemeClr val="dk1"/>
                          </a:solidFill>
                          <a:latin typeface="Cabin"/>
                          <a:ea typeface="Cabin"/>
                          <a:cs typeface="Cabin"/>
                          <a:sym typeface="Cabin"/>
                        </a:rPr>
                        <a:t>5- </a:t>
                      </a:r>
                      <a:r>
                        <a:rPr lang="en-GB" sz="1200">
                          <a:solidFill>
                            <a:schemeClr val="dk1"/>
                          </a:solidFill>
                          <a:latin typeface="Cabin"/>
                          <a:ea typeface="Cabin"/>
                          <a:cs typeface="Cabin"/>
                          <a:sym typeface="Cabin"/>
                        </a:rPr>
                        <a:t>Depressed </a:t>
                      </a:r>
                      <a:r>
                        <a:rPr b="1" lang="en-GB" sz="1200">
                          <a:solidFill>
                            <a:schemeClr val="dk1"/>
                          </a:solidFill>
                          <a:latin typeface="Cabin"/>
                          <a:ea typeface="Cabin"/>
                          <a:cs typeface="Cabin"/>
                          <a:sym typeface="Cabin"/>
                        </a:rPr>
                        <a:t>cell mediated  immunity</a:t>
                      </a:r>
                      <a:endParaRPr b="1" sz="1200">
                        <a:solidFill>
                          <a:schemeClr val="dk1"/>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769750">
                <a:tc>
                  <a:txBody>
                    <a:bodyPr/>
                    <a:lstStyle/>
                    <a:p>
                      <a:pPr indent="0" lvl="0" marL="0" rtl="0" algn="ctr">
                        <a:spcBef>
                          <a:spcPts val="0"/>
                        </a:spcBef>
                        <a:spcAft>
                          <a:spcPts val="0"/>
                        </a:spcAft>
                        <a:buNone/>
                      </a:pPr>
                      <a:r>
                        <a:rPr b="1" lang="en-GB" sz="1200">
                          <a:solidFill>
                            <a:srgbClr val="134F5C"/>
                          </a:solidFill>
                          <a:latin typeface="Cabin"/>
                          <a:ea typeface="Cabin"/>
                          <a:cs typeface="Cabin"/>
                          <a:sym typeface="Cabin"/>
                        </a:rPr>
                        <a:t>Increased skin and mucosal colonization</a:t>
                      </a:r>
                      <a:endParaRPr b="1" sz="1200">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en-GB" sz="20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Diabetics on insulin have </a:t>
                      </a:r>
                      <a:r>
                        <a:rPr b="1" lang="en-GB" sz="1200">
                          <a:solidFill>
                            <a:srgbClr val="CC0000"/>
                          </a:solidFill>
                          <a:latin typeface="Cabin"/>
                          <a:ea typeface="Cabin"/>
                          <a:cs typeface="Cabin"/>
                          <a:sym typeface="Cabin"/>
                        </a:rPr>
                        <a:t>asymptomatic nasal and skin</a:t>
                      </a:r>
                      <a:endParaRPr b="1"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colonization with S. aureus particularly MRSA</a:t>
                      </a:r>
                      <a:endParaRPr b="1" sz="1200">
                        <a:solidFill>
                          <a:srgbClr val="CC0000"/>
                        </a:solidFill>
                        <a:latin typeface="Cabin"/>
                        <a:ea typeface="Cabin"/>
                        <a:cs typeface="Cabin"/>
                        <a:sym typeface="Cabin"/>
                      </a:endParaRPr>
                    </a:p>
                    <a:p>
                      <a:pPr indent="0" lvl="0" marL="0" rtl="0" algn="l">
                        <a:spcBef>
                          <a:spcPts val="0"/>
                        </a:spcBef>
                        <a:spcAft>
                          <a:spcPts val="0"/>
                        </a:spcAft>
                        <a:buNone/>
                      </a:pPr>
                      <a:r>
                        <a:rPr lang="en-GB" sz="20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Colonization predisposes to skin infection and transient bacteremia    which may result in distal sites infection such as damaged muscle.</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20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b="1" lang="en-GB" sz="1200">
                          <a:solidFill>
                            <a:schemeClr val="dk1"/>
                          </a:solidFill>
                          <a:latin typeface="Cabin"/>
                          <a:ea typeface="Cabin"/>
                          <a:cs typeface="Cabin"/>
                          <a:sym typeface="Cabin"/>
                        </a:rPr>
                        <a:t>In type- 2 diabetes;</a:t>
                      </a: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Mucosal colonization</a:t>
                      </a:r>
                      <a:r>
                        <a:rPr lang="en-GB" sz="1200">
                          <a:solidFill>
                            <a:schemeClr val="dk1"/>
                          </a:solidFill>
                          <a:latin typeface="Cabin"/>
                          <a:ea typeface="Cabin"/>
                          <a:cs typeface="Cabin"/>
                          <a:sym typeface="Cabin"/>
                        </a:rPr>
                        <a:t> with </a:t>
                      </a:r>
                      <a:r>
                        <a:rPr b="1" lang="en-GB" sz="1200">
                          <a:solidFill>
                            <a:srgbClr val="CC0000"/>
                          </a:solidFill>
                          <a:latin typeface="Cabin"/>
                          <a:ea typeface="Cabin"/>
                          <a:cs typeface="Cabin"/>
                          <a:sym typeface="Cabin"/>
                        </a:rPr>
                        <a:t>C. albicans</a:t>
                      </a:r>
                      <a:r>
                        <a:rPr b="1" lang="en-GB" sz="12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is common. </a:t>
                      </a:r>
                      <a:r>
                        <a:rPr b="1" lang="en-GB" sz="1200">
                          <a:solidFill>
                            <a:srgbClr val="CC0000"/>
                          </a:solidFill>
                          <a:latin typeface="Cabin"/>
                          <a:ea typeface="Cabin"/>
                          <a:cs typeface="Cabin"/>
                          <a:sym typeface="Cabin"/>
                        </a:rPr>
                        <a:t>Vulvovaginitis</a:t>
                      </a:r>
                      <a:r>
                        <a:rPr lang="en-GB" sz="1200">
                          <a:solidFill>
                            <a:schemeClr val="dk1"/>
                          </a:solidFill>
                          <a:latin typeface="Cabin"/>
                          <a:ea typeface="Cabin"/>
                          <a:cs typeface="Cabin"/>
                          <a:sym typeface="Cabin"/>
                        </a:rPr>
                        <a:t> caused by </a:t>
                      </a:r>
                      <a:r>
                        <a:rPr b="1" lang="en-GB" sz="1200" u="sng">
                          <a:solidFill>
                            <a:srgbClr val="CC0000"/>
                          </a:solidFill>
                          <a:latin typeface="Cabin"/>
                          <a:ea typeface="Cabin"/>
                          <a:cs typeface="Cabin"/>
                          <a:sym typeface="Cabin"/>
                        </a:rPr>
                        <a:t>Non</a:t>
                      </a:r>
                      <a:r>
                        <a:rPr b="1" lang="en-GB" sz="1200">
                          <a:solidFill>
                            <a:srgbClr val="CC0000"/>
                          </a:solidFill>
                          <a:latin typeface="Cabin"/>
                          <a:ea typeface="Cabin"/>
                          <a:cs typeface="Cabin"/>
                          <a:sym typeface="Cabin"/>
                        </a:rPr>
                        <a:t>-albicans Candida spp.</a:t>
                      </a:r>
                      <a:r>
                        <a:rPr lang="en-GB" sz="1200">
                          <a:solidFill>
                            <a:schemeClr val="dk1"/>
                          </a:solidFill>
                          <a:latin typeface="Cabin"/>
                          <a:ea typeface="Cabin"/>
                          <a:cs typeface="Cabin"/>
                          <a:sym typeface="Cabin"/>
                        </a:rPr>
                        <a:t> is common in patients with poor glycemic control</a:t>
                      </a:r>
                      <a:endParaRPr sz="1200">
                        <a:solidFill>
                          <a:schemeClr val="dk1"/>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062575">
                <a:tc>
                  <a:txBody>
                    <a:bodyPr/>
                    <a:lstStyle/>
                    <a:p>
                      <a:pPr indent="0" lvl="0" marL="0" rtl="0" algn="ctr">
                        <a:spcBef>
                          <a:spcPts val="0"/>
                        </a:spcBef>
                        <a:spcAft>
                          <a:spcPts val="0"/>
                        </a:spcAft>
                        <a:buNone/>
                      </a:pPr>
                      <a:r>
                        <a:rPr b="1" lang="en-GB" sz="1200">
                          <a:solidFill>
                            <a:srgbClr val="134F5C"/>
                          </a:solidFill>
                          <a:latin typeface="Cabin"/>
                          <a:ea typeface="Cabin"/>
                          <a:cs typeface="Cabin"/>
                          <a:sym typeface="Cabin"/>
                        </a:rPr>
                        <a:t>Vascular insufficiency</a:t>
                      </a:r>
                      <a:endParaRPr b="1" sz="1200">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en-GB" sz="1200">
                          <a:solidFill>
                            <a:schemeClr val="dk1"/>
                          </a:solidFill>
                          <a:latin typeface="Cabin"/>
                          <a:ea typeface="Cabin"/>
                          <a:cs typeface="Cabin"/>
                          <a:sym typeface="Cabin"/>
                        </a:rPr>
                        <a:t>R</a:t>
                      </a:r>
                      <a:r>
                        <a:rPr lang="en-GB" sz="1200">
                          <a:solidFill>
                            <a:schemeClr val="dk1"/>
                          </a:solidFill>
                          <a:latin typeface="Cabin"/>
                          <a:ea typeface="Cabin"/>
                          <a:cs typeface="Cabin"/>
                          <a:sym typeface="Cabin"/>
                        </a:rPr>
                        <a:t>esults in local tissue </a:t>
                      </a:r>
                      <a:r>
                        <a:rPr b="1" lang="en-GB" sz="1200">
                          <a:solidFill>
                            <a:srgbClr val="CC0000"/>
                          </a:solidFill>
                          <a:latin typeface="Cabin"/>
                          <a:ea typeface="Cabin"/>
                          <a:cs typeface="Cabin"/>
                          <a:sym typeface="Cabin"/>
                        </a:rPr>
                        <a:t>ischemia</a:t>
                      </a:r>
                      <a:r>
                        <a:rPr lang="en-GB" sz="1200">
                          <a:solidFill>
                            <a:schemeClr val="dk1"/>
                          </a:solidFill>
                          <a:latin typeface="Cabin"/>
                          <a:ea typeface="Cabin"/>
                          <a:cs typeface="Cabin"/>
                          <a:sym typeface="Cabin"/>
                        </a:rPr>
                        <a:t> that enhances the </a:t>
                      </a:r>
                      <a:r>
                        <a:rPr b="1" lang="en-GB" sz="1200">
                          <a:solidFill>
                            <a:srgbClr val="CC0000"/>
                          </a:solidFill>
                          <a:latin typeface="Cabin"/>
                          <a:ea typeface="Cabin"/>
                          <a:cs typeface="Cabin"/>
                          <a:sym typeface="Cabin"/>
                        </a:rPr>
                        <a:t>growth of microaerophilic and anaerobic organisms</a:t>
                      </a:r>
                      <a:r>
                        <a:rPr lang="en-GB" sz="1200">
                          <a:solidFill>
                            <a:schemeClr val="dk1"/>
                          </a:solidFill>
                          <a:latin typeface="Cabin"/>
                          <a:ea typeface="Cabin"/>
                          <a:cs typeface="Cabin"/>
                          <a:sym typeface="Cabin"/>
                        </a:rPr>
                        <a:t> while depressing the O2 dependent bactericidal functions of leukocytes. </a:t>
                      </a:r>
                      <a:r>
                        <a:rPr b="1" lang="en-GB" sz="1200">
                          <a:solidFill>
                            <a:schemeClr val="dk1"/>
                          </a:solidFill>
                          <a:latin typeface="Cabin"/>
                          <a:ea typeface="Cabin"/>
                          <a:cs typeface="Cabin"/>
                          <a:sym typeface="Cabin"/>
                        </a:rPr>
                        <a:t>There may be also impairment of the local inflammatory response and absorption of antibiotics</a:t>
                      </a:r>
                      <a:endParaRPr b="1" sz="1200">
                        <a:solidFill>
                          <a:schemeClr val="dk1"/>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sp>
        <p:nvSpPr>
          <p:cNvPr id="114" name="Google Shape;114;p15"/>
          <p:cNvSpPr txBox="1"/>
          <p:nvPr/>
        </p:nvSpPr>
        <p:spPr>
          <a:xfrm>
            <a:off x="2368800" y="45025"/>
            <a:ext cx="27828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34F5C"/>
                </a:solidFill>
                <a:latin typeface="Cabin"/>
                <a:ea typeface="Cabin"/>
                <a:cs typeface="Cabin"/>
                <a:sym typeface="Cabin"/>
              </a:rPr>
              <a:t>introduction</a:t>
            </a:r>
            <a:endParaRPr b="1" sz="3500">
              <a:solidFill>
                <a:srgbClr val="134F5C"/>
              </a:solidFill>
              <a:latin typeface="Cabin"/>
              <a:ea typeface="Cabin"/>
              <a:cs typeface="Cabin"/>
              <a:sym typeface="Cabin"/>
            </a:endParaRPr>
          </a:p>
        </p:txBody>
      </p:sp>
      <p:cxnSp>
        <p:nvCxnSpPr>
          <p:cNvPr id="115" name="Google Shape;115;p15"/>
          <p:cNvCxnSpPr/>
          <p:nvPr/>
        </p:nvCxnSpPr>
        <p:spPr>
          <a:xfrm flipH="1" rot="10800000">
            <a:off x="2403376" y="798144"/>
            <a:ext cx="2782800" cy="3900"/>
          </a:xfrm>
          <a:prstGeom prst="straightConnector1">
            <a:avLst/>
          </a:prstGeom>
          <a:noFill/>
          <a:ln cap="flat" cmpd="sng" w="19050">
            <a:solidFill>
              <a:srgbClr val="45818E"/>
            </a:solidFill>
            <a:prstDash val="dot"/>
            <a:round/>
            <a:headEnd len="med" w="med" type="oval"/>
            <a:tailEnd len="med" w="med" type="oval"/>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6"/>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nvSpPr>
        <p:spPr>
          <a:xfrm>
            <a:off x="786400" y="71200"/>
            <a:ext cx="58239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34F5C"/>
                </a:solidFill>
                <a:latin typeface="Cabin"/>
                <a:ea typeface="Cabin"/>
                <a:cs typeface="Cabin"/>
                <a:sym typeface="Cabin"/>
              </a:rPr>
              <a:t>Infections in diabetic </a:t>
            </a:r>
            <a:r>
              <a:rPr b="1" lang="en-GB" sz="3500">
                <a:solidFill>
                  <a:srgbClr val="134F5C"/>
                </a:solidFill>
                <a:latin typeface="Cabin"/>
                <a:ea typeface="Cabin"/>
                <a:cs typeface="Cabin"/>
                <a:sym typeface="Cabin"/>
              </a:rPr>
              <a:t>patients</a:t>
            </a:r>
            <a:endParaRPr b="1" sz="3500">
              <a:solidFill>
                <a:srgbClr val="134F5C"/>
              </a:solidFill>
              <a:latin typeface="Cabin"/>
              <a:ea typeface="Cabin"/>
              <a:cs typeface="Cabin"/>
              <a:sym typeface="Cabin"/>
            </a:endParaRPr>
          </a:p>
        </p:txBody>
      </p:sp>
      <p:sp>
        <p:nvSpPr>
          <p:cNvPr id="122" name="Google Shape;122;p16"/>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3</a:t>
            </a:r>
            <a:endParaRPr b="1" sz="1800">
              <a:solidFill>
                <a:srgbClr val="134F5C"/>
              </a:solidFill>
              <a:latin typeface="Cabin"/>
              <a:ea typeface="Cabin"/>
              <a:cs typeface="Cabin"/>
              <a:sym typeface="Cabin"/>
            </a:endParaRPr>
          </a:p>
        </p:txBody>
      </p:sp>
      <p:sp>
        <p:nvSpPr>
          <p:cNvPr id="123" name="Google Shape;123;p16"/>
          <p:cNvSpPr txBox="1"/>
          <p:nvPr/>
        </p:nvSpPr>
        <p:spPr>
          <a:xfrm>
            <a:off x="2" y="9858484"/>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Cabin"/>
              <a:buAutoNum type="arabicPeriod"/>
            </a:pPr>
            <a:r>
              <a:rPr b="1" lang="en-GB" sz="1000">
                <a:solidFill>
                  <a:srgbClr val="86B9BC"/>
                </a:solidFill>
                <a:latin typeface="Cabin"/>
                <a:ea typeface="Cabin"/>
                <a:cs typeface="Cabin"/>
                <a:sym typeface="Cabin"/>
              </a:rPr>
              <a:t>A</a:t>
            </a:r>
            <a:r>
              <a:rPr b="1" lang="en-GB" sz="1000">
                <a:solidFill>
                  <a:srgbClr val="86B9BC"/>
                </a:solidFill>
                <a:latin typeface="Cabin"/>
                <a:ea typeface="Cabin"/>
                <a:cs typeface="Cabin"/>
                <a:sym typeface="Cabin"/>
              </a:rPr>
              <a:t>ntipseudomonal antibiotics:</a:t>
            </a:r>
            <a:r>
              <a:rPr b="1" lang="en-GB" sz="1000">
                <a:solidFill>
                  <a:srgbClr val="FF0000"/>
                </a:solidFill>
                <a:latin typeface="Cabin"/>
                <a:ea typeface="Cabin"/>
                <a:cs typeface="Cabin"/>
                <a:sym typeface="Cabin"/>
              </a:rPr>
              <a:t> </a:t>
            </a:r>
            <a:r>
              <a:rPr b="1" lang="en-GB" sz="1000">
                <a:solidFill>
                  <a:srgbClr val="CC0000"/>
                </a:solidFill>
                <a:latin typeface="Cabin"/>
                <a:ea typeface="Cabin"/>
                <a:cs typeface="Cabin"/>
                <a:sym typeface="Cabin"/>
              </a:rPr>
              <a:t>“CAMPFIRE”</a:t>
            </a:r>
            <a:r>
              <a:rPr b="1" lang="en-GB" sz="1000">
                <a:solidFill>
                  <a:srgbClr val="B7B7B7"/>
                </a:solidFill>
                <a:latin typeface="Cabin"/>
                <a:ea typeface="Cabin"/>
                <a:cs typeface="Cabin"/>
                <a:sym typeface="Cabin"/>
              </a:rPr>
              <a:t>        (EXTRA)</a:t>
            </a:r>
            <a:endParaRPr b="1" sz="1000">
              <a:solidFill>
                <a:srgbClr val="B7B7B7"/>
              </a:solidFill>
              <a:latin typeface="Cabin"/>
              <a:ea typeface="Cabin"/>
              <a:cs typeface="Cabin"/>
              <a:sym typeface="Cabin"/>
            </a:endParaRPr>
          </a:p>
          <a:p>
            <a:pPr indent="0" lvl="0" marL="0" rtl="0" algn="l">
              <a:spcBef>
                <a:spcPts val="0"/>
              </a:spcBef>
              <a:spcAft>
                <a:spcPts val="0"/>
              </a:spcAft>
              <a:buNone/>
            </a:pPr>
            <a:r>
              <a:rPr b="1" lang="en-GB" sz="1000">
                <a:solidFill>
                  <a:srgbClr val="CC0000"/>
                </a:solidFill>
                <a:latin typeface="Cabin"/>
                <a:ea typeface="Cabin"/>
                <a:cs typeface="Cabin"/>
                <a:sym typeface="Cabin"/>
              </a:rPr>
              <a:t>C</a:t>
            </a:r>
            <a:r>
              <a:rPr lang="en-GB" sz="1000">
                <a:solidFill>
                  <a:srgbClr val="9E9E9E"/>
                </a:solidFill>
                <a:latin typeface="Cabin"/>
                <a:ea typeface="Cabin"/>
                <a:cs typeface="Cabin"/>
                <a:sym typeface="Cabin"/>
              </a:rPr>
              <a:t>arbapenems, </a:t>
            </a:r>
            <a:r>
              <a:rPr lang="en-GB" sz="1000">
                <a:solidFill>
                  <a:srgbClr val="CC0000"/>
                </a:solidFill>
                <a:latin typeface="Cabin"/>
                <a:ea typeface="Cabin"/>
                <a:cs typeface="Cabin"/>
                <a:sym typeface="Cabin"/>
              </a:rPr>
              <a:t>A</a:t>
            </a:r>
            <a:r>
              <a:rPr lang="en-GB" sz="1000">
                <a:solidFill>
                  <a:srgbClr val="9E9E9E"/>
                </a:solidFill>
                <a:latin typeface="Cabin"/>
                <a:ea typeface="Cabin"/>
                <a:cs typeface="Cabin"/>
                <a:sym typeface="Cabin"/>
              </a:rPr>
              <a:t>minoglycosides(e.g. gentamicin), </a:t>
            </a:r>
            <a:r>
              <a:rPr lang="en-GB" sz="1000">
                <a:solidFill>
                  <a:srgbClr val="CC0000"/>
                </a:solidFill>
                <a:latin typeface="Cabin"/>
                <a:ea typeface="Cabin"/>
                <a:cs typeface="Cabin"/>
                <a:sym typeface="Cabin"/>
              </a:rPr>
              <a:t>M</a:t>
            </a:r>
            <a:r>
              <a:rPr lang="en-GB" sz="1000">
                <a:solidFill>
                  <a:srgbClr val="9E9E9E"/>
                </a:solidFill>
                <a:latin typeface="Cabin"/>
                <a:ea typeface="Cabin"/>
                <a:cs typeface="Cabin"/>
                <a:sym typeface="Cabin"/>
              </a:rPr>
              <a:t>onobactams, </a:t>
            </a:r>
            <a:r>
              <a:rPr b="1" lang="en-GB" sz="1000">
                <a:solidFill>
                  <a:srgbClr val="CC0000"/>
                </a:solidFill>
                <a:latin typeface="Cabin"/>
                <a:ea typeface="Cabin"/>
                <a:cs typeface="Cabin"/>
                <a:sym typeface="Cabin"/>
              </a:rPr>
              <a:t>P</a:t>
            </a:r>
            <a:r>
              <a:rPr lang="en-GB" sz="1000">
                <a:solidFill>
                  <a:srgbClr val="9E9E9E"/>
                </a:solidFill>
                <a:latin typeface="Cabin"/>
                <a:ea typeface="Cabin"/>
                <a:cs typeface="Cabin"/>
                <a:sym typeface="Cabin"/>
              </a:rPr>
              <a:t>olymyxins(e.g. Polymyxin B, Colistin), </a:t>
            </a:r>
            <a:r>
              <a:rPr b="1" lang="en-GB" sz="1000">
                <a:solidFill>
                  <a:srgbClr val="CC0000"/>
                </a:solidFill>
                <a:latin typeface="Cabin"/>
                <a:ea typeface="Cabin"/>
                <a:cs typeface="Cabin"/>
                <a:sym typeface="Cabin"/>
              </a:rPr>
              <a:t>F</a:t>
            </a:r>
            <a:r>
              <a:rPr lang="en-GB" sz="1000">
                <a:solidFill>
                  <a:srgbClr val="9E9E9E"/>
                </a:solidFill>
                <a:latin typeface="Cabin"/>
                <a:ea typeface="Cabin"/>
                <a:cs typeface="Cabin"/>
                <a:sym typeface="Cabin"/>
              </a:rPr>
              <a:t>luoroquinolones</a:t>
            </a:r>
            <a:r>
              <a:rPr lang="en-GB" sz="1000">
                <a:solidFill>
                  <a:srgbClr val="9E9E9E"/>
                </a:solidFill>
                <a:latin typeface="Cabin"/>
                <a:ea typeface="Cabin"/>
                <a:cs typeface="Cabin"/>
                <a:sym typeface="Cabin"/>
              </a:rPr>
              <a:t>(e.g. Ciprofloxacin, levofloxacin), Th</a:t>
            </a:r>
            <a:r>
              <a:rPr b="1" lang="en-GB" sz="1000">
                <a:solidFill>
                  <a:srgbClr val="CC0000"/>
                </a:solidFill>
                <a:latin typeface="Cabin"/>
                <a:ea typeface="Cabin"/>
                <a:cs typeface="Cabin"/>
                <a:sym typeface="Cabin"/>
              </a:rPr>
              <a:t>IR</a:t>
            </a:r>
            <a:r>
              <a:rPr lang="en-GB" sz="1000">
                <a:solidFill>
                  <a:srgbClr val="9E9E9E"/>
                </a:solidFill>
                <a:latin typeface="Cabin"/>
                <a:ea typeface="Cabin"/>
                <a:cs typeface="Cabin"/>
                <a:sym typeface="Cabin"/>
              </a:rPr>
              <a:t>d generation cephalosporins(e.g. Ceftazidime, cefepime),</a:t>
            </a:r>
            <a:r>
              <a:rPr b="1" lang="en-GB" sz="1000">
                <a:solidFill>
                  <a:srgbClr val="FF0000"/>
                </a:solidFill>
                <a:latin typeface="Cabin"/>
                <a:ea typeface="Cabin"/>
                <a:cs typeface="Cabin"/>
                <a:sym typeface="Cabin"/>
              </a:rPr>
              <a:t> </a:t>
            </a:r>
            <a:r>
              <a:rPr b="1" lang="en-GB" sz="1000">
                <a:solidFill>
                  <a:srgbClr val="CC0000"/>
                </a:solidFill>
                <a:latin typeface="Cabin"/>
                <a:ea typeface="Cabin"/>
                <a:cs typeface="Cabin"/>
                <a:sym typeface="Cabin"/>
              </a:rPr>
              <a:t>E</a:t>
            </a:r>
            <a:r>
              <a:rPr lang="en-GB" sz="1000">
                <a:solidFill>
                  <a:srgbClr val="9E9E9E"/>
                </a:solidFill>
                <a:latin typeface="Cabin"/>
                <a:ea typeface="Cabin"/>
                <a:cs typeface="Cabin"/>
                <a:sym typeface="Cabin"/>
              </a:rPr>
              <a:t>xtended-spectrum penicillins(e.g. </a:t>
            </a:r>
            <a:r>
              <a:rPr b="1" lang="en-GB" sz="1000">
                <a:solidFill>
                  <a:srgbClr val="9E9E9E"/>
                </a:solidFill>
                <a:latin typeface="Cabin"/>
                <a:ea typeface="Cabin"/>
                <a:cs typeface="Cabin"/>
                <a:sym typeface="Cabin"/>
              </a:rPr>
              <a:t>Piperacillin</a:t>
            </a:r>
            <a:r>
              <a:rPr lang="en-GB" sz="1000">
                <a:solidFill>
                  <a:srgbClr val="9E9E9E"/>
                </a:solidFill>
                <a:latin typeface="Cabin"/>
                <a:ea typeface="Cabin"/>
                <a:cs typeface="Cabin"/>
                <a:sym typeface="Cabin"/>
              </a:rPr>
              <a:t>, Ticarcillin)</a:t>
            </a:r>
            <a:endParaRPr sz="1000">
              <a:solidFill>
                <a:srgbClr val="9E9E9E"/>
              </a:solidFill>
              <a:latin typeface="Cabin"/>
              <a:ea typeface="Cabin"/>
              <a:cs typeface="Cabin"/>
              <a:sym typeface="Cabin"/>
            </a:endParaRPr>
          </a:p>
        </p:txBody>
      </p:sp>
      <p:cxnSp>
        <p:nvCxnSpPr>
          <p:cNvPr id="124" name="Google Shape;124;p16"/>
          <p:cNvCxnSpPr/>
          <p:nvPr/>
        </p:nvCxnSpPr>
        <p:spPr>
          <a:xfrm>
            <a:off x="765200" y="808525"/>
            <a:ext cx="5919600" cy="0"/>
          </a:xfrm>
          <a:prstGeom prst="straightConnector1">
            <a:avLst/>
          </a:prstGeom>
          <a:noFill/>
          <a:ln cap="flat" cmpd="sng" w="19050">
            <a:solidFill>
              <a:srgbClr val="45818E"/>
            </a:solidFill>
            <a:prstDash val="dot"/>
            <a:round/>
            <a:headEnd len="med" w="med" type="oval"/>
            <a:tailEnd len="med" w="med" type="oval"/>
          </a:ln>
        </p:spPr>
      </p:cxnSp>
      <p:sp>
        <p:nvSpPr>
          <p:cNvPr id="125" name="Google Shape;125;p16"/>
          <p:cNvSpPr txBox="1"/>
          <p:nvPr/>
        </p:nvSpPr>
        <p:spPr>
          <a:xfrm>
            <a:off x="3219875" y="1925852"/>
            <a:ext cx="1213500" cy="1429200"/>
          </a:xfrm>
          <a:prstGeom prst="rect">
            <a:avLst/>
          </a:prstGeom>
          <a:no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200">
              <a:solidFill>
                <a:srgbClr val="134F5C"/>
              </a:solidFill>
              <a:latin typeface="Cabin"/>
              <a:ea typeface="Cabin"/>
              <a:cs typeface="Cabin"/>
              <a:sym typeface="Cabin"/>
            </a:endParaRPr>
          </a:p>
          <a:p>
            <a:pPr indent="0" lvl="0" marL="0" marR="0" rtl="0" algn="ctr">
              <a:lnSpc>
                <a:spcPct val="100000"/>
              </a:lnSpc>
              <a:spcBef>
                <a:spcPts val="0"/>
              </a:spcBef>
              <a:spcAft>
                <a:spcPts val="0"/>
              </a:spcAft>
              <a:buNone/>
            </a:pPr>
            <a:r>
              <a:rPr lang="en-GB" sz="1200">
                <a:latin typeface="Cabin"/>
                <a:ea typeface="Cabin"/>
                <a:cs typeface="Cabin"/>
                <a:sym typeface="Cabin"/>
              </a:rPr>
              <a:t>Genitourinar</a:t>
            </a:r>
            <a:r>
              <a:rPr lang="en-GB" sz="1200">
                <a:latin typeface="Cabin"/>
                <a:ea typeface="Cabin"/>
                <a:cs typeface="Cabin"/>
                <a:sym typeface="Cabin"/>
              </a:rPr>
              <a:t>y</a:t>
            </a:r>
            <a:endParaRPr sz="1200">
              <a:latin typeface="Cabin"/>
              <a:ea typeface="Cabin"/>
              <a:cs typeface="Cabin"/>
              <a:sym typeface="Cabin"/>
            </a:endParaRPr>
          </a:p>
          <a:p>
            <a:pPr indent="0" lvl="0" marL="0" marR="0" rtl="0" algn="ctr">
              <a:lnSpc>
                <a:spcPct val="100000"/>
              </a:lnSpc>
              <a:spcBef>
                <a:spcPts val="0"/>
              </a:spcBef>
              <a:spcAft>
                <a:spcPts val="0"/>
              </a:spcAft>
              <a:buNone/>
            </a:pPr>
            <a:r>
              <a:rPr lang="en-GB" sz="1200">
                <a:latin typeface="Cabin"/>
                <a:ea typeface="Cabin"/>
                <a:cs typeface="Cabin"/>
                <a:sym typeface="Cabin"/>
              </a:rPr>
              <a:t> infections</a:t>
            </a:r>
            <a:endParaRPr>
              <a:latin typeface="Cabin"/>
              <a:ea typeface="Cabin"/>
              <a:cs typeface="Cabin"/>
              <a:sym typeface="Cabin"/>
            </a:endParaRPr>
          </a:p>
        </p:txBody>
      </p:sp>
      <p:sp>
        <p:nvSpPr>
          <p:cNvPr id="126" name="Google Shape;126;p16"/>
          <p:cNvSpPr txBox="1"/>
          <p:nvPr/>
        </p:nvSpPr>
        <p:spPr>
          <a:xfrm>
            <a:off x="1757275" y="1925665"/>
            <a:ext cx="1337400" cy="1429200"/>
          </a:xfrm>
          <a:prstGeom prst="rect">
            <a:avLst/>
          </a:prstGeom>
          <a:no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rgbClr val="134F5C"/>
              </a:solidFill>
              <a:latin typeface="Exo"/>
              <a:ea typeface="Exo"/>
              <a:cs typeface="Exo"/>
              <a:sym typeface="Exo"/>
            </a:endParaRPr>
          </a:p>
          <a:p>
            <a:pPr indent="0" lvl="0" marL="0" marR="0" rtl="0" algn="ctr">
              <a:lnSpc>
                <a:spcPct val="100000"/>
              </a:lnSpc>
              <a:spcBef>
                <a:spcPts val="0"/>
              </a:spcBef>
              <a:spcAft>
                <a:spcPts val="0"/>
              </a:spcAft>
              <a:buNone/>
            </a:pPr>
            <a:r>
              <a:rPr lang="en-GB" sz="1200">
                <a:latin typeface="Cabin"/>
                <a:ea typeface="Cabin"/>
                <a:cs typeface="Cabin"/>
                <a:sym typeface="Cabin"/>
              </a:rPr>
              <a:t>Periodontal infections </a:t>
            </a:r>
            <a:endParaRPr sz="1200">
              <a:latin typeface="Cabin"/>
              <a:ea typeface="Cabin"/>
              <a:cs typeface="Cabin"/>
              <a:sym typeface="Cabin"/>
            </a:endParaRPr>
          </a:p>
        </p:txBody>
      </p:sp>
      <p:sp>
        <p:nvSpPr>
          <p:cNvPr id="127" name="Google Shape;127;p16"/>
          <p:cNvSpPr txBox="1"/>
          <p:nvPr/>
        </p:nvSpPr>
        <p:spPr>
          <a:xfrm>
            <a:off x="436625" y="1925668"/>
            <a:ext cx="1213500" cy="1429200"/>
          </a:xfrm>
          <a:prstGeom prst="rect">
            <a:avLst/>
          </a:prstGeom>
          <a:no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bin"/>
              <a:ea typeface="Cabin"/>
              <a:cs typeface="Cabin"/>
              <a:sym typeface="Cabin"/>
            </a:endParaRPr>
          </a:p>
          <a:p>
            <a:pPr indent="0" lvl="0" marL="0" marR="0" rtl="0" algn="ctr">
              <a:lnSpc>
                <a:spcPct val="100000"/>
              </a:lnSpc>
              <a:spcBef>
                <a:spcPts val="0"/>
              </a:spcBef>
              <a:spcAft>
                <a:spcPts val="0"/>
              </a:spcAft>
              <a:buNone/>
            </a:pPr>
            <a:r>
              <a:t/>
            </a:r>
            <a:endParaRPr sz="1200">
              <a:latin typeface="Cabin"/>
              <a:ea typeface="Cabin"/>
              <a:cs typeface="Cabin"/>
              <a:sym typeface="Cabin"/>
            </a:endParaRPr>
          </a:p>
          <a:p>
            <a:pPr indent="0" lvl="0" marL="0" marR="0" rtl="0" algn="ctr">
              <a:lnSpc>
                <a:spcPct val="100000"/>
              </a:lnSpc>
              <a:spcBef>
                <a:spcPts val="0"/>
              </a:spcBef>
              <a:spcAft>
                <a:spcPts val="0"/>
              </a:spcAft>
              <a:buNone/>
            </a:pPr>
            <a:r>
              <a:rPr lang="en-GB" sz="1200">
                <a:latin typeface="Cabin"/>
                <a:ea typeface="Cabin"/>
                <a:cs typeface="Cabin"/>
                <a:sym typeface="Cabin"/>
              </a:rPr>
              <a:t>Upper &amp; lower respiratory tract infections</a:t>
            </a:r>
            <a:endParaRPr>
              <a:latin typeface="Cabin"/>
              <a:ea typeface="Cabin"/>
              <a:cs typeface="Cabin"/>
              <a:sym typeface="Cabin"/>
            </a:endParaRPr>
          </a:p>
        </p:txBody>
      </p:sp>
      <p:sp>
        <p:nvSpPr>
          <p:cNvPr id="128" name="Google Shape;128;p16"/>
          <p:cNvSpPr txBox="1"/>
          <p:nvPr/>
        </p:nvSpPr>
        <p:spPr>
          <a:xfrm>
            <a:off x="4583075" y="1925665"/>
            <a:ext cx="1213500" cy="1429200"/>
          </a:xfrm>
          <a:prstGeom prst="rect">
            <a:avLst/>
          </a:prstGeom>
          <a:no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134F5C"/>
              </a:solidFill>
              <a:latin typeface="Exo"/>
              <a:ea typeface="Exo"/>
              <a:cs typeface="Exo"/>
              <a:sym typeface="Exo"/>
            </a:endParaRPr>
          </a:p>
          <a:p>
            <a:pPr indent="0" lvl="0" marL="0" marR="0" rtl="0" algn="l">
              <a:lnSpc>
                <a:spcPct val="100000"/>
              </a:lnSpc>
              <a:spcBef>
                <a:spcPts val="0"/>
              </a:spcBef>
              <a:spcAft>
                <a:spcPts val="0"/>
              </a:spcAft>
              <a:buNone/>
            </a:pPr>
            <a:r>
              <a:t/>
            </a:r>
            <a:endParaRPr>
              <a:solidFill>
                <a:srgbClr val="134F5C"/>
              </a:solidFill>
              <a:latin typeface="Exo"/>
              <a:ea typeface="Exo"/>
              <a:cs typeface="Exo"/>
              <a:sym typeface="Exo"/>
            </a:endParaRPr>
          </a:p>
          <a:p>
            <a:pPr indent="0" lvl="0" marL="0" marR="0" rtl="0" algn="l">
              <a:lnSpc>
                <a:spcPct val="100000"/>
              </a:lnSpc>
              <a:spcBef>
                <a:spcPts val="0"/>
              </a:spcBef>
              <a:spcAft>
                <a:spcPts val="0"/>
              </a:spcAft>
              <a:buNone/>
            </a:pPr>
            <a:r>
              <a:t/>
            </a:r>
            <a:endParaRPr>
              <a:solidFill>
                <a:srgbClr val="134F5C"/>
              </a:solidFill>
              <a:latin typeface="Exo"/>
              <a:ea typeface="Exo"/>
              <a:cs typeface="Exo"/>
              <a:sym typeface="Exo"/>
            </a:endParaRPr>
          </a:p>
          <a:p>
            <a:pPr indent="0" lvl="0" marL="0" marR="0" rtl="0" algn="ctr">
              <a:lnSpc>
                <a:spcPct val="100000"/>
              </a:lnSpc>
              <a:spcBef>
                <a:spcPts val="0"/>
              </a:spcBef>
              <a:spcAft>
                <a:spcPts val="0"/>
              </a:spcAft>
              <a:buNone/>
            </a:pPr>
            <a:r>
              <a:rPr lang="en-GB" sz="1200">
                <a:latin typeface="Cabin"/>
                <a:ea typeface="Cabin"/>
                <a:cs typeface="Cabin"/>
                <a:sym typeface="Cabin"/>
              </a:rPr>
              <a:t>Abdominal infections</a:t>
            </a:r>
            <a:endParaRPr sz="1200">
              <a:latin typeface="Cabin"/>
              <a:ea typeface="Cabin"/>
              <a:cs typeface="Cabin"/>
              <a:sym typeface="Cabin"/>
            </a:endParaRPr>
          </a:p>
          <a:p>
            <a:pPr indent="0" lvl="0" marL="0" marR="0" rtl="0" algn="ctr">
              <a:lnSpc>
                <a:spcPct val="100000"/>
              </a:lnSpc>
              <a:spcBef>
                <a:spcPts val="0"/>
              </a:spcBef>
              <a:spcAft>
                <a:spcPts val="0"/>
              </a:spcAft>
              <a:buNone/>
            </a:pPr>
            <a:r>
              <a:t/>
            </a:r>
            <a:endParaRPr>
              <a:solidFill>
                <a:srgbClr val="134F5C"/>
              </a:solidFill>
              <a:latin typeface="Exo"/>
              <a:ea typeface="Exo"/>
              <a:cs typeface="Exo"/>
              <a:sym typeface="Exo"/>
            </a:endParaRPr>
          </a:p>
          <a:p>
            <a:pPr indent="0" lvl="0" marL="0" marR="0" rtl="0" algn="ctr">
              <a:lnSpc>
                <a:spcPct val="100000"/>
              </a:lnSpc>
              <a:spcBef>
                <a:spcPts val="0"/>
              </a:spcBef>
              <a:spcAft>
                <a:spcPts val="0"/>
              </a:spcAft>
              <a:buNone/>
            </a:pPr>
            <a:r>
              <a:t/>
            </a:r>
            <a:endParaRPr>
              <a:solidFill>
                <a:srgbClr val="134F5C"/>
              </a:solidFill>
              <a:latin typeface="Exo"/>
              <a:ea typeface="Exo"/>
              <a:cs typeface="Exo"/>
              <a:sym typeface="Exo"/>
            </a:endParaRPr>
          </a:p>
        </p:txBody>
      </p:sp>
      <p:sp>
        <p:nvSpPr>
          <p:cNvPr id="129" name="Google Shape;129;p16"/>
          <p:cNvSpPr txBox="1"/>
          <p:nvPr/>
        </p:nvSpPr>
        <p:spPr>
          <a:xfrm>
            <a:off x="5939425" y="1925663"/>
            <a:ext cx="1213500" cy="1429200"/>
          </a:xfrm>
          <a:prstGeom prst="rect">
            <a:avLst/>
          </a:prstGeom>
          <a:no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200">
              <a:solidFill>
                <a:srgbClr val="134F5C"/>
              </a:solidFill>
              <a:latin typeface="Cabin"/>
              <a:ea typeface="Cabin"/>
              <a:cs typeface="Cabin"/>
              <a:sym typeface="Cabin"/>
            </a:endParaRPr>
          </a:p>
          <a:p>
            <a:pPr indent="0" lvl="0" marL="0" marR="0" rtl="0" algn="ctr">
              <a:lnSpc>
                <a:spcPct val="100000"/>
              </a:lnSpc>
              <a:spcBef>
                <a:spcPts val="0"/>
              </a:spcBef>
              <a:spcAft>
                <a:spcPts val="0"/>
              </a:spcAft>
              <a:buNone/>
            </a:pPr>
            <a:r>
              <a:t/>
            </a:r>
            <a:endParaRPr sz="1200">
              <a:solidFill>
                <a:srgbClr val="134F5C"/>
              </a:solidFill>
              <a:latin typeface="Cabin"/>
              <a:ea typeface="Cabin"/>
              <a:cs typeface="Cabin"/>
              <a:sym typeface="Cabin"/>
            </a:endParaRPr>
          </a:p>
          <a:p>
            <a:pPr indent="0" lvl="0" marL="0" marR="0" rtl="0" algn="ctr">
              <a:lnSpc>
                <a:spcPct val="100000"/>
              </a:lnSpc>
              <a:spcBef>
                <a:spcPts val="0"/>
              </a:spcBef>
              <a:spcAft>
                <a:spcPts val="0"/>
              </a:spcAft>
              <a:buNone/>
            </a:pPr>
            <a:r>
              <a:rPr lang="en-GB" sz="1200">
                <a:solidFill>
                  <a:srgbClr val="134F5C"/>
                </a:solidFill>
                <a:latin typeface="Cabin"/>
                <a:ea typeface="Cabin"/>
                <a:cs typeface="Cabin"/>
                <a:sym typeface="Cabin"/>
              </a:rPr>
              <a:t>S</a:t>
            </a:r>
            <a:r>
              <a:rPr lang="en-GB" sz="1200">
                <a:latin typeface="Cabin"/>
                <a:ea typeface="Cabin"/>
                <a:cs typeface="Cabin"/>
                <a:sym typeface="Cabin"/>
              </a:rPr>
              <a:t>kin and soft tissue &amp; diabetic foot infections</a:t>
            </a:r>
            <a:endParaRPr sz="1200">
              <a:latin typeface="Cabin"/>
              <a:ea typeface="Cabin"/>
              <a:cs typeface="Cabin"/>
              <a:sym typeface="Cabin"/>
            </a:endParaRPr>
          </a:p>
        </p:txBody>
      </p:sp>
      <p:cxnSp>
        <p:nvCxnSpPr>
          <p:cNvPr id="130" name="Google Shape;130;p16"/>
          <p:cNvCxnSpPr>
            <a:endCxn id="125" idx="0"/>
          </p:cNvCxnSpPr>
          <p:nvPr/>
        </p:nvCxnSpPr>
        <p:spPr>
          <a:xfrm rot="5400000">
            <a:off x="3667625" y="1762352"/>
            <a:ext cx="322500" cy="4500"/>
          </a:xfrm>
          <a:prstGeom prst="bentConnector3">
            <a:avLst>
              <a:gd fmla="val 100400" name="adj1"/>
            </a:avLst>
          </a:prstGeom>
          <a:noFill/>
          <a:ln cap="flat" cmpd="sng" w="9525">
            <a:solidFill>
              <a:srgbClr val="134F5C"/>
            </a:solidFill>
            <a:prstDash val="solid"/>
            <a:round/>
            <a:headEnd len="sm" w="sm" type="none"/>
            <a:tailEnd len="sm" w="sm" type="none"/>
          </a:ln>
        </p:spPr>
      </p:cxnSp>
      <p:cxnSp>
        <p:nvCxnSpPr>
          <p:cNvPr id="131" name="Google Shape;131;p16"/>
          <p:cNvCxnSpPr>
            <a:stCxn id="132" idx="2"/>
            <a:endCxn id="126" idx="0"/>
          </p:cNvCxnSpPr>
          <p:nvPr/>
        </p:nvCxnSpPr>
        <p:spPr>
          <a:xfrm flipH="1">
            <a:off x="2425975" y="1599565"/>
            <a:ext cx="1677300" cy="326100"/>
          </a:xfrm>
          <a:prstGeom prst="bentConnector2">
            <a:avLst/>
          </a:prstGeom>
          <a:noFill/>
          <a:ln cap="flat" cmpd="sng" w="9525">
            <a:solidFill>
              <a:srgbClr val="134F5C"/>
            </a:solidFill>
            <a:prstDash val="solid"/>
            <a:round/>
            <a:headEnd len="sm" w="sm" type="none"/>
            <a:tailEnd len="sm" w="sm" type="none"/>
          </a:ln>
        </p:spPr>
      </p:cxnSp>
      <p:cxnSp>
        <p:nvCxnSpPr>
          <p:cNvPr id="133" name="Google Shape;133;p16"/>
          <p:cNvCxnSpPr>
            <a:stCxn id="132" idx="2"/>
            <a:endCxn id="128" idx="0"/>
          </p:cNvCxnSpPr>
          <p:nvPr/>
        </p:nvCxnSpPr>
        <p:spPr>
          <a:xfrm>
            <a:off x="4103225" y="1599565"/>
            <a:ext cx="1086600" cy="326100"/>
          </a:xfrm>
          <a:prstGeom prst="bentConnector2">
            <a:avLst/>
          </a:prstGeom>
          <a:noFill/>
          <a:ln cap="flat" cmpd="sng" w="9525">
            <a:solidFill>
              <a:srgbClr val="134F5C"/>
            </a:solidFill>
            <a:prstDash val="solid"/>
            <a:round/>
            <a:headEnd len="sm" w="sm" type="none"/>
            <a:tailEnd len="sm" w="sm" type="none"/>
          </a:ln>
        </p:spPr>
      </p:cxnSp>
      <p:cxnSp>
        <p:nvCxnSpPr>
          <p:cNvPr id="134" name="Google Shape;134;p16"/>
          <p:cNvCxnSpPr>
            <a:stCxn id="132" idx="2"/>
            <a:endCxn id="127" idx="0"/>
          </p:cNvCxnSpPr>
          <p:nvPr/>
        </p:nvCxnSpPr>
        <p:spPr>
          <a:xfrm flipH="1">
            <a:off x="1043375" y="1599568"/>
            <a:ext cx="3060000" cy="326100"/>
          </a:xfrm>
          <a:prstGeom prst="bentConnector2">
            <a:avLst/>
          </a:prstGeom>
          <a:noFill/>
          <a:ln cap="flat" cmpd="sng" w="9525">
            <a:solidFill>
              <a:srgbClr val="134F5C"/>
            </a:solidFill>
            <a:prstDash val="solid"/>
            <a:round/>
            <a:headEnd len="sm" w="sm" type="none"/>
            <a:tailEnd len="sm" w="sm" type="none"/>
          </a:ln>
        </p:spPr>
      </p:cxnSp>
      <p:cxnSp>
        <p:nvCxnSpPr>
          <p:cNvPr id="135" name="Google Shape;135;p16"/>
          <p:cNvCxnSpPr>
            <a:stCxn id="132" idx="2"/>
            <a:endCxn id="129" idx="0"/>
          </p:cNvCxnSpPr>
          <p:nvPr/>
        </p:nvCxnSpPr>
        <p:spPr>
          <a:xfrm>
            <a:off x="4103275" y="1599563"/>
            <a:ext cx="2442900" cy="326100"/>
          </a:xfrm>
          <a:prstGeom prst="bentConnector2">
            <a:avLst/>
          </a:prstGeom>
          <a:noFill/>
          <a:ln cap="flat" cmpd="sng" w="9525">
            <a:solidFill>
              <a:srgbClr val="134F5C"/>
            </a:solidFill>
            <a:prstDash val="solid"/>
            <a:round/>
            <a:headEnd len="sm" w="sm" type="none"/>
            <a:tailEnd len="sm" w="sm" type="none"/>
          </a:ln>
        </p:spPr>
      </p:cxnSp>
      <p:sp>
        <p:nvSpPr>
          <p:cNvPr id="136" name="Google Shape;136;p16"/>
          <p:cNvSpPr/>
          <p:nvPr/>
        </p:nvSpPr>
        <p:spPr>
          <a:xfrm>
            <a:off x="3385588" y="4486823"/>
            <a:ext cx="969600" cy="980400"/>
          </a:xfrm>
          <a:prstGeom prst="ellipse">
            <a:avLst/>
          </a:prstGeom>
          <a:solidFill>
            <a:srgbClr val="A2C4C9"/>
          </a:solidFill>
          <a:ln cap="flat" cmpd="sng" w="19050">
            <a:solidFill>
              <a:srgbClr val="134F5C"/>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a:t>  </a:t>
            </a:r>
            <a:endParaRPr>
              <a:solidFill>
                <a:srgbClr val="61753B"/>
              </a:solidFill>
            </a:endParaRPr>
          </a:p>
        </p:txBody>
      </p:sp>
      <p:cxnSp>
        <p:nvCxnSpPr>
          <p:cNvPr id="137" name="Google Shape;137;p16"/>
          <p:cNvCxnSpPr>
            <a:stCxn id="136" idx="6"/>
          </p:cNvCxnSpPr>
          <p:nvPr/>
        </p:nvCxnSpPr>
        <p:spPr>
          <a:xfrm>
            <a:off x="4355188" y="4977023"/>
            <a:ext cx="1963800" cy="0"/>
          </a:xfrm>
          <a:prstGeom prst="straightConnector1">
            <a:avLst/>
          </a:prstGeom>
          <a:noFill/>
          <a:ln cap="flat" cmpd="sng" w="19050">
            <a:solidFill>
              <a:srgbClr val="134F5C"/>
            </a:solidFill>
            <a:prstDash val="solid"/>
            <a:round/>
            <a:headEnd len="med" w="med" type="none"/>
            <a:tailEnd len="med" w="med" type="oval"/>
          </a:ln>
        </p:spPr>
      </p:cxnSp>
      <p:cxnSp>
        <p:nvCxnSpPr>
          <p:cNvPr id="138" name="Google Shape;138;p16"/>
          <p:cNvCxnSpPr/>
          <p:nvPr/>
        </p:nvCxnSpPr>
        <p:spPr>
          <a:xfrm>
            <a:off x="1496047" y="5014252"/>
            <a:ext cx="1889400" cy="0"/>
          </a:xfrm>
          <a:prstGeom prst="straightConnector1">
            <a:avLst/>
          </a:prstGeom>
          <a:noFill/>
          <a:ln cap="flat" cmpd="sng" w="19050">
            <a:solidFill>
              <a:srgbClr val="134F5C"/>
            </a:solidFill>
            <a:prstDash val="solid"/>
            <a:round/>
            <a:headEnd len="med" w="med" type="oval"/>
            <a:tailEnd len="med" w="med" type="none"/>
          </a:ln>
        </p:spPr>
      </p:cxnSp>
      <p:sp>
        <p:nvSpPr>
          <p:cNvPr id="139" name="Google Shape;139;p16"/>
          <p:cNvSpPr txBox="1"/>
          <p:nvPr/>
        </p:nvSpPr>
        <p:spPr>
          <a:xfrm>
            <a:off x="4355338" y="4432922"/>
            <a:ext cx="2031000" cy="52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a:latin typeface="Cabin"/>
                <a:ea typeface="Cabin"/>
                <a:cs typeface="Cabin"/>
                <a:sym typeface="Cabin"/>
              </a:rPr>
              <a:t>2- Rhinocerebral </a:t>
            </a:r>
            <a:endParaRPr b="1">
              <a:latin typeface="Cabin"/>
              <a:ea typeface="Cabin"/>
              <a:cs typeface="Cabin"/>
              <a:sym typeface="Cabin"/>
            </a:endParaRPr>
          </a:p>
          <a:p>
            <a:pPr indent="0" lvl="0" marL="0" marR="0" rtl="0" algn="ctr">
              <a:lnSpc>
                <a:spcPct val="100000"/>
              </a:lnSpc>
              <a:spcBef>
                <a:spcPts val="0"/>
              </a:spcBef>
              <a:spcAft>
                <a:spcPts val="0"/>
              </a:spcAft>
              <a:buNone/>
            </a:pPr>
            <a:r>
              <a:rPr b="1" lang="en-GB">
                <a:solidFill>
                  <a:srgbClr val="CC0000"/>
                </a:solidFill>
                <a:latin typeface="Cabin"/>
                <a:ea typeface="Cabin"/>
                <a:cs typeface="Cabin"/>
                <a:sym typeface="Cabin"/>
              </a:rPr>
              <a:t>Mucormycosis</a:t>
            </a:r>
            <a:endParaRPr b="1">
              <a:solidFill>
                <a:srgbClr val="CC0000"/>
              </a:solidFill>
              <a:latin typeface="Cabin"/>
              <a:ea typeface="Cabin"/>
              <a:cs typeface="Cabin"/>
              <a:sym typeface="Cabin"/>
            </a:endParaRPr>
          </a:p>
        </p:txBody>
      </p:sp>
      <p:sp>
        <p:nvSpPr>
          <p:cNvPr id="140" name="Google Shape;140;p16"/>
          <p:cNvSpPr txBox="1"/>
          <p:nvPr/>
        </p:nvSpPr>
        <p:spPr>
          <a:xfrm>
            <a:off x="1276750" y="4490313"/>
            <a:ext cx="2436000" cy="441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a:latin typeface="Cabin"/>
                <a:ea typeface="Cabin"/>
                <a:cs typeface="Cabin"/>
                <a:sym typeface="Cabin"/>
              </a:rPr>
              <a:t>1- </a:t>
            </a:r>
            <a:r>
              <a:rPr b="1" lang="en-GB">
                <a:solidFill>
                  <a:srgbClr val="CC0000"/>
                </a:solidFill>
                <a:latin typeface="Cabin"/>
                <a:ea typeface="Cabin"/>
                <a:cs typeface="Cabin"/>
                <a:sym typeface="Cabin"/>
              </a:rPr>
              <a:t>Invasive</a:t>
            </a:r>
            <a:r>
              <a:rPr b="1" lang="en-GB">
                <a:latin typeface="Cabin"/>
                <a:ea typeface="Cabin"/>
                <a:cs typeface="Cabin"/>
                <a:sym typeface="Cabin"/>
              </a:rPr>
              <a:t> </a:t>
            </a:r>
            <a:r>
              <a:rPr b="1" lang="en-GB">
                <a:solidFill>
                  <a:srgbClr val="CC0000"/>
                </a:solidFill>
                <a:latin typeface="Cabin"/>
                <a:ea typeface="Cabin"/>
                <a:cs typeface="Cabin"/>
                <a:sym typeface="Cabin"/>
              </a:rPr>
              <a:t>(malignant) </a:t>
            </a:r>
            <a:endParaRPr b="1">
              <a:solidFill>
                <a:srgbClr val="CC0000"/>
              </a:solidFill>
              <a:latin typeface="Cabin"/>
              <a:ea typeface="Cabin"/>
              <a:cs typeface="Cabin"/>
              <a:sym typeface="Cabin"/>
            </a:endParaRPr>
          </a:p>
          <a:p>
            <a:pPr indent="0" lvl="0" marL="0" marR="0" rtl="0" algn="ctr">
              <a:lnSpc>
                <a:spcPct val="100000"/>
              </a:lnSpc>
              <a:spcBef>
                <a:spcPts val="0"/>
              </a:spcBef>
              <a:spcAft>
                <a:spcPts val="0"/>
              </a:spcAft>
              <a:buNone/>
            </a:pPr>
            <a:r>
              <a:rPr b="1" lang="en-GB">
                <a:latin typeface="Cabin"/>
                <a:ea typeface="Cabin"/>
                <a:cs typeface="Cabin"/>
                <a:sym typeface="Cabin"/>
              </a:rPr>
              <a:t>otitis externa</a:t>
            </a:r>
            <a:endParaRPr b="1">
              <a:latin typeface="Cabin"/>
              <a:ea typeface="Cabin"/>
              <a:cs typeface="Cabin"/>
              <a:sym typeface="Cabin"/>
            </a:endParaRPr>
          </a:p>
        </p:txBody>
      </p:sp>
      <p:sp>
        <p:nvSpPr>
          <p:cNvPr id="141" name="Google Shape;141;p16"/>
          <p:cNvSpPr/>
          <p:nvPr/>
        </p:nvSpPr>
        <p:spPr>
          <a:xfrm>
            <a:off x="3644900" y="4703325"/>
            <a:ext cx="450813" cy="448783"/>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875795" y="2000420"/>
            <a:ext cx="317105" cy="322388"/>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2276450" y="1998424"/>
            <a:ext cx="317108" cy="326387"/>
          </a:xfrm>
          <a:custGeom>
            <a:rect b="b" l="l" r="r" t="t"/>
            <a:pathLst>
              <a:path extrusionOk="0" h="11816" w="10397">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txBox="1"/>
          <p:nvPr/>
        </p:nvSpPr>
        <p:spPr>
          <a:xfrm>
            <a:off x="346625" y="3721500"/>
            <a:ext cx="4530000" cy="390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Upper respiratory tract infections</a:t>
            </a:r>
            <a:endParaRPr b="1" sz="1200">
              <a:solidFill>
                <a:srgbClr val="134F5C"/>
              </a:solidFill>
              <a:latin typeface="Cabin"/>
              <a:ea typeface="Cabin"/>
              <a:cs typeface="Cabin"/>
              <a:sym typeface="Cabin"/>
            </a:endParaRPr>
          </a:p>
        </p:txBody>
      </p:sp>
      <p:sp>
        <p:nvSpPr>
          <p:cNvPr id="145" name="Google Shape;145;p16"/>
          <p:cNvSpPr txBox="1"/>
          <p:nvPr/>
        </p:nvSpPr>
        <p:spPr>
          <a:xfrm>
            <a:off x="304750" y="5676963"/>
            <a:ext cx="67872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134F5C"/>
                </a:solidFill>
                <a:latin typeface="Cabin"/>
                <a:ea typeface="Cabin"/>
                <a:cs typeface="Cabin"/>
                <a:sym typeface="Cabin"/>
              </a:rPr>
              <a:t>1- I</a:t>
            </a:r>
            <a:r>
              <a:rPr b="1" lang="en-GB" sz="2000">
                <a:solidFill>
                  <a:srgbClr val="134F5C"/>
                </a:solidFill>
                <a:latin typeface="Cabin"/>
                <a:ea typeface="Cabin"/>
                <a:cs typeface="Cabin"/>
                <a:sym typeface="Cabin"/>
              </a:rPr>
              <a:t>nvasive ( malignant) otitis externa</a:t>
            </a:r>
            <a:endParaRPr>
              <a:latin typeface="Cabin"/>
              <a:ea typeface="Cabin"/>
              <a:cs typeface="Cabin"/>
              <a:sym typeface="Cabin"/>
            </a:endParaRPr>
          </a:p>
        </p:txBody>
      </p:sp>
      <p:pic>
        <p:nvPicPr>
          <p:cNvPr id="146" name="Google Shape;146;p16"/>
          <p:cNvPicPr preferRelativeResize="0"/>
          <p:nvPr/>
        </p:nvPicPr>
        <p:blipFill>
          <a:blip r:embed="rId3">
            <a:alphaModFix/>
          </a:blip>
          <a:stretch>
            <a:fillRect/>
          </a:stretch>
        </p:blipFill>
        <p:spPr>
          <a:xfrm>
            <a:off x="3574189" y="1973939"/>
            <a:ext cx="504869" cy="441900"/>
          </a:xfrm>
          <a:prstGeom prst="rect">
            <a:avLst/>
          </a:prstGeom>
          <a:noFill/>
          <a:ln>
            <a:noFill/>
          </a:ln>
        </p:spPr>
      </p:pic>
      <p:pic>
        <p:nvPicPr>
          <p:cNvPr id="147" name="Google Shape;147;p16"/>
          <p:cNvPicPr preferRelativeResize="0"/>
          <p:nvPr/>
        </p:nvPicPr>
        <p:blipFill>
          <a:blip r:embed="rId4">
            <a:alphaModFix/>
          </a:blip>
          <a:stretch>
            <a:fillRect/>
          </a:stretch>
        </p:blipFill>
        <p:spPr>
          <a:xfrm>
            <a:off x="4873499" y="1985875"/>
            <a:ext cx="625802" cy="366700"/>
          </a:xfrm>
          <a:prstGeom prst="rect">
            <a:avLst/>
          </a:prstGeom>
          <a:noFill/>
          <a:ln>
            <a:noFill/>
          </a:ln>
        </p:spPr>
      </p:pic>
      <p:pic>
        <p:nvPicPr>
          <p:cNvPr id="148" name="Google Shape;148;p16"/>
          <p:cNvPicPr preferRelativeResize="0"/>
          <p:nvPr/>
        </p:nvPicPr>
        <p:blipFill>
          <a:blip r:embed="rId5">
            <a:alphaModFix/>
          </a:blip>
          <a:stretch>
            <a:fillRect/>
          </a:stretch>
        </p:blipFill>
        <p:spPr>
          <a:xfrm>
            <a:off x="6365420" y="1955201"/>
            <a:ext cx="368365" cy="366700"/>
          </a:xfrm>
          <a:prstGeom prst="rect">
            <a:avLst/>
          </a:prstGeom>
          <a:noFill/>
          <a:ln>
            <a:noFill/>
          </a:ln>
        </p:spPr>
      </p:pic>
      <p:sp>
        <p:nvSpPr>
          <p:cNvPr id="149" name="Google Shape;149;p16"/>
          <p:cNvSpPr txBox="1"/>
          <p:nvPr/>
        </p:nvSpPr>
        <p:spPr>
          <a:xfrm>
            <a:off x="343575" y="6148913"/>
            <a:ext cx="6550800" cy="3382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Cabin"/>
              <a:buChar char="●"/>
            </a:pPr>
            <a:r>
              <a:rPr b="1" lang="en-GB" sz="1200">
                <a:solidFill>
                  <a:schemeClr val="dk1"/>
                </a:solidFill>
                <a:latin typeface="Cabin"/>
                <a:ea typeface="Cabin"/>
                <a:cs typeface="Cabin"/>
                <a:sym typeface="Cabin"/>
              </a:rPr>
              <a:t>General info. : </a:t>
            </a:r>
            <a:endParaRPr b="1" sz="1200">
              <a:solidFill>
                <a:schemeClr val="dk1"/>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U</a:t>
            </a:r>
            <a:r>
              <a:rPr lang="en-GB" sz="1200">
                <a:solidFill>
                  <a:schemeClr val="dk1"/>
                </a:solidFill>
                <a:latin typeface="Cabin"/>
                <a:ea typeface="Cabin"/>
                <a:cs typeface="Cabin"/>
                <a:sym typeface="Cabin"/>
              </a:rPr>
              <a:t>ncommon but potentially</a:t>
            </a:r>
            <a:r>
              <a:rPr b="1" lang="en-GB" sz="1200">
                <a:solidFill>
                  <a:schemeClr val="dk1"/>
                </a:solidFill>
                <a:latin typeface="Cabin"/>
                <a:ea typeface="Cabin"/>
                <a:cs typeface="Cabin"/>
                <a:sym typeface="Cabin"/>
              </a:rPr>
              <a:t> life threatening.</a:t>
            </a:r>
            <a:endParaRPr b="1" sz="1200">
              <a:solidFill>
                <a:schemeClr val="dk1"/>
              </a:solidFill>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b="1" lang="en-GB" sz="1200">
                <a:solidFill>
                  <a:schemeClr val="dk1"/>
                </a:solidFill>
                <a:latin typeface="Cabin"/>
                <a:ea typeface="Cabin"/>
                <a:cs typeface="Cabin"/>
                <a:sym typeface="Cabin"/>
              </a:rPr>
              <a:t>Cause:</a:t>
            </a: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Char char="○"/>
            </a:pPr>
            <a:r>
              <a:rPr lang="en-GB" sz="1200">
                <a:solidFill>
                  <a:schemeClr val="dk1"/>
                </a:solidFill>
                <a:latin typeface="Cabin"/>
                <a:ea typeface="Cabin"/>
                <a:cs typeface="Cabin"/>
                <a:sym typeface="Cabin"/>
              </a:rPr>
              <a:t>involves </a:t>
            </a:r>
            <a:r>
              <a:rPr b="1" lang="en-GB" sz="1200">
                <a:solidFill>
                  <a:srgbClr val="CC0000"/>
                </a:solidFill>
                <a:latin typeface="Cabin"/>
                <a:ea typeface="Cabin"/>
                <a:cs typeface="Cabin"/>
                <a:sym typeface="Cabin"/>
              </a:rPr>
              <a:t>P.aeruginosa.</a:t>
            </a:r>
            <a:endParaRPr b="1" sz="1200">
              <a:solidFill>
                <a:srgbClr val="CC0000"/>
              </a:solidFill>
              <a:latin typeface="Cabin"/>
              <a:ea typeface="Cabin"/>
              <a:cs typeface="Cabin"/>
              <a:sym typeface="Cabin"/>
            </a:endParaRPr>
          </a:p>
          <a:p>
            <a:pPr indent="0" lvl="0" marL="457200" rtl="0" algn="l">
              <a:lnSpc>
                <a:spcPct val="115000"/>
              </a:lnSpc>
              <a:spcBef>
                <a:spcPts val="0"/>
              </a:spcBef>
              <a:spcAft>
                <a:spcPts val="0"/>
              </a:spcAft>
              <a:buNone/>
            </a:pPr>
            <a:r>
              <a:t/>
            </a:r>
            <a:endParaRPr sz="500">
              <a:solidFill>
                <a:schemeClr val="dk1"/>
              </a:solidFill>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b="1" lang="en-GB" sz="1200">
                <a:solidFill>
                  <a:schemeClr val="dk1"/>
                </a:solidFill>
                <a:latin typeface="Cabin"/>
                <a:ea typeface="Cabin"/>
                <a:cs typeface="Cabin"/>
                <a:sym typeface="Cabin"/>
              </a:rPr>
              <a:t>Pathogenesis:</a:t>
            </a: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Char char="○"/>
            </a:pPr>
            <a:r>
              <a:rPr lang="en-GB" sz="1200">
                <a:solidFill>
                  <a:schemeClr val="dk1"/>
                </a:solidFill>
                <a:latin typeface="Cabin"/>
                <a:ea typeface="Cabin"/>
                <a:cs typeface="Cabin"/>
                <a:sym typeface="Cabin"/>
              </a:rPr>
              <a:t>Slowly invades from the external canal into adjacent soft tissues, mastoid and temporal bone and eventually spreads across the </a:t>
            </a:r>
            <a:r>
              <a:rPr b="1" lang="en-GB" sz="1200">
                <a:solidFill>
                  <a:schemeClr val="dk1"/>
                </a:solidFill>
                <a:latin typeface="Cabin"/>
                <a:ea typeface="Cabin"/>
                <a:cs typeface="Cabin"/>
                <a:sym typeface="Cabin"/>
              </a:rPr>
              <a:t>base of the skull.</a:t>
            </a:r>
            <a:endParaRPr b="1" sz="1200">
              <a:solidFill>
                <a:schemeClr val="dk1"/>
              </a:solidFill>
              <a:latin typeface="Cabin"/>
              <a:ea typeface="Cabin"/>
              <a:cs typeface="Cabin"/>
              <a:sym typeface="Cabin"/>
            </a:endParaRPr>
          </a:p>
          <a:p>
            <a:pPr indent="0" lvl="0" marL="457200" rtl="0" algn="l">
              <a:lnSpc>
                <a:spcPct val="115000"/>
              </a:lnSpc>
              <a:spcBef>
                <a:spcPts val="0"/>
              </a:spcBef>
              <a:spcAft>
                <a:spcPts val="0"/>
              </a:spcAft>
              <a:buNone/>
            </a:pPr>
            <a:r>
              <a:t/>
            </a:r>
            <a:endParaRPr sz="500">
              <a:solidFill>
                <a:schemeClr val="dk1"/>
              </a:solidFill>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b="1" lang="en-GB" sz="1200">
                <a:solidFill>
                  <a:schemeClr val="dk1"/>
                </a:solidFill>
                <a:latin typeface="Cabin"/>
                <a:ea typeface="Cabin"/>
                <a:cs typeface="Cabin"/>
                <a:sym typeface="Cabin"/>
              </a:rPr>
              <a:t>Signs/Symptoms: </a:t>
            </a:r>
            <a:endParaRPr b="1" sz="1200">
              <a:solidFill>
                <a:schemeClr val="dk1"/>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Char char="○"/>
            </a:pPr>
            <a:r>
              <a:rPr lang="en-GB" sz="1200">
                <a:solidFill>
                  <a:schemeClr val="dk1"/>
                </a:solidFill>
                <a:latin typeface="Cabin"/>
                <a:ea typeface="Cabin"/>
                <a:cs typeface="Cabin"/>
                <a:sym typeface="Cabin"/>
              </a:rPr>
              <a:t>Patient presents with severe pain, </a:t>
            </a:r>
            <a:r>
              <a:rPr b="1" lang="en-GB" sz="1200">
                <a:solidFill>
                  <a:srgbClr val="CC0000"/>
                </a:solidFill>
                <a:latin typeface="Cabin"/>
                <a:ea typeface="Cabin"/>
                <a:cs typeface="Cabin"/>
                <a:sym typeface="Cabin"/>
              </a:rPr>
              <a:t>otorrhoea</a:t>
            </a:r>
            <a:r>
              <a:rPr lang="en-GB" sz="1200">
                <a:solidFill>
                  <a:schemeClr val="dk1"/>
                </a:solidFill>
                <a:latin typeface="Cabin"/>
                <a:ea typeface="Cabin"/>
                <a:cs typeface="Cabin"/>
                <a:sym typeface="Cabin"/>
              </a:rPr>
              <a:t>, and </a:t>
            </a:r>
            <a:r>
              <a:rPr b="1" lang="en-GB" sz="1200">
                <a:solidFill>
                  <a:srgbClr val="CC0000"/>
                </a:solidFill>
                <a:latin typeface="Cabin"/>
                <a:ea typeface="Cabin"/>
                <a:cs typeface="Cabin"/>
                <a:sym typeface="Cabin"/>
              </a:rPr>
              <a:t>hearing loss</a:t>
            </a:r>
            <a:r>
              <a:rPr b="1" lang="en-GB" sz="12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Intense cellulitis</a:t>
            </a:r>
            <a:r>
              <a:rPr lang="en-GB" sz="1200">
                <a:solidFill>
                  <a:schemeClr val="dk1"/>
                </a:solidFill>
                <a:latin typeface="Cabin"/>
                <a:ea typeface="Cabin"/>
                <a:cs typeface="Cabin"/>
                <a:sym typeface="Cabin"/>
              </a:rPr>
              <a:t> and </a:t>
            </a:r>
            <a:r>
              <a:rPr b="1" lang="en-GB" sz="1200">
                <a:solidFill>
                  <a:srgbClr val="CC0000"/>
                </a:solidFill>
                <a:latin typeface="Cabin"/>
                <a:ea typeface="Cabin"/>
                <a:cs typeface="Cabin"/>
                <a:sym typeface="Cabin"/>
              </a:rPr>
              <a:t>oedema of the ear canal</a:t>
            </a: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0" lvl="0" marL="457200" rtl="0" algn="l">
              <a:lnSpc>
                <a:spcPct val="115000"/>
              </a:lnSpc>
              <a:spcBef>
                <a:spcPts val="0"/>
              </a:spcBef>
              <a:spcAft>
                <a:spcPts val="0"/>
              </a:spcAft>
              <a:buNone/>
            </a:pPr>
            <a:r>
              <a:t/>
            </a:r>
            <a:endParaRPr sz="500">
              <a:solidFill>
                <a:schemeClr val="dk1"/>
              </a:solidFill>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b="1" lang="en-GB" sz="1200">
                <a:solidFill>
                  <a:schemeClr val="dk1"/>
                </a:solidFill>
                <a:latin typeface="Cabin"/>
                <a:ea typeface="Cabin"/>
                <a:cs typeface="Cabin"/>
                <a:sym typeface="Cabin"/>
              </a:rPr>
              <a:t>Diagnosis:</a:t>
            </a: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Char char="○"/>
            </a:pPr>
            <a:r>
              <a:rPr b="1" lang="en-GB" sz="1200">
                <a:solidFill>
                  <a:schemeClr val="dk1"/>
                </a:solidFill>
                <a:latin typeface="Cabin"/>
                <a:ea typeface="Cabin"/>
                <a:cs typeface="Cabin"/>
                <a:sym typeface="Cabin"/>
              </a:rPr>
              <a:t>CT scan</a:t>
            </a:r>
            <a:r>
              <a:rPr lang="en-GB" sz="1200">
                <a:solidFill>
                  <a:schemeClr val="dk1"/>
                </a:solidFill>
                <a:latin typeface="Cabin"/>
                <a:ea typeface="Cabin"/>
                <a:cs typeface="Cabin"/>
                <a:sym typeface="Cabin"/>
              </a:rPr>
              <a:t> and </a:t>
            </a:r>
            <a:r>
              <a:rPr b="1" lang="en-GB" sz="1200">
                <a:solidFill>
                  <a:schemeClr val="dk1"/>
                </a:solidFill>
                <a:latin typeface="Cabin"/>
                <a:ea typeface="Cabin"/>
                <a:cs typeface="Cabin"/>
                <a:sym typeface="Cabin"/>
              </a:rPr>
              <a:t>MRI</a:t>
            </a:r>
            <a:r>
              <a:rPr lang="en-GB" sz="1200">
                <a:solidFill>
                  <a:schemeClr val="dk1"/>
                </a:solidFill>
                <a:latin typeface="Cabin"/>
                <a:ea typeface="Cabin"/>
                <a:cs typeface="Cabin"/>
                <a:sym typeface="Cabin"/>
              </a:rPr>
              <a:t> studies to define the extent of bone destruction</a:t>
            </a:r>
            <a:endParaRPr sz="1200">
              <a:solidFill>
                <a:schemeClr val="dk1"/>
              </a:solidFill>
              <a:latin typeface="Cabin"/>
              <a:ea typeface="Cabin"/>
              <a:cs typeface="Cabin"/>
              <a:sym typeface="Cabin"/>
            </a:endParaRPr>
          </a:p>
          <a:p>
            <a:pPr indent="0" lvl="0" marL="457200" rtl="0" algn="l">
              <a:lnSpc>
                <a:spcPct val="115000"/>
              </a:lnSpc>
              <a:spcBef>
                <a:spcPts val="0"/>
              </a:spcBef>
              <a:spcAft>
                <a:spcPts val="0"/>
              </a:spcAft>
              <a:buNone/>
            </a:pPr>
            <a:r>
              <a:t/>
            </a:r>
            <a:endParaRPr sz="500">
              <a:solidFill>
                <a:schemeClr val="dk1"/>
              </a:solidFill>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b="1" lang="en-GB" sz="1200">
                <a:solidFill>
                  <a:schemeClr val="dk1"/>
                </a:solidFill>
                <a:latin typeface="Cabin"/>
                <a:ea typeface="Cabin"/>
                <a:cs typeface="Cabin"/>
                <a:sym typeface="Cabin"/>
              </a:rPr>
              <a:t>Treatment:</a:t>
            </a: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Char char="○"/>
            </a:pPr>
            <a:r>
              <a:rPr lang="en-GB" sz="1200">
                <a:solidFill>
                  <a:schemeClr val="dk1"/>
                </a:solidFill>
                <a:latin typeface="Cabin"/>
                <a:ea typeface="Cabin"/>
                <a:cs typeface="Cabin"/>
                <a:sym typeface="Cabin"/>
              </a:rPr>
              <a:t>Surgical debridement &amp; IV anti-Pseudomonas</a:t>
            </a:r>
            <a:r>
              <a:rPr b="1" baseline="30000" lang="en-GB" sz="1200">
                <a:solidFill>
                  <a:schemeClr val="dk1"/>
                </a:solidFill>
                <a:latin typeface="Cabin"/>
                <a:ea typeface="Cabin"/>
                <a:cs typeface="Cabin"/>
                <a:sym typeface="Cabin"/>
              </a:rPr>
              <a:t>1</a:t>
            </a:r>
            <a:r>
              <a:rPr lang="en-GB" sz="1200">
                <a:solidFill>
                  <a:schemeClr val="dk1"/>
                </a:solidFill>
                <a:latin typeface="Cabin"/>
                <a:ea typeface="Cabin"/>
                <a:cs typeface="Cabin"/>
                <a:sym typeface="Cabin"/>
              </a:rPr>
              <a:t> antibiotics.</a:t>
            </a:r>
            <a:endParaRPr sz="1200"/>
          </a:p>
        </p:txBody>
      </p:sp>
      <p:sp>
        <p:nvSpPr>
          <p:cNvPr id="150" name="Google Shape;150;p16"/>
          <p:cNvSpPr txBox="1"/>
          <p:nvPr/>
        </p:nvSpPr>
        <p:spPr>
          <a:xfrm>
            <a:off x="1687725" y="1075063"/>
            <a:ext cx="4099200" cy="52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Common infections in diabetic patients</a:t>
            </a:r>
            <a:endParaRPr b="1" sz="1800">
              <a:solidFill>
                <a:srgbClr val="134F5C"/>
              </a:solidFill>
              <a:latin typeface="Cabin"/>
              <a:ea typeface="Cabin"/>
              <a:cs typeface="Cabin"/>
              <a:sym typeface="Cabin"/>
            </a:endParaRPr>
          </a:p>
        </p:txBody>
      </p:sp>
      <p:cxnSp>
        <p:nvCxnSpPr>
          <p:cNvPr id="151" name="Google Shape;151;p16"/>
          <p:cNvCxnSpPr/>
          <p:nvPr/>
        </p:nvCxnSpPr>
        <p:spPr>
          <a:xfrm flipH="1" rot="10800000">
            <a:off x="3831250" y="1526413"/>
            <a:ext cx="600" cy="372000"/>
          </a:xfrm>
          <a:prstGeom prst="straightConnector1">
            <a:avLst/>
          </a:prstGeom>
          <a:noFill/>
          <a:ln cap="flat" cmpd="sng" w="9525">
            <a:solidFill>
              <a:srgbClr val="134F5C"/>
            </a:solidFill>
            <a:prstDash val="solid"/>
            <a:round/>
            <a:headEnd len="med" w="med" type="none"/>
            <a:tailEnd len="med" w="med" type="none"/>
          </a:ln>
        </p:spPr>
      </p:cxnSp>
      <p:cxnSp>
        <p:nvCxnSpPr>
          <p:cNvPr id="152" name="Google Shape;152;p16"/>
          <p:cNvCxnSpPr/>
          <p:nvPr/>
        </p:nvCxnSpPr>
        <p:spPr>
          <a:xfrm flipH="1" rot="10800000">
            <a:off x="813988" y="3556575"/>
            <a:ext cx="6035100" cy="7200"/>
          </a:xfrm>
          <a:prstGeom prst="straightConnector1">
            <a:avLst/>
          </a:prstGeom>
          <a:noFill/>
          <a:ln cap="flat" cmpd="sng" w="28575">
            <a:solidFill>
              <a:srgbClr val="45818E"/>
            </a:solidFill>
            <a:prstDash val="solid"/>
            <a:round/>
            <a:headEnd len="med" w="med" type="oval"/>
            <a:tailEnd len="med" w="med" type="oval"/>
          </a:ln>
        </p:spPr>
      </p:cxnSp>
      <p:pic>
        <p:nvPicPr>
          <p:cNvPr id="153" name="Google Shape;153;p16"/>
          <p:cNvPicPr preferRelativeResize="0"/>
          <p:nvPr/>
        </p:nvPicPr>
        <p:blipFill>
          <a:blip r:embed="rId6">
            <a:alphaModFix/>
          </a:blip>
          <a:stretch>
            <a:fillRect/>
          </a:stretch>
        </p:blipFill>
        <p:spPr>
          <a:xfrm>
            <a:off x="2882625" y="9891814"/>
            <a:ext cx="212050" cy="212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7"/>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4</a:t>
            </a:r>
            <a:endParaRPr b="1" sz="1800">
              <a:solidFill>
                <a:srgbClr val="134F5C"/>
              </a:solidFill>
              <a:latin typeface="Cabin"/>
              <a:ea typeface="Cabin"/>
              <a:cs typeface="Cabin"/>
              <a:sym typeface="Cabin"/>
            </a:endParaRPr>
          </a:p>
        </p:txBody>
      </p:sp>
      <p:sp>
        <p:nvSpPr>
          <p:cNvPr id="160" name="Google Shape;160;p17"/>
          <p:cNvSpPr txBox="1"/>
          <p:nvPr/>
        </p:nvSpPr>
        <p:spPr>
          <a:xfrm>
            <a:off x="2" y="9858484"/>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Clr>
                <a:srgbClr val="999999"/>
              </a:buClr>
              <a:buSzPts val="1000"/>
              <a:buFont typeface="Cabin"/>
              <a:buAutoNum type="arabicPeriod"/>
            </a:pPr>
            <a:r>
              <a:rPr lang="en-GB" sz="1000">
                <a:solidFill>
                  <a:srgbClr val="999999"/>
                </a:solidFill>
                <a:latin typeface="Cabin"/>
                <a:ea typeface="Cabin"/>
                <a:cs typeface="Cabin"/>
                <a:sym typeface="Cabin"/>
              </a:rPr>
              <a:t>Broad </a:t>
            </a:r>
            <a:r>
              <a:rPr lang="en-GB" sz="1000">
                <a:solidFill>
                  <a:srgbClr val="999999"/>
                </a:solidFill>
                <a:latin typeface="Cabin"/>
                <a:ea typeface="Cabin"/>
                <a:cs typeface="Cabin"/>
                <a:sym typeface="Cabin"/>
              </a:rPr>
              <a:t>spectrum</a:t>
            </a:r>
            <a:r>
              <a:rPr lang="en-GB" sz="1000">
                <a:solidFill>
                  <a:srgbClr val="999999"/>
                </a:solidFill>
                <a:latin typeface="Cabin"/>
                <a:ea typeface="Cabin"/>
                <a:cs typeface="Cabin"/>
                <a:sym typeface="Cabin"/>
              </a:rPr>
              <a:t> </a:t>
            </a:r>
            <a:r>
              <a:rPr lang="en-GB" sz="1000">
                <a:solidFill>
                  <a:srgbClr val="999999"/>
                </a:solidFill>
                <a:latin typeface="Cabin"/>
                <a:ea typeface="Cabin"/>
                <a:cs typeface="Cabin"/>
                <a:sym typeface="Cabin"/>
              </a:rPr>
              <a:t>antifungal. </a:t>
            </a:r>
            <a:endParaRPr sz="1000">
              <a:solidFill>
                <a:srgbClr val="999999"/>
              </a:solidFill>
              <a:latin typeface="Cabin"/>
              <a:ea typeface="Cabin"/>
              <a:cs typeface="Cabin"/>
              <a:sym typeface="Cabin"/>
            </a:endParaRPr>
          </a:p>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Due to the high risk diabetic patients must take vaccination. </a:t>
            </a:r>
            <a:endParaRPr sz="1000">
              <a:solidFill>
                <a:srgbClr val="326D13"/>
              </a:solidFill>
              <a:latin typeface="Cabin"/>
              <a:ea typeface="Cabin"/>
              <a:cs typeface="Cabin"/>
              <a:sym typeface="Cabin"/>
            </a:endParaRPr>
          </a:p>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Q: diabetic patient with </a:t>
            </a:r>
            <a:r>
              <a:rPr b="1" lang="en-GB" sz="1000" u="sng">
                <a:solidFill>
                  <a:srgbClr val="326D13"/>
                </a:solidFill>
                <a:latin typeface="Cabin"/>
                <a:ea typeface="Cabin"/>
                <a:cs typeface="Cabin"/>
                <a:sym typeface="Cabin"/>
              </a:rPr>
              <a:t>ketoacidosis</a:t>
            </a:r>
            <a:r>
              <a:rPr lang="en-GB" sz="1000">
                <a:solidFill>
                  <a:srgbClr val="326D13"/>
                </a:solidFill>
                <a:latin typeface="Cabin"/>
                <a:ea typeface="Cabin"/>
                <a:cs typeface="Cabin"/>
                <a:sym typeface="Cabin"/>
              </a:rPr>
              <a:t> presented with a nasal mass →</a:t>
            </a:r>
            <a:r>
              <a:rPr lang="en-GB" sz="1000">
                <a:solidFill>
                  <a:srgbClr val="38761D"/>
                </a:solidFill>
                <a:latin typeface="Cabin"/>
                <a:ea typeface="Cabin"/>
                <a:cs typeface="Cabin"/>
                <a:sym typeface="Cabin"/>
              </a:rPr>
              <a:t>(Mucormycosis) Rhizopus</a:t>
            </a:r>
            <a:endParaRPr sz="1000">
              <a:solidFill>
                <a:srgbClr val="38761D"/>
              </a:solidFill>
              <a:latin typeface="Cabin"/>
              <a:ea typeface="Cabin"/>
              <a:cs typeface="Cabin"/>
              <a:sym typeface="Cabin"/>
            </a:endParaRPr>
          </a:p>
        </p:txBody>
      </p:sp>
      <p:sp>
        <p:nvSpPr>
          <p:cNvPr id="161" name="Google Shape;161;p17"/>
          <p:cNvSpPr txBox="1"/>
          <p:nvPr/>
        </p:nvSpPr>
        <p:spPr>
          <a:xfrm>
            <a:off x="373400" y="1007425"/>
            <a:ext cx="5709000" cy="35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134F5C"/>
                </a:solidFill>
                <a:latin typeface="Cabin"/>
                <a:ea typeface="Cabin"/>
                <a:cs typeface="Cabin"/>
                <a:sym typeface="Cabin"/>
              </a:rPr>
              <a:t>2- Rhinocerebral Mucormycosis</a:t>
            </a:r>
            <a:endParaRPr b="1" sz="1200">
              <a:solidFill>
                <a:srgbClr val="134F5C"/>
              </a:solidFill>
              <a:latin typeface="Cabin"/>
              <a:ea typeface="Cabin"/>
              <a:cs typeface="Cabin"/>
              <a:sym typeface="Cabin"/>
            </a:endParaRPr>
          </a:p>
          <a:p>
            <a:pPr indent="0" lvl="0" marL="0" rtl="0" algn="l">
              <a:spcBef>
                <a:spcPts val="0"/>
              </a:spcBef>
              <a:spcAft>
                <a:spcPts val="0"/>
              </a:spcAft>
              <a:buNone/>
            </a:pPr>
            <a:r>
              <a:t/>
            </a:r>
            <a:endParaRPr b="1" sz="1200">
              <a:solidFill>
                <a:srgbClr val="134F5C"/>
              </a:solidFill>
              <a:latin typeface="Cabin"/>
              <a:ea typeface="Cabin"/>
              <a:cs typeface="Cabin"/>
              <a:sym typeface="Cabin"/>
            </a:endParaRPr>
          </a:p>
          <a:p>
            <a:pPr indent="-317500" lvl="0" marL="457200" rtl="0" algn="l">
              <a:spcBef>
                <a:spcPts val="0"/>
              </a:spcBef>
              <a:spcAft>
                <a:spcPts val="0"/>
              </a:spcAft>
              <a:buSzPts val="1400"/>
              <a:buFont typeface="Cabin"/>
              <a:buChar char="●"/>
            </a:pPr>
            <a:r>
              <a:rPr b="1" lang="en-GB">
                <a:latin typeface="Cabin"/>
                <a:ea typeface="Cabin"/>
                <a:cs typeface="Cabin"/>
                <a:sym typeface="Cabin"/>
              </a:rPr>
              <a:t>General info. :</a:t>
            </a:r>
            <a:r>
              <a:rPr b="1" lang="en-GB">
                <a:solidFill>
                  <a:srgbClr val="134F5C"/>
                </a:solidFill>
                <a:latin typeface="Cabin"/>
                <a:ea typeface="Cabin"/>
                <a:cs typeface="Cabin"/>
                <a:sym typeface="Cabin"/>
              </a:rPr>
              <a:t> </a:t>
            </a:r>
            <a:endParaRPr b="1">
              <a:solidFill>
                <a:srgbClr val="134F5C"/>
              </a:solidFill>
              <a:latin typeface="Cabin"/>
              <a:ea typeface="Cabin"/>
              <a:cs typeface="Cabin"/>
              <a:sym typeface="Cabin"/>
            </a:endParaRPr>
          </a:p>
          <a:p>
            <a:pPr indent="-317500" lvl="1" marL="914400" rtl="0" algn="l">
              <a:spcBef>
                <a:spcPts val="0"/>
              </a:spcBef>
              <a:spcAft>
                <a:spcPts val="0"/>
              </a:spcAft>
              <a:buSzPts val="1400"/>
              <a:buFont typeface="Cabin"/>
              <a:buChar char="○"/>
            </a:pPr>
            <a:r>
              <a:rPr lang="en-GB" sz="1300">
                <a:latin typeface="Cabin"/>
                <a:ea typeface="Cabin"/>
                <a:cs typeface="Cabin"/>
                <a:sym typeface="Cabin"/>
              </a:rPr>
              <a:t>A life threatening fungal infection </a:t>
            </a:r>
            <a:endParaRPr sz="600">
              <a:latin typeface="Cabin"/>
              <a:ea typeface="Cabin"/>
              <a:cs typeface="Cabin"/>
              <a:sym typeface="Cabin"/>
            </a:endParaRPr>
          </a:p>
          <a:p>
            <a:pPr indent="0" lvl="0" marL="457200" rtl="0" algn="l">
              <a:spcBef>
                <a:spcPts val="0"/>
              </a:spcBef>
              <a:spcAft>
                <a:spcPts val="0"/>
              </a:spcAft>
              <a:buNone/>
            </a:pPr>
            <a:r>
              <a:t/>
            </a:r>
            <a:endParaRPr sz="500">
              <a:latin typeface="Cabin"/>
              <a:ea typeface="Cabin"/>
              <a:cs typeface="Cabin"/>
              <a:sym typeface="Cabin"/>
            </a:endParaRPr>
          </a:p>
          <a:p>
            <a:pPr indent="-317500" lvl="0" marL="457200" rtl="0" algn="l">
              <a:spcBef>
                <a:spcPts val="0"/>
              </a:spcBef>
              <a:spcAft>
                <a:spcPts val="0"/>
              </a:spcAft>
              <a:buSzPts val="1400"/>
              <a:buFont typeface="Cabin"/>
              <a:buChar char="●"/>
            </a:pPr>
            <a:r>
              <a:rPr b="1" lang="en-GB">
                <a:latin typeface="Cabin"/>
                <a:ea typeface="Cabin"/>
                <a:cs typeface="Cabin"/>
                <a:sym typeface="Cabin"/>
              </a:rPr>
              <a:t>Cause</a:t>
            </a:r>
            <a:r>
              <a:rPr lang="en-GB">
                <a:latin typeface="Cabin"/>
                <a:ea typeface="Cabin"/>
                <a:cs typeface="Cabin"/>
                <a:sym typeface="Cabin"/>
              </a:rPr>
              <a:t>:</a:t>
            </a:r>
            <a:r>
              <a:rPr lang="en-GB" sz="1300">
                <a:latin typeface="Cabin"/>
                <a:ea typeface="Cabin"/>
                <a:cs typeface="Cabin"/>
                <a:sym typeface="Cabin"/>
              </a:rPr>
              <a:t> </a:t>
            </a:r>
            <a:endParaRPr sz="1300">
              <a:latin typeface="Cabin"/>
              <a:ea typeface="Cabin"/>
              <a:cs typeface="Cabin"/>
              <a:sym typeface="Cabin"/>
            </a:endParaRPr>
          </a:p>
          <a:p>
            <a:pPr indent="-317500" lvl="1" marL="914400" rtl="0" algn="l">
              <a:spcBef>
                <a:spcPts val="0"/>
              </a:spcBef>
              <a:spcAft>
                <a:spcPts val="0"/>
              </a:spcAft>
              <a:buSzPts val="1400"/>
              <a:buFont typeface="Cabin"/>
              <a:buChar char="○"/>
            </a:pPr>
            <a:r>
              <a:rPr b="1" lang="en-GB" sz="1200">
                <a:solidFill>
                  <a:srgbClr val="CC0000"/>
                </a:solidFill>
                <a:latin typeface="Cabin"/>
                <a:ea typeface="Cabin"/>
                <a:cs typeface="Cabin"/>
                <a:sym typeface="Cabin"/>
              </a:rPr>
              <a:t>(</a:t>
            </a:r>
            <a:r>
              <a:rPr b="1" lang="en-GB" sz="1200">
                <a:solidFill>
                  <a:srgbClr val="CC0000"/>
                </a:solidFill>
                <a:latin typeface="Cabin"/>
                <a:ea typeface="Cabin"/>
                <a:cs typeface="Cabin"/>
                <a:sym typeface="Cabin"/>
              </a:rPr>
              <a:t>Mucormycosis) </a:t>
            </a:r>
            <a:r>
              <a:rPr b="1" lang="en-GB" sz="1200">
                <a:solidFill>
                  <a:srgbClr val="CC0000"/>
                </a:solidFill>
                <a:latin typeface="Cabin"/>
                <a:ea typeface="Cabin"/>
                <a:cs typeface="Cabin"/>
                <a:sym typeface="Cabin"/>
              </a:rPr>
              <a:t>Rhizopus</a:t>
            </a:r>
            <a:r>
              <a:rPr b="1" baseline="30000" lang="en-GB" sz="1200">
                <a:solidFill>
                  <a:srgbClr val="CC0000"/>
                </a:solidFill>
                <a:latin typeface="Cabin"/>
                <a:ea typeface="Cabin"/>
                <a:cs typeface="Cabin"/>
                <a:sym typeface="Cabin"/>
              </a:rPr>
              <a:t>3</a:t>
            </a:r>
            <a:r>
              <a:rPr lang="en-GB" sz="1200">
                <a:latin typeface="Cabin"/>
                <a:ea typeface="Cabin"/>
                <a:cs typeface="Cabin"/>
                <a:sym typeface="Cabin"/>
              </a:rPr>
              <a:t>, Absidia and Mucor species</a:t>
            </a:r>
            <a:endParaRPr sz="600">
              <a:latin typeface="Cabin"/>
              <a:ea typeface="Cabin"/>
              <a:cs typeface="Cabin"/>
              <a:sym typeface="Cabin"/>
            </a:endParaRPr>
          </a:p>
          <a:p>
            <a:pPr indent="0" lvl="0" marL="457200" rtl="0" algn="l">
              <a:spcBef>
                <a:spcPts val="0"/>
              </a:spcBef>
              <a:spcAft>
                <a:spcPts val="0"/>
              </a:spcAft>
              <a:buNone/>
            </a:pPr>
            <a:r>
              <a:t/>
            </a:r>
            <a:endParaRPr sz="500">
              <a:latin typeface="Cabin"/>
              <a:ea typeface="Cabin"/>
              <a:cs typeface="Cabin"/>
              <a:sym typeface="Cabin"/>
            </a:endParaRPr>
          </a:p>
          <a:p>
            <a:pPr indent="-311150" lvl="0" marL="457200" rtl="0" algn="l">
              <a:spcBef>
                <a:spcPts val="0"/>
              </a:spcBef>
              <a:spcAft>
                <a:spcPts val="0"/>
              </a:spcAft>
              <a:buSzPts val="1300"/>
              <a:buFont typeface="Cabin"/>
              <a:buChar char="●"/>
            </a:pPr>
            <a:r>
              <a:rPr b="1" lang="en-GB">
                <a:latin typeface="Cabin"/>
                <a:ea typeface="Cabin"/>
                <a:cs typeface="Cabin"/>
                <a:sym typeface="Cabin"/>
              </a:rPr>
              <a:t>Signs and Symptoms</a:t>
            </a:r>
            <a:r>
              <a:rPr lang="en-GB" sz="1300">
                <a:latin typeface="Cabin"/>
                <a:ea typeface="Cabin"/>
                <a:cs typeface="Cabin"/>
                <a:sym typeface="Cabin"/>
              </a:rPr>
              <a:t>:</a:t>
            </a:r>
            <a:endParaRPr sz="1300">
              <a:latin typeface="Cabin"/>
              <a:ea typeface="Cabin"/>
              <a:cs typeface="Cabin"/>
              <a:sym typeface="Cabin"/>
            </a:endParaRPr>
          </a:p>
          <a:p>
            <a:pPr indent="-311150" lvl="1" marL="914400" rtl="0" algn="l">
              <a:spcBef>
                <a:spcPts val="0"/>
              </a:spcBef>
              <a:spcAft>
                <a:spcPts val="0"/>
              </a:spcAft>
              <a:buSzPts val="1300"/>
              <a:buFont typeface="Cabin"/>
              <a:buChar char="○"/>
            </a:pPr>
            <a:r>
              <a:rPr lang="en-GB" sz="1300">
                <a:latin typeface="Cabin"/>
                <a:ea typeface="Cabin"/>
                <a:cs typeface="Cabin"/>
                <a:sym typeface="Cabin"/>
              </a:rPr>
              <a:t> </a:t>
            </a:r>
            <a:r>
              <a:rPr lang="en-GB" sz="1200">
                <a:latin typeface="Cabin"/>
                <a:ea typeface="Cabin"/>
                <a:cs typeface="Cabin"/>
                <a:sym typeface="Cabin"/>
              </a:rPr>
              <a:t>facial or ocular pain and nasal stuffiness, generalized malaise and fever. </a:t>
            </a:r>
            <a:endParaRPr sz="600">
              <a:latin typeface="Cabin"/>
              <a:ea typeface="Cabin"/>
              <a:cs typeface="Cabin"/>
              <a:sym typeface="Cabin"/>
            </a:endParaRPr>
          </a:p>
          <a:p>
            <a:pPr indent="0" lvl="0" marL="914400" rtl="0" algn="l">
              <a:spcBef>
                <a:spcPts val="0"/>
              </a:spcBef>
              <a:spcAft>
                <a:spcPts val="0"/>
              </a:spcAft>
              <a:buNone/>
            </a:pPr>
            <a:r>
              <a:t/>
            </a:r>
            <a:endParaRPr sz="600">
              <a:latin typeface="Cabin"/>
              <a:ea typeface="Cabin"/>
              <a:cs typeface="Cabin"/>
              <a:sym typeface="Cabin"/>
            </a:endParaRPr>
          </a:p>
          <a:p>
            <a:pPr indent="-311150" lvl="1" marL="914400" rtl="0" algn="l">
              <a:spcBef>
                <a:spcPts val="0"/>
              </a:spcBef>
              <a:spcAft>
                <a:spcPts val="0"/>
              </a:spcAft>
              <a:buSzPts val="1300"/>
              <a:buFont typeface="Cabin"/>
              <a:buChar char="○"/>
            </a:pPr>
            <a:r>
              <a:rPr lang="en-GB" sz="1200">
                <a:latin typeface="Cabin"/>
                <a:ea typeface="Cabin"/>
                <a:cs typeface="Cabin"/>
                <a:sym typeface="Cabin"/>
              </a:rPr>
              <a:t>May be </a:t>
            </a:r>
            <a:r>
              <a:rPr b="1" lang="en-GB" sz="1200">
                <a:solidFill>
                  <a:srgbClr val="CC0000"/>
                </a:solidFill>
                <a:latin typeface="Cabin"/>
                <a:ea typeface="Cabin"/>
                <a:cs typeface="Cabin"/>
                <a:sym typeface="Cabin"/>
              </a:rPr>
              <a:t>intranasal black eschars or necrotic turbinate</a:t>
            </a:r>
            <a:r>
              <a:rPr lang="en-GB" sz="1200">
                <a:latin typeface="Cabin"/>
                <a:ea typeface="Cabin"/>
                <a:cs typeface="Cabin"/>
                <a:sym typeface="Cabin"/>
              </a:rPr>
              <a:t>.</a:t>
            </a:r>
            <a:endParaRPr sz="600">
              <a:latin typeface="Cabin"/>
              <a:ea typeface="Cabin"/>
              <a:cs typeface="Cabin"/>
              <a:sym typeface="Cabin"/>
            </a:endParaRPr>
          </a:p>
          <a:p>
            <a:pPr indent="0" lvl="0" marL="457200" rtl="0" algn="l">
              <a:spcBef>
                <a:spcPts val="0"/>
              </a:spcBef>
              <a:spcAft>
                <a:spcPts val="0"/>
              </a:spcAft>
              <a:buNone/>
            </a:pPr>
            <a:r>
              <a:t/>
            </a:r>
            <a:endParaRPr sz="500">
              <a:latin typeface="Cabin"/>
              <a:ea typeface="Cabin"/>
              <a:cs typeface="Cabin"/>
              <a:sym typeface="Cabin"/>
            </a:endParaRPr>
          </a:p>
          <a:p>
            <a:pPr indent="-311150" lvl="0" marL="457200" rtl="0" algn="l">
              <a:spcBef>
                <a:spcPts val="0"/>
              </a:spcBef>
              <a:spcAft>
                <a:spcPts val="0"/>
              </a:spcAft>
              <a:buSzPts val="1300"/>
              <a:buFont typeface="Cabin"/>
              <a:buChar char="●"/>
            </a:pPr>
            <a:r>
              <a:rPr b="1" lang="en-GB">
                <a:latin typeface="Cabin"/>
                <a:ea typeface="Cabin"/>
                <a:cs typeface="Cabin"/>
                <a:sym typeface="Cabin"/>
              </a:rPr>
              <a:t>Diagnosis</a:t>
            </a:r>
            <a:r>
              <a:rPr lang="en-GB">
                <a:latin typeface="Cabin"/>
                <a:ea typeface="Cabin"/>
                <a:cs typeface="Cabin"/>
                <a:sym typeface="Cabin"/>
              </a:rPr>
              <a:t>:</a:t>
            </a:r>
            <a:endParaRPr>
              <a:latin typeface="Cabin"/>
              <a:ea typeface="Cabin"/>
              <a:cs typeface="Cabin"/>
              <a:sym typeface="Cabin"/>
            </a:endParaRPr>
          </a:p>
          <a:p>
            <a:pPr indent="-311150" lvl="1" marL="914400" rtl="0" algn="l">
              <a:spcBef>
                <a:spcPts val="0"/>
              </a:spcBef>
              <a:spcAft>
                <a:spcPts val="0"/>
              </a:spcAft>
              <a:buSzPts val="1300"/>
              <a:buFont typeface="Cabin"/>
              <a:buChar char="○"/>
            </a:pPr>
            <a:r>
              <a:rPr b="1" lang="en-GB" sz="1200">
                <a:latin typeface="Cabin"/>
                <a:ea typeface="Cabin"/>
                <a:cs typeface="Cabin"/>
                <a:sym typeface="Cabin"/>
              </a:rPr>
              <a:t>Biopsy</a:t>
            </a:r>
            <a:r>
              <a:rPr lang="en-GB" sz="1200">
                <a:latin typeface="Cabin"/>
                <a:ea typeface="Cabin"/>
                <a:cs typeface="Cabin"/>
                <a:sym typeface="Cabin"/>
              </a:rPr>
              <a:t> of the necrotic tissue .</a:t>
            </a:r>
            <a:endParaRPr sz="1200">
              <a:latin typeface="Cabin"/>
              <a:ea typeface="Cabin"/>
              <a:cs typeface="Cabin"/>
              <a:sym typeface="Cabin"/>
            </a:endParaRPr>
          </a:p>
          <a:p>
            <a:pPr indent="-311150" lvl="1" marL="914400" rtl="0" algn="l">
              <a:spcBef>
                <a:spcPts val="0"/>
              </a:spcBef>
              <a:spcAft>
                <a:spcPts val="0"/>
              </a:spcAft>
              <a:buSzPts val="1300"/>
              <a:buFont typeface="Cabin"/>
              <a:buChar char="○"/>
            </a:pPr>
            <a:r>
              <a:rPr b="1" lang="en-GB" sz="1200">
                <a:latin typeface="Cabin"/>
                <a:ea typeface="Cabin"/>
                <a:cs typeface="Cabin"/>
                <a:sym typeface="Cabin"/>
              </a:rPr>
              <a:t>Direct</a:t>
            </a:r>
            <a:r>
              <a:rPr lang="en-GB" sz="1200">
                <a:latin typeface="Cabin"/>
                <a:ea typeface="Cabin"/>
                <a:cs typeface="Cabin"/>
                <a:sym typeface="Cabin"/>
              </a:rPr>
              <a:t> </a:t>
            </a:r>
            <a:r>
              <a:rPr b="1" lang="en-GB" sz="1200">
                <a:latin typeface="Cabin"/>
                <a:ea typeface="Cabin"/>
                <a:cs typeface="Cabin"/>
                <a:sym typeface="Cabin"/>
              </a:rPr>
              <a:t>smear examination</a:t>
            </a:r>
            <a:r>
              <a:rPr lang="en-GB" sz="1200">
                <a:latin typeface="Cabin"/>
                <a:ea typeface="Cabin"/>
                <a:cs typeface="Cabin"/>
                <a:sym typeface="Cabin"/>
              </a:rPr>
              <a:t> for hyphae </a:t>
            </a:r>
            <a:r>
              <a:rPr lang="en-GB" sz="1200">
                <a:solidFill>
                  <a:srgbClr val="999999"/>
                </a:solidFill>
                <a:latin typeface="Cabin"/>
                <a:ea typeface="Cabin"/>
                <a:cs typeface="Cabin"/>
                <a:sym typeface="Cabin"/>
              </a:rPr>
              <a:t>(Non-septate hyphae).</a:t>
            </a:r>
            <a:endParaRPr sz="600">
              <a:solidFill>
                <a:srgbClr val="999999"/>
              </a:solidFill>
              <a:latin typeface="Cabin"/>
              <a:ea typeface="Cabin"/>
              <a:cs typeface="Cabin"/>
              <a:sym typeface="Cabin"/>
            </a:endParaRPr>
          </a:p>
          <a:p>
            <a:pPr indent="0" lvl="0" marL="457200" rtl="0" algn="l">
              <a:spcBef>
                <a:spcPts val="0"/>
              </a:spcBef>
              <a:spcAft>
                <a:spcPts val="0"/>
              </a:spcAft>
              <a:buNone/>
            </a:pPr>
            <a:r>
              <a:t/>
            </a:r>
            <a:endParaRPr sz="500">
              <a:latin typeface="Cabin"/>
              <a:ea typeface="Cabin"/>
              <a:cs typeface="Cabin"/>
              <a:sym typeface="Cabin"/>
            </a:endParaRPr>
          </a:p>
          <a:p>
            <a:pPr indent="-311150" lvl="0" marL="457200" rtl="0" algn="l">
              <a:spcBef>
                <a:spcPts val="0"/>
              </a:spcBef>
              <a:spcAft>
                <a:spcPts val="0"/>
              </a:spcAft>
              <a:buSzPts val="1300"/>
              <a:buFont typeface="Cabin"/>
              <a:buChar char="●"/>
            </a:pPr>
            <a:r>
              <a:rPr b="1" lang="en-GB">
                <a:latin typeface="Cabin"/>
                <a:ea typeface="Cabin"/>
                <a:cs typeface="Cabin"/>
                <a:sym typeface="Cabin"/>
              </a:rPr>
              <a:t>Treatment</a:t>
            </a:r>
            <a:r>
              <a:rPr lang="en-GB">
                <a:latin typeface="Cabin"/>
                <a:ea typeface="Cabin"/>
                <a:cs typeface="Cabin"/>
                <a:sym typeface="Cabin"/>
              </a:rPr>
              <a:t>: </a:t>
            </a:r>
            <a:endParaRPr>
              <a:latin typeface="Cabin"/>
              <a:ea typeface="Cabin"/>
              <a:cs typeface="Cabin"/>
              <a:sym typeface="Cabin"/>
            </a:endParaRPr>
          </a:p>
          <a:p>
            <a:pPr indent="-311150" lvl="1" marL="914400" rtl="0" algn="l">
              <a:spcBef>
                <a:spcPts val="0"/>
              </a:spcBef>
              <a:spcAft>
                <a:spcPts val="0"/>
              </a:spcAft>
              <a:buSzPts val="1300"/>
              <a:buFont typeface="Cabin"/>
              <a:buChar char="○"/>
            </a:pPr>
            <a:r>
              <a:rPr lang="en-GB" sz="1200">
                <a:latin typeface="Cabin"/>
                <a:ea typeface="Cabin"/>
                <a:cs typeface="Cabin"/>
                <a:sym typeface="Cabin"/>
              </a:rPr>
              <a:t>Surgical debridement and prolonged IV therapy with </a:t>
            </a:r>
            <a:r>
              <a:rPr b="1" lang="en-GB" sz="1200">
                <a:solidFill>
                  <a:srgbClr val="CC0000"/>
                </a:solidFill>
                <a:latin typeface="Cabin"/>
                <a:ea typeface="Cabin"/>
                <a:cs typeface="Cabin"/>
                <a:sym typeface="Cabin"/>
              </a:rPr>
              <a:t>Amphotericin B</a:t>
            </a:r>
            <a:r>
              <a:rPr b="1" baseline="30000" lang="en-GB" sz="1200">
                <a:solidFill>
                  <a:srgbClr val="CC0000"/>
                </a:solidFill>
                <a:latin typeface="Cabin"/>
                <a:ea typeface="Cabin"/>
                <a:cs typeface="Cabin"/>
                <a:sym typeface="Cabin"/>
              </a:rPr>
              <a:t>1</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t/>
            </a:r>
            <a:endParaRPr b="1" sz="2000">
              <a:solidFill>
                <a:srgbClr val="134F5C"/>
              </a:solidFill>
              <a:latin typeface="Cabin"/>
              <a:ea typeface="Cabin"/>
              <a:cs typeface="Cabin"/>
              <a:sym typeface="Cabin"/>
            </a:endParaRPr>
          </a:p>
          <a:p>
            <a:pPr indent="0" lvl="0" marL="0" rtl="0" algn="l">
              <a:spcBef>
                <a:spcPts val="0"/>
              </a:spcBef>
              <a:spcAft>
                <a:spcPts val="0"/>
              </a:spcAft>
              <a:buNone/>
            </a:pPr>
            <a:r>
              <a:rPr b="1" lang="en-GB" sz="2000">
                <a:solidFill>
                  <a:srgbClr val="134F5C"/>
                </a:solidFill>
                <a:latin typeface="Cabin"/>
                <a:ea typeface="Cabin"/>
                <a:cs typeface="Cabin"/>
                <a:sym typeface="Cabin"/>
              </a:rPr>
              <a:t> </a:t>
            </a:r>
            <a:endParaRPr b="1" sz="2000">
              <a:solidFill>
                <a:srgbClr val="134F5C"/>
              </a:solidFill>
              <a:latin typeface="Cabin"/>
              <a:ea typeface="Cabin"/>
              <a:cs typeface="Cabin"/>
              <a:sym typeface="Cabin"/>
            </a:endParaRPr>
          </a:p>
        </p:txBody>
      </p:sp>
      <p:sp>
        <p:nvSpPr>
          <p:cNvPr id="162" name="Google Shape;162;p17"/>
          <p:cNvSpPr txBox="1"/>
          <p:nvPr/>
        </p:nvSpPr>
        <p:spPr>
          <a:xfrm>
            <a:off x="358125" y="5875250"/>
            <a:ext cx="5529000" cy="840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Pneumonia and Influenza</a:t>
            </a:r>
            <a:endParaRPr b="1" sz="2000">
              <a:solidFill>
                <a:srgbClr val="134F5C"/>
              </a:solidFill>
              <a:latin typeface="Cabin"/>
              <a:ea typeface="Cabin"/>
              <a:cs typeface="Cabin"/>
              <a:sym typeface="Cabin"/>
            </a:endParaRPr>
          </a:p>
          <a:p>
            <a:pPr indent="0" lvl="0" marL="0" rtl="0" algn="l">
              <a:spcBef>
                <a:spcPts val="0"/>
              </a:spcBef>
              <a:spcAft>
                <a:spcPts val="0"/>
              </a:spcAft>
              <a:buNone/>
            </a:pPr>
            <a:r>
              <a:t/>
            </a:r>
            <a:endParaRPr b="1" sz="400">
              <a:solidFill>
                <a:srgbClr val="134F5C"/>
              </a:solidFill>
              <a:latin typeface="Cabin"/>
              <a:ea typeface="Cabin"/>
              <a:cs typeface="Cabin"/>
              <a:sym typeface="Cabin"/>
            </a:endParaRPr>
          </a:p>
          <a:p>
            <a:pPr indent="0" lvl="0" marL="0" rtl="0" algn="l">
              <a:spcBef>
                <a:spcPts val="0"/>
              </a:spcBef>
              <a:spcAft>
                <a:spcPts val="0"/>
              </a:spcAft>
              <a:buNone/>
            </a:pPr>
            <a:r>
              <a:t/>
            </a:r>
            <a:endParaRPr b="1" sz="700">
              <a:latin typeface="Cabin"/>
              <a:ea typeface="Cabin"/>
              <a:cs typeface="Cabin"/>
              <a:sym typeface="Cabin"/>
            </a:endParaRPr>
          </a:p>
          <a:p>
            <a:pPr indent="-317500" lvl="0" marL="457200" rtl="0" algn="l">
              <a:spcBef>
                <a:spcPts val="0"/>
              </a:spcBef>
              <a:spcAft>
                <a:spcPts val="0"/>
              </a:spcAft>
              <a:buSzPts val="1400"/>
              <a:buFont typeface="Cabin"/>
              <a:buChar char="●"/>
            </a:pPr>
            <a:r>
              <a:rPr lang="en-GB" sz="1300">
                <a:latin typeface="Cabin"/>
                <a:ea typeface="Cabin"/>
                <a:cs typeface="Cabin"/>
                <a:sym typeface="Cabin"/>
              </a:rPr>
              <a:t>Diabetic patients are 4 times more likely to die from pneumonia or influenza than non-diabetic patients.</a:t>
            </a:r>
            <a:endParaRPr sz="1300">
              <a:latin typeface="Cabin"/>
              <a:ea typeface="Cabin"/>
              <a:cs typeface="Cabin"/>
              <a:sym typeface="Cabin"/>
            </a:endParaRPr>
          </a:p>
          <a:p>
            <a:pPr indent="0" lvl="0" marL="457200" rtl="0" algn="l">
              <a:spcBef>
                <a:spcPts val="0"/>
              </a:spcBef>
              <a:spcAft>
                <a:spcPts val="0"/>
              </a:spcAft>
              <a:buNone/>
            </a:pPr>
            <a:r>
              <a:t/>
            </a:r>
            <a:endParaRPr sz="5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Common organisms :</a:t>
            </a:r>
            <a:endParaRPr sz="1300">
              <a:latin typeface="Cabin"/>
              <a:ea typeface="Cabin"/>
              <a:cs typeface="Cabin"/>
              <a:sym typeface="Cabin"/>
            </a:endParaRPr>
          </a:p>
        </p:txBody>
      </p:sp>
      <p:sp>
        <p:nvSpPr>
          <p:cNvPr id="163" name="Google Shape;163;p17"/>
          <p:cNvSpPr txBox="1"/>
          <p:nvPr/>
        </p:nvSpPr>
        <p:spPr>
          <a:xfrm>
            <a:off x="283927" y="5399625"/>
            <a:ext cx="5823900" cy="320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134F5C"/>
              </a:buClr>
              <a:buSzPts val="2400"/>
              <a:buFont typeface="Cabin"/>
              <a:buChar char="❖"/>
            </a:pPr>
            <a:r>
              <a:rPr b="1" lang="en-GB" sz="2400">
                <a:solidFill>
                  <a:srgbClr val="134F5C"/>
                </a:solidFill>
                <a:latin typeface="Cabin"/>
                <a:ea typeface="Cabin"/>
                <a:cs typeface="Cabin"/>
                <a:sym typeface="Cabin"/>
              </a:rPr>
              <a:t>Lower respiratory tract infections:   </a:t>
            </a:r>
            <a:endParaRPr b="1" sz="2400">
              <a:solidFill>
                <a:srgbClr val="134F5C"/>
              </a:solidFill>
              <a:latin typeface="Cabin"/>
              <a:ea typeface="Cabin"/>
              <a:cs typeface="Cabin"/>
              <a:sym typeface="Cabin"/>
            </a:endParaRPr>
          </a:p>
        </p:txBody>
      </p:sp>
      <p:sp>
        <p:nvSpPr>
          <p:cNvPr id="164" name="Google Shape;164;p17"/>
          <p:cNvSpPr txBox="1"/>
          <p:nvPr/>
        </p:nvSpPr>
        <p:spPr>
          <a:xfrm>
            <a:off x="358113" y="8399813"/>
            <a:ext cx="5930100" cy="7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 Routine pneumococcal and influenza vaccination recommended</a:t>
            </a:r>
            <a:r>
              <a:rPr baseline="30000" lang="en-GB" sz="1200">
                <a:solidFill>
                  <a:schemeClr val="dk1"/>
                </a:solidFill>
                <a:latin typeface="Cabin"/>
                <a:ea typeface="Cabin"/>
                <a:cs typeface="Cabin"/>
                <a:sym typeface="Cabin"/>
              </a:rPr>
              <a:t>2</a:t>
            </a:r>
            <a:r>
              <a:rPr lang="en-GB" sz="1300">
                <a:latin typeface="Cabin"/>
                <a:ea typeface="Cabin"/>
                <a:cs typeface="Cabin"/>
                <a:sym typeface="Cabin"/>
              </a:rPr>
              <a:t>.</a:t>
            </a:r>
            <a:endParaRPr sz="1300">
              <a:latin typeface="Cabin"/>
              <a:ea typeface="Cabin"/>
              <a:cs typeface="Cabin"/>
              <a:sym typeface="Cabin"/>
            </a:endParaRPr>
          </a:p>
          <a:p>
            <a:pPr indent="0" lvl="0" marL="0" rtl="0" algn="l">
              <a:spcBef>
                <a:spcPts val="0"/>
              </a:spcBef>
              <a:spcAft>
                <a:spcPts val="0"/>
              </a:spcAft>
              <a:buNone/>
            </a:pPr>
            <a:r>
              <a:t/>
            </a:r>
            <a:endParaRPr/>
          </a:p>
        </p:txBody>
      </p:sp>
      <p:pic>
        <p:nvPicPr>
          <p:cNvPr id="165" name="Google Shape;165;p17"/>
          <p:cNvPicPr preferRelativeResize="0"/>
          <p:nvPr/>
        </p:nvPicPr>
        <p:blipFill>
          <a:blip r:embed="rId3">
            <a:alphaModFix/>
          </a:blip>
          <a:stretch>
            <a:fillRect/>
          </a:stretch>
        </p:blipFill>
        <p:spPr>
          <a:xfrm>
            <a:off x="6740100" y="1290950"/>
            <a:ext cx="550200" cy="541498"/>
          </a:xfrm>
          <a:prstGeom prst="rect">
            <a:avLst/>
          </a:prstGeom>
          <a:noFill/>
          <a:ln>
            <a:noFill/>
          </a:ln>
        </p:spPr>
      </p:pic>
      <p:pic>
        <p:nvPicPr>
          <p:cNvPr id="166" name="Google Shape;166;p17"/>
          <p:cNvPicPr preferRelativeResize="0"/>
          <p:nvPr/>
        </p:nvPicPr>
        <p:blipFill>
          <a:blip r:embed="rId4">
            <a:alphaModFix/>
          </a:blip>
          <a:stretch>
            <a:fillRect/>
          </a:stretch>
        </p:blipFill>
        <p:spPr>
          <a:xfrm>
            <a:off x="6082300" y="1290950"/>
            <a:ext cx="550200" cy="541500"/>
          </a:xfrm>
          <a:prstGeom prst="rect">
            <a:avLst/>
          </a:prstGeom>
          <a:noFill/>
          <a:ln>
            <a:noFill/>
          </a:ln>
        </p:spPr>
      </p:pic>
      <p:pic>
        <p:nvPicPr>
          <p:cNvPr id="167" name="Google Shape;167;p17"/>
          <p:cNvPicPr preferRelativeResize="0"/>
          <p:nvPr/>
        </p:nvPicPr>
        <p:blipFill>
          <a:blip r:embed="rId5">
            <a:alphaModFix/>
          </a:blip>
          <a:stretch>
            <a:fillRect/>
          </a:stretch>
        </p:blipFill>
        <p:spPr>
          <a:xfrm>
            <a:off x="6082300" y="1884450"/>
            <a:ext cx="1208000" cy="684900"/>
          </a:xfrm>
          <a:prstGeom prst="rect">
            <a:avLst/>
          </a:prstGeom>
          <a:noFill/>
          <a:ln>
            <a:noFill/>
          </a:ln>
        </p:spPr>
      </p:pic>
      <p:pic>
        <p:nvPicPr>
          <p:cNvPr id="168" name="Google Shape;168;p17"/>
          <p:cNvPicPr preferRelativeResize="0"/>
          <p:nvPr/>
        </p:nvPicPr>
        <p:blipFill>
          <a:blip r:embed="rId6">
            <a:alphaModFix/>
          </a:blip>
          <a:stretch>
            <a:fillRect/>
          </a:stretch>
        </p:blipFill>
        <p:spPr>
          <a:xfrm>
            <a:off x="6082300" y="3876950"/>
            <a:ext cx="1208000" cy="718775"/>
          </a:xfrm>
          <a:prstGeom prst="rect">
            <a:avLst/>
          </a:prstGeom>
          <a:noFill/>
          <a:ln>
            <a:noFill/>
          </a:ln>
        </p:spPr>
      </p:pic>
      <p:pic>
        <p:nvPicPr>
          <p:cNvPr id="169" name="Google Shape;169;p17"/>
          <p:cNvPicPr preferRelativeResize="0"/>
          <p:nvPr/>
        </p:nvPicPr>
        <p:blipFill>
          <a:blip r:embed="rId7">
            <a:alphaModFix/>
          </a:blip>
          <a:stretch>
            <a:fillRect/>
          </a:stretch>
        </p:blipFill>
        <p:spPr>
          <a:xfrm>
            <a:off x="6082300" y="2620700"/>
            <a:ext cx="1208000" cy="1199075"/>
          </a:xfrm>
          <a:prstGeom prst="rect">
            <a:avLst/>
          </a:prstGeom>
          <a:noFill/>
          <a:ln>
            <a:noFill/>
          </a:ln>
        </p:spPr>
      </p:pic>
      <p:sp>
        <p:nvSpPr>
          <p:cNvPr id="170" name="Google Shape;170;p17"/>
          <p:cNvSpPr/>
          <p:nvPr/>
        </p:nvSpPr>
        <p:spPr>
          <a:xfrm>
            <a:off x="330794" y="7269010"/>
            <a:ext cx="1900800" cy="320700"/>
          </a:xfrm>
          <a:prstGeom prst="roundRect">
            <a:avLst>
              <a:gd fmla="val 16667" name="adj"/>
            </a:avLst>
          </a:prstGeom>
          <a:solidFill>
            <a:srgbClr val="D0E0E3"/>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134F5C"/>
                </a:solidFill>
                <a:latin typeface="Cabin"/>
                <a:ea typeface="Cabin"/>
                <a:cs typeface="Cabin"/>
                <a:sym typeface="Cabin"/>
              </a:rPr>
              <a:t>Gram positive </a:t>
            </a:r>
            <a:endParaRPr b="1">
              <a:solidFill>
                <a:srgbClr val="134F5C"/>
              </a:solidFill>
              <a:latin typeface="Cabin"/>
              <a:ea typeface="Cabin"/>
              <a:cs typeface="Cabin"/>
              <a:sym typeface="Cabin"/>
            </a:endParaRPr>
          </a:p>
        </p:txBody>
      </p:sp>
      <p:cxnSp>
        <p:nvCxnSpPr>
          <p:cNvPr id="171" name="Google Shape;171;p17"/>
          <p:cNvCxnSpPr/>
          <p:nvPr/>
        </p:nvCxnSpPr>
        <p:spPr>
          <a:xfrm flipH="1">
            <a:off x="473874" y="7602247"/>
            <a:ext cx="1500" cy="684900"/>
          </a:xfrm>
          <a:prstGeom prst="straightConnector1">
            <a:avLst/>
          </a:prstGeom>
          <a:noFill/>
          <a:ln cap="flat" cmpd="sng" w="9525">
            <a:solidFill>
              <a:srgbClr val="134F5C"/>
            </a:solidFill>
            <a:prstDash val="solid"/>
            <a:round/>
            <a:headEnd len="med" w="med" type="none"/>
            <a:tailEnd len="med" w="med" type="none"/>
          </a:ln>
        </p:spPr>
      </p:cxnSp>
      <p:cxnSp>
        <p:nvCxnSpPr>
          <p:cNvPr id="172" name="Google Shape;172;p17"/>
          <p:cNvCxnSpPr/>
          <p:nvPr/>
        </p:nvCxnSpPr>
        <p:spPr>
          <a:xfrm flipH="1" rot="10800000">
            <a:off x="477961" y="7901311"/>
            <a:ext cx="316500" cy="1800"/>
          </a:xfrm>
          <a:prstGeom prst="straightConnector1">
            <a:avLst/>
          </a:prstGeom>
          <a:noFill/>
          <a:ln cap="flat" cmpd="sng" w="9525">
            <a:solidFill>
              <a:srgbClr val="134F5C"/>
            </a:solidFill>
            <a:prstDash val="solid"/>
            <a:round/>
            <a:headEnd len="med" w="med" type="none"/>
            <a:tailEnd len="med" w="med" type="none"/>
          </a:ln>
        </p:spPr>
      </p:cxnSp>
      <p:sp>
        <p:nvSpPr>
          <p:cNvPr id="173" name="Google Shape;173;p17"/>
          <p:cNvSpPr txBox="1"/>
          <p:nvPr/>
        </p:nvSpPr>
        <p:spPr>
          <a:xfrm>
            <a:off x="794448" y="7678957"/>
            <a:ext cx="1536300" cy="334500"/>
          </a:xfrm>
          <a:prstGeom prst="rect">
            <a:avLst/>
          </a:prstGeom>
          <a:noFill/>
          <a:ln cap="flat" cmpd="sng" w="9525">
            <a:solidFill>
              <a:srgbClr val="134F5C"/>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200">
                <a:latin typeface="Cabin"/>
                <a:ea typeface="Cabin"/>
                <a:cs typeface="Cabin"/>
                <a:sym typeface="Cabin"/>
              </a:rPr>
              <a:t>S.aureus</a:t>
            </a:r>
            <a:endParaRPr sz="1200">
              <a:latin typeface="Cabin"/>
              <a:ea typeface="Cabin"/>
              <a:cs typeface="Cabin"/>
              <a:sym typeface="Cabin"/>
            </a:endParaRPr>
          </a:p>
        </p:txBody>
      </p:sp>
      <p:cxnSp>
        <p:nvCxnSpPr>
          <p:cNvPr id="174" name="Google Shape;174;p17"/>
          <p:cNvCxnSpPr/>
          <p:nvPr/>
        </p:nvCxnSpPr>
        <p:spPr>
          <a:xfrm flipH="1" rot="10800000">
            <a:off x="477961" y="8283949"/>
            <a:ext cx="316500" cy="1800"/>
          </a:xfrm>
          <a:prstGeom prst="straightConnector1">
            <a:avLst/>
          </a:prstGeom>
          <a:noFill/>
          <a:ln cap="flat" cmpd="sng" w="9525">
            <a:solidFill>
              <a:srgbClr val="134F5C"/>
            </a:solidFill>
            <a:prstDash val="solid"/>
            <a:round/>
            <a:headEnd len="med" w="med" type="none"/>
            <a:tailEnd len="med" w="med" type="none"/>
          </a:ln>
        </p:spPr>
      </p:cxnSp>
      <p:sp>
        <p:nvSpPr>
          <p:cNvPr id="175" name="Google Shape;175;p17"/>
          <p:cNvSpPr txBox="1"/>
          <p:nvPr/>
        </p:nvSpPr>
        <p:spPr>
          <a:xfrm>
            <a:off x="794450" y="8080222"/>
            <a:ext cx="1536300" cy="416400"/>
          </a:xfrm>
          <a:prstGeom prst="rect">
            <a:avLst/>
          </a:prstGeom>
          <a:noFill/>
          <a:ln cap="flat" cmpd="sng" w="9525">
            <a:solidFill>
              <a:srgbClr val="134F5C"/>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200">
                <a:latin typeface="Cabin"/>
                <a:ea typeface="Cabin"/>
                <a:cs typeface="Cabin"/>
                <a:sym typeface="Cabin"/>
              </a:rPr>
              <a:t>S.pneumoniae</a:t>
            </a:r>
            <a:endParaRPr sz="1200">
              <a:latin typeface="Cabin"/>
              <a:ea typeface="Cabin"/>
              <a:cs typeface="Cabin"/>
              <a:sym typeface="Cabin"/>
            </a:endParaRPr>
          </a:p>
        </p:txBody>
      </p:sp>
      <p:sp>
        <p:nvSpPr>
          <p:cNvPr id="176" name="Google Shape;176;p17"/>
          <p:cNvSpPr/>
          <p:nvPr/>
        </p:nvSpPr>
        <p:spPr>
          <a:xfrm>
            <a:off x="2818154" y="7273359"/>
            <a:ext cx="1900800" cy="320700"/>
          </a:xfrm>
          <a:prstGeom prst="roundRect">
            <a:avLst>
              <a:gd fmla="val 16667" name="adj"/>
            </a:avLst>
          </a:prstGeom>
          <a:solidFill>
            <a:srgbClr val="D0E0E3"/>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134F5C"/>
                </a:solidFill>
                <a:latin typeface="Cabin"/>
                <a:ea typeface="Cabin"/>
                <a:cs typeface="Cabin"/>
                <a:sym typeface="Cabin"/>
              </a:rPr>
              <a:t>Gram negative </a:t>
            </a:r>
            <a:endParaRPr b="1">
              <a:solidFill>
                <a:srgbClr val="134F5C"/>
              </a:solidFill>
              <a:latin typeface="Cabin"/>
              <a:ea typeface="Cabin"/>
              <a:cs typeface="Cabin"/>
              <a:sym typeface="Cabin"/>
            </a:endParaRPr>
          </a:p>
        </p:txBody>
      </p:sp>
      <p:cxnSp>
        <p:nvCxnSpPr>
          <p:cNvPr id="177" name="Google Shape;177;p17"/>
          <p:cNvCxnSpPr/>
          <p:nvPr/>
        </p:nvCxnSpPr>
        <p:spPr>
          <a:xfrm flipH="1">
            <a:off x="2961235" y="7606596"/>
            <a:ext cx="1500" cy="684900"/>
          </a:xfrm>
          <a:prstGeom prst="straightConnector1">
            <a:avLst/>
          </a:prstGeom>
          <a:noFill/>
          <a:ln cap="flat" cmpd="sng" w="9525">
            <a:solidFill>
              <a:srgbClr val="134F5C"/>
            </a:solidFill>
            <a:prstDash val="solid"/>
            <a:round/>
            <a:headEnd len="med" w="med" type="none"/>
            <a:tailEnd len="med" w="med" type="none"/>
          </a:ln>
        </p:spPr>
      </p:cxnSp>
      <p:cxnSp>
        <p:nvCxnSpPr>
          <p:cNvPr id="178" name="Google Shape;178;p17"/>
          <p:cNvCxnSpPr/>
          <p:nvPr/>
        </p:nvCxnSpPr>
        <p:spPr>
          <a:xfrm flipH="1" rot="10800000">
            <a:off x="2965321" y="7905661"/>
            <a:ext cx="316500" cy="1800"/>
          </a:xfrm>
          <a:prstGeom prst="straightConnector1">
            <a:avLst/>
          </a:prstGeom>
          <a:noFill/>
          <a:ln cap="flat" cmpd="sng" w="9525">
            <a:solidFill>
              <a:srgbClr val="134F5C"/>
            </a:solidFill>
            <a:prstDash val="solid"/>
            <a:round/>
            <a:headEnd len="med" w="med" type="none"/>
            <a:tailEnd len="med" w="med" type="none"/>
          </a:ln>
        </p:spPr>
      </p:cxnSp>
      <p:sp>
        <p:nvSpPr>
          <p:cNvPr id="179" name="Google Shape;179;p17"/>
          <p:cNvSpPr txBox="1"/>
          <p:nvPr/>
        </p:nvSpPr>
        <p:spPr>
          <a:xfrm>
            <a:off x="3281808" y="7683306"/>
            <a:ext cx="1536300" cy="334500"/>
          </a:xfrm>
          <a:prstGeom prst="rect">
            <a:avLst/>
          </a:prstGeom>
          <a:noFill/>
          <a:ln cap="flat" cmpd="sng" w="9525">
            <a:solidFill>
              <a:srgbClr val="134F5C"/>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200">
                <a:latin typeface="Cabin"/>
                <a:ea typeface="Cabin"/>
                <a:cs typeface="Cabin"/>
                <a:sym typeface="Cabin"/>
              </a:rPr>
              <a:t>Enterobacteriaceae</a:t>
            </a:r>
            <a:endParaRPr sz="1200">
              <a:latin typeface="Cabin"/>
              <a:ea typeface="Cabin"/>
              <a:cs typeface="Cabin"/>
              <a:sym typeface="Cabin"/>
            </a:endParaRPr>
          </a:p>
        </p:txBody>
      </p:sp>
      <p:cxnSp>
        <p:nvCxnSpPr>
          <p:cNvPr id="180" name="Google Shape;180;p17"/>
          <p:cNvCxnSpPr/>
          <p:nvPr/>
        </p:nvCxnSpPr>
        <p:spPr>
          <a:xfrm flipH="1" rot="10800000">
            <a:off x="2965321" y="8288298"/>
            <a:ext cx="316500" cy="1800"/>
          </a:xfrm>
          <a:prstGeom prst="straightConnector1">
            <a:avLst/>
          </a:prstGeom>
          <a:noFill/>
          <a:ln cap="flat" cmpd="sng" w="9525">
            <a:solidFill>
              <a:srgbClr val="134F5C"/>
            </a:solidFill>
            <a:prstDash val="solid"/>
            <a:round/>
            <a:headEnd len="med" w="med" type="none"/>
            <a:tailEnd len="med" w="med" type="none"/>
          </a:ln>
        </p:spPr>
      </p:cxnSp>
      <p:sp>
        <p:nvSpPr>
          <p:cNvPr id="181" name="Google Shape;181;p17"/>
          <p:cNvSpPr txBox="1"/>
          <p:nvPr/>
        </p:nvSpPr>
        <p:spPr>
          <a:xfrm>
            <a:off x="3281800" y="8084573"/>
            <a:ext cx="1536300" cy="416400"/>
          </a:xfrm>
          <a:prstGeom prst="rect">
            <a:avLst/>
          </a:prstGeom>
          <a:noFill/>
          <a:ln cap="flat" cmpd="sng" w="9525">
            <a:solidFill>
              <a:srgbClr val="134F5C"/>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200">
                <a:latin typeface="Cabin"/>
                <a:ea typeface="Cabin"/>
                <a:cs typeface="Cabin"/>
                <a:sym typeface="Cabin"/>
              </a:rPr>
              <a:t>Legionella </a:t>
            </a:r>
            <a:endParaRPr sz="1200">
              <a:latin typeface="Cabin"/>
              <a:ea typeface="Cabin"/>
              <a:cs typeface="Cabin"/>
              <a:sym typeface="Cabin"/>
            </a:endParaRPr>
          </a:p>
        </p:txBody>
      </p:sp>
      <p:sp>
        <p:nvSpPr>
          <p:cNvPr id="182" name="Google Shape;182;p17"/>
          <p:cNvSpPr/>
          <p:nvPr/>
        </p:nvSpPr>
        <p:spPr>
          <a:xfrm>
            <a:off x="5305544" y="7273359"/>
            <a:ext cx="1900800" cy="320700"/>
          </a:xfrm>
          <a:prstGeom prst="roundRect">
            <a:avLst>
              <a:gd fmla="val 16667" name="adj"/>
            </a:avLst>
          </a:prstGeom>
          <a:solidFill>
            <a:srgbClr val="D0E0E3"/>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134F5C"/>
                </a:solidFill>
                <a:latin typeface="Cabin"/>
                <a:ea typeface="Cabin"/>
                <a:cs typeface="Cabin"/>
                <a:sym typeface="Cabin"/>
              </a:rPr>
              <a:t>Others</a:t>
            </a:r>
            <a:endParaRPr b="1">
              <a:solidFill>
                <a:srgbClr val="134F5C"/>
              </a:solidFill>
              <a:latin typeface="Cabin"/>
              <a:ea typeface="Cabin"/>
              <a:cs typeface="Cabin"/>
              <a:sym typeface="Cabin"/>
            </a:endParaRPr>
          </a:p>
        </p:txBody>
      </p:sp>
      <p:cxnSp>
        <p:nvCxnSpPr>
          <p:cNvPr id="183" name="Google Shape;183;p17"/>
          <p:cNvCxnSpPr/>
          <p:nvPr/>
        </p:nvCxnSpPr>
        <p:spPr>
          <a:xfrm flipH="1">
            <a:off x="5448624" y="7606596"/>
            <a:ext cx="1500" cy="684900"/>
          </a:xfrm>
          <a:prstGeom prst="straightConnector1">
            <a:avLst/>
          </a:prstGeom>
          <a:noFill/>
          <a:ln cap="flat" cmpd="sng" w="9525">
            <a:solidFill>
              <a:srgbClr val="134F5C"/>
            </a:solidFill>
            <a:prstDash val="solid"/>
            <a:round/>
            <a:headEnd len="med" w="med" type="none"/>
            <a:tailEnd len="med" w="med" type="none"/>
          </a:ln>
        </p:spPr>
      </p:cxnSp>
      <p:cxnSp>
        <p:nvCxnSpPr>
          <p:cNvPr id="184" name="Google Shape;184;p17"/>
          <p:cNvCxnSpPr/>
          <p:nvPr/>
        </p:nvCxnSpPr>
        <p:spPr>
          <a:xfrm flipH="1" rot="10800000">
            <a:off x="5452711" y="7905661"/>
            <a:ext cx="316500" cy="1800"/>
          </a:xfrm>
          <a:prstGeom prst="straightConnector1">
            <a:avLst/>
          </a:prstGeom>
          <a:noFill/>
          <a:ln cap="flat" cmpd="sng" w="9525">
            <a:solidFill>
              <a:srgbClr val="134F5C"/>
            </a:solidFill>
            <a:prstDash val="solid"/>
            <a:round/>
            <a:headEnd len="med" w="med" type="none"/>
            <a:tailEnd len="med" w="med" type="none"/>
          </a:ln>
        </p:spPr>
      </p:cxnSp>
      <p:sp>
        <p:nvSpPr>
          <p:cNvPr id="185" name="Google Shape;185;p17"/>
          <p:cNvSpPr txBox="1"/>
          <p:nvPr/>
        </p:nvSpPr>
        <p:spPr>
          <a:xfrm>
            <a:off x="5769198" y="7683306"/>
            <a:ext cx="1536300" cy="334500"/>
          </a:xfrm>
          <a:prstGeom prst="rect">
            <a:avLst/>
          </a:prstGeom>
          <a:noFill/>
          <a:ln cap="flat" cmpd="sng" w="9525">
            <a:solidFill>
              <a:srgbClr val="134F5C"/>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200">
                <a:latin typeface="Cabin"/>
                <a:ea typeface="Cabin"/>
                <a:cs typeface="Cabin"/>
                <a:sym typeface="Cabin"/>
              </a:rPr>
              <a:t>Influenza virus</a:t>
            </a:r>
            <a:endParaRPr sz="1200">
              <a:latin typeface="Cabin"/>
              <a:ea typeface="Cabin"/>
              <a:cs typeface="Cabin"/>
              <a:sym typeface="Cabin"/>
            </a:endParaRPr>
          </a:p>
        </p:txBody>
      </p:sp>
      <p:cxnSp>
        <p:nvCxnSpPr>
          <p:cNvPr id="186" name="Google Shape;186;p17"/>
          <p:cNvCxnSpPr/>
          <p:nvPr/>
        </p:nvCxnSpPr>
        <p:spPr>
          <a:xfrm flipH="1" rot="10800000">
            <a:off x="5452711" y="8288298"/>
            <a:ext cx="316500" cy="1800"/>
          </a:xfrm>
          <a:prstGeom prst="straightConnector1">
            <a:avLst/>
          </a:prstGeom>
          <a:noFill/>
          <a:ln cap="flat" cmpd="sng" w="9525">
            <a:solidFill>
              <a:srgbClr val="134F5C"/>
            </a:solidFill>
            <a:prstDash val="solid"/>
            <a:round/>
            <a:headEnd len="med" w="med" type="none"/>
            <a:tailEnd len="med" w="med" type="none"/>
          </a:ln>
        </p:spPr>
      </p:cxnSp>
      <p:sp>
        <p:nvSpPr>
          <p:cNvPr id="187" name="Google Shape;187;p17"/>
          <p:cNvSpPr txBox="1"/>
          <p:nvPr/>
        </p:nvSpPr>
        <p:spPr>
          <a:xfrm>
            <a:off x="5769188" y="8084573"/>
            <a:ext cx="1536300" cy="416400"/>
          </a:xfrm>
          <a:prstGeom prst="rect">
            <a:avLst/>
          </a:prstGeom>
          <a:noFill/>
          <a:ln cap="flat" cmpd="sng" w="9525">
            <a:solidFill>
              <a:srgbClr val="134F5C"/>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200">
                <a:latin typeface="Cabin"/>
                <a:ea typeface="Cabin"/>
                <a:cs typeface="Cabin"/>
                <a:sym typeface="Cabin"/>
              </a:rPr>
              <a:t>Mycobacterium tuberculosis </a:t>
            </a:r>
            <a:endParaRPr sz="1200">
              <a:latin typeface="Cabin"/>
              <a:ea typeface="Cabin"/>
              <a:cs typeface="Cabin"/>
              <a:sym typeface="Cabin"/>
            </a:endParaRPr>
          </a:p>
        </p:txBody>
      </p:sp>
      <p:cxnSp>
        <p:nvCxnSpPr>
          <p:cNvPr id="188" name="Google Shape;188;p17"/>
          <p:cNvCxnSpPr/>
          <p:nvPr/>
        </p:nvCxnSpPr>
        <p:spPr>
          <a:xfrm flipH="1" rot="10800000">
            <a:off x="707438" y="4994075"/>
            <a:ext cx="6035100" cy="7200"/>
          </a:xfrm>
          <a:prstGeom prst="straightConnector1">
            <a:avLst/>
          </a:prstGeom>
          <a:noFill/>
          <a:ln cap="flat" cmpd="sng" w="28575">
            <a:solidFill>
              <a:srgbClr val="45818E"/>
            </a:solidFill>
            <a:prstDash val="solid"/>
            <a:round/>
            <a:headEnd len="med" w="med" type="oval"/>
            <a:tailEnd len="med" w="med" type="oval"/>
          </a:ln>
        </p:spPr>
      </p:cxnSp>
      <p:sp>
        <p:nvSpPr>
          <p:cNvPr id="189" name="Google Shape;189;p17"/>
          <p:cNvSpPr txBox="1"/>
          <p:nvPr/>
        </p:nvSpPr>
        <p:spPr>
          <a:xfrm>
            <a:off x="786400" y="71200"/>
            <a:ext cx="58239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34F5C"/>
                </a:solidFill>
                <a:latin typeface="Cabin"/>
                <a:ea typeface="Cabin"/>
                <a:cs typeface="Cabin"/>
                <a:sym typeface="Cabin"/>
              </a:rPr>
              <a:t>Infections in diabetic patients</a:t>
            </a:r>
            <a:endParaRPr b="1" sz="3500">
              <a:solidFill>
                <a:srgbClr val="134F5C"/>
              </a:solidFill>
              <a:latin typeface="Cabin"/>
              <a:ea typeface="Cabin"/>
              <a:cs typeface="Cabin"/>
              <a:sym typeface="Cabin"/>
            </a:endParaRPr>
          </a:p>
        </p:txBody>
      </p:sp>
      <p:cxnSp>
        <p:nvCxnSpPr>
          <p:cNvPr id="190" name="Google Shape;190;p17"/>
          <p:cNvCxnSpPr/>
          <p:nvPr/>
        </p:nvCxnSpPr>
        <p:spPr>
          <a:xfrm>
            <a:off x="765200" y="808525"/>
            <a:ext cx="5919600" cy="0"/>
          </a:xfrm>
          <a:prstGeom prst="straightConnector1">
            <a:avLst/>
          </a:prstGeom>
          <a:noFill/>
          <a:ln cap="flat" cmpd="sng" w="19050">
            <a:solidFill>
              <a:srgbClr val="45818E"/>
            </a:solidFill>
            <a:prstDash val="dot"/>
            <a:round/>
            <a:headEnd len="med" w="med" type="oval"/>
            <a:tailEnd len="med" w="med" type="oval"/>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8"/>
          <p:cNvSpPr txBox="1"/>
          <p:nvPr/>
        </p:nvSpPr>
        <p:spPr>
          <a:xfrm>
            <a:off x="416250" y="1603651"/>
            <a:ext cx="6756900" cy="13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134F5C"/>
                </a:solidFill>
                <a:latin typeface="Cabin"/>
                <a:ea typeface="Cabin"/>
                <a:cs typeface="Cabin"/>
                <a:sym typeface="Cabin"/>
              </a:rPr>
              <a:t>1- </a:t>
            </a:r>
            <a:r>
              <a:rPr b="1" lang="en-GB" sz="2000">
                <a:solidFill>
                  <a:srgbClr val="134F5C"/>
                </a:solidFill>
                <a:latin typeface="Cabin"/>
                <a:ea typeface="Cabin"/>
                <a:cs typeface="Cabin"/>
                <a:sym typeface="Cabin"/>
              </a:rPr>
              <a:t>Cystitis:</a:t>
            </a:r>
            <a:r>
              <a:rPr lang="en-GB" sz="2000">
                <a:solidFill>
                  <a:schemeClr val="dk1"/>
                </a:solidFill>
                <a:latin typeface="Cabin"/>
                <a:ea typeface="Cabin"/>
                <a:cs typeface="Cabin"/>
                <a:sym typeface="Cabin"/>
              </a:rPr>
              <a:t> </a:t>
            </a:r>
            <a:r>
              <a:rPr lang="en-GB" sz="1200">
                <a:solidFill>
                  <a:srgbClr val="999999"/>
                </a:solidFill>
                <a:latin typeface="Cabin"/>
                <a:ea typeface="Cabin"/>
                <a:cs typeface="Cabin"/>
                <a:sym typeface="Cabin"/>
              </a:rPr>
              <a:t>(more common in women)</a:t>
            </a:r>
            <a:endParaRPr sz="1200">
              <a:solidFill>
                <a:srgbClr val="999999"/>
              </a:solidFill>
              <a:latin typeface="Cabin"/>
              <a:ea typeface="Cabin"/>
              <a:cs typeface="Cabin"/>
              <a:sym typeface="Cabin"/>
            </a:endParaRPr>
          </a:p>
          <a:p>
            <a:pPr indent="0" lvl="0" marL="0" rtl="0" algn="l">
              <a:spcBef>
                <a:spcPts val="0"/>
              </a:spcBef>
              <a:spcAft>
                <a:spcPts val="0"/>
              </a:spcAft>
              <a:buNone/>
            </a:pPr>
            <a:r>
              <a:t/>
            </a:r>
            <a:endParaRPr sz="6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Same as non-diabetics, incomplete bladder emptying and high incidence of unsuspected upper UTI.</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Bacteria:</a:t>
            </a:r>
            <a:r>
              <a:rPr lang="en-GB" sz="1300">
                <a:solidFill>
                  <a:schemeClr val="dk1"/>
                </a:solidFill>
                <a:latin typeface="Cabin"/>
                <a:ea typeface="Cabin"/>
                <a:cs typeface="Cabin"/>
                <a:sym typeface="Cabin"/>
              </a:rPr>
              <a:t> </a:t>
            </a:r>
            <a:r>
              <a:rPr b="1" lang="en-GB" sz="1300">
                <a:solidFill>
                  <a:srgbClr val="CC0000"/>
                </a:solidFill>
                <a:latin typeface="Cabin"/>
                <a:ea typeface="Cabin"/>
                <a:cs typeface="Cabin"/>
                <a:sym typeface="Cabin"/>
              </a:rPr>
              <a:t>Gram negative rods(e.g. E.coli)</a:t>
            </a:r>
            <a:r>
              <a:rPr lang="en-GB" sz="1300">
                <a:solidFill>
                  <a:srgbClr val="999999"/>
                </a:solidFill>
                <a:latin typeface="Cabin"/>
                <a:ea typeface="Cabin"/>
                <a:cs typeface="Cabin"/>
                <a:sym typeface="Cabin"/>
              </a:rPr>
              <a:t> </a:t>
            </a:r>
            <a:r>
              <a:rPr lang="en-GB" sz="1300">
                <a:solidFill>
                  <a:schemeClr val="dk1"/>
                </a:solidFill>
                <a:latin typeface="Cabin"/>
                <a:ea typeface="Cabin"/>
                <a:cs typeface="Cabin"/>
                <a:sym typeface="Cabin"/>
              </a:rPr>
              <a:t>or </a:t>
            </a:r>
            <a:r>
              <a:rPr b="1" lang="en-GB" sz="1300">
                <a:solidFill>
                  <a:srgbClr val="CC0000"/>
                </a:solidFill>
                <a:latin typeface="Cabin"/>
                <a:ea typeface="Cabin"/>
                <a:cs typeface="Cabin"/>
                <a:sym typeface="Cabin"/>
              </a:rPr>
              <a:t>G</a:t>
            </a:r>
            <a:r>
              <a:rPr b="1" lang="en-GB" sz="1300">
                <a:solidFill>
                  <a:srgbClr val="CC0000"/>
                </a:solidFill>
                <a:latin typeface="Cabin"/>
                <a:ea typeface="Cabin"/>
                <a:cs typeface="Cabin"/>
                <a:sym typeface="Cabin"/>
              </a:rPr>
              <a:t>roup B Streptococcus (S.agalactiae)</a:t>
            </a:r>
            <a:endParaRPr b="1" sz="1300">
              <a:solidFill>
                <a:srgbClr val="CC0000"/>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Fungi:</a:t>
            </a:r>
            <a:r>
              <a:rPr lang="en-GB" sz="1300">
                <a:solidFill>
                  <a:schemeClr val="dk1"/>
                </a:solidFill>
                <a:latin typeface="Cabin"/>
                <a:ea typeface="Cabin"/>
                <a:cs typeface="Cabin"/>
                <a:sym typeface="Cabin"/>
              </a:rPr>
              <a:t> Candida albicans may be involved.</a:t>
            </a:r>
            <a:endParaRPr sz="1300">
              <a:solidFill>
                <a:schemeClr val="dk1"/>
              </a:solidFill>
              <a:latin typeface="Cabin"/>
              <a:ea typeface="Cabin"/>
              <a:cs typeface="Cabin"/>
              <a:sym typeface="Cabin"/>
            </a:endParaRPr>
          </a:p>
          <a:p>
            <a:pPr indent="-311150" lvl="0" marL="457200" rtl="0" algn="l">
              <a:spcBef>
                <a:spcPts val="0"/>
              </a:spcBef>
              <a:spcAft>
                <a:spcPts val="0"/>
              </a:spcAft>
              <a:buClr>
                <a:srgbClr val="999999"/>
              </a:buClr>
              <a:buSzPts val="1300"/>
              <a:buFont typeface="Cabin"/>
              <a:buChar char="●"/>
            </a:pPr>
            <a:r>
              <a:rPr b="1" lang="en-GB" sz="1300">
                <a:solidFill>
                  <a:srgbClr val="999999"/>
                </a:solidFill>
                <a:latin typeface="Cabin"/>
                <a:ea typeface="Cabin"/>
                <a:cs typeface="Cabin"/>
                <a:sym typeface="Cabin"/>
              </a:rPr>
              <a:t>Symptoms</a:t>
            </a:r>
            <a:r>
              <a:rPr lang="en-GB" sz="1300">
                <a:solidFill>
                  <a:srgbClr val="999999"/>
                </a:solidFill>
                <a:latin typeface="Cabin"/>
                <a:ea typeface="Cabin"/>
                <a:cs typeface="Cabin"/>
                <a:sym typeface="Cabin"/>
              </a:rPr>
              <a:t>: Pain above the pubic region</a:t>
            </a:r>
            <a:endParaRPr sz="1300">
              <a:solidFill>
                <a:srgbClr val="999999"/>
              </a:solidFill>
              <a:latin typeface="Cabin"/>
              <a:ea typeface="Cabin"/>
              <a:cs typeface="Cabin"/>
              <a:sym typeface="Cabin"/>
            </a:endParaRPr>
          </a:p>
          <a:p>
            <a:pPr indent="0" lvl="0" marL="0" rtl="0" algn="l">
              <a:spcBef>
                <a:spcPts val="0"/>
              </a:spcBef>
              <a:spcAft>
                <a:spcPts val="0"/>
              </a:spcAft>
              <a:buNone/>
            </a:pPr>
            <a:r>
              <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sz="1300"/>
          </a:p>
        </p:txBody>
      </p:sp>
      <p:sp>
        <p:nvSpPr>
          <p:cNvPr id="196" name="Google Shape;196;p18"/>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5</a:t>
            </a:r>
            <a:endParaRPr b="1" sz="1800">
              <a:solidFill>
                <a:srgbClr val="134F5C"/>
              </a:solidFill>
              <a:latin typeface="Cabin"/>
              <a:ea typeface="Cabin"/>
              <a:cs typeface="Cabin"/>
              <a:sym typeface="Cabin"/>
            </a:endParaRPr>
          </a:p>
        </p:txBody>
      </p:sp>
      <p:sp>
        <p:nvSpPr>
          <p:cNvPr id="198" name="Google Shape;198;p18"/>
          <p:cNvSpPr txBox="1"/>
          <p:nvPr/>
        </p:nvSpPr>
        <p:spPr>
          <a:xfrm>
            <a:off x="2" y="9858484"/>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abin"/>
              <a:ea typeface="Cabin"/>
              <a:cs typeface="Cabin"/>
              <a:sym typeface="Cabin"/>
            </a:endParaRPr>
          </a:p>
        </p:txBody>
      </p:sp>
      <p:sp>
        <p:nvSpPr>
          <p:cNvPr id="199" name="Google Shape;199;p18"/>
          <p:cNvSpPr txBox="1"/>
          <p:nvPr/>
        </p:nvSpPr>
        <p:spPr>
          <a:xfrm>
            <a:off x="416325" y="3063756"/>
            <a:ext cx="6756900" cy="217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000">
                <a:solidFill>
                  <a:srgbClr val="134F5C"/>
                </a:solidFill>
                <a:latin typeface="Cabin"/>
                <a:ea typeface="Cabin"/>
                <a:cs typeface="Cabin"/>
                <a:sym typeface="Cabin"/>
              </a:rPr>
              <a:t>2- </a:t>
            </a:r>
            <a:r>
              <a:rPr b="1" lang="en-GB" sz="2000">
                <a:solidFill>
                  <a:srgbClr val="134F5C"/>
                </a:solidFill>
                <a:latin typeface="Cabin"/>
                <a:ea typeface="Cabin"/>
                <a:cs typeface="Cabin"/>
                <a:sym typeface="Cabin"/>
              </a:rPr>
              <a:t>Bilateral Pyelonephritis:</a:t>
            </a:r>
            <a:r>
              <a:rPr lang="en-GB" sz="2000">
                <a:latin typeface="Cabin"/>
                <a:ea typeface="Cabin"/>
                <a:cs typeface="Cabin"/>
                <a:sym typeface="Cabin"/>
              </a:rPr>
              <a:t> </a:t>
            </a:r>
            <a:endParaRPr sz="2000">
              <a:latin typeface="Cabin"/>
              <a:ea typeface="Cabin"/>
              <a:cs typeface="Cabin"/>
              <a:sym typeface="Cabin"/>
            </a:endParaRPr>
          </a:p>
          <a:p>
            <a:pPr indent="0" lvl="0" marL="0" rtl="0" algn="l">
              <a:lnSpc>
                <a:spcPct val="115000"/>
              </a:lnSpc>
              <a:spcBef>
                <a:spcPts val="0"/>
              </a:spcBef>
              <a:spcAft>
                <a:spcPts val="0"/>
              </a:spcAft>
              <a:buNone/>
            </a:pPr>
            <a:r>
              <a:t/>
            </a:r>
            <a:endParaRPr sz="600"/>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Diabetes predisposes to a more severe infection of the upper urinary tract.</a:t>
            </a:r>
            <a:endParaRPr sz="600">
              <a:latin typeface="Cabin"/>
              <a:ea typeface="Cabin"/>
              <a:cs typeface="Cabin"/>
              <a:sym typeface="Cabin"/>
            </a:endParaRPr>
          </a:p>
          <a:p>
            <a:pPr indent="0" lvl="0" marL="457200" rtl="0" algn="l">
              <a:lnSpc>
                <a:spcPct val="115000"/>
              </a:lnSpc>
              <a:spcBef>
                <a:spcPts val="0"/>
              </a:spcBef>
              <a:spcAft>
                <a:spcPts val="0"/>
              </a:spcAft>
              <a:buNone/>
            </a:pPr>
            <a:r>
              <a:t/>
            </a:r>
            <a:endParaRPr sz="600">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Emphysematous Pyelonephritis </a:t>
            </a:r>
            <a:r>
              <a:rPr b="1" lang="en-GB" sz="1300">
                <a:solidFill>
                  <a:srgbClr val="CC0000"/>
                </a:solidFill>
                <a:latin typeface="Cabin"/>
                <a:ea typeface="Cabin"/>
                <a:cs typeface="Cabin"/>
                <a:sym typeface="Cabin"/>
              </a:rPr>
              <a:t>exclusively an infection of diabetics</a:t>
            </a:r>
            <a:r>
              <a:rPr lang="en-GB" sz="1300">
                <a:latin typeface="Cabin"/>
                <a:ea typeface="Cabin"/>
                <a:cs typeface="Cabin"/>
                <a:sym typeface="Cabin"/>
              </a:rPr>
              <a:t> (60%) and carries grave prognosis ( 30% fatal).</a:t>
            </a:r>
            <a:endParaRPr sz="1300">
              <a:latin typeface="Cabin"/>
              <a:ea typeface="Cabin"/>
              <a:cs typeface="Cabin"/>
              <a:sym typeface="Cabin"/>
            </a:endParaRPr>
          </a:p>
          <a:p>
            <a:pPr indent="-311150" lvl="0" marL="457200" rtl="0" algn="l">
              <a:lnSpc>
                <a:spcPct val="115000"/>
              </a:lnSpc>
              <a:spcBef>
                <a:spcPts val="0"/>
              </a:spcBef>
              <a:spcAft>
                <a:spcPts val="0"/>
              </a:spcAft>
              <a:buClr>
                <a:srgbClr val="999999"/>
              </a:buClr>
              <a:buSzPts val="1300"/>
              <a:buFont typeface="Cabin"/>
              <a:buChar char="●"/>
            </a:pPr>
            <a:r>
              <a:rPr b="1" lang="en-GB" sz="1300">
                <a:solidFill>
                  <a:srgbClr val="999999"/>
                </a:solidFill>
                <a:latin typeface="Cabin"/>
                <a:ea typeface="Cabin"/>
                <a:cs typeface="Cabin"/>
                <a:sym typeface="Cabin"/>
              </a:rPr>
              <a:t>Most common caustive organism:</a:t>
            </a:r>
            <a:r>
              <a:rPr lang="en-GB" sz="1300">
                <a:solidFill>
                  <a:srgbClr val="999999"/>
                </a:solidFill>
                <a:latin typeface="Cabin"/>
                <a:ea typeface="Cabin"/>
                <a:cs typeface="Cabin"/>
                <a:sym typeface="Cabin"/>
              </a:rPr>
              <a:t> E.coli</a:t>
            </a:r>
            <a:endParaRPr sz="1300">
              <a:solidFill>
                <a:srgbClr val="999999"/>
              </a:solidFill>
              <a:latin typeface="Cabin"/>
              <a:ea typeface="Cabin"/>
              <a:cs typeface="Cabin"/>
              <a:sym typeface="Cabin"/>
            </a:endParaRPr>
          </a:p>
          <a:p>
            <a:pPr indent="0" lvl="0" marL="0" rtl="0" algn="l">
              <a:lnSpc>
                <a:spcPct val="115000"/>
              </a:lnSpc>
              <a:spcBef>
                <a:spcPts val="0"/>
              </a:spcBef>
              <a:spcAft>
                <a:spcPts val="0"/>
              </a:spcAft>
              <a:buNone/>
            </a:pPr>
            <a:r>
              <a:t/>
            </a:r>
            <a:endParaRPr sz="500">
              <a:latin typeface="Cabin"/>
              <a:ea typeface="Cabin"/>
              <a:cs typeface="Cabin"/>
              <a:sym typeface="Cabin"/>
            </a:endParaRPr>
          </a:p>
          <a:p>
            <a:pPr indent="-311150" lvl="0" marL="457200" rtl="0" algn="l">
              <a:lnSpc>
                <a:spcPct val="115000"/>
              </a:lnSpc>
              <a:spcBef>
                <a:spcPts val="0"/>
              </a:spcBef>
              <a:spcAft>
                <a:spcPts val="0"/>
              </a:spcAft>
              <a:buSzPts val="1300"/>
              <a:buChar char="●"/>
            </a:pPr>
            <a:r>
              <a:rPr b="1" lang="en-GB" sz="1300">
                <a:latin typeface="Cabin"/>
                <a:ea typeface="Cabin"/>
                <a:cs typeface="Cabin"/>
                <a:sym typeface="Cabin"/>
              </a:rPr>
              <a:t>Diagnosis:</a:t>
            </a:r>
            <a:r>
              <a:rPr lang="en-GB" sz="1300">
                <a:latin typeface="Cabin"/>
                <a:ea typeface="Cabin"/>
                <a:cs typeface="Cabin"/>
                <a:sym typeface="Cabin"/>
              </a:rPr>
              <a:t> </a:t>
            </a:r>
            <a:endParaRPr sz="1300">
              <a:latin typeface="Cabin"/>
              <a:ea typeface="Cabin"/>
              <a:cs typeface="Cabin"/>
              <a:sym typeface="Cabin"/>
            </a:endParaRPr>
          </a:p>
          <a:p>
            <a:pPr indent="-311150" lvl="1" marL="914400" rtl="0" algn="l">
              <a:lnSpc>
                <a:spcPct val="115000"/>
              </a:lnSpc>
              <a:spcBef>
                <a:spcPts val="0"/>
              </a:spcBef>
              <a:spcAft>
                <a:spcPts val="0"/>
              </a:spcAft>
              <a:buSzPts val="1300"/>
              <a:buChar char="○"/>
            </a:pPr>
            <a:r>
              <a:rPr b="1" lang="en-GB" sz="1300">
                <a:solidFill>
                  <a:srgbClr val="CC0000"/>
                </a:solidFill>
                <a:latin typeface="Cabin"/>
                <a:ea typeface="Cabin"/>
                <a:cs typeface="Cabin"/>
                <a:sym typeface="Cabin"/>
              </a:rPr>
              <a:t>flank mass &amp; crepitus</a:t>
            </a:r>
            <a:r>
              <a:rPr lang="en-GB" sz="1300">
                <a:latin typeface="Cabin"/>
                <a:ea typeface="Cabin"/>
                <a:cs typeface="Cabin"/>
                <a:sym typeface="Cabin"/>
              </a:rPr>
              <a:t> </a:t>
            </a:r>
            <a:r>
              <a:rPr lang="en-GB" sz="1300">
                <a:solidFill>
                  <a:srgbClr val="999999"/>
                </a:solidFill>
                <a:latin typeface="Cabin"/>
                <a:ea typeface="Cabin"/>
                <a:cs typeface="Cabin"/>
                <a:sym typeface="Cabin"/>
              </a:rPr>
              <a:t>&amp;  High fever</a:t>
            </a:r>
            <a:endParaRPr sz="1300">
              <a:solidFill>
                <a:srgbClr val="999999"/>
              </a:solidFill>
              <a:latin typeface="Cabin"/>
              <a:ea typeface="Cabin"/>
              <a:cs typeface="Cabin"/>
              <a:sym typeface="Cabin"/>
            </a:endParaRPr>
          </a:p>
          <a:p>
            <a:pPr indent="-311150" lvl="1" marL="914400" rtl="0" algn="l">
              <a:lnSpc>
                <a:spcPct val="115000"/>
              </a:lnSpc>
              <a:spcBef>
                <a:spcPts val="0"/>
              </a:spcBef>
              <a:spcAft>
                <a:spcPts val="0"/>
              </a:spcAft>
              <a:buSzPts val="1300"/>
              <a:buChar char="○"/>
            </a:pPr>
            <a:r>
              <a:rPr b="1" lang="en-GB" sz="1300">
                <a:solidFill>
                  <a:srgbClr val="CC0000"/>
                </a:solidFill>
                <a:latin typeface="Cabin"/>
                <a:ea typeface="Cabin"/>
                <a:cs typeface="Cabin"/>
                <a:sym typeface="Cabin"/>
              </a:rPr>
              <a:t>CT scan shows gas</a:t>
            </a:r>
            <a:r>
              <a:rPr lang="en-GB" sz="1300">
                <a:latin typeface="Cabin"/>
                <a:ea typeface="Cabin"/>
                <a:cs typeface="Cabin"/>
                <a:sym typeface="Cabin"/>
              </a:rPr>
              <a:t> in the renal tissues.</a:t>
            </a:r>
            <a:endParaRPr sz="1300">
              <a:latin typeface="Cabin"/>
              <a:ea typeface="Cabin"/>
              <a:cs typeface="Cabin"/>
              <a:sym typeface="Cabin"/>
            </a:endParaRPr>
          </a:p>
          <a:p>
            <a:pPr indent="-311150" lvl="0" marL="457200" rtl="0" algn="l">
              <a:lnSpc>
                <a:spcPct val="115000"/>
              </a:lnSpc>
              <a:spcBef>
                <a:spcPts val="0"/>
              </a:spcBef>
              <a:spcAft>
                <a:spcPts val="0"/>
              </a:spcAft>
              <a:buSzPts val="1300"/>
              <a:buChar char="●"/>
            </a:pPr>
            <a:r>
              <a:rPr b="1" lang="en-GB" sz="1300">
                <a:latin typeface="Cabin"/>
                <a:ea typeface="Cabin"/>
                <a:cs typeface="Cabin"/>
                <a:sym typeface="Cabin"/>
              </a:rPr>
              <a:t>Management: </a:t>
            </a:r>
            <a:endParaRPr b="1" sz="1300">
              <a:latin typeface="Cabin"/>
              <a:ea typeface="Cabin"/>
              <a:cs typeface="Cabin"/>
              <a:sym typeface="Cabin"/>
            </a:endParaRPr>
          </a:p>
          <a:p>
            <a:pPr indent="-311150" lvl="1" marL="914400" rtl="0" algn="l">
              <a:lnSpc>
                <a:spcPct val="115000"/>
              </a:lnSpc>
              <a:spcBef>
                <a:spcPts val="0"/>
              </a:spcBef>
              <a:spcAft>
                <a:spcPts val="0"/>
              </a:spcAft>
              <a:buSzPts val="1300"/>
              <a:buChar char="○"/>
            </a:pPr>
            <a:r>
              <a:rPr lang="en-GB" sz="1300">
                <a:latin typeface="Cabin"/>
                <a:ea typeface="Cabin"/>
                <a:cs typeface="Cabin"/>
                <a:sym typeface="Cabin"/>
              </a:rPr>
              <a:t>supportive &amp; IV antibiotics, nephrectomy may be needed.</a:t>
            </a:r>
            <a:endParaRPr sz="1300">
              <a:latin typeface="Cabin"/>
              <a:ea typeface="Cabin"/>
              <a:cs typeface="Cabin"/>
              <a:sym typeface="Cabin"/>
            </a:endParaRPr>
          </a:p>
          <a:p>
            <a:pPr indent="0" lvl="0" marL="457200" rtl="0" algn="l">
              <a:lnSpc>
                <a:spcPct val="115000"/>
              </a:lnSpc>
              <a:spcBef>
                <a:spcPts val="0"/>
              </a:spcBef>
              <a:spcAft>
                <a:spcPts val="0"/>
              </a:spcAft>
              <a:buNone/>
            </a:pPr>
            <a:r>
              <a:t/>
            </a:r>
            <a:endParaRPr>
              <a:latin typeface="Cabin"/>
              <a:ea typeface="Cabin"/>
              <a:cs typeface="Cabin"/>
              <a:sym typeface="Cabin"/>
            </a:endParaRPr>
          </a:p>
        </p:txBody>
      </p:sp>
      <p:sp>
        <p:nvSpPr>
          <p:cNvPr id="200" name="Google Shape;200;p18"/>
          <p:cNvSpPr txBox="1"/>
          <p:nvPr/>
        </p:nvSpPr>
        <p:spPr>
          <a:xfrm>
            <a:off x="416250" y="5685503"/>
            <a:ext cx="4486200" cy="84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2000">
                <a:solidFill>
                  <a:srgbClr val="134F5C"/>
                </a:solidFill>
                <a:latin typeface="Cabin"/>
                <a:ea typeface="Cabin"/>
                <a:cs typeface="Cabin"/>
                <a:sym typeface="Cabin"/>
              </a:rPr>
              <a:t>3- Vulvovaginitis:</a:t>
            </a:r>
            <a:endParaRPr b="1" sz="2000">
              <a:solidFill>
                <a:srgbClr val="134F5C"/>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b="1" sz="600">
              <a:solidFill>
                <a:srgbClr val="134F5C"/>
              </a:solidFill>
            </a:endParaRPr>
          </a:p>
          <a:p>
            <a:pPr indent="0" lvl="0" marL="457200" rtl="0" algn="l">
              <a:lnSpc>
                <a:spcPct val="115000"/>
              </a:lnSpc>
              <a:spcBef>
                <a:spcPts val="0"/>
              </a:spcBef>
              <a:spcAft>
                <a:spcPts val="0"/>
              </a:spcAft>
              <a:buClr>
                <a:schemeClr val="dk1"/>
              </a:buClr>
              <a:buSzPts val="1100"/>
              <a:buFont typeface="Arial"/>
              <a:buNone/>
            </a:pPr>
            <a:r>
              <a:rPr lang="en-GB" sz="1300">
                <a:solidFill>
                  <a:schemeClr val="dk1"/>
                </a:solidFill>
              </a:rPr>
              <a:t> </a:t>
            </a:r>
            <a:r>
              <a:rPr lang="en-GB" sz="1300">
                <a:solidFill>
                  <a:schemeClr val="dk1"/>
                </a:solidFill>
                <a:latin typeface="Cabin"/>
                <a:ea typeface="Cabin"/>
                <a:cs typeface="Cabin"/>
                <a:sym typeface="Cabin"/>
              </a:rPr>
              <a:t>As mentioned earlier.</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a:p>
        </p:txBody>
      </p:sp>
      <p:sp>
        <p:nvSpPr>
          <p:cNvPr id="201" name="Google Shape;201;p18"/>
          <p:cNvSpPr txBox="1"/>
          <p:nvPr/>
        </p:nvSpPr>
        <p:spPr>
          <a:xfrm>
            <a:off x="303125" y="1087625"/>
            <a:ext cx="6702600" cy="383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134F5C"/>
              </a:buClr>
              <a:buSzPts val="2400"/>
              <a:buFont typeface="Cabin"/>
              <a:buChar char="❖"/>
            </a:pPr>
            <a:r>
              <a:rPr b="1" lang="en-GB" sz="2400">
                <a:solidFill>
                  <a:srgbClr val="134F5C"/>
                </a:solidFill>
                <a:latin typeface="Cabin"/>
                <a:ea typeface="Cabin"/>
                <a:cs typeface="Cabin"/>
                <a:sym typeface="Cabin"/>
              </a:rPr>
              <a:t>Genitourinary infections</a:t>
            </a:r>
            <a:endParaRPr b="1" sz="2400">
              <a:solidFill>
                <a:srgbClr val="134F5C"/>
              </a:solidFill>
              <a:latin typeface="Cabin"/>
              <a:ea typeface="Cabin"/>
              <a:cs typeface="Cabin"/>
              <a:sym typeface="Cabin"/>
            </a:endParaRPr>
          </a:p>
          <a:p>
            <a:pPr indent="0" lvl="0" marL="457200" rtl="0" algn="l">
              <a:spcBef>
                <a:spcPts val="0"/>
              </a:spcBef>
              <a:spcAft>
                <a:spcPts val="0"/>
              </a:spcAft>
              <a:buNone/>
            </a:pPr>
            <a:r>
              <a:t/>
            </a:r>
            <a:endParaRPr sz="2400">
              <a:latin typeface="Cabin"/>
              <a:ea typeface="Cabin"/>
              <a:cs typeface="Cabin"/>
              <a:sym typeface="Cabin"/>
            </a:endParaRPr>
          </a:p>
        </p:txBody>
      </p:sp>
      <p:sp>
        <p:nvSpPr>
          <p:cNvPr id="202" name="Google Shape;202;p18"/>
          <p:cNvSpPr txBox="1"/>
          <p:nvPr/>
        </p:nvSpPr>
        <p:spPr>
          <a:xfrm>
            <a:off x="786400" y="71200"/>
            <a:ext cx="58239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34F5C"/>
                </a:solidFill>
                <a:latin typeface="Cabin"/>
                <a:ea typeface="Cabin"/>
                <a:cs typeface="Cabin"/>
                <a:sym typeface="Cabin"/>
              </a:rPr>
              <a:t>Infections in diabetic patients</a:t>
            </a:r>
            <a:endParaRPr b="1" sz="3500">
              <a:solidFill>
                <a:srgbClr val="134F5C"/>
              </a:solidFill>
              <a:latin typeface="Cabin"/>
              <a:ea typeface="Cabin"/>
              <a:cs typeface="Cabin"/>
              <a:sym typeface="Cabin"/>
            </a:endParaRPr>
          </a:p>
        </p:txBody>
      </p:sp>
      <p:cxnSp>
        <p:nvCxnSpPr>
          <p:cNvPr id="203" name="Google Shape;203;p18"/>
          <p:cNvCxnSpPr/>
          <p:nvPr/>
        </p:nvCxnSpPr>
        <p:spPr>
          <a:xfrm>
            <a:off x="765200" y="808525"/>
            <a:ext cx="5919600" cy="0"/>
          </a:xfrm>
          <a:prstGeom prst="straightConnector1">
            <a:avLst/>
          </a:prstGeom>
          <a:noFill/>
          <a:ln cap="flat" cmpd="sng" w="19050">
            <a:solidFill>
              <a:srgbClr val="45818E"/>
            </a:solidFill>
            <a:prstDash val="dot"/>
            <a:round/>
            <a:headEnd len="med" w="med" type="oval"/>
            <a:tailEnd len="med" w="med" type="oval"/>
          </a:ln>
        </p:spPr>
      </p:cxnSp>
      <p:sp>
        <p:nvSpPr>
          <p:cNvPr id="204" name="Google Shape;204;p18"/>
          <p:cNvSpPr txBox="1"/>
          <p:nvPr/>
        </p:nvSpPr>
        <p:spPr>
          <a:xfrm>
            <a:off x="299088" y="6792162"/>
            <a:ext cx="6506700" cy="455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134F5C"/>
              </a:buClr>
              <a:buSzPts val="2400"/>
              <a:buFont typeface="Cabin"/>
              <a:buChar char="❖"/>
            </a:pPr>
            <a:r>
              <a:rPr b="1" lang="en-GB" sz="2400">
                <a:solidFill>
                  <a:srgbClr val="134F5C"/>
                </a:solidFill>
                <a:latin typeface="Cabin"/>
                <a:ea typeface="Cabin"/>
                <a:cs typeface="Cabin"/>
                <a:sym typeface="Cabin"/>
              </a:rPr>
              <a:t>Abdominal infections</a:t>
            </a:r>
            <a:endParaRPr b="1" sz="2400">
              <a:solidFill>
                <a:srgbClr val="134F5C"/>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2000">
              <a:solidFill>
                <a:srgbClr val="134F5C"/>
              </a:solidFill>
              <a:latin typeface="Cabin"/>
              <a:ea typeface="Cabin"/>
              <a:cs typeface="Cabin"/>
              <a:sym typeface="Cabin"/>
            </a:endParaRPr>
          </a:p>
          <a:p>
            <a:pPr indent="0" lvl="0" marL="0" rtl="0" algn="l">
              <a:spcBef>
                <a:spcPts val="0"/>
              </a:spcBef>
              <a:spcAft>
                <a:spcPts val="0"/>
              </a:spcAft>
              <a:buNone/>
            </a:pPr>
            <a:r>
              <a:t/>
            </a:r>
            <a:endParaRPr b="1" sz="2000">
              <a:solidFill>
                <a:srgbClr val="134F5C"/>
              </a:solidFill>
              <a:latin typeface="Cabin"/>
              <a:ea typeface="Cabin"/>
              <a:cs typeface="Cabin"/>
              <a:sym typeface="Cabin"/>
            </a:endParaRPr>
          </a:p>
        </p:txBody>
      </p:sp>
      <p:sp>
        <p:nvSpPr>
          <p:cNvPr id="205" name="Google Shape;205;p18"/>
          <p:cNvSpPr txBox="1"/>
          <p:nvPr/>
        </p:nvSpPr>
        <p:spPr>
          <a:xfrm>
            <a:off x="280025" y="7309275"/>
            <a:ext cx="6748800" cy="1982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Severe fulminating Cholecystitis</a:t>
            </a:r>
            <a:endParaRPr b="1" sz="2000">
              <a:solidFill>
                <a:srgbClr val="134F5C"/>
              </a:solidFill>
              <a:latin typeface="Cabin"/>
              <a:ea typeface="Cabin"/>
              <a:cs typeface="Cabin"/>
              <a:sym typeface="Cabin"/>
            </a:endParaRPr>
          </a:p>
          <a:p>
            <a:pPr indent="0" lvl="0" marL="0" rtl="0" algn="l">
              <a:spcBef>
                <a:spcPts val="0"/>
              </a:spcBef>
              <a:spcAft>
                <a:spcPts val="0"/>
              </a:spcAft>
              <a:buNone/>
            </a:pPr>
            <a:r>
              <a:t/>
            </a:r>
            <a:endParaRPr b="1" sz="700">
              <a:solidFill>
                <a:srgbClr val="134F5C"/>
              </a:solidFill>
              <a:latin typeface="Cabin"/>
              <a:ea typeface="Cabin"/>
              <a:cs typeface="Cabin"/>
              <a:sym typeface="Cabin"/>
            </a:endParaRPr>
          </a:p>
          <a:p>
            <a:pPr indent="0" lvl="0" marL="0" rtl="0" algn="l">
              <a:spcBef>
                <a:spcPts val="0"/>
              </a:spcBef>
              <a:spcAft>
                <a:spcPts val="0"/>
              </a:spcAft>
              <a:buNone/>
            </a:pPr>
            <a:r>
              <a:t/>
            </a:r>
            <a:endParaRPr b="1" sz="600">
              <a:solidFill>
                <a:srgbClr val="134F5C"/>
              </a:solidFill>
              <a:latin typeface="Cabin"/>
              <a:ea typeface="Cabin"/>
              <a:cs typeface="Cabin"/>
              <a:sym typeface="Cabin"/>
            </a:endParaRPr>
          </a:p>
          <a:p>
            <a:pPr indent="-311150" lvl="0" marL="457200" rtl="0" algn="l">
              <a:spcBef>
                <a:spcPts val="0"/>
              </a:spcBef>
              <a:spcAft>
                <a:spcPts val="0"/>
              </a:spcAft>
              <a:buSzPts val="1300"/>
              <a:buChar char="●"/>
            </a:pPr>
            <a:r>
              <a:rPr b="1" lang="en-GB" sz="1300">
                <a:latin typeface="Cabin"/>
                <a:ea typeface="Cabin"/>
                <a:cs typeface="Cabin"/>
                <a:sym typeface="Cabin"/>
              </a:rPr>
              <a:t>Common causes:</a:t>
            </a:r>
            <a:endParaRPr b="1" sz="1300">
              <a:latin typeface="Cabin"/>
              <a:ea typeface="Cabin"/>
              <a:cs typeface="Cabin"/>
              <a:sym typeface="Cabin"/>
            </a:endParaRPr>
          </a:p>
          <a:p>
            <a:pPr indent="-311150" lvl="1" marL="914400" rtl="0" algn="l">
              <a:spcBef>
                <a:spcPts val="0"/>
              </a:spcBef>
              <a:spcAft>
                <a:spcPts val="0"/>
              </a:spcAft>
              <a:buSzPts val="1300"/>
              <a:buFont typeface="Cabin"/>
              <a:buChar char="○"/>
            </a:pPr>
            <a:r>
              <a:rPr lang="en-GB" sz="1300">
                <a:latin typeface="Cabin"/>
                <a:ea typeface="Cabin"/>
                <a:cs typeface="Cabin"/>
                <a:sym typeface="Cabin"/>
              </a:rPr>
              <a:t>E</a:t>
            </a:r>
            <a:r>
              <a:rPr lang="en-GB" sz="1300">
                <a:latin typeface="Cabin"/>
                <a:ea typeface="Cabin"/>
                <a:cs typeface="Cabin"/>
                <a:sym typeface="Cabin"/>
              </a:rPr>
              <a:t>nteric Gram negative bacteria and anaerobes</a:t>
            </a:r>
            <a:endParaRPr sz="1300">
              <a:latin typeface="Cabin"/>
              <a:ea typeface="Cabin"/>
              <a:cs typeface="Cabin"/>
              <a:sym typeface="Cabin"/>
            </a:endParaRPr>
          </a:p>
          <a:p>
            <a:pPr indent="-311150" lvl="1" marL="914400" rtl="0" algn="l">
              <a:spcBef>
                <a:spcPts val="0"/>
              </a:spcBef>
              <a:spcAft>
                <a:spcPts val="0"/>
              </a:spcAft>
              <a:buSzPts val="1300"/>
              <a:buFont typeface="Cabin"/>
              <a:buChar char="○"/>
            </a:pPr>
            <a:r>
              <a:rPr b="1" lang="en-GB" sz="1300">
                <a:latin typeface="Cabin"/>
                <a:ea typeface="Cabin"/>
                <a:cs typeface="Cabin"/>
                <a:sym typeface="Cabin"/>
              </a:rPr>
              <a:t>Gall stone</a:t>
            </a:r>
            <a:r>
              <a:rPr lang="en-GB" sz="1300">
                <a:latin typeface="Cabin"/>
                <a:ea typeface="Cabin"/>
                <a:cs typeface="Cabin"/>
                <a:sym typeface="Cabin"/>
              </a:rPr>
              <a:t> or </a:t>
            </a:r>
            <a:r>
              <a:rPr b="1" lang="en-GB" sz="1300">
                <a:latin typeface="Cabin"/>
                <a:ea typeface="Cabin"/>
                <a:cs typeface="Cabin"/>
                <a:sym typeface="Cabin"/>
              </a:rPr>
              <a:t>peritonitis</a:t>
            </a:r>
            <a:r>
              <a:rPr lang="en-GB" sz="1300">
                <a:latin typeface="Cabin"/>
                <a:ea typeface="Cabin"/>
                <a:cs typeface="Cabin"/>
                <a:sym typeface="Cabin"/>
              </a:rPr>
              <a:t> may be present. </a:t>
            </a:r>
            <a:endParaRPr sz="1300">
              <a:latin typeface="Cabin"/>
              <a:ea typeface="Cabin"/>
              <a:cs typeface="Cabin"/>
              <a:sym typeface="Cabin"/>
            </a:endParaRPr>
          </a:p>
          <a:p>
            <a:pPr indent="-311150" lvl="1" marL="914400" rtl="0" algn="l">
              <a:spcBef>
                <a:spcPts val="0"/>
              </a:spcBef>
              <a:spcAft>
                <a:spcPts val="0"/>
              </a:spcAft>
              <a:buSzPts val="1300"/>
              <a:buFont typeface="Cabin"/>
              <a:buChar char="○"/>
            </a:pPr>
            <a:r>
              <a:rPr b="1" lang="en-GB" sz="1300">
                <a:latin typeface="Cabin"/>
                <a:ea typeface="Cabin"/>
                <a:cs typeface="Cabin"/>
                <a:sym typeface="Cabin"/>
              </a:rPr>
              <a:t>Gas gangrene</a:t>
            </a:r>
            <a:r>
              <a:rPr lang="en-GB" sz="1300">
                <a:latin typeface="Cabin"/>
                <a:ea typeface="Cabin"/>
                <a:cs typeface="Cabin"/>
                <a:sym typeface="Cabin"/>
              </a:rPr>
              <a:t> and perforation may occur.</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311150" lvl="0" marL="457200" rtl="0" algn="l">
              <a:spcBef>
                <a:spcPts val="0"/>
              </a:spcBef>
              <a:spcAft>
                <a:spcPts val="0"/>
              </a:spcAft>
              <a:buSzPts val="1300"/>
              <a:buChar char="●"/>
            </a:pPr>
            <a:r>
              <a:rPr b="1" lang="en-GB" sz="1300">
                <a:latin typeface="Cabin"/>
                <a:ea typeface="Cabin"/>
                <a:cs typeface="Cabin"/>
                <a:sym typeface="Cabin"/>
              </a:rPr>
              <a:t>Management:</a:t>
            </a:r>
            <a:endParaRPr b="1" sz="1300">
              <a:latin typeface="Cabin"/>
              <a:ea typeface="Cabin"/>
              <a:cs typeface="Cabin"/>
              <a:sym typeface="Cabin"/>
            </a:endParaRPr>
          </a:p>
          <a:p>
            <a:pPr indent="-311150" lvl="1" marL="914400" rtl="0" algn="l">
              <a:spcBef>
                <a:spcPts val="0"/>
              </a:spcBef>
              <a:spcAft>
                <a:spcPts val="0"/>
              </a:spcAft>
              <a:buSzPts val="1300"/>
              <a:buFont typeface="Cabin"/>
              <a:buChar char="○"/>
            </a:pPr>
            <a:r>
              <a:rPr lang="en-GB" sz="1300">
                <a:latin typeface="Cabin"/>
                <a:ea typeface="Cabin"/>
                <a:cs typeface="Cabin"/>
                <a:sym typeface="Cabin"/>
              </a:rPr>
              <a:t> Cholecystectomy and broad spectrum antibiotics.</a:t>
            </a:r>
            <a:endParaRPr sz="1300">
              <a:latin typeface="Cabin"/>
              <a:ea typeface="Cabin"/>
              <a:cs typeface="Cabin"/>
              <a:sym typeface="Cabin"/>
            </a:endParaRPr>
          </a:p>
        </p:txBody>
      </p:sp>
      <p:cxnSp>
        <p:nvCxnSpPr>
          <p:cNvPr id="206" name="Google Shape;206;p18"/>
          <p:cNvCxnSpPr/>
          <p:nvPr/>
        </p:nvCxnSpPr>
        <p:spPr>
          <a:xfrm flipH="1" rot="10800000">
            <a:off x="646325" y="6635413"/>
            <a:ext cx="6035100" cy="7200"/>
          </a:xfrm>
          <a:prstGeom prst="straightConnector1">
            <a:avLst/>
          </a:prstGeom>
          <a:noFill/>
          <a:ln cap="flat" cmpd="sng" w="28575">
            <a:solidFill>
              <a:srgbClr val="45818E"/>
            </a:solidFill>
            <a:prstDash val="solid"/>
            <a:round/>
            <a:headEnd len="med" w="med" type="oval"/>
            <a:tailEnd len="med" w="med" type="oval"/>
          </a:ln>
        </p:spPr>
      </p:cxnSp>
      <p:pic>
        <p:nvPicPr>
          <p:cNvPr id="207" name="Google Shape;207;p18"/>
          <p:cNvPicPr preferRelativeResize="0"/>
          <p:nvPr/>
        </p:nvPicPr>
        <p:blipFill>
          <a:blip r:embed="rId3">
            <a:alphaModFix/>
          </a:blip>
          <a:stretch>
            <a:fillRect/>
          </a:stretch>
        </p:blipFill>
        <p:spPr>
          <a:xfrm>
            <a:off x="5694750" y="4195450"/>
            <a:ext cx="1310974" cy="1123068"/>
          </a:xfrm>
          <a:prstGeom prst="rect">
            <a:avLst/>
          </a:prstGeom>
          <a:noFill/>
          <a:ln>
            <a:noFill/>
          </a:ln>
        </p:spPr>
      </p:pic>
      <p:pic>
        <p:nvPicPr>
          <p:cNvPr id="208" name="Google Shape;208;p18"/>
          <p:cNvPicPr preferRelativeResize="0"/>
          <p:nvPr/>
        </p:nvPicPr>
        <p:blipFill>
          <a:blip r:embed="rId4">
            <a:alphaModFix/>
          </a:blip>
          <a:stretch>
            <a:fillRect/>
          </a:stretch>
        </p:blipFill>
        <p:spPr>
          <a:xfrm>
            <a:off x="5978075" y="7141600"/>
            <a:ext cx="1370800" cy="1123075"/>
          </a:xfrm>
          <a:prstGeom prst="rect">
            <a:avLst/>
          </a:prstGeom>
          <a:noFill/>
          <a:ln>
            <a:noFill/>
          </a:ln>
        </p:spPr>
      </p:pic>
      <p:pic>
        <p:nvPicPr>
          <p:cNvPr id="209" name="Google Shape;209;p18"/>
          <p:cNvPicPr preferRelativeResize="0"/>
          <p:nvPr/>
        </p:nvPicPr>
        <p:blipFill>
          <a:blip r:embed="rId5">
            <a:alphaModFix/>
          </a:blip>
          <a:stretch>
            <a:fillRect/>
          </a:stretch>
        </p:blipFill>
        <p:spPr>
          <a:xfrm>
            <a:off x="5539775" y="8355175"/>
            <a:ext cx="1809100" cy="1356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19"/>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6</a:t>
            </a:r>
            <a:endParaRPr b="1" sz="1800">
              <a:solidFill>
                <a:srgbClr val="134F5C"/>
              </a:solidFill>
              <a:latin typeface="Cabin"/>
              <a:ea typeface="Cabin"/>
              <a:cs typeface="Cabin"/>
              <a:sym typeface="Cabin"/>
            </a:endParaRPr>
          </a:p>
        </p:txBody>
      </p:sp>
      <p:sp>
        <p:nvSpPr>
          <p:cNvPr id="216" name="Google Shape;216;p19"/>
          <p:cNvSpPr txBox="1"/>
          <p:nvPr/>
        </p:nvSpPr>
        <p:spPr>
          <a:xfrm>
            <a:off x="-3648" y="9848047"/>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The patient is not aware of the trauma. </a:t>
            </a:r>
            <a:endParaRPr sz="1000">
              <a:solidFill>
                <a:srgbClr val="326D13"/>
              </a:solidFill>
              <a:latin typeface="Cabin"/>
              <a:ea typeface="Cabin"/>
              <a:cs typeface="Cabin"/>
              <a:sym typeface="Cabin"/>
            </a:endParaRPr>
          </a:p>
          <a:p>
            <a:pPr indent="-292100" lvl="0" marL="457200" rtl="0" algn="l">
              <a:spcBef>
                <a:spcPts val="0"/>
              </a:spcBef>
              <a:spcAft>
                <a:spcPts val="0"/>
              </a:spcAft>
              <a:buClr>
                <a:srgbClr val="999999"/>
              </a:buClr>
              <a:buSzPts val="1000"/>
              <a:buFont typeface="Cabin"/>
              <a:buAutoNum type="arabicPeriod"/>
            </a:pPr>
            <a:r>
              <a:rPr lang="en-GB" sz="1000">
                <a:solidFill>
                  <a:srgbClr val="999999"/>
                </a:solidFill>
                <a:highlight>
                  <a:srgbClr val="FFFFFF"/>
                </a:highlight>
                <a:latin typeface="Cabin"/>
                <a:ea typeface="Cabin"/>
                <a:cs typeface="Cabin"/>
                <a:sym typeface="Cabin"/>
              </a:rPr>
              <a:t>Tinea infections are superficial fungal infections caused by three species of fungi collectively known as dermatophytes.</a:t>
            </a:r>
            <a:endParaRPr sz="1000">
              <a:solidFill>
                <a:srgbClr val="999999"/>
              </a:solidFill>
              <a:latin typeface="Cabin"/>
              <a:ea typeface="Cabin"/>
              <a:cs typeface="Cabin"/>
              <a:sym typeface="Cabin"/>
            </a:endParaRPr>
          </a:p>
        </p:txBody>
      </p:sp>
      <p:sp>
        <p:nvSpPr>
          <p:cNvPr id="217" name="Google Shape;217;p19"/>
          <p:cNvSpPr txBox="1"/>
          <p:nvPr/>
        </p:nvSpPr>
        <p:spPr>
          <a:xfrm>
            <a:off x="216475" y="1106400"/>
            <a:ext cx="6702600" cy="383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134F5C"/>
              </a:buClr>
              <a:buSzPts val="2400"/>
              <a:buFont typeface="Cabin"/>
              <a:buChar char="❖"/>
            </a:pPr>
            <a:r>
              <a:rPr b="1" lang="en-GB" sz="2400">
                <a:solidFill>
                  <a:srgbClr val="134F5C"/>
                </a:solidFill>
                <a:latin typeface="Cabin"/>
                <a:ea typeface="Cabin"/>
                <a:cs typeface="Cabin"/>
                <a:sym typeface="Cabin"/>
              </a:rPr>
              <a:t>Skin and soft tissue infections</a:t>
            </a:r>
            <a:endParaRPr b="1" sz="2400">
              <a:solidFill>
                <a:srgbClr val="134F5C"/>
              </a:solidFill>
              <a:latin typeface="Cabin"/>
              <a:ea typeface="Cabin"/>
              <a:cs typeface="Cabin"/>
              <a:sym typeface="Cabin"/>
            </a:endParaRPr>
          </a:p>
          <a:p>
            <a:pPr indent="0" lvl="0" marL="457200" rtl="0" algn="l">
              <a:spcBef>
                <a:spcPts val="0"/>
              </a:spcBef>
              <a:spcAft>
                <a:spcPts val="0"/>
              </a:spcAft>
              <a:buNone/>
            </a:pPr>
            <a:r>
              <a:t/>
            </a:r>
            <a:endParaRPr>
              <a:latin typeface="Cabin"/>
              <a:ea typeface="Cabin"/>
              <a:cs typeface="Cabin"/>
              <a:sym typeface="Cabin"/>
            </a:endParaRPr>
          </a:p>
        </p:txBody>
      </p:sp>
      <p:sp>
        <p:nvSpPr>
          <p:cNvPr id="218" name="Google Shape;218;p19"/>
          <p:cNvSpPr txBox="1"/>
          <p:nvPr/>
        </p:nvSpPr>
        <p:spPr>
          <a:xfrm>
            <a:off x="786400" y="71200"/>
            <a:ext cx="58239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34F5C"/>
                </a:solidFill>
                <a:latin typeface="Cabin"/>
                <a:ea typeface="Cabin"/>
                <a:cs typeface="Cabin"/>
                <a:sym typeface="Cabin"/>
              </a:rPr>
              <a:t>Infections in diabetic patients</a:t>
            </a:r>
            <a:endParaRPr b="1" sz="3500">
              <a:solidFill>
                <a:srgbClr val="134F5C"/>
              </a:solidFill>
              <a:latin typeface="Cabin"/>
              <a:ea typeface="Cabin"/>
              <a:cs typeface="Cabin"/>
              <a:sym typeface="Cabin"/>
            </a:endParaRPr>
          </a:p>
        </p:txBody>
      </p:sp>
      <p:cxnSp>
        <p:nvCxnSpPr>
          <p:cNvPr id="219" name="Google Shape;219;p19"/>
          <p:cNvCxnSpPr/>
          <p:nvPr/>
        </p:nvCxnSpPr>
        <p:spPr>
          <a:xfrm>
            <a:off x="765200" y="808525"/>
            <a:ext cx="5919600" cy="0"/>
          </a:xfrm>
          <a:prstGeom prst="straightConnector1">
            <a:avLst/>
          </a:prstGeom>
          <a:noFill/>
          <a:ln cap="flat" cmpd="sng" w="19050">
            <a:solidFill>
              <a:srgbClr val="45818E"/>
            </a:solidFill>
            <a:prstDash val="dot"/>
            <a:round/>
            <a:headEnd len="med" w="med" type="oval"/>
            <a:tailEnd len="med" w="med" type="oval"/>
          </a:ln>
        </p:spPr>
      </p:cxnSp>
      <p:sp>
        <p:nvSpPr>
          <p:cNvPr id="220" name="Google Shape;220;p19"/>
          <p:cNvSpPr txBox="1"/>
          <p:nvPr/>
        </p:nvSpPr>
        <p:spPr>
          <a:xfrm>
            <a:off x="310875" y="1639450"/>
            <a:ext cx="6702600" cy="1383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Risk factors in diabetic patients:</a:t>
            </a:r>
            <a:endParaRPr b="1">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Sensory neuropathy:  no pain perception</a:t>
            </a:r>
            <a:r>
              <a:rPr baseline="30000" lang="en-GB" sz="1200">
                <a:solidFill>
                  <a:schemeClr val="dk1"/>
                </a:solidFill>
                <a:latin typeface="Cabin"/>
                <a:ea typeface="Cabin"/>
                <a:cs typeface="Cabin"/>
                <a:sym typeface="Cabin"/>
              </a:rPr>
              <a:t>1</a:t>
            </a:r>
            <a:r>
              <a:rPr lang="en-GB" sz="1300">
                <a:solidFill>
                  <a:schemeClr val="dk1"/>
                </a:solidFill>
                <a:latin typeface="Cabin"/>
                <a:ea typeface="Cabin"/>
                <a:cs typeface="Cabin"/>
                <a:sym typeface="Cabin"/>
              </a:rPr>
              <a:t>. </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Atherosclerotic vascular disease </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Hyperglycemia: &gt;250 mg/ dl </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History of cellulitis, peripheral vascular diseases, </a:t>
            </a:r>
            <a:r>
              <a:rPr lang="en-GB" sz="1300">
                <a:solidFill>
                  <a:schemeClr val="dk1"/>
                </a:solidFill>
                <a:latin typeface="Cabin"/>
                <a:ea typeface="Cabin"/>
                <a:cs typeface="Cabin"/>
                <a:sym typeface="Cabin"/>
              </a:rPr>
              <a:t>tinea</a:t>
            </a:r>
            <a:r>
              <a:rPr lang="en-GB" sz="1300">
                <a:solidFill>
                  <a:schemeClr val="dk1"/>
                </a:solidFill>
                <a:latin typeface="Cabin"/>
                <a:ea typeface="Cabin"/>
                <a:cs typeface="Cabin"/>
                <a:sym typeface="Cabin"/>
              </a:rPr>
              <a:t> infection</a:t>
            </a:r>
            <a:r>
              <a:rPr baseline="30000" lang="en-GB" sz="1300">
                <a:solidFill>
                  <a:schemeClr val="dk1"/>
                </a:solidFill>
                <a:latin typeface="Cabin"/>
                <a:ea typeface="Cabin"/>
                <a:cs typeface="Cabin"/>
                <a:sym typeface="Cabin"/>
              </a:rPr>
              <a:t>2</a:t>
            </a:r>
            <a:r>
              <a:rPr lang="en-GB" sz="1300">
                <a:solidFill>
                  <a:schemeClr val="dk1"/>
                </a:solidFill>
                <a:latin typeface="Cabin"/>
                <a:ea typeface="Cabin"/>
                <a:cs typeface="Cabin"/>
                <a:sym typeface="Cabin"/>
              </a:rPr>
              <a:t>, and dry skin.</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a:p>
        </p:txBody>
      </p:sp>
      <p:sp>
        <p:nvSpPr>
          <p:cNvPr id="221" name="Google Shape;221;p19"/>
          <p:cNvSpPr txBox="1"/>
          <p:nvPr/>
        </p:nvSpPr>
        <p:spPr>
          <a:xfrm>
            <a:off x="295450" y="4023050"/>
            <a:ext cx="2996400" cy="383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Necrotizing fasciitis</a:t>
            </a:r>
            <a:endParaRPr b="1" sz="2000">
              <a:solidFill>
                <a:srgbClr val="134F5C"/>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22" name="Google Shape;222;p19"/>
          <p:cNvSpPr txBox="1"/>
          <p:nvPr/>
        </p:nvSpPr>
        <p:spPr>
          <a:xfrm>
            <a:off x="303125" y="2845875"/>
            <a:ext cx="6991200" cy="96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bin"/>
              <a:buChar char="●"/>
            </a:pPr>
            <a:r>
              <a:rPr b="1" lang="en-GB">
                <a:latin typeface="Cabin"/>
                <a:ea typeface="Cabin"/>
                <a:cs typeface="Cabin"/>
                <a:sym typeface="Cabin"/>
              </a:rPr>
              <a:t>Organisms</a:t>
            </a:r>
            <a:endParaRPr b="1" sz="600">
              <a:latin typeface="Cabin"/>
              <a:ea typeface="Cabin"/>
              <a:cs typeface="Cabin"/>
              <a:sym typeface="Cabin"/>
            </a:endParaRPr>
          </a:p>
          <a:p>
            <a:pPr indent="0" lvl="0" marL="457200" rtl="0" algn="l">
              <a:spcBef>
                <a:spcPts val="0"/>
              </a:spcBef>
              <a:spcAft>
                <a:spcPts val="0"/>
              </a:spcAft>
              <a:buNone/>
            </a:pPr>
            <a:r>
              <a:t/>
            </a:r>
            <a:endParaRPr b="1" sz="600">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b="1" lang="en-GB" sz="1300">
                <a:solidFill>
                  <a:srgbClr val="CC0000"/>
                </a:solidFill>
                <a:latin typeface="Cabin"/>
                <a:ea typeface="Cabin"/>
                <a:cs typeface="Cabin"/>
                <a:sym typeface="Cabin"/>
              </a:rPr>
              <a:t>Group A Streptococcus (S. pyogenes) </a:t>
            </a:r>
            <a:r>
              <a:rPr lang="en-GB" sz="1300">
                <a:solidFill>
                  <a:schemeClr val="dk1"/>
                </a:solidFill>
                <a:latin typeface="Cabin"/>
                <a:ea typeface="Cabin"/>
                <a:cs typeface="Cabin"/>
                <a:sym typeface="Cabin"/>
              </a:rPr>
              <a:t> and </a:t>
            </a:r>
            <a:r>
              <a:rPr b="1" lang="en-GB" sz="1300">
                <a:solidFill>
                  <a:srgbClr val="CC0000"/>
                </a:solidFill>
                <a:latin typeface="Cabin"/>
                <a:ea typeface="Cabin"/>
                <a:cs typeface="Cabin"/>
                <a:sym typeface="Cabin"/>
              </a:rPr>
              <a:t>S. aureus</a:t>
            </a:r>
            <a:endParaRPr b="1" sz="1300">
              <a:solidFill>
                <a:srgbClr val="CC0000"/>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b="1" lang="en-GB" sz="1300">
                <a:solidFill>
                  <a:srgbClr val="CC0000"/>
                </a:solidFill>
                <a:latin typeface="Cabin"/>
                <a:ea typeface="Cabin"/>
                <a:cs typeface="Cabin"/>
                <a:sym typeface="Cabin"/>
              </a:rPr>
              <a:t>CA-MRSA</a:t>
            </a:r>
            <a:r>
              <a:rPr lang="en-GB" sz="1300">
                <a:solidFill>
                  <a:schemeClr val="dk1"/>
                </a:solidFill>
                <a:latin typeface="Cabin"/>
                <a:ea typeface="Cabin"/>
                <a:cs typeface="Cabin"/>
                <a:sym typeface="Cabin"/>
              </a:rPr>
              <a:t> ( community acquired -MRSA) causes (77%) of skin and soft tissue infections </a:t>
            </a:r>
            <a:endParaRPr b="1" sz="1300">
              <a:solidFill>
                <a:srgbClr val="134F5C"/>
              </a:solidFill>
            </a:endParaRPr>
          </a:p>
        </p:txBody>
      </p:sp>
      <p:sp>
        <p:nvSpPr>
          <p:cNvPr id="223" name="Google Shape;223;p19"/>
          <p:cNvSpPr txBox="1"/>
          <p:nvPr/>
        </p:nvSpPr>
        <p:spPr>
          <a:xfrm>
            <a:off x="295450" y="4560838"/>
            <a:ext cx="6991200" cy="5193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A deep-seated ,life threatening </a:t>
            </a:r>
            <a:r>
              <a:rPr b="1" lang="en-GB" sz="1300">
                <a:solidFill>
                  <a:srgbClr val="CC0000"/>
                </a:solidFill>
                <a:latin typeface="Cabin"/>
                <a:ea typeface="Cabin"/>
                <a:cs typeface="Cabin"/>
                <a:sym typeface="Cabin"/>
              </a:rPr>
              <a:t>infection of subcutaneous tissue</a:t>
            </a:r>
            <a:r>
              <a:rPr lang="en-GB" sz="1300">
                <a:solidFill>
                  <a:schemeClr val="dk1"/>
                </a:solidFill>
                <a:latin typeface="Cabin"/>
                <a:ea typeface="Cabin"/>
                <a:cs typeface="Cabin"/>
                <a:sym typeface="Cabin"/>
              </a:rPr>
              <a:t> with progressive destruction of fascia, fat  and muscles.</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a:p>
        </p:txBody>
      </p:sp>
      <p:sp>
        <p:nvSpPr>
          <p:cNvPr id="224" name="Google Shape;224;p19"/>
          <p:cNvSpPr txBox="1"/>
          <p:nvPr/>
        </p:nvSpPr>
        <p:spPr>
          <a:xfrm>
            <a:off x="310875" y="7165750"/>
            <a:ext cx="5276700" cy="840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Cabin"/>
              <a:buChar char="●"/>
            </a:pPr>
            <a:r>
              <a:rPr b="1" lang="en-GB">
                <a:solidFill>
                  <a:schemeClr val="dk1"/>
                </a:solidFill>
                <a:latin typeface="Cabin"/>
                <a:ea typeface="Cabin"/>
                <a:cs typeface="Cabin"/>
                <a:sym typeface="Cabin"/>
              </a:rPr>
              <a:t>Management</a:t>
            </a:r>
            <a:r>
              <a:rPr b="1" lang="en-GB" sz="1300">
                <a:solidFill>
                  <a:schemeClr val="dk1"/>
                </a:solidFill>
                <a:latin typeface="Cabin"/>
                <a:ea typeface="Cabin"/>
                <a:cs typeface="Cabin"/>
                <a:sym typeface="Cabin"/>
              </a:rPr>
              <a:t>:</a:t>
            </a:r>
            <a:endParaRPr b="1" sz="600">
              <a:solidFill>
                <a:schemeClr val="dk1"/>
              </a:solidFill>
              <a:latin typeface="Cabin"/>
              <a:ea typeface="Cabin"/>
              <a:cs typeface="Cabin"/>
              <a:sym typeface="Cabin"/>
            </a:endParaRPr>
          </a:p>
          <a:p>
            <a:pPr indent="0" lvl="0" marL="457200" rtl="0" algn="l">
              <a:spcBef>
                <a:spcPts val="0"/>
              </a:spcBef>
              <a:spcAft>
                <a:spcPts val="0"/>
              </a:spcAft>
              <a:buNone/>
            </a:pPr>
            <a:r>
              <a:rPr b="1" lang="en-GB" sz="1300">
                <a:solidFill>
                  <a:schemeClr val="dk1"/>
                </a:solidFill>
                <a:latin typeface="Cabin"/>
                <a:ea typeface="Cabin"/>
                <a:cs typeface="Cabin"/>
                <a:sym typeface="Cabin"/>
              </a:rPr>
              <a:t> </a:t>
            </a:r>
            <a:endParaRPr b="1" sz="1300">
              <a:solidFill>
                <a:schemeClr val="dk1"/>
              </a:solidFill>
              <a:latin typeface="Cabin"/>
              <a:ea typeface="Cabin"/>
              <a:cs typeface="Cabin"/>
              <a:sym typeface="Cabin"/>
            </a:endParaRPr>
          </a:p>
          <a:p>
            <a:pPr indent="-311150" lvl="1" marL="9144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Aggressive surgical debridement &amp; IV antibiotics.</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a:p>
        </p:txBody>
      </p:sp>
      <p:sp>
        <p:nvSpPr>
          <p:cNvPr id="225" name="Google Shape;225;p19"/>
          <p:cNvSpPr txBox="1"/>
          <p:nvPr/>
        </p:nvSpPr>
        <p:spPr>
          <a:xfrm>
            <a:off x="322000" y="5679175"/>
            <a:ext cx="3533700" cy="336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bin"/>
              <a:buChar char="●"/>
            </a:pPr>
            <a:r>
              <a:rPr b="1" lang="en-GB">
                <a:latin typeface="Cabin"/>
                <a:ea typeface="Cabin"/>
                <a:cs typeface="Cabin"/>
                <a:sym typeface="Cabin"/>
              </a:rPr>
              <a:t>Clinical features</a:t>
            </a:r>
            <a:endParaRPr b="1">
              <a:latin typeface="Cabin"/>
              <a:ea typeface="Cabin"/>
              <a:cs typeface="Cabin"/>
              <a:sym typeface="Cabin"/>
            </a:endParaRPr>
          </a:p>
        </p:txBody>
      </p:sp>
      <p:sp>
        <p:nvSpPr>
          <p:cNvPr id="226" name="Google Shape;226;p19"/>
          <p:cNvSpPr txBox="1"/>
          <p:nvPr/>
        </p:nvSpPr>
        <p:spPr>
          <a:xfrm>
            <a:off x="394175" y="5993871"/>
            <a:ext cx="7070100" cy="1082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1300">
                <a:latin typeface="Cabin"/>
                <a:ea typeface="Cabin"/>
                <a:cs typeface="Cabin"/>
                <a:sym typeface="Cabin"/>
              </a:rPr>
              <a:t>1-Very severe pain of proportion of skin and anesthesia of overlying skin.</a:t>
            </a:r>
            <a:endParaRPr sz="1300">
              <a:latin typeface="Cabin"/>
              <a:ea typeface="Cabin"/>
              <a:cs typeface="Cabin"/>
              <a:sym typeface="Cabin"/>
            </a:endParaRPr>
          </a:p>
          <a:p>
            <a:pPr indent="0" lvl="0" marL="457200" rtl="0" algn="l">
              <a:spcBef>
                <a:spcPts val="0"/>
              </a:spcBef>
              <a:spcAft>
                <a:spcPts val="0"/>
              </a:spcAft>
              <a:buNone/>
            </a:pPr>
            <a:r>
              <a:rPr lang="en-GB" sz="1300">
                <a:latin typeface="Cabin"/>
                <a:ea typeface="Cabin"/>
                <a:cs typeface="Cabin"/>
                <a:sym typeface="Cabin"/>
              </a:rPr>
              <a:t>2-</a:t>
            </a:r>
            <a:r>
              <a:rPr b="1" lang="en-GB" sz="1300">
                <a:solidFill>
                  <a:srgbClr val="CC0000"/>
                </a:solidFill>
                <a:latin typeface="Cabin"/>
                <a:ea typeface="Cabin"/>
                <a:cs typeface="Cabin"/>
                <a:sym typeface="Cabin"/>
              </a:rPr>
              <a:t>Violaceous discoloration of skin that evolves into vesicles and bullae.</a:t>
            </a:r>
            <a:endParaRPr sz="1300">
              <a:latin typeface="Cabin"/>
              <a:ea typeface="Cabin"/>
              <a:cs typeface="Cabin"/>
              <a:sym typeface="Cabin"/>
            </a:endParaRPr>
          </a:p>
          <a:p>
            <a:pPr indent="0" lvl="0" marL="457200" rtl="0" algn="l">
              <a:spcBef>
                <a:spcPts val="0"/>
              </a:spcBef>
              <a:spcAft>
                <a:spcPts val="0"/>
              </a:spcAft>
              <a:buNone/>
            </a:pPr>
            <a:r>
              <a:rPr lang="en-GB" sz="1300">
                <a:latin typeface="Cabin"/>
                <a:ea typeface="Cabin"/>
                <a:cs typeface="Cabin"/>
                <a:sym typeface="Cabin"/>
              </a:rPr>
              <a:t>3-Crepitus.</a:t>
            </a:r>
            <a:endParaRPr sz="1300">
              <a:latin typeface="Cabin"/>
              <a:ea typeface="Cabin"/>
              <a:cs typeface="Cabin"/>
              <a:sym typeface="Cabin"/>
            </a:endParaRPr>
          </a:p>
          <a:p>
            <a:pPr indent="0" lvl="0" marL="457200" rtl="0" algn="l">
              <a:spcBef>
                <a:spcPts val="0"/>
              </a:spcBef>
              <a:spcAft>
                <a:spcPts val="0"/>
              </a:spcAft>
              <a:buNone/>
            </a:pPr>
            <a:r>
              <a:rPr lang="en-GB" sz="1300">
                <a:latin typeface="Cabin"/>
                <a:ea typeface="Cabin"/>
                <a:cs typeface="Cabin"/>
                <a:sym typeface="Cabin"/>
              </a:rPr>
              <a:t>4-</a:t>
            </a:r>
            <a:r>
              <a:rPr b="1" lang="en-GB" sz="1300">
                <a:solidFill>
                  <a:srgbClr val="CC0000"/>
                </a:solidFill>
                <a:latin typeface="Cabin"/>
                <a:ea typeface="Cabin"/>
                <a:cs typeface="Cabin"/>
                <a:sym typeface="Cabin"/>
              </a:rPr>
              <a:t>Soft tissue gas</a:t>
            </a:r>
            <a:r>
              <a:rPr lang="en-GB" sz="1300">
                <a:latin typeface="Cabin"/>
                <a:ea typeface="Cabin"/>
                <a:cs typeface="Cabin"/>
                <a:sym typeface="Cabin"/>
              </a:rPr>
              <a:t> seen in radiograph or </a:t>
            </a:r>
            <a:r>
              <a:rPr b="1" lang="en-GB" sz="1300">
                <a:solidFill>
                  <a:srgbClr val="CC0000"/>
                </a:solidFill>
                <a:latin typeface="Cabin"/>
                <a:ea typeface="Cabin"/>
                <a:cs typeface="Cabin"/>
                <a:sym typeface="Cabin"/>
              </a:rPr>
              <a:t>CT scan</a:t>
            </a:r>
            <a:r>
              <a:rPr lang="en-GB" sz="1300">
                <a:latin typeface="Cabin"/>
                <a:ea typeface="Cabin"/>
                <a:cs typeface="Cabin"/>
                <a:sym typeface="Cabin"/>
              </a:rPr>
              <a:t>.</a:t>
            </a:r>
            <a:endParaRPr sz="1300">
              <a:latin typeface="Cabin"/>
              <a:ea typeface="Cabin"/>
              <a:cs typeface="Cabin"/>
              <a:sym typeface="Cabin"/>
            </a:endParaRPr>
          </a:p>
        </p:txBody>
      </p:sp>
      <p:sp>
        <p:nvSpPr>
          <p:cNvPr id="227" name="Google Shape;227;p19"/>
          <p:cNvSpPr txBox="1"/>
          <p:nvPr/>
        </p:nvSpPr>
        <p:spPr>
          <a:xfrm>
            <a:off x="295450" y="5049675"/>
            <a:ext cx="7269900" cy="660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bin"/>
              <a:buChar char="●"/>
            </a:pPr>
            <a:r>
              <a:rPr b="1" lang="en-GB">
                <a:solidFill>
                  <a:schemeClr val="dk1"/>
                </a:solidFill>
                <a:latin typeface="Cabin"/>
                <a:ea typeface="Cabin"/>
                <a:cs typeface="Cabin"/>
                <a:sym typeface="Cabin"/>
              </a:rPr>
              <a:t>Organisms:</a:t>
            </a:r>
            <a:endParaRPr b="1" sz="600">
              <a:solidFill>
                <a:schemeClr val="dk1"/>
              </a:solidFill>
              <a:latin typeface="Cabin"/>
              <a:ea typeface="Cabin"/>
              <a:cs typeface="Cabin"/>
              <a:sym typeface="Cabin"/>
            </a:endParaRPr>
          </a:p>
          <a:p>
            <a:pPr indent="0" lvl="0" marL="457200" rtl="0" algn="l">
              <a:spcBef>
                <a:spcPts val="0"/>
              </a:spcBef>
              <a:spcAft>
                <a:spcPts val="0"/>
              </a:spcAft>
              <a:buNone/>
            </a:pPr>
            <a:r>
              <a:t/>
            </a:r>
            <a:endParaRPr b="1" sz="600">
              <a:solidFill>
                <a:schemeClr val="dk1"/>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1</a:t>
            </a:r>
            <a:r>
              <a:rPr lang="en-GB" sz="1300">
                <a:solidFill>
                  <a:schemeClr val="dk1"/>
                </a:solidFill>
                <a:latin typeface="Cabin"/>
                <a:ea typeface="Cabin"/>
                <a:cs typeface="Cabin"/>
                <a:sym typeface="Cabin"/>
              </a:rPr>
              <a:t>0% associated with GAS ,with or without  S.aureus, anaerobes may be involved. </a:t>
            </a:r>
            <a:endParaRPr/>
          </a:p>
        </p:txBody>
      </p:sp>
      <p:pic>
        <p:nvPicPr>
          <p:cNvPr id="228" name="Google Shape;228;p19"/>
          <p:cNvPicPr preferRelativeResize="0"/>
          <p:nvPr/>
        </p:nvPicPr>
        <p:blipFill>
          <a:blip r:embed="rId3">
            <a:alphaModFix/>
          </a:blip>
          <a:stretch>
            <a:fillRect/>
          </a:stretch>
        </p:blipFill>
        <p:spPr>
          <a:xfrm>
            <a:off x="1188846" y="8206574"/>
            <a:ext cx="1626558" cy="1082400"/>
          </a:xfrm>
          <a:prstGeom prst="rect">
            <a:avLst/>
          </a:prstGeom>
          <a:noFill/>
          <a:ln>
            <a:noFill/>
          </a:ln>
        </p:spPr>
      </p:pic>
      <p:pic>
        <p:nvPicPr>
          <p:cNvPr id="229" name="Google Shape;229;p19"/>
          <p:cNvPicPr preferRelativeResize="0"/>
          <p:nvPr/>
        </p:nvPicPr>
        <p:blipFill rotWithShape="1">
          <a:blip r:embed="rId4">
            <a:alphaModFix/>
          </a:blip>
          <a:srcRect b="6340" l="0" r="0" t="0"/>
          <a:stretch/>
        </p:blipFill>
        <p:spPr>
          <a:xfrm>
            <a:off x="3429600" y="8150900"/>
            <a:ext cx="951750" cy="1160950"/>
          </a:xfrm>
          <a:prstGeom prst="rect">
            <a:avLst/>
          </a:prstGeom>
          <a:noFill/>
          <a:ln>
            <a:noFill/>
          </a:ln>
        </p:spPr>
      </p:pic>
      <p:pic>
        <p:nvPicPr>
          <p:cNvPr id="230" name="Google Shape;230;p19"/>
          <p:cNvPicPr preferRelativeResize="0"/>
          <p:nvPr/>
        </p:nvPicPr>
        <p:blipFill>
          <a:blip r:embed="rId5">
            <a:alphaModFix/>
          </a:blip>
          <a:stretch>
            <a:fillRect/>
          </a:stretch>
        </p:blipFill>
        <p:spPr>
          <a:xfrm>
            <a:off x="4995550" y="8214371"/>
            <a:ext cx="1676400" cy="106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0"/>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txBox="1"/>
          <p:nvPr/>
        </p:nvSpPr>
        <p:spPr>
          <a:xfrm>
            <a:off x="1451025" y="-5850"/>
            <a:ext cx="46875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34F5C"/>
                </a:solidFill>
                <a:latin typeface="Cabin"/>
                <a:ea typeface="Cabin"/>
                <a:cs typeface="Cabin"/>
                <a:sym typeface="Cabin"/>
              </a:rPr>
              <a:t>Diabetic foot infections</a:t>
            </a:r>
            <a:endParaRPr b="1" sz="3500">
              <a:solidFill>
                <a:srgbClr val="134F5C"/>
              </a:solidFill>
              <a:latin typeface="Cabin"/>
              <a:ea typeface="Cabin"/>
              <a:cs typeface="Cabin"/>
              <a:sym typeface="Cabin"/>
            </a:endParaRPr>
          </a:p>
        </p:txBody>
      </p:sp>
      <p:sp>
        <p:nvSpPr>
          <p:cNvPr id="237" name="Google Shape;237;p20"/>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7</a:t>
            </a:r>
            <a:endParaRPr b="1" sz="1800">
              <a:solidFill>
                <a:srgbClr val="134F5C"/>
              </a:solidFill>
              <a:latin typeface="Cabin"/>
              <a:ea typeface="Cabin"/>
              <a:cs typeface="Cabin"/>
              <a:sym typeface="Cabin"/>
            </a:endParaRPr>
          </a:p>
        </p:txBody>
      </p:sp>
      <p:sp>
        <p:nvSpPr>
          <p:cNvPr id="238" name="Google Shape;238;p20"/>
          <p:cNvSpPr txBox="1"/>
          <p:nvPr/>
        </p:nvSpPr>
        <p:spPr>
          <a:xfrm>
            <a:off x="2" y="9858484"/>
            <a:ext cx="7589400" cy="840000"/>
          </a:xfrm>
          <a:prstGeom prst="rect">
            <a:avLst/>
          </a:prstGeom>
          <a:noFill/>
          <a:ln cap="flat" cmpd="sng" w="19050">
            <a:solidFill>
              <a:srgbClr val="76A5AF"/>
            </a:solidFill>
            <a:prstDash val="dot"/>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Involving</a:t>
            </a:r>
            <a:r>
              <a:rPr lang="en-GB" sz="1000">
                <a:solidFill>
                  <a:srgbClr val="326D13"/>
                </a:solidFill>
                <a:latin typeface="Cabin"/>
                <a:ea typeface="Cabin"/>
                <a:cs typeface="Cabin"/>
                <a:sym typeface="Cabin"/>
              </a:rPr>
              <a:t> the dermis and epidermis. </a:t>
            </a:r>
            <a:endParaRPr sz="1000">
              <a:solidFill>
                <a:srgbClr val="326D13"/>
              </a:solidFill>
              <a:latin typeface="Cabin"/>
              <a:ea typeface="Cabin"/>
              <a:cs typeface="Cabin"/>
              <a:sym typeface="Cabin"/>
            </a:endParaRPr>
          </a:p>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Bones + soft tissue </a:t>
            </a:r>
            <a:endParaRPr sz="1000">
              <a:solidFill>
                <a:srgbClr val="326D13"/>
              </a:solidFill>
              <a:latin typeface="Cabin"/>
              <a:ea typeface="Cabin"/>
              <a:cs typeface="Cabin"/>
              <a:sym typeface="Cabin"/>
            </a:endParaRPr>
          </a:p>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Superficial Infection </a:t>
            </a:r>
            <a:endParaRPr sz="1000">
              <a:solidFill>
                <a:srgbClr val="326D13"/>
              </a:solidFill>
              <a:latin typeface="Cabin"/>
              <a:ea typeface="Cabin"/>
              <a:cs typeface="Cabin"/>
              <a:sym typeface="Cabin"/>
            </a:endParaRPr>
          </a:p>
        </p:txBody>
      </p:sp>
      <p:cxnSp>
        <p:nvCxnSpPr>
          <p:cNvPr id="239" name="Google Shape;239;p20"/>
          <p:cNvCxnSpPr/>
          <p:nvPr/>
        </p:nvCxnSpPr>
        <p:spPr>
          <a:xfrm>
            <a:off x="1390800" y="787350"/>
            <a:ext cx="4807800" cy="14700"/>
          </a:xfrm>
          <a:prstGeom prst="straightConnector1">
            <a:avLst/>
          </a:prstGeom>
          <a:noFill/>
          <a:ln cap="flat" cmpd="sng" w="19050">
            <a:solidFill>
              <a:srgbClr val="45818E"/>
            </a:solidFill>
            <a:prstDash val="dot"/>
            <a:round/>
            <a:headEnd len="med" w="med" type="oval"/>
            <a:tailEnd len="med" w="med" type="oval"/>
          </a:ln>
        </p:spPr>
      </p:cxnSp>
      <p:sp>
        <p:nvSpPr>
          <p:cNvPr id="240" name="Google Shape;240;p20"/>
          <p:cNvSpPr txBox="1"/>
          <p:nvPr/>
        </p:nvSpPr>
        <p:spPr>
          <a:xfrm>
            <a:off x="299175" y="1115850"/>
            <a:ext cx="7026000" cy="2676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   General info.</a:t>
            </a:r>
            <a:endParaRPr b="1" sz="600">
              <a:solidFill>
                <a:srgbClr val="134F5C"/>
              </a:solidFill>
              <a:latin typeface="Cabin"/>
              <a:ea typeface="Cabin"/>
              <a:cs typeface="Cabin"/>
              <a:sym typeface="Cabin"/>
            </a:endParaRPr>
          </a:p>
          <a:p>
            <a:pPr indent="0" lvl="0" marL="0" rtl="0" algn="l">
              <a:spcBef>
                <a:spcPts val="0"/>
              </a:spcBef>
              <a:spcAft>
                <a:spcPts val="0"/>
              </a:spcAft>
              <a:buNone/>
            </a:pPr>
            <a:r>
              <a:t/>
            </a:r>
            <a:endParaRPr b="1" sz="600">
              <a:solidFill>
                <a:srgbClr val="134F5C"/>
              </a:solidFill>
              <a:latin typeface="Cabin"/>
              <a:ea typeface="Cabin"/>
              <a:cs typeface="Cabin"/>
              <a:sym typeface="Cabin"/>
            </a:endParaRPr>
          </a:p>
          <a:p>
            <a:pPr indent="-304800" lvl="0" marL="457200" rtl="0" algn="l">
              <a:spcBef>
                <a:spcPts val="0"/>
              </a:spcBef>
              <a:spcAft>
                <a:spcPts val="0"/>
              </a:spcAft>
              <a:buClr>
                <a:srgbClr val="134F5C"/>
              </a:buClr>
              <a:buSzPts val="1200"/>
              <a:buFont typeface="Cabin"/>
              <a:buChar char="●"/>
            </a:pPr>
            <a:r>
              <a:rPr lang="en-GB" sz="1200">
                <a:latin typeface="Cabin"/>
                <a:ea typeface="Cabin"/>
                <a:cs typeface="Cabin"/>
                <a:sym typeface="Cabin"/>
              </a:rPr>
              <a:t>The </a:t>
            </a:r>
            <a:r>
              <a:rPr b="1" lang="en-GB" sz="1200">
                <a:latin typeface="Cabin"/>
                <a:ea typeface="Cabin"/>
                <a:cs typeface="Cabin"/>
                <a:sym typeface="Cabin"/>
              </a:rPr>
              <a:t>most common and most important soft tissue infection in diabetic patient</a:t>
            </a:r>
            <a:r>
              <a:rPr lang="en-GB" sz="1200">
                <a:latin typeface="Cabin"/>
                <a:ea typeface="Cabin"/>
                <a:cs typeface="Cabin"/>
                <a:sym typeface="Cabin"/>
              </a:rPr>
              <a:t> is diabetic foot infection, why ?</a:t>
            </a:r>
            <a:endParaRPr sz="1200">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because it is related to </a:t>
            </a:r>
            <a:r>
              <a:rPr b="1" lang="en-GB" sz="1200">
                <a:solidFill>
                  <a:srgbClr val="CC0000"/>
                </a:solidFill>
                <a:latin typeface="Cabin"/>
                <a:ea typeface="Cabin"/>
                <a:cs typeface="Cabin"/>
                <a:sym typeface="Cabin"/>
              </a:rPr>
              <a:t>peripheral neuropathy</a:t>
            </a:r>
            <a:r>
              <a:rPr lang="en-GB" sz="1200">
                <a:latin typeface="Cabin"/>
                <a:ea typeface="Cabin"/>
                <a:cs typeface="Cabin"/>
                <a:sym typeface="Cabin"/>
              </a:rPr>
              <a:t> and </a:t>
            </a:r>
            <a:r>
              <a:rPr b="1" lang="en-GB" sz="1200">
                <a:solidFill>
                  <a:srgbClr val="CC0000"/>
                </a:solidFill>
                <a:latin typeface="Cabin"/>
                <a:ea typeface="Cabin"/>
                <a:cs typeface="Cabin"/>
                <a:sym typeface="Cabin"/>
              </a:rPr>
              <a:t>compromised microvascular circulation</a:t>
            </a:r>
            <a:r>
              <a:rPr lang="en-GB" sz="1200">
                <a:latin typeface="Cabin"/>
                <a:ea typeface="Cabin"/>
                <a:cs typeface="Cabin"/>
                <a:sym typeface="Cabin"/>
              </a:rPr>
              <a:t> which limits the access of phagocytic cells to the infected area and poor concentration of antibiotics in the affected area.</a:t>
            </a:r>
            <a:endParaRPr sz="300">
              <a:latin typeface="Cabin"/>
              <a:ea typeface="Cabin"/>
              <a:cs typeface="Cabin"/>
              <a:sym typeface="Cabin"/>
            </a:endParaRPr>
          </a:p>
          <a:p>
            <a:pPr indent="-247650" lvl="1" marL="914400" rtl="0" algn="l">
              <a:spcBef>
                <a:spcPts val="0"/>
              </a:spcBef>
              <a:spcAft>
                <a:spcPts val="0"/>
              </a:spcAft>
              <a:buSzPts val="300"/>
              <a:buFont typeface="Cabin"/>
              <a:buChar char="○"/>
            </a:pPr>
            <a:r>
              <a:t/>
            </a:r>
            <a:endParaRPr sz="300">
              <a:latin typeface="Cabin"/>
              <a:ea typeface="Cabin"/>
              <a:cs typeface="Cabin"/>
              <a:sym typeface="Cabin"/>
            </a:endParaRPr>
          </a:p>
          <a:p>
            <a:pPr indent="-304800" lvl="0" marL="457200" rtl="0" algn="l">
              <a:spcBef>
                <a:spcPts val="0"/>
              </a:spcBef>
              <a:spcAft>
                <a:spcPts val="0"/>
              </a:spcAft>
              <a:buClr>
                <a:srgbClr val="134F5C"/>
              </a:buClr>
              <a:buSzPts val="1200"/>
              <a:buFont typeface="Cabin"/>
              <a:buChar char="●"/>
            </a:pPr>
            <a:r>
              <a:rPr lang="en-GB" sz="1200">
                <a:latin typeface="Cabin"/>
                <a:ea typeface="Cabin"/>
                <a:cs typeface="Cabin"/>
                <a:sym typeface="Cabin"/>
              </a:rPr>
              <a:t>Complicated by </a:t>
            </a:r>
            <a:r>
              <a:rPr b="1" lang="en-GB" sz="1200">
                <a:solidFill>
                  <a:srgbClr val="CC0000"/>
                </a:solidFill>
                <a:latin typeface="Cabin"/>
                <a:ea typeface="Cabin"/>
                <a:cs typeface="Cabin"/>
                <a:sym typeface="Cabin"/>
              </a:rPr>
              <a:t>chronic osteomyelitis</a:t>
            </a:r>
            <a:r>
              <a:rPr lang="en-GB" sz="1200">
                <a:latin typeface="Cabin"/>
                <a:ea typeface="Cabin"/>
                <a:cs typeface="Cabin"/>
                <a:sym typeface="Cabin"/>
              </a:rPr>
              <a:t>, </a:t>
            </a:r>
            <a:r>
              <a:rPr b="1" lang="en-GB" sz="1200">
                <a:solidFill>
                  <a:srgbClr val="CC0000"/>
                </a:solidFill>
                <a:latin typeface="Cabin"/>
                <a:ea typeface="Cabin"/>
                <a:cs typeface="Cabin"/>
                <a:sym typeface="Cabin"/>
              </a:rPr>
              <a:t>gas gangrene</a:t>
            </a:r>
            <a:r>
              <a:rPr lang="en-GB" sz="1200">
                <a:latin typeface="Cabin"/>
                <a:ea typeface="Cabin"/>
                <a:cs typeface="Cabin"/>
                <a:sym typeface="Cabin"/>
              </a:rPr>
              <a:t>, </a:t>
            </a:r>
            <a:r>
              <a:rPr b="1" lang="en-GB" sz="1200">
                <a:solidFill>
                  <a:srgbClr val="CC0000"/>
                </a:solidFill>
                <a:latin typeface="Cabin"/>
                <a:ea typeface="Cabin"/>
                <a:cs typeface="Cabin"/>
                <a:sym typeface="Cabin"/>
              </a:rPr>
              <a:t>amputation</a:t>
            </a:r>
            <a:r>
              <a:rPr lang="en-GB" sz="1200">
                <a:latin typeface="Cabin"/>
                <a:ea typeface="Cabin"/>
                <a:cs typeface="Cabin"/>
                <a:sym typeface="Cabin"/>
              </a:rPr>
              <a:t> and </a:t>
            </a:r>
            <a:r>
              <a:rPr b="1" lang="en-GB" sz="1200">
                <a:solidFill>
                  <a:srgbClr val="CC0000"/>
                </a:solidFill>
                <a:latin typeface="Cabin"/>
                <a:ea typeface="Cabin"/>
                <a:cs typeface="Cabin"/>
                <a:sym typeface="Cabin"/>
              </a:rPr>
              <a:t>death</a:t>
            </a:r>
            <a:r>
              <a:rPr lang="en-GB" sz="1200">
                <a:latin typeface="Cabin"/>
                <a:ea typeface="Cabin"/>
                <a:cs typeface="Cabin"/>
                <a:sym typeface="Cabin"/>
              </a:rPr>
              <a:t>.</a:t>
            </a:r>
            <a:endParaRPr sz="300">
              <a:latin typeface="Cabin"/>
              <a:ea typeface="Cabin"/>
              <a:cs typeface="Cabin"/>
              <a:sym typeface="Cabin"/>
            </a:endParaRPr>
          </a:p>
          <a:p>
            <a:pPr indent="0" lvl="0" marL="457200" rtl="0" algn="l">
              <a:spcBef>
                <a:spcPts val="0"/>
              </a:spcBef>
              <a:spcAft>
                <a:spcPts val="0"/>
              </a:spcAft>
              <a:buNone/>
            </a:pPr>
            <a:r>
              <a:t/>
            </a:r>
            <a:endParaRPr sz="300">
              <a:latin typeface="Cabin"/>
              <a:ea typeface="Cabin"/>
              <a:cs typeface="Cabin"/>
              <a:sym typeface="Cabin"/>
            </a:endParaRPr>
          </a:p>
          <a:p>
            <a:pPr indent="-304800" lvl="0" marL="457200" rtl="0" algn="l">
              <a:spcBef>
                <a:spcPts val="0"/>
              </a:spcBef>
              <a:spcAft>
                <a:spcPts val="0"/>
              </a:spcAft>
              <a:buClr>
                <a:srgbClr val="134F5C"/>
              </a:buClr>
              <a:buSzPts val="1200"/>
              <a:buFont typeface="Cabin"/>
              <a:buChar char="●"/>
            </a:pPr>
            <a:r>
              <a:rPr lang="en-GB" sz="1200">
                <a:latin typeface="Cabin"/>
                <a:ea typeface="Cabin"/>
                <a:cs typeface="Cabin"/>
                <a:sym typeface="Cabin"/>
              </a:rPr>
              <a:t>The spectrum of foot infection ranges from </a:t>
            </a:r>
            <a:r>
              <a:rPr b="1" lang="en-GB" sz="1200">
                <a:solidFill>
                  <a:srgbClr val="CC0000"/>
                </a:solidFill>
                <a:latin typeface="Cabin"/>
                <a:ea typeface="Cabin"/>
                <a:cs typeface="Cabin"/>
                <a:sym typeface="Cabin"/>
              </a:rPr>
              <a:t>superficial cellulitis</a:t>
            </a:r>
            <a:r>
              <a:rPr b="1" baseline="30000" lang="en-GB" sz="1200">
                <a:solidFill>
                  <a:srgbClr val="CC0000"/>
                </a:solidFill>
                <a:latin typeface="Cabin"/>
                <a:ea typeface="Cabin"/>
                <a:cs typeface="Cabin"/>
                <a:sym typeface="Cabin"/>
              </a:rPr>
              <a:t>1</a:t>
            </a:r>
            <a:r>
              <a:rPr lang="en-GB" sz="1200">
                <a:latin typeface="Cabin"/>
                <a:ea typeface="Cabin"/>
                <a:cs typeface="Cabin"/>
                <a:sym typeface="Cabin"/>
              </a:rPr>
              <a:t> to </a:t>
            </a:r>
            <a:r>
              <a:rPr b="1" lang="en-GB" sz="1200">
                <a:solidFill>
                  <a:srgbClr val="CC0000"/>
                </a:solidFill>
                <a:latin typeface="Cabin"/>
                <a:ea typeface="Cabin"/>
                <a:cs typeface="Cabin"/>
                <a:sym typeface="Cabin"/>
              </a:rPr>
              <a:t>chronic osteomyelitis</a:t>
            </a:r>
            <a:r>
              <a:rPr b="1" baseline="30000" lang="en-GB" sz="1200">
                <a:solidFill>
                  <a:srgbClr val="CC0000"/>
                </a:solidFill>
                <a:latin typeface="Cabin"/>
                <a:ea typeface="Cabin"/>
                <a:cs typeface="Cabin"/>
                <a:sym typeface="Cabin"/>
              </a:rPr>
              <a:t>2</a:t>
            </a:r>
            <a:r>
              <a:rPr lang="en-GB" sz="1200">
                <a:latin typeface="Cabin"/>
                <a:ea typeface="Cabin"/>
                <a:cs typeface="Cabin"/>
                <a:sym typeface="Cabin"/>
              </a:rPr>
              <a:t>. </a:t>
            </a:r>
            <a:r>
              <a:rPr b="1" lang="en-GB" sz="1200">
                <a:latin typeface="Cabin"/>
                <a:ea typeface="Cabin"/>
                <a:cs typeface="Cabin"/>
                <a:sym typeface="Cabin"/>
              </a:rPr>
              <a:t>Combined infection</a:t>
            </a:r>
            <a:r>
              <a:rPr lang="en-GB" sz="1200">
                <a:latin typeface="Cabin"/>
                <a:ea typeface="Cabin"/>
                <a:cs typeface="Cabin"/>
                <a:sym typeface="Cabin"/>
              </a:rPr>
              <a:t> involving bone and soft tissue may occur</a:t>
            </a:r>
            <a:endParaRPr sz="300">
              <a:latin typeface="Cabin"/>
              <a:ea typeface="Cabin"/>
              <a:cs typeface="Cabin"/>
              <a:sym typeface="Cabin"/>
            </a:endParaRPr>
          </a:p>
          <a:p>
            <a:pPr indent="0" lvl="0" marL="457200" rtl="0" algn="l">
              <a:spcBef>
                <a:spcPts val="0"/>
              </a:spcBef>
              <a:spcAft>
                <a:spcPts val="0"/>
              </a:spcAft>
              <a:buNone/>
            </a:pPr>
            <a:r>
              <a:t/>
            </a:r>
            <a:endParaRPr sz="300">
              <a:latin typeface="Cabin"/>
              <a:ea typeface="Cabin"/>
              <a:cs typeface="Cabin"/>
              <a:sym typeface="Cabin"/>
            </a:endParaRPr>
          </a:p>
          <a:p>
            <a:pPr indent="-304800" lvl="0" marL="457200" rtl="0" algn="l">
              <a:spcBef>
                <a:spcPts val="0"/>
              </a:spcBef>
              <a:spcAft>
                <a:spcPts val="0"/>
              </a:spcAft>
              <a:buClr>
                <a:srgbClr val="134F5C"/>
              </a:buClr>
              <a:buSzPts val="1200"/>
              <a:buFont typeface="Cabin"/>
              <a:buChar char="●"/>
            </a:pPr>
            <a:r>
              <a:rPr lang="en-GB" sz="1200">
                <a:latin typeface="Cabin"/>
                <a:ea typeface="Cabin"/>
                <a:cs typeface="Cabin"/>
                <a:sym typeface="Cabin"/>
              </a:rPr>
              <a:t>Infection may involve the skin, soft tissues, bone ,or all. </a:t>
            </a:r>
            <a:endParaRPr sz="300">
              <a:latin typeface="Cabin"/>
              <a:ea typeface="Cabin"/>
              <a:cs typeface="Cabin"/>
              <a:sym typeface="Cabin"/>
            </a:endParaRPr>
          </a:p>
          <a:p>
            <a:pPr indent="0" lvl="0" marL="457200" rtl="0" algn="l">
              <a:spcBef>
                <a:spcPts val="0"/>
              </a:spcBef>
              <a:spcAft>
                <a:spcPts val="0"/>
              </a:spcAft>
              <a:buNone/>
            </a:pPr>
            <a:r>
              <a:t/>
            </a:r>
            <a:endParaRPr sz="300">
              <a:latin typeface="Cabin"/>
              <a:ea typeface="Cabin"/>
              <a:cs typeface="Cabin"/>
              <a:sym typeface="Cabin"/>
            </a:endParaRPr>
          </a:p>
          <a:p>
            <a:pPr indent="-304800" lvl="0" marL="4572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Diabetic neuropathy may lead to incidental trauma that goes unrecognized.</a:t>
            </a:r>
            <a:endParaRPr b="1" sz="300">
              <a:solidFill>
                <a:srgbClr val="CC0000"/>
              </a:solidFill>
              <a:latin typeface="Cabin"/>
              <a:ea typeface="Cabin"/>
              <a:cs typeface="Cabin"/>
              <a:sym typeface="Cabin"/>
            </a:endParaRPr>
          </a:p>
          <a:p>
            <a:pPr indent="0" lvl="0" marL="457200" rtl="0" algn="l">
              <a:spcBef>
                <a:spcPts val="0"/>
              </a:spcBef>
              <a:spcAft>
                <a:spcPts val="0"/>
              </a:spcAft>
              <a:buNone/>
            </a:pPr>
            <a:r>
              <a:t/>
            </a:r>
            <a:endParaRPr sz="300">
              <a:latin typeface="Cabin"/>
              <a:ea typeface="Cabin"/>
              <a:cs typeface="Cabin"/>
              <a:sym typeface="Cabin"/>
            </a:endParaRPr>
          </a:p>
          <a:p>
            <a:pPr indent="-304800" lvl="0" marL="457200" rtl="0" algn="l">
              <a:spcBef>
                <a:spcPts val="0"/>
              </a:spcBef>
              <a:spcAft>
                <a:spcPts val="0"/>
              </a:spcAft>
              <a:buClr>
                <a:srgbClr val="134F5C"/>
              </a:buClr>
              <a:buSzPts val="1200"/>
              <a:buFont typeface="Cabin"/>
              <a:buChar char="●"/>
            </a:pPr>
            <a:r>
              <a:rPr lang="en-GB" sz="1200">
                <a:latin typeface="Cabin"/>
                <a:ea typeface="Cabin"/>
                <a:cs typeface="Cabin"/>
                <a:sym typeface="Cabin"/>
              </a:rPr>
              <a:t>Sinus tract may be present.</a:t>
            </a:r>
            <a:endParaRPr sz="1200">
              <a:latin typeface="Cabin"/>
              <a:ea typeface="Cabin"/>
              <a:cs typeface="Cabin"/>
              <a:sym typeface="Cabin"/>
            </a:endParaRPr>
          </a:p>
        </p:txBody>
      </p:sp>
      <p:sp>
        <p:nvSpPr>
          <p:cNvPr id="241" name="Google Shape;241;p20"/>
          <p:cNvSpPr txBox="1"/>
          <p:nvPr/>
        </p:nvSpPr>
        <p:spPr>
          <a:xfrm>
            <a:off x="299100" y="4217350"/>
            <a:ext cx="6506700" cy="455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Pathophysiology</a:t>
            </a:r>
            <a:endParaRPr sz="1200">
              <a:solidFill>
                <a:srgbClr val="134F5C"/>
              </a:solidFill>
              <a:latin typeface="Cabin"/>
              <a:ea typeface="Cabin"/>
              <a:cs typeface="Cabin"/>
              <a:sym typeface="Cabin"/>
            </a:endParaRPr>
          </a:p>
        </p:txBody>
      </p:sp>
      <p:sp>
        <p:nvSpPr>
          <p:cNvPr id="242" name="Google Shape;242;p20"/>
          <p:cNvSpPr/>
          <p:nvPr/>
        </p:nvSpPr>
        <p:spPr>
          <a:xfrm>
            <a:off x="883275" y="4707600"/>
            <a:ext cx="1815900" cy="890100"/>
          </a:xfrm>
          <a:prstGeom prst="roundRect">
            <a:avLst>
              <a:gd fmla="val 16667" name="adj"/>
            </a:avLst>
          </a:prstGeom>
          <a:solidFill>
            <a:srgbClr val="FFFFFF"/>
          </a:solidFill>
          <a:ln cap="flat" cmpd="sng" w="9525">
            <a:solidFill>
              <a:srgbClr val="134F5C"/>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latin typeface="Cabin"/>
                <a:ea typeface="Cabin"/>
                <a:cs typeface="Cabin"/>
                <a:sym typeface="Cabin"/>
              </a:rPr>
              <a:t>a microvascular disease limits blood supply to the superficial and deep structures</a:t>
            </a:r>
            <a:endParaRPr sz="1150">
              <a:latin typeface="Cabin"/>
              <a:ea typeface="Cabin"/>
              <a:cs typeface="Cabin"/>
              <a:sym typeface="Cabin"/>
            </a:endParaRPr>
          </a:p>
        </p:txBody>
      </p:sp>
      <p:sp>
        <p:nvSpPr>
          <p:cNvPr id="243" name="Google Shape;243;p20"/>
          <p:cNvSpPr/>
          <p:nvPr/>
        </p:nvSpPr>
        <p:spPr>
          <a:xfrm>
            <a:off x="2921750" y="4712750"/>
            <a:ext cx="1815900" cy="890100"/>
          </a:xfrm>
          <a:prstGeom prst="roundRect">
            <a:avLst>
              <a:gd fmla="val 16667" name="adj"/>
            </a:avLst>
          </a:prstGeom>
          <a:solidFill>
            <a:srgbClr val="FFFFFF"/>
          </a:solidFill>
          <a:ln cap="flat" cmpd="sng" w="9525">
            <a:solidFill>
              <a:srgbClr val="134F5C"/>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latin typeface="Cabin"/>
                <a:ea typeface="Cabin"/>
                <a:cs typeface="Cabin"/>
                <a:sym typeface="Cabin"/>
              </a:rPr>
              <a:t>Pressure from ill fitting shoes</a:t>
            </a:r>
            <a:endParaRPr sz="1150">
              <a:latin typeface="Cabin"/>
              <a:ea typeface="Cabin"/>
              <a:cs typeface="Cabin"/>
              <a:sym typeface="Cabin"/>
            </a:endParaRPr>
          </a:p>
        </p:txBody>
      </p:sp>
      <p:sp>
        <p:nvSpPr>
          <p:cNvPr id="244" name="Google Shape;244;p20"/>
          <p:cNvSpPr/>
          <p:nvPr/>
        </p:nvSpPr>
        <p:spPr>
          <a:xfrm>
            <a:off x="4960225" y="4701750"/>
            <a:ext cx="1815900" cy="890100"/>
          </a:xfrm>
          <a:prstGeom prst="roundRect">
            <a:avLst>
              <a:gd fmla="val 16667" name="adj"/>
            </a:avLst>
          </a:prstGeom>
          <a:solidFill>
            <a:srgbClr val="FFFFFF"/>
          </a:solidFill>
          <a:ln cap="flat" cmpd="sng" w="9525">
            <a:solidFill>
              <a:srgbClr val="134F5C"/>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latin typeface="Cabin"/>
                <a:ea typeface="Cabin"/>
                <a:cs typeface="Cabin"/>
                <a:sym typeface="Cabin"/>
              </a:rPr>
              <a:t>trauma compromises local blood supply predisposing foot to infection.</a:t>
            </a:r>
            <a:endParaRPr sz="1100">
              <a:latin typeface="Cabin"/>
              <a:ea typeface="Cabin"/>
              <a:cs typeface="Cabin"/>
              <a:sym typeface="Cabin"/>
            </a:endParaRPr>
          </a:p>
        </p:txBody>
      </p:sp>
      <p:graphicFrame>
        <p:nvGraphicFramePr>
          <p:cNvPr id="245" name="Google Shape;245;p20"/>
          <p:cNvGraphicFramePr/>
          <p:nvPr/>
        </p:nvGraphicFramePr>
        <p:xfrm>
          <a:off x="334103" y="6168859"/>
          <a:ext cx="3000000" cy="3000000"/>
        </p:xfrm>
        <a:graphic>
          <a:graphicData uri="http://schemas.openxmlformats.org/drawingml/2006/table">
            <a:tbl>
              <a:tblPr>
                <a:noFill/>
                <a:tableStyleId>{1C26A4C3-A74B-4670-A233-1FC5D10912D8}</a:tableStyleId>
              </a:tblPr>
              <a:tblGrid>
                <a:gridCol w="2303925"/>
                <a:gridCol w="2303925"/>
                <a:gridCol w="2383350"/>
              </a:tblGrid>
              <a:tr h="373425">
                <a:tc gridSpan="3">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Organisms involved in diabetic foot infections</a:t>
                      </a:r>
                      <a:endParaRPr b="1">
                        <a:solidFill>
                          <a:srgbClr val="FFFFFF"/>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34F5C"/>
                    </a:solidFill>
                  </a:tcPr>
                </a:tc>
                <a:tc hMerge="1"/>
                <a:tc hMerge="1"/>
              </a:tr>
              <a:tr h="518450">
                <a:tc>
                  <a:txBody>
                    <a:bodyPr/>
                    <a:lstStyle/>
                    <a:p>
                      <a:pPr indent="0" lvl="0" marL="0" rtl="0" algn="l">
                        <a:spcBef>
                          <a:spcPts val="0"/>
                        </a:spcBef>
                        <a:spcAft>
                          <a:spcPts val="0"/>
                        </a:spcAft>
                        <a:buClr>
                          <a:schemeClr val="dk1"/>
                        </a:buClr>
                        <a:buSzPts val="1100"/>
                        <a:buFont typeface="Arial"/>
                        <a:buNone/>
                      </a:pPr>
                      <a:r>
                        <a:rPr b="1" lang="en-GB">
                          <a:solidFill>
                            <a:srgbClr val="134F5C"/>
                          </a:solidFill>
                          <a:latin typeface="Cabin"/>
                          <a:ea typeface="Cabin"/>
                          <a:cs typeface="Cabin"/>
                          <a:sym typeface="Cabin"/>
                        </a:rPr>
                        <a:t>Cellulitis</a:t>
                      </a:r>
                      <a:r>
                        <a:rPr b="1" baseline="30000" lang="en-GB">
                          <a:solidFill>
                            <a:srgbClr val="134F5C"/>
                          </a:solidFill>
                          <a:latin typeface="Cabin"/>
                          <a:ea typeface="Cabin"/>
                          <a:cs typeface="Cabin"/>
                          <a:sym typeface="Cabin"/>
                        </a:rPr>
                        <a:t>3</a:t>
                      </a:r>
                      <a:endParaRPr b="1" baseline="30000">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en-GB" sz="1200">
                          <a:latin typeface="Cabin"/>
                          <a:ea typeface="Cabin"/>
                          <a:cs typeface="Cabin"/>
                          <a:sym typeface="Cabin"/>
                        </a:rPr>
                        <a:t>B</a:t>
                      </a:r>
                      <a:r>
                        <a:rPr lang="en-GB" sz="1200">
                          <a:latin typeface="Cabin"/>
                          <a:ea typeface="Cabin"/>
                          <a:cs typeface="Cabin"/>
                          <a:sym typeface="Cabin"/>
                        </a:rPr>
                        <a:t>eta-hemolytic streptococci ( group A,B Streptococcus ), S. aureus, Entertobacteriacae ( E. coli, Klebsiella, Proteus spp.) in chronic ulcers.</a:t>
                      </a:r>
                      <a:endParaRPr sz="12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572850">
                <a:tc>
                  <a:txBody>
                    <a:bodyPr/>
                    <a:lstStyle/>
                    <a:p>
                      <a:pPr indent="0" lvl="0" marL="0" rtl="0" algn="l">
                        <a:spcBef>
                          <a:spcPts val="0"/>
                        </a:spcBef>
                        <a:spcAft>
                          <a:spcPts val="0"/>
                        </a:spcAft>
                        <a:buClr>
                          <a:schemeClr val="dk1"/>
                        </a:buClr>
                        <a:buSzPts val="1100"/>
                        <a:buFont typeface="Arial"/>
                        <a:buNone/>
                      </a:pPr>
                      <a:r>
                        <a:rPr b="1" lang="en-GB">
                          <a:solidFill>
                            <a:srgbClr val="134F5C"/>
                          </a:solidFill>
                          <a:latin typeface="Cabin"/>
                          <a:ea typeface="Cabin"/>
                          <a:cs typeface="Cabin"/>
                          <a:sym typeface="Cabin"/>
                        </a:rPr>
                        <a:t>Macerated ulcer or nail injury (sinus)</a:t>
                      </a:r>
                      <a:endParaRPr b="1">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en-GB" sz="1200">
                          <a:latin typeface="Cabin"/>
                          <a:ea typeface="Cabin"/>
                          <a:cs typeface="Cabin"/>
                          <a:sym typeface="Cabin"/>
                        </a:rPr>
                        <a:t>P. aeruginosa .</a:t>
                      </a:r>
                      <a:endParaRPr sz="12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772275">
                <a:tc>
                  <a:txBody>
                    <a:bodyPr/>
                    <a:lstStyle/>
                    <a:p>
                      <a:pPr indent="0" lvl="0" marL="0" rtl="0" algn="l">
                        <a:spcBef>
                          <a:spcPts val="0"/>
                        </a:spcBef>
                        <a:spcAft>
                          <a:spcPts val="0"/>
                        </a:spcAft>
                        <a:buClr>
                          <a:schemeClr val="dk1"/>
                        </a:buClr>
                        <a:buSzPts val="1100"/>
                        <a:buFont typeface="Arial"/>
                        <a:buNone/>
                      </a:pPr>
                      <a:r>
                        <a:rPr b="1" lang="en-GB">
                          <a:solidFill>
                            <a:srgbClr val="134F5C"/>
                          </a:solidFill>
                          <a:latin typeface="Cabin"/>
                          <a:ea typeface="Cabin"/>
                          <a:cs typeface="Cabin"/>
                          <a:sym typeface="Cabin"/>
                        </a:rPr>
                        <a:t>Deep soft tissue infections (necrotizing fasciitis, or myositis).</a:t>
                      </a:r>
                      <a:endParaRPr b="1">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en-GB" sz="1200">
                          <a:latin typeface="Cabin"/>
                          <a:ea typeface="Cabin"/>
                          <a:cs typeface="Cabin"/>
                          <a:sym typeface="Cabin"/>
                        </a:rPr>
                        <a:t>GAS &amp; gas producing gram positive</a:t>
                      </a:r>
                      <a:r>
                        <a:rPr lang="en-GB" sz="1200">
                          <a:latin typeface="Cabin"/>
                          <a:ea typeface="Cabin"/>
                          <a:cs typeface="Cabin"/>
                          <a:sym typeface="Cabin"/>
                        </a:rPr>
                        <a:t> bacilli</a:t>
                      </a:r>
                      <a:r>
                        <a:rPr lang="en-GB" sz="1200">
                          <a:latin typeface="Cabin"/>
                          <a:ea typeface="Cabin"/>
                          <a:cs typeface="Cabin"/>
                          <a:sym typeface="Cabin"/>
                        </a:rPr>
                        <a:t>(Clostridium perfringens).  </a:t>
                      </a:r>
                      <a:endParaRPr sz="12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732725">
                <a:tc>
                  <a:txBody>
                    <a:bodyPr/>
                    <a:lstStyle/>
                    <a:p>
                      <a:pPr indent="0" lvl="0" marL="0" rtl="0" algn="l">
                        <a:spcBef>
                          <a:spcPts val="0"/>
                        </a:spcBef>
                        <a:spcAft>
                          <a:spcPts val="0"/>
                        </a:spcAft>
                        <a:buClr>
                          <a:schemeClr val="dk1"/>
                        </a:buClr>
                        <a:buSzPts val="1100"/>
                        <a:buFont typeface="Arial"/>
                        <a:buNone/>
                      </a:pPr>
                      <a:r>
                        <a:rPr b="1" lang="en-GB">
                          <a:solidFill>
                            <a:srgbClr val="134F5C"/>
                          </a:solidFill>
                          <a:latin typeface="Cabin"/>
                          <a:ea typeface="Cabin"/>
                          <a:cs typeface="Cabin"/>
                          <a:sym typeface="Cabin"/>
                        </a:rPr>
                        <a:t>Chronic osteomyelitis</a:t>
                      </a:r>
                      <a:endParaRPr b="1">
                        <a:solidFill>
                          <a:srgbClr val="134F5C"/>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en-GB" sz="1200">
                          <a:latin typeface="Cabin"/>
                          <a:ea typeface="Cabin"/>
                          <a:cs typeface="Cabin"/>
                          <a:sym typeface="Cabin"/>
                        </a:rPr>
                        <a:t>GAS and Group B Streptococcus, S. aureus,</a:t>
                      </a:r>
                      <a:r>
                        <a:rPr lang="en-GB" sz="1200">
                          <a:latin typeface="Cabin"/>
                          <a:ea typeface="Cabin"/>
                          <a:cs typeface="Cabin"/>
                          <a:sym typeface="Cabin"/>
                        </a:rPr>
                        <a:t> </a:t>
                      </a:r>
                      <a:r>
                        <a:rPr lang="en-GB" sz="1200">
                          <a:latin typeface="Cabin"/>
                          <a:ea typeface="Cabin"/>
                          <a:cs typeface="Cabin"/>
                          <a:sym typeface="Cabin"/>
                        </a:rPr>
                        <a:t>Enterobacteriacae (E.coli ,Proteus mirabilis ,</a:t>
                      </a:r>
                      <a:r>
                        <a:rPr lang="en-GB" sz="1200">
                          <a:latin typeface="Cabin"/>
                          <a:ea typeface="Cabin"/>
                          <a:cs typeface="Cabin"/>
                          <a:sym typeface="Cabin"/>
                        </a:rPr>
                        <a:t> </a:t>
                      </a:r>
                      <a:r>
                        <a:rPr lang="en-GB" sz="1200">
                          <a:latin typeface="Cabin"/>
                          <a:ea typeface="Cabin"/>
                          <a:cs typeface="Cabin"/>
                          <a:sym typeface="Cabin"/>
                        </a:rPr>
                        <a:t>K.pneumoniae.) &amp; Bacteroides fragilis</a:t>
                      </a:r>
                      <a:endParaRPr sz="1200">
                        <a:highlight>
                          <a:srgbClr val="FFD966"/>
                        </a:highlight>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pic>
        <p:nvPicPr>
          <p:cNvPr id="246" name="Google Shape;246;p20"/>
          <p:cNvPicPr preferRelativeResize="0"/>
          <p:nvPr/>
        </p:nvPicPr>
        <p:blipFill rotWithShape="1">
          <a:blip r:embed="rId3">
            <a:alphaModFix/>
          </a:blip>
          <a:srcRect b="0" l="0" r="11268" t="0"/>
          <a:stretch/>
        </p:blipFill>
        <p:spPr>
          <a:xfrm>
            <a:off x="5837325" y="3100075"/>
            <a:ext cx="1401850" cy="980050"/>
          </a:xfrm>
          <a:prstGeom prst="rect">
            <a:avLst/>
          </a:prstGeom>
          <a:noFill/>
          <a:ln>
            <a:noFill/>
          </a:ln>
        </p:spPr>
      </p:pic>
      <p:sp>
        <p:nvSpPr>
          <p:cNvPr id="247" name="Google Shape;247;p20"/>
          <p:cNvSpPr/>
          <p:nvPr/>
        </p:nvSpPr>
        <p:spPr>
          <a:xfrm flipH="1" rot="10800000">
            <a:off x="2638025" y="5000975"/>
            <a:ext cx="394500" cy="232200"/>
          </a:xfrm>
          <a:prstGeom prst="rightArrow">
            <a:avLst>
              <a:gd fmla="val 40425" name="adj1"/>
              <a:gd fmla="val 50000" name="adj2"/>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p:nvPr/>
        </p:nvSpPr>
        <p:spPr>
          <a:xfrm flipH="1" rot="10800000">
            <a:off x="4676375" y="5000975"/>
            <a:ext cx="394500" cy="232200"/>
          </a:xfrm>
          <a:prstGeom prst="rightArrow">
            <a:avLst>
              <a:gd fmla="val 40425" name="adj1"/>
              <a:gd fmla="val 50000" name="adj2"/>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1"/>
          <p:cNvSpPr/>
          <p:nvPr/>
        </p:nvSpPr>
        <p:spPr>
          <a:xfrm flipH="1">
            <a:off x="6735973" y="154377"/>
            <a:ext cx="853500" cy="589200"/>
          </a:xfrm>
          <a:prstGeom prst="homePlate">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
          <p:cNvSpPr txBox="1"/>
          <p:nvPr/>
        </p:nvSpPr>
        <p:spPr>
          <a:xfrm>
            <a:off x="1451025" y="-5850"/>
            <a:ext cx="46875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134F5C"/>
                </a:solidFill>
                <a:latin typeface="Cabin"/>
                <a:ea typeface="Cabin"/>
                <a:cs typeface="Cabin"/>
                <a:sym typeface="Cabin"/>
              </a:rPr>
              <a:t>Diabetic foot infections</a:t>
            </a:r>
            <a:endParaRPr b="1" sz="3500">
              <a:solidFill>
                <a:srgbClr val="134F5C"/>
              </a:solidFill>
              <a:latin typeface="Cabin"/>
              <a:ea typeface="Cabin"/>
              <a:cs typeface="Cabin"/>
              <a:sym typeface="Cabin"/>
            </a:endParaRPr>
          </a:p>
        </p:txBody>
      </p:sp>
      <p:sp>
        <p:nvSpPr>
          <p:cNvPr id="255" name="Google Shape;255;p21"/>
          <p:cNvSpPr txBox="1"/>
          <p:nvPr/>
        </p:nvSpPr>
        <p:spPr>
          <a:xfrm>
            <a:off x="7015284" y="18931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Cabin"/>
                <a:ea typeface="Cabin"/>
                <a:cs typeface="Cabin"/>
                <a:sym typeface="Cabin"/>
              </a:rPr>
              <a:t>8</a:t>
            </a:r>
            <a:endParaRPr b="1" sz="1800">
              <a:solidFill>
                <a:srgbClr val="134F5C"/>
              </a:solidFill>
              <a:latin typeface="Cabin"/>
              <a:ea typeface="Cabin"/>
              <a:cs typeface="Cabin"/>
              <a:sym typeface="Cabin"/>
            </a:endParaRPr>
          </a:p>
        </p:txBody>
      </p:sp>
      <p:cxnSp>
        <p:nvCxnSpPr>
          <p:cNvPr id="256" name="Google Shape;256;p21"/>
          <p:cNvCxnSpPr/>
          <p:nvPr/>
        </p:nvCxnSpPr>
        <p:spPr>
          <a:xfrm>
            <a:off x="1390800" y="787350"/>
            <a:ext cx="4807800" cy="14700"/>
          </a:xfrm>
          <a:prstGeom prst="straightConnector1">
            <a:avLst/>
          </a:prstGeom>
          <a:noFill/>
          <a:ln cap="flat" cmpd="sng" w="19050">
            <a:solidFill>
              <a:srgbClr val="45818E"/>
            </a:solidFill>
            <a:prstDash val="dot"/>
            <a:round/>
            <a:headEnd len="med" w="med" type="oval"/>
            <a:tailEnd len="med" w="med" type="oval"/>
          </a:ln>
        </p:spPr>
      </p:cxnSp>
      <p:sp>
        <p:nvSpPr>
          <p:cNvPr id="257" name="Google Shape;257;p21"/>
          <p:cNvSpPr txBox="1"/>
          <p:nvPr/>
        </p:nvSpPr>
        <p:spPr>
          <a:xfrm>
            <a:off x="299100" y="1321750"/>
            <a:ext cx="6506700" cy="455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Cellulitis</a:t>
            </a:r>
            <a:endParaRPr sz="1200">
              <a:solidFill>
                <a:srgbClr val="134F5C"/>
              </a:solidFill>
              <a:latin typeface="Cabin"/>
              <a:ea typeface="Cabin"/>
              <a:cs typeface="Cabin"/>
              <a:sym typeface="Cabin"/>
            </a:endParaRPr>
          </a:p>
        </p:txBody>
      </p:sp>
      <p:sp>
        <p:nvSpPr>
          <p:cNvPr id="258" name="Google Shape;258;p21"/>
          <p:cNvSpPr txBox="1"/>
          <p:nvPr/>
        </p:nvSpPr>
        <p:spPr>
          <a:xfrm>
            <a:off x="299100" y="1777450"/>
            <a:ext cx="5442300" cy="13335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600"/>
              </a:spcBef>
              <a:spcAft>
                <a:spcPts val="0"/>
              </a:spcAft>
              <a:buClr>
                <a:schemeClr val="dk1"/>
              </a:buClr>
              <a:buSzPts val="1300"/>
              <a:buFont typeface="Cabin"/>
              <a:buChar char="●"/>
            </a:pPr>
            <a:r>
              <a:rPr lang="en-GB" sz="1300">
                <a:solidFill>
                  <a:schemeClr val="dk1"/>
                </a:solidFill>
                <a:latin typeface="Cabin"/>
                <a:ea typeface="Cabin"/>
                <a:cs typeface="Cabin"/>
                <a:sym typeface="Cabin"/>
              </a:rPr>
              <a:t>tender, </a:t>
            </a:r>
            <a:r>
              <a:rPr b="1" lang="en-GB" sz="1300">
                <a:solidFill>
                  <a:srgbClr val="CC0000"/>
                </a:solidFill>
                <a:latin typeface="Cabin"/>
                <a:ea typeface="Cabin"/>
                <a:cs typeface="Cabin"/>
                <a:sym typeface="Cabin"/>
              </a:rPr>
              <a:t>erythematous non-raised skin lesion </a:t>
            </a:r>
            <a:r>
              <a:rPr lang="en-GB" sz="1300">
                <a:solidFill>
                  <a:schemeClr val="dk1"/>
                </a:solidFill>
                <a:latin typeface="Cabin"/>
                <a:ea typeface="Cabin"/>
                <a:cs typeface="Cabin"/>
                <a:sym typeface="Cabin"/>
              </a:rPr>
              <a:t>on the lower limb, may be accompanied with </a:t>
            </a:r>
            <a:r>
              <a:rPr b="1" lang="en-GB" sz="1300">
                <a:solidFill>
                  <a:srgbClr val="CC0000"/>
                </a:solidFill>
                <a:latin typeface="Cabin"/>
                <a:ea typeface="Cabin"/>
                <a:cs typeface="Cabin"/>
                <a:sym typeface="Cabin"/>
              </a:rPr>
              <a:t>lymphangitis which suggests GAS.</a:t>
            </a:r>
            <a:endParaRPr b="1" sz="600">
              <a:solidFill>
                <a:srgbClr val="CC0000"/>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b="1" lang="en-GB" sz="1300">
                <a:solidFill>
                  <a:srgbClr val="CC0000"/>
                </a:solidFill>
                <a:latin typeface="Cabin"/>
                <a:ea typeface="Cabin"/>
                <a:cs typeface="Cabin"/>
                <a:sym typeface="Cabin"/>
              </a:rPr>
              <a:t>Bullae suggests S. aureus</a:t>
            </a:r>
            <a:r>
              <a:rPr lang="en-GB" sz="1300">
                <a:solidFill>
                  <a:schemeClr val="dk1"/>
                </a:solidFill>
                <a:latin typeface="Cabin"/>
                <a:ea typeface="Cabin"/>
                <a:cs typeface="Cabin"/>
                <a:sym typeface="Cabin"/>
              </a:rPr>
              <a:t> ,occasionally GAS.</a:t>
            </a:r>
            <a:endParaRPr sz="1300">
              <a:solidFill>
                <a:schemeClr val="dk1"/>
              </a:solidFill>
              <a:latin typeface="Cabin"/>
              <a:ea typeface="Cabin"/>
              <a:cs typeface="Cabin"/>
              <a:sym typeface="Cabin"/>
            </a:endParaRPr>
          </a:p>
          <a:p>
            <a:pPr indent="0" lvl="0" marL="0" rtl="0" algn="l">
              <a:lnSpc>
                <a:spcPct val="115000"/>
              </a:lnSpc>
              <a:spcBef>
                <a:spcPts val="600"/>
              </a:spcBef>
              <a:spcAft>
                <a:spcPts val="0"/>
              </a:spcAft>
              <a:buNone/>
            </a:pPr>
            <a:r>
              <a:t/>
            </a:r>
            <a:endParaRPr sz="1300">
              <a:solidFill>
                <a:schemeClr val="dk1"/>
              </a:solidFill>
              <a:latin typeface="Cabin"/>
              <a:ea typeface="Cabin"/>
              <a:cs typeface="Cabin"/>
              <a:sym typeface="Cabin"/>
            </a:endParaRPr>
          </a:p>
        </p:txBody>
      </p:sp>
      <p:pic>
        <p:nvPicPr>
          <p:cNvPr id="259" name="Google Shape;259;p21"/>
          <p:cNvPicPr preferRelativeResize="0"/>
          <p:nvPr/>
        </p:nvPicPr>
        <p:blipFill>
          <a:blip r:embed="rId3">
            <a:alphaModFix/>
          </a:blip>
          <a:stretch>
            <a:fillRect/>
          </a:stretch>
        </p:blipFill>
        <p:spPr>
          <a:xfrm>
            <a:off x="6138525" y="2648400"/>
            <a:ext cx="1186785" cy="890100"/>
          </a:xfrm>
          <a:prstGeom prst="rect">
            <a:avLst/>
          </a:prstGeom>
          <a:noFill/>
          <a:ln>
            <a:noFill/>
          </a:ln>
        </p:spPr>
      </p:pic>
      <p:pic>
        <p:nvPicPr>
          <p:cNvPr id="260" name="Google Shape;260;p21"/>
          <p:cNvPicPr preferRelativeResize="0"/>
          <p:nvPr/>
        </p:nvPicPr>
        <p:blipFill>
          <a:blip r:embed="rId4">
            <a:alphaModFix/>
          </a:blip>
          <a:stretch>
            <a:fillRect/>
          </a:stretch>
        </p:blipFill>
        <p:spPr>
          <a:xfrm>
            <a:off x="6138525" y="1321750"/>
            <a:ext cx="1186775" cy="890100"/>
          </a:xfrm>
          <a:prstGeom prst="rect">
            <a:avLst/>
          </a:prstGeom>
          <a:noFill/>
          <a:ln>
            <a:noFill/>
          </a:ln>
        </p:spPr>
      </p:pic>
      <p:sp>
        <p:nvSpPr>
          <p:cNvPr id="261" name="Google Shape;261;p21"/>
          <p:cNvSpPr txBox="1"/>
          <p:nvPr/>
        </p:nvSpPr>
        <p:spPr>
          <a:xfrm>
            <a:off x="5861163" y="2192700"/>
            <a:ext cx="1741500" cy="4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abin"/>
                <a:ea typeface="Cabin"/>
                <a:cs typeface="Cabin"/>
                <a:sym typeface="Cabin"/>
              </a:rPr>
              <a:t>Erythemaous non raised skin lesion</a:t>
            </a:r>
            <a:endParaRPr sz="800">
              <a:latin typeface="Cabin"/>
              <a:ea typeface="Cabin"/>
              <a:cs typeface="Cabin"/>
              <a:sym typeface="Cabin"/>
            </a:endParaRPr>
          </a:p>
        </p:txBody>
      </p:sp>
      <p:sp>
        <p:nvSpPr>
          <p:cNvPr id="262" name="Google Shape;262;p21"/>
          <p:cNvSpPr txBox="1"/>
          <p:nvPr/>
        </p:nvSpPr>
        <p:spPr>
          <a:xfrm>
            <a:off x="5861163" y="3538500"/>
            <a:ext cx="1741500" cy="4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abin"/>
                <a:ea typeface="Cabin"/>
                <a:cs typeface="Cabin"/>
                <a:sym typeface="Cabin"/>
              </a:rPr>
              <a:t>Bullous (raised) lesion</a:t>
            </a:r>
            <a:endParaRPr sz="800">
              <a:latin typeface="Cabin"/>
              <a:ea typeface="Cabin"/>
              <a:cs typeface="Cabin"/>
              <a:sym typeface="Cabin"/>
            </a:endParaRPr>
          </a:p>
        </p:txBody>
      </p:sp>
      <p:sp>
        <p:nvSpPr>
          <p:cNvPr id="263" name="Google Shape;263;p21"/>
          <p:cNvSpPr txBox="1"/>
          <p:nvPr/>
        </p:nvSpPr>
        <p:spPr>
          <a:xfrm>
            <a:off x="299100" y="3455350"/>
            <a:ext cx="6506700" cy="455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Deep skin and soft tissue infections</a:t>
            </a:r>
            <a:endParaRPr sz="1200">
              <a:solidFill>
                <a:srgbClr val="134F5C"/>
              </a:solidFill>
              <a:latin typeface="Cabin"/>
              <a:ea typeface="Cabin"/>
              <a:cs typeface="Cabin"/>
              <a:sym typeface="Cabin"/>
            </a:endParaRPr>
          </a:p>
        </p:txBody>
      </p:sp>
      <p:sp>
        <p:nvSpPr>
          <p:cNvPr id="264" name="Google Shape;264;p21"/>
          <p:cNvSpPr txBox="1"/>
          <p:nvPr/>
        </p:nvSpPr>
        <p:spPr>
          <a:xfrm>
            <a:off x="299100" y="3911050"/>
            <a:ext cx="5774700" cy="12195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600"/>
              </a:spcBef>
              <a:spcAft>
                <a:spcPts val="0"/>
              </a:spcAft>
              <a:buClr>
                <a:schemeClr val="dk1"/>
              </a:buClr>
              <a:buSzPts val="1300"/>
              <a:buFont typeface="Cabin"/>
              <a:buChar char="●"/>
            </a:pPr>
            <a:r>
              <a:rPr lang="en-GB" sz="1300">
                <a:solidFill>
                  <a:schemeClr val="dk1"/>
                </a:solidFill>
                <a:latin typeface="Cabin"/>
                <a:ea typeface="Cabin"/>
                <a:cs typeface="Cabin"/>
                <a:sym typeface="Cabin"/>
              </a:rPr>
              <a:t>patient acutely ill, with painful induration of the limb especially the thigh.</a:t>
            </a:r>
            <a:endParaRPr sz="100">
              <a:solidFill>
                <a:schemeClr val="dk1"/>
              </a:solidFill>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Foot may be involved</a:t>
            </a:r>
            <a:endParaRPr sz="1300">
              <a:latin typeface="Cabin"/>
              <a:ea typeface="Cabin"/>
              <a:cs typeface="Cabin"/>
              <a:sym typeface="Cabin"/>
            </a:endParaRPr>
          </a:p>
          <a:p>
            <a:pPr indent="-311150" lvl="0" marL="457200" rtl="0" algn="l">
              <a:lnSpc>
                <a:spcPct val="115000"/>
              </a:lnSpc>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Foul discharge suggest anaerobes</a:t>
            </a:r>
            <a:r>
              <a:rPr b="1" baseline="30000" lang="en-GB" sz="1300">
                <a:solidFill>
                  <a:srgbClr val="CC0000"/>
                </a:solidFill>
                <a:latin typeface="Cabin"/>
                <a:ea typeface="Cabin"/>
                <a:cs typeface="Cabin"/>
                <a:sym typeface="Cabin"/>
              </a:rPr>
              <a:t>1 </a:t>
            </a:r>
            <a:endParaRPr baseline="30000" sz="1300">
              <a:solidFill>
                <a:schemeClr val="dk1"/>
              </a:solidFill>
              <a:latin typeface="Cabin"/>
              <a:ea typeface="Cabin"/>
              <a:cs typeface="Cabin"/>
              <a:sym typeface="Cabin"/>
            </a:endParaRPr>
          </a:p>
        </p:txBody>
      </p:sp>
      <p:pic>
        <p:nvPicPr>
          <p:cNvPr id="265" name="Google Shape;265;p21"/>
          <p:cNvPicPr preferRelativeResize="0"/>
          <p:nvPr/>
        </p:nvPicPr>
        <p:blipFill>
          <a:blip r:embed="rId5">
            <a:alphaModFix/>
          </a:blip>
          <a:stretch>
            <a:fillRect/>
          </a:stretch>
        </p:blipFill>
        <p:spPr>
          <a:xfrm>
            <a:off x="6138538" y="4097525"/>
            <a:ext cx="1186775" cy="890100"/>
          </a:xfrm>
          <a:prstGeom prst="rect">
            <a:avLst/>
          </a:prstGeom>
          <a:noFill/>
          <a:ln>
            <a:noFill/>
          </a:ln>
        </p:spPr>
      </p:pic>
      <p:sp>
        <p:nvSpPr>
          <p:cNvPr id="266" name="Google Shape;266;p21"/>
          <p:cNvSpPr txBox="1"/>
          <p:nvPr/>
        </p:nvSpPr>
        <p:spPr>
          <a:xfrm>
            <a:off x="5861163" y="4986300"/>
            <a:ext cx="1741500" cy="4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abin"/>
                <a:ea typeface="Cabin"/>
                <a:cs typeface="Cabin"/>
                <a:sym typeface="Cabin"/>
              </a:rPr>
              <a:t>Deep skin infection involoving the foot</a:t>
            </a:r>
            <a:endParaRPr sz="800">
              <a:latin typeface="Cabin"/>
              <a:ea typeface="Cabin"/>
              <a:cs typeface="Cabin"/>
              <a:sym typeface="Cabin"/>
            </a:endParaRPr>
          </a:p>
        </p:txBody>
      </p:sp>
      <p:sp>
        <p:nvSpPr>
          <p:cNvPr id="267" name="Google Shape;267;p21"/>
          <p:cNvSpPr txBox="1"/>
          <p:nvPr/>
        </p:nvSpPr>
        <p:spPr>
          <a:xfrm>
            <a:off x="299100" y="5207950"/>
            <a:ext cx="6506700" cy="455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34F5C"/>
              </a:buClr>
              <a:buSzPts val="2000"/>
              <a:buFont typeface="Cabin"/>
              <a:buChar char="❖"/>
            </a:pPr>
            <a:r>
              <a:rPr b="1" lang="en-GB" sz="2000">
                <a:solidFill>
                  <a:srgbClr val="134F5C"/>
                </a:solidFill>
                <a:latin typeface="Cabin"/>
                <a:ea typeface="Cabin"/>
                <a:cs typeface="Cabin"/>
                <a:sym typeface="Cabin"/>
              </a:rPr>
              <a:t>Osteomyelitis</a:t>
            </a:r>
            <a:endParaRPr sz="1200">
              <a:solidFill>
                <a:srgbClr val="134F5C"/>
              </a:solidFill>
              <a:latin typeface="Cabin"/>
              <a:ea typeface="Cabin"/>
              <a:cs typeface="Cabin"/>
              <a:sym typeface="Cabin"/>
            </a:endParaRPr>
          </a:p>
        </p:txBody>
      </p:sp>
      <p:sp>
        <p:nvSpPr>
          <p:cNvPr id="268" name="Google Shape;268;p21"/>
          <p:cNvSpPr txBox="1"/>
          <p:nvPr/>
        </p:nvSpPr>
        <p:spPr>
          <a:xfrm>
            <a:off x="299100" y="5587450"/>
            <a:ext cx="6811800" cy="1219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Font typeface="Cabin"/>
              <a:buChar char="●"/>
            </a:pPr>
            <a:r>
              <a:rPr b="1" lang="en-GB">
                <a:solidFill>
                  <a:schemeClr val="dk1"/>
                </a:solidFill>
                <a:latin typeface="Cabin"/>
                <a:ea typeface="Cabin"/>
                <a:cs typeface="Cabin"/>
                <a:sym typeface="Cabin"/>
              </a:rPr>
              <a:t>Acute osteomyelitis:</a:t>
            </a:r>
            <a:endParaRPr b="1">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pain at the involved bone, fever and adenopathy (lymphadenopathy)</a:t>
            </a:r>
            <a:endParaRPr sz="1300">
              <a:solidFill>
                <a:schemeClr val="dk1"/>
              </a:solidFill>
              <a:latin typeface="Cabin"/>
              <a:ea typeface="Cabin"/>
              <a:cs typeface="Cabin"/>
              <a:sym typeface="Cabin"/>
            </a:endParaRPr>
          </a:p>
        </p:txBody>
      </p:sp>
      <p:sp>
        <p:nvSpPr>
          <p:cNvPr id="269" name="Google Shape;269;p21"/>
          <p:cNvSpPr txBox="1"/>
          <p:nvPr/>
        </p:nvSpPr>
        <p:spPr>
          <a:xfrm>
            <a:off x="299100" y="6197050"/>
            <a:ext cx="5442300" cy="1901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Font typeface="Cabin"/>
              <a:buChar char="●"/>
            </a:pPr>
            <a:r>
              <a:rPr b="1" lang="en-GB">
                <a:solidFill>
                  <a:schemeClr val="dk1"/>
                </a:solidFill>
                <a:latin typeface="Cabin"/>
                <a:ea typeface="Cabin"/>
                <a:cs typeface="Cabin"/>
                <a:sym typeface="Cabin"/>
              </a:rPr>
              <a:t>Chronic </a:t>
            </a:r>
            <a:r>
              <a:rPr b="1" lang="en-GB">
                <a:solidFill>
                  <a:schemeClr val="dk1"/>
                </a:solidFill>
                <a:latin typeface="Cabin"/>
                <a:ea typeface="Cabin"/>
                <a:cs typeface="Cabin"/>
                <a:sym typeface="Cabin"/>
              </a:rPr>
              <a:t>osteomyelitis:</a:t>
            </a:r>
            <a:endParaRPr b="1">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fever</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foul discharge</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There  may be pain</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No lymphangitis</a:t>
            </a:r>
            <a:endParaRPr b="1"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Deep penetrating ulcer and sinuses on the plantar surface of the foot.</a:t>
            </a:r>
            <a:endParaRPr b="1" sz="1300">
              <a:solidFill>
                <a:srgbClr val="CC0000"/>
              </a:solidFill>
              <a:latin typeface="Cabin"/>
              <a:ea typeface="Cabin"/>
              <a:cs typeface="Cabin"/>
              <a:sym typeface="Cabin"/>
            </a:endParaRPr>
          </a:p>
        </p:txBody>
      </p:sp>
      <p:sp>
        <p:nvSpPr>
          <p:cNvPr id="270" name="Google Shape;270;p21"/>
          <p:cNvSpPr txBox="1"/>
          <p:nvPr/>
        </p:nvSpPr>
        <p:spPr>
          <a:xfrm>
            <a:off x="77" y="9858486"/>
            <a:ext cx="7589400" cy="840000"/>
          </a:xfrm>
          <a:prstGeom prst="rect">
            <a:avLst/>
          </a:prstGeom>
          <a:noFill/>
          <a:ln cap="flat" cmpd="sng" w="19050">
            <a:solidFill>
              <a:srgbClr val="38761D"/>
            </a:solidFill>
            <a:prstDash val="dot"/>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Clr>
                <a:srgbClr val="326D13"/>
              </a:buClr>
              <a:buSzPts val="1000"/>
              <a:buFont typeface="Cabin"/>
              <a:buAutoNum type="arabicPeriod"/>
            </a:pPr>
            <a:r>
              <a:rPr lang="en-GB" sz="1000">
                <a:solidFill>
                  <a:srgbClr val="326D13"/>
                </a:solidFill>
                <a:latin typeface="Cabin"/>
                <a:ea typeface="Cabin"/>
                <a:cs typeface="Cabin"/>
                <a:sym typeface="Cabin"/>
              </a:rPr>
              <a:t>E.g. Bacteroides </a:t>
            </a:r>
            <a:endParaRPr sz="800">
              <a:latin typeface="Cabin"/>
              <a:ea typeface="Cabin"/>
              <a:cs typeface="Cabin"/>
              <a:sym typeface="Cabin"/>
            </a:endParaRPr>
          </a:p>
        </p:txBody>
      </p:sp>
      <p:sp>
        <p:nvSpPr>
          <p:cNvPr id="271" name="Google Shape;271;p21"/>
          <p:cNvSpPr txBox="1"/>
          <p:nvPr/>
        </p:nvSpPr>
        <p:spPr>
          <a:xfrm>
            <a:off x="299100" y="7849117"/>
            <a:ext cx="5442300" cy="16083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600"/>
              </a:spcBef>
              <a:spcAft>
                <a:spcPts val="0"/>
              </a:spcAft>
              <a:buClr>
                <a:schemeClr val="dk1"/>
              </a:buClr>
              <a:buSzPts val="1300"/>
              <a:buFont typeface="Cabin"/>
              <a:buChar char="●"/>
            </a:pPr>
            <a:r>
              <a:rPr lang="en-GB" sz="1300">
                <a:solidFill>
                  <a:schemeClr val="dk1"/>
                </a:solidFill>
                <a:latin typeface="Cabin"/>
                <a:ea typeface="Cabin"/>
                <a:cs typeface="Cabin"/>
                <a:sym typeface="Cabin"/>
              </a:rPr>
              <a:t>Factors that increases the development of osteomyelitis:</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Grossly visible bone or ability to probe to bone </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ulcer size &gt;2x2 c</a:t>
            </a:r>
            <a:r>
              <a:rPr lang="en-GB" sz="1300">
                <a:solidFill>
                  <a:schemeClr val="dk1"/>
                </a:solidFill>
                <a:latin typeface="Cabin"/>
                <a:ea typeface="Cabin"/>
                <a:cs typeface="Cabin"/>
                <a:sym typeface="Cabin"/>
              </a:rPr>
              <a:t>m </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ulcer depth &gt; 3mm</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ulcer duration longer than 1-2 wks</a:t>
            </a:r>
            <a:endParaRPr sz="1300">
              <a:solidFill>
                <a:schemeClr val="dk1"/>
              </a:solidFill>
              <a:latin typeface="Cabin"/>
              <a:ea typeface="Cabin"/>
              <a:cs typeface="Cabin"/>
              <a:sym typeface="Cabin"/>
            </a:endParaRPr>
          </a:p>
          <a:p>
            <a:pPr indent="-311150" lvl="1" marL="9144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ESR &gt;70 mm/hr.</a:t>
            </a:r>
            <a:endParaRPr sz="1300">
              <a:solidFill>
                <a:schemeClr val="dk1"/>
              </a:solidFill>
              <a:latin typeface="Cabin"/>
              <a:ea typeface="Cabin"/>
              <a:cs typeface="Cabin"/>
              <a:sym typeface="Cabin"/>
            </a:endParaRPr>
          </a:p>
        </p:txBody>
      </p:sp>
      <p:pic>
        <p:nvPicPr>
          <p:cNvPr id="272" name="Google Shape;272;p21"/>
          <p:cNvPicPr preferRelativeResize="0"/>
          <p:nvPr/>
        </p:nvPicPr>
        <p:blipFill>
          <a:blip r:embed="rId6">
            <a:alphaModFix/>
          </a:blip>
          <a:stretch>
            <a:fillRect/>
          </a:stretch>
        </p:blipFill>
        <p:spPr>
          <a:xfrm>
            <a:off x="6138550" y="5877675"/>
            <a:ext cx="1186750" cy="890100"/>
          </a:xfrm>
          <a:prstGeom prst="rect">
            <a:avLst/>
          </a:prstGeom>
          <a:noFill/>
          <a:ln>
            <a:noFill/>
          </a:ln>
        </p:spPr>
      </p:pic>
      <p:pic>
        <p:nvPicPr>
          <p:cNvPr id="273" name="Google Shape;273;p21"/>
          <p:cNvPicPr preferRelativeResize="0"/>
          <p:nvPr/>
        </p:nvPicPr>
        <p:blipFill>
          <a:blip r:embed="rId7">
            <a:alphaModFix/>
          </a:blip>
          <a:stretch>
            <a:fillRect/>
          </a:stretch>
        </p:blipFill>
        <p:spPr>
          <a:xfrm>
            <a:off x="6138538" y="7091375"/>
            <a:ext cx="1186750" cy="890100"/>
          </a:xfrm>
          <a:prstGeom prst="rect">
            <a:avLst/>
          </a:prstGeom>
          <a:noFill/>
          <a:ln>
            <a:noFill/>
          </a:ln>
        </p:spPr>
      </p:pic>
      <p:pic>
        <p:nvPicPr>
          <p:cNvPr id="274" name="Google Shape;274;p21"/>
          <p:cNvPicPr preferRelativeResize="0"/>
          <p:nvPr/>
        </p:nvPicPr>
        <p:blipFill>
          <a:blip r:embed="rId8">
            <a:alphaModFix/>
          </a:blip>
          <a:stretch>
            <a:fillRect/>
          </a:stretch>
        </p:blipFill>
        <p:spPr>
          <a:xfrm>
            <a:off x="6138538" y="8208225"/>
            <a:ext cx="1186775" cy="890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