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10688400" cx="7920000"/>
  <p:notesSz cx="6858000" cy="9144000"/>
  <p:embeddedFontLst>
    <p:embeddedFont>
      <p:font typeface="Lora"/>
      <p:regular r:id="rId20"/>
      <p:bold r:id="rId21"/>
      <p:italic r:id="rId22"/>
      <p:boldItalic r:id="rId23"/>
    </p:embeddedFont>
    <p:embeddedFont>
      <p:font typeface="Pompiere"/>
      <p:regular r:id="rId24"/>
    </p:embeddedFont>
    <p:embeddedFont>
      <p:font typeface="CG Times"/>
      <p:regular r:id="rId25"/>
      <p:bold r:id="rId26"/>
      <p:italic r:id="rId27"/>
      <p:boldItalic r:id="rId28"/>
    </p:embeddedFont>
    <p:embeddedFont>
      <p:font typeface="Patrick Hand SC"/>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6">
          <p15:clr>
            <a:srgbClr val="A4A3A4"/>
          </p15:clr>
        </p15:guide>
        <p15:guide id="2" pos="24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9B162EC-2A1A-459E-A438-AE0925952725}">
  <a:tblStyle styleId="{49B162EC-2A1A-459E-A438-AE092595272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366" orient="horz"/>
        <p:guide pos="249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ora-regular.fntdata"/><Relationship Id="rId22" Type="http://schemas.openxmlformats.org/officeDocument/2006/relationships/font" Target="fonts/Lora-italic.fntdata"/><Relationship Id="rId21" Type="http://schemas.openxmlformats.org/officeDocument/2006/relationships/font" Target="fonts/Lora-bold.fntdata"/><Relationship Id="rId24" Type="http://schemas.openxmlformats.org/officeDocument/2006/relationships/font" Target="fonts/Pompiere-regular.fntdata"/><Relationship Id="rId23" Type="http://schemas.openxmlformats.org/officeDocument/2006/relationships/font" Target="fonts/Lora-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CGTimes-bold.fntdata"/><Relationship Id="rId25" Type="http://schemas.openxmlformats.org/officeDocument/2006/relationships/font" Target="fonts/CGTimes-regular.fntdata"/><Relationship Id="rId28" Type="http://schemas.openxmlformats.org/officeDocument/2006/relationships/font" Target="fonts/CGTimes-boldItalic.fntdata"/><Relationship Id="rId27" Type="http://schemas.openxmlformats.org/officeDocument/2006/relationships/font" Target="fonts/CGTimes-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atrickHandSC-regular.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p: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g6f0f1b3b41_1_278: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6f0f1b3b41_1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5" name="Shape 465"/>
        <p:cNvGrpSpPr/>
        <p:nvPr/>
      </p:nvGrpSpPr>
      <p:grpSpPr>
        <a:xfrm>
          <a:off x="0" y="0"/>
          <a:ext cx="0" cy="0"/>
          <a:chOff x="0" y="0"/>
          <a:chExt cx="0" cy="0"/>
        </a:xfrm>
      </p:grpSpPr>
      <p:sp>
        <p:nvSpPr>
          <p:cNvPr id="466" name="Google Shape;466;g6f0f1b3b41_0_159: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6f0f1b3b41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3" name="Shape 473"/>
        <p:cNvGrpSpPr/>
        <p:nvPr/>
      </p:nvGrpSpPr>
      <p:grpSpPr>
        <a:xfrm>
          <a:off x="0" y="0"/>
          <a:ext cx="0" cy="0"/>
          <a:chOff x="0" y="0"/>
          <a:chExt cx="0" cy="0"/>
        </a:xfrm>
      </p:grpSpPr>
      <p:sp>
        <p:nvSpPr>
          <p:cNvPr id="474" name="Google Shape;474;g6f0f1b3b41_0_130: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6f0f1b3b41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3" name="Shape 483"/>
        <p:cNvGrpSpPr/>
        <p:nvPr/>
      </p:nvGrpSpPr>
      <p:grpSpPr>
        <a:xfrm>
          <a:off x="0" y="0"/>
          <a:ext cx="0" cy="0"/>
          <a:chOff x="0" y="0"/>
          <a:chExt cx="0" cy="0"/>
        </a:xfrm>
      </p:grpSpPr>
      <p:sp>
        <p:nvSpPr>
          <p:cNvPr id="484" name="Google Shape;484;g6f0f1b3b41_0_171: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6f0f1b3b41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g6f0f1b3b41_0_166: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6f0f1b3b41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6f0f1b3b41_1_222: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6f0f1b3b41_1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g6f0f1b3b41_1_238: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6f0f1b3b41_1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g6f0f1b3b41_1_257: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6f0f1b3b41_1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Google Shape;362;g6f0f1b3b41_1_139: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6f0f1b3b41_1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g6f0f1b3b41_1_143: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6f0f1b3b41_1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g6f0f1b3b41_1_147: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6f0f1b3b41_1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Google Shape;401;g6f0f1b3b41_1_314: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6f0f1b3b41_1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11" name="Google Shape;11;p2"/>
          <p:cNvSpPr/>
          <p:nvPr/>
        </p:nvSpPr>
        <p:spPr>
          <a:xfrm flipH="1">
            <a:off x="33" y="6084500"/>
            <a:ext cx="4596542" cy="4603823"/>
          </a:xfrm>
          <a:custGeom>
            <a:rect b="b" l="l" r="r" t="t"/>
            <a:pathLst>
              <a:path extrusionOk="0" h="164481" w="154870">
                <a:moveTo>
                  <a:pt x="28" y="164344"/>
                </a:moveTo>
                <a:cubicBezTo>
                  <a:pt x="1561" y="153364"/>
                  <a:pt x="9830" y="132554"/>
                  <a:pt x="48712" y="118946"/>
                </a:cubicBezTo>
                <a:cubicBezTo>
                  <a:pt x="103639" y="99724"/>
                  <a:pt x="93946" y="55284"/>
                  <a:pt x="93946" y="55284"/>
                </a:cubicBezTo>
                <a:cubicBezTo>
                  <a:pt x="93946" y="55284"/>
                  <a:pt x="83869" y="1"/>
                  <a:pt x="154869" y="3834"/>
                </a:cubicBezTo>
                <a:cubicBezTo>
                  <a:pt x="154705" y="3971"/>
                  <a:pt x="154705" y="164152"/>
                  <a:pt x="154705" y="164152"/>
                </a:cubicBezTo>
                <a:cubicBezTo>
                  <a:pt x="154705" y="164152"/>
                  <a:pt x="0" y="164481"/>
                  <a:pt x="28" y="164344"/>
                </a:cubicBezTo>
                <a:close/>
              </a:path>
            </a:pathLst>
          </a:cu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nvSpPr>
        <p:spPr>
          <a:xfrm>
            <a:off x="18300" y="3643075"/>
            <a:ext cx="7920000" cy="253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274E13"/>
                </a:solidFill>
                <a:highlight>
                  <a:srgbClr val="D9EAD3"/>
                </a:highlight>
                <a:latin typeface="Lora"/>
                <a:ea typeface="Lora"/>
                <a:cs typeface="Lora"/>
                <a:sym typeface="Lora"/>
              </a:rPr>
              <a:t>Objectives</a:t>
            </a:r>
            <a:endParaRPr b="1" sz="2400">
              <a:solidFill>
                <a:srgbClr val="274E13"/>
              </a:solidFill>
              <a:highlight>
                <a:srgbClr val="D9EAD3"/>
              </a:highlight>
              <a:latin typeface="Lora"/>
              <a:ea typeface="Lora"/>
              <a:cs typeface="Lora"/>
              <a:sym typeface="Lora"/>
            </a:endParaRPr>
          </a:p>
          <a:p>
            <a:pPr indent="0" lvl="0" marL="0" rtl="0" algn="l">
              <a:lnSpc>
                <a:spcPct val="115000"/>
              </a:lnSpc>
              <a:spcBef>
                <a:spcPts val="0"/>
              </a:spcBef>
              <a:spcAft>
                <a:spcPts val="0"/>
              </a:spcAft>
              <a:buNone/>
            </a:pPr>
            <a:r>
              <a:t/>
            </a:r>
            <a:endParaRPr>
              <a:latin typeface="Lora"/>
              <a:ea typeface="Lora"/>
              <a:cs typeface="Lora"/>
              <a:sym typeface="Lora"/>
            </a:endParaRPr>
          </a:p>
        </p:txBody>
      </p:sp>
      <p:sp>
        <p:nvSpPr>
          <p:cNvPr id="13" name="Google Shape;13;p2"/>
          <p:cNvSpPr txBox="1"/>
          <p:nvPr/>
        </p:nvSpPr>
        <p:spPr>
          <a:xfrm flipH="1">
            <a:off x="252912" y="10001765"/>
            <a:ext cx="4505700" cy="726300"/>
          </a:xfrm>
          <a:prstGeom prst="rect">
            <a:avLst/>
          </a:prstGeom>
          <a:noFill/>
          <a:ln>
            <a:noFill/>
          </a:ln>
        </p:spPr>
        <p:txBody>
          <a:bodyPr anchorCtr="0" anchor="ctr" bIns="103300" lIns="103300" spcFirstLastPara="1" rIns="103300" wrap="square" tIns="103300">
            <a:noAutofit/>
          </a:bodyPr>
          <a:lstStyle/>
          <a:p>
            <a:pPr indent="0" lvl="0" marL="0" rtl="0" algn="l">
              <a:spcBef>
                <a:spcPts val="0"/>
              </a:spcBef>
              <a:spcAft>
                <a:spcPts val="0"/>
              </a:spcAft>
              <a:buNone/>
            </a:pPr>
            <a:r>
              <a:rPr b="1" lang="en-GB" sz="1000">
                <a:latin typeface="Lora"/>
                <a:ea typeface="Lora"/>
                <a:cs typeface="Lora"/>
                <a:sym typeface="Lora"/>
              </a:rPr>
              <a:t>Black: original content</a:t>
            </a:r>
            <a:r>
              <a:rPr b="1" lang="en-GB" sz="1000">
                <a:solidFill>
                  <a:srgbClr val="38761D"/>
                </a:solidFill>
                <a:latin typeface="Lora"/>
                <a:ea typeface="Lora"/>
                <a:cs typeface="Lora"/>
                <a:sym typeface="Lora"/>
              </a:rPr>
              <a:t>     </a:t>
            </a:r>
            <a:r>
              <a:rPr b="1" lang="en-GB" sz="1000">
                <a:solidFill>
                  <a:srgbClr val="8E7CC3"/>
                </a:solidFill>
                <a:latin typeface="Lora"/>
                <a:ea typeface="Lora"/>
                <a:cs typeface="Lora"/>
                <a:sym typeface="Lora"/>
              </a:rPr>
              <a:t>   </a:t>
            </a:r>
            <a:endParaRPr b="1" sz="1000">
              <a:latin typeface="Lora"/>
              <a:ea typeface="Lora"/>
              <a:cs typeface="Lora"/>
              <a:sym typeface="Lora"/>
            </a:endParaRPr>
          </a:p>
          <a:p>
            <a:pPr indent="0" lvl="0" marL="0" rtl="0" algn="l">
              <a:spcBef>
                <a:spcPts val="0"/>
              </a:spcBef>
              <a:spcAft>
                <a:spcPts val="0"/>
              </a:spcAft>
              <a:buNone/>
            </a:pPr>
            <a:r>
              <a:rPr b="1" lang="en-GB" sz="1000">
                <a:solidFill>
                  <a:srgbClr val="FF0000"/>
                </a:solidFill>
                <a:latin typeface="Lora"/>
                <a:ea typeface="Lora"/>
                <a:cs typeface="Lora"/>
                <a:sym typeface="Lora"/>
              </a:rPr>
              <a:t>Red: Important</a:t>
            </a:r>
            <a:r>
              <a:rPr b="1" lang="en-GB" sz="1000">
                <a:solidFill>
                  <a:srgbClr val="B45F06"/>
                </a:solidFill>
                <a:latin typeface="Lora"/>
                <a:ea typeface="Lora"/>
                <a:cs typeface="Lora"/>
                <a:sym typeface="Lora"/>
              </a:rPr>
              <a:t>   </a:t>
            </a:r>
            <a:r>
              <a:rPr b="1" lang="en-GB" sz="1000">
                <a:solidFill>
                  <a:srgbClr val="8E7CC3"/>
                </a:solidFill>
                <a:latin typeface="Lora"/>
                <a:ea typeface="Lora"/>
                <a:cs typeface="Lora"/>
                <a:sym typeface="Lora"/>
              </a:rPr>
              <a:t>                      </a:t>
            </a:r>
            <a:endParaRPr b="1" sz="1000">
              <a:solidFill>
                <a:srgbClr val="666666"/>
              </a:solidFill>
              <a:latin typeface="Lora"/>
              <a:ea typeface="Lora"/>
              <a:cs typeface="Lora"/>
              <a:sym typeface="Lora"/>
            </a:endParaRPr>
          </a:p>
          <a:p>
            <a:pPr indent="0" lvl="0" marL="0" rtl="0" algn="l">
              <a:spcBef>
                <a:spcPts val="0"/>
              </a:spcBef>
              <a:spcAft>
                <a:spcPts val="0"/>
              </a:spcAft>
              <a:buClr>
                <a:srgbClr val="000000"/>
              </a:buClr>
              <a:buSzPts val="1200"/>
              <a:buFont typeface="Arial"/>
              <a:buNone/>
            </a:pPr>
            <a:r>
              <a:rPr b="1" lang="en-GB" sz="1000">
                <a:solidFill>
                  <a:srgbClr val="38761D"/>
                </a:solidFill>
                <a:latin typeface="Lora"/>
                <a:ea typeface="Lora"/>
                <a:cs typeface="Lora"/>
                <a:sym typeface="Lora"/>
              </a:rPr>
              <a:t>Green: only found in males slides</a:t>
            </a:r>
            <a:endParaRPr b="1" sz="1000">
              <a:solidFill>
                <a:srgbClr val="38761D"/>
              </a:solidFill>
              <a:latin typeface="Lora"/>
              <a:ea typeface="Lora"/>
              <a:cs typeface="Lora"/>
              <a:sym typeface="Lora"/>
            </a:endParaRPr>
          </a:p>
        </p:txBody>
      </p:sp>
      <p:sp>
        <p:nvSpPr>
          <p:cNvPr id="14" name="Google Shape;14;p2"/>
          <p:cNvSpPr txBox="1"/>
          <p:nvPr/>
        </p:nvSpPr>
        <p:spPr>
          <a:xfrm>
            <a:off x="2395864" y="10017474"/>
            <a:ext cx="2556600" cy="694800"/>
          </a:xfrm>
          <a:prstGeom prst="rect">
            <a:avLst/>
          </a:prstGeom>
          <a:noFill/>
          <a:ln>
            <a:noFill/>
          </a:ln>
        </p:spPr>
        <p:txBody>
          <a:bodyPr anchorCtr="0" anchor="t" bIns="103300" lIns="103300" spcFirstLastPara="1" rIns="103300" wrap="square" tIns="103300">
            <a:noAutofit/>
          </a:bodyPr>
          <a:lstStyle/>
          <a:p>
            <a:pPr indent="0" lvl="0" marL="0" rtl="0" algn="l">
              <a:spcBef>
                <a:spcPts val="0"/>
              </a:spcBef>
              <a:spcAft>
                <a:spcPts val="0"/>
              </a:spcAft>
              <a:buClr>
                <a:srgbClr val="000000"/>
              </a:buClr>
              <a:buSzPts val="1100"/>
              <a:buFont typeface="Arial"/>
              <a:buNone/>
            </a:pPr>
            <a:r>
              <a:rPr b="1" lang="en-GB" sz="1000">
                <a:solidFill>
                  <a:srgbClr val="B45F06"/>
                </a:solidFill>
                <a:latin typeface="Lora"/>
                <a:ea typeface="Lora"/>
                <a:cs typeface="Lora"/>
                <a:sym typeface="Lora"/>
              </a:rPr>
              <a:t>Orange: Doctor notes</a:t>
            </a:r>
            <a:endParaRPr b="1" sz="1000">
              <a:solidFill>
                <a:srgbClr val="B45F06"/>
              </a:solidFill>
              <a:latin typeface="Lora"/>
              <a:ea typeface="Lora"/>
              <a:cs typeface="Lora"/>
              <a:sym typeface="Lora"/>
            </a:endParaRPr>
          </a:p>
          <a:p>
            <a:pPr indent="0" lvl="0" marL="0" rtl="0" algn="l">
              <a:spcBef>
                <a:spcPts val="0"/>
              </a:spcBef>
              <a:spcAft>
                <a:spcPts val="0"/>
              </a:spcAft>
              <a:buNone/>
            </a:pPr>
            <a:r>
              <a:rPr b="1" lang="en-GB" sz="1000">
                <a:solidFill>
                  <a:srgbClr val="999999"/>
                </a:solidFill>
                <a:latin typeface="Lora"/>
                <a:ea typeface="Lora"/>
                <a:cs typeface="Lora"/>
                <a:sym typeface="Lora"/>
              </a:rPr>
              <a:t>Grey: Extra/Robbins </a:t>
            </a:r>
            <a:endParaRPr b="1" sz="1000">
              <a:solidFill>
                <a:srgbClr val="38761D"/>
              </a:solidFill>
              <a:latin typeface="Lora"/>
              <a:ea typeface="Lora"/>
              <a:cs typeface="Lora"/>
              <a:sym typeface="Lora"/>
            </a:endParaRPr>
          </a:p>
          <a:p>
            <a:pPr indent="0" lvl="0" marL="0" rtl="0" algn="l">
              <a:spcBef>
                <a:spcPts val="0"/>
              </a:spcBef>
              <a:spcAft>
                <a:spcPts val="0"/>
              </a:spcAft>
              <a:buNone/>
            </a:pPr>
            <a:r>
              <a:rPr b="1" lang="en-GB" sz="1000">
                <a:solidFill>
                  <a:srgbClr val="8E7CC3"/>
                </a:solidFill>
                <a:latin typeface="Lora"/>
                <a:ea typeface="Lora"/>
                <a:cs typeface="Lora"/>
                <a:sym typeface="Lora"/>
              </a:rPr>
              <a:t>Purple: Only found in females slides  </a:t>
            </a:r>
            <a:r>
              <a:rPr b="1" lang="en-GB" sz="1000">
                <a:solidFill>
                  <a:srgbClr val="8E7CC3"/>
                </a:solidFill>
                <a:latin typeface="CG Times"/>
                <a:ea typeface="CG Times"/>
                <a:cs typeface="CG Times"/>
                <a:sym typeface="CG Times"/>
              </a:rPr>
              <a:t>                        </a:t>
            </a:r>
            <a:endParaRPr b="1" sz="1000">
              <a:solidFill>
                <a:srgbClr val="8E7CC3"/>
              </a:solidFill>
              <a:latin typeface="CG Times"/>
              <a:ea typeface="CG Times"/>
              <a:cs typeface="CG Times"/>
              <a:sym typeface="CG Times"/>
            </a:endParaRPr>
          </a:p>
        </p:txBody>
      </p:sp>
      <p:grpSp>
        <p:nvGrpSpPr>
          <p:cNvPr id="15" name="Google Shape;15;p2"/>
          <p:cNvGrpSpPr/>
          <p:nvPr/>
        </p:nvGrpSpPr>
        <p:grpSpPr>
          <a:xfrm>
            <a:off x="840022" y="7244657"/>
            <a:ext cx="3021767" cy="2763049"/>
            <a:chOff x="-132051" y="1608692"/>
            <a:chExt cx="4255411" cy="3394826"/>
          </a:xfrm>
        </p:grpSpPr>
        <p:sp>
          <p:nvSpPr>
            <p:cNvPr id="16" name="Google Shape;16;p2"/>
            <p:cNvSpPr/>
            <p:nvPr/>
          </p:nvSpPr>
          <p:spPr>
            <a:xfrm flipH="1">
              <a:off x="2420184" y="1617801"/>
              <a:ext cx="832070" cy="838576"/>
            </a:xfrm>
            <a:custGeom>
              <a:rect b="b" l="l" r="r" t="t"/>
              <a:pathLst>
                <a:path extrusionOk="0" h="22556" w="22381">
                  <a:moveTo>
                    <a:pt x="5631" y="0"/>
                  </a:moveTo>
                  <a:cubicBezTo>
                    <a:pt x="3745" y="0"/>
                    <a:pt x="2175" y="360"/>
                    <a:pt x="1484" y="677"/>
                  </a:cubicBezTo>
                  <a:cubicBezTo>
                    <a:pt x="548" y="1109"/>
                    <a:pt x="1" y="1973"/>
                    <a:pt x="173" y="2837"/>
                  </a:cubicBezTo>
                  <a:cubicBezTo>
                    <a:pt x="361" y="3687"/>
                    <a:pt x="1181" y="4292"/>
                    <a:pt x="1181" y="4292"/>
                  </a:cubicBezTo>
                  <a:cubicBezTo>
                    <a:pt x="1181" y="4292"/>
                    <a:pt x="1326" y="4349"/>
                    <a:pt x="1570" y="4479"/>
                  </a:cubicBezTo>
                  <a:cubicBezTo>
                    <a:pt x="2132" y="4781"/>
                    <a:pt x="2665" y="5170"/>
                    <a:pt x="3140" y="5631"/>
                  </a:cubicBezTo>
                  <a:cubicBezTo>
                    <a:pt x="3558" y="6034"/>
                    <a:pt x="3918" y="6524"/>
                    <a:pt x="4191" y="7057"/>
                  </a:cubicBezTo>
                  <a:cubicBezTo>
                    <a:pt x="4206" y="7085"/>
                    <a:pt x="4235" y="7129"/>
                    <a:pt x="4249" y="7157"/>
                  </a:cubicBezTo>
                  <a:cubicBezTo>
                    <a:pt x="5185" y="9145"/>
                    <a:pt x="4451" y="10931"/>
                    <a:pt x="4652" y="15064"/>
                  </a:cubicBezTo>
                  <a:cubicBezTo>
                    <a:pt x="4782" y="17829"/>
                    <a:pt x="6337" y="20378"/>
                    <a:pt x="9318" y="21674"/>
                  </a:cubicBezTo>
                  <a:cubicBezTo>
                    <a:pt x="10613" y="22232"/>
                    <a:pt x="12175" y="22556"/>
                    <a:pt x="14007" y="22556"/>
                  </a:cubicBezTo>
                  <a:cubicBezTo>
                    <a:pt x="14254" y="22556"/>
                    <a:pt x="14505" y="22550"/>
                    <a:pt x="14762" y="22538"/>
                  </a:cubicBezTo>
                  <a:cubicBezTo>
                    <a:pt x="17008" y="22437"/>
                    <a:pt x="20335" y="20176"/>
                    <a:pt x="21358" y="18779"/>
                  </a:cubicBezTo>
                  <a:cubicBezTo>
                    <a:pt x="22380" y="17382"/>
                    <a:pt x="21012" y="14516"/>
                    <a:pt x="21012" y="14473"/>
                  </a:cubicBezTo>
                  <a:lnTo>
                    <a:pt x="21012" y="14473"/>
                  </a:lnTo>
                  <a:cubicBezTo>
                    <a:pt x="21286" y="14776"/>
                    <a:pt x="21588" y="15078"/>
                    <a:pt x="21905" y="15366"/>
                  </a:cubicBezTo>
                  <a:cubicBezTo>
                    <a:pt x="21790" y="14344"/>
                    <a:pt x="21430" y="12414"/>
                    <a:pt x="18895" y="10743"/>
                  </a:cubicBezTo>
                  <a:cubicBezTo>
                    <a:pt x="16375" y="9058"/>
                    <a:pt x="13984" y="7229"/>
                    <a:pt x="13984" y="7229"/>
                  </a:cubicBezTo>
                  <a:cubicBezTo>
                    <a:pt x="12645" y="6077"/>
                    <a:pt x="12011" y="4724"/>
                    <a:pt x="11666" y="4018"/>
                  </a:cubicBezTo>
                  <a:cubicBezTo>
                    <a:pt x="11334" y="3312"/>
                    <a:pt x="10326" y="533"/>
                    <a:pt x="7619" y="144"/>
                  </a:cubicBezTo>
                  <a:cubicBezTo>
                    <a:pt x="6956" y="43"/>
                    <a:pt x="6294" y="0"/>
                    <a:pt x="5631" y="0"/>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flipH="1">
              <a:off x="2536364" y="1683084"/>
              <a:ext cx="667150" cy="738085"/>
            </a:xfrm>
            <a:custGeom>
              <a:rect b="b" l="l" r="r" t="t"/>
              <a:pathLst>
                <a:path extrusionOk="0" h="19853" w="17945">
                  <a:moveTo>
                    <a:pt x="245" y="1"/>
                  </a:moveTo>
                  <a:lnTo>
                    <a:pt x="245" y="1"/>
                  </a:lnTo>
                  <a:cubicBezTo>
                    <a:pt x="0" y="1110"/>
                    <a:pt x="43" y="2017"/>
                    <a:pt x="259" y="2723"/>
                  </a:cubicBezTo>
                  <a:cubicBezTo>
                    <a:pt x="821" y="3025"/>
                    <a:pt x="1354" y="3414"/>
                    <a:pt x="1829" y="3875"/>
                  </a:cubicBezTo>
                  <a:cubicBezTo>
                    <a:pt x="1843" y="3889"/>
                    <a:pt x="1872" y="3918"/>
                    <a:pt x="1901" y="3947"/>
                  </a:cubicBezTo>
                  <a:cubicBezTo>
                    <a:pt x="1915" y="3947"/>
                    <a:pt x="1915" y="3961"/>
                    <a:pt x="1930" y="3976"/>
                  </a:cubicBezTo>
                  <a:cubicBezTo>
                    <a:pt x="1944" y="3990"/>
                    <a:pt x="1959" y="4005"/>
                    <a:pt x="1973" y="4019"/>
                  </a:cubicBezTo>
                  <a:cubicBezTo>
                    <a:pt x="1987" y="4033"/>
                    <a:pt x="2002" y="4048"/>
                    <a:pt x="2002" y="4062"/>
                  </a:cubicBezTo>
                  <a:cubicBezTo>
                    <a:pt x="2016" y="4077"/>
                    <a:pt x="2031" y="4091"/>
                    <a:pt x="2045" y="4105"/>
                  </a:cubicBezTo>
                  <a:lnTo>
                    <a:pt x="2088" y="4134"/>
                  </a:lnTo>
                  <a:cubicBezTo>
                    <a:pt x="2103" y="4149"/>
                    <a:pt x="2117" y="4163"/>
                    <a:pt x="2117" y="4177"/>
                  </a:cubicBezTo>
                  <a:cubicBezTo>
                    <a:pt x="2131" y="4192"/>
                    <a:pt x="2146" y="4206"/>
                    <a:pt x="2160" y="4221"/>
                  </a:cubicBezTo>
                  <a:cubicBezTo>
                    <a:pt x="2175" y="4235"/>
                    <a:pt x="2189" y="4249"/>
                    <a:pt x="2203" y="4264"/>
                  </a:cubicBezTo>
                  <a:cubicBezTo>
                    <a:pt x="2203" y="4278"/>
                    <a:pt x="2218" y="4293"/>
                    <a:pt x="2232" y="4307"/>
                  </a:cubicBezTo>
                  <a:cubicBezTo>
                    <a:pt x="2247" y="4321"/>
                    <a:pt x="2261" y="4336"/>
                    <a:pt x="2275" y="4350"/>
                  </a:cubicBezTo>
                  <a:lnTo>
                    <a:pt x="2304" y="4393"/>
                  </a:lnTo>
                  <a:lnTo>
                    <a:pt x="2333" y="4437"/>
                  </a:lnTo>
                  <a:cubicBezTo>
                    <a:pt x="2348" y="4451"/>
                    <a:pt x="2362" y="4480"/>
                    <a:pt x="2376" y="4494"/>
                  </a:cubicBezTo>
                  <a:cubicBezTo>
                    <a:pt x="2391" y="4509"/>
                    <a:pt x="2405" y="4523"/>
                    <a:pt x="2405" y="4537"/>
                  </a:cubicBezTo>
                  <a:cubicBezTo>
                    <a:pt x="2420" y="4552"/>
                    <a:pt x="2434" y="4566"/>
                    <a:pt x="2448" y="4581"/>
                  </a:cubicBezTo>
                  <a:cubicBezTo>
                    <a:pt x="2463" y="4595"/>
                    <a:pt x="2463" y="4609"/>
                    <a:pt x="2477" y="4624"/>
                  </a:cubicBezTo>
                  <a:cubicBezTo>
                    <a:pt x="2492" y="4638"/>
                    <a:pt x="2506" y="4653"/>
                    <a:pt x="2520" y="4681"/>
                  </a:cubicBezTo>
                  <a:cubicBezTo>
                    <a:pt x="2520" y="4696"/>
                    <a:pt x="2535" y="4710"/>
                    <a:pt x="2549" y="4725"/>
                  </a:cubicBezTo>
                  <a:lnTo>
                    <a:pt x="2578" y="4768"/>
                  </a:lnTo>
                  <a:lnTo>
                    <a:pt x="2607" y="4825"/>
                  </a:lnTo>
                  <a:cubicBezTo>
                    <a:pt x="2621" y="4840"/>
                    <a:pt x="2636" y="4854"/>
                    <a:pt x="2650" y="4869"/>
                  </a:cubicBezTo>
                  <a:cubicBezTo>
                    <a:pt x="2650" y="4883"/>
                    <a:pt x="2664" y="4897"/>
                    <a:pt x="2679" y="4926"/>
                  </a:cubicBezTo>
                  <a:cubicBezTo>
                    <a:pt x="2679" y="4941"/>
                    <a:pt x="2693" y="4955"/>
                    <a:pt x="2708" y="4969"/>
                  </a:cubicBezTo>
                  <a:cubicBezTo>
                    <a:pt x="2722" y="4998"/>
                    <a:pt x="2722" y="5013"/>
                    <a:pt x="2736" y="5027"/>
                  </a:cubicBezTo>
                  <a:lnTo>
                    <a:pt x="2765" y="5070"/>
                  </a:lnTo>
                  <a:cubicBezTo>
                    <a:pt x="2780" y="5099"/>
                    <a:pt x="2794" y="5113"/>
                    <a:pt x="2794" y="5128"/>
                  </a:cubicBezTo>
                  <a:cubicBezTo>
                    <a:pt x="2808" y="5157"/>
                    <a:pt x="2823" y="5171"/>
                    <a:pt x="2823" y="5185"/>
                  </a:cubicBezTo>
                  <a:cubicBezTo>
                    <a:pt x="2837" y="5200"/>
                    <a:pt x="2852" y="5229"/>
                    <a:pt x="2866" y="5243"/>
                  </a:cubicBezTo>
                  <a:cubicBezTo>
                    <a:pt x="2866" y="5257"/>
                    <a:pt x="2880" y="5272"/>
                    <a:pt x="2880" y="5286"/>
                  </a:cubicBezTo>
                  <a:cubicBezTo>
                    <a:pt x="2895" y="5329"/>
                    <a:pt x="2924" y="5358"/>
                    <a:pt x="2938" y="5401"/>
                  </a:cubicBezTo>
                  <a:cubicBezTo>
                    <a:pt x="3874" y="7389"/>
                    <a:pt x="3140" y="9175"/>
                    <a:pt x="3341" y="13308"/>
                  </a:cubicBezTo>
                  <a:cubicBezTo>
                    <a:pt x="3428" y="15655"/>
                    <a:pt x="4637" y="17815"/>
                    <a:pt x="6581" y="19126"/>
                  </a:cubicBezTo>
                  <a:cubicBezTo>
                    <a:pt x="7273" y="19595"/>
                    <a:pt x="8082" y="19853"/>
                    <a:pt x="8907" y="19853"/>
                  </a:cubicBezTo>
                  <a:cubicBezTo>
                    <a:pt x="9044" y="19853"/>
                    <a:pt x="9181" y="19846"/>
                    <a:pt x="9318" y="19832"/>
                  </a:cubicBezTo>
                  <a:lnTo>
                    <a:pt x="9332" y="19832"/>
                  </a:lnTo>
                  <a:cubicBezTo>
                    <a:pt x="10729" y="19702"/>
                    <a:pt x="12112" y="19443"/>
                    <a:pt x="13393" y="18881"/>
                  </a:cubicBezTo>
                  <a:cubicBezTo>
                    <a:pt x="14675" y="18334"/>
                    <a:pt x="15841" y="17455"/>
                    <a:pt x="16576" y="16274"/>
                  </a:cubicBezTo>
                  <a:cubicBezTo>
                    <a:pt x="17310" y="15079"/>
                    <a:pt x="17670" y="13553"/>
                    <a:pt x="17210" y="12242"/>
                  </a:cubicBezTo>
                  <a:lnTo>
                    <a:pt x="17210" y="12242"/>
                  </a:lnTo>
                  <a:cubicBezTo>
                    <a:pt x="17397" y="12516"/>
                    <a:pt x="17670" y="12688"/>
                    <a:pt x="17944" y="12890"/>
                  </a:cubicBezTo>
                  <a:cubicBezTo>
                    <a:pt x="17886" y="12588"/>
                    <a:pt x="17786" y="12300"/>
                    <a:pt x="17670" y="12012"/>
                  </a:cubicBezTo>
                  <a:cubicBezTo>
                    <a:pt x="17253" y="11061"/>
                    <a:pt x="16490" y="10096"/>
                    <a:pt x="15568" y="9621"/>
                  </a:cubicBezTo>
                  <a:cubicBezTo>
                    <a:pt x="14689" y="9160"/>
                    <a:pt x="13941" y="8570"/>
                    <a:pt x="12990" y="8210"/>
                  </a:cubicBezTo>
                  <a:cubicBezTo>
                    <a:pt x="11175" y="7518"/>
                    <a:pt x="9044" y="7187"/>
                    <a:pt x="7618" y="5747"/>
                  </a:cubicBezTo>
                  <a:cubicBezTo>
                    <a:pt x="6697" y="4811"/>
                    <a:pt x="6207" y="3544"/>
                    <a:pt x="5300" y="2608"/>
                  </a:cubicBezTo>
                  <a:cubicBezTo>
                    <a:pt x="4234" y="1499"/>
                    <a:pt x="2938" y="1412"/>
                    <a:pt x="1570" y="995"/>
                  </a:cubicBezTo>
                  <a:cubicBezTo>
                    <a:pt x="1239" y="894"/>
                    <a:pt x="130" y="563"/>
                    <a:pt x="245" y="1"/>
                  </a:cubicBezTo>
                  <a:close/>
                </a:path>
              </a:pathLst>
            </a:custGeom>
            <a:solidFill>
              <a:srgbClr val="0B1F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flipH="1">
              <a:off x="3103915" y="4761679"/>
              <a:ext cx="530597" cy="205629"/>
            </a:xfrm>
            <a:custGeom>
              <a:rect b="b" l="l" r="r" t="t"/>
              <a:pathLst>
                <a:path extrusionOk="0" h="5531" w="14272">
                  <a:moveTo>
                    <a:pt x="8540" y="0"/>
                  </a:moveTo>
                  <a:cubicBezTo>
                    <a:pt x="8540" y="0"/>
                    <a:pt x="8655" y="1397"/>
                    <a:pt x="5919" y="2564"/>
                  </a:cubicBezTo>
                  <a:cubicBezTo>
                    <a:pt x="4997" y="2938"/>
                    <a:pt x="4047" y="3226"/>
                    <a:pt x="3068" y="3413"/>
                  </a:cubicBezTo>
                  <a:cubicBezTo>
                    <a:pt x="763" y="3889"/>
                    <a:pt x="0" y="5530"/>
                    <a:pt x="0" y="5530"/>
                  </a:cubicBezTo>
                  <a:lnTo>
                    <a:pt x="14243" y="5530"/>
                  </a:lnTo>
                  <a:lnTo>
                    <a:pt x="14257" y="3039"/>
                  </a:lnTo>
                  <a:lnTo>
                    <a:pt x="14272" y="418"/>
                  </a:lnTo>
                  <a:lnTo>
                    <a:pt x="8540" y="0"/>
                  </a:lnTo>
                  <a:close/>
                </a:path>
              </a:pathLst>
            </a:custGeom>
            <a:solidFill>
              <a:srgbClr val="F3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flipH="1">
              <a:off x="3102317" y="4856444"/>
              <a:ext cx="529519" cy="113540"/>
            </a:xfrm>
            <a:custGeom>
              <a:rect b="b" l="l" r="r" t="t"/>
              <a:pathLst>
                <a:path extrusionOk="0" h="3054" w="14243">
                  <a:moveTo>
                    <a:pt x="5847" y="0"/>
                  </a:moveTo>
                  <a:cubicBezTo>
                    <a:pt x="4925" y="389"/>
                    <a:pt x="3975" y="677"/>
                    <a:pt x="2996" y="864"/>
                  </a:cubicBezTo>
                  <a:cubicBezTo>
                    <a:pt x="691" y="1340"/>
                    <a:pt x="0" y="3053"/>
                    <a:pt x="0" y="3053"/>
                  </a:cubicBezTo>
                  <a:lnTo>
                    <a:pt x="14243" y="3053"/>
                  </a:lnTo>
                  <a:lnTo>
                    <a:pt x="14185" y="490"/>
                  </a:lnTo>
                  <a:cubicBezTo>
                    <a:pt x="12889" y="850"/>
                    <a:pt x="10916" y="1685"/>
                    <a:pt x="7532" y="1959"/>
                  </a:cubicBezTo>
                  <a:cubicBezTo>
                    <a:pt x="7172" y="1268"/>
                    <a:pt x="6495" y="576"/>
                    <a:pt x="5847" y="0"/>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flipH="1">
              <a:off x="2996287" y="2912396"/>
              <a:ext cx="420329" cy="1923192"/>
            </a:xfrm>
            <a:custGeom>
              <a:rect b="b" l="l" r="r" t="t"/>
              <a:pathLst>
                <a:path extrusionOk="0" h="51730" w="11306">
                  <a:moveTo>
                    <a:pt x="4666" y="0"/>
                  </a:moveTo>
                  <a:cubicBezTo>
                    <a:pt x="2852" y="0"/>
                    <a:pt x="1167" y="764"/>
                    <a:pt x="620" y="2578"/>
                  </a:cubicBezTo>
                  <a:cubicBezTo>
                    <a:pt x="404" y="3284"/>
                    <a:pt x="288" y="4983"/>
                    <a:pt x="231" y="7345"/>
                  </a:cubicBezTo>
                  <a:cubicBezTo>
                    <a:pt x="216" y="7719"/>
                    <a:pt x="202" y="8108"/>
                    <a:pt x="202" y="8511"/>
                  </a:cubicBezTo>
                  <a:cubicBezTo>
                    <a:pt x="0" y="21516"/>
                    <a:pt x="1426" y="50102"/>
                    <a:pt x="1426" y="50102"/>
                  </a:cubicBezTo>
                  <a:lnTo>
                    <a:pt x="9001" y="51730"/>
                  </a:lnTo>
                  <a:cubicBezTo>
                    <a:pt x="9001" y="51730"/>
                    <a:pt x="10643" y="16029"/>
                    <a:pt x="11032" y="8511"/>
                  </a:cubicBezTo>
                  <a:cubicBezTo>
                    <a:pt x="11061" y="7964"/>
                    <a:pt x="11089" y="7561"/>
                    <a:pt x="11104" y="7345"/>
                  </a:cubicBezTo>
                  <a:cubicBezTo>
                    <a:pt x="11104" y="7331"/>
                    <a:pt x="11104" y="7316"/>
                    <a:pt x="11104" y="7302"/>
                  </a:cubicBezTo>
                  <a:cubicBezTo>
                    <a:pt x="11305" y="4349"/>
                    <a:pt x="10528" y="3313"/>
                    <a:pt x="9606" y="2132"/>
                  </a:cubicBezTo>
                  <a:cubicBezTo>
                    <a:pt x="8584" y="821"/>
                    <a:pt x="6553" y="0"/>
                    <a:pt x="4666" y="0"/>
                  </a:cubicBez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flipH="1">
              <a:off x="2996287" y="2912359"/>
              <a:ext cx="411778" cy="272585"/>
            </a:xfrm>
            <a:custGeom>
              <a:rect b="b" l="l" r="r" t="t"/>
              <a:pathLst>
                <a:path extrusionOk="0" h="7332" w="11076">
                  <a:moveTo>
                    <a:pt x="4441" y="0"/>
                  </a:moveTo>
                  <a:cubicBezTo>
                    <a:pt x="2623" y="0"/>
                    <a:pt x="934" y="762"/>
                    <a:pt x="390" y="2579"/>
                  </a:cubicBezTo>
                  <a:cubicBezTo>
                    <a:pt x="174" y="3285"/>
                    <a:pt x="58" y="4984"/>
                    <a:pt x="1" y="7332"/>
                  </a:cubicBezTo>
                  <a:lnTo>
                    <a:pt x="10874" y="7332"/>
                  </a:lnTo>
                  <a:cubicBezTo>
                    <a:pt x="10874" y="7332"/>
                    <a:pt x="10874" y="7317"/>
                    <a:pt x="10874" y="7303"/>
                  </a:cubicBezTo>
                  <a:cubicBezTo>
                    <a:pt x="11075" y="4350"/>
                    <a:pt x="10298" y="3314"/>
                    <a:pt x="9376" y="2133"/>
                  </a:cubicBezTo>
                  <a:cubicBezTo>
                    <a:pt x="8350" y="820"/>
                    <a:pt x="6326" y="0"/>
                    <a:pt x="4441" y="0"/>
                  </a:cubicBez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flipH="1">
              <a:off x="2744112" y="4761679"/>
              <a:ext cx="529556" cy="205629"/>
            </a:xfrm>
            <a:custGeom>
              <a:rect b="b" l="l" r="r" t="t"/>
              <a:pathLst>
                <a:path extrusionOk="0" h="5531" w="14244">
                  <a:moveTo>
                    <a:pt x="8411" y="0"/>
                  </a:moveTo>
                  <a:lnTo>
                    <a:pt x="8411" y="0"/>
                  </a:lnTo>
                  <a:cubicBezTo>
                    <a:pt x="8411" y="0"/>
                    <a:pt x="8569" y="1397"/>
                    <a:pt x="5862" y="2564"/>
                  </a:cubicBezTo>
                  <a:cubicBezTo>
                    <a:pt x="4940" y="2938"/>
                    <a:pt x="3990" y="3226"/>
                    <a:pt x="3025" y="3413"/>
                  </a:cubicBezTo>
                  <a:cubicBezTo>
                    <a:pt x="721" y="3889"/>
                    <a:pt x="1" y="5530"/>
                    <a:pt x="1" y="5530"/>
                  </a:cubicBezTo>
                  <a:lnTo>
                    <a:pt x="14243" y="5530"/>
                  </a:lnTo>
                  <a:lnTo>
                    <a:pt x="14200" y="3039"/>
                  </a:lnTo>
                  <a:lnTo>
                    <a:pt x="14171" y="418"/>
                  </a:lnTo>
                  <a:lnTo>
                    <a:pt x="8411" y="0"/>
                  </a:lnTo>
                  <a:close/>
                </a:path>
              </a:pathLst>
            </a:custGeom>
            <a:solidFill>
              <a:srgbClr val="F7A6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flipH="1">
              <a:off x="2744112" y="4856444"/>
              <a:ext cx="529556" cy="110863"/>
            </a:xfrm>
            <a:custGeom>
              <a:rect b="b" l="l" r="r" t="t"/>
              <a:pathLst>
                <a:path extrusionOk="0" h="2982" w="14244">
                  <a:moveTo>
                    <a:pt x="5862" y="0"/>
                  </a:moveTo>
                  <a:cubicBezTo>
                    <a:pt x="4940" y="389"/>
                    <a:pt x="3990" y="677"/>
                    <a:pt x="3025" y="864"/>
                  </a:cubicBezTo>
                  <a:cubicBezTo>
                    <a:pt x="721" y="1340"/>
                    <a:pt x="1" y="2981"/>
                    <a:pt x="1" y="2981"/>
                  </a:cubicBezTo>
                  <a:lnTo>
                    <a:pt x="14243" y="2981"/>
                  </a:lnTo>
                  <a:lnTo>
                    <a:pt x="14200" y="490"/>
                  </a:lnTo>
                  <a:cubicBezTo>
                    <a:pt x="12918" y="850"/>
                    <a:pt x="10960" y="1685"/>
                    <a:pt x="7590" y="1959"/>
                  </a:cubicBezTo>
                  <a:cubicBezTo>
                    <a:pt x="7201" y="1268"/>
                    <a:pt x="6510" y="576"/>
                    <a:pt x="5862" y="0"/>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flipH="1">
              <a:off x="2678270" y="2912396"/>
              <a:ext cx="409622" cy="1923192"/>
            </a:xfrm>
            <a:custGeom>
              <a:rect b="b" l="l" r="r" t="t"/>
              <a:pathLst>
                <a:path extrusionOk="0" h="51730" w="11018">
                  <a:moveTo>
                    <a:pt x="4292" y="0"/>
                  </a:moveTo>
                  <a:cubicBezTo>
                    <a:pt x="2478" y="0"/>
                    <a:pt x="793" y="764"/>
                    <a:pt x="289" y="2578"/>
                  </a:cubicBezTo>
                  <a:cubicBezTo>
                    <a:pt x="102" y="3284"/>
                    <a:pt x="15" y="4983"/>
                    <a:pt x="1" y="7345"/>
                  </a:cubicBezTo>
                  <a:cubicBezTo>
                    <a:pt x="1" y="7719"/>
                    <a:pt x="1" y="8108"/>
                    <a:pt x="15" y="8511"/>
                  </a:cubicBezTo>
                  <a:cubicBezTo>
                    <a:pt x="116" y="21516"/>
                    <a:pt x="2175" y="50102"/>
                    <a:pt x="2175" y="50102"/>
                  </a:cubicBezTo>
                  <a:lnTo>
                    <a:pt x="9794" y="51730"/>
                  </a:lnTo>
                  <a:cubicBezTo>
                    <a:pt x="9794" y="51730"/>
                    <a:pt x="10615" y="16029"/>
                    <a:pt x="10845" y="8511"/>
                  </a:cubicBezTo>
                  <a:cubicBezTo>
                    <a:pt x="10859" y="7964"/>
                    <a:pt x="10874" y="7561"/>
                    <a:pt x="10888" y="7345"/>
                  </a:cubicBezTo>
                  <a:cubicBezTo>
                    <a:pt x="10888" y="7331"/>
                    <a:pt x="10888" y="7316"/>
                    <a:pt x="10888" y="7302"/>
                  </a:cubicBezTo>
                  <a:cubicBezTo>
                    <a:pt x="11018" y="4349"/>
                    <a:pt x="10226" y="3313"/>
                    <a:pt x="9275" y="2132"/>
                  </a:cubicBezTo>
                  <a:cubicBezTo>
                    <a:pt x="8209" y="821"/>
                    <a:pt x="6179" y="0"/>
                    <a:pt x="4292" y="0"/>
                  </a:cubicBezTo>
                  <a:close/>
                </a:path>
              </a:pathLst>
            </a:custGeom>
            <a:solidFill>
              <a:srgbClr val="62C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flipH="1">
              <a:off x="2678270" y="2912359"/>
              <a:ext cx="409622" cy="272585"/>
            </a:xfrm>
            <a:custGeom>
              <a:rect b="b" l="l" r="r" t="t"/>
              <a:pathLst>
                <a:path extrusionOk="0" h="7332" w="11018">
                  <a:moveTo>
                    <a:pt x="4291" y="0"/>
                  </a:moveTo>
                  <a:cubicBezTo>
                    <a:pt x="2473" y="0"/>
                    <a:pt x="798" y="762"/>
                    <a:pt x="289" y="2579"/>
                  </a:cubicBezTo>
                  <a:cubicBezTo>
                    <a:pt x="102" y="3285"/>
                    <a:pt x="15" y="4984"/>
                    <a:pt x="1" y="7332"/>
                  </a:cubicBezTo>
                  <a:lnTo>
                    <a:pt x="10888" y="7332"/>
                  </a:lnTo>
                  <a:cubicBezTo>
                    <a:pt x="10888" y="7332"/>
                    <a:pt x="10888" y="7317"/>
                    <a:pt x="10888" y="7303"/>
                  </a:cubicBezTo>
                  <a:cubicBezTo>
                    <a:pt x="11018" y="4350"/>
                    <a:pt x="10226" y="3314"/>
                    <a:pt x="9275" y="2133"/>
                  </a:cubicBezTo>
                  <a:cubicBezTo>
                    <a:pt x="8219" y="820"/>
                    <a:pt x="6178" y="0"/>
                    <a:pt x="4291" y="0"/>
                  </a:cubicBez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flipH="1">
              <a:off x="3343227" y="2144085"/>
              <a:ext cx="599710" cy="525207"/>
            </a:xfrm>
            <a:custGeom>
              <a:rect b="b" l="l" r="r" t="t"/>
              <a:pathLst>
                <a:path extrusionOk="0" h="14127" w="16131">
                  <a:moveTo>
                    <a:pt x="1585" y="0"/>
                  </a:moveTo>
                  <a:lnTo>
                    <a:pt x="1" y="1829"/>
                  </a:lnTo>
                  <a:cubicBezTo>
                    <a:pt x="1" y="1829"/>
                    <a:pt x="5848" y="13451"/>
                    <a:pt x="8656" y="14099"/>
                  </a:cubicBezTo>
                  <a:cubicBezTo>
                    <a:pt x="8736" y="14118"/>
                    <a:pt x="8819" y="14127"/>
                    <a:pt x="8907" y="14127"/>
                  </a:cubicBezTo>
                  <a:cubicBezTo>
                    <a:pt x="11211" y="14127"/>
                    <a:pt x="16130" y="7964"/>
                    <a:pt x="16130" y="7964"/>
                  </a:cubicBezTo>
                  <a:lnTo>
                    <a:pt x="12184" y="4695"/>
                  </a:lnTo>
                  <a:lnTo>
                    <a:pt x="9319" y="7129"/>
                  </a:lnTo>
                  <a:lnTo>
                    <a:pt x="1585" y="0"/>
                  </a:lnTo>
                  <a:close/>
                </a:path>
              </a:pathLst>
            </a:custGeom>
            <a:solidFill>
              <a:srgbClr val="F7A6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flipH="1">
              <a:off x="3882375" y="2115161"/>
              <a:ext cx="240985" cy="118373"/>
            </a:xfrm>
            <a:custGeom>
              <a:rect b="b" l="l" r="r" t="t"/>
              <a:pathLst>
                <a:path extrusionOk="0" h="3184" w="6482">
                  <a:moveTo>
                    <a:pt x="418" y="1"/>
                  </a:moveTo>
                  <a:cubicBezTo>
                    <a:pt x="73" y="87"/>
                    <a:pt x="1" y="548"/>
                    <a:pt x="303" y="735"/>
                  </a:cubicBezTo>
                  <a:cubicBezTo>
                    <a:pt x="505" y="822"/>
                    <a:pt x="3011" y="980"/>
                    <a:pt x="3011" y="980"/>
                  </a:cubicBezTo>
                  <a:lnTo>
                    <a:pt x="3011" y="3155"/>
                  </a:lnTo>
                  <a:lnTo>
                    <a:pt x="5012" y="3183"/>
                  </a:lnTo>
                  <a:cubicBezTo>
                    <a:pt x="5019" y="3184"/>
                    <a:pt x="5025" y="3184"/>
                    <a:pt x="5032" y="3184"/>
                  </a:cubicBezTo>
                  <a:cubicBezTo>
                    <a:pt x="5423" y="3184"/>
                    <a:pt x="6067" y="2758"/>
                    <a:pt x="6251" y="2305"/>
                  </a:cubicBezTo>
                  <a:cubicBezTo>
                    <a:pt x="6452" y="1743"/>
                    <a:pt x="6481" y="1138"/>
                    <a:pt x="6352" y="562"/>
                  </a:cubicBezTo>
                  <a:cubicBezTo>
                    <a:pt x="6265" y="231"/>
                    <a:pt x="5977" y="1"/>
                    <a:pt x="5646" y="1"/>
                  </a:cubicBezTo>
                  <a:close/>
                </a:path>
              </a:pathLst>
            </a:custGeom>
            <a:solidFill>
              <a:srgbClr val="F7A6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flipH="1">
              <a:off x="3880776" y="2073411"/>
              <a:ext cx="127482" cy="89003"/>
            </a:xfrm>
            <a:custGeom>
              <a:rect b="b" l="l" r="r" t="t"/>
              <a:pathLst>
                <a:path extrusionOk="0" h="2394" w="3429">
                  <a:moveTo>
                    <a:pt x="318" y="0"/>
                  </a:moveTo>
                  <a:cubicBezTo>
                    <a:pt x="275" y="0"/>
                    <a:pt x="231" y="0"/>
                    <a:pt x="188" y="15"/>
                  </a:cubicBezTo>
                  <a:cubicBezTo>
                    <a:pt x="1" y="87"/>
                    <a:pt x="188" y="605"/>
                    <a:pt x="390" y="764"/>
                  </a:cubicBezTo>
                  <a:cubicBezTo>
                    <a:pt x="548" y="893"/>
                    <a:pt x="793" y="1138"/>
                    <a:pt x="1110" y="1196"/>
                  </a:cubicBezTo>
                  <a:cubicBezTo>
                    <a:pt x="1192" y="1206"/>
                    <a:pt x="1275" y="1211"/>
                    <a:pt x="1359" y="1211"/>
                  </a:cubicBezTo>
                  <a:cubicBezTo>
                    <a:pt x="1512" y="1211"/>
                    <a:pt x="1667" y="1195"/>
                    <a:pt x="1816" y="1167"/>
                  </a:cubicBezTo>
                  <a:cubicBezTo>
                    <a:pt x="1816" y="1167"/>
                    <a:pt x="1902" y="1973"/>
                    <a:pt x="2075" y="2218"/>
                  </a:cubicBezTo>
                  <a:cubicBezTo>
                    <a:pt x="2161" y="2362"/>
                    <a:pt x="2377" y="2377"/>
                    <a:pt x="2737" y="2391"/>
                  </a:cubicBezTo>
                  <a:cubicBezTo>
                    <a:pt x="2755" y="2393"/>
                    <a:pt x="2773" y="2394"/>
                    <a:pt x="2791" y="2394"/>
                  </a:cubicBezTo>
                  <a:cubicBezTo>
                    <a:pt x="3072" y="2394"/>
                    <a:pt x="3315" y="2186"/>
                    <a:pt x="3342" y="1901"/>
                  </a:cubicBezTo>
                  <a:cubicBezTo>
                    <a:pt x="3428" y="1282"/>
                    <a:pt x="3184" y="533"/>
                    <a:pt x="2708" y="173"/>
                  </a:cubicBezTo>
                  <a:cubicBezTo>
                    <a:pt x="2661" y="141"/>
                    <a:pt x="2579" y="128"/>
                    <a:pt x="2476" y="128"/>
                  </a:cubicBezTo>
                  <a:cubicBezTo>
                    <a:pt x="2172" y="128"/>
                    <a:pt x="1685" y="238"/>
                    <a:pt x="1384" y="260"/>
                  </a:cubicBezTo>
                  <a:cubicBezTo>
                    <a:pt x="836" y="116"/>
                    <a:pt x="519" y="0"/>
                    <a:pt x="318" y="0"/>
                  </a:cubicBezTo>
                  <a:close/>
                </a:path>
              </a:pathLst>
            </a:custGeom>
            <a:solidFill>
              <a:srgbClr val="F7A6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flipH="1">
              <a:off x="3958403" y="2148175"/>
              <a:ext cx="75545" cy="90341"/>
            </a:xfrm>
            <a:custGeom>
              <a:rect b="b" l="l" r="r" t="t"/>
              <a:pathLst>
                <a:path extrusionOk="0" h="2430" w="2032">
                  <a:moveTo>
                    <a:pt x="672" y="0"/>
                  </a:moveTo>
                  <a:cubicBezTo>
                    <a:pt x="555" y="0"/>
                    <a:pt x="437" y="2"/>
                    <a:pt x="318" y="6"/>
                  </a:cubicBezTo>
                  <a:cubicBezTo>
                    <a:pt x="159" y="6"/>
                    <a:pt x="30" y="135"/>
                    <a:pt x="30" y="294"/>
                  </a:cubicBezTo>
                  <a:lnTo>
                    <a:pt x="15" y="625"/>
                  </a:lnTo>
                  <a:lnTo>
                    <a:pt x="15" y="884"/>
                  </a:lnTo>
                  <a:lnTo>
                    <a:pt x="1" y="1662"/>
                  </a:lnTo>
                  <a:lnTo>
                    <a:pt x="1" y="1935"/>
                  </a:lnTo>
                  <a:lnTo>
                    <a:pt x="1" y="2022"/>
                  </a:lnTo>
                  <a:cubicBezTo>
                    <a:pt x="1" y="2238"/>
                    <a:pt x="130" y="2425"/>
                    <a:pt x="274" y="2425"/>
                  </a:cubicBezTo>
                  <a:cubicBezTo>
                    <a:pt x="334" y="2428"/>
                    <a:pt x="399" y="2430"/>
                    <a:pt x="466" y="2430"/>
                  </a:cubicBezTo>
                  <a:cubicBezTo>
                    <a:pt x="721" y="2430"/>
                    <a:pt x="998" y="2404"/>
                    <a:pt x="1066" y="2324"/>
                  </a:cubicBezTo>
                  <a:cubicBezTo>
                    <a:pt x="1124" y="2223"/>
                    <a:pt x="1153" y="2108"/>
                    <a:pt x="1153" y="1993"/>
                  </a:cubicBezTo>
                  <a:cubicBezTo>
                    <a:pt x="1153" y="1878"/>
                    <a:pt x="1153" y="1763"/>
                    <a:pt x="1138" y="1662"/>
                  </a:cubicBezTo>
                  <a:lnTo>
                    <a:pt x="1138" y="1662"/>
                  </a:lnTo>
                  <a:cubicBezTo>
                    <a:pt x="1138" y="1662"/>
                    <a:pt x="1160" y="1664"/>
                    <a:pt x="1194" y="1664"/>
                  </a:cubicBezTo>
                  <a:cubicBezTo>
                    <a:pt x="1286" y="1664"/>
                    <a:pt x="1472" y="1648"/>
                    <a:pt x="1556" y="1532"/>
                  </a:cubicBezTo>
                  <a:cubicBezTo>
                    <a:pt x="1671" y="1374"/>
                    <a:pt x="1570" y="884"/>
                    <a:pt x="1570" y="884"/>
                  </a:cubicBezTo>
                  <a:cubicBezTo>
                    <a:pt x="1570" y="884"/>
                    <a:pt x="1945" y="884"/>
                    <a:pt x="2003" y="755"/>
                  </a:cubicBezTo>
                  <a:cubicBezTo>
                    <a:pt x="2031" y="683"/>
                    <a:pt x="2031" y="596"/>
                    <a:pt x="2031" y="524"/>
                  </a:cubicBezTo>
                  <a:cubicBezTo>
                    <a:pt x="2031" y="452"/>
                    <a:pt x="2031" y="395"/>
                    <a:pt x="2031" y="322"/>
                  </a:cubicBezTo>
                  <a:cubicBezTo>
                    <a:pt x="2031" y="193"/>
                    <a:pt x="1930" y="78"/>
                    <a:pt x="1801" y="63"/>
                  </a:cubicBezTo>
                  <a:cubicBezTo>
                    <a:pt x="1427" y="19"/>
                    <a:pt x="1053" y="0"/>
                    <a:pt x="672" y="0"/>
                  </a:cubicBezTo>
                  <a:close/>
                </a:path>
              </a:pathLst>
            </a:custGeom>
            <a:solidFill>
              <a:srgbClr val="F7A6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flipH="1">
              <a:off x="3958403" y="2167247"/>
              <a:ext cx="74987" cy="13830"/>
            </a:xfrm>
            <a:custGeom>
              <a:rect b="b" l="l" r="r" t="t"/>
              <a:pathLst>
                <a:path extrusionOk="0" h="372" w="2017">
                  <a:moveTo>
                    <a:pt x="1746" y="1"/>
                  </a:moveTo>
                  <a:cubicBezTo>
                    <a:pt x="1227" y="1"/>
                    <a:pt x="371" y="76"/>
                    <a:pt x="0" y="112"/>
                  </a:cubicBezTo>
                  <a:lnTo>
                    <a:pt x="0" y="371"/>
                  </a:lnTo>
                  <a:lnTo>
                    <a:pt x="1555" y="371"/>
                  </a:lnTo>
                  <a:cubicBezTo>
                    <a:pt x="1555" y="371"/>
                    <a:pt x="1930" y="371"/>
                    <a:pt x="1988" y="242"/>
                  </a:cubicBezTo>
                  <a:cubicBezTo>
                    <a:pt x="2016" y="170"/>
                    <a:pt x="2016" y="83"/>
                    <a:pt x="2016" y="11"/>
                  </a:cubicBezTo>
                  <a:cubicBezTo>
                    <a:pt x="1945" y="4"/>
                    <a:pt x="1853" y="1"/>
                    <a:pt x="1746" y="1"/>
                  </a:cubicBezTo>
                  <a:close/>
                </a:path>
              </a:pathLst>
            </a:custGeom>
            <a:solidFill>
              <a:srgbClr val="F3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flipH="1">
              <a:off x="3990524" y="2208886"/>
              <a:ext cx="43423" cy="11785"/>
            </a:xfrm>
            <a:custGeom>
              <a:rect b="b" l="l" r="r" t="t"/>
              <a:pathLst>
                <a:path extrusionOk="0" h="317" w="1168">
                  <a:moveTo>
                    <a:pt x="1" y="0"/>
                  </a:moveTo>
                  <a:lnTo>
                    <a:pt x="1" y="259"/>
                  </a:lnTo>
                  <a:lnTo>
                    <a:pt x="1167" y="317"/>
                  </a:lnTo>
                  <a:cubicBezTo>
                    <a:pt x="1167" y="216"/>
                    <a:pt x="1167" y="101"/>
                    <a:pt x="1153" y="14"/>
                  </a:cubicBezTo>
                  <a:lnTo>
                    <a:pt x="1" y="0"/>
                  </a:lnTo>
                  <a:close/>
                </a:path>
              </a:pathLst>
            </a:custGeom>
            <a:solidFill>
              <a:srgbClr val="F3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flipH="1">
              <a:off x="3082501" y="2071255"/>
              <a:ext cx="466355" cy="449773"/>
            </a:xfrm>
            <a:custGeom>
              <a:rect b="b" l="l" r="r" t="t"/>
              <a:pathLst>
                <a:path extrusionOk="0" h="12098" w="12544">
                  <a:moveTo>
                    <a:pt x="9188" y="1"/>
                  </a:moveTo>
                  <a:cubicBezTo>
                    <a:pt x="9131" y="1"/>
                    <a:pt x="9059" y="1"/>
                    <a:pt x="8987" y="30"/>
                  </a:cubicBezTo>
                  <a:cubicBezTo>
                    <a:pt x="7561" y="534"/>
                    <a:pt x="3327" y="4220"/>
                    <a:pt x="0" y="7331"/>
                  </a:cubicBezTo>
                  <a:lnTo>
                    <a:pt x="5228" y="12098"/>
                  </a:lnTo>
                  <a:cubicBezTo>
                    <a:pt x="6855" y="10499"/>
                    <a:pt x="9836" y="7475"/>
                    <a:pt x="10326" y="6611"/>
                  </a:cubicBezTo>
                  <a:cubicBezTo>
                    <a:pt x="12544" y="2708"/>
                    <a:pt x="10340" y="1"/>
                    <a:pt x="9188" y="1"/>
                  </a:cubicBez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flipH="1">
              <a:off x="2678270" y="2050324"/>
              <a:ext cx="763514" cy="1050041"/>
            </a:xfrm>
            <a:custGeom>
              <a:rect b="b" l="l" r="r" t="t"/>
              <a:pathLst>
                <a:path extrusionOk="0" h="28244" w="20537">
                  <a:moveTo>
                    <a:pt x="12355" y="0"/>
                  </a:moveTo>
                  <a:cubicBezTo>
                    <a:pt x="12269" y="0"/>
                    <a:pt x="12183" y="1"/>
                    <a:pt x="12098" y="2"/>
                  </a:cubicBezTo>
                  <a:cubicBezTo>
                    <a:pt x="9865" y="2"/>
                    <a:pt x="7561" y="247"/>
                    <a:pt x="7561" y="247"/>
                  </a:cubicBezTo>
                  <a:lnTo>
                    <a:pt x="7576" y="247"/>
                  </a:lnTo>
                  <a:cubicBezTo>
                    <a:pt x="7273" y="276"/>
                    <a:pt x="6985" y="319"/>
                    <a:pt x="6712" y="391"/>
                  </a:cubicBezTo>
                  <a:cubicBezTo>
                    <a:pt x="6496" y="449"/>
                    <a:pt x="6308" y="521"/>
                    <a:pt x="6107" y="593"/>
                  </a:cubicBezTo>
                  <a:cubicBezTo>
                    <a:pt x="5588" y="780"/>
                    <a:pt x="5142" y="1140"/>
                    <a:pt x="4854" y="1601"/>
                  </a:cubicBezTo>
                  <a:cubicBezTo>
                    <a:pt x="4566" y="2119"/>
                    <a:pt x="4364" y="4265"/>
                    <a:pt x="4249" y="6684"/>
                  </a:cubicBezTo>
                  <a:cubicBezTo>
                    <a:pt x="4076" y="9997"/>
                    <a:pt x="4033" y="13799"/>
                    <a:pt x="4033" y="14620"/>
                  </a:cubicBezTo>
                  <a:cubicBezTo>
                    <a:pt x="3428" y="17413"/>
                    <a:pt x="1009" y="23087"/>
                    <a:pt x="1" y="28243"/>
                  </a:cubicBezTo>
                  <a:lnTo>
                    <a:pt x="20537" y="28243"/>
                  </a:lnTo>
                  <a:cubicBezTo>
                    <a:pt x="20321" y="26731"/>
                    <a:pt x="19442" y="20610"/>
                    <a:pt x="18650" y="17413"/>
                  </a:cubicBezTo>
                  <a:cubicBezTo>
                    <a:pt x="18535" y="16909"/>
                    <a:pt x="18391" y="16405"/>
                    <a:pt x="18204" y="15916"/>
                  </a:cubicBezTo>
                  <a:cubicBezTo>
                    <a:pt x="18938" y="11077"/>
                    <a:pt x="19399" y="7059"/>
                    <a:pt x="19471" y="4553"/>
                  </a:cubicBezTo>
                  <a:cubicBezTo>
                    <a:pt x="19500" y="3127"/>
                    <a:pt x="19399" y="2191"/>
                    <a:pt x="19154" y="1874"/>
                  </a:cubicBezTo>
                  <a:cubicBezTo>
                    <a:pt x="18722" y="1313"/>
                    <a:pt x="18017" y="938"/>
                    <a:pt x="16922" y="636"/>
                  </a:cubicBezTo>
                  <a:cubicBezTo>
                    <a:pt x="16692" y="564"/>
                    <a:pt x="16461" y="506"/>
                    <a:pt x="16216" y="449"/>
                  </a:cubicBezTo>
                  <a:cubicBezTo>
                    <a:pt x="16015" y="405"/>
                    <a:pt x="15799" y="362"/>
                    <a:pt x="15568" y="319"/>
                  </a:cubicBezTo>
                  <a:cubicBezTo>
                    <a:pt x="15280" y="276"/>
                    <a:pt x="14963" y="218"/>
                    <a:pt x="14632" y="161"/>
                  </a:cubicBezTo>
                  <a:cubicBezTo>
                    <a:pt x="13868" y="57"/>
                    <a:pt x="13116" y="0"/>
                    <a:pt x="12355" y="0"/>
                  </a:cubicBezTo>
                  <a:close/>
                </a:path>
              </a:pathLst>
            </a:custGeom>
            <a:solidFill>
              <a:srgbClr val="62C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flipH="1">
              <a:off x="2854417" y="2050361"/>
              <a:ext cx="345379" cy="254926"/>
            </a:xfrm>
            <a:custGeom>
              <a:rect b="b" l="l" r="r" t="t"/>
              <a:pathLst>
                <a:path extrusionOk="0" h="6857" w="9290">
                  <a:moveTo>
                    <a:pt x="5579" y="0"/>
                  </a:moveTo>
                  <a:cubicBezTo>
                    <a:pt x="3357" y="0"/>
                    <a:pt x="1067" y="246"/>
                    <a:pt x="1067" y="246"/>
                  </a:cubicBezTo>
                  <a:cubicBezTo>
                    <a:pt x="764" y="275"/>
                    <a:pt x="476" y="318"/>
                    <a:pt x="188" y="390"/>
                  </a:cubicBezTo>
                  <a:cubicBezTo>
                    <a:pt x="1" y="448"/>
                    <a:pt x="1513" y="5315"/>
                    <a:pt x="2809" y="6856"/>
                  </a:cubicBezTo>
                  <a:cubicBezTo>
                    <a:pt x="5805" y="3414"/>
                    <a:pt x="9290" y="361"/>
                    <a:pt x="9059" y="318"/>
                  </a:cubicBezTo>
                  <a:cubicBezTo>
                    <a:pt x="8771" y="275"/>
                    <a:pt x="8454" y="217"/>
                    <a:pt x="8123" y="160"/>
                  </a:cubicBezTo>
                  <a:cubicBezTo>
                    <a:pt x="7397" y="42"/>
                    <a:pt x="6493" y="0"/>
                    <a:pt x="5579" y="0"/>
                  </a:cubicBez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flipH="1">
              <a:off x="2879029" y="2319154"/>
              <a:ext cx="152093" cy="174139"/>
            </a:xfrm>
            <a:custGeom>
              <a:rect b="b" l="l" r="r" t="t"/>
              <a:pathLst>
                <a:path extrusionOk="0" h="4684" w="4091">
                  <a:moveTo>
                    <a:pt x="0" y="1"/>
                  </a:moveTo>
                  <a:lnTo>
                    <a:pt x="0" y="3270"/>
                  </a:lnTo>
                  <a:cubicBezTo>
                    <a:pt x="0" y="3270"/>
                    <a:pt x="101" y="4220"/>
                    <a:pt x="1368" y="4580"/>
                  </a:cubicBezTo>
                  <a:cubicBezTo>
                    <a:pt x="1621" y="4652"/>
                    <a:pt x="1870" y="4684"/>
                    <a:pt x="2108" y="4684"/>
                  </a:cubicBezTo>
                  <a:cubicBezTo>
                    <a:pt x="3069" y="4684"/>
                    <a:pt x="3857" y="4169"/>
                    <a:pt x="3961" y="3673"/>
                  </a:cubicBezTo>
                  <a:cubicBezTo>
                    <a:pt x="4090" y="2996"/>
                    <a:pt x="4018" y="145"/>
                    <a:pt x="4004" y="87"/>
                  </a:cubicBezTo>
                  <a:lnTo>
                    <a:pt x="0" y="1"/>
                  </a:ln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flipH="1">
              <a:off x="2274560" y="2309005"/>
              <a:ext cx="547216" cy="882371"/>
            </a:xfrm>
            <a:custGeom>
              <a:rect b="b" l="l" r="r" t="t"/>
              <a:pathLst>
                <a:path extrusionOk="0" h="23734" w="14719">
                  <a:moveTo>
                    <a:pt x="8324" y="0"/>
                  </a:moveTo>
                  <a:lnTo>
                    <a:pt x="3788" y="3946"/>
                  </a:lnTo>
                  <a:lnTo>
                    <a:pt x="7158" y="7402"/>
                  </a:lnTo>
                  <a:cubicBezTo>
                    <a:pt x="7158" y="7402"/>
                    <a:pt x="922" y="18232"/>
                    <a:pt x="735" y="18390"/>
                  </a:cubicBezTo>
                  <a:cubicBezTo>
                    <a:pt x="547" y="18549"/>
                    <a:pt x="605" y="20191"/>
                    <a:pt x="605" y="20191"/>
                  </a:cubicBezTo>
                  <a:cubicBezTo>
                    <a:pt x="605" y="20191"/>
                    <a:pt x="0" y="20738"/>
                    <a:pt x="115" y="20939"/>
                  </a:cubicBezTo>
                  <a:cubicBezTo>
                    <a:pt x="187" y="21094"/>
                    <a:pt x="252" y="21153"/>
                    <a:pt x="378" y="21153"/>
                  </a:cubicBezTo>
                  <a:cubicBezTo>
                    <a:pt x="428" y="21153"/>
                    <a:pt x="488" y="21143"/>
                    <a:pt x="562" y="21127"/>
                  </a:cubicBezTo>
                  <a:cubicBezTo>
                    <a:pt x="821" y="21069"/>
                    <a:pt x="1296" y="20752"/>
                    <a:pt x="1368" y="20565"/>
                  </a:cubicBezTo>
                  <a:cubicBezTo>
                    <a:pt x="1455" y="20234"/>
                    <a:pt x="1512" y="19888"/>
                    <a:pt x="1556" y="19543"/>
                  </a:cubicBezTo>
                  <a:lnTo>
                    <a:pt x="2088" y="19543"/>
                  </a:lnTo>
                  <a:cubicBezTo>
                    <a:pt x="2088" y="19543"/>
                    <a:pt x="3096" y="21184"/>
                    <a:pt x="3240" y="21501"/>
                  </a:cubicBezTo>
                  <a:cubicBezTo>
                    <a:pt x="3240" y="21919"/>
                    <a:pt x="3500" y="23733"/>
                    <a:pt x="4047" y="23733"/>
                  </a:cubicBezTo>
                  <a:cubicBezTo>
                    <a:pt x="4407" y="23733"/>
                    <a:pt x="4249" y="22164"/>
                    <a:pt x="4177" y="21746"/>
                  </a:cubicBezTo>
                  <a:cubicBezTo>
                    <a:pt x="4090" y="21328"/>
                    <a:pt x="3572" y="19456"/>
                    <a:pt x="3572" y="19456"/>
                  </a:cubicBezTo>
                  <a:cubicBezTo>
                    <a:pt x="3572" y="19456"/>
                    <a:pt x="13869" y="9001"/>
                    <a:pt x="14301" y="6970"/>
                  </a:cubicBezTo>
                  <a:cubicBezTo>
                    <a:pt x="14718" y="4954"/>
                    <a:pt x="8324" y="0"/>
                    <a:pt x="8324" y="0"/>
                  </a:cubicBezTo>
                  <a:close/>
                </a:path>
              </a:pathLst>
            </a:custGeom>
            <a:solidFill>
              <a:srgbClr val="F7A6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flipH="1">
              <a:off x="2408956" y="2098580"/>
              <a:ext cx="466912" cy="449773"/>
            </a:xfrm>
            <a:custGeom>
              <a:rect b="b" l="l" r="r" t="t"/>
              <a:pathLst>
                <a:path extrusionOk="0" h="12098" w="12559">
                  <a:moveTo>
                    <a:pt x="3356" y="0"/>
                  </a:moveTo>
                  <a:cubicBezTo>
                    <a:pt x="2204" y="0"/>
                    <a:pt x="1" y="2708"/>
                    <a:pt x="2218" y="6611"/>
                  </a:cubicBezTo>
                  <a:cubicBezTo>
                    <a:pt x="2708" y="7475"/>
                    <a:pt x="5704" y="10499"/>
                    <a:pt x="7317" y="12097"/>
                  </a:cubicBezTo>
                  <a:lnTo>
                    <a:pt x="12559" y="7331"/>
                  </a:lnTo>
                  <a:cubicBezTo>
                    <a:pt x="9232" y="4220"/>
                    <a:pt x="4998" y="533"/>
                    <a:pt x="3558" y="29"/>
                  </a:cubicBezTo>
                  <a:cubicBezTo>
                    <a:pt x="3500" y="15"/>
                    <a:pt x="3428" y="0"/>
                    <a:pt x="3356" y="0"/>
                  </a:cubicBez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flipH="1">
              <a:off x="2897766" y="1683084"/>
              <a:ext cx="336270" cy="560079"/>
            </a:xfrm>
            <a:custGeom>
              <a:rect b="b" l="l" r="r" t="t"/>
              <a:pathLst>
                <a:path extrusionOk="0" h="15065" w="9045">
                  <a:moveTo>
                    <a:pt x="1066" y="1"/>
                  </a:moveTo>
                  <a:cubicBezTo>
                    <a:pt x="778" y="318"/>
                    <a:pt x="591" y="865"/>
                    <a:pt x="562" y="1931"/>
                  </a:cubicBezTo>
                  <a:cubicBezTo>
                    <a:pt x="663" y="3616"/>
                    <a:pt x="792" y="3961"/>
                    <a:pt x="591" y="4408"/>
                  </a:cubicBezTo>
                  <a:cubicBezTo>
                    <a:pt x="389" y="4825"/>
                    <a:pt x="0" y="4797"/>
                    <a:pt x="29" y="4998"/>
                  </a:cubicBezTo>
                  <a:cubicBezTo>
                    <a:pt x="43" y="5200"/>
                    <a:pt x="691" y="5272"/>
                    <a:pt x="706" y="5848"/>
                  </a:cubicBezTo>
                  <a:cubicBezTo>
                    <a:pt x="706" y="6453"/>
                    <a:pt x="691" y="7360"/>
                    <a:pt x="908" y="7533"/>
                  </a:cubicBezTo>
                  <a:cubicBezTo>
                    <a:pt x="1113" y="7710"/>
                    <a:pt x="1470" y="7803"/>
                    <a:pt x="1931" y="7803"/>
                  </a:cubicBezTo>
                  <a:cubicBezTo>
                    <a:pt x="2181" y="7803"/>
                    <a:pt x="2462" y="7776"/>
                    <a:pt x="2765" y="7720"/>
                  </a:cubicBezTo>
                  <a:cubicBezTo>
                    <a:pt x="2866" y="7706"/>
                    <a:pt x="2952" y="7691"/>
                    <a:pt x="3024" y="7691"/>
                  </a:cubicBezTo>
                  <a:cubicBezTo>
                    <a:pt x="3077" y="7686"/>
                    <a:pt x="3125" y="7684"/>
                    <a:pt x="3170" y="7684"/>
                  </a:cubicBezTo>
                  <a:cubicBezTo>
                    <a:pt x="3653" y="7684"/>
                    <a:pt x="3703" y="7954"/>
                    <a:pt x="3716" y="8152"/>
                  </a:cubicBezTo>
                  <a:cubicBezTo>
                    <a:pt x="3759" y="8671"/>
                    <a:pt x="3586" y="9189"/>
                    <a:pt x="3241" y="9578"/>
                  </a:cubicBezTo>
                  <a:cubicBezTo>
                    <a:pt x="2924" y="9938"/>
                    <a:pt x="2016" y="10082"/>
                    <a:pt x="2016" y="10082"/>
                  </a:cubicBezTo>
                  <a:cubicBezTo>
                    <a:pt x="2016" y="10082"/>
                    <a:pt x="3039" y="14834"/>
                    <a:pt x="3989" y="15065"/>
                  </a:cubicBezTo>
                  <a:cubicBezTo>
                    <a:pt x="4781" y="14474"/>
                    <a:pt x="7532" y="11508"/>
                    <a:pt x="9044" y="10039"/>
                  </a:cubicBezTo>
                  <a:cubicBezTo>
                    <a:pt x="8065" y="9722"/>
                    <a:pt x="7100" y="9203"/>
                    <a:pt x="6783" y="8267"/>
                  </a:cubicBezTo>
                  <a:cubicBezTo>
                    <a:pt x="6466" y="7331"/>
                    <a:pt x="6740" y="4998"/>
                    <a:pt x="6740" y="4998"/>
                  </a:cubicBezTo>
                  <a:lnTo>
                    <a:pt x="6740" y="4998"/>
                  </a:lnTo>
                  <a:cubicBezTo>
                    <a:pt x="6740" y="4998"/>
                    <a:pt x="6817" y="5037"/>
                    <a:pt x="6957" y="5037"/>
                  </a:cubicBezTo>
                  <a:cubicBezTo>
                    <a:pt x="7074" y="5037"/>
                    <a:pt x="7235" y="5010"/>
                    <a:pt x="7431" y="4912"/>
                  </a:cubicBezTo>
                  <a:cubicBezTo>
                    <a:pt x="7863" y="4681"/>
                    <a:pt x="8223" y="2651"/>
                    <a:pt x="7518" y="2478"/>
                  </a:cubicBezTo>
                  <a:cubicBezTo>
                    <a:pt x="7437" y="2459"/>
                    <a:pt x="7359" y="2449"/>
                    <a:pt x="7285" y="2449"/>
                  </a:cubicBezTo>
                  <a:cubicBezTo>
                    <a:pt x="6752" y="2449"/>
                    <a:pt x="6395" y="2935"/>
                    <a:pt x="6193" y="3731"/>
                  </a:cubicBezTo>
                  <a:cubicBezTo>
                    <a:pt x="5545" y="3155"/>
                    <a:pt x="5401" y="2478"/>
                    <a:pt x="4652" y="2363"/>
                  </a:cubicBezTo>
                  <a:cubicBezTo>
                    <a:pt x="3903" y="2248"/>
                    <a:pt x="2204" y="2046"/>
                    <a:pt x="1512" y="1095"/>
                  </a:cubicBezTo>
                  <a:cubicBezTo>
                    <a:pt x="1282" y="764"/>
                    <a:pt x="1138" y="390"/>
                    <a:pt x="1066" y="1"/>
                  </a:cubicBezTo>
                  <a:close/>
                </a:path>
              </a:pathLst>
            </a:custGeom>
            <a:solidFill>
              <a:srgbClr val="F7A6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flipH="1">
              <a:off x="3146744" y="1892989"/>
              <a:ext cx="44464" cy="28775"/>
            </a:xfrm>
            <a:custGeom>
              <a:rect b="b" l="l" r="r" t="t"/>
              <a:pathLst>
                <a:path extrusionOk="0" h="774" w="1196">
                  <a:moveTo>
                    <a:pt x="1196" y="0"/>
                  </a:moveTo>
                  <a:lnTo>
                    <a:pt x="0" y="605"/>
                  </a:lnTo>
                  <a:cubicBezTo>
                    <a:pt x="145" y="719"/>
                    <a:pt x="328" y="773"/>
                    <a:pt x="510" y="773"/>
                  </a:cubicBezTo>
                  <a:cubicBezTo>
                    <a:pt x="581" y="773"/>
                    <a:pt x="652" y="765"/>
                    <a:pt x="720" y="749"/>
                  </a:cubicBezTo>
                  <a:cubicBezTo>
                    <a:pt x="1152" y="620"/>
                    <a:pt x="1196" y="0"/>
                    <a:pt x="11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flipH="1">
              <a:off x="3001640" y="1770117"/>
              <a:ext cx="219570" cy="94394"/>
            </a:xfrm>
            <a:custGeom>
              <a:rect b="b" l="l" r="r" t="t"/>
              <a:pathLst>
                <a:path extrusionOk="0" h="2539" w="5906">
                  <a:moveTo>
                    <a:pt x="1813" y="345"/>
                  </a:moveTo>
                  <a:cubicBezTo>
                    <a:pt x="2037" y="345"/>
                    <a:pt x="2265" y="428"/>
                    <a:pt x="2449" y="612"/>
                  </a:cubicBezTo>
                  <a:cubicBezTo>
                    <a:pt x="3040" y="1203"/>
                    <a:pt x="2622" y="2196"/>
                    <a:pt x="1801" y="2196"/>
                  </a:cubicBezTo>
                  <a:cubicBezTo>
                    <a:pt x="1297" y="2196"/>
                    <a:pt x="879" y="1779"/>
                    <a:pt x="879" y="1275"/>
                  </a:cubicBezTo>
                  <a:cubicBezTo>
                    <a:pt x="879" y="717"/>
                    <a:pt x="1338" y="345"/>
                    <a:pt x="1813" y="345"/>
                  </a:cubicBezTo>
                  <a:close/>
                  <a:moveTo>
                    <a:pt x="1803" y="0"/>
                  </a:moveTo>
                  <a:cubicBezTo>
                    <a:pt x="1250" y="0"/>
                    <a:pt x="699" y="339"/>
                    <a:pt x="563" y="1015"/>
                  </a:cubicBezTo>
                  <a:cubicBezTo>
                    <a:pt x="548" y="1073"/>
                    <a:pt x="491" y="1116"/>
                    <a:pt x="433" y="1116"/>
                  </a:cubicBezTo>
                  <a:lnTo>
                    <a:pt x="145" y="1116"/>
                  </a:lnTo>
                  <a:cubicBezTo>
                    <a:pt x="73" y="1116"/>
                    <a:pt x="15" y="1174"/>
                    <a:pt x="15" y="1246"/>
                  </a:cubicBezTo>
                  <a:cubicBezTo>
                    <a:pt x="1" y="1318"/>
                    <a:pt x="73" y="1390"/>
                    <a:pt x="145" y="1390"/>
                  </a:cubicBezTo>
                  <a:lnTo>
                    <a:pt x="433" y="1390"/>
                  </a:lnTo>
                  <a:cubicBezTo>
                    <a:pt x="491" y="1390"/>
                    <a:pt x="534" y="1433"/>
                    <a:pt x="548" y="1491"/>
                  </a:cubicBezTo>
                  <a:cubicBezTo>
                    <a:pt x="671" y="2189"/>
                    <a:pt x="1236" y="2538"/>
                    <a:pt x="1801" y="2538"/>
                  </a:cubicBezTo>
                  <a:cubicBezTo>
                    <a:pt x="2366" y="2538"/>
                    <a:pt x="2932" y="2189"/>
                    <a:pt x="3054" y="1491"/>
                  </a:cubicBezTo>
                  <a:cubicBezTo>
                    <a:pt x="3068" y="1433"/>
                    <a:pt x="3112" y="1390"/>
                    <a:pt x="3184" y="1390"/>
                  </a:cubicBezTo>
                  <a:lnTo>
                    <a:pt x="5761" y="1390"/>
                  </a:lnTo>
                  <a:cubicBezTo>
                    <a:pt x="5833" y="1390"/>
                    <a:pt x="5905" y="1318"/>
                    <a:pt x="5905" y="1246"/>
                  </a:cubicBezTo>
                  <a:cubicBezTo>
                    <a:pt x="5891" y="1174"/>
                    <a:pt x="5833" y="1116"/>
                    <a:pt x="5761" y="1116"/>
                  </a:cubicBezTo>
                  <a:lnTo>
                    <a:pt x="3169" y="1116"/>
                  </a:lnTo>
                  <a:cubicBezTo>
                    <a:pt x="3112" y="1116"/>
                    <a:pt x="3054" y="1073"/>
                    <a:pt x="3054" y="1015"/>
                  </a:cubicBezTo>
                  <a:cubicBezTo>
                    <a:pt x="2910" y="339"/>
                    <a:pt x="2355" y="0"/>
                    <a:pt x="1803" y="0"/>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flipH="1">
              <a:off x="2897766" y="1846405"/>
              <a:ext cx="261321" cy="396758"/>
            </a:xfrm>
            <a:custGeom>
              <a:rect b="b" l="l" r="r" t="t"/>
              <a:pathLst>
                <a:path extrusionOk="0" h="10672" w="7029">
                  <a:moveTo>
                    <a:pt x="4292" y="0"/>
                  </a:moveTo>
                  <a:cubicBezTo>
                    <a:pt x="4234" y="303"/>
                    <a:pt x="4177" y="490"/>
                    <a:pt x="4148" y="634"/>
                  </a:cubicBezTo>
                  <a:cubicBezTo>
                    <a:pt x="3500" y="2665"/>
                    <a:pt x="1685" y="3169"/>
                    <a:pt x="1008" y="3298"/>
                  </a:cubicBezTo>
                  <a:cubicBezTo>
                    <a:pt x="1061" y="3293"/>
                    <a:pt x="1109" y="3291"/>
                    <a:pt x="1154" y="3291"/>
                  </a:cubicBezTo>
                  <a:cubicBezTo>
                    <a:pt x="1637" y="3291"/>
                    <a:pt x="1687" y="3561"/>
                    <a:pt x="1700" y="3759"/>
                  </a:cubicBezTo>
                  <a:cubicBezTo>
                    <a:pt x="1743" y="4278"/>
                    <a:pt x="1570" y="4796"/>
                    <a:pt x="1225" y="5185"/>
                  </a:cubicBezTo>
                  <a:cubicBezTo>
                    <a:pt x="908" y="5545"/>
                    <a:pt x="0" y="5689"/>
                    <a:pt x="0" y="5689"/>
                  </a:cubicBezTo>
                  <a:cubicBezTo>
                    <a:pt x="0" y="5689"/>
                    <a:pt x="1023" y="10441"/>
                    <a:pt x="1973" y="10672"/>
                  </a:cubicBezTo>
                  <a:cubicBezTo>
                    <a:pt x="2765" y="10081"/>
                    <a:pt x="5516" y="7115"/>
                    <a:pt x="7028" y="5646"/>
                  </a:cubicBezTo>
                  <a:cubicBezTo>
                    <a:pt x="6049" y="5329"/>
                    <a:pt x="5084" y="4810"/>
                    <a:pt x="4767" y="3874"/>
                  </a:cubicBezTo>
                  <a:cubicBezTo>
                    <a:pt x="4450" y="2938"/>
                    <a:pt x="4724" y="605"/>
                    <a:pt x="4724" y="605"/>
                  </a:cubicBezTo>
                  <a:cubicBezTo>
                    <a:pt x="4724" y="605"/>
                    <a:pt x="4393" y="519"/>
                    <a:pt x="4292" y="0"/>
                  </a:cubicBezTo>
                  <a:close/>
                </a:path>
              </a:pathLst>
            </a:custGeom>
            <a:solidFill>
              <a:srgbClr val="F3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flipH="1">
              <a:off x="2955057" y="1790490"/>
              <a:ext cx="35913" cy="59707"/>
            </a:xfrm>
            <a:custGeom>
              <a:rect b="b" l="l" r="r" t="t"/>
              <a:pathLst>
                <a:path extrusionOk="0" h="1606" w="966">
                  <a:moveTo>
                    <a:pt x="772" y="1"/>
                  </a:moveTo>
                  <a:cubicBezTo>
                    <a:pt x="694" y="1"/>
                    <a:pt x="595" y="29"/>
                    <a:pt x="476" y="122"/>
                  </a:cubicBezTo>
                  <a:cubicBezTo>
                    <a:pt x="58" y="424"/>
                    <a:pt x="0" y="1605"/>
                    <a:pt x="432" y="1605"/>
                  </a:cubicBezTo>
                  <a:cubicBezTo>
                    <a:pt x="879" y="1605"/>
                    <a:pt x="893" y="871"/>
                    <a:pt x="591" y="799"/>
                  </a:cubicBezTo>
                  <a:cubicBezTo>
                    <a:pt x="533" y="784"/>
                    <a:pt x="461" y="770"/>
                    <a:pt x="389" y="755"/>
                  </a:cubicBezTo>
                  <a:cubicBezTo>
                    <a:pt x="389" y="755"/>
                    <a:pt x="461" y="79"/>
                    <a:pt x="965" y="79"/>
                  </a:cubicBezTo>
                  <a:cubicBezTo>
                    <a:pt x="965" y="79"/>
                    <a:pt x="898" y="1"/>
                    <a:pt x="772" y="1"/>
                  </a:cubicBezTo>
                  <a:close/>
                </a:path>
              </a:pathLst>
            </a:custGeom>
            <a:solidFill>
              <a:srgbClr val="F3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flipH="1">
              <a:off x="3137635" y="1740263"/>
              <a:ext cx="45542" cy="18886"/>
            </a:xfrm>
            <a:custGeom>
              <a:rect b="b" l="l" r="r" t="t"/>
              <a:pathLst>
                <a:path extrusionOk="0" h="508" w="1225">
                  <a:moveTo>
                    <a:pt x="643" y="0"/>
                  </a:moveTo>
                  <a:cubicBezTo>
                    <a:pt x="352" y="0"/>
                    <a:pt x="65" y="231"/>
                    <a:pt x="0" y="508"/>
                  </a:cubicBezTo>
                  <a:cubicBezTo>
                    <a:pt x="199" y="427"/>
                    <a:pt x="414" y="387"/>
                    <a:pt x="627" y="387"/>
                  </a:cubicBezTo>
                  <a:cubicBezTo>
                    <a:pt x="831" y="387"/>
                    <a:pt x="1035" y="423"/>
                    <a:pt x="1224" y="494"/>
                  </a:cubicBezTo>
                  <a:cubicBezTo>
                    <a:pt x="1093" y="137"/>
                    <a:pt x="866" y="0"/>
                    <a:pt x="643" y="0"/>
                  </a:cubicBezTo>
                  <a:close/>
                </a:path>
              </a:pathLst>
            </a:custGeom>
            <a:solidFill>
              <a:srgbClr val="1D22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flipH="1">
              <a:off x="1477883" y="1608692"/>
              <a:ext cx="622723" cy="706707"/>
            </a:xfrm>
            <a:custGeom>
              <a:rect b="b" l="l" r="r" t="t"/>
              <a:pathLst>
                <a:path extrusionOk="0" h="19009" w="16750">
                  <a:moveTo>
                    <a:pt x="5344" y="0"/>
                  </a:moveTo>
                  <a:cubicBezTo>
                    <a:pt x="4494" y="0"/>
                    <a:pt x="3601" y="115"/>
                    <a:pt x="2967" y="475"/>
                  </a:cubicBezTo>
                  <a:cubicBezTo>
                    <a:pt x="2723" y="605"/>
                    <a:pt x="2521" y="792"/>
                    <a:pt x="2377" y="1023"/>
                  </a:cubicBezTo>
                  <a:cubicBezTo>
                    <a:pt x="1614" y="2189"/>
                    <a:pt x="1902" y="4335"/>
                    <a:pt x="1585" y="5674"/>
                  </a:cubicBezTo>
                  <a:cubicBezTo>
                    <a:pt x="1412" y="6452"/>
                    <a:pt x="735" y="6913"/>
                    <a:pt x="375" y="7590"/>
                  </a:cubicBezTo>
                  <a:cubicBezTo>
                    <a:pt x="73" y="8195"/>
                    <a:pt x="1" y="8871"/>
                    <a:pt x="174" y="9519"/>
                  </a:cubicBezTo>
                  <a:cubicBezTo>
                    <a:pt x="332" y="10182"/>
                    <a:pt x="778" y="10513"/>
                    <a:pt x="1110" y="11075"/>
                  </a:cubicBezTo>
                  <a:cubicBezTo>
                    <a:pt x="1844" y="12299"/>
                    <a:pt x="951" y="13624"/>
                    <a:pt x="778" y="14862"/>
                  </a:cubicBezTo>
                  <a:cubicBezTo>
                    <a:pt x="548" y="16461"/>
                    <a:pt x="1671" y="18074"/>
                    <a:pt x="3183" y="18679"/>
                  </a:cubicBezTo>
                  <a:cubicBezTo>
                    <a:pt x="3746" y="18906"/>
                    <a:pt x="4345" y="19009"/>
                    <a:pt x="4949" y="19009"/>
                  </a:cubicBezTo>
                  <a:cubicBezTo>
                    <a:pt x="5954" y="19009"/>
                    <a:pt x="6973" y="18723"/>
                    <a:pt x="7864" y="18247"/>
                  </a:cubicBezTo>
                  <a:cubicBezTo>
                    <a:pt x="8551" y="17873"/>
                    <a:pt x="9348" y="17767"/>
                    <a:pt x="10183" y="17767"/>
                  </a:cubicBezTo>
                  <a:cubicBezTo>
                    <a:pt x="10731" y="17767"/>
                    <a:pt x="11294" y="17812"/>
                    <a:pt x="11853" y="17858"/>
                  </a:cubicBezTo>
                  <a:cubicBezTo>
                    <a:pt x="12412" y="17901"/>
                    <a:pt x="12972" y="17944"/>
                    <a:pt x="13510" y="17944"/>
                  </a:cubicBezTo>
                  <a:cubicBezTo>
                    <a:pt x="13872" y="17944"/>
                    <a:pt x="14224" y="17924"/>
                    <a:pt x="14560" y="17872"/>
                  </a:cubicBezTo>
                  <a:cubicBezTo>
                    <a:pt x="16749" y="17512"/>
                    <a:pt x="16519" y="15424"/>
                    <a:pt x="16505" y="13537"/>
                  </a:cubicBezTo>
                  <a:cubicBezTo>
                    <a:pt x="16490" y="11982"/>
                    <a:pt x="16461" y="10355"/>
                    <a:pt x="15828" y="8929"/>
                  </a:cubicBezTo>
                  <a:cubicBezTo>
                    <a:pt x="15237" y="7647"/>
                    <a:pt x="14200" y="6625"/>
                    <a:pt x="13365" y="5487"/>
                  </a:cubicBezTo>
                  <a:cubicBezTo>
                    <a:pt x="12371" y="4133"/>
                    <a:pt x="11637" y="2535"/>
                    <a:pt x="10326" y="1484"/>
                  </a:cubicBezTo>
                  <a:cubicBezTo>
                    <a:pt x="9390" y="763"/>
                    <a:pt x="8281" y="303"/>
                    <a:pt x="7115" y="144"/>
                  </a:cubicBezTo>
                  <a:cubicBezTo>
                    <a:pt x="6524" y="43"/>
                    <a:pt x="5934" y="0"/>
                    <a:pt x="5344" y="0"/>
                  </a:cubicBezTo>
                  <a:close/>
                </a:path>
              </a:pathLst>
            </a:custGeom>
            <a:solidFill>
              <a:srgbClr val="ED30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flipH="1">
              <a:off x="1627783" y="1680742"/>
              <a:ext cx="436389" cy="443044"/>
            </a:xfrm>
            <a:custGeom>
              <a:rect b="b" l="l" r="r" t="t"/>
              <a:pathLst>
                <a:path extrusionOk="0" h="11917" w="11738">
                  <a:moveTo>
                    <a:pt x="6866" y="1"/>
                  </a:moveTo>
                  <a:cubicBezTo>
                    <a:pt x="6555" y="1"/>
                    <a:pt x="6192" y="58"/>
                    <a:pt x="5761" y="194"/>
                  </a:cubicBezTo>
                  <a:cubicBezTo>
                    <a:pt x="4864" y="479"/>
                    <a:pt x="4205" y="578"/>
                    <a:pt x="3722" y="578"/>
                  </a:cubicBezTo>
                  <a:cubicBezTo>
                    <a:pt x="2622" y="578"/>
                    <a:pt x="2434" y="64"/>
                    <a:pt x="2434" y="64"/>
                  </a:cubicBezTo>
                  <a:lnTo>
                    <a:pt x="2434" y="64"/>
                  </a:lnTo>
                  <a:cubicBezTo>
                    <a:pt x="2319" y="1663"/>
                    <a:pt x="2880" y="3290"/>
                    <a:pt x="1714" y="4644"/>
                  </a:cubicBezTo>
                  <a:cubicBezTo>
                    <a:pt x="1152" y="5234"/>
                    <a:pt x="706" y="5896"/>
                    <a:pt x="389" y="6631"/>
                  </a:cubicBezTo>
                  <a:cubicBezTo>
                    <a:pt x="0" y="7466"/>
                    <a:pt x="216" y="8503"/>
                    <a:pt x="821" y="9180"/>
                  </a:cubicBezTo>
                  <a:cubicBezTo>
                    <a:pt x="1426" y="9871"/>
                    <a:pt x="1656" y="10318"/>
                    <a:pt x="2563" y="10318"/>
                  </a:cubicBezTo>
                  <a:cubicBezTo>
                    <a:pt x="3365" y="10306"/>
                    <a:pt x="4273" y="9711"/>
                    <a:pt x="5058" y="9711"/>
                  </a:cubicBezTo>
                  <a:cubicBezTo>
                    <a:pt x="5274" y="9711"/>
                    <a:pt x="5481" y="9756"/>
                    <a:pt x="5674" y="9871"/>
                  </a:cubicBezTo>
                  <a:cubicBezTo>
                    <a:pt x="6351" y="10274"/>
                    <a:pt x="6855" y="11052"/>
                    <a:pt x="7503" y="11542"/>
                  </a:cubicBezTo>
                  <a:cubicBezTo>
                    <a:pt x="7848" y="11797"/>
                    <a:pt x="8218" y="11917"/>
                    <a:pt x="8585" y="11917"/>
                  </a:cubicBezTo>
                  <a:cubicBezTo>
                    <a:pt x="9045" y="11917"/>
                    <a:pt x="9501" y="11728"/>
                    <a:pt x="9894" y="11383"/>
                  </a:cubicBezTo>
                  <a:cubicBezTo>
                    <a:pt x="10182" y="11124"/>
                    <a:pt x="10412" y="10807"/>
                    <a:pt x="10585" y="10447"/>
                  </a:cubicBezTo>
                  <a:cubicBezTo>
                    <a:pt x="10844" y="10001"/>
                    <a:pt x="11204" y="9641"/>
                    <a:pt x="11420" y="9166"/>
                  </a:cubicBezTo>
                  <a:cubicBezTo>
                    <a:pt x="11679" y="8647"/>
                    <a:pt x="11737" y="8057"/>
                    <a:pt x="11579" y="7509"/>
                  </a:cubicBezTo>
                  <a:cubicBezTo>
                    <a:pt x="11363" y="6876"/>
                    <a:pt x="10815" y="6444"/>
                    <a:pt x="10355" y="5968"/>
                  </a:cubicBezTo>
                  <a:cubicBezTo>
                    <a:pt x="9678" y="5292"/>
                    <a:pt x="9476" y="4456"/>
                    <a:pt x="9404" y="3535"/>
                  </a:cubicBezTo>
                  <a:cubicBezTo>
                    <a:pt x="9361" y="2901"/>
                    <a:pt x="9462" y="1735"/>
                    <a:pt x="8958" y="1259"/>
                  </a:cubicBezTo>
                  <a:cubicBezTo>
                    <a:pt x="8448" y="772"/>
                    <a:pt x="8010" y="1"/>
                    <a:pt x="6866" y="1"/>
                  </a:cubicBezTo>
                  <a:close/>
                </a:path>
              </a:pathLst>
            </a:custGeom>
            <a:solidFill>
              <a:srgbClr val="CD20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flipH="1">
              <a:off x="1882895" y="2098506"/>
              <a:ext cx="929252" cy="619637"/>
            </a:xfrm>
            <a:custGeom>
              <a:rect b="b" l="l" r="r" t="t"/>
              <a:pathLst>
                <a:path extrusionOk="0" h="16667" w="24995">
                  <a:moveTo>
                    <a:pt x="21890" y="0"/>
                  </a:moveTo>
                  <a:cubicBezTo>
                    <a:pt x="21377" y="0"/>
                    <a:pt x="20882" y="160"/>
                    <a:pt x="20565" y="492"/>
                  </a:cubicBezTo>
                  <a:cubicBezTo>
                    <a:pt x="17340" y="3862"/>
                    <a:pt x="12371" y="10213"/>
                    <a:pt x="12371" y="10213"/>
                  </a:cubicBezTo>
                  <a:lnTo>
                    <a:pt x="87" y="4481"/>
                  </a:lnTo>
                  <a:lnTo>
                    <a:pt x="0" y="8168"/>
                  </a:lnTo>
                  <a:cubicBezTo>
                    <a:pt x="0" y="8168"/>
                    <a:pt x="8641" y="15945"/>
                    <a:pt x="12717" y="16636"/>
                  </a:cubicBezTo>
                  <a:cubicBezTo>
                    <a:pt x="12841" y="16657"/>
                    <a:pt x="12969" y="16667"/>
                    <a:pt x="13099" y="16667"/>
                  </a:cubicBezTo>
                  <a:cubicBezTo>
                    <a:pt x="17417" y="16667"/>
                    <a:pt x="24995" y="5616"/>
                    <a:pt x="23835" y="1226"/>
                  </a:cubicBezTo>
                  <a:cubicBezTo>
                    <a:pt x="23620" y="430"/>
                    <a:pt x="22732" y="0"/>
                    <a:pt x="21890" y="0"/>
                  </a:cubicBezTo>
                  <a:close/>
                </a:path>
              </a:pathLst>
            </a:custGeom>
            <a:solidFill>
              <a:srgbClr val="F7A6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flipH="1">
              <a:off x="1860700" y="2064786"/>
              <a:ext cx="431036" cy="529073"/>
            </a:xfrm>
            <a:custGeom>
              <a:rect b="b" l="l" r="r" t="t"/>
              <a:pathLst>
                <a:path extrusionOk="0" h="14231" w="11594">
                  <a:moveTo>
                    <a:pt x="8553" y="0"/>
                  </a:moveTo>
                  <a:cubicBezTo>
                    <a:pt x="8292" y="0"/>
                    <a:pt x="6901" y="151"/>
                    <a:pt x="4422" y="3070"/>
                  </a:cubicBezTo>
                  <a:cubicBezTo>
                    <a:pt x="1657" y="6310"/>
                    <a:pt x="0" y="8456"/>
                    <a:pt x="0" y="8456"/>
                  </a:cubicBezTo>
                  <a:lnTo>
                    <a:pt x="5934" y="14231"/>
                  </a:lnTo>
                  <a:cubicBezTo>
                    <a:pt x="5934" y="14231"/>
                    <a:pt x="11377" y="7448"/>
                    <a:pt x="11478" y="4726"/>
                  </a:cubicBezTo>
                  <a:cubicBezTo>
                    <a:pt x="11593" y="1860"/>
                    <a:pt x="10528" y="2"/>
                    <a:pt x="8814" y="2"/>
                  </a:cubicBezTo>
                  <a:lnTo>
                    <a:pt x="8598" y="2"/>
                  </a:lnTo>
                  <a:cubicBezTo>
                    <a:pt x="8598" y="2"/>
                    <a:pt x="8583" y="0"/>
                    <a:pt x="8553" y="0"/>
                  </a:cubicBez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flipH="1">
              <a:off x="1523388" y="4761679"/>
              <a:ext cx="529556" cy="205629"/>
            </a:xfrm>
            <a:custGeom>
              <a:rect b="b" l="l" r="r" t="t"/>
              <a:pathLst>
                <a:path extrusionOk="0" h="5531" w="14244">
                  <a:moveTo>
                    <a:pt x="8411" y="0"/>
                  </a:moveTo>
                  <a:cubicBezTo>
                    <a:pt x="8411" y="0"/>
                    <a:pt x="8569" y="1397"/>
                    <a:pt x="5862" y="2564"/>
                  </a:cubicBezTo>
                  <a:cubicBezTo>
                    <a:pt x="4940" y="2938"/>
                    <a:pt x="3990" y="3226"/>
                    <a:pt x="3010" y="3413"/>
                  </a:cubicBezTo>
                  <a:cubicBezTo>
                    <a:pt x="720" y="3889"/>
                    <a:pt x="0" y="5530"/>
                    <a:pt x="0" y="5530"/>
                  </a:cubicBezTo>
                  <a:lnTo>
                    <a:pt x="14243" y="5530"/>
                  </a:lnTo>
                  <a:lnTo>
                    <a:pt x="14200" y="3039"/>
                  </a:lnTo>
                  <a:lnTo>
                    <a:pt x="14157" y="418"/>
                  </a:lnTo>
                  <a:lnTo>
                    <a:pt x="8411" y="0"/>
                  </a:lnTo>
                  <a:close/>
                </a:path>
              </a:pathLst>
            </a:custGeom>
            <a:solidFill>
              <a:srgbClr val="F3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flipH="1">
              <a:off x="1523388" y="4856444"/>
              <a:ext cx="529556" cy="110863"/>
            </a:xfrm>
            <a:custGeom>
              <a:rect b="b" l="l" r="r" t="t"/>
              <a:pathLst>
                <a:path extrusionOk="0" h="2982" w="14244">
                  <a:moveTo>
                    <a:pt x="5862" y="0"/>
                  </a:moveTo>
                  <a:cubicBezTo>
                    <a:pt x="4940" y="389"/>
                    <a:pt x="3990" y="677"/>
                    <a:pt x="3010" y="864"/>
                  </a:cubicBezTo>
                  <a:cubicBezTo>
                    <a:pt x="720" y="1340"/>
                    <a:pt x="0" y="2981"/>
                    <a:pt x="0" y="2981"/>
                  </a:cubicBezTo>
                  <a:lnTo>
                    <a:pt x="14243" y="2981"/>
                  </a:lnTo>
                  <a:lnTo>
                    <a:pt x="14200" y="490"/>
                  </a:lnTo>
                  <a:cubicBezTo>
                    <a:pt x="12918" y="850"/>
                    <a:pt x="10960" y="1685"/>
                    <a:pt x="7590" y="1959"/>
                  </a:cubicBezTo>
                  <a:cubicBezTo>
                    <a:pt x="7201" y="1268"/>
                    <a:pt x="6510" y="576"/>
                    <a:pt x="5862" y="0"/>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flipH="1">
              <a:off x="1457547" y="2912396"/>
              <a:ext cx="409622" cy="1923192"/>
            </a:xfrm>
            <a:custGeom>
              <a:rect b="b" l="l" r="r" t="t"/>
              <a:pathLst>
                <a:path extrusionOk="0" h="51730" w="11018">
                  <a:moveTo>
                    <a:pt x="4292" y="0"/>
                  </a:moveTo>
                  <a:cubicBezTo>
                    <a:pt x="2463" y="0"/>
                    <a:pt x="793" y="764"/>
                    <a:pt x="289" y="2578"/>
                  </a:cubicBezTo>
                  <a:cubicBezTo>
                    <a:pt x="101" y="3284"/>
                    <a:pt x="15" y="4983"/>
                    <a:pt x="1" y="7345"/>
                  </a:cubicBezTo>
                  <a:lnTo>
                    <a:pt x="1" y="7575"/>
                  </a:lnTo>
                  <a:cubicBezTo>
                    <a:pt x="1" y="7878"/>
                    <a:pt x="1" y="8195"/>
                    <a:pt x="15" y="8511"/>
                  </a:cubicBezTo>
                  <a:cubicBezTo>
                    <a:pt x="116" y="21516"/>
                    <a:pt x="2175" y="50102"/>
                    <a:pt x="2175" y="50102"/>
                  </a:cubicBezTo>
                  <a:lnTo>
                    <a:pt x="9794" y="51730"/>
                  </a:lnTo>
                  <a:cubicBezTo>
                    <a:pt x="9794" y="51730"/>
                    <a:pt x="10614" y="16029"/>
                    <a:pt x="10845" y="8511"/>
                  </a:cubicBezTo>
                  <a:cubicBezTo>
                    <a:pt x="10859" y="8123"/>
                    <a:pt x="10859" y="7806"/>
                    <a:pt x="10874" y="7575"/>
                  </a:cubicBezTo>
                  <a:cubicBezTo>
                    <a:pt x="10874" y="7489"/>
                    <a:pt x="10874" y="7403"/>
                    <a:pt x="10888" y="7345"/>
                  </a:cubicBezTo>
                  <a:cubicBezTo>
                    <a:pt x="10888" y="7331"/>
                    <a:pt x="10888" y="7316"/>
                    <a:pt x="10888" y="7302"/>
                  </a:cubicBezTo>
                  <a:cubicBezTo>
                    <a:pt x="11018" y="4349"/>
                    <a:pt x="10226" y="3313"/>
                    <a:pt x="9275" y="2132"/>
                  </a:cubicBezTo>
                  <a:cubicBezTo>
                    <a:pt x="8209" y="821"/>
                    <a:pt x="6179" y="0"/>
                    <a:pt x="4292" y="0"/>
                  </a:cubicBez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flipH="1">
              <a:off x="1457547" y="2912359"/>
              <a:ext cx="409622" cy="281694"/>
            </a:xfrm>
            <a:custGeom>
              <a:rect b="b" l="l" r="r" t="t"/>
              <a:pathLst>
                <a:path extrusionOk="0" h="7577" w="11018">
                  <a:moveTo>
                    <a:pt x="4291" y="0"/>
                  </a:moveTo>
                  <a:cubicBezTo>
                    <a:pt x="2473" y="0"/>
                    <a:pt x="798" y="762"/>
                    <a:pt x="289" y="2579"/>
                  </a:cubicBezTo>
                  <a:cubicBezTo>
                    <a:pt x="101" y="3285"/>
                    <a:pt x="15" y="4984"/>
                    <a:pt x="1" y="7332"/>
                  </a:cubicBezTo>
                  <a:lnTo>
                    <a:pt x="1" y="7576"/>
                  </a:lnTo>
                  <a:lnTo>
                    <a:pt x="10874" y="7576"/>
                  </a:lnTo>
                  <a:cubicBezTo>
                    <a:pt x="10874" y="7476"/>
                    <a:pt x="10874" y="7404"/>
                    <a:pt x="10888" y="7332"/>
                  </a:cubicBezTo>
                  <a:cubicBezTo>
                    <a:pt x="10888" y="7332"/>
                    <a:pt x="10888" y="7317"/>
                    <a:pt x="10888" y="7303"/>
                  </a:cubicBezTo>
                  <a:cubicBezTo>
                    <a:pt x="11018" y="4350"/>
                    <a:pt x="10226" y="3314"/>
                    <a:pt x="9275" y="2133"/>
                  </a:cubicBezTo>
                  <a:cubicBezTo>
                    <a:pt x="8219" y="820"/>
                    <a:pt x="6178" y="0"/>
                    <a:pt x="4291" y="0"/>
                  </a:cubicBez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flipH="1">
              <a:off x="1982791" y="4761679"/>
              <a:ext cx="537549" cy="205629"/>
            </a:xfrm>
            <a:custGeom>
              <a:rect b="b" l="l" r="r" t="t"/>
              <a:pathLst>
                <a:path extrusionOk="0" h="5531" w="14459">
                  <a:moveTo>
                    <a:pt x="8727" y="0"/>
                  </a:moveTo>
                  <a:cubicBezTo>
                    <a:pt x="8727" y="0"/>
                    <a:pt x="8799" y="1397"/>
                    <a:pt x="6034" y="2564"/>
                  </a:cubicBezTo>
                  <a:cubicBezTo>
                    <a:pt x="5098" y="2938"/>
                    <a:pt x="4133" y="3226"/>
                    <a:pt x="3140" y="3413"/>
                  </a:cubicBezTo>
                  <a:cubicBezTo>
                    <a:pt x="821" y="3889"/>
                    <a:pt x="0" y="5530"/>
                    <a:pt x="0" y="5530"/>
                  </a:cubicBezTo>
                  <a:lnTo>
                    <a:pt x="14257" y="5530"/>
                  </a:lnTo>
                  <a:lnTo>
                    <a:pt x="14344" y="3039"/>
                  </a:lnTo>
                  <a:lnTo>
                    <a:pt x="14459" y="418"/>
                  </a:lnTo>
                  <a:lnTo>
                    <a:pt x="8727" y="0"/>
                  </a:lnTo>
                  <a:close/>
                </a:path>
              </a:pathLst>
            </a:custGeom>
            <a:solidFill>
              <a:srgbClr val="F3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flipH="1">
              <a:off x="1987066" y="4856444"/>
              <a:ext cx="533274" cy="110863"/>
            </a:xfrm>
            <a:custGeom>
              <a:rect b="b" l="l" r="r" t="t"/>
              <a:pathLst>
                <a:path extrusionOk="0" h="2982" w="14344">
                  <a:moveTo>
                    <a:pt x="6034" y="0"/>
                  </a:moveTo>
                  <a:cubicBezTo>
                    <a:pt x="5098" y="389"/>
                    <a:pt x="4133" y="677"/>
                    <a:pt x="3140" y="864"/>
                  </a:cubicBezTo>
                  <a:cubicBezTo>
                    <a:pt x="821" y="1340"/>
                    <a:pt x="0" y="2981"/>
                    <a:pt x="0" y="2981"/>
                  </a:cubicBezTo>
                  <a:lnTo>
                    <a:pt x="14257" y="2981"/>
                  </a:lnTo>
                  <a:lnTo>
                    <a:pt x="14344" y="490"/>
                  </a:lnTo>
                  <a:lnTo>
                    <a:pt x="14344" y="490"/>
                  </a:lnTo>
                  <a:cubicBezTo>
                    <a:pt x="13048" y="850"/>
                    <a:pt x="11046" y="1685"/>
                    <a:pt x="7647" y="1959"/>
                  </a:cubicBezTo>
                  <a:cubicBezTo>
                    <a:pt x="7302" y="1268"/>
                    <a:pt x="6654" y="576"/>
                    <a:pt x="6034" y="0"/>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flipH="1">
              <a:off x="1776121" y="2999651"/>
              <a:ext cx="486170" cy="1834338"/>
            </a:xfrm>
            <a:custGeom>
              <a:rect b="b" l="l" r="r" t="t"/>
              <a:pathLst>
                <a:path extrusionOk="0" h="49340" w="13077">
                  <a:moveTo>
                    <a:pt x="13077" y="1"/>
                  </a:moveTo>
                  <a:lnTo>
                    <a:pt x="3514" y="289"/>
                  </a:lnTo>
                  <a:cubicBezTo>
                    <a:pt x="3514" y="289"/>
                    <a:pt x="3154" y="2362"/>
                    <a:pt x="2665" y="5315"/>
                  </a:cubicBezTo>
                  <a:cubicBezTo>
                    <a:pt x="2550" y="5992"/>
                    <a:pt x="2420" y="6726"/>
                    <a:pt x="2305" y="7489"/>
                  </a:cubicBezTo>
                  <a:cubicBezTo>
                    <a:pt x="1369" y="13264"/>
                    <a:pt x="217" y="20897"/>
                    <a:pt x="145" y="24036"/>
                  </a:cubicBezTo>
                  <a:cubicBezTo>
                    <a:pt x="1" y="29379"/>
                    <a:pt x="562" y="47510"/>
                    <a:pt x="562" y="47510"/>
                  </a:cubicBezTo>
                  <a:lnTo>
                    <a:pt x="9001" y="49339"/>
                  </a:lnTo>
                  <a:cubicBezTo>
                    <a:pt x="9001" y="49339"/>
                    <a:pt x="9837" y="29797"/>
                    <a:pt x="9837" y="25304"/>
                  </a:cubicBezTo>
                  <a:cubicBezTo>
                    <a:pt x="10182" y="22510"/>
                    <a:pt x="11277" y="13898"/>
                    <a:pt x="12098" y="7504"/>
                  </a:cubicBezTo>
                  <a:cubicBezTo>
                    <a:pt x="12198" y="6740"/>
                    <a:pt x="12299" y="6006"/>
                    <a:pt x="12386" y="5315"/>
                  </a:cubicBezTo>
                  <a:cubicBezTo>
                    <a:pt x="12789" y="2204"/>
                    <a:pt x="13077" y="1"/>
                    <a:pt x="13077" y="1"/>
                  </a:cubicBez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flipH="1">
              <a:off x="1776121" y="2999651"/>
              <a:ext cx="386572" cy="194401"/>
            </a:xfrm>
            <a:custGeom>
              <a:rect b="b" l="l" r="r" t="t"/>
              <a:pathLst>
                <a:path extrusionOk="0" h="5229" w="10398">
                  <a:moveTo>
                    <a:pt x="10398" y="1"/>
                  </a:moveTo>
                  <a:lnTo>
                    <a:pt x="835" y="289"/>
                  </a:lnTo>
                  <a:cubicBezTo>
                    <a:pt x="835" y="289"/>
                    <a:pt x="475" y="2319"/>
                    <a:pt x="0" y="5228"/>
                  </a:cubicBezTo>
                  <a:lnTo>
                    <a:pt x="9721" y="5228"/>
                  </a:lnTo>
                  <a:cubicBezTo>
                    <a:pt x="10110" y="2161"/>
                    <a:pt x="10398" y="1"/>
                    <a:pt x="10398" y="1"/>
                  </a:cubicBez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flipH="1">
              <a:off x="1457547" y="2050324"/>
              <a:ext cx="763514" cy="1050041"/>
            </a:xfrm>
            <a:custGeom>
              <a:rect b="b" l="l" r="r" t="t"/>
              <a:pathLst>
                <a:path extrusionOk="0" h="28244" w="20537">
                  <a:moveTo>
                    <a:pt x="12355" y="0"/>
                  </a:moveTo>
                  <a:cubicBezTo>
                    <a:pt x="12269" y="0"/>
                    <a:pt x="12183" y="1"/>
                    <a:pt x="12097" y="2"/>
                  </a:cubicBezTo>
                  <a:cubicBezTo>
                    <a:pt x="9865" y="2"/>
                    <a:pt x="7561" y="247"/>
                    <a:pt x="7561" y="247"/>
                  </a:cubicBezTo>
                  <a:cubicBezTo>
                    <a:pt x="7273" y="276"/>
                    <a:pt x="6985" y="319"/>
                    <a:pt x="6697" y="391"/>
                  </a:cubicBezTo>
                  <a:cubicBezTo>
                    <a:pt x="6495" y="449"/>
                    <a:pt x="6308" y="521"/>
                    <a:pt x="6107" y="593"/>
                  </a:cubicBezTo>
                  <a:cubicBezTo>
                    <a:pt x="5588" y="780"/>
                    <a:pt x="5142" y="1140"/>
                    <a:pt x="4839" y="1601"/>
                  </a:cubicBezTo>
                  <a:cubicBezTo>
                    <a:pt x="4551" y="2119"/>
                    <a:pt x="4364" y="4265"/>
                    <a:pt x="4249" y="6684"/>
                  </a:cubicBezTo>
                  <a:cubicBezTo>
                    <a:pt x="4076" y="9997"/>
                    <a:pt x="4033" y="13799"/>
                    <a:pt x="4033" y="14620"/>
                  </a:cubicBezTo>
                  <a:cubicBezTo>
                    <a:pt x="3428" y="17413"/>
                    <a:pt x="1009" y="23087"/>
                    <a:pt x="0" y="28243"/>
                  </a:cubicBezTo>
                  <a:lnTo>
                    <a:pt x="20537" y="28243"/>
                  </a:lnTo>
                  <a:cubicBezTo>
                    <a:pt x="20321" y="26731"/>
                    <a:pt x="19428" y="20610"/>
                    <a:pt x="18650" y="17413"/>
                  </a:cubicBezTo>
                  <a:cubicBezTo>
                    <a:pt x="18535" y="16909"/>
                    <a:pt x="18391" y="16405"/>
                    <a:pt x="18204" y="15916"/>
                  </a:cubicBezTo>
                  <a:cubicBezTo>
                    <a:pt x="18938" y="11077"/>
                    <a:pt x="19399" y="7059"/>
                    <a:pt x="19457" y="4553"/>
                  </a:cubicBezTo>
                  <a:cubicBezTo>
                    <a:pt x="19500" y="3127"/>
                    <a:pt x="19399" y="2191"/>
                    <a:pt x="19154" y="1874"/>
                  </a:cubicBezTo>
                  <a:cubicBezTo>
                    <a:pt x="18722" y="1313"/>
                    <a:pt x="18016" y="938"/>
                    <a:pt x="16922" y="636"/>
                  </a:cubicBezTo>
                  <a:cubicBezTo>
                    <a:pt x="16692" y="564"/>
                    <a:pt x="16461" y="506"/>
                    <a:pt x="16216" y="449"/>
                  </a:cubicBezTo>
                  <a:cubicBezTo>
                    <a:pt x="16015" y="405"/>
                    <a:pt x="15799" y="362"/>
                    <a:pt x="15568" y="319"/>
                  </a:cubicBezTo>
                  <a:cubicBezTo>
                    <a:pt x="15280" y="276"/>
                    <a:pt x="14963" y="218"/>
                    <a:pt x="14618" y="161"/>
                  </a:cubicBezTo>
                  <a:cubicBezTo>
                    <a:pt x="13867" y="57"/>
                    <a:pt x="13116" y="0"/>
                    <a:pt x="12355" y="0"/>
                  </a:cubicBezTo>
                  <a:close/>
                </a:path>
              </a:pathLst>
            </a:custGeom>
            <a:solidFill>
              <a:srgbClr val="62C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flipH="1">
              <a:off x="1633694" y="2050361"/>
              <a:ext cx="345379" cy="254926"/>
            </a:xfrm>
            <a:custGeom>
              <a:rect b="b" l="l" r="r" t="t"/>
              <a:pathLst>
                <a:path extrusionOk="0" h="6857" w="9290">
                  <a:moveTo>
                    <a:pt x="5571" y="0"/>
                  </a:moveTo>
                  <a:cubicBezTo>
                    <a:pt x="3350" y="0"/>
                    <a:pt x="1052" y="246"/>
                    <a:pt x="1052" y="246"/>
                  </a:cubicBezTo>
                  <a:cubicBezTo>
                    <a:pt x="764" y="275"/>
                    <a:pt x="476" y="318"/>
                    <a:pt x="188" y="390"/>
                  </a:cubicBezTo>
                  <a:cubicBezTo>
                    <a:pt x="1" y="448"/>
                    <a:pt x="1513" y="5315"/>
                    <a:pt x="2809" y="6856"/>
                  </a:cubicBezTo>
                  <a:cubicBezTo>
                    <a:pt x="5805" y="3414"/>
                    <a:pt x="9290" y="361"/>
                    <a:pt x="9059" y="318"/>
                  </a:cubicBezTo>
                  <a:cubicBezTo>
                    <a:pt x="8771" y="275"/>
                    <a:pt x="8454" y="217"/>
                    <a:pt x="8109" y="160"/>
                  </a:cubicBezTo>
                  <a:cubicBezTo>
                    <a:pt x="7386" y="42"/>
                    <a:pt x="6485" y="0"/>
                    <a:pt x="5571" y="0"/>
                  </a:cubicBez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flipH="1">
              <a:off x="1658306" y="2319154"/>
              <a:ext cx="152093" cy="174139"/>
            </a:xfrm>
            <a:custGeom>
              <a:rect b="b" l="l" r="r" t="t"/>
              <a:pathLst>
                <a:path extrusionOk="0" h="4684" w="4091">
                  <a:moveTo>
                    <a:pt x="0" y="1"/>
                  </a:moveTo>
                  <a:lnTo>
                    <a:pt x="0" y="3270"/>
                  </a:lnTo>
                  <a:cubicBezTo>
                    <a:pt x="0" y="3270"/>
                    <a:pt x="87" y="4220"/>
                    <a:pt x="1368" y="4580"/>
                  </a:cubicBezTo>
                  <a:cubicBezTo>
                    <a:pt x="1620" y="4652"/>
                    <a:pt x="1870" y="4684"/>
                    <a:pt x="2108" y="4684"/>
                  </a:cubicBezTo>
                  <a:cubicBezTo>
                    <a:pt x="3069" y="4684"/>
                    <a:pt x="3857" y="4169"/>
                    <a:pt x="3961" y="3673"/>
                  </a:cubicBezTo>
                  <a:cubicBezTo>
                    <a:pt x="4090" y="2996"/>
                    <a:pt x="4004" y="145"/>
                    <a:pt x="4004" y="87"/>
                  </a:cubicBezTo>
                  <a:lnTo>
                    <a:pt x="0" y="1"/>
                  </a:ln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flipH="1">
              <a:off x="1677601" y="1683084"/>
              <a:ext cx="335713" cy="560079"/>
            </a:xfrm>
            <a:custGeom>
              <a:rect b="b" l="l" r="r" t="t"/>
              <a:pathLst>
                <a:path extrusionOk="0" h="15065" w="9030">
                  <a:moveTo>
                    <a:pt x="1066" y="1"/>
                  </a:moveTo>
                  <a:cubicBezTo>
                    <a:pt x="778" y="318"/>
                    <a:pt x="591" y="865"/>
                    <a:pt x="562" y="1931"/>
                  </a:cubicBezTo>
                  <a:cubicBezTo>
                    <a:pt x="648" y="3616"/>
                    <a:pt x="792" y="3961"/>
                    <a:pt x="591" y="4408"/>
                  </a:cubicBezTo>
                  <a:cubicBezTo>
                    <a:pt x="389" y="4825"/>
                    <a:pt x="0" y="4797"/>
                    <a:pt x="29" y="4998"/>
                  </a:cubicBezTo>
                  <a:cubicBezTo>
                    <a:pt x="43" y="5200"/>
                    <a:pt x="691" y="5272"/>
                    <a:pt x="691" y="5848"/>
                  </a:cubicBezTo>
                  <a:cubicBezTo>
                    <a:pt x="706" y="6453"/>
                    <a:pt x="691" y="7360"/>
                    <a:pt x="907" y="7533"/>
                  </a:cubicBezTo>
                  <a:cubicBezTo>
                    <a:pt x="1113" y="7710"/>
                    <a:pt x="1470" y="7803"/>
                    <a:pt x="1931" y="7803"/>
                  </a:cubicBezTo>
                  <a:cubicBezTo>
                    <a:pt x="2181" y="7803"/>
                    <a:pt x="2461" y="7776"/>
                    <a:pt x="2765" y="7720"/>
                  </a:cubicBezTo>
                  <a:cubicBezTo>
                    <a:pt x="2866" y="7706"/>
                    <a:pt x="2952" y="7691"/>
                    <a:pt x="3024" y="7691"/>
                  </a:cubicBezTo>
                  <a:cubicBezTo>
                    <a:pt x="3077" y="7686"/>
                    <a:pt x="3125" y="7684"/>
                    <a:pt x="3170" y="7684"/>
                  </a:cubicBezTo>
                  <a:cubicBezTo>
                    <a:pt x="3653" y="7684"/>
                    <a:pt x="3702" y="7954"/>
                    <a:pt x="3716" y="8152"/>
                  </a:cubicBezTo>
                  <a:cubicBezTo>
                    <a:pt x="3759" y="8671"/>
                    <a:pt x="3586" y="9189"/>
                    <a:pt x="3240" y="9578"/>
                  </a:cubicBezTo>
                  <a:cubicBezTo>
                    <a:pt x="2924" y="9938"/>
                    <a:pt x="2016" y="10082"/>
                    <a:pt x="2016" y="10082"/>
                  </a:cubicBezTo>
                  <a:cubicBezTo>
                    <a:pt x="2016" y="10082"/>
                    <a:pt x="3039" y="14834"/>
                    <a:pt x="3989" y="15065"/>
                  </a:cubicBezTo>
                  <a:cubicBezTo>
                    <a:pt x="4781" y="14474"/>
                    <a:pt x="7518" y="11508"/>
                    <a:pt x="9030" y="10039"/>
                  </a:cubicBezTo>
                  <a:cubicBezTo>
                    <a:pt x="8065" y="9722"/>
                    <a:pt x="7100" y="9203"/>
                    <a:pt x="6783" y="8267"/>
                  </a:cubicBezTo>
                  <a:cubicBezTo>
                    <a:pt x="6466" y="7331"/>
                    <a:pt x="6740" y="4998"/>
                    <a:pt x="6740" y="4998"/>
                  </a:cubicBezTo>
                  <a:lnTo>
                    <a:pt x="6740" y="4998"/>
                  </a:lnTo>
                  <a:cubicBezTo>
                    <a:pt x="6740" y="4998"/>
                    <a:pt x="6817" y="5037"/>
                    <a:pt x="6955" y="5037"/>
                  </a:cubicBezTo>
                  <a:cubicBezTo>
                    <a:pt x="7070" y="5037"/>
                    <a:pt x="7227" y="5010"/>
                    <a:pt x="7417" y="4912"/>
                  </a:cubicBezTo>
                  <a:cubicBezTo>
                    <a:pt x="7849" y="4681"/>
                    <a:pt x="8223" y="2651"/>
                    <a:pt x="7518" y="2478"/>
                  </a:cubicBezTo>
                  <a:cubicBezTo>
                    <a:pt x="7436" y="2459"/>
                    <a:pt x="7359" y="2449"/>
                    <a:pt x="7284" y="2449"/>
                  </a:cubicBezTo>
                  <a:cubicBezTo>
                    <a:pt x="6752" y="2449"/>
                    <a:pt x="6395" y="2935"/>
                    <a:pt x="6193" y="3731"/>
                  </a:cubicBezTo>
                  <a:cubicBezTo>
                    <a:pt x="5530" y="3155"/>
                    <a:pt x="5401" y="2478"/>
                    <a:pt x="4652" y="2363"/>
                  </a:cubicBezTo>
                  <a:cubicBezTo>
                    <a:pt x="3903" y="2248"/>
                    <a:pt x="2204" y="2046"/>
                    <a:pt x="1512" y="1095"/>
                  </a:cubicBezTo>
                  <a:cubicBezTo>
                    <a:pt x="1282" y="764"/>
                    <a:pt x="1138" y="390"/>
                    <a:pt x="1066" y="1"/>
                  </a:cubicBezTo>
                  <a:close/>
                </a:path>
              </a:pathLst>
            </a:custGeom>
            <a:solidFill>
              <a:srgbClr val="F7A6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flipH="1">
              <a:off x="1677601" y="1846405"/>
              <a:ext cx="260763" cy="396758"/>
            </a:xfrm>
            <a:custGeom>
              <a:rect b="b" l="l" r="r" t="t"/>
              <a:pathLst>
                <a:path extrusionOk="0" h="10672" w="7014">
                  <a:moveTo>
                    <a:pt x="4292" y="0"/>
                  </a:moveTo>
                  <a:cubicBezTo>
                    <a:pt x="4234" y="303"/>
                    <a:pt x="4177" y="490"/>
                    <a:pt x="4148" y="634"/>
                  </a:cubicBezTo>
                  <a:cubicBezTo>
                    <a:pt x="3500" y="2665"/>
                    <a:pt x="1685" y="3169"/>
                    <a:pt x="1008" y="3298"/>
                  </a:cubicBezTo>
                  <a:cubicBezTo>
                    <a:pt x="1061" y="3293"/>
                    <a:pt x="1109" y="3291"/>
                    <a:pt x="1154" y="3291"/>
                  </a:cubicBezTo>
                  <a:cubicBezTo>
                    <a:pt x="1637" y="3291"/>
                    <a:pt x="1686" y="3561"/>
                    <a:pt x="1700" y="3759"/>
                  </a:cubicBezTo>
                  <a:cubicBezTo>
                    <a:pt x="1743" y="4278"/>
                    <a:pt x="1570" y="4796"/>
                    <a:pt x="1224" y="5185"/>
                  </a:cubicBezTo>
                  <a:cubicBezTo>
                    <a:pt x="908" y="5545"/>
                    <a:pt x="0" y="5689"/>
                    <a:pt x="0" y="5689"/>
                  </a:cubicBezTo>
                  <a:cubicBezTo>
                    <a:pt x="0" y="5689"/>
                    <a:pt x="1023" y="10441"/>
                    <a:pt x="1973" y="10672"/>
                  </a:cubicBezTo>
                  <a:cubicBezTo>
                    <a:pt x="2765" y="10081"/>
                    <a:pt x="5502" y="7115"/>
                    <a:pt x="7014" y="5646"/>
                  </a:cubicBezTo>
                  <a:cubicBezTo>
                    <a:pt x="6049" y="5329"/>
                    <a:pt x="5084" y="4810"/>
                    <a:pt x="4767" y="3874"/>
                  </a:cubicBezTo>
                  <a:cubicBezTo>
                    <a:pt x="4450" y="2938"/>
                    <a:pt x="4724" y="605"/>
                    <a:pt x="4724" y="605"/>
                  </a:cubicBezTo>
                  <a:cubicBezTo>
                    <a:pt x="4724" y="605"/>
                    <a:pt x="4378" y="519"/>
                    <a:pt x="4292" y="0"/>
                  </a:cubicBezTo>
                  <a:close/>
                </a:path>
              </a:pathLst>
            </a:custGeom>
            <a:solidFill>
              <a:srgbClr val="F3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flipH="1">
              <a:off x="1734334" y="1790490"/>
              <a:ext cx="36471" cy="59707"/>
            </a:xfrm>
            <a:custGeom>
              <a:rect b="b" l="l" r="r" t="t"/>
              <a:pathLst>
                <a:path extrusionOk="0" h="1606" w="981">
                  <a:moveTo>
                    <a:pt x="786" y="1"/>
                  </a:moveTo>
                  <a:cubicBezTo>
                    <a:pt x="709" y="1"/>
                    <a:pt x="610" y="29"/>
                    <a:pt x="491" y="122"/>
                  </a:cubicBezTo>
                  <a:cubicBezTo>
                    <a:pt x="59" y="424"/>
                    <a:pt x="1" y="1605"/>
                    <a:pt x="447" y="1605"/>
                  </a:cubicBezTo>
                  <a:cubicBezTo>
                    <a:pt x="879" y="1605"/>
                    <a:pt x="908" y="871"/>
                    <a:pt x="606" y="799"/>
                  </a:cubicBezTo>
                  <a:cubicBezTo>
                    <a:pt x="548" y="784"/>
                    <a:pt x="476" y="770"/>
                    <a:pt x="404" y="755"/>
                  </a:cubicBezTo>
                  <a:cubicBezTo>
                    <a:pt x="404" y="755"/>
                    <a:pt x="476" y="79"/>
                    <a:pt x="980" y="79"/>
                  </a:cubicBezTo>
                  <a:cubicBezTo>
                    <a:pt x="980" y="79"/>
                    <a:pt x="913" y="1"/>
                    <a:pt x="786" y="1"/>
                  </a:cubicBezTo>
                  <a:close/>
                </a:path>
              </a:pathLst>
            </a:custGeom>
            <a:solidFill>
              <a:srgbClr val="F3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flipH="1">
              <a:off x="2416466" y="1943290"/>
              <a:ext cx="492044" cy="734627"/>
            </a:xfrm>
            <a:custGeom>
              <a:rect b="b" l="l" r="r" t="t"/>
              <a:pathLst>
                <a:path extrusionOk="0" h="19760" w="13235">
                  <a:moveTo>
                    <a:pt x="0" y="1"/>
                  </a:moveTo>
                  <a:lnTo>
                    <a:pt x="576" y="1988"/>
                  </a:lnTo>
                  <a:cubicBezTo>
                    <a:pt x="2088" y="7101"/>
                    <a:pt x="2751" y="12444"/>
                    <a:pt x="2535" y="17772"/>
                  </a:cubicBezTo>
                  <a:lnTo>
                    <a:pt x="13235" y="19760"/>
                  </a:lnTo>
                  <a:lnTo>
                    <a:pt x="12904" y="332"/>
                  </a:lnTo>
                  <a:lnTo>
                    <a:pt x="0" y="1"/>
                  </a:lnTo>
                  <a:close/>
                </a:path>
              </a:pathLst>
            </a:custGeom>
            <a:solidFill>
              <a:srgbClr val="D1D1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flipH="1">
              <a:off x="2465689" y="2009168"/>
              <a:ext cx="368950" cy="574504"/>
            </a:xfrm>
            <a:custGeom>
              <a:rect b="b" l="l" r="r" t="t"/>
              <a:pathLst>
                <a:path extrusionOk="0" h="15453" w="9924">
                  <a:moveTo>
                    <a:pt x="1" y="0"/>
                  </a:moveTo>
                  <a:lnTo>
                    <a:pt x="1" y="0"/>
                  </a:lnTo>
                  <a:cubicBezTo>
                    <a:pt x="2089" y="4076"/>
                    <a:pt x="2204" y="14560"/>
                    <a:pt x="2204" y="14560"/>
                  </a:cubicBezTo>
                  <a:lnTo>
                    <a:pt x="9923" y="15453"/>
                  </a:lnTo>
                  <a:lnTo>
                    <a:pt x="9592" y="332"/>
                  </a:lnTo>
                  <a:lnTo>
                    <a:pt x="1" y="0"/>
                  </a:ln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flipH="1">
              <a:off x="2758574" y="2220113"/>
              <a:ext cx="124768" cy="152614"/>
            </a:xfrm>
            <a:custGeom>
              <a:rect b="b" l="l" r="r" t="t"/>
              <a:pathLst>
                <a:path extrusionOk="0" h="4105" w="3356">
                  <a:moveTo>
                    <a:pt x="302" y="0"/>
                  </a:moveTo>
                  <a:cubicBezTo>
                    <a:pt x="259" y="0"/>
                    <a:pt x="245" y="0"/>
                    <a:pt x="245" y="15"/>
                  </a:cubicBezTo>
                  <a:cubicBezTo>
                    <a:pt x="0" y="346"/>
                    <a:pt x="418" y="1210"/>
                    <a:pt x="418" y="1210"/>
                  </a:cubicBezTo>
                  <a:cubicBezTo>
                    <a:pt x="418" y="1210"/>
                    <a:pt x="259" y="1700"/>
                    <a:pt x="202" y="1930"/>
                  </a:cubicBezTo>
                  <a:cubicBezTo>
                    <a:pt x="158" y="2161"/>
                    <a:pt x="547" y="2362"/>
                    <a:pt x="547" y="2362"/>
                  </a:cubicBezTo>
                  <a:cubicBezTo>
                    <a:pt x="533" y="2578"/>
                    <a:pt x="533" y="2794"/>
                    <a:pt x="576" y="3010"/>
                  </a:cubicBezTo>
                  <a:cubicBezTo>
                    <a:pt x="619" y="3126"/>
                    <a:pt x="1008" y="3212"/>
                    <a:pt x="1008" y="3212"/>
                  </a:cubicBezTo>
                  <a:lnTo>
                    <a:pt x="1023" y="3514"/>
                  </a:lnTo>
                  <a:lnTo>
                    <a:pt x="1066" y="3975"/>
                  </a:lnTo>
                  <a:cubicBezTo>
                    <a:pt x="1282" y="4047"/>
                    <a:pt x="1527" y="4090"/>
                    <a:pt x="1757" y="4105"/>
                  </a:cubicBezTo>
                  <a:cubicBezTo>
                    <a:pt x="2016" y="4090"/>
                    <a:pt x="3125" y="3975"/>
                    <a:pt x="3269" y="3817"/>
                  </a:cubicBezTo>
                  <a:cubicBezTo>
                    <a:pt x="3341" y="3702"/>
                    <a:pt x="3356" y="3572"/>
                    <a:pt x="3312" y="3457"/>
                  </a:cubicBezTo>
                  <a:cubicBezTo>
                    <a:pt x="3284" y="3327"/>
                    <a:pt x="3226" y="3212"/>
                    <a:pt x="3140" y="3111"/>
                  </a:cubicBezTo>
                  <a:cubicBezTo>
                    <a:pt x="3124" y="3102"/>
                    <a:pt x="3096" y="3099"/>
                    <a:pt x="3060" y="3099"/>
                  </a:cubicBezTo>
                  <a:cubicBezTo>
                    <a:pt x="2859" y="3099"/>
                    <a:pt x="2396" y="3214"/>
                    <a:pt x="2347" y="3226"/>
                  </a:cubicBezTo>
                  <a:lnTo>
                    <a:pt x="2333" y="3226"/>
                  </a:lnTo>
                  <a:cubicBezTo>
                    <a:pt x="2333" y="3226"/>
                    <a:pt x="2506" y="3068"/>
                    <a:pt x="2650" y="2938"/>
                  </a:cubicBezTo>
                  <a:cubicBezTo>
                    <a:pt x="2751" y="2809"/>
                    <a:pt x="2780" y="2636"/>
                    <a:pt x="2751" y="2477"/>
                  </a:cubicBezTo>
                  <a:cubicBezTo>
                    <a:pt x="2751" y="2405"/>
                    <a:pt x="2736" y="2333"/>
                    <a:pt x="2736" y="2261"/>
                  </a:cubicBezTo>
                  <a:cubicBezTo>
                    <a:pt x="2852" y="2161"/>
                    <a:pt x="2650" y="1340"/>
                    <a:pt x="2650" y="1340"/>
                  </a:cubicBezTo>
                  <a:cubicBezTo>
                    <a:pt x="2794" y="1311"/>
                    <a:pt x="2952" y="1253"/>
                    <a:pt x="3068" y="1167"/>
                  </a:cubicBezTo>
                  <a:cubicBezTo>
                    <a:pt x="3096" y="1138"/>
                    <a:pt x="3111" y="1124"/>
                    <a:pt x="3140" y="1095"/>
                  </a:cubicBezTo>
                  <a:cubicBezTo>
                    <a:pt x="3240" y="850"/>
                    <a:pt x="3183" y="562"/>
                    <a:pt x="2981" y="389"/>
                  </a:cubicBezTo>
                  <a:cubicBezTo>
                    <a:pt x="2794" y="274"/>
                    <a:pt x="677" y="0"/>
                    <a:pt x="302" y="0"/>
                  </a:cubicBezTo>
                  <a:close/>
                </a:path>
              </a:pathLst>
            </a:custGeom>
            <a:solidFill>
              <a:srgbClr val="F7A6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flipH="1">
              <a:off x="2769281" y="2258183"/>
              <a:ext cx="72868" cy="11748"/>
            </a:xfrm>
            <a:custGeom>
              <a:rect b="b" l="l" r="r" t="t"/>
              <a:pathLst>
                <a:path extrusionOk="0" h="316" w="1960">
                  <a:moveTo>
                    <a:pt x="863" y="1"/>
                  </a:moveTo>
                  <a:cubicBezTo>
                    <a:pt x="563" y="1"/>
                    <a:pt x="268" y="70"/>
                    <a:pt x="1" y="186"/>
                  </a:cubicBezTo>
                  <a:lnTo>
                    <a:pt x="1542" y="316"/>
                  </a:lnTo>
                  <a:cubicBezTo>
                    <a:pt x="1686" y="287"/>
                    <a:pt x="1830" y="229"/>
                    <a:pt x="1960" y="143"/>
                  </a:cubicBezTo>
                  <a:cubicBezTo>
                    <a:pt x="1758" y="129"/>
                    <a:pt x="1470" y="28"/>
                    <a:pt x="1081" y="13"/>
                  </a:cubicBezTo>
                  <a:cubicBezTo>
                    <a:pt x="1008" y="5"/>
                    <a:pt x="935" y="1"/>
                    <a:pt x="863" y="1"/>
                  </a:cubicBezTo>
                  <a:close/>
                </a:path>
              </a:pathLst>
            </a:custGeom>
            <a:solidFill>
              <a:srgbClr val="F3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flipH="1">
              <a:off x="2781066" y="2304172"/>
              <a:ext cx="61603" cy="14016"/>
            </a:xfrm>
            <a:custGeom>
              <a:rect b="b" l="l" r="r" t="t"/>
              <a:pathLst>
                <a:path extrusionOk="0" h="377" w="1657">
                  <a:moveTo>
                    <a:pt x="1642" y="0"/>
                  </a:moveTo>
                  <a:cubicBezTo>
                    <a:pt x="1642" y="0"/>
                    <a:pt x="762" y="60"/>
                    <a:pt x="169" y="60"/>
                  </a:cubicBezTo>
                  <a:cubicBezTo>
                    <a:pt x="109" y="60"/>
                    <a:pt x="53" y="59"/>
                    <a:pt x="1" y="58"/>
                  </a:cubicBezTo>
                  <a:lnTo>
                    <a:pt x="1" y="58"/>
                  </a:lnTo>
                  <a:cubicBezTo>
                    <a:pt x="355" y="202"/>
                    <a:pt x="626" y="377"/>
                    <a:pt x="997" y="377"/>
                  </a:cubicBezTo>
                  <a:cubicBezTo>
                    <a:pt x="1184" y="377"/>
                    <a:pt x="1396" y="332"/>
                    <a:pt x="1657" y="216"/>
                  </a:cubicBezTo>
                  <a:cubicBezTo>
                    <a:pt x="1657" y="144"/>
                    <a:pt x="1642" y="72"/>
                    <a:pt x="1642" y="0"/>
                  </a:cubicBezTo>
                  <a:close/>
                </a:path>
              </a:pathLst>
            </a:custGeom>
            <a:solidFill>
              <a:srgbClr val="F3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flipH="1">
              <a:off x="2765005" y="2335289"/>
              <a:ext cx="80861" cy="23533"/>
            </a:xfrm>
            <a:custGeom>
              <a:rect b="b" l="l" r="r" t="t"/>
              <a:pathLst>
                <a:path extrusionOk="0" h="633" w="2175">
                  <a:moveTo>
                    <a:pt x="2052" y="1"/>
                  </a:moveTo>
                  <a:cubicBezTo>
                    <a:pt x="1851" y="1"/>
                    <a:pt x="1388" y="116"/>
                    <a:pt x="1339" y="128"/>
                  </a:cubicBezTo>
                  <a:lnTo>
                    <a:pt x="1325" y="128"/>
                  </a:lnTo>
                  <a:cubicBezTo>
                    <a:pt x="1181" y="200"/>
                    <a:pt x="1037" y="258"/>
                    <a:pt x="879" y="301"/>
                  </a:cubicBezTo>
                  <a:cubicBezTo>
                    <a:pt x="856" y="305"/>
                    <a:pt x="832" y="307"/>
                    <a:pt x="805" y="307"/>
                  </a:cubicBezTo>
                  <a:cubicBezTo>
                    <a:pt x="518" y="307"/>
                    <a:pt x="0" y="114"/>
                    <a:pt x="0" y="114"/>
                  </a:cubicBezTo>
                  <a:lnTo>
                    <a:pt x="0" y="114"/>
                  </a:lnTo>
                  <a:lnTo>
                    <a:pt x="15" y="416"/>
                  </a:lnTo>
                  <a:cubicBezTo>
                    <a:pt x="245" y="503"/>
                    <a:pt x="490" y="575"/>
                    <a:pt x="720" y="632"/>
                  </a:cubicBezTo>
                  <a:cubicBezTo>
                    <a:pt x="722" y="633"/>
                    <a:pt x="724" y="633"/>
                    <a:pt x="726" y="633"/>
                  </a:cubicBezTo>
                  <a:cubicBezTo>
                    <a:pt x="909" y="633"/>
                    <a:pt x="2174" y="42"/>
                    <a:pt x="2132" y="13"/>
                  </a:cubicBezTo>
                  <a:cubicBezTo>
                    <a:pt x="2116" y="4"/>
                    <a:pt x="2088" y="1"/>
                    <a:pt x="2052" y="1"/>
                  </a:cubicBezTo>
                  <a:close/>
                </a:path>
              </a:pathLst>
            </a:custGeom>
            <a:solidFill>
              <a:srgbClr val="F3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flipH="1">
              <a:off x="1628861" y="2189591"/>
              <a:ext cx="871143" cy="609897"/>
            </a:xfrm>
            <a:custGeom>
              <a:rect b="b" l="l" r="r" t="t"/>
              <a:pathLst>
                <a:path extrusionOk="0" h="16405" w="23432">
                  <a:moveTo>
                    <a:pt x="2161" y="1"/>
                  </a:moveTo>
                  <a:cubicBezTo>
                    <a:pt x="2132" y="1"/>
                    <a:pt x="2089" y="1"/>
                    <a:pt x="2060" y="15"/>
                  </a:cubicBezTo>
                  <a:cubicBezTo>
                    <a:pt x="1642" y="217"/>
                    <a:pt x="1873" y="994"/>
                    <a:pt x="1873" y="994"/>
                  </a:cubicBezTo>
                  <a:cubicBezTo>
                    <a:pt x="1845" y="994"/>
                    <a:pt x="943" y="660"/>
                    <a:pt x="698" y="660"/>
                  </a:cubicBezTo>
                  <a:cubicBezTo>
                    <a:pt x="684" y="660"/>
                    <a:pt x="672" y="661"/>
                    <a:pt x="663" y="663"/>
                  </a:cubicBezTo>
                  <a:cubicBezTo>
                    <a:pt x="490" y="692"/>
                    <a:pt x="735" y="1786"/>
                    <a:pt x="735" y="1786"/>
                  </a:cubicBezTo>
                  <a:cubicBezTo>
                    <a:pt x="735" y="1786"/>
                    <a:pt x="0" y="4321"/>
                    <a:pt x="447" y="4695"/>
                  </a:cubicBezTo>
                  <a:cubicBezTo>
                    <a:pt x="908" y="5070"/>
                    <a:pt x="3269" y="5646"/>
                    <a:pt x="3269" y="5646"/>
                  </a:cubicBezTo>
                  <a:lnTo>
                    <a:pt x="3284" y="5617"/>
                  </a:lnTo>
                  <a:cubicBezTo>
                    <a:pt x="4990" y="8026"/>
                    <a:pt x="11152" y="16404"/>
                    <a:pt x="14475" y="16404"/>
                  </a:cubicBezTo>
                  <a:cubicBezTo>
                    <a:pt x="14489" y="16404"/>
                    <a:pt x="14503" y="16404"/>
                    <a:pt x="14517" y="16404"/>
                  </a:cubicBezTo>
                  <a:cubicBezTo>
                    <a:pt x="18391" y="16317"/>
                    <a:pt x="23431" y="9765"/>
                    <a:pt x="23431" y="9765"/>
                  </a:cubicBezTo>
                  <a:lnTo>
                    <a:pt x="19053" y="5401"/>
                  </a:lnTo>
                  <a:lnTo>
                    <a:pt x="15021" y="9765"/>
                  </a:lnTo>
                  <a:lnTo>
                    <a:pt x="4479" y="3068"/>
                  </a:lnTo>
                  <a:cubicBezTo>
                    <a:pt x="4537" y="2838"/>
                    <a:pt x="4594" y="2578"/>
                    <a:pt x="4638" y="2334"/>
                  </a:cubicBezTo>
                  <a:cubicBezTo>
                    <a:pt x="4724" y="1873"/>
                    <a:pt x="4767" y="1455"/>
                    <a:pt x="4666" y="1383"/>
                  </a:cubicBezTo>
                  <a:cubicBezTo>
                    <a:pt x="4422" y="1210"/>
                    <a:pt x="2823" y="649"/>
                    <a:pt x="2823" y="649"/>
                  </a:cubicBezTo>
                  <a:cubicBezTo>
                    <a:pt x="2823" y="649"/>
                    <a:pt x="2477" y="1"/>
                    <a:pt x="2161" y="1"/>
                  </a:cubicBezTo>
                  <a:close/>
                </a:path>
              </a:pathLst>
            </a:custGeom>
            <a:solidFill>
              <a:srgbClr val="F7A6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flipH="1">
              <a:off x="1407209" y="2121593"/>
              <a:ext cx="493680" cy="593799"/>
            </a:xfrm>
            <a:custGeom>
              <a:rect b="b" l="l" r="r" t="t"/>
              <a:pathLst>
                <a:path extrusionOk="0" h="15972" w="13279">
                  <a:moveTo>
                    <a:pt x="10729" y="1"/>
                  </a:moveTo>
                  <a:cubicBezTo>
                    <a:pt x="10629" y="1"/>
                    <a:pt x="10542" y="15"/>
                    <a:pt x="10456" y="44"/>
                  </a:cubicBezTo>
                  <a:cubicBezTo>
                    <a:pt x="7143" y="1009"/>
                    <a:pt x="0" y="9419"/>
                    <a:pt x="0" y="9419"/>
                  </a:cubicBezTo>
                  <a:lnTo>
                    <a:pt x="6639" y="15972"/>
                  </a:lnTo>
                  <a:cubicBezTo>
                    <a:pt x="6639" y="15972"/>
                    <a:pt x="13278" y="6308"/>
                    <a:pt x="12947" y="3356"/>
                  </a:cubicBezTo>
                  <a:cubicBezTo>
                    <a:pt x="12645" y="764"/>
                    <a:pt x="11464" y="1"/>
                    <a:pt x="10729" y="1"/>
                  </a:cubicBez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flipH="1">
              <a:off x="555398" y="2114083"/>
              <a:ext cx="724441" cy="1034984"/>
            </a:xfrm>
            <a:custGeom>
              <a:rect b="b" l="l" r="r" t="t"/>
              <a:pathLst>
                <a:path extrusionOk="0" h="27839" w="19486">
                  <a:moveTo>
                    <a:pt x="17902" y="1"/>
                  </a:moveTo>
                  <a:cubicBezTo>
                    <a:pt x="16260" y="188"/>
                    <a:pt x="15137" y="1571"/>
                    <a:pt x="14834" y="3428"/>
                  </a:cubicBezTo>
                  <a:cubicBezTo>
                    <a:pt x="14517" y="5272"/>
                    <a:pt x="9592" y="14921"/>
                    <a:pt x="9592" y="14921"/>
                  </a:cubicBezTo>
                  <a:lnTo>
                    <a:pt x="1" y="26110"/>
                  </a:lnTo>
                  <a:lnTo>
                    <a:pt x="3284" y="27839"/>
                  </a:lnTo>
                  <a:cubicBezTo>
                    <a:pt x="3284" y="27839"/>
                    <a:pt x="12775" y="21588"/>
                    <a:pt x="14719" y="18204"/>
                  </a:cubicBezTo>
                  <a:cubicBezTo>
                    <a:pt x="16663" y="14834"/>
                    <a:pt x="19486" y="1"/>
                    <a:pt x="17930" y="1"/>
                  </a:cubicBez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flipH="1">
              <a:off x="1147003" y="3031996"/>
              <a:ext cx="186891" cy="144397"/>
            </a:xfrm>
            <a:custGeom>
              <a:rect b="b" l="l" r="r" t="t"/>
              <a:pathLst>
                <a:path extrusionOk="0" h="3884" w="5027">
                  <a:moveTo>
                    <a:pt x="2337" y="0"/>
                  </a:moveTo>
                  <a:cubicBezTo>
                    <a:pt x="1762" y="0"/>
                    <a:pt x="1241" y="120"/>
                    <a:pt x="1066" y="470"/>
                  </a:cubicBezTo>
                  <a:cubicBezTo>
                    <a:pt x="879" y="844"/>
                    <a:pt x="936" y="2025"/>
                    <a:pt x="504" y="2213"/>
                  </a:cubicBezTo>
                  <a:cubicBezTo>
                    <a:pt x="245" y="2328"/>
                    <a:pt x="0" y="2472"/>
                    <a:pt x="15" y="2573"/>
                  </a:cubicBezTo>
                  <a:cubicBezTo>
                    <a:pt x="29" y="2774"/>
                    <a:pt x="389" y="2904"/>
                    <a:pt x="591" y="2947"/>
                  </a:cubicBezTo>
                  <a:cubicBezTo>
                    <a:pt x="618" y="2952"/>
                    <a:pt x="649" y="2955"/>
                    <a:pt x="683" y="2955"/>
                  </a:cubicBezTo>
                  <a:cubicBezTo>
                    <a:pt x="1021" y="2955"/>
                    <a:pt x="1628" y="2717"/>
                    <a:pt x="1628" y="2717"/>
                  </a:cubicBezTo>
                  <a:cubicBezTo>
                    <a:pt x="1628" y="2717"/>
                    <a:pt x="2161" y="3710"/>
                    <a:pt x="2348" y="3725"/>
                  </a:cubicBezTo>
                  <a:cubicBezTo>
                    <a:pt x="2477" y="3725"/>
                    <a:pt x="2621" y="3696"/>
                    <a:pt x="2751" y="3653"/>
                  </a:cubicBezTo>
                  <a:lnTo>
                    <a:pt x="3457" y="3523"/>
                  </a:lnTo>
                  <a:lnTo>
                    <a:pt x="3730" y="3883"/>
                  </a:lnTo>
                  <a:cubicBezTo>
                    <a:pt x="3730" y="3883"/>
                    <a:pt x="4364" y="2861"/>
                    <a:pt x="4580" y="2501"/>
                  </a:cubicBezTo>
                  <a:cubicBezTo>
                    <a:pt x="4609" y="2443"/>
                    <a:pt x="4638" y="2385"/>
                    <a:pt x="4666" y="2328"/>
                  </a:cubicBezTo>
                  <a:cubicBezTo>
                    <a:pt x="5026" y="1665"/>
                    <a:pt x="4839" y="844"/>
                    <a:pt x="4249" y="398"/>
                  </a:cubicBezTo>
                  <a:cubicBezTo>
                    <a:pt x="4031" y="231"/>
                    <a:pt x="3133" y="0"/>
                    <a:pt x="2337" y="0"/>
                  </a:cubicBezTo>
                  <a:close/>
                </a:path>
              </a:pathLst>
            </a:custGeom>
            <a:solidFill>
              <a:srgbClr val="F3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flipH="1">
              <a:off x="500226" y="4761679"/>
              <a:ext cx="530634" cy="205629"/>
            </a:xfrm>
            <a:custGeom>
              <a:rect b="b" l="l" r="r" t="t"/>
              <a:pathLst>
                <a:path extrusionOk="0" h="5531" w="14273">
                  <a:moveTo>
                    <a:pt x="8540" y="0"/>
                  </a:moveTo>
                  <a:lnTo>
                    <a:pt x="8540" y="0"/>
                  </a:lnTo>
                  <a:cubicBezTo>
                    <a:pt x="8540" y="0"/>
                    <a:pt x="8656" y="1397"/>
                    <a:pt x="5919" y="2564"/>
                  </a:cubicBezTo>
                  <a:cubicBezTo>
                    <a:pt x="4998" y="2938"/>
                    <a:pt x="4033" y="3226"/>
                    <a:pt x="3054" y="3413"/>
                  </a:cubicBezTo>
                  <a:cubicBezTo>
                    <a:pt x="764" y="3889"/>
                    <a:pt x="0" y="5530"/>
                    <a:pt x="0" y="5530"/>
                  </a:cubicBezTo>
                  <a:lnTo>
                    <a:pt x="14243" y="5530"/>
                  </a:lnTo>
                  <a:lnTo>
                    <a:pt x="14258" y="3039"/>
                  </a:lnTo>
                  <a:lnTo>
                    <a:pt x="14272" y="418"/>
                  </a:lnTo>
                  <a:lnTo>
                    <a:pt x="8540" y="0"/>
                  </a:lnTo>
                  <a:close/>
                </a:path>
              </a:pathLst>
            </a:custGeom>
            <a:solidFill>
              <a:srgbClr val="F3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flipH="1">
              <a:off x="500784" y="4856444"/>
              <a:ext cx="530077" cy="110863"/>
            </a:xfrm>
            <a:custGeom>
              <a:rect b="b" l="l" r="r" t="t"/>
              <a:pathLst>
                <a:path extrusionOk="0" h="2982" w="14258">
                  <a:moveTo>
                    <a:pt x="5919" y="0"/>
                  </a:moveTo>
                  <a:cubicBezTo>
                    <a:pt x="4998" y="389"/>
                    <a:pt x="4033" y="677"/>
                    <a:pt x="3054" y="864"/>
                  </a:cubicBezTo>
                  <a:cubicBezTo>
                    <a:pt x="764" y="1340"/>
                    <a:pt x="0" y="2981"/>
                    <a:pt x="0" y="2981"/>
                  </a:cubicBezTo>
                  <a:lnTo>
                    <a:pt x="14243" y="2981"/>
                  </a:lnTo>
                  <a:lnTo>
                    <a:pt x="14258" y="490"/>
                  </a:lnTo>
                  <a:lnTo>
                    <a:pt x="14258" y="490"/>
                  </a:lnTo>
                  <a:cubicBezTo>
                    <a:pt x="12962" y="850"/>
                    <a:pt x="10989" y="1685"/>
                    <a:pt x="7604" y="1959"/>
                  </a:cubicBezTo>
                  <a:cubicBezTo>
                    <a:pt x="7230" y="1268"/>
                    <a:pt x="6567" y="576"/>
                    <a:pt x="5919" y="0"/>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flipH="1">
              <a:off x="392635" y="2912396"/>
              <a:ext cx="413897" cy="1923192"/>
            </a:xfrm>
            <a:custGeom>
              <a:rect b="b" l="l" r="r" t="t"/>
              <a:pathLst>
                <a:path extrusionOk="0" h="51730" w="11133">
                  <a:moveTo>
                    <a:pt x="4494" y="0"/>
                  </a:moveTo>
                  <a:cubicBezTo>
                    <a:pt x="2679" y="0"/>
                    <a:pt x="994" y="764"/>
                    <a:pt x="447" y="2578"/>
                  </a:cubicBezTo>
                  <a:cubicBezTo>
                    <a:pt x="231" y="3284"/>
                    <a:pt x="101" y="4983"/>
                    <a:pt x="44" y="7345"/>
                  </a:cubicBezTo>
                  <a:cubicBezTo>
                    <a:pt x="44" y="7719"/>
                    <a:pt x="29" y="8108"/>
                    <a:pt x="29" y="8511"/>
                  </a:cubicBezTo>
                  <a:cubicBezTo>
                    <a:pt x="15" y="9332"/>
                    <a:pt x="15" y="10211"/>
                    <a:pt x="15" y="11132"/>
                  </a:cubicBezTo>
                  <a:cubicBezTo>
                    <a:pt x="1" y="24986"/>
                    <a:pt x="1253" y="50102"/>
                    <a:pt x="1253" y="50102"/>
                  </a:cubicBezTo>
                  <a:lnTo>
                    <a:pt x="8829" y="51730"/>
                  </a:lnTo>
                  <a:cubicBezTo>
                    <a:pt x="8829" y="51730"/>
                    <a:pt x="10182" y="22077"/>
                    <a:pt x="10730" y="11132"/>
                  </a:cubicBezTo>
                  <a:cubicBezTo>
                    <a:pt x="10787" y="10067"/>
                    <a:pt x="10830" y="9188"/>
                    <a:pt x="10859" y="8511"/>
                  </a:cubicBezTo>
                  <a:cubicBezTo>
                    <a:pt x="10888" y="7964"/>
                    <a:pt x="10917" y="7561"/>
                    <a:pt x="10931" y="7345"/>
                  </a:cubicBezTo>
                  <a:cubicBezTo>
                    <a:pt x="10931" y="7331"/>
                    <a:pt x="10931" y="7316"/>
                    <a:pt x="10931" y="7302"/>
                  </a:cubicBezTo>
                  <a:cubicBezTo>
                    <a:pt x="11133" y="4349"/>
                    <a:pt x="10355" y="3313"/>
                    <a:pt x="9433" y="2132"/>
                  </a:cubicBezTo>
                  <a:cubicBezTo>
                    <a:pt x="8411" y="821"/>
                    <a:pt x="6380" y="0"/>
                    <a:pt x="4494" y="0"/>
                  </a:cubicBez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flipH="1">
              <a:off x="392635" y="2912359"/>
              <a:ext cx="413377" cy="413934"/>
            </a:xfrm>
            <a:custGeom>
              <a:rect b="b" l="l" r="r" t="t"/>
              <a:pathLst>
                <a:path extrusionOk="0" h="11134" w="11119">
                  <a:moveTo>
                    <a:pt x="4484" y="0"/>
                  </a:moveTo>
                  <a:cubicBezTo>
                    <a:pt x="2667" y="0"/>
                    <a:pt x="977" y="762"/>
                    <a:pt x="433" y="2579"/>
                  </a:cubicBezTo>
                  <a:cubicBezTo>
                    <a:pt x="217" y="3285"/>
                    <a:pt x="102" y="4984"/>
                    <a:pt x="30" y="7332"/>
                  </a:cubicBezTo>
                  <a:cubicBezTo>
                    <a:pt x="30" y="7720"/>
                    <a:pt x="15" y="8109"/>
                    <a:pt x="15" y="8512"/>
                  </a:cubicBezTo>
                  <a:cubicBezTo>
                    <a:pt x="1" y="9333"/>
                    <a:pt x="1" y="10212"/>
                    <a:pt x="1" y="11133"/>
                  </a:cubicBezTo>
                  <a:lnTo>
                    <a:pt x="10716" y="11133"/>
                  </a:lnTo>
                  <a:cubicBezTo>
                    <a:pt x="10773" y="10068"/>
                    <a:pt x="10816" y="9175"/>
                    <a:pt x="10845" y="8512"/>
                  </a:cubicBezTo>
                  <a:cubicBezTo>
                    <a:pt x="10874" y="7965"/>
                    <a:pt x="10903" y="7562"/>
                    <a:pt x="10917" y="7332"/>
                  </a:cubicBezTo>
                  <a:cubicBezTo>
                    <a:pt x="10917" y="7332"/>
                    <a:pt x="10917" y="7317"/>
                    <a:pt x="10917" y="7303"/>
                  </a:cubicBezTo>
                  <a:cubicBezTo>
                    <a:pt x="11119" y="4350"/>
                    <a:pt x="10341" y="3314"/>
                    <a:pt x="9419" y="2133"/>
                  </a:cubicBezTo>
                  <a:cubicBezTo>
                    <a:pt x="8393" y="820"/>
                    <a:pt x="6370" y="0"/>
                    <a:pt x="4484" y="0"/>
                  </a:cubicBez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flipH="1">
              <a:off x="-132051" y="4578580"/>
              <a:ext cx="445684" cy="424939"/>
            </a:xfrm>
            <a:custGeom>
              <a:rect b="b" l="l" r="r" t="t"/>
              <a:pathLst>
                <a:path extrusionOk="0" h="11430" w="11988">
                  <a:moveTo>
                    <a:pt x="9439" y="0"/>
                  </a:moveTo>
                  <a:lnTo>
                    <a:pt x="4370" y="2707"/>
                  </a:lnTo>
                  <a:cubicBezTo>
                    <a:pt x="4370" y="2707"/>
                    <a:pt x="5176" y="3845"/>
                    <a:pt x="3448" y="6308"/>
                  </a:cubicBezTo>
                  <a:cubicBezTo>
                    <a:pt x="2858" y="7114"/>
                    <a:pt x="2195" y="7878"/>
                    <a:pt x="1461" y="8569"/>
                  </a:cubicBezTo>
                  <a:cubicBezTo>
                    <a:pt x="856" y="9130"/>
                    <a:pt x="395" y="9850"/>
                    <a:pt x="136" y="10643"/>
                  </a:cubicBezTo>
                  <a:cubicBezTo>
                    <a:pt x="1" y="11058"/>
                    <a:pt x="331" y="11430"/>
                    <a:pt x="708" y="11430"/>
                  </a:cubicBezTo>
                  <a:cubicBezTo>
                    <a:pt x="814" y="11430"/>
                    <a:pt x="924" y="11400"/>
                    <a:pt x="1029" y="11334"/>
                  </a:cubicBezTo>
                  <a:lnTo>
                    <a:pt x="11988" y="4436"/>
                  </a:lnTo>
                  <a:lnTo>
                    <a:pt x="10750" y="2275"/>
                  </a:lnTo>
                  <a:lnTo>
                    <a:pt x="9439" y="0"/>
                  </a:lnTo>
                  <a:close/>
                </a:path>
              </a:pathLst>
            </a:custGeom>
            <a:solidFill>
              <a:srgbClr val="F7A6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flipH="1">
              <a:off x="-132051" y="4663159"/>
              <a:ext cx="445684" cy="340360"/>
            </a:xfrm>
            <a:custGeom>
              <a:rect b="b" l="l" r="r" t="t"/>
              <a:pathLst>
                <a:path extrusionOk="0" h="9155" w="11988">
                  <a:moveTo>
                    <a:pt x="10750" y="0"/>
                  </a:moveTo>
                  <a:cubicBezTo>
                    <a:pt x="9828" y="1009"/>
                    <a:pt x="8575" y="2780"/>
                    <a:pt x="5867" y="4825"/>
                  </a:cubicBezTo>
                  <a:cubicBezTo>
                    <a:pt x="5205" y="4422"/>
                    <a:pt x="4283" y="4177"/>
                    <a:pt x="3448" y="4033"/>
                  </a:cubicBezTo>
                  <a:cubicBezTo>
                    <a:pt x="2858" y="4839"/>
                    <a:pt x="2195" y="5603"/>
                    <a:pt x="1461" y="6294"/>
                  </a:cubicBezTo>
                  <a:cubicBezTo>
                    <a:pt x="856" y="6855"/>
                    <a:pt x="395" y="7575"/>
                    <a:pt x="136" y="8368"/>
                  </a:cubicBezTo>
                  <a:cubicBezTo>
                    <a:pt x="1" y="8783"/>
                    <a:pt x="331" y="9155"/>
                    <a:pt x="708" y="9155"/>
                  </a:cubicBezTo>
                  <a:cubicBezTo>
                    <a:pt x="814" y="9155"/>
                    <a:pt x="924" y="9125"/>
                    <a:pt x="1029" y="9059"/>
                  </a:cubicBezTo>
                  <a:lnTo>
                    <a:pt x="11988" y="2161"/>
                  </a:lnTo>
                  <a:lnTo>
                    <a:pt x="10750" y="0"/>
                  </a:ln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flipH="1">
              <a:off x="-86026" y="3008760"/>
              <a:ext cx="691241" cy="1695108"/>
            </a:xfrm>
            <a:custGeom>
              <a:rect b="b" l="l" r="r" t="t"/>
              <a:pathLst>
                <a:path extrusionOk="0" h="45595" w="18593">
                  <a:moveTo>
                    <a:pt x="2766" y="1"/>
                  </a:moveTo>
                  <a:cubicBezTo>
                    <a:pt x="2766" y="1"/>
                    <a:pt x="2463" y="1988"/>
                    <a:pt x="2074" y="4825"/>
                  </a:cubicBezTo>
                  <a:cubicBezTo>
                    <a:pt x="1988" y="5516"/>
                    <a:pt x="1887" y="6251"/>
                    <a:pt x="1772" y="7028"/>
                  </a:cubicBezTo>
                  <a:cubicBezTo>
                    <a:pt x="1714" y="7518"/>
                    <a:pt x="1642" y="8022"/>
                    <a:pt x="1585" y="8540"/>
                  </a:cubicBezTo>
                  <a:cubicBezTo>
                    <a:pt x="807" y="14503"/>
                    <a:pt x="0" y="21718"/>
                    <a:pt x="360" y="23518"/>
                  </a:cubicBezTo>
                  <a:cubicBezTo>
                    <a:pt x="879" y="26124"/>
                    <a:pt x="11262" y="45595"/>
                    <a:pt x="11262" y="45595"/>
                  </a:cubicBezTo>
                  <a:lnTo>
                    <a:pt x="18593" y="44500"/>
                  </a:lnTo>
                  <a:lnTo>
                    <a:pt x="10139" y="23331"/>
                  </a:lnTo>
                  <a:lnTo>
                    <a:pt x="11968" y="8540"/>
                  </a:lnTo>
                  <a:lnTo>
                    <a:pt x="12141" y="7158"/>
                  </a:lnTo>
                  <a:lnTo>
                    <a:pt x="12746" y="2305"/>
                  </a:lnTo>
                  <a:lnTo>
                    <a:pt x="2766" y="1"/>
                  </a:lnTo>
                  <a:close/>
                </a:path>
              </a:pathLst>
            </a:custGeom>
            <a:solidFill>
              <a:srgbClr val="62C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flipH="1">
              <a:off x="131351" y="3008760"/>
              <a:ext cx="414975" cy="317533"/>
            </a:xfrm>
            <a:custGeom>
              <a:rect b="b" l="l" r="r" t="t"/>
              <a:pathLst>
                <a:path extrusionOk="0" h="8541" w="11162">
                  <a:moveTo>
                    <a:pt x="1182" y="1"/>
                  </a:moveTo>
                  <a:cubicBezTo>
                    <a:pt x="1182" y="1"/>
                    <a:pt x="879" y="1988"/>
                    <a:pt x="490" y="4825"/>
                  </a:cubicBezTo>
                  <a:cubicBezTo>
                    <a:pt x="404" y="5516"/>
                    <a:pt x="303" y="6251"/>
                    <a:pt x="188" y="7028"/>
                  </a:cubicBezTo>
                  <a:cubicBezTo>
                    <a:pt x="130" y="7518"/>
                    <a:pt x="58" y="8022"/>
                    <a:pt x="1" y="8540"/>
                  </a:cubicBezTo>
                  <a:lnTo>
                    <a:pt x="10384" y="8540"/>
                  </a:lnTo>
                  <a:lnTo>
                    <a:pt x="10557" y="7158"/>
                  </a:lnTo>
                  <a:lnTo>
                    <a:pt x="11162" y="2305"/>
                  </a:lnTo>
                  <a:lnTo>
                    <a:pt x="1182" y="1"/>
                  </a:ln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flipH="1">
              <a:off x="236303" y="1648286"/>
              <a:ext cx="488326" cy="442933"/>
            </a:xfrm>
            <a:custGeom>
              <a:rect b="b" l="l" r="r" t="t"/>
              <a:pathLst>
                <a:path extrusionOk="0" h="11914" w="13135">
                  <a:moveTo>
                    <a:pt x="6784" y="1"/>
                  </a:moveTo>
                  <a:cubicBezTo>
                    <a:pt x="6366" y="1"/>
                    <a:pt x="5978" y="203"/>
                    <a:pt x="5718" y="534"/>
                  </a:cubicBezTo>
                  <a:cubicBezTo>
                    <a:pt x="5417" y="198"/>
                    <a:pt x="4994" y="11"/>
                    <a:pt x="4555" y="11"/>
                  </a:cubicBezTo>
                  <a:cubicBezTo>
                    <a:pt x="4449" y="11"/>
                    <a:pt x="4342" y="22"/>
                    <a:pt x="4235" y="44"/>
                  </a:cubicBezTo>
                  <a:cubicBezTo>
                    <a:pt x="3688" y="159"/>
                    <a:pt x="3256" y="548"/>
                    <a:pt x="3083" y="1067"/>
                  </a:cubicBezTo>
                  <a:cubicBezTo>
                    <a:pt x="2881" y="943"/>
                    <a:pt x="2652" y="881"/>
                    <a:pt x="2424" y="881"/>
                  </a:cubicBezTo>
                  <a:cubicBezTo>
                    <a:pt x="2148" y="881"/>
                    <a:pt x="1871" y="972"/>
                    <a:pt x="1643" y="1153"/>
                  </a:cubicBezTo>
                  <a:cubicBezTo>
                    <a:pt x="1254" y="1499"/>
                    <a:pt x="1139" y="2060"/>
                    <a:pt x="1355" y="2536"/>
                  </a:cubicBezTo>
                  <a:cubicBezTo>
                    <a:pt x="1293" y="2501"/>
                    <a:pt x="1229" y="2487"/>
                    <a:pt x="1164" y="2487"/>
                  </a:cubicBezTo>
                  <a:cubicBezTo>
                    <a:pt x="956" y="2487"/>
                    <a:pt x="738" y="2638"/>
                    <a:pt x="563" y="2780"/>
                  </a:cubicBezTo>
                  <a:cubicBezTo>
                    <a:pt x="332" y="2968"/>
                    <a:pt x="188" y="3241"/>
                    <a:pt x="159" y="3529"/>
                  </a:cubicBezTo>
                  <a:cubicBezTo>
                    <a:pt x="73" y="3947"/>
                    <a:pt x="203" y="4451"/>
                    <a:pt x="577" y="4667"/>
                  </a:cubicBezTo>
                  <a:cubicBezTo>
                    <a:pt x="203" y="4753"/>
                    <a:pt x="1" y="5185"/>
                    <a:pt x="15" y="5560"/>
                  </a:cubicBezTo>
                  <a:cubicBezTo>
                    <a:pt x="30" y="5949"/>
                    <a:pt x="303" y="6265"/>
                    <a:pt x="678" y="6352"/>
                  </a:cubicBezTo>
                  <a:cubicBezTo>
                    <a:pt x="664" y="6349"/>
                    <a:pt x="651" y="6348"/>
                    <a:pt x="638" y="6348"/>
                  </a:cubicBezTo>
                  <a:cubicBezTo>
                    <a:pt x="437" y="6348"/>
                    <a:pt x="258" y="6640"/>
                    <a:pt x="231" y="6856"/>
                  </a:cubicBezTo>
                  <a:cubicBezTo>
                    <a:pt x="217" y="7086"/>
                    <a:pt x="318" y="7317"/>
                    <a:pt x="505" y="7461"/>
                  </a:cubicBezTo>
                  <a:cubicBezTo>
                    <a:pt x="692" y="7605"/>
                    <a:pt x="908" y="7706"/>
                    <a:pt x="1124" y="7778"/>
                  </a:cubicBezTo>
                  <a:cubicBezTo>
                    <a:pt x="865" y="8224"/>
                    <a:pt x="1139" y="8843"/>
                    <a:pt x="1571" y="9131"/>
                  </a:cubicBezTo>
                  <a:cubicBezTo>
                    <a:pt x="1756" y="9244"/>
                    <a:pt x="1962" y="9306"/>
                    <a:pt x="2175" y="9306"/>
                  </a:cubicBezTo>
                  <a:cubicBezTo>
                    <a:pt x="2261" y="9306"/>
                    <a:pt x="2348" y="9296"/>
                    <a:pt x="2435" y="9275"/>
                  </a:cubicBezTo>
                  <a:lnTo>
                    <a:pt x="2435" y="9275"/>
                  </a:lnTo>
                  <a:cubicBezTo>
                    <a:pt x="2262" y="9563"/>
                    <a:pt x="2262" y="9923"/>
                    <a:pt x="2435" y="10226"/>
                  </a:cubicBezTo>
                  <a:cubicBezTo>
                    <a:pt x="2590" y="10441"/>
                    <a:pt x="2835" y="10557"/>
                    <a:pt x="3087" y="10557"/>
                  </a:cubicBezTo>
                  <a:cubicBezTo>
                    <a:pt x="3139" y="10557"/>
                    <a:pt x="3190" y="10552"/>
                    <a:pt x="3241" y="10543"/>
                  </a:cubicBezTo>
                  <a:cubicBezTo>
                    <a:pt x="3256" y="10931"/>
                    <a:pt x="3702" y="11335"/>
                    <a:pt x="4077" y="11435"/>
                  </a:cubicBezTo>
                  <a:cubicBezTo>
                    <a:pt x="4147" y="11451"/>
                    <a:pt x="4218" y="11459"/>
                    <a:pt x="4287" y="11459"/>
                  </a:cubicBezTo>
                  <a:cubicBezTo>
                    <a:pt x="4601" y="11459"/>
                    <a:pt x="4893" y="11303"/>
                    <a:pt x="5070" y="11032"/>
                  </a:cubicBezTo>
                  <a:cubicBezTo>
                    <a:pt x="5257" y="11234"/>
                    <a:pt x="5445" y="11421"/>
                    <a:pt x="5675" y="11594"/>
                  </a:cubicBezTo>
                  <a:cubicBezTo>
                    <a:pt x="5820" y="11683"/>
                    <a:pt x="5991" y="11738"/>
                    <a:pt x="6161" y="11738"/>
                  </a:cubicBezTo>
                  <a:cubicBezTo>
                    <a:pt x="6211" y="11738"/>
                    <a:pt x="6260" y="11733"/>
                    <a:pt x="6309" y="11724"/>
                  </a:cubicBezTo>
                  <a:cubicBezTo>
                    <a:pt x="6539" y="11680"/>
                    <a:pt x="6712" y="11507"/>
                    <a:pt x="6755" y="11277"/>
                  </a:cubicBezTo>
                  <a:cubicBezTo>
                    <a:pt x="6928" y="11580"/>
                    <a:pt x="7216" y="11810"/>
                    <a:pt x="7562" y="11896"/>
                  </a:cubicBezTo>
                  <a:cubicBezTo>
                    <a:pt x="7626" y="11908"/>
                    <a:pt x="7690" y="11914"/>
                    <a:pt x="7755" y="11914"/>
                  </a:cubicBezTo>
                  <a:cubicBezTo>
                    <a:pt x="8009" y="11914"/>
                    <a:pt x="8262" y="11824"/>
                    <a:pt x="8469" y="11652"/>
                  </a:cubicBezTo>
                  <a:cubicBezTo>
                    <a:pt x="8587" y="11769"/>
                    <a:pt x="8766" y="11823"/>
                    <a:pt x="8953" y="11823"/>
                  </a:cubicBezTo>
                  <a:cubicBezTo>
                    <a:pt x="9199" y="11823"/>
                    <a:pt x="9459" y="11729"/>
                    <a:pt x="9607" y="11565"/>
                  </a:cubicBezTo>
                  <a:cubicBezTo>
                    <a:pt x="9851" y="11277"/>
                    <a:pt x="9837" y="10744"/>
                    <a:pt x="9535" y="10514"/>
                  </a:cubicBezTo>
                  <a:lnTo>
                    <a:pt x="9535" y="10514"/>
                  </a:lnTo>
                  <a:cubicBezTo>
                    <a:pt x="9751" y="10629"/>
                    <a:pt x="9981" y="10701"/>
                    <a:pt x="10226" y="10701"/>
                  </a:cubicBezTo>
                  <a:cubicBezTo>
                    <a:pt x="10238" y="10702"/>
                    <a:pt x="10251" y="10702"/>
                    <a:pt x="10263" y="10702"/>
                  </a:cubicBezTo>
                  <a:cubicBezTo>
                    <a:pt x="10494" y="10702"/>
                    <a:pt x="10708" y="10575"/>
                    <a:pt x="10831" y="10370"/>
                  </a:cubicBezTo>
                  <a:cubicBezTo>
                    <a:pt x="10946" y="10154"/>
                    <a:pt x="10874" y="9880"/>
                    <a:pt x="10672" y="9751"/>
                  </a:cubicBezTo>
                  <a:cubicBezTo>
                    <a:pt x="10845" y="9751"/>
                    <a:pt x="11107" y="9799"/>
                    <a:pt x="11318" y="9799"/>
                  </a:cubicBezTo>
                  <a:cubicBezTo>
                    <a:pt x="11389" y="9799"/>
                    <a:pt x="11454" y="9794"/>
                    <a:pt x="11508" y="9779"/>
                  </a:cubicBezTo>
                  <a:cubicBezTo>
                    <a:pt x="11738" y="9736"/>
                    <a:pt x="11940" y="9592"/>
                    <a:pt x="12069" y="9391"/>
                  </a:cubicBezTo>
                  <a:cubicBezTo>
                    <a:pt x="12170" y="9189"/>
                    <a:pt x="12170" y="8930"/>
                    <a:pt x="12040" y="8742"/>
                  </a:cubicBezTo>
                  <a:lnTo>
                    <a:pt x="12040" y="8742"/>
                  </a:lnTo>
                  <a:cubicBezTo>
                    <a:pt x="12047" y="8743"/>
                    <a:pt x="12054" y="8743"/>
                    <a:pt x="12061" y="8743"/>
                  </a:cubicBezTo>
                  <a:cubicBezTo>
                    <a:pt x="12385" y="8743"/>
                    <a:pt x="12704" y="8405"/>
                    <a:pt x="12775" y="8080"/>
                  </a:cubicBezTo>
                  <a:cubicBezTo>
                    <a:pt x="12818" y="7734"/>
                    <a:pt x="12616" y="7403"/>
                    <a:pt x="12285" y="7288"/>
                  </a:cubicBezTo>
                  <a:cubicBezTo>
                    <a:pt x="12688" y="7245"/>
                    <a:pt x="13020" y="6942"/>
                    <a:pt x="13092" y="6539"/>
                  </a:cubicBezTo>
                  <a:cubicBezTo>
                    <a:pt x="13135" y="6150"/>
                    <a:pt x="12890" y="5776"/>
                    <a:pt x="12516" y="5646"/>
                  </a:cubicBezTo>
                  <a:cubicBezTo>
                    <a:pt x="12833" y="5416"/>
                    <a:pt x="12890" y="4883"/>
                    <a:pt x="12761" y="4508"/>
                  </a:cubicBezTo>
                  <a:cubicBezTo>
                    <a:pt x="12624" y="4154"/>
                    <a:pt x="12294" y="3916"/>
                    <a:pt x="11917" y="3916"/>
                  </a:cubicBezTo>
                  <a:cubicBezTo>
                    <a:pt x="11896" y="3916"/>
                    <a:pt x="11875" y="3916"/>
                    <a:pt x="11853" y="3918"/>
                  </a:cubicBezTo>
                  <a:cubicBezTo>
                    <a:pt x="12040" y="3472"/>
                    <a:pt x="11796" y="2766"/>
                    <a:pt x="11436" y="2464"/>
                  </a:cubicBezTo>
                  <a:cubicBezTo>
                    <a:pt x="11222" y="2289"/>
                    <a:pt x="10964" y="2202"/>
                    <a:pt x="10706" y="2202"/>
                  </a:cubicBezTo>
                  <a:cubicBezTo>
                    <a:pt x="10495" y="2202"/>
                    <a:pt x="10284" y="2260"/>
                    <a:pt x="10096" y="2377"/>
                  </a:cubicBezTo>
                  <a:cubicBezTo>
                    <a:pt x="10211" y="1830"/>
                    <a:pt x="9995" y="1254"/>
                    <a:pt x="9563" y="894"/>
                  </a:cubicBezTo>
                  <a:cubicBezTo>
                    <a:pt x="9310" y="720"/>
                    <a:pt x="9017" y="632"/>
                    <a:pt x="8724" y="632"/>
                  </a:cubicBezTo>
                  <a:cubicBezTo>
                    <a:pt x="8484" y="632"/>
                    <a:pt x="8243" y="691"/>
                    <a:pt x="8022" y="807"/>
                  </a:cubicBezTo>
                  <a:cubicBezTo>
                    <a:pt x="7806" y="375"/>
                    <a:pt x="7389" y="73"/>
                    <a:pt x="6914" y="1"/>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flipH="1">
              <a:off x="86924" y="2097948"/>
              <a:ext cx="767269" cy="1113764"/>
            </a:xfrm>
            <a:custGeom>
              <a:rect b="b" l="l" r="r" t="t"/>
              <a:pathLst>
                <a:path extrusionOk="0" h="29958" w="20638">
                  <a:moveTo>
                    <a:pt x="12225" y="1"/>
                  </a:moveTo>
                  <a:cubicBezTo>
                    <a:pt x="12140" y="1"/>
                    <a:pt x="12054" y="1"/>
                    <a:pt x="11968" y="3"/>
                  </a:cubicBezTo>
                  <a:cubicBezTo>
                    <a:pt x="9736" y="3"/>
                    <a:pt x="7432" y="248"/>
                    <a:pt x="7432" y="248"/>
                  </a:cubicBezTo>
                  <a:cubicBezTo>
                    <a:pt x="7144" y="277"/>
                    <a:pt x="6856" y="320"/>
                    <a:pt x="6568" y="406"/>
                  </a:cubicBezTo>
                  <a:cubicBezTo>
                    <a:pt x="6525" y="406"/>
                    <a:pt x="6496" y="421"/>
                    <a:pt x="6453" y="435"/>
                  </a:cubicBezTo>
                  <a:cubicBezTo>
                    <a:pt x="5833" y="608"/>
                    <a:pt x="5085" y="953"/>
                    <a:pt x="4710" y="1601"/>
                  </a:cubicBezTo>
                  <a:cubicBezTo>
                    <a:pt x="4422" y="2120"/>
                    <a:pt x="4235" y="4266"/>
                    <a:pt x="4120" y="6685"/>
                  </a:cubicBezTo>
                  <a:cubicBezTo>
                    <a:pt x="4048" y="7837"/>
                    <a:pt x="4552" y="13915"/>
                    <a:pt x="4552" y="14447"/>
                  </a:cubicBezTo>
                  <a:cubicBezTo>
                    <a:pt x="4364" y="15340"/>
                    <a:pt x="663" y="26343"/>
                    <a:pt x="1" y="29958"/>
                  </a:cubicBezTo>
                  <a:lnTo>
                    <a:pt x="20638" y="29958"/>
                  </a:lnTo>
                  <a:cubicBezTo>
                    <a:pt x="20638" y="29958"/>
                    <a:pt x="18146" y="19099"/>
                    <a:pt x="17671" y="16176"/>
                  </a:cubicBezTo>
                  <a:cubicBezTo>
                    <a:pt x="18420" y="11337"/>
                    <a:pt x="19270" y="7060"/>
                    <a:pt x="19327" y="4554"/>
                  </a:cubicBezTo>
                  <a:cubicBezTo>
                    <a:pt x="19371" y="3128"/>
                    <a:pt x="19270" y="2192"/>
                    <a:pt x="19025" y="1875"/>
                  </a:cubicBezTo>
                  <a:cubicBezTo>
                    <a:pt x="18449" y="1126"/>
                    <a:pt x="17383" y="694"/>
                    <a:pt x="15540" y="349"/>
                  </a:cubicBezTo>
                  <a:cubicBezTo>
                    <a:pt x="15511" y="334"/>
                    <a:pt x="15482" y="334"/>
                    <a:pt x="15439" y="320"/>
                  </a:cubicBezTo>
                  <a:cubicBezTo>
                    <a:pt x="15151" y="277"/>
                    <a:pt x="14834" y="219"/>
                    <a:pt x="14489" y="161"/>
                  </a:cubicBezTo>
                  <a:cubicBezTo>
                    <a:pt x="13738" y="58"/>
                    <a:pt x="12987" y="1"/>
                    <a:pt x="12225" y="1"/>
                  </a:cubicBezTo>
                  <a:close/>
                </a:path>
              </a:pathLst>
            </a:custGeom>
            <a:solidFill>
              <a:srgbClr val="62C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flipH="1">
              <a:off x="276455" y="2098023"/>
              <a:ext cx="337869" cy="227080"/>
            </a:xfrm>
            <a:custGeom>
              <a:rect b="b" l="l" r="r" t="t"/>
              <a:pathLst>
                <a:path extrusionOk="0" h="6108" w="9088">
                  <a:moveTo>
                    <a:pt x="5498" y="0"/>
                  </a:moveTo>
                  <a:cubicBezTo>
                    <a:pt x="3278" y="0"/>
                    <a:pt x="980" y="246"/>
                    <a:pt x="980" y="246"/>
                  </a:cubicBezTo>
                  <a:cubicBezTo>
                    <a:pt x="692" y="275"/>
                    <a:pt x="404" y="318"/>
                    <a:pt x="116" y="404"/>
                  </a:cubicBezTo>
                  <a:cubicBezTo>
                    <a:pt x="73" y="404"/>
                    <a:pt x="44" y="419"/>
                    <a:pt x="1" y="433"/>
                  </a:cubicBezTo>
                  <a:cubicBezTo>
                    <a:pt x="505" y="2219"/>
                    <a:pt x="1902" y="5877"/>
                    <a:pt x="2751" y="6107"/>
                  </a:cubicBezTo>
                  <a:cubicBezTo>
                    <a:pt x="4566" y="5445"/>
                    <a:pt x="7475" y="2320"/>
                    <a:pt x="9088" y="347"/>
                  </a:cubicBezTo>
                  <a:cubicBezTo>
                    <a:pt x="9059" y="332"/>
                    <a:pt x="9016" y="332"/>
                    <a:pt x="8987" y="318"/>
                  </a:cubicBezTo>
                  <a:cubicBezTo>
                    <a:pt x="8699" y="275"/>
                    <a:pt x="8382" y="217"/>
                    <a:pt x="8037" y="159"/>
                  </a:cubicBezTo>
                  <a:cubicBezTo>
                    <a:pt x="7314" y="42"/>
                    <a:pt x="6413" y="0"/>
                    <a:pt x="5498" y="0"/>
                  </a:cubicBez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flipH="1">
              <a:off x="296271" y="2386631"/>
              <a:ext cx="152056" cy="174660"/>
            </a:xfrm>
            <a:custGeom>
              <a:rect b="b" l="l" r="r" t="t"/>
              <a:pathLst>
                <a:path extrusionOk="0" h="4698" w="4090">
                  <a:moveTo>
                    <a:pt x="0" y="0"/>
                  </a:moveTo>
                  <a:lnTo>
                    <a:pt x="0" y="3269"/>
                  </a:lnTo>
                  <a:cubicBezTo>
                    <a:pt x="0" y="3269"/>
                    <a:pt x="86" y="4234"/>
                    <a:pt x="1368" y="4594"/>
                  </a:cubicBezTo>
                  <a:cubicBezTo>
                    <a:pt x="1620" y="4666"/>
                    <a:pt x="1869" y="4698"/>
                    <a:pt x="2108" y="4698"/>
                  </a:cubicBezTo>
                  <a:cubicBezTo>
                    <a:pt x="3069" y="4698"/>
                    <a:pt x="3857" y="4183"/>
                    <a:pt x="3960" y="3687"/>
                  </a:cubicBezTo>
                  <a:cubicBezTo>
                    <a:pt x="4090" y="2996"/>
                    <a:pt x="4004" y="159"/>
                    <a:pt x="4004" y="87"/>
                  </a:cubicBezTo>
                  <a:lnTo>
                    <a:pt x="0" y="0"/>
                  </a:ln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flipH="1">
              <a:off x="315529" y="1776809"/>
              <a:ext cx="335750" cy="514016"/>
            </a:xfrm>
            <a:custGeom>
              <a:rect b="b" l="l" r="r" t="t"/>
              <a:pathLst>
                <a:path extrusionOk="0" h="13826" w="9031">
                  <a:moveTo>
                    <a:pt x="1038" y="0"/>
                  </a:moveTo>
                  <a:lnTo>
                    <a:pt x="1038" y="0"/>
                  </a:lnTo>
                  <a:cubicBezTo>
                    <a:pt x="692" y="418"/>
                    <a:pt x="519" y="951"/>
                    <a:pt x="563" y="1498"/>
                  </a:cubicBezTo>
                  <a:cubicBezTo>
                    <a:pt x="649" y="2290"/>
                    <a:pt x="793" y="2722"/>
                    <a:pt x="591" y="3168"/>
                  </a:cubicBezTo>
                  <a:cubicBezTo>
                    <a:pt x="390" y="3586"/>
                    <a:pt x="1" y="3557"/>
                    <a:pt x="30" y="3759"/>
                  </a:cubicBezTo>
                  <a:cubicBezTo>
                    <a:pt x="44" y="3961"/>
                    <a:pt x="692" y="4033"/>
                    <a:pt x="692" y="4609"/>
                  </a:cubicBezTo>
                  <a:cubicBezTo>
                    <a:pt x="707" y="5213"/>
                    <a:pt x="692" y="6121"/>
                    <a:pt x="908" y="6308"/>
                  </a:cubicBezTo>
                  <a:cubicBezTo>
                    <a:pt x="1112" y="6475"/>
                    <a:pt x="1466" y="6564"/>
                    <a:pt x="1923" y="6564"/>
                  </a:cubicBezTo>
                  <a:cubicBezTo>
                    <a:pt x="2175" y="6564"/>
                    <a:pt x="2459" y="6537"/>
                    <a:pt x="2766" y="6481"/>
                  </a:cubicBezTo>
                  <a:cubicBezTo>
                    <a:pt x="2867" y="6466"/>
                    <a:pt x="2939" y="6452"/>
                    <a:pt x="3025" y="6452"/>
                  </a:cubicBezTo>
                  <a:cubicBezTo>
                    <a:pt x="3077" y="6447"/>
                    <a:pt x="3126" y="6445"/>
                    <a:pt x="3170" y="6445"/>
                  </a:cubicBezTo>
                  <a:cubicBezTo>
                    <a:pt x="3654" y="6445"/>
                    <a:pt x="3703" y="6715"/>
                    <a:pt x="3716" y="6913"/>
                  </a:cubicBezTo>
                  <a:cubicBezTo>
                    <a:pt x="3760" y="7431"/>
                    <a:pt x="3587" y="7950"/>
                    <a:pt x="3241" y="8353"/>
                  </a:cubicBezTo>
                  <a:cubicBezTo>
                    <a:pt x="2924" y="8699"/>
                    <a:pt x="1974" y="8886"/>
                    <a:pt x="1974" y="8886"/>
                  </a:cubicBezTo>
                  <a:cubicBezTo>
                    <a:pt x="1974" y="8886"/>
                    <a:pt x="3040" y="13595"/>
                    <a:pt x="3990" y="13825"/>
                  </a:cubicBezTo>
                  <a:cubicBezTo>
                    <a:pt x="4782" y="13235"/>
                    <a:pt x="7518" y="10268"/>
                    <a:pt x="9031" y="8799"/>
                  </a:cubicBezTo>
                  <a:cubicBezTo>
                    <a:pt x="8066" y="8483"/>
                    <a:pt x="7101" y="7964"/>
                    <a:pt x="6784" y="7028"/>
                  </a:cubicBezTo>
                  <a:cubicBezTo>
                    <a:pt x="6467" y="6092"/>
                    <a:pt x="6741" y="3759"/>
                    <a:pt x="6741" y="3759"/>
                  </a:cubicBezTo>
                  <a:lnTo>
                    <a:pt x="6741" y="3759"/>
                  </a:lnTo>
                  <a:cubicBezTo>
                    <a:pt x="6741" y="3759"/>
                    <a:pt x="6814" y="3797"/>
                    <a:pt x="6950" y="3797"/>
                  </a:cubicBezTo>
                  <a:cubicBezTo>
                    <a:pt x="7064" y="3797"/>
                    <a:pt x="7221" y="3771"/>
                    <a:pt x="7418" y="3673"/>
                  </a:cubicBezTo>
                  <a:cubicBezTo>
                    <a:pt x="7850" y="3442"/>
                    <a:pt x="8224" y="1412"/>
                    <a:pt x="7518" y="1239"/>
                  </a:cubicBezTo>
                  <a:cubicBezTo>
                    <a:pt x="7444" y="1221"/>
                    <a:pt x="7373" y="1213"/>
                    <a:pt x="7305" y="1213"/>
                  </a:cubicBezTo>
                  <a:cubicBezTo>
                    <a:pt x="6923" y="1213"/>
                    <a:pt x="6634" y="1472"/>
                    <a:pt x="6438" y="1815"/>
                  </a:cubicBezTo>
                  <a:cubicBezTo>
                    <a:pt x="6352" y="1988"/>
                    <a:pt x="6294" y="2448"/>
                    <a:pt x="6093" y="2506"/>
                  </a:cubicBezTo>
                  <a:cubicBezTo>
                    <a:pt x="6076" y="2510"/>
                    <a:pt x="6060" y="2512"/>
                    <a:pt x="6044" y="2512"/>
                  </a:cubicBezTo>
                  <a:cubicBezTo>
                    <a:pt x="5831" y="2512"/>
                    <a:pt x="5629" y="2177"/>
                    <a:pt x="5589" y="2016"/>
                  </a:cubicBezTo>
                  <a:cubicBezTo>
                    <a:pt x="5531" y="1743"/>
                    <a:pt x="5661" y="1469"/>
                    <a:pt x="5905" y="1325"/>
                  </a:cubicBezTo>
                  <a:lnTo>
                    <a:pt x="5905" y="1325"/>
                  </a:lnTo>
                  <a:cubicBezTo>
                    <a:pt x="5823" y="1359"/>
                    <a:pt x="5739" y="1374"/>
                    <a:pt x="5658" y="1374"/>
                  </a:cubicBezTo>
                  <a:cubicBezTo>
                    <a:pt x="5287" y="1374"/>
                    <a:pt x="4968" y="1050"/>
                    <a:pt x="5027" y="648"/>
                  </a:cubicBezTo>
                  <a:lnTo>
                    <a:pt x="5027" y="648"/>
                  </a:lnTo>
                  <a:cubicBezTo>
                    <a:pt x="4943" y="1070"/>
                    <a:pt x="4587" y="1304"/>
                    <a:pt x="4228" y="1304"/>
                  </a:cubicBezTo>
                  <a:cubicBezTo>
                    <a:pt x="3974" y="1304"/>
                    <a:pt x="3719" y="1187"/>
                    <a:pt x="3558" y="936"/>
                  </a:cubicBezTo>
                  <a:cubicBezTo>
                    <a:pt x="3531" y="1313"/>
                    <a:pt x="3216" y="1589"/>
                    <a:pt x="2846" y="1589"/>
                  </a:cubicBezTo>
                  <a:cubicBezTo>
                    <a:pt x="2820" y="1589"/>
                    <a:pt x="2793" y="1587"/>
                    <a:pt x="2766" y="1584"/>
                  </a:cubicBezTo>
                  <a:cubicBezTo>
                    <a:pt x="2377" y="1527"/>
                    <a:pt x="2104" y="1138"/>
                    <a:pt x="2190" y="749"/>
                  </a:cubicBezTo>
                  <a:lnTo>
                    <a:pt x="2190" y="749"/>
                  </a:lnTo>
                  <a:cubicBezTo>
                    <a:pt x="2059" y="896"/>
                    <a:pt x="1877" y="974"/>
                    <a:pt x="1694" y="974"/>
                  </a:cubicBezTo>
                  <a:cubicBezTo>
                    <a:pt x="1555" y="974"/>
                    <a:pt x="1415" y="929"/>
                    <a:pt x="1297" y="835"/>
                  </a:cubicBezTo>
                  <a:cubicBezTo>
                    <a:pt x="1009" y="591"/>
                    <a:pt x="1225" y="187"/>
                    <a:pt x="1038" y="0"/>
                  </a:cubicBezTo>
                  <a:close/>
                </a:path>
              </a:pathLst>
            </a:custGeom>
            <a:solidFill>
              <a:srgbClr val="F7A6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flipH="1">
              <a:off x="315529" y="1894067"/>
              <a:ext cx="262399" cy="396758"/>
            </a:xfrm>
            <a:custGeom>
              <a:rect b="b" l="l" r="r" t="t"/>
              <a:pathLst>
                <a:path extrusionOk="0" h="10672" w="7058">
                  <a:moveTo>
                    <a:pt x="4336" y="0"/>
                  </a:moveTo>
                  <a:cubicBezTo>
                    <a:pt x="4278" y="302"/>
                    <a:pt x="4220" y="490"/>
                    <a:pt x="4192" y="634"/>
                  </a:cubicBezTo>
                  <a:cubicBezTo>
                    <a:pt x="3544" y="2664"/>
                    <a:pt x="1729" y="3168"/>
                    <a:pt x="1052" y="3298"/>
                  </a:cubicBezTo>
                  <a:cubicBezTo>
                    <a:pt x="1104" y="3293"/>
                    <a:pt x="1153" y="3291"/>
                    <a:pt x="1197" y="3291"/>
                  </a:cubicBezTo>
                  <a:cubicBezTo>
                    <a:pt x="1681" y="3291"/>
                    <a:pt x="1730" y="3561"/>
                    <a:pt x="1743" y="3759"/>
                  </a:cubicBezTo>
                  <a:cubicBezTo>
                    <a:pt x="1787" y="4277"/>
                    <a:pt x="1614" y="4796"/>
                    <a:pt x="1268" y="5185"/>
                  </a:cubicBezTo>
                  <a:cubicBezTo>
                    <a:pt x="951" y="5545"/>
                    <a:pt x="1" y="5732"/>
                    <a:pt x="1" y="5732"/>
                  </a:cubicBezTo>
                  <a:cubicBezTo>
                    <a:pt x="1" y="5732"/>
                    <a:pt x="1067" y="10441"/>
                    <a:pt x="2017" y="10671"/>
                  </a:cubicBezTo>
                  <a:cubicBezTo>
                    <a:pt x="2809" y="10081"/>
                    <a:pt x="5545" y="7114"/>
                    <a:pt x="7058" y="5645"/>
                  </a:cubicBezTo>
                  <a:cubicBezTo>
                    <a:pt x="6093" y="5329"/>
                    <a:pt x="5128" y="4810"/>
                    <a:pt x="4811" y="3874"/>
                  </a:cubicBezTo>
                  <a:cubicBezTo>
                    <a:pt x="4494" y="2938"/>
                    <a:pt x="4768" y="605"/>
                    <a:pt x="4768" y="605"/>
                  </a:cubicBezTo>
                  <a:cubicBezTo>
                    <a:pt x="4768" y="605"/>
                    <a:pt x="4422" y="519"/>
                    <a:pt x="4336" y="0"/>
                  </a:cubicBezTo>
                  <a:close/>
                </a:path>
              </a:pathLst>
            </a:custGeom>
            <a:solidFill>
              <a:srgbClr val="F3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flipH="1">
              <a:off x="372299" y="1838301"/>
              <a:ext cx="36434" cy="59521"/>
            </a:xfrm>
            <a:custGeom>
              <a:rect b="b" l="l" r="r" t="t"/>
              <a:pathLst>
                <a:path extrusionOk="0" h="1601" w="980">
                  <a:moveTo>
                    <a:pt x="773" y="1"/>
                  </a:moveTo>
                  <a:cubicBezTo>
                    <a:pt x="695" y="1"/>
                    <a:pt x="596" y="29"/>
                    <a:pt x="476" y="118"/>
                  </a:cubicBezTo>
                  <a:cubicBezTo>
                    <a:pt x="58" y="420"/>
                    <a:pt x="1" y="1601"/>
                    <a:pt x="447" y="1601"/>
                  </a:cubicBezTo>
                  <a:cubicBezTo>
                    <a:pt x="879" y="1601"/>
                    <a:pt x="908" y="866"/>
                    <a:pt x="606" y="794"/>
                  </a:cubicBezTo>
                  <a:cubicBezTo>
                    <a:pt x="534" y="780"/>
                    <a:pt x="476" y="766"/>
                    <a:pt x="404" y="751"/>
                  </a:cubicBezTo>
                  <a:cubicBezTo>
                    <a:pt x="404" y="751"/>
                    <a:pt x="474" y="89"/>
                    <a:pt x="964" y="89"/>
                  </a:cubicBezTo>
                  <a:cubicBezTo>
                    <a:pt x="969" y="89"/>
                    <a:pt x="975" y="89"/>
                    <a:pt x="980" y="89"/>
                  </a:cubicBezTo>
                  <a:cubicBezTo>
                    <a:pt x="980" y="89"/>
                    <a:pt x="910" y="1"/>
                    <a:pt x="773" y="1"/>
                  </a:cubicBezTo>
                  <a:close/>
                </a:path>
              </a:pathLst>
            </a:custGeom>
            <a:solidFill>
              <a:srgbClr val="F3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flipH="1">
              <a:off x="276455" y="2098580"/>
              <a:ext cx="341066" cy="538665"/>
            </a:xfrm>
            <a:custGeom>
              <a:rect b="b" l="l" r="r" t="t"/>
              <a:pathLst>
                <a:path extrusionOk="0" h="14489" w="9174">
                  <a:moveTo>
                    <a:pt x="864" y="0"/>
                  </a:moveTo>
                  <a:lnTo>
                    <a:pt x="0" y="202"/>
                  </a:lnTo>
                  <a:lnTo>
                    <a:pt x="2549" y="14488"/>
                  </a:lnTo>
                  <a:lnTo>
                    <a:pt x="9174" y="332"/>
                  </a:lnTo>
                  <a:lnTo>
                    <a:pt x="8425" y="72"/>
                  </a:lnTo>
                  <a:lnTo>
                    <a:pt x="2780" y="12544"/>
                  </a:lnTo>
                  <a:lnTo>
                    <a:pt x="864" y="0"/>
                  </a:ln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flipH="1">
              <a:off x="466506" y="2600774"/>
              <a:ext cx="104432" cy="125883"/>
            </a:xfrm>
            <a:custGeom>
              <a:rect b="b" l="l" r="r" t="t"/>
              <a:pathLst>
                <a:path extrusionOk="0" h="3386" w="2809">
                  <a:moveTo>
                    <a:pt x="245" y="1"/>
                  </a:moveTo>
                  <a:lnTo>
                    <a:pt x="0" y="3385"/>
                  </a:lnTo>
                  <a:lnTo>
                    <a:pt x="2808" y="3385"/>
                  </a:lnTo>
                  <a:lnTo>
                    <a:pt x="2808" y="1"/>
                  </a:ln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flipH="1">
              <a:off x="487400" y="2625423"/>
              <a:ext cx="63202" cy="76065"/>
            </a:xfrm>
            <a:custGeom>
              <a:rect b="b" l="l" r="r" t="t"/>
              <a:pathLst>
                <a:path extrusionOk="0" h="2046" w="1700">
                  <a:moveTo>
                    <a:pt x="159" y="0"/>
                  </a:moveTo>
                  <a:lnTo>
                    <a:pt x="0" y="2045"/>
                  </a:lnTo>
                  <a:lnTo>
                    <a:pt x="1700" y="2045"/>
                  </a:lnTo>
                  <a:lnTo>
                    <a:pt x="170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flipH="1">
              <a:off x="2323299" y="3069248"/>
              <a:ext cx="234516" cy="337349"/>
            </a:xfrm>
            <a:custGeom>
              <a:rect b="b" l="l" r="r" t="t"/>
              <a:pathLst>
                <a:path extrusionOk="0" h="9074" w="6308">
                  <a:moveTo>
                    <a:pt x="1411" y="1"/>
                  </a:moveTo>
                  <a:lnTo>
                    <a:pt x="1411" y="1182"/>
                  </a:lnTo>
                  <a:cubicBezTo>
                    <a:pt x="605" y="1283"/>
                    <a:pt x="0" y="1974"/>
                    <a:pt x="0" y="2795"/>
                  </a:cubicBezTo>
                  <a:lnTo>
                    <a:pt x="0" y="7432"/>
                  </a:lnTo>
                  <a:cubicBezTo>
                    <a:pt x="0" y="8339"/>
                    <a:pt x="720" y="9074"/>
                    <a:pt x="1627" y="9074"/>
                  </a:cubicBezTo>
                  <a:lnTo>
                    <a:pt x="4666" y="9074"/>
                  </a:lnTo>
                  <a:cubicBezTo>
                    <a:pt x="5573" y="9074"/>
                    <a:pt x="6308" y="8339"/>
                    <a:pt x="6308" y="7432"/>
                  </a:cubicBezTo>
                  <a:lnTo>
                    <a:pt x="6308" y="2795"/>
                  </a:lnTo>
                  <a:cubicBezTo>
                    <a:pt x="6308" y="1974"/>
                    <a:pt x="5703" y="1283"/>
                    <a:pt x="4882" y="1182"/>
                  </a:cubicBezTo>
                  <a:lnTo>
                    <a:pt x="488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flipH="1">
              <a:off x="2376277" y="3069248"/>
              <a:ext cx="129080" cy="43944"/>
            </a:xfrm>
            <a:custGeom>
              <a:rect b="b" l="l" r="r" t="t"/>
              <a:pathLst>
                <a:path extrusionOk="0" h="1182" w="3472">
                  <a:moveTo>
                    <a:pt x="0" y="1"/>
                  </a:moveTo>
                  <a:lnTo>
                    <a:pt x="0" y="1182"/>
                  </a:lnTo>
                  <a:lnTo>
                    <a:pt x="3471" y="1182"/>
                  </a:lnTo>
                  <a:lnTo>
                    <a:pt x="34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flipH="1">
              <a:off x="2354343" y="3049990"/>
              <a:ext cx="172429" cy="39668"/>
            </a:xfrm>
            <a:custGeom>
              <a:rect b="b" l="l" r="r" t="t"/>
              <a:pathLst>
                <a:path extrusionOk="0" h="1067" w="4638">
                  <a:moveTo>
                    <a:pt x="404" y="0"/>
                  </a:moveTo>
                  <a:cubicBezTo>
                    <a:pt x="173" y="0"/>
                    <a:pt x="0" y="173"/>
                    <a:pt x="0" y="404"/>
                  </a:cubicBezTo>
                  <a:lnTo>
                    <a:pt x="0" y="663"/>
                  </a:lnTo>
                  <a:cubicBezTo>
                    <a:pt x="0" y="879"/>
                    <a:pt x="173" y="1066"/>
                    <a:pt x="404" y="1066"/>
                  </a:cubicBezTo>
                  <a:lnTo>
                    <a:pt x="4234" y="1066"/>
                  </a:lnTo>
                  <a:cubicBezTo>
                    <a:pt x="4450" y="1066"/>
                    <a:pt x="4638" y="879"/>
                    <a:pt x="4638" y="663"/>
                  </a:cubicBezTo>
                  <a:lnTo>
                    <a:pt x="4638" y="404"/>
                  </a:lnTo>
                  <a:cubicBezTo>
                    <a:pt x="4638" y="173"/>
                    <a:pt x="4450" y="0"/>
                    <a:pt x="4234" y="0"/>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p:nvPr/>
          </p:nvSpPr>
          <p:spPr>
            <a:xfrm flipH="1">
              <a:off x="2378954" y="3179553"/>
              <a:ext cx="123206" cy="156369"/>
            </a:xfrm>
            <a:custGeom>
              <a:rect b="b" l="l" r="r" t="t"/>
              <a:pathLst>
                <a:path extrusionOk="0" h="4206" w="3314">
                  <a:moveTo>
                    <a:pt x="793" y="1"/>
                  </a:moveTo>
                  <a:cubicBezTo>
                    <a:pt x="361" y="1"/>
                    <a:pt x="1" y="361"/>
                    <a:pt x="1" y="793"/>
                  </a:cubicBezTo>
                  <a:lnTo>
                    <a:pt x="1" y="3414"/>
                  </a:lnTo>
                  <a:cubicBezTo>
                    <a:pt x="1" y="3860"/>
                    <a:pt x="361" y="4206"/>
                    <a:pt x="793" y="4206"/>
                  </a:cubicBezTo>
                  <a:lnTo>
                    <a:pt x="2521" y="4206"/>
                  </a:lnTo>
                  <a:cubicBezTo>
                    <a:pt x="2953" y="4206"/>
                    <a:pt x="3313" y="3860"/>
                    <a:pt x="3313" y="3414"/>
                  </a:cubicBezTo>
                  <a:lnTo>
                    <a:pt x="3313" y="793"/>
                  </a:lnTo>
                  <a:cubicBezTo>
                    <a:pt x="3313" y="361"/>
                    <a:pt x="2953" y="1"/>
                    <a:pt x="2521" y="1"/>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flipH="1">
              <a:off x="2065213" y="3069248"/>
              <a:ext cx="235073" cy="337349"/>
            </a:xfrm>
            <a:custGeom>
              <a:rect b="b" l="l" r="r" t="t"/>
              <a:pathLst>
                <a:path extrusionOk="0" h="9074" w="6323">
                  <a:moveTo>
                    <a:pt x="1426" y="1"/>
                  </a:moveTo>
                  <a:lnTo>
                    <a:pt x="1426" y="1182"/>
                  </a:lnTo>
                  <a:cubicBezTo>
                    <a:pt x="605" y="1283"/>
                    <a:pt x="0" y="1974"/>
                    <a:pt x="0" y="2795"/>
                  </a:cubicBezTo>
                  <a:lnTo>
                    <a:pt x="0" y="7432"/>
                  </a:lnTo>
                  <a:cubicBezTo>
                    <a:pt x="0" y="8339"/>
                    <a:pt x="735" y="9074"/>
                    <a:pt x="1642" y="9074"/>
                  </a:cubicBezTo>
                  <a:lnTo>
                    <a:pt x="4680" y="9074"/>
                  </a:lnTo>
                  <a:cubicBezTo>
                    <a:pt x="5588" y="9074"/>
                    <a:pt x="6322" y="8339"/>
                    <a:pt x="6322" y="7432"/>
                  </a:cubicBezTo>
                  <a:lnTo>
                    <a:pt x="6322" y="2795"/>
                  </a:lnTo>
                  <a:cubicBezTo>
                    <a:pt x="6322" y="1974"/>
                    <a:pt x="5703" y="1283"/>
                    <a:pt x="4896" y="1182"/>
                  </a:cubicBezTo>
                  <a:lnTo>
                    <a:pt x="489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flipH="1">
              <a:off x="2118228" y="3069248"/>
              <a:ext cx="129080" cy="43944"/>
            </a:xfrm>
            <a:custGeom>
              <a:rect b="b" l="l" r="r" t="t"/>
              <a:pathLst>
                <a:path extrusionOk="0" h="1182" w="3472">
                  <a:moveTo>
                    <a:pt x="1" y="1"/>
                  </a:moveTo>
                  <a:lnTo>
                    <a:pt x="1" y="1182"/>
                  </a:lnTo>
                  <a:lnTo>
                    <a:pt x="3471" y="1182"/>
                  </a:lnTo>
                  <a:lnTo>
                    <a:pt x="34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flipH="1">
              <a:off x="2096814" y="3049990"/>
              <a:ext cx="172429" cy="39668"/>
            </a:xfrm>
            <a:custGeom>
              <a:rect b="b" l="l" r="r" t="t"/>
              <a:pathLst>
                <a:path extrusionOk="0" h="1067" w="4638">
                  <a:moveTo>
                    <a:pt x="404" y="0"/>
                  </a:moveTo>
                  <a:cubicBezTo>
                    <a:pt x="188" y="0"/>
                    <a:pt x="0" y="173"/>
                    <a:pt x="0" y="404"/>
                  </a:cubicBezTo>
                  <a:lnTo>
                    <a:pt x="0" y="663"/>
                  </a:lnTo>
                  <a:cubicBezTo>
                    <a:pt x="0" y="879"/>
                    <a:pt x="188" y="1066"/>
                    <a:pt x="404" y="1066"/>
                  </a:cubicBezTo>
                  <a:lnTo>
                    <a:pt x="4234" y="1066"/>
                  </a:lnTo>
                  <a:cubicBezTo>
                    <a:pt x="4465" y="1066"/>
                    <a:pt x="4638" y="879"/>
                    <a:pt x="4638" y="663"/>
                  </a:cubicBezTo>
                  <a:lnTo>
                    <a:pt x="4638" y="404"/>
                  </a:lnTo>
                  <a:cubicBezTo>
                    <a:pt x="4638" y="173"/>
                    <a:pt x="4465" y="0"/>
                    <a:pt x="4234" y="0"/>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flipH="1">
              <a:off x="2121426" y="3179553"/>
              <a:ext cx="123206" cy="156369"/>
            </a:xfrm>
            <a:custGeom>
              <a:rect b="b" l="l" r="r" t="t"/>
              <a:pathLst>
                <a:path extrusionOk="0" h="4206" w="3314">
                  <a:moveTo>
                    <a:pt x="793" y="1"/>
                  </a:moveTo>
                  <a:cubicBezTo>
                    <a:pt x="361" y="1"/>
                    <a:pt x="1" y="361"/>
                    <a:pt x="1" y="793"/>
                  </a:cubicBezTo>
                  <a:lnTo>
                    <a:pt x="1" y="3414"/>
                  </a:lnTo>
                  <a:cubicBezTo>
                    <a:pt x="1" y="3860"/>
                    <a:pt x="361" y="4206"/>
                    <a:pt x="793" y="4206"/>
                  </a:cubicBezTo>
                  <a:lnTo>
                    <a:pt x="2521" y="4206"/>
                  </a:lnTo>
                  <a:cubicBezTo>
                    <a:pt x="2953" y="4206"/>
                    <a:pt x="3313" y="3860"/>
                    <a:pt x="3313" y="3414"/>
                  </a:cubicBezTo>
                  <a:lnTo>
                    <a:pt x="3313" y="793"/>
                  </a:lnTo>
                  <a:cubicBezTo>
                    <a:pt x="3313" y="361"/>
                    <a:pt x="2953" y="1"/>
                    <a:pt x="2521" y="1"/>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p:nvPr/>
          </p:nvSpPr>
          <p:spPr>
            <a:xfrm flipH="1">
              <a:off x="1807685" y="3069248"/>
              <a:ext cx="235073" cy="337349"/>
            </a:xfrm>
            <a:custGeom>
              <a:rect b="b" l="l" r="r" t="t"/>
              <a:pathLst>
                <a:path extrusionOk="0" h="9074" w="6323">
                  <a:moveTo>
                    <a:pt x="1426" y="1"/>
                  </a:moveTo>
                  <a:lnTo>
                    <a:pt x="1426" y="1182"/>
                  </a:lnTo>
                  <a:cubicBezTo>
                    <a:pt x="619" y="1283"/>
                    <a:pt x="0" y="1974"/>
                    <a:pt x="0" y="2795"/>
                  </a:cubicBezTo>
                  <a:lnTo>
                    <a:pt x="0" y="7432"/>
                  </a:lnTo>
                  <a:cubicBezTo>
                    <a:pt x="0" y="8339"/>
                    <a:pt x="735" y="9074"/>
                    <a:pt x="1642" y="9074"/>
                  </a:cubicBezTo>
                  <a:lnTo>
                    <a:pt x="4680" y="9074"/>
                  </a:lnTo>
                  <a:cubicBezTo>
                    <a:pt x="5588" y="9074"/>
                    <a:pt x="6322" y="8339"/>
                    <a:pt x="6322" y="7432"/>
                  </a:cubicBezTo>
                  <a:lnTo>
                    <a:pt x="6322" y="2795"/>
                  </a:lnTo>
                  <a:cubicBezTo>
                    <a:pt x="6322" y="1974"/>
                    <a:pt x="5717" y="1283"/>
                    <a:pt x="4896" y="1182"/>
                  </a:cubicBezTo>
                  <a:lnTo>
                    <a:pt x="489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flipH="1">
              <a:off x="1860700" y="3069248"/>
              <a:ext cx="129080" cy="43944"/>
            </a:xfrm>
            <a:custGeom>
              <a:rect b="b" l="l" r="r" t="t"/>
              <a:pathLst>
                <a:path extrusionOk="0" h="1182" w="3472">
                  <a:moveTo>
                    <a:pt x="1" y="1"/>
                  </a:moveTo>
                  <a:lnTo>
                    <a:pt x="1" y="1182"/>
                  </a:lnTo>
                  <a:lnTo>
                    <a:pt x="3471" y="1182"/>
                  </a:lnTo>
                  <a:lnTo>
                    <a:pt x="34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flipH="1">
              <a:off x="1838765" y="3049990"/>
              <a:ext cx="172950" cy="39668"/>
            </a:xfrm>
            <a:custGeom>
              <a:rect b="b" l="l" r="r" t="t"/>
              <a:pathLst>
                <a:path extrusionOk="0" h="1067" w="4652">
                  <a:moveTo>
                    <a:pt x="418" y="0"/>
                  </a:moveTo>
                  <a:cubicBezTo>
                    <a:pt x="188" y="0"/>
                    <a:pt x="0" y="173"/>
                    <a:pt x="0" y="404"/>
                  </a:cubicBezTo>
                  <a:lnTo>
                    <a:pt x="0" y="663"/>
                  </a:lnTo>
                  <a:cubicBezTo>
                    <a:pt x="0" y="879"/>
                    <a:pt x="188" y="1066"/>
                    <a:pt x="418" y="1066"/>
                  </a:cubicBezTo>
                  <a:lnTo>
                    <a:pt x="4249" y="1066"/>
                  </a:lnTo>
                  <a:cubicBezTo>
                    <a:pt x="4465" y="1066"/>
                    <a:pt x="4652" y="879"/>
                    <a:pt x="4652" y="663"/>
                  </a:cubicBezTo>
                  <a:lnTo>
                    <a:pt x="4652" y="404"/>
                  </a:lnTo>
                  <a:cubicBezTo>
                    <a:pt x="4652" y="173"/>
                    <a:pt x="4465" y="0"/>
                    <a:pt x="4249" y="0"/>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p:nvPr/>
          </p:nvSpPr>
          <p:spPr>
            <a:xfrm flipH="1">
              <a:off x="1863897" y="3179553"/>
              <a:ext cx="122649" cy="156369"/>
            </a:xfrm>
            <a:custGeom>
              <a:rect b="b" l="l" r="r" t="t"/>
              <a:pathLst>
                <a:path extrusionOk="0" h="4206" w="3299">
                  <a:moveTo>
                    <a:pt x="792" y="1"/>
                  </a:moveTo>
                  <a:cubicBezTo>
                    <a:pt x="346" y="1"/>
                    <a:pt x="0" y="361"/>
                    <a:pt x="0" y="793"/>
                  </a:cubicBezTo>
                  <a:lnTo>
                    <a:pt x="0" y="3414"/>
                  </a:lnTo>
                  <a:cubicBezTo>
                    <a:pt x="0" y="3860"/>
                    <a:pt x="346" y="4206"/>
                    <a:pt x="792" y="4206"/>
                  </a:cubicBezTo>
                  <a:lnTo>
                    <a:pt x="2520" y="4206"/>
                  </a:lnTo>
                  <a:cubicBezTo>
                    <a:pt x="2952" y="4206"/>
                    <a:pt x="3298" y="3860"/>
                    <a:pt x="3298" y="3414"/>
                  </a:cubicBezTo>
                  <a:lnTo>
                    <a:pt x="3298" y="793"/>
                  </a:lnTo>
                  <a:cubicBezTo>
                    <a:pt x="3298" y="361"/>
                    <a:pt x="2952" y="1"/>
                    <a:pt x="2520" y="1"/>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flipH="1">
              <a:off x="2238163" y="4405109"/>
              <a:ext cx="26805" cy="551491"/>
            </a:xfrm>
            <a:custGeom>
              <a:rect b="b" l="l" r="r" t="t"/>
              <a:pathLst>
                <a:path extrusionOk="0" h="14834" w="721">
                  <a:moveTo>
                    <a:pt x="332" y="0"/>
                  </a:moveTo>
                  <a:cubicBezTo>
                    <a:pt x="145" y="0"/>
                    <a:pt x="1" y="144"/>
                    <a:pt x="1" y="331"/>
                  </a:cubicBezTo>
                  <a:lnTo>
                    <a:pt x="58" y="14488"/>
                  </a:lnTo>
                  <a:cubicBezTo>
                    <a:pt x="58" y="14675"/>
                    <a:pt x="202" y="14833"/>
                    <a:pt x="389" y="14833"/>
                  </a:cubicBezTo>
                  <a:cubicBezTo>
                    <a:pt x="577" y="14833"/>
                    <a:pt x="721" y="14675"/>
                    <a:pt x="721" y="14488"/>
                  </a:cubicBezTo>
                  <a:lnTo>
                    <a:pt x="663" y="331"/>
                  </a:lnTo>
                  <a:cubicBezTo>
                    <a:pt x="663" y="144"/>
                    <a:pt x="519" y="0"/>
                    <a:pt x="332" y="0"/>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p:nvPr/>
          </p:nvSpPr>
          <p:spPr>
            <a:xfrm flipH="1">
              <a:off x="2048521" y="4481212"/>
              <a:ext cx="405458" cy="398803"/>
            </a:xfrm>
            <a:custGeom>
              <a:rect b="b" l="l" r="r" t="t"/>
              <a:pathLst>
                <a:path extrusionOk="0" h="10727" w="10906">
                  <a:moveTo>
                    <a:pt x="10427" y="0"/>
                  </a:moveTo>
                  <a:cubicBezTo>
                    <a:pt x="10350" y="0"/>
                    <a:pt x="10270" y="29"/>
                    <a:pt x="10197" y="99"/>
                  </a:cubicBezTo>
                  <a:lnTo>
                    <a:pt x="217" y="10151"/>
                  </a:lnTo>
                  <a:cubicBezTo>
                    <a:pt x="1" y="10367"/>
                    <a:pt x="159" y="10727"/>
                    <a:pt x="462" y="10727"/>
                  </a:cubicBezTo>
                  <a:cubicBezTo>
                    <a:pt x="548" y="10727"/>
                    <a:pt x="635" y="10684"/>
                    <a:pt x="692" y="10626"/>
                  </a:cubicBezTo>
                  <a:lnTo>
                    <a:pt x="10672" y="574"/>
                  </a:lnTo>
                  <a:cubicBezTo>
                    <a:pt x="10905" y="330"/>
                    <a:pt x="10685" y="0"/>
                    <a:pt x="10427" y="0"/>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p:nvPr/>
          </p:nvSpPr>
          <p:spPr>
            <a:xfrm flipH="1">
              <a:off x="1971526" y="4666913"/>
              <a:ext cx="560079" cy="27325"/>
            </a:xfrm>
            <a:custGeom>
              <a:rect b="b" l="l" r="r" t="t"/>
              <a:pathLst>
                <a:path extrusionOk="0" h="735" w="15065">
                  <a:moveTo>
                    <a:pt x="14618" y="0"/>
                  </a:moveTo>
                  <a:lnTo>
                    <a:pt x="447" y="58"/>
                  </a:lnTo>
                  <a:cubicBezTo>
                    <a:pt x="1" y="58"/>
                    <a:pt x="1" y="735"/>
                    <a:pt x="447" y="735"/>
                  </a:cubicBezTo>
                  <a:lnTo>
                    <a:pt x="14618" y="677"/>
                  </a:lnTo>
                  <a:cubicBezTo>
                    <a:pt x="15064" y="677"/>
                    <a:pt x="15064" y="0"/>
                    <a:pt x="14618" y="0"/>
                  </a:cubicBezTo>
                  <a:close/>
                </a:path>
              </a:pathLst>
            </a:custGeom>
            <a:solidFill>
              <a:srgbClr val="C0D5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p:nvPr/>
          </p:nvSpPr>
          <p:spPr>
            <a:xfrm flipH="1">
              <a:off x="2048074" y="4482587"/>
              <a:ext cx="407986" cy="395829"/>
            </a:xfrm>
            <a:custGeom>
              <a:rect b="b" l="l" r="r" t="t"/>
              <a:pathLst>
                <a:path extrusionOk="0" h="10647" w="10974">
                  <a:moveTo>
                    <a:pt x="472" y="1"/>
                  </a:moveTo>
                  <a:cubicBezTo>
                    <a:pt x="216" y="1"/>
                    <a:pt x="1" y="337"/>
                    <a:pt x="244" y="580"/>
                  </a:cubicBezTo>
                  <a:lnTo>
                    <a:pt x="10296" y="10560"/>
                  </a:lnTo>
                  <a:cubicBezTo>
                    <a:pt x="10354" y="10618"/>
                    <a:pt x="10440" y="10647"/>
                    <a:pt x="10527" y="10647"/>
                  </a:cubicBezTo>
                  <a:cubicBezTo>
                    <a:pt x="10829" y="10647"/>
                    <a:pt x="10973" y="10287"/>
                    <a:pt x="10757" y="10071"/>
                  </a:cubicBezTo>
                  <a:lnTo>
                    <a:pt x="705" y="105"/>
                  </a:lnTo>
                  <a:cubicBezTo>
                    <a:pt x="631" y="31"/>
                    <a:pt x="550" y="1"/>
                    <a:pt x="472" y="1"/>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p:nvPr/>
          </p:nvSpPr>
          <p:spPr>
            <a:xfrm flipH="1">
              <a:off x="1988144" y="4417415"/>
              <a:ext cx="547216" cy="526545"/>
            </a:xfrm>
            <a:custGeom>
              <a:rect b="b" l="l" r="r" t="t"/>
              <a:pathLst>
                <a:path extrusionOk="0" h="14163" w="14719">
                  <a:moveTo>
                    <a:pt x="7597" y="2174"/>
                  </a:moveTo>
                  <a:cubicBezTo>
                    <a:pt x="10114" y="2174"/>
                    <a:pt x="12530" y="4131"/>
                    <a:pt x="12530" y="7086"/>
                  </a:cubicBezTo>
                  <a:cubicBezTo>
                    <a:pt x="12530" y="9779"/>
                    <a:pt x="10341" y="11982"/>
                    <a:pt x="7634" y="11982"/>
                  </a:cubicBezTo>
                  <a:cubicBezTo>
                    <a:pt x="3270" y="11982"/>
                    <a:pt x="1095" y="6697"/>
                    <a:pt x="4177" y="3615"/>
                  </a:cubicBezTo>
                  <a:cubicBezTo>
                    <a:pt x="5173" y="2620"/>
                    <a:pt x="6396" y="2174"/>
                    <a:pt x="7597" y="2174"/>
                  </a:cubicBezTo>
                  <a:close/>
                  <a:moveTo>
                    <a:pt x="7634" y="0"/>
                  </a:moveTo>
                  <a:cubicBezTo>
                    <a:pt x="4768" y="0"/>
                    <a:pt x="2190" y="1728"/>
                    <a:pt x="1095" y="4378"/>
                  </a:cubicBezTo>
                  <a:cubicBezTo>
                    <a:pt x="1" y="7014"/>
                    <a:pt x="606" y="10067"/>
                    <a:pt x="2622" y="12083"/>
                  </a:cubicBezTo>
                  <a:cubicBezTo>
                    <a:pt x="3981" y="13442"/>
                    <a:pt x="5791" y="14162"/>
                    <a:pt x="7634" y="14162"/>
                  </a:cubicBezTo>
                  <a:cubicBezTo>
                    <a:pt x="8545" y="14162"/>
                    <a:pt x="9464" y="13986"/>
                    <a:pt x="10341" y="13624"/>
                  </a:cubicBezTo>
                  <a:cubicBezTo>
                    <a:pt x="12991" y="12529"/>
                    <a:pt x="14719" y="9952"/>
                    <a:pt x="14719" y="7086"/>
                  </a:cubicBezTo>
                  <a:cubicBezTo>
                    <a:pt x="14719" y="3169"/>
                    <a:pt x="11551" y="0"/>
                    <a:pt x="7634" y="0"/>
                  </a:cubicBezTo>
                  <a:close/>
                </a:path>
              </a:pathLst>
            </a:custGeom>
            <a:solidFill>
              <a:srgbClr val="D1D1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p:nvPr/>
          </p:nvSpPr>
          <p:spPr>
            <a:xfrm flipH="1">
              <a:off x="1937248" y="4398306"/>
              <a:ext cx="610417" cy="566845"/>
            </a:xfrm>
            <a:custGeom>
              <a:rect b="b" l="l" r="r" t="t"/>
              <a:pathLst>
                <a:path extrusionOk="0" h="15247" w="16419">
                  <a:moveTo>
                    <a:pt x="7965" y="1090"/>
                  </a:moveTo>
                  <a:cubicBezTo>
                    <a:pt x="8829" y="1090"/>
                    <a:pt x="9693" y="1263"/>
                    <a:pt x="10499" y="1594"/>
                  </a:cubicBezTo>
                  <a:cubicBezTo>
                    <a:pt x="13567" y="2890"/>
                    <a:pt x="15151" y="6304"/>
                    <a:pt x="14172" y="9486"/>
                  </a:cubicBezTo>
                  <a:cubicBezTo>
                    <a:pt x="13322" y="12246"/>
                    <a:pt x="10774" y="14052"/>
                    <a:pt x="7990" y="14052"/>
                  </a:cubicBezTo>
                  <a:cubicBezTo>
                    <a:pt x="7563" y="14052"/>
                    <a:pt x="7130" y="14010"/>
                    <a:pt x="6697" y="13922"/>
                  </a:cubicBezTo>
                  <a:cubicBezTo>
                    <a:pt x="3428" y="13259"/>
                    <a:pt x="1196" y="10249"/>
                    <a:pt x="1527" y="6937"/>
                  </a:cubicBezTo>
                  <a:cubicBezTo>
                    <a:pt x="1844" y="3625"/>
                    <a:pt x="4638" y="1090"/>
                    <a:pt x="7965" y="1090"/>
                  </a:cubicBezTo>
                  <a:close/>
                  <a:moveTo>
                    <a:pt x="7993" y="1"/>
                  </a:moveTo>
                  <a:cubicBezTo>
                    <a:pt x="7489" y="1"/>
                    <a:pt x="6978" y="51"/>
                    <a:pt x="6467" y="154"/>
                  </a:cubicBezTo>
                  <a:cubicBezTo>
                    <a:pt x="2622" y="917"/>
                    <a:pt x="1" y="4475"/>
                    <a:pt x="389" y="8377"/>
                  </a:cubicBezTo>
                  <a:cubicBezTo>
                    <a:pt x="764" y="12266"/>
                    <a:pt x="4047" y="15247"/>
                    <a:pt x="7965" y="15247"/>
                  </a:cubicBezTo>
                  <a:cubicBezTo>
                    <a:pt x="8987" y="15247"/>
                    <a:pt x="9995" y="15045"/>
                    <a:pt x="10946" y="14642"/>
                  </a:cubicBezTo>
                  <a:cubicBezTo>
                    <a:pt x="14546" y="13130"/>
                    <a:pt x="16418" y="9112"/>
                    <a:pt x="15266" y="5367"/>
                  </a:cubicBezTo>
                  <a:cubicBezTo>
                    <a:pt x="14267" y="2121"/>
                    <a:pt x="11277" y="1"/>
                    <a:pt x="7993" y="1"/>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
            <p:cNvSpPr/>
            <p:nvPr/>
          </p:nvSpPr>
          <p:spPr>
            <a:xfrm flipH="1">
              <a:off x="2166410" y="4617096"/>
              <a:ext cx="148896" cy="127556"/>
            </a:xfrm>
            <a:custGeom>
              <a:rect b="b" l="l" r="r" t="t"/>
              <a:pathLst>
                <a:path extrusionOk="0" h="3431" w="4005">
                  <a:moveTo>
                    <a:pt x="1715" y="1"/>
                  </a:moveTo>
                  <a:cubicBezTo>
                    <a:pt x="764" y="1"/>
                    <a:pt x="1" y="764"/>
                    <a:pt x="1" y="1715"/>
                  </a:cubicBezTo>
                  <a:cubicBezTo>
                    <a:pt x="1" y="2747"/>
                    <a:pt x="844" y="3430"/>
                    <a:pt x="1724" y="3430"/>
                  </a:cubicBezTo>
                  <a:cubicBezTo>
                    <a:pt x="2145" y="3430"/>
                    <a:pt x="2575" y="3274"/>
                    <a:pt x="2924" y="2924"/>
                  </a:cubicBezTo>
                  <a:cubicBezTo>
                    <a:pt x="4004" y="1844"/>
                    <a:pt x="3241" y="1"/>
                    <a:pt x="1715" y="1"/>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
            <p:cNvSpPr/>
            <p:nvPr/>
          </p:nvSpPr>
          <p:spPr>
            <a:xfrm flipH="1">
              <a:off x="1038334" y="3061217"/>
              <a:ext cx="596996" cy="477099"/>
            </a:xfrm>
            <a:custGeom>
              <a:rect b="b" l="l" r="r" t="t"/>
              <a:pathLst>
                <a:path extrusionOk="0" h="12833" w="16058">
                  <a:moveTo>
                    <a:pt x="3932" y="1"/>
                  </a:moveTo>
                  <a:cubicBezTo>
                    <a:pt x="1772" y="1"/>
                    <a:pt x="0" y="1758"/>
                    <a:pt x="0" y="3932"/>
                  </a:cubicBezTo>
                  <a:lnTo>
                    <a:pt x="0" y="12832"/>
                  </a:lnTo>
                  <a:lnTo>
                    <a:pt x="1685" y="12832"/>
                  </a:lnTo>
                  <a:lnTo>
                    <a:pt x="1685" y="3932"/>
                  </a:lnTo>
                  <a:cubicBezTo>
                    <a:pt x="1685" y="2694"/>
                    <a:pt x="2693" y="1686"/>
                    <a:pt x="3932" y="1686"/>
                  </a:cubicBezTo>
                  <a:lnTo>
                    <a:pt x="15208" y="1686"/>
                  </a:lnTo>
                  <a:cubicBezTo>
                    <a:pt x="15669" y="1686"/>
                    <a:pt x="16058" y="1311"/>
                    <a:pt x="16058" y="850"/>
                  </a:cubicBezTo>
                  <a:cubicBezTo>
                    <a:pt x="16058" y="375"/>
                    <a:pt x="15669" y="1"/>
                    <a:pt x="15208" y="1"/>
                  </a:cubicBezTo>
                  <a:close/>
                </a:path>
              </a:pathLst>
            </a:custGeom>
            <a:solidFill>
              <a:srgbClr val="D1D1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
            <p:cNvSpPr/>
            <p:nvPr/>
          </p:nvSpPr>
          <p:spPr>
            <a:xfrm flipH="1">
              <a:off x="1241769" y="3252384"/>
              <a:ext cx="651090" cy="140308"/>
            </a:xfrm>
            <a:custGeom>
              <a:rect b="b" l="l" r="r" t="t"/>
              <a:pathLst>
                <a:path extrusionOk="0" h="3774" w="17513">
                  <a:moveTo>
                    <a:pt x="1037" y="0"/>
                  </a:moveTo>
                  <a:cubicBezTo>
                    <a:pt x="461" y="0"/>
                    <a:pt x="0" y="461"/>
                    <a:pt x="0" y="1051"/>
                  </a:cubicBezTo>
                  <a:lnTo>
                    <a:pt x="0" y="2736"/>
                  </a:lnTo>
                  <a:cubicBezTo>
                    <a:pt x="0" y="3312"/>
                    <a:pt x="461" y="3773"/>
                    <a:pt x="1037" y="3773"/>
                  </a:cubicBezTo>
                  <a:lnTo>
                    <a:pt x="16461" y="3773"/>
                  </a:lnTo>
                  <a:cubicBezTo>
                    <a:pt x="17052" y="3773"/>
                    <a:pt x="17512" y="3312"/>
                    <a:pt x="17512" y="2736"/>
                  </a:cubicBezTo>
                  <a:lnTo>
                    <a:pt x="17512" y="1051"/>
                  </a:lnTo>
                  <a:cubicBezTo>
                    <a:pt x="17512" y="461"/>
                    <a:pt x="17052" y="0"/>
                    <a:pt x="16461" y="0"/>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p:nvPr/>
          </p:nvSpPr>
          <p:spPr>
            <a:xfrm flipH="1">
              <a:off x="1160387" y="3068727"/>
              <a:ext cx="171388" cy="119228"/>
            </a:xfrm>
            <a:custGeom>
              <a:rect b="b" l="l" r="r" t="t"/>
              <a:pathLst>
                <a:path extrusionOk="0" h="3207" w="4610">
                  <a:moveTo>
                    <a:pt x="1427" y="0"/>
                  </a:moveTo>
                  <a:cubicBezTo>
                    <a:pt x="1311" y="0"/>
                    <a:pt x="1182" y="29"/>
                    <a:pt x="1095" y="116"/>
                  </a:cubicBezTo>
                  <a:cubicBezTo>
                    <a:pt x="937" y="274"/>
                    <a:pt x="1" y="2621"/>
                    <a:pt x="44" y="2679"/>
                  </a:cubicBezTo>
                  <a:cubicBezTo>
                    <a:pt x="166" y="2814"/>
                    <a:pt x="421" y="2852"/>
                    <a:pt x="665" y="2852"/>
                  </a:cubicBezTo>
                  <a:cubicBezTo>
                    <a:pt x="967" y="2852"/>
                    <a:pt x="1254" y="2794"/>
                    <a:pt x="1254" y="2794"/>
                  </a:cubicBezTo>
                  <a:cubicBezTo>
                    <a:pt x="1254" y="2794"/>
                    <a:pt x="1686" y="3082"/>
                    <a:pt x="1888" y="3183"/>
                  </a:cubicBezTo>
                  <a:cubicBezTo>
                    <a:pt x="1918" y="3200"/>
                    <a:pt x="1951" y="3207"/>
                    <a:pt x="1983" y="3207"/>
                  </a:cubicBezTo>
                  <a:cubicBezTo>
                    <a:pt x="2180" y="3207"/>
                    <a:pt x="2392" y="2953"/>
                    <a:pt x="2392" y="2953"/>
                  </a:cubicBezTo>
                  <a:cubicBezTo>
                    <a:pt x="2608" y="3025"/>
                    <a:pt x="2824" y="3082"/>
                    <a:pt x="3040" y="3097"/>
                  </a:cubicBezTo>
                  <a:cubicBezTo>
                    <a:pt x="3155" y="3068"/>
                    <a:pt x="3342" y="2737"/>
                    <a:pt x="3342" y="2737"/>
                  </a:cubicBezTo>
                  <a:lnTo>
                    <a:pt x="3630" y="2780"/>
                  </a:lnTo>
                  <a:lnTo>
                    <a:pt x="4091" y="2866"/>
                  </a:lnTo>
                  <a:cubicBezTo>
                    <a:pt x="4221" y="2665"/>
                    <a:pt x="4321" y="2449"/>
                    <a:pt x="4393" y="2218"/>
                  </a:cubicBezTo>
                  <a:cubicBezTo>
                    <a:pt x="4437" y="1973"/>
                    <a:pt x="4609" y="879"/>
                    <a:pt x="4480" y="677"/>
                  </a:cubicBezTo>
                  <a:cubicBezTo>
                    <a:pt x="4404" y="602"/>
                    <a:pt x="4307" y="559"/>
                    <a:pt x="4197" y="559"/>
                  </a:cubicBezTo>
                  <a:cubicBezTo>
                    <a:pt x="4181" y="559"/>
                    <a:pt x="4165" y="560"/>
                    <a:pt x="4149" y="562"/>
                  </a:cubicBezTo>
                  <a:cubicBezTo>
                    <a:pt x="4127" y="560"/>
                    <a:pt x="4105" y="558"/>
                    <a:pt x="4084" y="558"/>
                  </a:cubicBezTo>
                  <a:cubicBezTo>
                    <a:pt x="3976" y="558"/>
                    <a:pt x="3870" y="588"/>
                    <a:pt x="3774" y="648"/>
                  </a:cubicBezTo>
                  <a:cubicBezTo>
                    <a:pt x="3688" y="721"/>
                    <a:pt x="3673" y="1383"/>
                    <a:pt x="3673" y="1441"/>
                  </a:cubicBezTo>
                  <a:cubicBezTo>
                    <a:pt x="3673" y="1441"/>
                    <a:pt x="3572" y="1239"/>
                    <a:pt x="3486" y="1081"/>
                  </a:cubicBezTo>
                  <a:cubicBezTo>
                    <a:pt x="3385" y="951"/>
                    <a:pt x="3227" y="865"/>
                    <a:pt x="3054" y="850"/>
                  </a:cubicBezTo>
                  <a:cubicBezTo>
                    <a:pt x="2996" y="836"/>
                    <a:pt x="2924" y="836"/>
                    <a:pt x="2852" y="821"/>
                  </a:cubicBezTo>
                  <a:cubicBezTo>
                    <a:pt x="2780" y="677"/>
                    <a:pt x="1931" y="677"/>
                    <a:pt x="1931" y="677"/>
                  </a:cubicBezTo>
                  <a:cubicBezTo>
                    <a:pt x="1945" y="519"/>
                    <a:pt x="1916" y="360"/>
                    <a:pt x="1873" y="216"/>
                  </a:cubicBezTo>
                  <a:cubicBezTo>
                    <a:pt x="1859" y="188"/>
                    <a:pt x="1844" y="159"/>
                    <a:pt x="1830" y="144"/>
                  </a:cubicBezTo>
                  <a:cubicBezTo>
                    <a:pt x="1715" y="44"/>
                    <a:pt x="1571" y="0"/>
                    <a:pt x="1427" y="0"/>
                  </a:cubicBezTo>
                  <a:close/>
                </a:path>
              </a:pathLst>
            </a:custGeom>
            <a:solidFill>
              <a:srgbClr val="F7A6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p:nvPr/>
          </p:nvSpPr>
          <p:spPr>
            <a:xfrm flipH="1">
              <a:off x="1259428" y="3076757"/>
              <a:ext cx="21451" cy="71232"/>
            </a:xfrm>
            <a:custGeom>
              <a:rect b="b" l="l" r="r" t="t"/>
              <a:pathLst>
                <a:path extrusionOk="0" h="1916" w="577">
                  <a:moveTo>
                    <a:pt x="504" y="0"/>
                  </a:moveTo>
                  <a:cubicBezTo>
                    <a:pt x="432" y="188"/>
                    <a:pt x="274" y="447"/>
                    <a:pt x="158" y="821"/>
                  </a:cubicBezTo>
                  <a:cubicBezTo>
                    <a:pt x="29" y="1181"/>
                    <a:pt x="0" y="1556"/>
                    <a:pt x="58" y="1916"/>
                  </a:cubicBezTo>
                  <a:lnTo>
                    <a:pt x="562" y="461"/>
                  </a:lnTo>
                  <a:cubicBezTo>
                    <a:pt x="576" y="303"/>
                    <a:pt x="547" y="144"/>
                    <a:pt x="504" y="0"/>
                  </a:cubicBezTo>
                  <a:close/>
                </a:path>
              </a:pathLst>
            </a:custGeom>
            <a:solidFill>
              <a:srgbClr val="F3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p:nvPr/>
          </p:nvSpPr>
          <p:spPr>
            <a:xfrm flipH="1">
              <a:off x="1212324" y="3099250"/>
              <a:ext cx="26805" cy="58926"/>
            </a:xfrm>
            <a:custGeom>
              <a:rect b="b" l="l" r="r" t="t"/>
              <a:pathLst>
                <a:path extrusionOk="0" h="1585" w="721">
                  <a:moveTo>
                    <a:pt x="360" y="0"/>
                  </a:moveTo>
                  <a:cubicBezTo>
                    <a:pt x="360" y="0"/>
                    <a:pt x="159" y="1037"/>
                    <a:pt x="0" y="1584"/>
                  </a:cubicBezTo>
                  <a:cubicBezTo>
                    <a:pt x="346" y="1138"/>
                    <a:pt x="720" y="879"/>
                    <a:pt x="562" y="29"/>
                  </a:cubicBezTo>
                  <a:cubicBezTo>
                    <a:pt x="504" y="15"/>
                    <a:pt x="432" y="15"/>
                    <a:pt x="360" y="0"/>
                  </a:cubicBezTo>
                  <a:close/>
                </a:path>
              </a:pathLst>
            </a:custGeom>
            <a:solidFill>
              <a:srgbClr val="F3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
            <p:cNvSpPr/>
            <p:nvPr/>
          </p:nvSpPr>
          <p:spPr>
            <a:xfrm flipH="1">
              <a:off x="1180240" y="3092744"/>
              <a:ext cx="27288" cy="79337"/>
            </a:xfrm>
            <a:custGeom>
              <a:rect b="b" l="l" r="r" t="t"/>
              <a:pathLst>
                <a:path extrusionOk="0" h="2134" w="734">
                  <a:moveTo>
                    <a:pt x="435" y="1"/>
                  </a:moveTo>
                  <a:cubicBezTo>
                    <a:pt x="434" y="1"/>
                    <a:pt x="433" y="1"/>
                    <a:pt x="432" y="2"/>
                  </a:cubicBezTo>
                  <a:cubicBezTo>
                    <a:pt x="360" y="75"/>
                    <a:pt x="346" y="737"/>
                    <a:pt x="346" y="795"/>
                  </a:cubicBezTo>
                  <a:cubicBezTo>
                    <a:pt x="374" y="953"/>
                    <a:pt x="403" y="1126"/>
                    <a:pt x="389" y="1284"/>
                  </a:cubicBezTo>
                  <a:cubicBezTo>
                    <a:pt x="389" y="1529"/>
                    <a:pt x="0" y="2091"/>
                    <a:pt x="0" y="2091"/>
                  </a:cubicBezTo>
                  <a:lnTo>
                    <a:pt x="288" y="2134"/>
                  </a:lnTo>
                  <a:cubicBezTo>
                    <a:pt x="446" y="1947"/>
                    <a:pt x="562" y="1731"/>
                    <a:pt x="677" y="1515"/>
                  </a:cubicBezTo>
                  <a:cubicBezTo>
                    <a:pt x="733" y="1373"/>
                    <a:pt x="485" y="1"/>
                    <a:pt x="435" y="1"/>
                  </a:cubicBezTo>
                  <a:close/>
                </a:path>
              </a:pathLst>
            </a:custGeom>
            <a:solidFill>
              <a:srgbClr val="F3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
            <p:cNvSpPr/>
            <p:nvPr/>
          </p:nvSpPr>
          <p:spPr>
            <a:xfrm flipH="1">
              <a:off x="617484" y="3061217"/>
              <a:ext cx="596476" cy="477099"/>
            </a:xfrm>
            <a:custGeom>
              <a:rect b="b" l="l" r="r" t="t"/>
              <a:pathLst>
                <a:path extrusionOk="0" h="12833" w="16044">
                  <a:moveTo>
                    <a:pt x="3932" y="1"/>
                  </a:moveTo>
                  <a:cubicBezTo>
                    <a:pt x="1757" y="1"/>
                    <a:pt x="0" y="1758"/>
                    <a:pt x="0" y="3932"/>
                  </a:cubicBezTo>
                  <a:lnTo>
                    <a:pt x="0" y="12832"/>
                  </a:lnTo>
                  <a:lnTo>
                    <a:pt x="1671" y="12832"/>
                  </a:lnTo>
                  <a:lnTo>
                    <a:pt x="1671" y="3932"/>
                  </a:lnTo>
                  <a:cubicBezTo>
                    <a:pt x="1671" y="2694"/>
                    <a:pt x="2679" y="1686"/>
                    <a:pt x="3932" y="1686"/>
                  </a:cubicBezTo>
                  <a:lnTo>
                    <a:pt x="15194" y="1686"/>
                  </a:lnTo>
                  <a:cubicBezTo>
                    <a:pt x="15669" y="1686"/>
                    <a:pt x="16043" y="1311"/>
                    <a:pt x="16043" y="850"/>
                  </a:cubicBezTo>
                  <a:cubicBezTo>
                    <a:pt x="16043" y="375"/>
                    <a:pt x="15669" y="1"/>
                    <a:pt x="15194" y="1"/>
                  </a:cubicBezTo>
                  <a:close/>
                </a:path>
              </a:pathLst>
            </a:custGeom>
            <a:solidFill>
              <a:srgbClr val="D1D1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
            <p:cNvSpPr/>
            <p:nvPr/>
          </p:nvSpPr>
          <p:spPr>
            <a:xfrm flipH="1">
              <a:off x="1557666" y="3316069"/>
              <a:ext cx="1085843" cy="1411369"/>
            </a:xfrm>
            <a:custGeom>
              <a:rect b="b" l="l" r="r" t="t"/>
              <a:pathLst>
                <a:path extrusionOk="0" h="37963" w="29207">
                  <a:moveTo>
                    <a:pt x="26686" y="2521"/>
                  </a:moveTo>
                  <a:lnTo>
                    <a:pt x="26686" y="35442"/>
                  </a:lnTo>
                  <a:lnTo>
                    <a:pt x="4609" y="35442"/>
                  </a:lnTo>
                  <a:cubicBezTo>
                    <a:pt x="3457" y="35442"/>
                    <a:pt x="2521" y="34506"/>
                    <a:pt x="2521" y="33354"/>
                  </a:cubicBezTo>
                  <a:lnTo>
                    <a:pt x="2521" y="2521"/>
                  </a:lnTo>
                  <a:close/>
                  <a:moveTo>
                    <a:pt x="1" y="1"/>
                  </a:moveTo>
                  <a:lnTo>
                    <a:pt x="1" y="35932"/>
                  </a:lnTo>
                  <a:cubicBezTo>
                    <a:pt x="1" y="37055"/>
                    <a:pt x="923" y="37963"/>
                    <a:pt x="2046" y="37963"/>
                  </a:cubicBezTo>
                  <a:lnTo>
                    <a:pt x="29207" y="37963"/>
                  </a:lnTo>
                  <a:lnTo>
                    <a:pt x="29207" y="1"/>
                  </a:lnTo>
                  <a:close/>
                </a:path>
              </a:pathLst>
            </a:custGeom>
            <a:solidFill>
              <a:srgbClr val="D1D1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
            <p:cNvSpPr/>
            <p:nvPr/>
          </p:nvSpPr>
          <p:spPr>
            <a:xfrm flipH="1">
              <a:off x="1137374" y="3316069"/>
              <a:ext cx="1086364" cy="1411369"/>
            </a:xfrm>
            <a:custGeom>
              <a:rect b="b" l="l" r="r" t="t"/>
              <a:pathLst>
                <a:path extrusionOk="0" h="37963" w="29221">
                  <a:moveTo>
                    <a:pt x="26686" y="2521"/>
                  </a:moveTo>
                  <a:lnTo>
                    <a:pt x="26686" y="33873"/>
                  </a:lnTo>
                  <a:cubicBezTo>
                    <a:pt x="26686" y="34737"/>
                    <a:pt x="25995" y="35442"/>
                    <a:pt x="25116" y="35442"/>
                  </a:cubicBezTo>
                  <a:lnTo>
                    <a:pt x="2521" y="35442"/>
                  </a:lnTo>
                  <a:lnTo>
                    <a:pt x="2535" y="2521"/>
                  </a:lnTo>
                  <a:close/>
                  <a:moveTo>
                    <a:pt x="0" y="1"/>
                  </a:moveTo>
                  <a:lnTo>
                    <a:pt x="0" y="37963"/>
                  </a:lnTo>
                  <a:lnTo>
                    <a:pt x="26988" y="37963"/>
                  </a:lnTo>
                  <a:cubicBezTo>
                    <a:pt x="28213" y="37963"/>
                    <a:pt x="29206" y="36969"/>
                    <a:pt x="29221" y="35745"/>
                  </a:cubicBezTo>
                  <a:lnTo>
                    <a:pt x="29221" y="1"/>
                  </a:lnTo>
                  <a:close/>
                </a:path>
              </a:pathLst>
            </a:custGeom>
            <a:solidFill>
              <a:srgbClr val="D1D1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
            <p:cNvSpPr/>
            <p:nvPr/>
          </p:nvSpPr>
          <p:spPr>
            <a:xfrm flipH="1">
              <a:off x="1137895" y="3316069"/>
              <a:ext cx="1505614" cy="304707"/>
            </a:xfrm>
            <a:custGeom>
              <a:rect b="b" l="l" r="r" t="t"/>
              <a:pathLst>
                <a:path extrusionOk="0" h="8196" w="40498">
                  <a:moveTo>
                    <a:pt x="1" y="1"/>
                  </a:moveTo>
                  <a:lnTo>
                    <a:pt x="1" y="8195"/>
                  </a:lnTo>
                  <a:lnTo>
                    <a:pt x="40497" y="8195"/>
                  </a:lnTo>
                  <a:lnTo>
                    <a:pt x="40497" y="1"/>
                  </a:lnTo>
                  <a:close/>
                </a:path>
              </a:pathLst>
            </a:custGeom>
            <a:solidFill>
              <a:srgbClr val="D1D1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p:nvPr/>
          </p:nvSpPr>
          <p:spPr>
            <a:xfrm flipH="1">
              <a:off x="1137895" y="3316069"/>
              <a:ext cx="989479" cy="304707"/>
            </a:xfrm>
            <a:custGeom>
              <a:rect b="b" l="l" r="r" t="t"/>
              <a:pathLst>
                <a:path extrusionOk="0" h="8196" w="26615">
                  <a:moveTo>
                    <a:pt x="1" y="1"/>
                  </a:moveTo>
                  <a:lnTo>
                    <a:pt x="1" y="8195"/>
                  </a:lnTo>
                  <a:lnTo>
                    <a:pt x="26614" y="8195"/>
                  </a:lnTo>
                  <a:lnTo>
                    <a:pt x="26614" y="1"/>
                  </a:lnTo>
                  <a:close/>
                </a:path>
              </a:pathLst>
            </a:custGeom>
            <a:solidFill>
              <a:srgbClr val="D1D1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
            <p:cNvSpPr/>
            <p:nvPr/>
          </p:nvSpPr>
          <p:spPr>
            <a:xfrm flipH="1">
              <a:off x="1695260" y="4405109"/>
              <a:ext cx="26805" cy="551491"/>
            </a:xfrm>
            <a:custGeom>
              <a:rect b="b" l="l" r="r" t="t"/>
              <a:pathLst>
                <a:path extrusionOk="0" h="14834" w="721">
                  <a:moveTo>
                    <a:pt x="332" y="0"/>
                  </a:moveTo>
                  <a:cubicBezTo>
                    <a:pt x="144" y="0"/>
                    <a:pt x="0" y="144"/>
                    <a:pt x="0" y="331"/>
                  </a:cubicBezTo>
                  <a:lnTo>
                    <a:pt x="58" y="14488"/>
                  </a:lnTo>
                  <a:cubicBezTo>
                    <a:pt x="58" y="14675"/>
                    <a:pt x="202" y="14833"/>
                    <a:pt x="389" y="14833"/>
                  </a:cubicBezTo>
                  <a:cubicBezTo>
                    <a:pt x="576" y="14833"/>
                    <a:pt x="720" y="14675"/>
                    <a:pt x="720" y="14488"/>
                  </a:cubicBezTo>
                  <a:lnTo>
                    <a:pt x="663" y="331"/>
                  </a:lnTo>
                  <a:cubicBezTo>
                    <a:pt x="663" y="144"/>
                    <a:pt x="519" y="0"/>
                    <a:pt x="332" y="0"/>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
            <p:cNvSpPr/>
            <p:nvPr/>
          </p:nvSpPr>
          <p:spPr>
            <a:xfrm flipH="1">
              <a:off x="1505246" y="4480989"/>
              <a:ext cx="405272" cy="399026"/>
            </a:xfrm>
            <a:custGeom>
              <a:rect b="b" l="l" r="r" t="t"/>
              <a:pathLst>
                <a:path extrusionOk="0" h="10733" w="10901">
                  <a:moveTo>
                    <a:pt x="10417" y="0"/>
                  </a:moveTo>
                  <a:cubicBezTo>
                    <a:pt x="10338" y="0"/>
                    <a:pt x="10255" y="31"/>
                    <a:pt x="10182" y="105"/>
                  </a:cubicBezTo>
                  <a:lnTo>
                    <a:pt x="202" y="10157"/>
                  </a:lnTo>
                  <a:cubicBezTo>
                    <a:pt x="0" y="10373"/>
                    <a:pt x="144" y="10733"/>
                    <a:pt x="447" y="10733"/>
                  </a:cubicBezTo>
                  <a:cubicBezTo>
                    <a:pt x="533" y="10733"/>
                    <a:pt x="619" y="10690"/>
                    <a:pt x="677" y="10632"/>
                  </a:cubicBezTo>
                  <a:lnTo>
                    <a:pt x="10657" y="580"/>
                  </a:lnTo>
                  <a:cubicBezTo>
                    <a:pt x="10900" y="337"/>
                    <a:pt x="10677" y="0"/>
                    <a:pt x="10417" y="0"/>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p:nvPr/>
          </p:nvSpPr>
          <p:spPr>
            <a:xfrm flipH="1">
              <a:off x="1428623" y="4666913"/>
              <a:ext cx="560079" cy="27325"/>
            </a:xfrm>
            <a:custGeom>
              <a:rect b="b" l="l" r="r" t="t"/>
              <a:pathLst>
                <a:path extrusionOk="0" h="735" w="15065">
                  <a:moveTo>
                    <a:pt x="14618" y="0"/>
                  </a:moveTo>
                  <a:lnTo>
                    <a:pt x="447" y="58"/>
                  </a:lnTo>
                  <a:cubicBezTo>
                    <a:pt x="1" y="58"/>
                    <a:pt x="1" y="735"/>
                    <a:pt x="447" y="735"/>
                  </a:cubicBezTo>
                  <a:lnTo>
                    <a:pt x="14618" y="677"/>
                  </a:lnTo>
                  <a:cubicBezTo>
                    <a:pt x="15064" y="677"/>
                    <a:pt x="15064" y="0"/>
                    <a:pt x="14618" y="0"/>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
            <p:cNvSpPr/>
            <p:nvPr/>
          </p:nvSpPr>
          <p:spPr>
            <a:xfrm flipH="1">
              <a:off x="1505209" y="4482587"/>
              <a:ext cx="408358" cy="395829"/>
            </a:xfrm>
            <a:custGeom>
              <a:rect b="b" l="l" r="r" t="t"/>
              <a:pathLst>
                <a:path extrusionOk="0" h="10647" w="10984">
                  <a:moveTo>
                    <a:pt x="481" y="1"/>
                  </a:moveTo>
                  <a:cubicBezTo>
                    <a:pt x="222" y="1"/>
                    <a:pt x="1" y="337"/>
                    <a:pt x="255" y="580"/>
                  </a:cubicBezTo>
                  <a:lnTo>
                    <a:pt x="10307" y="10560"/>
                  </a:lnTo>
                  <a:cubicBezTo>
                    <a:pt x="10365" y="10618"/>
                    <a:pt x="10451" y="10647"/>
                    <a:pt x="10537" y="10647"/>
                  </a:cubicBezTo>
                  <a:cubicBezTo>
                    <a:pt x="10840" y="10647"/>
                    <a:pt x="10984" y="10287"/>
                    <a:pt x="10768" y="10071"/>
                  </a:cubicBezTo>
                  <a:lnTo>
                    <a:pt x="716" y="105"/>
                  </a:lnTo>
                  <a:cubicBezTo>
                    <a:pt x="642" y="31"/>
                    <a:pt x="560" y="1"/>
                    <a:pt x="481" y="1"/>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
            <p:cNvSpPr/>
            <p:nvPr/>
          </p:nvSpPr>
          <p:spPr>
            <a:xfrm flipH="1">
              <a:off x="1445241" y="4417415"/>
              <a:ext cx="547216" cy="526545"/>
            </a:xfrm>
            <a:custGeom>
              <a:rect b="b" l="l" r="r" t="t"/>
              <a:pathLst>
                <a:path extrusionOk="0" h="14163" w="14719">
                  <a:moveTo>
                    <a:pt x="7597" y="2174"/>
                  </a:moveTo>
                  <a:cubicBezTo>
                    <a:pt x="10114" y="2174"/>
                    <a:pt x="12530" y="4131"/>
                    <a:pt x="12530" y="7086"/>
                  </a:cubicBezTo>
                  <a:cubicBezTo>
                    <a:pt x="12530" y="9779"/>
                    <a:pt x="10341" y="11982"/>
                    <a:pt x="7633" y="11982"/>
                  </a:cubicBezTo>
                  <a:cubicBezTo>
                    <a:pt x="3270" y="11982"/>
                    <a:pt x="1095" y="6697"/>
                    <a:pt x="4177" y="3615"/>
                  </a:cubicBezTo>
                  <a:cubicBezTo>
                    <a:pt x="5173" y="2620"/>
                    <a:pt x="6396" y="2174"/>
                    <a:pt x="7597" y="2174"/>
                  </a:cubicBezTo>
                  <a:close/>
                  <a:moveTo>
                    <a:pt x="7633" y="0"/>
                  </a:moveTo>
                  <a:cubicBezTo>
                    <a:pt x="4768" y="0"/>
                    <a:pt x="2190" y="1728"/>
                    <a:pt x="1095" y="4378"/>
                  </a:cubicBezTo>
                  <a:cubicBezTo>
                    <a:pt x="1" y="7014"/>
                    <a:pt x="606" y="10067"/>
                    <a:pt x="2622" y="12083"/>
                  </a:cubicBezTo>
                  <a:cubicBezTo>
                    <a:pt x="3981" y="13442"/>
                    <a:pt x="5791" y="14162"/>
                    <a:pt x="7634" y="14162"/>
                  </a:cubicBezTo>
                  <a:cubicBezTo>
                    <a:pt x="8545" y="14162"/>
                    <a:pt x="9464" y="13986"/>
                    <a:pt x="10341" y="13624"/>
                  </a:cubicBezTo>
                  <a:cubicBezTo>
                    <a:pt x="12991" y="12529"/>
                    <a:pt x="14719" y="9952"/>
                    <a:pt x="14719" y="7086"/>
                  </a:cubicBezTo>
                  <a:cubicBezTo>
                    <a:pt x="14719" y="3169"/>
                    <a:pt x="11551" y="0"/>
                    <a:pt x="7633" y="0"/>
                  </a:cubicBezTo>
                  <a:close/>
                </a:path>
              </a:pathLst>
            </a:custGeom>
            <a:solidFill>
              <a:srgbClr val="D1D1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
            <p:cNvSpPr/>
            <p:nvPr/>
          </p:nvSpPr>
          <p:spPr>
            <a:xfrm flipH="1">
              <a:off x="1394382" y="4398306"/>
              <a:ext cx="610380" cy="566845"/>
            </a:xfrm>
            <a:custGeom>
              <a:rect b="b" l="l" r="r" t="t"/>
              <a:pathLst>
                <a:path extrusionOk="0" h="15247" w="16418">
                  <a:moveTo>
                    <a:pt x="7964" y="1090"/>
                  </a:moveTo>
                  <a:cubicBezTo>
                    <a:pt x="8829" y="1090"/>
                    <a:pt x="9693" y="1263"/>
                    <a:pt x="10499" y="1594"/>
                  </a:cubicBezTo>
                  <a:cubicBezTo>
                    <a:pt x="13567" y="2890"/>
                    <a:pt x="15151" y="6304"/>
                    <a:pt x="14171" y="9486"/>
                  </a:cubicBezTo>
                  <a:cubicBezTo>
                    <a:pt x="13322" y="12246"/>
                    <a:pt x="10774" y="14052"/>
                    <a:pt x="7990" y="14052"/>
                  </a:cubicBezTo>
                  <a:cubicBezTo>
                    <a:pt x="7563" y="14052"/>
                    <a:pt x="7130" y="14010"/>
                    <a:pt x="6697" y="13922"/>
                  </a:cubicBezTo>
                  <a:cubicBezTo>
                    <a:pt x="3428" y="13259"/>
                    <a:pt x="1196" y="10249"/>
                    <a:pt x="1527" y="6937"/>
                  </a:cubicBezTo>
                  <a:cubicBezTo>
                    <a:pt x="1858" y="3625"/>
                    <a:pt x="4638" y="1090"/>
                    <a:pt x="7964" y="1090"/>
                  </a:cubicBezTo>
                  <a:close/>
                  <a:moveTo>
                    <a:pt x="7993" y="1"/>
                  </a:moveTo>
                  <a:cubicBezTo>
                    <a:pt x="7489" y="1"/>
                    <a:pt x="6978" y="51"/>
                    <a:pt x="6467" y="154"/>
                  </a:cubicBezTo>
                  <a:cubicBezTo>
                    <a:pt x="2622" y="917"/>
                    <a:pt x="1" y="4475"/>
                    <a:pt x="389" y="8377"/>
                  </a:cubicBezTo>
                  <a:cubicBezTo>
                    <a:pt x="764" y="12266"/>
                    <a:pt x="4047" y="15247"/>
                    <a:pt x="7964" y="15247"/>
                  </a:cubicBezTo>
                  <a:cubicBezTo>
                    <a:pt x="8987" y="15247"/>
                    <a:pt x="10009" y="15045"/>
                    <a:pt x="10946" y="14642"/>
                  </a:cubicBezTo>
                  <a:cubicBezTo>
                    <a:pt x="14560" y="13130"/>
                    <a:pt x="16418" y="9112"/>
                    <a:pt x="15266" y="5367"/>
                  </a:cubicBezTo>
                  <a:cubicBezTo>
                    <a:pt x="14267" y="2121"/>
                    <a:pt x="11277" y="1"/>
                    <a:pt x="7993" y="1"/>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
            <p:cNvSpPr/>
            <p:nvPr/>
          </p:nvSpPr>
          <p:spPr>
            <a:xfrm flipH="1">
              <a:off x="1623507" y="4617096"/>
              <a:ext cx="148896" cy="127556"/>
            </a:xfrm>
            <a:custGeom>
              <a:rect b="b" l="l" r="r" t="t"/>
              <a:pathLst>
                <a:path extrusionOk="0" h="3431" w="4005">
                  <a:moveTo>
                    <a:pt x="1714" y="1"/>
                  </a:moveTo>
                  <a:cubicBezTo>
                    <a:pt x="764" y="1"/>
                    <a:pt x="1" y="764"/>
                    <a:pt x="1" y="1715"/>
                  </a:cubicBezTo>
                  <a:cubicBezTo>
                    <a:pt x="1" y="2747"/>
                    <a:pt x="844" y="3430"/>
                    <a:pt x="1724" y="3430"/>
                  </a:cubicBezTo>
                  <a:cubicBezTo>
                    <a:pt x="2145" y="3430"/>
                    <a:pt x="2575" y="3274"/>
                    <a:pt x="2924" y="2924"/>
                  </a:cubicBezTo>
                  <a:cubicBezTo>
                    <a:pt x="4004" y="1844"/>
                    <a:pt x="3241" y="1"/>
                    <a:pt x="1714" y="1"/>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
            <p:cNvSpPr/>
            <p:nvPr/>
          </p:nvSpPr>
          <p:spPr>
            <a:xfrm flipH="1">
              <a:off x="1678679" y="4650853"/>
              <a:ext cx="69633" cy="59633"/>
            </a:xfrm>
            <a:custGeom>
              <a:rect b="b" l="l" r="r" t="t"/>
              <a:pathLst>
                <a:path extrusionOk="0" h="1604" w="1873">
                  <a:moveTo>
                    <a:pt x="1066" y="0"/>
                  </a:moveTo>
                  <a:cubicBezTo>
                    <a:pt x="346" y="0"/>
                    <a:pt x="1" y="864"/>
                    <a:pt x="505" y="1368"/>
                  </a:cubicBezTo>
                  <a:cubicBezTo>
                    <a:pt x="668" y="1531"/>
                    <a:pt x="868" y="1604"/>
                    <a:pt x="1065" y="1604"/>
                  </a:cubicBezTo>
                  <a:cubicBezTo>
                    <a:pt x="1477" y="1604"/>
                    <a:pt x="1873" y="1284"/>
                    <a:pt x="1873" y="807"/>
                  </a:cubicBezTo>
                  <a:cubicBezTo>
                    <a:pt x="1873" y="360"/>
                    <a:pt x="1513" y="0"/>
                    <a:pt x="10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
            <p:cNvSpPr/>
            <p:nvPr/>
          </p:nvSpPr>
          <p:spPr>
            <a:xfrm flipH="1">
              <a:off x="819358" y="4651894"/>
              <a:ext cx="366236" cy="313778"/>
            </a:xfrm>
            <a:custGeom>
              <a:rect b="b" l="l" r="r" t="t"/>
              <a:pathLst>
                <a:path extrusionOk="0" h="8440" w="9851">
                  <a:moveTo>
                    <a:pt x="5631" y="1"/>
                  </a:moveTo>
                  <a:cubicBezTo>
                    <a:pt x="1887" y="1"/>
                    <a:pt x="0" y="4537"/>
                    <a:pt x="2665" y="7202"/>
                  </a:cubicBezTo>
                  <a:cubicBezTo>
                    <a:pt x="3520" y="8057"/>
                    <a:pt x="4572" y="8440"/>
                    <a:pt x="5605" y="8440"/>
                  </a:cubicBezTo>
                  <a:cubicBezTo>
                    <a:pt x="7771" y="8440"/>
                    <a:pt x="9851" y="6756"/>
                    <a:pt x="9851" y="4221"/>
                  </a:cubicBezTo>
                  <a:cubicBezTo>
                    <a:pt x="9851" y="1888"/>
                    <a:pt x="7964" y="1"/>
                    <a:pt x="5631" y="1"/>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
            <p:cNvSpPr/>
            <p:nvPr/>
          </p:nvSpPr>
          <p:spPr>
            <a:xfrm flipH="1">
              <a:off x="886798" y="4741863"/>
              <a:ext cx="155848" cy="133653"/>
            </a:xfrm>
            <a:custGeom>
              <a:rect b="b" l="l" r="r" t="t"/>
              <a:pathLst>
                <a:path extrusionOk="0" h="3595" w="4192">
                  <a:moveTo>
                    <a:pt x="1786" y="0"/>
                  </a:moveTo>
                  <a:cubicBezTo>
                    <a:pt x="807" y="0"/>
                    <a:pt x="1" y="807"/>
                    <a:pt x="1" y="1801"/>
                  </a:cubicBezTo>
                  <a:cubicBezTo>
                    <a:pt x="1" y="2882"/>
                    <a:pt x="884" y="3594"/>
                    <a:pt x="1803" y="3594"/>
                  </a:cubicBezTo>
                  <a:cubicBezTo>
                    <a:pt x="2242" y="3594"/>
                    <a:pt x="2690" y="3431"/>
                    <a:pt x="3054" y="3068"/>
                  </a:cubicBezTo>
                  <a:cubicBezTo>
                    <a:pt x="4191" y="1930"/>
                    <a:pt x="3385" y="0"/>
                    <a:pt x="17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
            <p:cNvSpPr/>
            <p:nvPr/>
          </p:nvSpPr>
          <p:spPr>
            <a:xfrm flipH="1">
              <a:off x="934980" y="4673866"/>
              <a:ext cx="319689" cy="165477"/>
            </a:xfrm>
            <a:custGeom>
              <a:rect b="b" l="l" r="r" t="t"/>
              <a:pathLst>
                <a:path extrusionOk="0" h="4451" w="8599">
                  <a:moveTo>
                    <a:pt x="1081" y="0"/>
                  </a:moveTo>
                  <a:cubicBezTo>
                    <a:pt x="476" y="0"/>
                    <a:pt x="1" y="504"/>
                    <a:pt x="1" y="1109"/>
                  </a:cubicBezTo>
                  <a:lnTo>
                    <a:pt x="1" y="3370"/>
                  </a:lnTo>
                  <a:cubicBezTo>
                    <a:pt x="1" y="3975"/>
                    <a:pt x="490" y="4450"/>
                    <a:pt x="1081" y="4450"/>
                  </a:cubicBezTo>
                  <a:lnTo>
                    <a:pt x="7489" y="4450"/>
                  </a:lnTo>
                  <a:cubicBezTo>
                    <a:pt x="8109" y="4450"/>
                    <a:pt x="8598" y="3946"/>
                    <a:pt x="8584" y="3342"/>
                  </a:cubicBezTo>
                  <a:cubicBezTo>
                    <a:pt x="8556" y="2760"/>
                    <a:pt x="8080" y="2290"/>
                    <a:pt x="7501" y="2290"/>
                  </a:cubicBezTo>
                  <a:cubicBezTo>
                    <a:pt x="7492" y="2290"/>
                    <a:pt x="7484" y="2290"/>
                    <a:pt x="7475" y="2290"/>
                  </a:cubicBezTo>
                  <a:lnTo>
                    <a:pt x="2175" y="2290"/>
                  </a:lnTo>
                  <a:lnTo>
                    <a:pt x="2175" y="1109"/>
                  </a:lnTo>
                  <a:cubicBezTo>
                    <a:pt x="2175" y="504"/>
                    <a:pt x="1686" y="0"/>
                    <a:pt x="1081" y="0"/>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
            <p:cNvSpPr/>
            <p:nvPr/>
          </p:nvSpPr>
          <p:spPr>
            <a:xfrm flipH="1">
              <a:off x="513090" y="3034449"/>
              <a:ext cx="228121" cy="145885"/>
            </a:xfrm>
            <a:custGeom>
              <a:rect b="b" l="l" r="r" t="t"/>
              <a:pathLst>
                <a:path extrusionOk="0" h="3924" w="6136">
                  <a:moveTo>
                    <a:pt x="2636" y="1"/>
                  </a:moveTo>
                  <a:cubicBezTo>
                    <a:pt x="1974" y="1"/>
                    <a:pt x="1484" y="44"/>
                    <a:pt x="1412" y="174"/>
                  </a:cubicBezTo>
                  <a:cubicBezTo>
                    <a:pt x="1124" y="606"/>
                    <a:pt x="692" y="922"/>
                    <a:pt x="375" y="1354"/>
                  </a:cubicBezTo>
                  <a:cubicBezTo>
                    <a:pt x="1" y="1887"/>
                    <a:pt x="58" y="2521"/>
                    <a:pt x="15" y="3155"/>
                  </a:cubicBezTo>
                  <a:cubicBezTo>
                    <a:pt x="1" y="3396"/>
                    <a:pt x="1" y="3846"/>
                    <a:pt x="344" y="3846"/>
                  </a:cubicBezTo>
                  <a:cubicBezTo>
                    <a:pt x="350" y="3846"/>
                    <a:pt x="355" y="3846"/>
                    <a:pt x="361" y="3846"/>
                  </a:cubicBezTo>
                  <a:cubicBezTo>
                    <a:pt x="389" y="3846"/>
                    <a:pt x="418" y="3846"/>
                    <a:pt x="433" y="3831"/>
                  </a:cubicBezTo>
                  <a:cubicBezTo>
                    <a:pt x="649" y="3759"/>
                    <a:pt x="735" y="3428"/>
                    <a:pt x="793" y="3255"/>
                  </a:cubicBezTo>
                  <a:cubicBezTo>
                    <a:pt x="922" y="3500"/>
                    <a:pt x="1124" y="3846"/>
                    <a:pt x="1412" y="3904"/>
                  </a:cubicBezTo>
                  <a:cubicBezTo>
                    <a:pt x="1453" y="3914"/>
                    <a:pt x="1501" y="3924"/>
                    <a:pt x="1545" y="3924"/>
                  </a:cubicBezTo>
                  <a:cubicBezTo>
                    <a:pt x="1564" y="3924"/>
                    <a:pt x="1582" y="3922"/>
                    <a:pt x="1599" y="3918"/>
                  </a:cubicBezTo>
                  <a:cubicBezTo>
                    <a:pt x="1714" y="3918"/>
                    <a:pt x="1830" y="3860"/>
                    <a:pt x="1916" y="3774"/>
                  </a:cubicBezTo>
                  <a:cubicBezTo>
                    <a:pt x="2031" y="3846"/>
                    <a:pt x="2175" y="3889"/>
                    <a:pt x="2319" y="3889"/>
                  </a:cubicBezTo>
                  <a:lnTo>
                    <a:pt x="2348" y="3889"/>
                  </a:lnTo>
                  <a:cubicBezTo>
                    <a:pt x="2535" y="3860"/>
                    <a:pt x="2550" y="3644"/>
                    <a:pt x="2550" y="3630"/>
                  </a:cubicBezTo>
                  <a:cubicBezTo>
                    <a:pt x="2651" y="3640"/>
                    <a:pt x="2753" y="3650"/>
                    <a:pt x="2855" y="3650"/>
                  </a:cubicBezTo>
                  <a:cubicBezTo>
                    <a:pt x="2897" y="3650"/>
                    <a:pt x="2939" y="3648"/>
                    <a:pt x="2982" y="3644"/>
                  </a:cubicBezTo>
                  <a:cubicBezTo>
                    <a:pt x="2998" y="3646"/>
                    <a:pt x="3015" y="3647"/>
                    <a:pt x="3032" y="3647"/>
                  </a:cubicBezTo>
                  <a:cubicBezTo>
                    <a:pt x="3144" y="3647"/>
                    <a:pt x="3256" y="3606"/>
                    <a:pt x="3356" y="3543"/>
                  </a:cubicBezTo>
                  <a:cubicBezTo>
                    <a:pt x="3500" y="3399"/>
                    <a:pt x="3990" y="2579"/>
                    <a:pt x="3932" y="2363"/>
                  </a:cubicBezTo>
                  <a:cubicBezTo>
                    <a:pt x="3932" y="2363"/>
                    <a:pt x="5012" y="2219"/>
                    <a:pt x="5171" y="2132"/>
                  </a:cubicBezTo>
                  <a:cubicBezTo>
                    <a:pt x="5185" y="2118"/>
                    <a:pt x="5214" y="2103"/>
                    <a:pt x="5228" y="2103"/>
                  </a:cubicBezTo>
                  <a:cubicBezTo>
                    <a:pt x="6135" y="1556"/>
                    <a:pt x="5775" y="159"/>
                    <a:pt x="4724" y="87"/>
                  </a:cubicBezTo>
                  <a:cubicBezTo>
                    <a:pt x="4018" y="44"/>
                    <a:pt x="3255" y="1"/>
                    <a:pt x="2636" y="1"/>
                  </a:cubicBezTo>
                  <a:close/>
                </a:path>
              </a:pathLst>
            </a:custGeom>
            <a:solidFill>
              <a:srgbClr val="F7A6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
            <p:cNvSpPr/>
            <p:nvPr/>
          </p:nvSpPr>
          <p:spPr>
            <a:xfrm flipH="1">
              <a:off x="669979" y="3109957"/>
              <a:ext cx="32679" cy="68221"/>
            </a:xfrm>
            <a:custGeom>
              <a:rect b="b" l="l" r="r" t="t"/>
              <a:pathLst>
                <a:path extrusionOk="0" h="1835" w="879">
                  <a:moveTo>
                    <a:pt x="332" y="0"/>
                  </a:moveTo>
                  <a:lnTo>
                    <a:pt x="332" y="0"/>
                  </a:lnTo>
                  <a:cubicBezTo>
                    <a:pt x="332" y="15"/>
                    <a:pt x="0" y="634"/>
                    <a:pt x="58" y="1008"/>
                  </a:cubicBezTo>
                  <a:cubicBezTo>
                    <a:pt x="130" y="1268"/>
                    <a:pt x="260" y="1512"/>
                    <a:pt x="432" y="1714"/>
                  </a:cubicBezTo>
                  <a:cubicBezTo>
                    <a:pt x="488" y="1794"/>
                    <a:pt x="576" y="1834"/>
                    <a:pt x="664" y="1834"/>
                  </a:cubicBezTo>
                  <a:cubicBezTo>
                    <a:pt x="735" y="1834"/>
                    <a:pt x="807" y="1808"/>
                    <a:pt x="865" y="1757"/>
                  </a:cubicBezTo>
                  <a:cubicBezTo>
                    <a:pt x="865" y="1757"/>
                    <a:pt x="879" y="1757"/>
                    <a:pt x="879" y="1743"/>
                  </a:cubicBezTo>
                  <a:cubicBezTo>
                    <a:pt x="648" y="1570"/>
                    <a:pt x="476" y="1340"/>
                    <a:pt x="360" y="1080"/>
                  </a:cubicBezTo>
                  <a:cubicBezTo>
                    <a:pt x="245" y="692"/>
                    <a:pt x="332" y="15"/>
                    <a:pt x="332" y="0"/>
                  </a:cubicBezTo>
                  <a:close/>
                </a:path>
              </a:pathLst>
            </a:custGeom>
            <a:solidFill>
              <a:srgbClr val="F3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
            <p:cNvSpPr/>
            <p:nvPr/>
          </p:nvSpPr>
          <p:spPr>
            <a:xfrm flipH="1">
              <a:off x="646408" y="3130293"/>
              <a:ext cx="17696" cy="48777"/>
            </a:xfrm>
            <a:custGeom>
              <a:rect b="b" l="l" r="r" t="t"/>
              <a:pathLst>
                <a:path extrusionOk="0" h="1312" w="476">
                  <a:moveTo>
                    <a:pt x="87" y="1"/>
                  </a:moveTo>
                  <a:lnTo>
                    <a:pt x="87" y="1"/>
                  </a:lnTo>
                  <a:cubicBezTo>
                    <a:pt x="0" y="447"/>
                    <a:pt x="44" y="908"/>
                    <a:pt x="245" y="1311"/>
                  </a:cubicBezTo>
                  <a:lnTo>
                    <a:pt x="274" y="1311"/>
                  </a:lnTo>
                  <a:cubicBezTo>
                    <a:pt x="461" y="1282"/>
                    <a:pt x="476" y="1066"/>
                    <a:pt x="476" y="1052"/>
                  </a:cubicBezTo>
                  <a:cubicBezTo>
                    <a:pt x="288" y="721"/>
                    <a:pt x="159" y="375"/>
                    <a:pt x="87" y="1"/>
                  </a:cubicBezTo>
                  <a:close/>
                </a:path>
              </a:pathLst>
            </a:custGeom>
            <a:solidFill>
              <a:srgbClr val="F3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
            <p:cNvSpPr/>
            <p:nvPr/>
          </p:nvSpPr>
          <p:spPr>
            <a:xfrm flipH="1">
              <a:off x="592873" y="3103005"/>
              <a:ext cx="37512" cy="66957"/>
            </a:xfrm>
            <a:custGeom>
              <a:rect b="b" l="l" r="r" t="t"/>
              <a:pathLst>
                <a:path extrusionOk="0" h="1801" w="1009">
                  <a:moveTo>
                    <a:pt x="663" y="0"/>
                  </a:moveTo>
                  <a:lnTo>
                    <a:pt x="44" y="792"/>
                  </a:lnTo>
                  <a:cubicBezTo>
                    <a:pt x="44" y="792"/>
                    <a:pt x="1" y="1383"/>
                    <a:pt x="1" y="1800"/>
                  </a:cubicBezTo>
                  <a:cubicBezTo>
                    <a:pt x="130" y="1800"/>
                    <a:pt x="260" y="1771"/>
                    <a:pt x="375" y="1699"/>
                  </a:cubicBezTo>
                  <a:cubicBezTo>
                    <a:pt x="519" y="1555"/>
                    <a:pt x="1009" y="735"/>
                    <a:pt x="951" y="519"/>
                  </a:cubicBezTo>
                  <a:cubicBezTo>
                    <a:pt x="879" y="331"/>
                    <a:pt x="793" y="159"/>
                    <a:pt x="663" y="0"/>
                  </a:cubicBezTo>
                  <a:close/>
                </a:path>
              </a:pathLst>
            </a:custGeom>
            <a:solidFill>
              <a:srgbClr val="F3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
            <p:cNvSpPr/>
            <p:nvPr/>
          </p:nvSpPr>
          <p:spPr>
            <a:xfrm flipH="1">
              <a:off x="710131" y="3100328"/>
              <a:ext cx="17176" cy="76586"/>
            </a:xfrm>
            <a:custGeom>
              <a:rect b="b" l="l" r="r" t="t"/>
              <a:pathLst>
                <a:path extrusionOk="0" h="2060" w="462">
                  <a:moveTo>
                    <a:pt x="462" y="0"/>
                  </a:moveTo>
                  <a:cubicBezTo>
                    <a:pt x="462" y="0"/>
                    <a:pt x="44" y="591"/>
                    <a:pt x="30" y="749"/>
                  </a:cubicBezTo>
                  <a:cubicBezTo>
                    <a:pt x="1" y="1066"/>
                    <a:pt x="1" y="1368"/>
                    <a:pt x="44" y="1671"/>
                  </a:cubicBezTo>
                  <a:cubicBezTo>
                    <a:pt x="59" y="1800"/>
                    <a:pt x="73" y="1930"/>
                    <a:pt x="59" y="2059"/>
                  </a:cubicBezTo>
                  <a:cubicBezTo>
                    <a:pt x="275" y="1987"/>
                    <a:pt x="361" y="1656"/>
                    <a:pt x="419" y="1483"/>
                  </a:cubicBezTo>
                  <a:cubicBezTo>
                    <a:pt x="419" y="1483"/>
                    <a:pt x="203" y="835"/>
                    <a:pt x="231" y="605"/>
                  </a:cubicBezTo>
                  <a:cubicBezTo>
                    <a:pt x="289" y="403"/>
                    <a:pt x="375" y="202"/>
                    <a:pt x="462" y="0"/>
                  </a:cubicBezTo>
                  <a:close/>
                </a:path>
              </a:pathLst>
            </a:custGeom>
            <a:solidFill>
              <a:srgbClr val="F3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
            <p:cNvSpPr/>
            <p:nvPr/>
          </p:nvSpPr>
          <p:spPr>
            <a:xfrm flipH="1">
              <a:off x="-12674" y="2161224"/>
              <a:ext cx="600231" cy="999629"/>
            </a:xfrm>
            <a:custGeom>
              <a:rect b="b" l="l" r="r" t="t"/>
              <a:pathLst>
                <a:path extrusionOk="0" h="26888" w="16145">
                  <a:moveTo>
                    <a:pt x="11234" y="0"/>
                  </a:moveTo>
                  <a:cubicBezTo>
                    <a:pt x="11190" y="0"/>
                    <a:pt x="11133" y="0"/>
                    <a:pt x="11075" y="15"/>
                  </a:cubicBezTo>
                  <a:cubicBezTo>
                    <a:pt x="8397" y="260"/>
                    <a:pt x="7605" y="4638"/>
                    <a:pt x="8209" y="9390"/>
                  </a:cubicBezTo>
                  <a:cubicBezTo>
                    <a:pt x="8872" y="14762"/>
                    <a:pt x="9160" y="16965"/>
                    <a:pt x="9160" y="16965"/>
                  </a:cubicBezTo>
                  <a:lnTo>
                    <a:pt x="1" y="23129"/>
                  </a:lnTo>
                  <a:lnTo>
                    <a:pt x="1470" y="26887"/>
                  </a:lnTo>
                  <a:cubicBezTo>
                    <a:pt x="1470" y="26887"/>
                    <a:pt x="15194" y="23762"/>
                    <a:pt x="15669" y="18967"/>
                  </a:cubicBezTo>
                  <a:cubicBezTo>
                    <a:pt x="16145" y="14243"/>
                    <a:pt x="15309" y="0"/>
                    <a:pt x="11234" y="0"/>
                  </a:cubicBez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
            <p:cNvSpPr/>
            <p:nvPr/>
          </p:nvSpPr>
          <p:spPr>
            <a:xfrm flipH="1">
              <a:off x="557517" y="1839304"/>
              <a:ext cx="36471" cy="17845"/>
            </a:xfrm>
            <a:custGeom>
              <a:rect b="b" l="l" r="r" t="t"/>
              <a:pathLst>
                <a:path extrusionOk="0" h="480" w="981">
                  <a:moveTo>
                    <a:pt x="507" y="1"/>
                  </a:moveTo>
                  <a:cubicBezTo>
                    <a:pt x="300" y="1"/>
                    <a:pt x="87" y="134"/>
                    <a:pt x="1" y="321"/>
                  </a:cubicBezTo>
                  <a:cubicBezTo>
                    <a:pt x="98" y="301"/>
                    <a:pt x="196" y="291"/>
                    <a:pt x="292" y="291"/>
                  </a:cubicBezTo>
                  <a:cubicBezTo>
                    <a:pt x="537" y="291"/>
                    <a:pt x="773" y="355"/>
                    <a:pt x="980" y="479"/>
                  </a:cubicBezTo>
                  <a:cubicBezTo>
                    <a:pt x="915" y="134"/>
                    <a:pt x="714" y="1"/>
                    <a:pt x="507" y="1"/>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
            <p:cNvSpPr/>
            <p:nvPr/>
          </p:nvSpPr>
          <p:spPr>
            <a:xfrm flipH="1">
              <a:off x="569860" y="1872653"/>
              <a:ext cx="23571" cy="23571"/>
            </a:xfrm>
            <a:custGeom>
              <a:rect b="b" l="l" r="r" t="t"/>
              <a:pathLst>
                <a:path extrusionOk="0" h="634" w="634">
                  <a:moveTo>
                    <a:pt x="317" y="0"/>
                  </a:moveTo>
                  <a:cubicBezTo>
                    <a:pt x="274" y="0"/>
                    <a:pt x="231" y="0"/>
                    <a:pt x="188" y="29"/>
                  </a:cubicBezTo>
                  <a:cubicBezTo>
                    <a:pt x="72" y="72"/>
                    <a:pt x="0" y="187"/>
                    <a:pt x="0" y="317"/>
                  </a:cubicBezTo>
                  <a:cubicBezTo>
                    <a:pt x="0" y="346"/>
                    <a:pt x="15" y="374"/>
                    <a:pt x="15" y="403"/>
                  </a:cubicBezTo>
                  <a:cubicBezTo>
                    <a:pt x="29" y="461"/>
                    <a:pt x="58" y="504"/>
                    <a:pt x="101" y="547"/>
                  </a:cubicBezTo>
                  <a:lnTo>
                    <a:pt x="173" y="590"/>
                  </a:lnTo>
                  <a:cubicBezTo>
                    <a:pt x="216" y="619"/>
                    <a:pt x="274" y="634"/>
                    <a:pt x="332" y="634"/>
                  </a:cubicBezTo>
                  <a:cubicBezTo>
                    <a:pt x="504" y="619"/>
                    <a:pt x="634" y="475"/>
                    <a:pt x="634" y="302"/>
                  </a:cubicBezTo>
                  <a:cubicBezTo>
                    <a:pt x="634" y="274"/>
                    <a:pt x="634" y="259"/>
                    <a:pt x="620" y="230"/>
                  </a:cubicBezTo>
                  <a:cubicBezTo>
                    <a:pt x="605" y="173"/>
                    <a:pt x="576" y="130"/>
                    <a:pt x="533" y="86"/>
                  </a:cubicBezTo>
                  <a:cubicBezTo>
                    <a:pt x="519" y="72"/>
                    <a:pt x="490" y="58"/>
                    <a:pt x="476" y="29"/>
                  </a:cubicBezTo>
                  <a:cubicBezTo>
                    <a:pt x="418" y="14"/>
                    <a:pt x="375" y="0"/>
                    <a:pt x="317" y="0"/>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
            <p:cNvSpPr/>
            <p:nvPr/>
          </p:nvSpPr>
          <p:spPr>
            <a:xfrm flipH="1">
              <a:off x="563949" y="1933661"/>
              <a:ext cx="43423" cy="21042"/>
            </a:xfrm>
            <a:custGeom>
              <a:rect b="b" l="l" r="r" t="t"/>
              <a:pathLst>
                <a:path extrusionOk="0" h="566" w="1168">
                  <a:moveTo>
                    <a:pt x="1167" y="1"/>
                  </a:moveTo>
                  <a:lnTo>
                    <a:pt x="1167" y="1"/>
                  </a:lnTo>
                  <a:cubicBezTo>
                    <a:pt x="980" y="73"/>
                    <a:pt x="793" y="130"/>
                    <a:pt x="606" y="145"/>
                  </a:cubicBezTo>
                  <a:cubicBezTo>
                    <a:pt x="260" y="188"/>
                    <a:pt x="1" y="202"/>
                    <a:pt x="1" y="202"/>
                  </a:cubicBezTo>
                  <a:cubicBezTo>
                    <a:pt x="1" y="202"/>
                    <a:pt x="234" y="566"/>
                    <a:pt x="578" y="566"/>
                  </a:cubicBezTo>
                  <a:cubicBezTo>
                    <a:pt x="597" y="566"/>
                    <a:pt x="615" y="565"/>
                    <a:pt x="635" y="562"/>
                  </a:cubicBezTo>
                  <a:cubicBezTo>
                    <a:pt x="923" y="505"/>
                    <a:pt x="1139" y="289"/>
                    <a:pt x="1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
            <p:cNvSpPr/>
            <p:nvPr/>
          </p:nvSpPr>
          <p:spPr>
            <a:xfrm flipH="1">
              <a:off x="1921745" y="1772162"/>
              <a:ext cx="36434" cy="15391"/>
            </a:xfrm>
            <a:custGeom>
              <a:rect b="b" l="l" r="r" t="t"/>
              <a:pathLst>
                <a:path extrusionOk="0" h="414" w="980">
                  <a:moveTo>
                    <a:pt x="513" y="1"/>
                  </a:moveTo>
                  <a:cubicBezTo>
                    <a:pt x="283" y="1"/>
                    <a:pt x="57" y="182"/>
                    <a:pt x="0" y="399"/>
                  </a:cubicBezTo>
                  <a:cubicBezTo>
                    <a:pt x="154" y="343"/>
                    <a:pt x="315" y="314"/>
                    <a:pt x="475" y="314"/>
                  </a:cubicBezTo>
                  <a:cubicBezTo>
                    <a:pt x="646" y="314"/>
                    <a:pt x="817" y="346"/>
                    <a:pt x="980" y="413"/>
                  </a:cubicBezTo>
                  <a:cubicBezTo>
                    <a:pt x="878" y="114"/>
                    <a:pt x="695" y="1"/>
                    <a:pt x="513" y="1"/>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
            <p:cNvSpPr/>
            <p:nvPr/>
          </p:nvSpPr>
          <p:spPr>
            <a:xfrm flipH="1">
              <a:off x="1928177" y="1812128"/>
              <a:ext cx="23571" cy="23794"/>
            </a:xfrm>
            <a:custGeom>
              <a:rect b="b" l="l" r="r" t="t"/>
              <a:pathLst>
                <a:path extrusionOk="0" h="640" w="634">
                  <a:moveTo>
                    <a:pt x="303" y="1"/>
                  </a:moveTo>
                  <a:cubicBezTo>
                    <a:pt x="259" y="1"/>
                    <a:pt x="216" y="15"/>
                    <a:pt x="187" y="29"/>
                  </a:cubicBezTo>
                  <a:cubicBezTo>
                    <a:pt x="72" y="87"/>
                    <a:pt x="0" y="202"/>
                    <a:pt x="0" y="332"/>
                  </a:cubicBezTo>
                  <a:cubicBezTo>
                    <a:pt x="0" y="361"/>
                    <a:pt x="0" y="390"/>
                    <a:pt x="0" y="404"/>
                  </a:cubicBezTo>
                  <a:cubicBezTo>
                    <a:pt x="15" y="462"/>
                    <a:pt x="58" y="519"/>
                    <a:pt x="87" y="548"/>
                  </a:cubicBezTo>
                  <a:lnTo>
                    <a:pt x="159" y="606"/>
                  </a:lnTo>
                  <a:cubicBezTo>
                    <a:pt x="201" y="627"/>
                    <a:pt x="235" y="640"/>
                    <a:pt x="273" y="640"/>
                  </a:cubicBezTo>
                  <a:cubicBezTo>
                    <a:pt x="287" y="640"/>
                    <a:pt x="302" y="638"/>
                    <a:pt x="317" y="634"/>
                  </a:cubicBezTo>
                  <a:cubicBezTo>
                    <a:pt x="490" y="634"/>
                    <a:pt x="634" y="490"/>
                    <a:pt x="634" y="317"/>
                  </a:cubicBezTo>
                  <a:cubicBezTo>
                    <a:pt x="634" y="289"/>
                    <a:pt x="620" y="260"/>
                    <a:pt x="620" y="231"/>
                  </a:cubicBezTo>
                  <a:cubicBezTo>
                    <a:pt x="605" y="173"/>
                    <a:pt x="576" y="130"/>
                    <a:pt x="533" y="87"/>
                  </a:cubicBezTo>
                  <a:cubicBezTo>
                    <a:pt x="504" y="73"/>
                    <a:pt x="490" y="58"/>
                    <a:pt x="461" y="44"/>
                  </a:cubicBezTo>
                  <a:cubicBezTo>
                    <a:pt x="418" y="15"/>
                    <a:pt x="360" y="1"/>
                    <a:pt x="303" y="1"/>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
            <p:cNvSpPr/>
            <p:nvPr/>
          </p:nvSpPr>
          <p:spPr>
            <a:xfrm flipH="1">
              <a:off x="1922823" y="1880125"/>
              <a:ext cx="43386" cy="21042"/>
            </a:xfrm>
            <a:custGeom>
              <a:rect b="b" l="l" r="r" t="t"/>
              <a:pathLst>
                <a:path extrusionOk="0" h="566" w="1167">
                  <a:moveTo>
                    <a:pt x="1167" y="1"/>
                  </a:moveTo>
                  <a:lnTo>
                    <a:pt x="1167" y="1"/>
                  </a:lnTo>
                  <a:cubicBezTo>
                    <a:pt x="994" y="73"/>
                    <a:pt x="807" y="130"/>
                    <a:pt x="605" y="145"/>
                  </a:cubicBezTo>
                  <a:cubicBezTo>
                    <a:pt x="260" y="188"/>
                    <a:pt x="0" y="202"/>
                    <a:pt x="0" y="202"/>
                  </a:cubicBezTo>
                  <a:cubicBezTo>
                    <a:pt x="0" y="202"/>
                    <a:pt x="247" y="566"/>
                    <a:pt x="592" y="566"/>
                  </a:cubicBezTo>
                  <a:cubicBezTo>
                    <a:pt x="611" y="566"/>
                    <a:pt x="629" y="564"/>
                    <a:pt x="648" y="562"/>
                  </a:cubicBezTo>
                  <a:cubicBezTo>
                    <a:pt x="922" y="505"/>
                    <a:pt x="1138" y="289"/>
                    <a:pt x="1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
            <p:cNvSpPr/>
            <p:nvPr/>
          </p:nvSpPr>
          <p:spPr>
            <a:xfrm flipH="1">
              <a:off x="3153176" y="1805696"/>
              <a:ext cx="23571" cy="23608"/>
            </a:xfrm>
            <a:custGeom>
              <a:rect b="b" l="l" r="r" t="t"/>
              <a:pathLst>
                <a:path extrusionOk="0" h="635" w="634">
                  <a:moveTo>
                    <a:pt x="317" y="1"/>
                  </a:moveTo>
                  <a:cubicBezTo>
                    <a:pt x="274" y="1"/>
                    <a:pt x="231" y="1"/>
                    <a:pt x="187" y="30"/>
                  </a:cubicBezTo>
                  <a:cubicBezTo>
                    <a:pt x="72" y="73"/>
                    <a:pt x="0" y="188"/>
                    <a:pt x="0" y="318"/>
                  </a:cubicBezTo>
                  <a:cubicBezTo>
                    <a:pt x="0" y="346"/>
                    <a:pt x="15" y="375"/>
                    <a:pt x="15" y="404"/>
                  </a:cubicBezTo>
                  <a:cubicBezTo>
                    <a:pt x="29" y="462"/>
                    <a:pt x="58" y="505"/>
                    <a:pt x="101" y="548"/>
                  </a:cubicBezTo>
                  <a:lnTo>
                    <a:pt x="173" y="591"/>
                  </a:lnTo>
                  <a:cubicBezTo>
                    <a:pt x="216" y="620"/>
                    <a:pt x="274" y="635"/>
                    <a:pt x="331" y="635"/>
                  </a:cubicBezTo>
                  <a:cubicBezTo>
                    <a:pt x="504" y="620"/>
                    <a:pt x="634" y="476"/>
                    <a:pt x="634" y="303"/>
                  </a:cubicBezTo>
                  <a:cubicBezTo>
                    <a:pt x="634" y="274"/>
                    <a:pt x="634" y="260"/>
                    <a:pt x="619" y="231"/>
                  </a:cubicBezTo>
                  <a:cubicBezTo>
                    <a:pt x="605" y="174"/>
                    <a:pt x="576" y="130"/>
                    <a:pt x="547" y="87"/>
                  </a:cubicBezTo>
                  <a:cubicBezTo>
                    <a:pt x="519" y="73"/>
                    <a:pt x="490" y="58"/>
                    <a:pt x="475" y="30"/>
                  </a:cubicBezTo>
                  <a:cubicBezTo>
                    <a:pt x="418" y="15"/>
                    <a:pt x="375" y="1"/>
                    <a:pt x="317" y="1"/>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76" name="Shape 176"/>
        <p:cNvGrpSpPr/>
        <p:nvPr/>
      </p:nvGrpSpPr>
      <p:grpSpPr>
        <a:xfrm>
          <a:off x="0" y="0"/>
          <a:ext cx="0" cy="0"/>
          <a:chOff x="0" y="0"/>
          <a:chExt cx="0" cy="0"/>
        </a:xfrm>
      </p:grpSpPr>
      <p:sp>
        <p:nvSpPr>
          <p:cNvPr id="177" name="Google Shape;177;p11"/>
          <p:cNvSpPr txBox="1"/>
          <p:nvPr>
            <p:ph hasCustomPrompt="1" type="title"/>
          </p:nvPr>
        </p:nvSpPr>
        <p:spPr>
          <a:xfrm>
            <a:off x="269976" y="2298572"/>
            <a:ext cx="7380000" cy="40803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78" name="Google Shape;178;p11"/>
          <p:cNvSpPr txBox="1"/>
          <p:nvPr>
            <p:ph idx="1" type="body"/>
          </p:nvPr>
        </p:nvSpPr>
        <p:spPr>
          <a:xfrm>
            <a:off x="269976" y="6550450"/>
            <a:ext cx="7380000" cy="27030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179" name="Google Shape;179;p11"/>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80" name="Shape 180"/>
        <p:cNvGrpSpPr/>
        <p:nvPr/>
      </p:nvGrpSpPr>
      <p:grpSpPr>
        <a:xfrm>
          <a:off x="0" y="0"/>
          <a:ext cx="0" cy="0"/>
          <a:chOff x="0" y="0"/>
          <a:chExt cx="0" cy="0"/>
        </a:xfrm>
      </p:grpSpPr>
      <p:sp>
        <p:nvSpPr>
          <p:cNvPr id="181" name="Google Shape;181;p12"/>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182" name="Google Shape;182;p12"/>
          <p:cNvSpPr/>
          <p:nvPr/>
        </p:nvSpPr>
        <p:spPr>
          <a:xfrm>
            <a:off x="0" y="2121875"/>
            <a:ext cx="7920242" cy="1988062"/>
          </a:xfrm>
          <a:custGeom>
            <a:rect b="b" l="l" r="r" t="t"/>
            <a:pathLst>
              <a:path extrusionOk="0" h="72683" w="285517">
                <a:moveTo>
                  <a:pt x="0" y="1"/>
                </a:moveTo>
                <a:lnTo>
                  <a:pt x="285516" y="1"/>
                </a:lnTo>
                <a:lnTo>
                  <a:pt x="285516" y="72683"/>
                </a:lnTo>
                <a:lnTo>
                  <a:pt x="0" y="72683"/>
                </a:lnTo>
                <a:close/>
              </a:path>
            </a:pathLst>
          </a:cu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3" name="Google Shape;183;p12"/>
          <p:cNvGrpSpPr/>
          <p:nvPr/>
        </p:nvGrpSpPr>
        <p:grpSpPr>
          <a:xfrm>
            <a:off x="1401291" y="1005492"/>
            <a:ext cx="1762951" cy="2503234"/>
            <a:chOff x="3687291" y="1691292"/>
            <a:chExt cx="1762951" cy="2503234"/>
          </a:xfrm>
        </p:grpSpPr>
        <p:sp>
          <p:nvSpPr>
            <p:cNvPr id="184" name="Google Shape;184;p12"/>
            <p:cNvSpPr/>
            <p:nvPr/>
          </p:nvSpPr>
          <p:spPr>
            <a:xfrm>
              <a:off x="4337586" y="2061799"/>
              <a:ext cx="108225" cy="148508"/>
            </a:xfrm>
            <a:custGeom>
              <a:rect b="b" l="l" r="r" t="t"/>
              <a:pathLst>
                <a:path extrusionOk="0" h="11791" w="8591">
                  <a:moveTo>
                    <a:pt x="3896" y="0"/>
                  </a:moveTo>
                  <a:cubicBezTo>
                    <a:pt x="3676" y="0"/>
                    <a:pt x="3440" y="34"/>
                    <a:pt x="3187" y="106"/>
                  </a:cubicBezTo>
                  <a:cubicBezTo>
                    <a:pt x="1" y="993"/>
                    <a:pt x="969" y="4905"/>
                    <a:pt x="2098" y="6478"/>
                  </a:cubicBezTo>
                  <a:cubicBezTo>
                    <a:pt x="3560" y="8428"/>
                    <a:pt x="3700" y="11791"/>
                    <a:pt x="5268" y="11791"/>
                  </a:cubicBezTo>
                  <a:cubicBezTo>
                    <a:pt x="5516" y="11791"/>
                    <a:pt x="5800" y="11706"/>
                    <a:pt x="6131" y="11519"/>
                  </a:cubicBezTo>
                  <a:cubicBezTo>
                    <a:pt x="8591" y="10148"/>
                    <a:pt x="6857" y="4219"/>
                    <a:pt x="6857" y="4219"/>
                  </a:cubicBezTo>
                  <a:cubicBezTo>
                    <a:pt x="6857" y="4219"/>
                    <a:pt x="6380" y="0"/>
                    <a:pt x="3896" y="0"/>
                  </a:cubicBezTo>
                  <a:close/>
                </a:path>
              </a:pathLst>
            </a:custGeom>
            <a:solidFill>
              <a:srgbClr val="F3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2"/>
            <p:cNvSpPr/>
            <p:nvPr/>
          </p:nvSpPr>
          <p:spPr>
            <a:xfrm>
              <a:off x="4756214" y="2062769"/>
              <a:ext cx="123985" cy="144792"/>
            </a:xfrm>
            <a:custGeom>
              <a:rect b="b" l="l" r="r" t="t"/>
              <a:pathLst>
                <a:path extrusionOk="0" h="11496" w="9842">
                  <a:moveTo>
                    <a:pt x="5840" y="1"/>
                  </a:moveTo>
                  <a:cubicBezTo>
                    <a:pt x="3622" y="1"/>
                    <a:pt x="2622" y="3780"/>
                    <a:pt x="2622" y="3780"/>
                  </a:cubicBezTo>
                  <a:cubicBezTo>
                    <a:pt x="2622" y="3780"/>
                    <a:pt x="1" y="9385"/>
                    <a:pt x="2219" y="11079"/>
                  </a:cubicBezTo>
                  <a:cubicBezTo>
                    <a:pt x="2590" y="11369"/>
                    <a:pt x="2914" y="11496"/>
                    <a:pt x="3205" y="11496"/>
                  </a:cubicBezTo>
                  <a:cubicBezTo>
                    <a:pt x="4653" y="11496"/>
                    <a:pt x="5292" y="8362"/>
                    <a:pt x="6938" y="6683"/>
                  </a:cubicBezTo>
                  <a:cubicBezTo>
                    <a:pt x="8309" y="5352"/>
                    <a:pt x="9841" y="1642"/>
                    <a:pt x="6817" y="231"/>
                  </a:cubicBezTo>
                  <a:cubicBezTo>
                    <a:pt x="6468" y="71"/>
                    <a:pt x="6143" y="1"/>
                    <a:pt x="5840" y="1"/>
                  </a:cubicBezTo>
                  <a:close/>
                </a:path>
              </a:pathLst>
            </a:custGeom>
            <a:solidFill>
              <a:srgbClr val="F3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2"/>
            <p:cNvSpPr/>
            <p:nvPr/>
          </p:nvSpPr>
          <p:spPr>
            <a:xfrm>
              <a:off x="4380771" y="1805579"/>
              <a:ext cx="467418" cy="877355"/>
            </a:xfrm>
            <a:custGeom>
              <a:rect b="b" l="l" r="r" t="t"/>
              <a:pathLst>
                <a:path extrusionOk="0" h="69659" w="37104">
                  <a:moveTo>
                    <a:pt x="20536" y="1"/>
                  </a:moveTo>
                  <a:cubicBezTo>
                    <a:pt x="19441" y="1"/>
                    <a:pt x="18345" y="108"/>
                    <a:pt x="17262" y="325"/>
                  </a:cubicBezTo>
                  <a:cubicBezTo>
                    <a:pt x="16334" y="526"/>
                    <a:pt x="15406" y="728"/>
                    <a:pt x="14479" y="970"/>
                  </a:cubicBezTo>
                  <a:cubicBezTo>
                    <a:pt x="9317" y="2301"/>
                    <a:pt x="5808" y="5487"/>
                    <a:pt x="3711" y="10367"/>
                  </a:cubicBezTo>
                  <a:cubicBezTo>
                    <a:pt x="2501" y="13311"/>
                    <a:pt x="1816" y="16456"/>
                    <a:pt x="1654" y="19642"/>
                  </a:cubicBezTo>
                  <a:cubicBezTo>
                    <a:pt x="1533" y="20933"/>
                    <a:pt x="1695" y="29765"/>
                    <a:pt x="1816" y="30934"/>
                  </a:cubicBezTo>
                  <a:cubicBezTo>
                    <a:pt x="1856" y="31338"/>
                    <a:pt x="1896" y="31741"/>
                    <a:pt x="1937" y="32144"/>
                  </a:cubicBezTo>
                  <a:cubicBezTo>
                    <a:pt x="2138" y="33556"/>
                    <a:pt x="2461" y="34967"/>
                    <a:pt x="2945" y="36339"/>
                  </a:cubicBezTo>
                  <a:cubicBezTo>
                    <a:pt x="3469" y="37790"/>
                    <a:pt x="5123" y="39283"/>
                    <a:pt x="6897" y="40130"/>
                  </a:cubicBezTo>
                  <a:cubicBezTo>
                    <a:pt x="7623" y="40492"/>
                    <a:pt x="7784" y="41420"/>
                    <a:pt x="7744" y="42267"/>
                  </a:cubicBezTo>
                  <a:cubicBezTo>
                    <a:pt x="7704" y="44646"/>
                    <a:pt x="7744" y="48074"/>
                    <a:pt x="7744" y="50454"/>
                  </a:cubicBezTo>
                  <a:cubicBezTo>
                    <a:pt x="7704" y="51664"/>
                    <a:pt x="7542" y="51785"/>
                    <a:pt x="6453" y="52148"/>
                  </a:cubicBezTo>
                  <a:cubicBezTo>
                    <a:pt x="5163" y="52551"/>
                    <a:pt x="2340" y="52874"/>
                    <a:pt x="1049" y="53357"/>
                  </a:cubicBezTo>
                  <a:cubicBezTo>
                    <a:pt x="81" y="53680"/>
                    <a:pt x="1" y="54487"/>
                    <a:pt x="767" y="55213"/>
                  </a:cubicBezTo>
                  <a:cubicBezTo>
                    <a:pt x="1009" y="55414"/>
                    <a:pt x="1251" y="55616"/>
                    <a:pt x="1533" y="55777"/>
                  </a:cubicBezTo>
                  <a:cubicBezTo>
                    <a:pt x="7220" y="60012"/>
                    <a:pt x="12906" y="64246"/>
                    <a:pt x="18592" y="68481"/>
                  </a:cubicBezTo>
                  <a:cubicBezTo>
                    <a:pt x="18996" y="68763"/>
                    <a:pt x="19359" y="69086"/>
                    <a:pt x="19762" y="69328"/>
                  </a:cubicBezTo>
                  <a:cubicBezTo>
                    <a:pt x="20128" y="69547"/>
                    <a:pt x="20427" y="69659"/>
                    <a:pt x="20709" y="69659"/>
                  </a:cubicBezTo>
                  <a:cubicBezTo>
                    <a:pt x="21049" y="69659"/>
                    <a:pt x="21364" y="69497"/>
                    <a:pt x="21738" y="69166"/>
                  </a:cubicBezTo>
                  <a:cubicBezTo>
                    <a:pt x="21940" y="68924"/>
                    <a:pt x="22182" y="68723"/>
                    <a:pt x="22383" y="68481"/>
                  </a:cubicBezTo>
                  <a:cubicBezTo>
                    <a:pt x="26215" y="64045"/>
                    <a:pt x="30369" y="59971"/>
                    <a:pt x="34401" y="55777"/>
                  </a:cubicBezTo>
                  <a:cubicBezTo>
                    <a:pt x="35127" y="55051"/>
                    <a:pt x="35813" y="54245"/>
                    <a:pt x="36458" y="53438"/>
                  </a:cubicBezTo>
                  <a:cubicBezTo>
                    <a:pt x="37103" y="52672"/>
                    <a:pt x="36902" y="52188"/>
                    <a:pt x="35894" y="51946"/>
                  </a:cubicBezTo>
                  <a:cubicBezTo>
                    <a:pt x="32794" y="51284"/>
                    <a:pt x="31017" y="50953"/>
                    <a:pt x="30902" y="50953"/>
                  </a:cubicBezTo>
                  <a:cubicBezTo>
                    <a:pt x="30884" y="50953"/>
                    <a:pt x="30907" y="50962"/>
                    <a:pt x="30973" y="50978"/>
                  </a:cubicBezTo>
                  <a:cubicBezTo>
                    <a:pt x="29804" y="50736"/>
                    <a:pt x="27707" y="50696"/>
                    <a:pt x="27747" y="49607"/>
                  </a:cubicBezTo>
                  <a:cubicBezTo>
                    <a:pt x="27828" y="47147"/>
                    <a:pt x="27949" y="43678"/>
                    <a:pt x="28110" y="41218"/>
                  </a:cubicBezTo>
                  <a:cubicBezTo>
                    <a:pt x="28110" y="40654"/>
                    <a:pt x="28150" y="40009"/>
                    <a:pt x="28594" y="39646"/>
                  </a:cubicBezTo>
                  <a:cubicBezTo>
                    <a:pt x="30328" y="38274"/>
                    <a:pt x="32546" y="35653"/>
                    <a:pt x="33071" y="33475"/>
                  </a:cubicBezTo>
                  <a:cubicBezTo>
                    <a:pt x="33514" y="31580"/>
                    <a:pt x="33917" y="29725"/>
                    <a:pt x="34280" y="27869"/>
                  </a:cubicBezTo>
                  <a:cubicBezTo>
                    <a:pt x="34442" y="27144"/>
                    <a:pt x="35087" y="19965"/>
                    <a:pt x="35087" y="19965"/>
                  </a:cubicBezTo>
                  <a:cubicBezTo>
                    <a:pt x="35047" y="19521"/>
                    <a:pt x="35006" y="19158"/>
                    <a:pt x="35006" y="18755"/>
                  </a:cubicBezTo>
                  <a:cubicBezTo>
                    <a:pt x="35047" y="16416"/>
                    <a:pt x="34845" y="14117"/>
                    <a:pt x="34482" y="11818"/>
                  </a:cubicBezTo>
                  <a:cubicBezTo>
                    <a:pt x="34119" y="9479"/>
                    <a:pt x="33192" y="7221"/>
                    <a:pt x="31861" y="5205"/>
                  </a:cubicBezTo>
                  <a:cubicBezTo>
                    <a:pt x="30651" y="3390"/>
                    <a:pt x="28917" y="2019"/>
                    <a:pt x="26900" y="1252"/>
                  </a:cubicBezTo>
                  <a:cubicBezTo>
                    <a:pt x="24864" y="422"/>
                    <a:pt x="22703" y="1"/>
                    <a:pt x="20536" y="1"/>
                  </a:cubicBezTo>
                  <a:close/>
                </a:path>
              </a:pathLst>
            </a:custGeom>
            <a:solidFill>
              <a:srgbClr val="F7A6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2"/>
            <p:cNvSpPr/>
            <p:nvPr/>
          </p:nvSpPr>
          <p:spPr>
            <a:xfrm>
              <a:off x="4380771" y="2313032"/>
              <a:ext cx="467418" cy="369903"/>
            </a:xfrm>
            <a:custGeom>
              <a:rect b="b" l="l" r="r" t="t"/>
              <a:pathLst>
                <a:path extrusionOk="0" h="29369" w="37104">
                  <a:moveTo>
                    <a:pt x="28191" y="1"/>
                  </a:moveTo>
                  <a:lnTo>
                    <a:pt x="28191" y="1"/>
                  </a:lnTo>
                  <a:cubicBezTo>
                    <a:pt x="24156" y="2727"/>
                    <a:pt x="20548" y="3630"/>
                    <a:pt x="17487" y="3630"/>
                  </a:cubicBezTo>
                  <a:cubicBezTo>
                    <a:pt x="12622" y="3630"/>
                    <a:pt x="9136" y="1351"/>
                    <a:pt x="7502" y="485"/>
                  </a:cubicBezTo>
                  <a:lnTo>
                    <a:pt x="7502" y="485"/>
                  </a:lnTo>
                  <a:cubicBezTo>
                    <a:pt x="7704" y="969"/>
                    <a:pt x="7784" y="1493"/>
                    <a:pt x="7744" y="1977"/>
                  </a:cubicBezTo>
                  <a:cubicBezTo>
                    <a:pt x="7704" y="4397"/>
                    <a:pt x="7744" y="7784"/>
                    <a:pt x="7744" y="10164"/>
                  </a:cubicBezTo>
                  <a:cubicBezTo>
                    <a:pt x="7704" y="11374"/>
                    <a:pt x="7542" y="11495"/>
                    <a:pt x="6453" y="11858"/>
                  </a:cubicBezTo>
                  <a:cubicBezTo>
                    <a:pt x="5163" y="12261"/>
                    <a:pt x="2300" y="12584"/>
                    <a:pt x="1049" y="13067"/>
                  </a:cubicBezTo>
                  <a:cubicBezTo>
                    <a:pt x="81" y="13430"/>
                    <a:pt x="1" y="14197"/>
                    <a:pt x="767" y="14923"/>
                  </a:cubicBezTo>
                  <a:cubicBezTo>
                    <a:pt x="1009" y="15124"/>
                    <a:pt x="1251" y="15326"/>
                    <a:pt x="1533" y="15487"/>
                  </a:cubicBezTo>
                  <a:cubicBezTo>
                    <a:pt x="7220" y="19722"/>
                    <a:pt x="12906" y="23956"/>
                    <a:pt x="18592" y="28191"/>
                  </a:cubicBezTo>
                  <a:cubicBezTo>
                    <a:pt x="18996" y="28473"/>
                    <a:pt x="19359" y="28796"/>
                    <a:pt x="19762" y="29038"/>
                  </a:cubicBezTo>
                  <a:cubicBezTo>
                    <a:pt x="20128" y="29257"/>
                    <a:pt x="20427" y="29369"/>
                    <a:pt x="20706" y="29369"/>
                  </a:cubicBezTo>
                  <a:cubicBezTo>
                    <a:pt x="21041" y="29369"/>
                    <a:pt x="21345" y="29207"/>
                    <a:pt x="21698" y="28876"/>
                  </a:cubicBezTo>
                  <a:cubicBezTo>
                    <a:pt x="21940" y="28634"/>
                    <a:pt x="22182" y="28433"/>
                    <a:pt x="22383" y="28191"/>
                  </a:cubicBezTo>
                  <a:cubicBezTo>
                    <a:pt x="26215" y="23795"/>
                    <a:pt x="30369" y="19722"/>
                    <a:pt x="34401" y="15487"/>
                  </a:cubicBezTo>
                  <a:cubicBezTo>
                    <a:pt x="35127" y="14761"/>
                    <a:pt x="35813" y="13955"/>
                    <a:pt x="36458" y="13148"/>
                  </a:cubicBezTo>
                  <a:cubicBezTo>
                    <a:pt x="37103" y="12382"/>
                    <a:pt x="36902" y="11898"/>
                    <a:pt x="35894" y="11656"/>
                  </a:cubicBezTo>
                  <a:cubicBezTo>
                    <a:pt x="32794" y="10994"/>
                    <a:pt x="31017" y="10663"/>
                    <a:pt x="30902" y="10663"/>
                  </a:cubicBezTo>
                  <a:cubicBezTo>
                    <a:pt x="30884" y="10663"/>
                    <a:pt x="30907" y="10672"/>
                    <a:pt x="30973" y="10688"/>
                  </a:cubicBezTo>
                  <a:cubicBezTo>
                    <a:pt x="29804" y="10446"/>
                    <a:pt x="27707" y="10406"/>
                    <a:pt x="27747" y="9317"/>
                  </a:cubicBezTo>
                  <a:cubicBezTo>
                    <a:pt x="27828" y="6857"/>
                    <a:pt x="27949" y="3388"/>
                    <a:pt x="28110" y="928"/>
                  </a:cubicBezTo>
                  <a:cubicBezTo>
                    <a:pt x="28110" y="606"/>
                    <a:pt x="28110" y="283"/>
                    <a:pt x="28191" y="1"/>
                  </a:cubicBezTo>
                  <a:close/>
                </a:path>
              </a:pathLst>
            </a:custGeom>
            <a:solidFill>
              <a:srgbClr val="F3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2"/>
            <p:cNvSpPr/>
            <p:nvPr/>
          </p:nvSpPr>
          <p:spPr>
            <a:xfrm>
              <a:off x="3687291" y="2535006"/>
              <a:ext cx="672152" cy="1064769"/>
            </a:xfrm>
            <a:custGeom>
              <a:rect b="b" l="l" r="r" t="t"/>
              <a:pathLst>
                <a:path extrusionOk="0" h="84539" w="53356">
                  <a:moveTo>
                    <a:pt x="40531" y="1"/>
                  </a:moveTo>
                  <a:cubicBezTo>
                    <a:pt x="38152" y="1"/>
                    <a:pt x="35127" y="1815"/>
                    <a:pt x="33998" y="3872"/>
                  </a:cubicBezTo>
                  <a:cubicBezTo>
                    <a:pt x="27142" y="16455"/>
                    <a:pt x="1" y="66826"/>
                    <a:pt x="1170" y="72230"/>
                  </a:cubicBezTo>
                  <a:cubicBezTo>
                    <a:pt x="2362" y="77721"/>
                    <a:pt x="6143" y="84538"/>
                    <a:pt x="15178" y="84538"/>
                  </a:cubicBezTo>
                  <a:cubicBezTo>
                    <a:pt x="16230" y="84538"/>
                    <a:pt x="17354" y="84446"/>
                    <a:pt x="18552" y="84248"/>
                  </a:cubicBezTo>
                  <a:cubicBezTo>
                    <a:pt x="30086" y="82393"/>
                    <a:pt x="43435" y="42790"/>
                    <a:pt x="46137" y="36902"/>
                  </a:cubicBezTo>
                  <a:cubicBezTo>
                    <a:pt x="48799" y="31014"/>
                    <a:pt x="53356" y="14398"/>
                    <a:pt x="49605" y="5042"/>
                  </a:cubicBezTo>
                  <a:cubicBezTo>
                    <a:pt x="47605" y="96"/>
                    <a:pt x="44523" y="4"/>
                    <a:pt x="41512" y="4"/>
                  </a:cubicBezTo>
                  <a:cubicBezTo>
                    <a:pt x="41395" y="4"/>
                    <a:pt x="41278" y="4"/>
                    <a:pt x="41161" y="4"/>
                  </a:cubicBezTo>
                  <a:cubicBezTo>
                    <a:pt x="40950" y="4"/>
                    <a:pt x="40740" y="3"/>
                    <a:pt x="40531" y="1"/>
                  </a:cubicBez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2"/>
            <p:cNvSpPr/>
            <p:nvPr/>
          </p:nvSpPr>
          <p:spPr>
            <a:xfrm>
              <a:off x="4832448" y="2511784"/>
              <a:ext cx="617794" cy="1498541"/>
            </a:xfrm>
            <a:custGeom>
              <a:rect b="b" l="l" r="r" t="t"/>
              <a:pathLst>
                <a:path extrusionOk="0" h="118979" w="49041">
                  <a:moveTo>
                    <a:pt x="13261" y="1"/>
                  </a:moveTo>
                  <a:cubicBezTo>
                    <a:pt x="12971" y="1"/>
                    <a:pt x="12691" y="43"/>
                    <a:pt x="12422" y="129"/>
                  </a:cubicBezTo>
                  <a:cubicBezTo>
                    <a:pt x="4235" y="2750"/>
                    <a:pt x="1" y="9364"/>
                    <a:pt x="2259" y="21019"/>
                  </a:cubicBezTo>
                  <a:cubicBezTo>
                    <a:pt x="4518" y="32674"/>
                    <a:pt x="20125" y="63808"/>
                    <a:pt x="20125" y="63808"/>
                  </a:cubicBezTo>
                  <a:lnTo>
                    <a:pt x="24763" y="117567"/>
                  </a:lnTo>
                  <a:lnTo>
                    <a:pt x="46057" y="118979"/>
                  </a:lnTo>
                  <a:cubicBezTo>
                    <a:pt x="46057" y="118979"/>
                    <a:pt x="49041" y="74133"/>
                    <a:pt x="46903" y="60663"/>
                  </a:cubicBezTo>
                  <a:cubicBezTo>
                    <a:pt x="44828" y="47620"/>
                    <a:pt x="23048" y="1"/>
                    <a:pt x="13261" y="1"/>
                  </a:cubicBez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2"/>
            <p:cNvSpPr/>
            <p:nvPr/>
          </p:nvSpPr>
          <p:spPr>
            <a:xfrm>
              <a:off x="4315742" y="1691292"/>
              <a:ext cx="515679" cy="377195"/>
            </a:xfrm>
            <a:custGeom>
              <a:rect b="b" l="l" r="r" t="t"/>
              <a:pathLst>
                <a:path extrusionOk="0" h="29948" w="40935">
                  <a:moveTo>
                    <a:pt x="12423" y="0"/>
                  </a:moveTo>
                  <a:cubicBezTo>
                    <a:pt x="11796" y="0"/>
                    <a:pt x="11164" y="100"/>
                    <a:pt x="10527" y="325"/>
                  </a:cubicBezTo>
                  <a:cubicBezTo>
                    <a:pt x="9317" y="728"/>
                    <a:pt x="8187" y="1373"/>
                    <a:pt x="7220" y="2220"/>
                  </a:cubicBezTo>
                  <a:cubicBezTo>
                    <a:pt x="4719" y="4438"/>
                    <a:pt x="4114" y="6858"/>
                    <a:pt x="4881" y="10084"/>
                  </a:cubicBezTo>
                  <a:cubicBezTo>
                    <a:pt x="4961" y="10246"/>
                    <a:pt x="5002" y="10407"/>
                    <a:pt x="5042" y="10568"/>
                  </a:cubicBezTo>
                  <a:cubicBezTo>
                    <a:pt x="5082" y="10891"/>
                    <a:pt x="4921" y="11173"/>
                    <a:pt x="4639" y="11294"/>
                  </a:cubicBezTo>
                  <a:cubicBezTo>
                    <a:pt x="4276" y="11455"/>
                    <a:pt x="3913" y="11617"/>
                    <a:pt x="3590" y="11818"/>
                  </a:cubicBezTo>
                  <a:cubicBezTo>
                    <a:pt x="404" y="13996"/>
                    <a:pt x="1" y="17424"/>
                    <a:pt x="2501" y="20247"/>
                  </a:cubicBezTo>
                  <a:cubicBezTo>
                    <a:pt x="3146" y="20973"/>
                    <a:pt x="3953" y="21578"/>
                    <a:pt x="4840" y="21981"/>
                  </a:cubicBezTo>
                  <a:cubicBezTo>
                    <a:pt x="5727" y="22425"/>
                    <a:pt x="6252" y="23353"/>
                    <a:pt x="6131" y="24280"/>
                  </a:cubicBezTo>
                  <a:cubicBezTo>
                    <a:pt x="6131" y="25409"/>
                    <a:pt x="6131" y="26498"/>
                    <a:pt x="6211" y="27627"/>
                  </a:cubicBezTo>
                  <a:cubicBezTo>
                    <a:pt x="6171" y="28111"/>
                    <a:pt x="6211" y="28595"/>
                    <a:pt x="6252" y="29079"/>
                  </a:cubicBezTo>
                  <a:cubicBezTo>
                    <a:pt x="6323" y="29576"/>
                    <a:pt x="6737" y="29948"/>
                    <a:pt x="7220" y="29948"/>
                  </a:cubicBezTo>
                  <a:cubicBezTo>
                    <a:pt x="7286" y="29948"/>
                    <a:pt x="7353" y="29941"/>
                    <a:pt x="7421" y="29926"/>
                  </a:cubicBezTo>
                  <a:cubicBezTo>
                    <a:pt x="8067" y="29926"/>
                    <a:pt x="8631" y="29483"/>
                    <a:pt x="8833" y="28878"/>
                  </a:cubicBezTo>
                  <a:cubicBezTo>
                    <a:pt x="9034" y="28111"/>
                    <a:pt x="9155" y="27345"/>
                    <a:pt x="9155" y="26539"/>
                  </a:cubicBezTo>
                  <a:cubicBezTo>
                    <a:pt x="9236" y="25772"/>
                    <a:pt x="9236" y="24966"/>
                    <a:pt x="9357" y="24199"/>
                  </a:cubicBezTo>
                  <a:cubicBezTo>
                    <a:pt x="9393" y="23843"/>
                    <a:pt x="9681" y="23581"/>
                    <a:pt x="10026" y="23581"/>
                  </a:cubicBezTo>
                  <a:cubicBezTo>
                    <a:pt x="10071" y="23581"/>
                    <a:pt x="10117" y="23585"/>
                    <a:pt x="10164" y="23595"/>
                  </a:cubicBezTo>
                  <a:cubicBezTo>
                    <a:pt x="10325" y="23595"/>
                    <a:pt x="10486" y="23595"/>
                    <a:pt x="10648" y="23635"/>
                  </a:cubicBezTo>
                  <a:cubicBezTo>
                    <a:pt x="11387" y="23694"/>
                    <a:pt x="12128" y="23723"/>
                    <a:pt x="12868" y="23723"/>
                  </a:cubicBezTo>
                  <a:cubicBezTo>
                    <a:pt x="16165" y="23723"/>
                    <a:pt x="19449" y="23141"/>
                    <a:pt x="22545" y="22022"/>
                  </a:cubicBezTo>
                  <a:cubicBezTo>
                    <a:pt x="24682" y="21296"/>
                    <a:pt x="26618" y="20288"/>
                    <a:pt x="28675" y="19400"/>
                  </a:cubicBezTo>
                  <a:cubicBezTo>
                    <a:pt x="29602" y="18957"/>
                    <a:pt x="30489" y="18473"/>
                    <a:pt x="31457" y="18069"/>
                  </a:cubicBezTo>
                  <a:cubicBezTo>
                    <a:pt x="31599" y="17999"/>
                    <a:pt x="31747" y="17966"/>
                    <a:pt x="31891" y="17966"/>
                  </a:cubicBezTo>
                  <a:cubicBezTo>
                    <a:pt x="32240" y="17966"/>
                    <a:pt x="32565" y="18159"/>
                    <a:pt x="32708" y="18473"/>
                  </a:cubicBezTo>
                  <a:cubicBezTo>
                    <a:pt x="33474" y="19521"/>
                    <a:pt x="34361" y="20409"/>
                    <a:pt x="35410" y="21134"/>
                  </a:cubicBezTo>
                  <a:cubicBezTo>
                    <a:pt x="36579" y="22022"/>
                    <a:pt x="37345" y="23312"/>
                    <a:pt x="37587" y="24764"/>
                  </a:cubicBezTo>
                  <a:cubicBezTo>
                    <a:pt x="37708" y="25530"/>
                    <a:pt x="37789" y="26256"/>
                    <a:pt x="37950" y="27022"/>
                  </a:cubicBezTo>
                  <a:cubicBezTo>
                    <a:pt x="37950" y="27661"/>
                    <a:pt x="38475" y="28160"/>
                    <a:pt x="39069" y="28160"/>
                  </a:cubicBezTo>
                  <a:cubicBezTo>
                    <a:pt x="39112" y="28160"/>
                    <a:pt x="39156" y="28157"/>
                    <a:pt x="39200" y="28152"/>
                  </a:cubicBezTo>
                  <a:cubicBezTo>
                    <a:pt x="39362" y="28152"/>
                    <a:pt x="39523" y="28152"/>
                    <a:pt x="39684" y="28111"/>
                  </a:cubicBezTo>
                  <a:cubicBezTo>
                    <a:pt x="40370" y="28111"/>
                    <a:pt x="40894" y="27587"/>
                    <a:pt x="40894" y="26902"/>
                  </a:cubicBezTo>
                  <a:cubicBezTo>
                    <a:pt x="40935" y="26337"/>
                    <a:pt x="40935" y="25732"/>
                    <a:pt x="40894" y="25127"/>
                  </a:cubicBezTo>
                  <a:cubicBezTo>
                    <a:pt x="40854" y="23312"/>
                    <a:pt x="40733" y="21497"/>
                    <a:pt x="40652" y="19642"/>
                  </a:cubicBezTo>
                  <a:lnTo>
                    <a:pt x="40652" y="19642"/>
                  </a:lnTo>
                  <a:cubicBezTo>
                    <a:pt x="40652" y="19642"/>
                    <a:pt x="40670" y="19660"/>
                    <a:pt x="40682" y="19660"/>
                  </a:cubicBezTo>
                  <a:cubicBezTo>
                    <a:pt x="40688" y="19660"/>
                    <a:pt x="40693" y="19656"/>
                    <a:pt x="40693" y="19642"/>
                  </a:cubicBezTo>
                  <a:cubicBezTo>
                    <a:pt x="40652" y="17706"/>
                    <a:pt x="40733" y="15609"/>
                    <a:pt x="40612" y="13714"/>
                  </a:cubicBezTo>
                  <a:cubicBezTo>
                    <a:pt x="40451" y="11052"/>
                    <a:pt x="40088" y="8753"/>
                    <a:pt x="38958" y="6334"/>
                  </a:cubicBezTo>
                  <a:cubicBezTo>
                    <a:pt x="37899" y="4087"/>
                    <a:pt x="36227" y="2862"/>
                    <a:pt x="34023" y="2862"/>
                  </a:cubicBezTo>
                  <a:cubicBezTo>
                    <a:pt x="33458" y="2862"/>
                    <a:pt x="32858" y="2943"/>
                    <a:pt x="32224" y="3107"/>
                  </a:cubicBezTo>
                  <a:cubicBezTo>
                    <a:pt x="31961" y="3185"/>
                    <a:pt x="31734" y="3232"/>
                    <a:pt x="31525" y="3232"/>
                  </a:cubicBezTo>
                  <a:cubicBezTo>
                    <a:pt x="31187" y="3232"/>
                    <a:pt x="30894" y="3108"/>
                    <a:pt x="30570" y="2785"/>
                  </a:cubicBezTo>
                  <a:cubicBezTo>
                    <a:pt x="30353" y="2568"/>
                    <a:pt x="30132" y="2475"/>
                    <a:pt x="29907" y="2475"/>
                  </a:cubicBezTo>
                  <a:cubicBezTo>
                    <a:pt x="28589" y="2475"/>
                    <a:pt x="27121" y="5653"/>
                    <a:pt x="25396" y="5653"/>
                  </a:cubicBezTo>
                  <a:cubicBezTo>
                    <a:pt x="25280" y="5653"/>
                    <a:pt x="25163" y="5638"/>
                    <a:pt x="25045" y="5608"/>
                  </a:cubicBezTo>
                  <a:cubicBezTo>
                    <a:pt x="20657" y="4484"/>
                    <a:pt x="16636" y="0"/>
                    <a:pt x="12423" y="0"/>
                  </a:cubicBezTo>
                  <a:close/>
                </a:path>
              </a:pathLst>
            </a:custGeom>
            <a:solidFill>
              <a:srgbClr val="F3E0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2"/>
            <p:cNvSpPr/>
            <p:nvPr/>
          </p:nvSpPr>
          <p:spPr>
            <a:xfrm>
              <a:off x="4062725" y="2456450"/>
              <a:ext cx="1007976" cy="1738076"/>
            </a:xfrm>
            <a:custGeom>
              <a:rect b="b" l="l" r="r" t="t"/>
              <a:pathLst>
                <a:path extrusionOk="0" h="148776" w="80014">
                  <a:moveTo>
                    <a:pt x="62456" y="0"/>
                  </a:moveTo>
                  <a:cubicBezTo>
                    <a:pt x="61727" y="0"/>
                    <a:pt x="61153" y="323"/>
                    <a:pt x="60615" y="1076"/>
                  </a:cubicBezTo>
                  <a:cubicBezTo>
                    <a:pt x="60373" y="1398"/>
                    <a:pt x="60051" y="1680"/>
                    <a:pt x="59809" y="1963"/>
                  </a:cubicBezTo>
                  <a:cubicBezTo>
                    <a:pt x="55736" y="6722"/>
                    <a:pt x="51098" y="10875"/>
                    <a:pt x="46863" y="15433"/>
                  </a:cubicBezTo>
                  <a:cubicBezTo>
                    <a:pt x="46490" y="15826"/>
                    <a:pt x="46256" y="16018"/>
                    <a:pt x="45990" y="16018"/>
                  </a:cubicBezTo>
                  <a:cubicBezTo>
                    <a:pt x="45738" y="16018"/>
                    <a:pt x="45459" y="15847"/>
                    <a:pt x="45008" y="15513"/>
                  </a:cubicBezTo>
                  <a:cubicBezTo>
                    <a:pt x="42588" y="13739"/>
                    <a:pt x="40128" y="11924"/>
                    <a:pt x="37708" y="10069"/>
                  </a:cubicBezTo>
                  <a:cubicBezTo>
                    <a:pt x="34442" y="7568"/>
                    <a:pt x="31175" y="4987"/>
                    <a:pt x="27949" y="2366"/>
                  </a:cubicBezTo>
                  <a:cubicBezTo>
                    <a:pt x="27348" y="1795"/>
                    <a:pt x="26522" y="1493"/>
                    <a:pt x="25690" y="1493"/>
                  </a:cubicBezTo>
                  <a:cubicBezTo>
                    <a:pt x="25406" y="1493"/>
                    <a:pt x="25121" y="1528"/>
                    <a:pt x="24844" y="1600"/>
                  </a:cubicBezTo>
                  <a:cubicBezTo>
                    <a:pt x="21537" y="2527"/>
                    <a:pt x="18472" y="3011"/>
                    <a:pt x="15245" y="4221"/>
                  </a:cubicBezTo>
                  <a:cubicBezTo>
                    <a:pt x="14277" y="4584"/>
                    <a:pt x="8712" y="5754"/>
                    <a:pt x="8712" y="8778"/>
                  </a:cubicBezTo>
                  <a:cubicBezTo>
                    <a:pt x="8712" y="16360"/>
                    <a:pt x="8631" y="24870"/>
                    <a:pt x="8188" y="32452"/>
                  </a:cubicBezTo>
                  <a:cubicBezTo>
                    <a:pt x="7663" y="42050"/>
                    <a:pt x="8430" y="52253"/>
                    <a:pt x="7663" y="61811"/>
                  </a:cubicBezTo>
                  <a:cubicBezTo>
                    <a:pt x="7421" y="64433"/>
                    <a:pt x="7099" y="67054"/>
                    <a:pt x="6655" y="69635"/>
                  </a:cubicBezTo>
                  <a:cubicBezTo>
                    <a:pt x="5728" y="74918"/>
                    <a:pt x="5607" y="79637"/>
                    <a:pt x="4679" y="84879"/>
                  </a:cubicBezTo>
                  <a:cubicBezTo>
                    <a:pt x="3711" y="90082"/>
                    <a:pt x="5849" y="96252"/>
                    <a:pt x="4961" y="101455"/>
                  </a:cubicBezTo>
                  <a:cubicBezTo>
                    <a:pt x="4437" y="104762"/>
                    <a:pt x="4074" y="108109"/>
                    <a:pt x="3510" y="111416"/>
                  </a:cubicBezTo>
                  <a:cubicBezTo>
                    <a:pt x="2058" y="119845"/>
                    <a:pt x="1049" y="128314"/>
                    <a:pt x="404" y="136823"/>
                  </a:cubicBezTo>
                  <a:cubicBezTo>
                    <a:pt x="243" y="138598"/>
                    <a:pt x="243" y="140332"/>
                    <a:pt x="122" y="142106"/>
                  </a:cubicBezTo>
                  <a:cubicBezTo>
                    <a:pt x="1" y="143276"/>
                    <a:pt x="686" y="144365"/>
                    <a:pt x="1775" y="144728"/>
                  </a:cubicBezTo>
                  <a:cubicBezTo>
                    <a:pt x="2461" y="145010"/>
                    <a:pt x="3147" y="145212"/>
                    <a:pt x="3832" y="145373"/>
                  </a:cubicBezTo>
                  <a:cubicBezTo>
                    <a:pt x="8349" y="146381"/>
                    <a:pt x="12946" y="146986"/>
                    <a:pt x="17584" y="147309"/>
                  </a:cubicBezTo>
                  <a:cubicBezTo>
                    <a:pt x="21335" y="147551"/>
                    <a:pt x="25045" y="147833"/>
                    <a:pt x="28796" y="147994"/>
                  </a:cubicBezTo>
                  <a:cubicBezTo>
                    <a:pt x="31619" y="148156"/>
                    <a:pt x="34401" y="148196"/>
                    <a:pt x="37184" y="148277"/>
                  </a:cubicBezTo>
                  <a:cubicBezTo>
                    <a:pt x="38273" y="148317"/>
                    <a:pt x="44685" y="148680"/>
                    <a:pt x="46581" y="148720"/>
                  </a:cubicBezTo>
                  <a:cubicBezTo>
                    <a:pt x="47467" y="148758"/>
                    <a:pt x="48358" y="148776"/>
                    <a:pt x="49249" y="148776"/>
                  </a:cubicBezTo>
                  <a:cubicBezTo>
                    <a:pt x="51238" y="148776"/>
                    <a:pt x="53234" y="148686"/>
                    <a:pt x="55211" y="148519"/>
                  </a:cubicBezTo>
                  <a:cubicBezTo>
                    <a:pt x="58357" y="148236"/>
                    <a:pt x="61543" y="147954"/>
                    <a:pt x="64729" y="147712"/>
                  </a:cubicBezTo>
                  <a:cubicBezTo>
                    <a:pt x="68641" y="147430"/>
                    <a:pt x="72553" y="147148"/>
                    <a:pt x="76465" y="146825"/>
                  </a:cubicBezTo>
                  <a:cubicBezTo>
                    <a:pt x="77150" y="146825"/>
                    <a:pt x="77876" y="146704"/>
                    <a:pt x="78562" y="146462"/>
                  </a:cubicBezTo>
                  <a:cubicBezTo>
                    <a:pt x="79368" y="146220"/>
                    <a:pt x="79933" y="145534"/>
                    <a:pt x="79973" y="144687"/>
                  </a:cubicBezTo>
                  <a:cubicBezTo>
                    <a:pt x="80014" y="143921"/>
                    <a:pt x="80014" y="143115"/>
                    <a:pt x="80014" y="142308"/>
                  </a:cubicBezTo>
                  <a:cubicBezTo>
                    <a:pt x="79933" y="135775"/>
                    <a:pt x="79489" y="129241"/>
                    <a:pt x="78884" y="122708"/>
                  </a:cubicBezTo>
                  <a:cubicBezTo>
                    <a:pt x="78642" y="120087"/>
                    <a:pt x="78562" y="117425"/>
                    <a:pt x="78239" y="114844"/>
                  </a:cubicBezTo>
                  <a:cubicBezTo>
                    <a:pt x="77312" y="107302"/>
                    <a:pt x="76303" y="99801"/>
                    <a:pt x="75416" y="92260"/>
                  </a:cubicBezTo>
                  <a:cubicBezTo>
                    <a:pt x="74650" y="85847"/>
                    <a:pt x="74327" y="79354"/>
                    <a:pt x="74448" y="72902"/>
                  </a:cubicBezTo>
                  <a:cubicBezTo>
                    <a:pt x="74529" y="66651"/>
                    <a:pt x="74730" y="60440"/>
                    <a:pt x="75134" y="54229"/>
                  </a:cubicBezTo>
                  <a:cubicBezTo>
                    <a:pt x="75295" y="51366"/>
                    <a:pt x="75497" y="48543"/>
                    <a:pt x="75658" y="45679"/>
                  </a:cubicBezTo>
                  <a:lnTo>
                    <a:pt x="76747" y="4947"/>
                  </a:lnTo>
                  <a:cubicBezTo>
                    <a:pt x="72512" y="3052"/>
                    <a:pt x="68076" y="1721"/>
                    <a:pt x="63680" y="229"/>
                  </a:cubicBezTo>
                  <a:cubicBezTo>
                    <a:pt x="63223" y="81"/>
                    <a:pt x="62820" y="0"/>
                    <a:pt x="62456" y="0"/>
                  </a:cubicBezTo>
                  <a:close/>
                </a:path>
              </a:pathLst>
            </a:custGeom>
            <a:solidFill>
              <a:srgbClr val="62C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2"/>
            <p:cNvSpPr/>
            <p:nvPr/>
          </p:nvSpPr>
          <p:spPr>
            <a:xfrm>
              <a:off x="4359450" y="2451125"/>
              <a:ext cx="539006" cy="241448"/>
            </a:xfrm>
            <a:custGeom>
              <a:rect b="b" l="l" r="r" t="t"/>
              <a:pathLst>
                <a:path extrusionOk="0" h="21175" w="43556">
                  <a:moveTo>
                    <a:pt x="39316" y="1"/>
                  </a:moveTo>
                  <a:cubicBezTo>
                    <a:pt x="38621" y="1"/>
                    <a:pt x="37989" y="330"/>
                    <a:pt x="37386" y="1005"/>
                  </a:cubicBezTo>
                  <a:cubicBezTo>
                    <a:pt x="35732" y="2860"/>
                    <a:pt x="33998" y="4595"/>
                    <a:pt x="32385" y="6490"/>
                  </a:cubicBezTo>
                  <a:cubicBezTo>
                    <a:pt x="29723" y="9636"/>
                    <a:pt x="26779" y="12580"/>
                    <a:pt x="23875" y="15524"/>
                  </a:cubicBezTo>
                  <a:cubicBezTo>
                    <a:pt x="23593" y="15927"/>
                    <a:pt x="23150" y="16209"/>
                    <a:pt x="22706" y="16371"/>
                  </a:cubicBezTo>
                  <a:cubicBezTo>
                    <a:pt x="22504" y="16290"/>
                    <a:pt x="22303" y="16209"/>
                    <a:pt x="22101" y="16088"/>
                  </a:cubicBezTo>
                  <a:cubicBezTo>
                    <a:pt x="16415" y="11692"/>
                    <a:pt x="10648" y="7418"/>
                    <a:pt x="5163" y="2699"/>
                  </a:cubicBezTo>
                  <a:cubicBezTo>
                    <a:pt x="4639" y="2255"/>
                    <a:pt x="4074" y="1812"/>
                    <a:pt x="3509" y="1368"/>
                  </a:cubicBezTo>
                  <a:cubicBezTo>
                    <a:pt x="3297" y="1183"/>
                    <a:pt x="3033" y="1084"/>
                    <a:pt x="2774" y="1084"/>
                  </a:cubicBezTo>
                  <a:cubicBezTo>
                    <a:pt x="2639" y="1084"/>
                    <a:pt x="2505" y="1111"/>
                    <a:pt x="2380" y="1167"/>
                  </a:cubicBezTo>
                  <a:cubicBezTo>
                    <a:pt x="1614" y="1409"/>
                    <a:pt x="888" y="1812"/>
                    <a:pt x="283" y="2336"/>
                  </a:cubicBezTo>
                  <a:cubicBezTo>
                    <a:pt x="41" y="2538"/>
                    <a:pt x="1" y="2901"/>
                    <a:pt x="202" y="3183"/>
                  </a:cubicBezTo>
                  <a:cubicBezTo>
                    <a:pt x="364" y="3465"/>
                    <a:pt x="525" y="3707"/>
                    <a:pt x="727" y="3949"/>
                  </a:cubicBezTo>
                  <a:cubicBezTo>
                    <a:pt x="3469" y="7337"/>
                    <a:pt x="14318" y="15806"/>
                    <a:pt x="20004" y="20162"/>
                  </a:cubicBezTo>
                  <a:cubicBezTo>
                    <a:pt x="20884" y="20844"/>
                    <a:pt x="21924" y="21175"/>
                    <a:pt x="22960" y="21175"/>
                  </a:cubicBezTo>
                  <a:cubicBezTo>
                    <a:pt x="24251" y="21175"/>
                    <a:pt x="25535" y="20662"/>
                    <a:pt x="26497" y="19678"/>
                  </a:cubicBezTo>
                  <a:cubicBezTo>
                    <a:pt x="31901" y="13951"/>
                    <a:pt x="42749" y="2457"/>
                    <a:pt x="43112" y="1771"/>
                  </a:cubicBezTo>
                  <a:cubicBezTo>
                    <a:pt x="43556" y="1005"/>
                    <a:pt x="42386" y="1207"/>
                    <a:pt x="41701" y="844"/>
                  </a:cubicBezTo>
                  <a:cubicBezTo>
                    <a:pt x="41419" y="683"/>
                    <a:pt x="41096" y="562"/>
                    <a:pt x="40814" y="441"/>
                  </a:cubicBezTo>
                  <a:cubicBezTo>
                    <a:pt x="40279" y="149"/>
                    <a:pt x="39783" y="1"/>
                    <a:pt x="39316" y="1"/>
                  </a:cubicBez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2"/>
            <p:cNvSpPr/>
            <p:nvPr/>
          </p:nvSpPr>
          <p:spPr>
            <a:xfrm>
              <a:off x="4522518" y="2081926"/>
              <a:ext cx="35575" cy="35052"/>
            </a:xfrm>
            <a:custGeom>
              <a:rect b="b" l="l" r="r" t="t"/>
              <a:pathLst>
                <a:path extrusionOk="0" h="2783" w="2824">
                  <a:moveTo>
                    <a:pt x="1372" y="0"/>
                  </a:moveTo>
                  <a:cubicBezTo>
                    <a:pt x="1009" y="40"/>
                    <a:pt x="686" y="161"/>
                    <a:pt x="404" y="444"/>
                  </a:cubicBezTo>
                  <a:cubicBezTo>
                    <a:pt x="283" y="565"/>
                    <a:pt x="162" y="726"/>
                    <a:pt x="122" y="887"/>
                  </a:cubicBezTo>
                  <a:cubicBezTo>
                    <a:pt x="41" y="1049"/>
                    <a:pt x="1" y="1250"/>
                    <a:pt x="41" y="1412"/>
                  </a:cubicBezTo>
                  <a:cubicBezTo>
                    <a:pt x="41" y="1533"/>
                    <a:pt x="41" y="1654"/>
                    <a:pt x="81" y="1775"/>
                  </a:cubicBezTo>
                  <a:cubicBezTo>
                    <a:pt x="162" y="2017"/>
                    <a:pt x="283" y="2218"/>
                    <a:pt x="444" y="2420"/>
                  </a:cubicBezTo>
                  <a:cubicBezTo>
                    <a:pt x="565" y="2500"/>
                    <a:pt x="646" y="2541"/>
                    <a:pt x="767" y="2621"/>
                  </a:cubicBezTo>
                  <a:cubicBezTo>
                    <a:pt x="969" y="2742"/>
                    <a:pt x="1210" y="2783"/>
                    <a:pt x="1452" y="2783"/>
                  </a:cubicBezTo>
                  <a:cubicBezTo>
                    <a:pt x="2219" y="2742"/>
                    <a:pt x="2824" y="2138"/>
                    <a:pt x="2824" y="1371"/>
                  </a:cubicBezTo>
                  <a:lnTo>
                    <a:pt x="2783" y="1008"/>
                  </a:lnTo>
                  <a:cubicBezTo>
                    <a:pt x="2703" y="766"/>
                    <a:pt x="2582" y="565"/>
                    <a:pt x="2380" y="403"/>
                  </a:cubicBezTo>
                  <a:lnTo>
                    <a:pt x="2098" y="161"/>
                  </a:lnTo>
                  <a:cubicBezTo>
                    <a:pt x="1856" y="40"/>
                    <a:pt x="1614" y="0"/>
                    <a:pt x="1372" y="0"/>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2"/>
            <p:cNvSpPr/>
            <p:nvPr/>
          </p:nvSpPr>
          <p:spPr>
            <a:xfrm>
              <a:off x="4670362" y="2082933"/>
              <a:ext cx="35575" cy="35568"/>
            </a:xfrm>
            <a:custGeom>
              <a:rect b="b" l="l" r="r" t="t"/>
              <a:pathLst>
                <a:path extrusionOk="0" h="2824" w="2824">
                  <a:moveTo>
                    <a:pt x="1372" y="1"/>
                  </a:moveTo>
                  <a:cubicBezTo>
                    <a:pt x="1170" y="1"/>
                    <a:pt x="1009" y="41"/>
                    <a:pt x="847" y="162"/>
                  </a:cubicBezTo>
                  <a:cubicBezTo>
                    <a:pt x="686" y="202"/>
                    <a:pt x="525" y="323"/>
                    <a:pt x="404" y="444"/>
                  </a:cubicBezTo>
                  <a:cubicBezTo>
                    <a:pt x="242" y="565"/>
                    <a:pt x="162" y="727"/>
                    <a:pt x="81" y="928"/>
                  </a:cubicBezTo>
                  <a:cubicBezTo>
                    <a:pt x="0" y="1090"/>
                    <a:pt x="0" y="1251"/>
                    <a:pt x="0" y="1453"/>
                  </a:cubicBezTo>
                  <a:cubicBezTo>
                    <a:pt x="0" y="1574"/>
                    <a:pt x="41" y="1695"/>
                    <a:pt x="41" y="1816"/>
                  </a:cubicBezTo>
                  <a:cubicBezTo>
                    <a:pt x="121" y="2058"/>
                    <a:pt x="242" y="2259"/>
                    <a:pt x="444" y="2420"/>
                  </a:cubicBezTo>
                  <a:lnTo>
                    <a:pt x="726" y="2662"/>
                  </a:lnTo>
                  <a:cubicBezTo>
                    <a:pt x="928" y="2743"/>
                    <a:pt x="1170" y="2824"/>
                    <a:pt x="1412" y="2824"/>
                  </a:cubicBezTo>
                  <a:cubicBezTo>
                    <a:pt x="1613" y="2824"/>
                    <a:pt x="1775" y="2783"/>
                    <a:pt x="1936" y="2703"/>
                  </a:cubicBezTo>
                  <a:cubicBezTo>
                    <a:pt x="2299" y="2541"/>
                    <a:pt x="2581" y="2259"/>
                    <a:pt x="2702" y="1896"/>
                  </a:cubicBezTo>
                  <a:cubicBezTo>
                    <a:pt x="2783" y="1735"/>
                    <a:pt x="2823" y="1574"/>
                    <a:pt x="2783" y="1372"/>
                  </a:cubicBezTo>
                  <a:cubicBezTo>
                    <a:pt x="2783" y="1251"/>
                    <a:pt x="2743" y="1130"/>
                    <a:pt x="2743" y="1049"/>
                  </a:cubicBezTo>
                  <a:cubicBezTo>
                    <a:pt x="2662" y="807"/>
                    <a:pt x="2541" y="565"/>
                    <a:pt x="2380" y="404"/>
                  </a:cubicBezTo>
                  <a:lnTo>
                    <a:pt x="2057" y="202"/>
                  </a:lnTo>
                  <a:cubicBezTo>
                    <a:pt x="1855" y="81"/>
                    <a:pt x="1613" y="1"/>
                    <a:pt x="1372" y="1"/>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2"/>
            <p:cNvSpPr/>
            <p:nvPr/>
          </p:nvSpPr>
          <p:spPr>
            <a:xfrm>
              <a:off x="4569255" y="2194689"/>
              <a:ext cx="102128" cy="49876"/>
            </a:xfrm>
            <a:custGeom>
              <a:rect b="b" l="l" r="r" t="t"/>
              <a:pathLst>
                <a:path extrusionOk="0" h="3960" w="8107">
                  <a:moveTo>
                    <a:pt x="8107" y="0"/>
                  </a:moveTo>
                  <a:cubicBezTo>
                    <a:pt x="8107" y="0"/>
                    <a:pt x="5768" y="1412"/>
                    <a:pt x="3429" y="1412"/>
                  </a:cubicBezTo>
                  <a:cubicBezTo>
                    <a:pt x="3298" y="1421"/>
                    <a:pt x="3167" y="1425"/>
                    <a:pt x="3035" y="1425"/>
                  </a:cubicBezTo>
                  <a:cubicBezTo>
                    <a:pt x="1991" y="1425"/>
                    <a:pt x="932" y="1142"/>
                    <a:pt x="1" y="605"/>
                  </a:cubicBezTo>
                  <a:lnTo>
                    <a:pt x="1" y="605"/>
                  </a:lnTo>
                  <a:cubicBezTo>
                    <a:pt x="195" y="2543"/>
                    <a:pt x="1804" y="3959"/>
                    <a:pt x="3719" y="3959"/>
                  </a:cubicBezTo>
                  <a:cubicBezTo>
                    <a:pt x="3796" y="3959"/>
                    <a:pt x="3875" y="3957"/>
                    <a:pt x="3953" y="3952"/>
                  </a:cubicBezTo>
                  <a:cubicBezTo>
                    <a:pt x="3971" y="3953"/>
                    <a:pt x="3990" y="3953"/>
                    <a:pt x="4008" y="3953"/>
                  </a:cubicBezTo>
                  <a:cubicBezTo>
                    <a:pt x="7588" y="3953"/>
                    <a:pt x="8107" y="0"/>
                    <a:pt x="81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2"/>
            <p:cNvSpPr/>
            <p:nvPr/>
          </p:nvSpPr>
          <p:spPr>
            <a:xfrm>
              <a:off x="4578917" y="2038801"/>
              <a:ext cx="39128" cy="131328"/>
            </a:xfrm>
            <a:custGeom>
              <a:rect b="b" l="l" r="r" t="t"/>
              <a:pathLst>
                <a:path extrusionOk="0" h="10427" w="3106">
                  <a:moveTo>
                    <a:pt x="1746" y="0"/>
                  </a:moveTo>
                  <a:cubicBezTo>
                    <a:pt x="1659" y="0"/>
                    <a:pt x="1573" y="78"/>
                    <a:pt x="1573" y="198"/>
                  </a:cubicBezTo>
                  <a:cubicBezTo>
                    <a:pt x="1573" y="1448"/>
                    <a:pt x="1896" y="2738"/>
                    <a:pt x="1855" y="4029"/>
                  </a:cubicBezTo>
                  <a:cubicBezTo>
                    <a:pt x="1855" y="5118"/>
                    <a:pt x="1613" y="6207"/>
                    <a:pt x="1129" y="7215"/>
                  </a:cubicBezTo>
                  <a:cubicBezTo>
                    <a:pt x="807" y="7941"/>
                    <a:pt x="0" y="8627"/>
                    <a:pt x="363" y="9473"/>
                  </a:cubicBezTo>
                  <a:cubicBezTo>
                    <a:pt x="666" y="10199"/>
                    <a:pt x="1399" y="10426"/>
                    <a:pt x="2121" y="10426"/>
                  </a:cubicBezTo>
                  <a:cubicBezTo>
                    <a:pt x="2362" y="10426"/>
                    <a:pt x="2601" y="10401"/>
                    <a:pt x="2823" y="10361"/>
                  </a:cubicBezTo>
                  <a:cubicBezTo>
                    <a:pt x="3105" y="10320"/>
                    <a:pt x="3065" y="9957"/>
                    <a:pt x="2823" y="9917"/>
                  </a:cubicBezTo>
                  <a:cubicBezTo>
                    <a:pt x="2218" y="9877"/>
                    <a:pt x="1533" y="9957"/>
                    <a:pt x="1089" y="9514"/>
                  </a:cubicBezTo>
                  <a:cubicBezTo>
                    <a:pt x="686" y="9070"/>
                    <a:pt x="928" y="8667"/>
                    <a:pt x="1210" y="8223"/>
                  </a:cubicBezTo>
                  <a:cubicBezTo>
                    <a:pt x="1694" y="7497"/>
                    <a:pt x="2017" y="6731"/>
                    <a:pt x="2218" y="5884"/>
                  </a:cubicBezTo>
                  <a:cubicBezTo>
                    <a:pt x="2380" y="4997"/>
                    <a:pt x="2460" y="4110"/>
                    <a:pt x="2380" y="3182"/>
                  </a:cubicBezTo>
                  <a:cubicBezTo>
                    <a:pt x="2339" y="2134"/>
                    <a:pt x="2178" y="1125"/>
                    <a:pt x="1896" y="117"/>
                  </a:cubicBezTo>
                  <a:cubicBezTo>
                    <a:pt x="1863" y="36"/>
                    <a:pt x="1804" y="0"/>
                    <a:pt x="1746" y="0"/>
                  </a:cubicBezTo>
                  <a:close/>
                </a:path>
              </a:pathLst>
            </a:custGeom>
            <a:solidFill>
              <a:srgbClr val="F3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2"/>
            <p:cNvSpPr/>
            <p:nvPr/>
          </p:nvSpPr>
          <p:spPr>
            <a:xfrm>
              <a:off x="4383819" y="2043826"/>
              <a:ext cx="448622" cy="103128"/>
            </a:xfrm>
            <a:custGeom>
              <a:rect b="b" l="l" r="r" t="t"/>
              <a:pathLst>
                <a:path extrusionOk="0" h="8188" w="35612">
                  <a:moveTo>
                    <a:pt x="23874" y="1510"/>
                  </a:moveTo>
                  <a:cubicBezTo>
                    <a:pt x="24223" y="1510"/>
                    <a:pt x="24637" y="1521"/>
                    <a:pt x="25126" y="1533"/>
                  </a:cubicBezTo>
                  <a:cubicBezTo>
                    <a:pt x="25771" y="1533"/>
                    <a:pt x="26416" y="1573"/>
                    <a:pt x="27062" y="1614"/>
                  </a:cubicBezTo>
                  <a:cubicBezTo>
                    <a:pt x="28271" y="1654"/>
                    <a:pt x="29481" y="1694"/>
                    <a:pt x="30691" y="1735"/>
                  </a:cubicBezTo>
                  <a:cubicBezTo>
                    <a:pt x="31094" y="1735"/>
                    <a:pt x="31457" y="2098"/>
                    <a:pt x="31457" y="2501"/>
                  </a:cubicBezTo>
                  <a:cubicBezTo>
                    <a:pt x="31457" y="2743"/>
                    <a:pt x="31498" y="2985"/>
                    <a:pt x="31457" y="3227"/>
                  </a:cubicBezTo>
                  <a:cubicBezTo>
                    <a:pt x="31494" y="6091"/>
                    <a:pt x="31497" y="6380"/>
                    <a:pt x="29155" y="6380"/>
                  </a:cubicBezTo>
                  <a:cubicBezTo>
                    <a:pt x="28891" y="6380"/>
                    <a:pt x="28598" y="6376"/>
                    <a:pt x="28271" y="6372"/>
                  </a:cubicBezTo>
                  <a:cubicBezTo>
                    <a:pt x="27465" y="6372"/>
                    <a:pt x="26658" y="6382"/>
                    <a:pt x="25852" y="6382"/>
                  </a:cubicBezTo>
                  <a:cubicBezTo>
                    <a:pt x="25045" y="6382"/>
                    <a:pt x="24239" y="6372"/>
                    <a:pt x="23432" y="6332"/>
                  </a:cubicBezTo>
                  <a:cubicBezTo>
                    <a:pt x="22101" y="6251"/>
                    <a:pt x="21899" y="6009"/>
                    <a:pt x="21940" y="4638"/>
                  </a:cubicBezTo>
                  <a:cubicBezTo>
                    <a:pt x="21974" y="1883"/>
                    <a:pt x="21832" y="1510"/>
                    <a:pt x="23874" y="1510"/>
                  </a:cubicBezTo>
                  <a:close/>
                  <a:moveTo>
                    <a:pt x="7825" y="1896"/>
                  </a:moveTo>
                  <a:cubicBezTo>
                    <a:pt x="9680" y="1896"/>
                    <a:pt x="11535" y="1936"/>
                    <a:pt x="13390" y="2017"/>
                  </a:cubicBezTo>
                  <a:cubicBezTo>
                    <a:pt x="14156" y="2057"/>
                    <a:pt x="14398" y="2259"/>
                    <a:pt x="14519" y="2985"/>
                  </a:cubicBezTo>
                  <a:cubicBezTo>
                    <a:pt x="14560" y="3307"/>
                    <a:pt x="14600" y="3630"/>
                    <a:pt x="14640" y="3953"/>
                  </a:cubicBezTo>
                  <a:cubicBezTo>
                    <a:pt x="14802" y="6372"/>
                    <a:pt x="14519" y="6655"/>
                    <a:pt x="11979" y="6695"/>
                  </a:cubicBezTo>
                  <a:cubicBezTo>
                    <a:pt x="11011" y="6695"/>
                    <a:pt x="10043" y="6614"/>
                    <a:pt x="9075" y="6614"/>
                  </a:cubicBezTo>
                  <a:cubicBezTo>
                    <a:pt x="8026" y="6614"/>
                    <a:pt x="6978" y="6574"/>
                    <a:pt x="5929" y="6534"/>
                  </a:cubicBezTo>
                  <a:cubicBezTo>
                    <a:pt x="5042" y="6453"/>
                    <a:pt x="4719" y="6171"/>
                    <a:pt x="4679" y="5364"/>
                  </a:cubicBezTo>
                  <a:cubicBezTo>
                    <a:pt x="4639" y="2138"/>
                    <a:pt x="4316" y="1896"/>
                    <a:pt x="7825" y="1896"/>
                  </a:cubicBezTo>
                  <a:close/>
                  <a:moveTo>
                    <a:pt x="23916" y="0"/>
                  </a:moveTo>
                  <a:cubicBezTo>
                    <a:pt x="23271" y="0"/>
                    <a:pt x="22625" y="41"/>
                    <a:pt x="21980" y="121"/>
                  </a:cubicBezTo>
                  <a:cubicBezTo>
                    <a:pt x="21294" y="162"/>
                    <a:pt x="20690" y="444"/>
                    <a:pt x="20528" y="1170"/>
                  </a:cubicBezTo>
                  <a:cubicBezTo>
                    <a:pt x="20459" y="1760"/>
                    <a:pt x="19971" y="2171"/>
                    <a:pt x="19425" y="2171"/>
                  </a:cubicBezTo>
                  <a:cubicBezTo>
                    <a:pt x="19337" y="2171"/>
                    <a:pt x="19247" y="2160"/>
                    <a:pt x="19157" y="2138"/>
                  </a:cubicBezTo>
                  <a:lnTo>
                    <a:pt x="17423" y="2138"/>
                  </a:lnTo>
                  <a:cubicBezTo>
                    <a:pt x="16697" y="2138"/>
                    <a:pt x="16011" y="2098"/>
                    <a:pt x="15608" y="1291"/>
                  </a:cubicBezTo>
                  <a:cubicBezTo>
                    <a:pt x="15306" y="838"/>
                    <a:pt x="14827" y="561"/>
                    <a:pt x="14270" y="561"/>
                  </a:cubicBezTo>
                  <a:cubicBezTo>
                    <a:pt x="14232" y="561"/>
                    <a:pt x="14195" y="562"/>
                    <a:pt x="14156" y="565"/>
                  </a:cubicBezTo>
                  <a:cubicBezTo>
                    <a:pt x="12512" y="448"/>
                    <a:pt x="10867" y="385"/>
                    <a:pt x="9222" y="385"/>
                  </a:cubicBezTo>
                  <a:cubicBezTo>
                    <a:pt x="8044" y="385"/>
                    <a:pt x="6866" y="417"/>
                    <a:pt x="5687" y="484"/>
                  </a:cubicBezTo>
                  <a:cubicBezTo>
                    <a:pt x="4881" y="525"/>
                    <a:pt x="4034" y="646"/>
                    <a:pt x="3509" y="1331"/>
                  </a:cubicBezTo>
                  <a:cubicBezTo>
                    <a:pt x="3214" y="1761"/>
                    <a:pt x="2846" y="1905"/>
                    <a:pt x="2443" y="1905"/>
                  </a:cubicBezTo>
                  <a:cubicBezTo>
                    <a:pt x="2241" y="1905"/>
                    <a:pt x="2031" y="1869"/>
                    <a:pt x="1816" y="1815"/>
                  </a:cubicBezTo>
                  <a:cubicBezTo>
                    <a:pt x="1587" y="1739"/>
                    <a:pt x="1359" y="1699"/>
                    <a:pt x="1134" y="1699"/>
                  </a:cubicBezTo>
                  <a:cubicBezTo>
                    <a:pt x="884" y="1699"/>
                    <a:pt x="638" y="1749"/>
                    <a:pt x="404" y="1856"/>
                  </a:cubicBezTo>
                  <a:cubicBezTo>
                    <a:pt x="202" y="2017"/>
                    <a:pt x="81" y="2218"/>
                    <a:pt x="1" y="2420"/>
                  </a:cubicBezTo>
                  <a:cubicBezTo>
                    <a:pt x="1" y="2581"/>
                    <a:pt x="81" y="2743"/>
                    <a:pt x="202" y="2823"/>
                  </a:cubicBezTo>
                  <a:cubicBezTo>
                    <a:pt x="404" y="2985"/>
                    <a:pt x="606" y="3106"/>
                    <a:pt x="848" y="3146"/>
                  </a:cubicBezTo>
                  <a:cubicBezTo>
                    <a:pt x="2461" y="3267"/>
                    <a:pt x="3227" y="3912"/>
                    <a:pt x="3146" y="5727"/>
                  </a:cubicBezTo>
                  <a:cubicBezTo>
                    <a:pt x="3066" y="7219"/>
                    <a:pt x="3872" y="7865"/>
                    <a:pt x="5405" y="7986"/>
                  </a:cubicBezTo>
                  <a:cubicBezTo>
                    <a:pt x="6695" y="8107"/>
                    <a:pt x="7986" y="8107"/>
                    <a:pt x="9276" y="8147"/>
                  </a:cubicBezTo>
                  <a:cubicBezTo>
                    <a:pt x="9760" y="8147"/>
                    <a:pt x="10244" y="8187"/>
                    <a:pt x="10728" y="8187"/>
                  </a:cubicBezTo>
                  <a:cubicBezTo>
                    <a:pt x="11858" y="8147"/>
                    <a:pt x="12987" y="8147"/>
                    <a:pt x="14116" y="8066"/>
                  </a:cubicBezTo>
                  <a:cubicBezTo>
                    <a:pt x="15124" y="8026"/>
                    <a:pt x="15971" y="7260"/>
                    <a:pt x="16092" y="6251"/>
                  </a:cubicBezTo>
                  <a:cubicBezTo>
                    <a:pt x="16132" y="6009"/>
                    <a:pt x="16173" y="5808"/>
                    <a:pt x="16173" y="5566"/>
                  </a:cubicBezTo>
                  <a:cubicBezTo>
                    <a:pt x="16213" y="4195"/>
                    <a:pt x="16173" y="4033"/>
                    <a:pt x="17947" y="4033"/>
                  </a:cubicBezTo>
                  <a:cubicBezTo>
                    <a:pt x="18512" y="4074"/>
                    <a:pt x="19076" y="4074"/>
                    <a:pt x="19641" y="4114"/>
                  </a:cubicBezTo>
                  <a:cubicBezTo>
                    <a:pt x="19964" y="4154"/>
                    <a:pt x="20246" y="4396"/>
                    <a:pt x="20286" y="4719"/>
                  </a:cubicBezTo>
                  <a:cubicBezTo>
                    <a:pt x="20367" y="5122"/>
                    <a:pt x="20407" y="5525"/>
                    <a:pt x="20448" y="5888"/>
                  </a:cubicBezTo>
                  <a:cubicBezTo>
                    <a:pt x="20569" y="7018"/>
                    <a:pt x="21214" y="7542"/>
                    <a:pt x="22303" y="7744"/>
                  </a:cubicBezTo>
                  <a:cubicBezTo>
                    <a:pt x="23418" y="7929"/>
                    <a:pt x="24533" y="7990"/>
                    <a:pt x="25648" y="7990"/>
                  </a:cubicBezTo>
                  <a:cubicBezTo>
                    <a:pt x="27437" y="7990"/>
                    <a:pt x="29225" y="7834"/>
                    <a:pt x="31014" y="7784"/>
                  </a:cubicBezTo>
                  <a:cubicBezTo>
                    <a:pt x="31941" y="7784"/>
                    <a:pt x="32748" y="7058"/>
                    <a:pt x="32829" y="6130"/>
                  </a:cubicBezTo>
                  <a:cubicBezTo>
                    <a:pt x="32909" y="5525"/>
                    <a:pt x="32990" y="4880"/>
                    <a:pt x="32990" y="4235"/>
                  </a:cubicBezTo>
                  <a:cubicBezTo>
                    <a:pt x="32950" y="3590"/>
                    <a:pt x="33353" y="2985"/>
                    <a:pt x="33958" y="2743"/>
                  </a:cubicBezTo>
                  <a:cubicBezTo>
                    <a:pt x="34522" y="2460"/>
                    <a:pt x="35168" y="2259"/>
                    <a:pt x="35531" y="1694"/>
                  </a:cubicBezTo>
                  <a:cubicBezTo>
                    <a:pt x="35611" y="1493"/>
                    <a:pt x="35611" y="1251"/>
                    <a:pt x="35571" y="1049"/>
                  </a:cubicBezTo>
                  <a:cubicBezTo>
                    <a:pt x="35531" y="928"/>
                    <a:pt x="35329" y="847"/>
                    <a:pt x="35168" y="767"/>
                  </a:cubicBezTo>
                  <a:cubicBezTo>
                    <a:pt x="35083" y="742"/>
                    <a:pt x="35001" y="731"/>
                    <a:pt x="34920" y="731"/>
                  </a:cubicBezTo>
                  <a:cubicBezTo>
                    <a:pt x="34416" y="731"/>
                    <a:pt x="33989" y="1153"/>
                    <a:pt x="33505" y="1153"/>
                  </a:cubicBezTo>
                  <a:cubicBezTo>
                    <a:pt x="33442" y="1153"/>
                    <a:pt x="33378" y="1146"/>
                    <a:pt x="33313" y="1130"/>
                  </a:cubicBezTo>
                  <a:cubicBezTo>
                    <a:pt x="32723" y="1012"/>
                    <a:pt x="32402" y="281"/>
                    <a:pt x="31714" y="281"/>
                  </a:cubicBezTo>
                  <a:cubicBezTo>
                    <a:pt x="31696" y="281"/>
                    <a:pt x="31678" y="282"/>
                    <a:pt x="31659" y="283"/>
                  </a:cubicBezTo>
                  <a:cubicBezTo>
                    <a:pt x="31336" y="283"/>
                    <a:pt x="31014" y="242"/>
                    <a:pt x="30691" y="202"/>
                  </a:cubicBezTo>
                  <a:cubicBezTo>
                    <a:pt x="28433" y="162"/>
                    <a:pt x="26174" y="81"/>
                    <a:pt x="23916" y="0"/>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2"/>
            <p:cNvSpPr/>
            <p:nvPr/>
          </p:nvSpPr>
          <p:spPr>
            <a:xfrm>
              <a:off x="4718623" y="2808280"/>
              <a:ext cx="179867" cy="206419"/>
            </a:xfrm>
            <a:custGeom>
              <a:rect b="b" l="l" r="r" t="t"/>
              <a:pathLst>
                <a:path extrusionOk="0" h="16389" w="14278">
                  <a:moveTo>
                    <a:pt x="1" y="1"/>
                  </a:moveTo>
                  <a:lnTo>
                    <a:pt x="1" y="11414"/>
                  </a:lnTo>
                  <a:cubicBezTo>
                    <a:pt x="1" y="11414"/>
                    <a:pt x="323" y="14761"/>
                    <a:pt x="4759" y="16011"/>
                  </a:cubicBezTo>
                  <a:cubicBezTo>
                    <a:pt x="5659" y="16273"/>
                    <a:pt x="6548" y="16389"/>
                    <a:pt x="7396" y="16389"/>
                  </a:cubicBezTo>
                  <a:cubicBezTo>
                    <a:pt x="10728" y="16389"/>
                    <a:pt x="13439" y="14602"/>
                    <a:pt x="13793" y="12866"/>
                  </a:cubicBezTo>
                  <a:cubicBezTo>
                    <a:pt x="14277" y="10486"/>
                    <a:pt x="13995" y="525"/>
                    <a:pt x="13954" y="323"/>
                  </a:cubicBezTo>
                  <a:lnTo>
                    <a:pt x="1" y="1"/>
                  </a:ln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9" name="Google Shape;199;p12"/>
          <p:cNvSpPr/>
          <p:nvPr/>
        </p:nvSpPr>
        <p:spPr>
          <a:xfrm rot="10800000">
            <a:off x="1124844" y="2140163"/>
            <a:ext cx="2322300" cy="1368600"/>
          </a:xfrm>
          <a:prstGeom prst="round2SameRect">
            <a:avLst>
              <a:gd fmla="val 16667" name="adj1"/>
              <a:gd fmla="val 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0" name="Google Shape;200;p12"/>
          <p:cNvGrpSpPr/>
          <p:nvPr/>
        </p:nvGrpSpPr>
        <p:grpSpPr>
          <a:xfrm>
            <a:off x="4887481" y="1008202"/>
            <a:ext cx="1736652" cy="2154066"/>
            <a:chOff x="6278081" y="1849152"/>
            <a:chExt cx="1736652" cy="2154066"/>
          </a:xfrm>
        </p:grpSpPr>
        <p:sp>
          <p:nvSpPr>
            <p:cNvPr id="201" name="Google Shape;201;p12"/>
            <p:cNvSpPr/>
            <p:nvPr/>
          </p:nvSpPr>
          <p:spPr>
            <a:xfrm>
              <a:off x="6278081" y="2603149"/>
              <a:ext cx="680723" cy="773724"/>
            </a:xfrm>
            <a:custGeom>
              <a:rect b="b" l="l" r="r" t="t"/>
              <a:pathLst>
                <a:path extrusionOk="0" h="24160" w="21256">
                  <a:moveTo>
                    <a:pt x="17446" y="0"/>
                  </a:moveTo>
                  <a:cubicBezTo>
                    <a:pt x="17006" y="0"/>
                    <a:pt x="16526" y="131"/>
                    <a:pt x="16008" y="426"/>
                  </a:cubicBezTo>
                  <a:cubicBezTo>
                    <a:pt x="12466" y="2447"/>
                    <a:pt x="3660" y="11370"/>
                    <a:pt x="2056" y="15029"/>
                  </a:cubicBezTo>
                  <a:cubicBezTo>
                    <a:pt x="469" y="18688"/>
                    <a:pt x="1" y="22481"/>
                    <a:pt x="2223" y="23851"/>
                  </a:cubicBezTo>
                  <a:cubicBezTo>
                    <a:pt x="2566" y="24062"/>
                    <a:pt x="2954" y="24160"/>
                    <a:pt x="3377" y="24160"/>
                  </a:cubicBezTo>
                  <a:cubicBezTo>
                    <a:pt x="8727" y="24160"/>
                    <a:pt x="19842" y="8500"/>
                    <a:pt x="20569" y="6441"/>
                  </a:cubicBezTo>
                  <a:cubicBezTo>
                    <a:pt x="21255" y="4540"/>
                    <a:pt x="20047" y="0"/>
                    <a:pt x="17446" y="0"/>
                  </a:cubicBez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2"/>
            <p:cNvSpPr/>
            <p:nvPr/>
          </p:nvSpPr>
          <p:spPr>
            <a:xfrm>
              <a:off x="7346147" y="2608016"/>
              <a:ext cx="668586" cy="718385"/>
            </a:xfrm>
            <a:custGeom>
              <a:rect b="b" l="l" r="r" t="t"/>
              <a:pathLst>
                <a:path extrusionOk="0" h="22432" w="20877">
                  <a:moveTo>
                    <a:pt x="6462" y="1"/>
                  </a:moveTo>
                  <a:cubicBezTo>
                    <a:pt x="5880" y="1"/>
                    <a:pt x="5312" y="229"/>
                    <a:pt x="4562" y="558"/>
                  </a:cubicBezTo>
                  <a:cubicBezTo>
                    <a:pt x="4562" y="558"/>
                    <a:pt x="0" y="3599"/>
                    <a:pt x="1738" y="7960"/>
                  </a:cubicBezTo>
                  <a:cubicBezTo>
                    <a:pt x="2690" y="10366"/>
                    <a:pt x="8488" y="18419"/>
                    <a:pt x="13718" y="21460"/>
                  </a:cubicBezTo>
                  <a:cubicBezTo>
                    <a:pt x="14893" y="22147"/>
                    <a:pt x="15903" y="22432"/>
                    <a:pt x="16761" y="22432"/>
                  </a:cubicBezTo>
                  <a:cubicBezTo>
                    <a:pt x="19722" y="22432"/>
                    <a:pt x="20876" y="19042"/>
                    <a:pt x="20786" y="17099"/>
                  </a:cubicBezTo>
                  <a:cubicBezTo>
                    <a:pt x="20685" y="14610"/>
                    <a:pt x="11646" y="3498"/>
                    <a:pt x="9357" y="1527"/>
                  </a:cubicBezTo>
                  <a:cubicBezTo>
                    <a:pt x="8047" y="408"/>
                    <a:pt x="7241" y="1"/>
                    <a:pt x="6462" y="1"/>
                  </a:cubicBez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2"/>
            <p:cNvSpPr/>
            <p:nvPr/>
          </p:nvSpPr>
          <p:spPr>
            <a:xfrm>
              <a:off x="6684222" y="2541853"/>
              <a:ext cx="1076104" cy="1461365"/>
            </a:xfrm>
            <a:custGeom>
              <a:rect b="b" l="l" r="r" t="t"/>
              <a:pathLst>
                <a:path extrusionOk="0" h="45632" w="33602">
                  <a:moveTo>
                    <a:pt x="10260" y="1"/>
                  </a:moveTo>
                  <a:cubicBezTo>
                    <a:pt x="10260" y="1"/>
                    <a:pt x="9759" y="67"/>
                    <a:pt x="9023" y="218"/>
                  </a:cubicBezTo>
                  <a:cubicBezTo>
                    <a:pt x="7236" y="552"/>
                    <a:pt x="4094" y="1270"/>
                    <a:pt x="3326" y="2340"/>
                  </a:cubicBezTo>
                  <a:cubicBezTo>
                    <a:pt x="2223" y="3844"/>
                    <a:pt x="5698" y="21153"/>
                    <a:pt x="5698" y="21153"/>
                  </a:cubicBezTo>
                  <a:cubicBezTo>
                    <a:pt x="5698" y="21153"/>
                    <a:pt x="1" y="39951"/>
                    <a:pt x="786" y="45631"/>
                  </a:cubicBezTo>
                  <a:lnTo>
                    <a:pt x="33568" y="45631"/>
                  </a:lnTo>
                  <a:cubicBezTo>
                    <a:pt x="33602" y="44562"/>
                    <a:pt x="33535" y="43476"/>
                    <a:pt x="33368" y="42407"/>
                  </a:cubicBezTo>
                  <a:cubicBezTo>
                    <a:pt x="33084" y="40719"/>
                    <a:pt x="28288" y="25214"/>
                    <a:pt x="27303" y="22641"/>
                  </a:cubicBezTo>
                  <a:cubicBezTo>
                    <a:pt x="28706" y="15523"/>
                    <a:pt x="29107" y="4295"/>
                    <a:pt x="28856" y="2991"/>
                  </a:cubicBezTo>
                  <a:cubicBezTo>
                    <a:pt x="28623" y="1688"/>
                    <a:pt x="26083" y="1020"/>
                    <a:pt x="24897" y="786"/>
                  </a:cubicBezTo>
                  <a:cubicBezTo>
                    <a:pt x="24312" y="669"/>
                    <a:pt x="23476" y="535"/>
                    <a:pt x="22741" y="435"/>
                  </a:cubicBezTo>
                  <a:cubicBezTo>
                    <a:pt x="21973" y="318"/>
                    <a:pt x="21338" y="251"/>
                    <a:pt x="21338" y="251"/>
                  </a:cubicBezTo>
                  <a:lnTo>
                    <a:pt x="10260" y="1"/>
                  </a:lnTo>
                  <a:close/>
                </a:path>
              </a:pathLst>
            </a:custGeom>
            <a:solidFill>
              <a:srgbClr val="62C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2"/>
            <p:cNvSpPr/>
            <p:nvPr/>
          </p:nvSpPr>
          <p:spPr>
            <a:xfrm>
              <a:off x="6973184" y="2541853"/>
              <a:ext cx="439351" cy="278810"/>
            </a:xfrm>
            <a:custGeom>
              <a:rect b="b" l="l" r="r" t="t"/>
              <a:pathLst>
                <a:path extrusionOk="0" h="8706" w="13719">
                  <a:moveTo>
                    <a:pt x="1237" y="1"/>
                  </a:moveTo>
                  <a:cubicBezTo>
                    <a:pt x="1237" y="1"/>
                    <a:pt x="736" y="67"/>
                    <a:pt x="0" y="218"/>
                  </a:cubicBezTo>
                  <a:cubicBezTo>
                    <a:pt x="268" y="2139"/>
                    <a:pt x="3125" y="7837"/>
                    <a:pt x="6884" y="8706"/>
                  </a:cubicBezTo>
                  <a:cubicBezTo>
                    <a:pt x="11045" y="7035"/>
                    <a:pt x="13417" y="3259"/>
                    <a:pt x="13718" y="435"/>
                  </a:cubicBezTo>
                  <a:cubicBezTo>
                    <a:pt x="12950" y="318"/>
                    <a:pt x="12315" y="251"/>
                    <a:pt x="12315" y="251"/>
                  </a:cubicBezTo>
                  <a:lnTo>
                    <a:pt x="1237" y="1"/>
                  </a:ln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2"/>
            <p:cNvSpPr/>
            <p:nvPr/>
          </p:nvSpPr>
          <p:spPr>
            <a:xfrm>
              <a:off x="6824428" y="1849152"/>
              <a:ext cx="771098" cy="629804"/>
            </a:xfrm>
            <a:custGeom>
              <a:rect b="b" l="l" r="r" t="t"/>
              <a:pathLst>
                <a:path extrusionOk="0" h="19666" w="24078">
                  <a:moveTo>
                    <a:pt x="11763" y="1"/>
                  </a:moveTo>
                  <a:cubicBezTo>
                    <a:pt x="8790" y="1"/>
                    <a:pt x="5688" y="1170"/>
                    <a:pt x="4512" y="5089"/>
                  </a:cubicBezTo>
                  <a:cubicBezTo>
                    <a:pt x="3509" y="8414"/>
                    <a:pt x="2590" y="11839"/>
                    <a:pt x="2106" y="13945"/>
                  </a:cubicBezTo>
                  <a:cubicBezTo>
                    <a:pt x="1621" y="16050"/>
                    <a:pt x="0" y="18940"/>
                    <a:pt x="0" y="18940"/>
                  </a:cubicBezTo>
                  <a:cubicBezTo>
                    <a:pt x="0" y="18940"/>
                    <a:pt x="1805" y="19124"/>
                    <a:pt x="2523" y="19174"/>
                  </a:cubicBezTo>
                  <a:cubicBezTo>
                    <a:pt x="3342" y="17955"/>
                    <a:pt x="4027" y="16635"/>
                    <a:pt x="4562" y="15265"/>
                  </a:cubicBezTo>
                  <a:lnTo>
                    <a:pt x="4562" y="15265"/>
                  </a:lnTo>
                  <a:lnTo>
                    <a:pt x="3609" y="19241"/>
                  </a:lnTo>
                  <a:cubicBezTo>
                    <a:pt x="3609" y="19241"/>
                    <a:pt x="6563" y="19665"/>
                    <a:pt x="11185" y="19665"/>
                  </a:cubicBezTo>
                  <a:cubicBezTo>
                    <a:pt x="11503" y="19665"/>
                    <a:pt x="11830" y="19663"/>
                    <a:pt x="12164" y="19659"/>
                  </a:cubicBezTo>
                  <a:cubicBezTo>
                    <a:pt x="17327" y="19609"/>
                    <a:pt x="17645" y="19358"/>
                    <a:pt x="17645" y="19358"/>
                  </a:cubicBezTo>
                  <a:lnTo>
                    <a:pt x="17695" y="16301"/>
                  </a:lnTo>
                  <a:lnTo>
                    <a:pt x="18547" y="19358"/>
                  </a:lnTo>
                  <a:lnTo>
                    <a:pt x="20652" y="19308"/>
                  </a:lnTo>
                  <a:lnTo>
                    <a:pt x="20585" y="16718"/>
                  </a:lnTo>
                  <a:lnTo>
                    <a:pt x="21371" y="19007"/>
                  </a:lnTo>
                  <a:lnTo>
                    <a:pt x="24077" y="18940"/>
                  </a:lnTo>
                  <a:cubicBezTo>
                    <a:pt x="24077" y="18940"/>
                    <a:pt x="22089" y="13109"/>
                    <a:pt x="21554" y="10636"/>
                  </a:cubicBezTo>
                  <a:cubicBezTo>
                    <a:pt x="21003" y="8164"/>
                    <a:pt x="20051" y="3235"/>
                    <a:pt x="17945" y="1664"/>
                  </a:cubicBezTo>
                  <a:cubicBezTo>
                    <a:pt x="16947" y="925"/>
                    <a:pt x="14405" y="1"/>
                    <a:pt x="11763" y="1"/>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2"/>
            <p:cNvSpPr/>
            <p:nvPr/>
          </p:nvSpPr>
          <p:spPr>
            <a:xfrm>
              <a:off x="6929854" y="2100997"/>
              <a:ext cx="153047" cy="152919"/>
            </a:xfrm>
            <a:custGeom>
              <a:rect b="b" l="l" r="r" t="t"/>
              <a:pathLst>
                <a:path extrusionOk="0" h="4775" w="4779">
                  <a:moveTo>
                    <a:pt x="1753" y="0"/>
                  </a:moveTo>
                  <a:cubicBezTo>
                    <a:pt x="1579" y="0"/>
                    <a:pt x="1395" y="54"/>
                    <a:pt x="1203" y="183"/>
                  </a:cubicBezTo>
                  <a:cubicBezTo>
                    <a:pt x="0" y="985"/>
                    <a:pt x="919" y="2472"/>
                    <a:pt x="1587" y="2973"/>
                  </a:cubicBezTo>
                  <a:cubicBezTo>
                    <a:pt x="2406" y="3550"/>
                    <a:pt x="2891" y="4774"/>
                    <a:pt x="3483" y="4774"/>
                  </a:cubicBezTo>
                  <a:cubicBezTo>
                    <a:pt x="3628" y="4774"/>
                    <a:pt x="3779" y="4701"/>
                    <a:pt x="3943" y="4527"/>
                  </a:cubicBezTo>
                  <a:cubicBezTo>
                    <a:pt x="4779" y="3641"/>
                    <a:pt x="3275" y="1402"/>
                    <a:pt x="3275" y="1402"/>
                  </a:cubicBezTo>
                  <a:cubicBezTo>
                    <a:pt x="3275" y="1402"/>
                    <a:pt x="2644" y="0"/>
                    <a:pt x="1753" y="0"/>
                  </a:cubicBezTo>
                  <a:close/>
                </a:path>
              </a:pathLst>
            </a:custGeom>
            <a:solidFill>
              <a:srgbClr val="F3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2"/>
            <p:cNvSpPr/>
            <p:nvPr/>
          </p:nvSpPr>
          <p:spPr>
            <a:xfrm>
              <a:off x="7317773" y="2100997"/>
              <a:ext cx="153079" cy="152919"/>
            </a:xfrm>
            <a:custGeom>
              <a:rect b="b" l="l" r="r" t="t"/>
              <a:pathLst>
                <a:path extrusionOk="0" h="4775" w="4780">
                  <a:moveTo>
                    <a:pt x="3026" y="0"/>
                  </a:moveTo>
                  <a:cubicBezTo>
                    <a:pt x="2135" y="0"/>
                    <a:pt x="1505" y="1402"/>
                    <a:pt x="1505" y="1402"/>
                  </a:cubicBezTo>
                  <a:cubicBezTo>
                    <a:pt x="1505" y="1402"/>
                    <a:pt x="1" y="3641"/>
                    <a:pt x="836" y="4527"/>
                  </a:cubicBezTo>
                  <a:cubicBezTo>
                    <a:pt x="1000" y="4701"/>
                    <a:pt x="1152" y="4774"/>
                    <a:pt x="1297" y="4774"/>
                  </a:cubicBezTo>
                  <a:cubicBezTo>
                    <a:pt x="1888" y="4774"/>
                    <a:pt x="2370" y="3550"/>
                    <a:pt x="3175" y="2973"/>
                  </a:cubicBezTo>
                  <a:cubicBezTo>
                    <a:pt x="3860" y="2472"/>
                    <a:pt x="4779" y="985"/>
                    <a:pt x="3576" y="183"/>
                  </a:cubicBezTo>
                  <a:cubicBezTo>
                    <a:pt x="3385" y="54"/>
                    <a:pt x="3200" y="0"/>
                    <a:pt x="3026" y="0"/>
                  </a:cubicBezTo>
                  <a:close/>
                </a:path>
              </a:pathLst>
            </a:custGeom>
            <a:solidFill>
              <a:srgbClr val="F3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2"/>
            <p:cNvSpPr/>
            <p:nvPr/>
          </p:nvSpPr>
          <p:spPr>
            <a:xfrm>
              <a:off x="7012767" y="2329431"/>
              <a:ext cx="363900" cy="440408"/>
            </a:xfrm>
            <a:custGeom>
              <a:rect b="b" l="l" r="r" t="t"/>
              <a:pathLst>
                <a:path extrusionOk="0" h="13752" w="11363">
                  <a:moveTo>
                    <a:pt x="3443" y="0"/>
                  </a:moveTo>
                  <a:cubicBezTo>
                    <a:pt x="3476" y="84"/>
                    <a:pt x="3393" y="3860"/>
                    <a:pt x="2925" y="4896"/>
                  </a:cubicBezTo>
                  <a:cubicBezTo>
                    <a:pt x="2307" y="6316"/>
                    <a:pt x="1" y="6634"/>
                    <a:pt x="1" y="6634"/>
                  </a:cubicBezTo>
                  <a:cubicBezTo>
                    <a:pt x="1" y="6634"/>
                    <a:pt x="2390" y="13116"/>
                    <a:pt x="5849" y="13751"/>
                  </a:cubicBezTo>
                  <a:cubicBezTo>
                    <a:pt x="8689" y="12615"/>
                    <a:pt x="10544" y="9223"/>
                    <a:pt x="11363" y="6918"/>
                  </a:cubicBezTo>
                  <a:cubicBezTo>
                    <a:pt x="9207" y="6617"/>
                    <a:pt x="8639" y="5581"/>
                    <a:pt x="8522" y="4595"/>
                  </a:cubicBezTo>
                  <a:cubicBezTo>
                    <a:pt x="8439" y="3776"/>
                    <a:pt x="8188" y="117"/>
                    <a:pt x="8188" y="117"/>
                  </a:cubicBezTo>
                  <a:lnTo>
                    <a:pt x="3443" y="0"/>
                  </a:lnTo>
                  <a:close/>
                </a:path>
              </a:pathLst>
            </a:custGeom>
            <a:solidFill>
              <a:srgbClr val="F3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2"/>
            <p:cNvSpPr/>
            <p:nvPr/>
          </p:nvSpPr>
          <p:spPr>
            <a:xfrm>
              <a:off x="7014912" y="1970367"/>
              <a:ext cx="374596" cy="427053"/>
            </a:xfrm>
            <a:custGeom>
              <a:rect b="b" l="l" r="r" t="t"/>
              <a:pathLst>
                <a:path extrusionOk="0" h="13335" w="11697">
                  <a:moveTo>
                    <a:pt x="9157" y="1"/>
                  </a:moveTo>
                  <a:cubicBezTo>
                    <a:pt x="8439" y="1171"/>
                    <a:pt x="7185" y="2307"/>
                    <a:pt x="5448" y="2591"/>
                  </a:cubicBezTo>
                  <a:cubicBezTo>
                    <a:pt x="3710" y="2858"/>
                    <a:pt x="3242" y="2641"/>
                    <a:pt x="1688" y="2958"/>
                  </a:cubicBezTo>
                  <a:cubicBezTo>
                    <a:pt x="1672" y="2958"/>
                    <a:pt x="1638" y="2975"/>
                    <a:pt x="1621" y="2975"/>
                  </a:cubicBezTo>
                  <a:cubicBezTo>
                    <a:pt x="636" y="3242"/>
                    <a:pt x="1" y="4195"/>
                    <a:pt x="151" y="5214"/>
                  </a:cubicBezTo>
                  <a:cubicBezTo>
                    <a:pt x="452" y="7336"/>
                    <a:pt x="1020" y="9475"/>
                    <a:pt x="1755" y="10627"/>
                  </a:cubicBezTo>
                  <a:cubicBezTo>
                    <a:pt x="3125" y="12800"/>
                    <a:pt x="5013" y="13334"/>
                    <a:pt x="6083" y="13334"/>
                  </a:cubicBezTo>
                  <a:cubicBezTo>
                    <a:pt x="7369" y="13334"/>
                    <a:pt x="10210" y="11931"/>
                    <a:pt x="10928" y="8806"/>
                  </a:cubicBezTo>
                  <a:cubicBezTo>
                    <a:pt x="11112" y="8021"/>
                    <a:pt x="11279" y="7186"/>
                    <a:pt x="11413" y="6384"/>
                  </a:cubicBezTo>
                  <a:cubicBezTo>
                    <a:pt x="11697" y="4746"/>
                    <a:pt x="11179" y="3075"/>
                    <a:pt x="10026" y="1856"/>
                  </a:cubicBezTo>
                  <a:cubicBezTo>
                    <a:pt x="9541" y="1354"/>
                    <a:pt x="9241" y="703"/>
                    <a:pt x="9157" y="1"/>
                  </a:cubicBezTo>
                  <a:close/>
                </a:path>
              </a:pathLst>
            </a:custGeom>
            <a:solidFill>
              <a:srgbClr val="F7A6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2"/>
            <p:cNvSpPr/>
            <p:nvPr/>
          </p:nvSpPr>
          <p:spPr>
            <a:xfrm>
              <a:off x="7121395" y="2142149"/>
              <a:ext cx="36412" cy="35868"/>
            </a:xfrm>
            <a:custGeom>
              <a:rect b="b" l="l" r="r" t="t"/>
              <a:pathLst>
                <a:path extrusionOk="0" h="1120" w="1137">
                  <a:moveTo>
                    <a:pt x="552" y="0"/>
                  </a:moveTo>
                  <a:cubicBezTo>
                    <a:pt x="485" y="0"/>
                    <a:pt x="418" y="17"/>
                    <a:pt x="352" y="50"/>
                  </a:cubicBezTo>
                  <a:cubicBezTo>
                    <a:pt x="201" y="101"/>
                    <a:pt x="101" y="218"/>
                    <a:pt x="51" y="368"/>
                  </a:cubicBezTo>
                  <a:cubicBezTo>
                    <a:pt x="17" y="435"/>
                    <a:pt x="1" y="502"/>
                    <a:pt x="1" y="568"/>
                  </a:cubicBezTo>
                  <a:cubicBezTo>
                    <a:pt x="17" y="619"/>
                    <a:pt x="17" y="669"/>
                    <a:pt x="34" y="719"/>
                  </a:cubicBezTo>
                  <a:cubicBezTo>
                    <a:pt x="51" y="819"/>
                    <a:pt x="101" y="903"/>
                    <a:pt x="184" y="969"/>
                  </a:cubicBezTo>
                  <a:lnTo>
                    <a:pt x="301" y="1053"/>
                  </a:lnTo>
                  <a:cubicBezTo>
                    <a:pt x="385" y="1103"/>
                    <a:pt x="485" y="1120"/>
                    <a:pt x="585" y="1120"/>
                  </a:cubicBezTo>
                  <a:cubicBezTo>
                    <a:pt x="736" y="1120"/>
                    <a:pt x="870" y="1053"/>
                    <a:pt x="970" y="953"/>
                  </a:cubicBezTo>
                  <a:cubicBezTo>
                    <a:pt x="1070" y="836"/>
                    <a:pt x="1137" y="702"/>
                    <a:pt x="1137" y="552"/>
                  </a:cubicBezTo>
                  <a:lnTo>
                    <a:pt x="1103" y="401"/>
                  </a:lnTo>
                  <a:cubicBezTo>
                    <a:pt x="1087" y="318"/>
                    <a:pt x="1037" y="218"/>
                    <a:pt x="953" y="151"/>
                  </a:cubicBezTo>
                  <a:cubicBezTo>
                    <a:pt x="920" y="117"/>
                    <a:pt x="870" y="101"/>
                    <a:pt x="836" y="67"/>
                  </a:cubicBezTo>
                  <a:cubicBezTo>
                    <a:pt x="753" y="17"/>
                    <a:pt x="652" y="0"/>
                    <a:pt x="552" y="0"/>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2"/>
            <p:cNvSpPr/>
            <p:nvPr/>
          </p:nvSpPr>
          <p:spPr>
            <a:xfrm>
              <a:off x="7240176" y="2142149"/>
              <a:ext cx="36444" cy="35868"/>
            </a:xfrm>
            <a:custGeom>
              <a:rect b="b" l="l" r="r" t="t"/>
              <a:pathLst>
                <a:path extrusionOk="0" h="1120" w="1138">
                  <a:moveTo>
                    <a:pt x="552" y="0"/>
                  </a:moveTo>
                  <a:cubicBezTo>
                    <a:pt x="486" y="0"/>
                    <a:pt x="402" y="17"/>
                    <a:pt x="352" y="50"/>
                  </a:cubicBezTo>
                  <a:cubicBezTo>
                    <a:pt x="268" y="67"/>
                    <a:pt x="201" y="117"/>
                    <a:pt x="151" y="167"/>
                  </a:cubicBezTo>
                  <a:cubicBezTo>
                    <a:pt x="68" y="284"/>
                    <a:pt x="1" y="418"/>
                    <a:pt x="1" y="568"/>
                  </a:cubicBezTo>
                  <a:lnTo>
                    <a:pt x="18" y="719"/>
                  </a:lnTo>
                  <a:cubicBezTo>
                    <a:pt x="51" y="819"/>
                    <a:pt x="101" y="903"/>
                    <a:pt x="168" y="969"/>
                  </a:cubicBezTo>
                  <a:cubicBezTo>
                    <a:pt x="218" y="1003"/>
                    <a:pt x="252" y="1036"/>
                    <a:pt x="302" y="1053"/>
                  </a:cubicBezTo>
                  <a:cubicBezTo>
                    <a:pt x="385" y="1103"/>
                    <a:pt x="486" y="1120"/>
                    <a:pt x="586" y="1120"/>
                  </a:cubicBezTo>
                  <a:cubicBezTo>
                    <a:pt x="803" y="1120"/>
                    <a:pt x="1004" y="969"/>
                    <a:pt x="1087" y="769"/>
                  </a:cubicBezTo>
                  <a:cubicBezTo>
                    <a:pt x="1120" y="702"/>
                    <a:pt x="1137" y="619"/>
                    <a:pt x="1137" y="552"/>
                  </a:cubicBezTo>
                  <a:lnTo>
                    <a:pt x="1104" y="401"/>
                  </a:lnTo>
                  <a:cubicBezTo>
                    <a:pt x="1087" y="318"/>
                    <a:pt x="1020" y="218"/>
                    <a:pt x="953" y="151"/>
                  </a:cubicBezTo>
                  <a:cubicBezTo>
                    <a:pt x="920" y="117"/>
                    <a:pt x="870" y="101"/>
                    <a:pt x="836" y="67"/>
                  </a:cubicBezTo>
                  <a:cubicBezTo>
                    <a:pt x="753" y="17"/>
                    <a:pt x="653" y="0"/>
                    <a:pt x="552" y="0"/>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2"/>
            <p:cNvSpPr/>
            <p:nvPr/>
          </p:nvSpPr>
          <p:spPr>
            <a:xfrm>
              <a:off x="7106952" y="2087546"/>
              <a:ext cx="60495" cy="29495"/>
            </a:xfrm>
            <a:custGeom>
              <a:rect b="b" l="l" r="r" t="t"/>
              <a:pathLst>
                <a:path extrusionOk="0" h="921" w="1889">
                  <a:moveTo>
                    <a:pt x="956" y="1"/>
                  </a:moveTo>
                  <a:cubicBezTo>
                    <a:pt x="950" y="1"/>
                    <a:pt x="943" y="1"/>
                    <a:pt x="936" y="1"/>
                  </a:cubicBezTo>
                  <a:cubicBezTo>
                    <a:pt x="285" y="18"/>
                    <a:pt x="1" y="920"/>
                    <a:pt x="1" y="920"/>
                  </a:cubicBezTo>
                  <a:cubicBezTo>
                    <a:pt x="285" y="753"/>
                    <a:pt x="602" y="619"/>
                    <a:pt x="936" y="536"/>
                  </a:cubicBezTo>
                  <a:cubicBezTo>
                    <a:pt x="1018" y="527"/>
                    <a:pt x="1100" y="523"/>
                    <a:pt x="1182" y="523"/>
                  </a:cubicBezTo>
                  <a:cubicBezTo>
                    <a:pt x="1418" y="523"/>
                    <a:pt x="1653" y="557"/>
                    <a:pt x="1889" y="619"/>
                  </a:cubicBezTo>
                  <a:cubicBezTo>
                    <a:pt x="1889" y="619"/>
                    <a:pt x="1465" y="1"/>
                    <a:pt x="956" y="1"/>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2"/>
            <p:cNvSpPr/>
            <p:nvPr/>
          </p:nvSpPr>
          <p:spPr>
            <a:xfrm>
              <a:off x="7228967" y="2087546"/>
              <a:ext cx="61008" cy="29495"/>
            </a:xfrm>
            <a:custGeom>
              <a:rect b="b" l="l" r="r" t="t"/>
              <a:pathLst>
                <a:path extrusionOk="0" h="921" w="1905">
                  <a:moveTo>
                    <a:pt x="932" y="1"/>
                  </a:moveTo>
                  <a:cubicBezTo>
                    <a:pt x="423" y="1"/>
                    <a:pt x="0" y="619"/>
                    <a:pt x="0" y="619"/>
                  </a:cubicBezTo>
                  <a:cubicBezTo>
                    <a:pt x="221" y="549"/>
                    <a:pt x="443" y="520"/>
                    <a:pt x="664" y="520"/>
                  </a:cubicBezTo>
                  <a:cubicBezTo>
                    <a:pt x="760" y="520"/>
                    <a:pt x="856" y="526"/>
                    <a:pt x="952" y="536"/>
                  </a:cubicBezTo>
                  <a:cubicBezTo>
                    <a:pt x="1287" y="619"/>
                    <a:pt x="1604" y="753"/>
                    <a:pt x="1905" y="920"/>
                  </a:cubicBezTo>
                  <a:cubicBezTo>
                    <a:pt x="1905" y="920"/>
                    <a:pt x="1604" y="18"/>
                    <a:pt x="952" y="1"/>
                  </a:cubicBezTo>
                  <a:cubicBezTo>
                    <a:pt x="946" y="1"/>
                    <a:pt x="939" y="1"/>
                    <a:pt x="932" y="1"/>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2"/>
            <p:cNvSpPr/>
            <p:nvPr/>
          </p:nvSpPr>
          <p:spPr>
            <a:xfrm>
              <a:off x="7172764" y="2094432"/>
              <a:ext cx="39647" cy="134537"/>
            </a:xfrm>
            <a:custGeom>
              <a:rect b="b" l="l" r="r" t="t"/>
              <a:pathLst>
                <a:path extrusionOk="0" h="4201" w="1238">
                  <a:moveTo>
                    <a:pt x="702" y="0"/>
                  </a:moveTo>
                  <a:cubicBezTo>
                    <a:pt x="664" y="0"/>
                    <a:pt x="619" y="29"/>
                    <a:pt x="619" y="70"/>
                  </a:cubicBezTo>
                  <a:cubicBezTo>
                    <a:pt x="619" y="588"/>
                    <a:pt x="753" y="1106"/>
                    <a:pt x="736" y="1624"/>
                  </a:cubicBezTo>
                  <a:cubicBezTo>
                    <a:pt x="736" y="2075"/>
                    <a:pt x="636" y="2510"/>
                    <a:pt x="452" y="2911"/>
                  </a:cubicBezTo>
                  <a:cubicBezTo>
                    <a:pt x="318" y="3195"/>
                    <a:pt x="1" y="3479"/>
                    <a:pt x="151" y="3830"/>
                  </a:cubicBezTo>
                  <a:cubicBezTo>
                    <a:pt x="265" y="4121"/>
                    <a:pt x="571" y="4201"/>
                    <a:pt x="865" y="4201"/>
                  </a:cubicBezTo>
                  <a:cubicBezTo>
                    <a:pt x="959" y="4201"/>
                    <a:pt x="1052" y="4193"/>
                    <a:pt x="1137" y="4180"/>
                  </a:cubicBezTo>
                  <a:cubicBezTo>
                    <a:pt x="1237" y="4164"/>
                    <a:pt x="1237" y="4013"/>
                    <a:pt x="1120" y="3997"/>
                  </a:cubicBezTo>
                  <a:cubicBezTo>
                    <a:pt x="1058" y="3997"/>
                    <a:pt x="993" y="3999"/>
                    <a:pt x="928" y="3999"/>
                  </a:cubicBezTo>
                  <a:cubicBezTo>
                    <a:pt x="750" y="3999"/>
                    <a:pt x="570" y="3981"/>
                    <a:pt x="435" y="3846"/>
                  </a:cubicBezTo>
                  <a:cubicBezTo>
                    <a:pt x="268" y="3662"/>
                    <a:pt x="368" y="3495"/>
                    <a:pt x="485" y="3328"/>
                  </a:cubicBezTo>
                  <a:cubicBezTo>
                    <a:pt x="669" y="3028"/>
                    <a:pt x="803" y="2710"/>
                    <a:pt x="886" y="2376"/>
                  </a:cubicBezTo>
                  <a:cubicBezTo>
                    <a:pt x="953" y="2008"/>
                    <a:pt x="970" y="1657"/>
                    <a:pt x="953" y="1290"/>
                  </a:cubicBezTo>
                  <a:cubicBezTo>
                    <a:pt x="936" y="872"/>
                    <a:pt x="870" y="454"/>
                    <a:pt x="753" y="37"/>
                  </a:cubicBezTo>
                  <a:cubicBezTo>
                    <a:pt x="746" y="11"/>
                    <a:pt x="725" y="0"/>
                    <a:pt x="702" y="0"/>
                  </a:cubicBezTo>
                  <a:close/>
                </a:path>
              </a:pathLst>
            </a:custGeom>
            <a:solidFill>
              <a:srgbClr val="F3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2"/>
            <p:cNvSpPr/>
            <p:nvPr/>
          </p:nvSpPr>
          <p:spPr>
            <a:xfrm>
              <a:off x="7176510" y="2254813"/>
              <a:ext cx="100110" cy="54731"/>
            </a:xfrm>
            <a:custGeom>
              <a:rect b="b" l="l" r="r" t="t"/>
              <a:pathLst>
                <a:path extrusionOk="0" h="1709" w="3126">
                  <a:moveTo>
                    <a:pt x="2817" y="0"/>
                  </a:moveTo>
                  <a:cubicBezTo>
                    <a:pt x="2744" y="0"/>
                    <a:pt x="2673" y="32"/>
                    <a:pt x="2624" y="108"/>
                  </a:cubicBezTo>
                  <a:cubicBezTo>
                    <a:pt x="2373" y="509"/>
                    <a:pt x="2089" y="877"/>
                    <a:pt x="1605" y="994"/>
                  </a:cubicBezTo>
                  <a:cubicBezTo>
                    <a:pt x="1529" y="1010"/>
                    <a:pt x="1456" y="1017"/>
                    <a:pt x="1385" y="1017"/>
                  </a:cubicBezTo>
                  <a:cubicBezTo>
                    <a:pt x="1021" y="1017"/>
                    <a:pt x="715" y="830"/>
                    <a:pt x="352" y="760"/>
                  </a:cubicBezTo>
                  <a:cubicBezTo>
                    <a:pt x="151" y="760"/>
                    <a:pt x="1" y="977"/>
                    <a:pt x="101" y="1161"/>
                  </a:cubicBezTo>
                  <a:cubicBezTo>
                    <a:pt x="322" y="1556"/>
                    <a:pt x="810" y="1709"/>
                    <a:pt x="1283" y="1709"/>
                  </a:cubicBezTo>
                  <a:cubicBezTo>
                    <a:pt x="1490" y="1709"/>
                    <a:pt x="1694" y="1679"/>
                    <a:pt x="1872" y="1629"/>
                  </a:cubicBezTo>
                  <a:cubicBezTo>
                    <a:pt x="2490" y="1445"/>
                    <a:pt x="2958" y="943"/>
                    <a:pt x="3092" y="309"/>
                  </a:cubicBezTo>
                  <a:cubicBezTo>
                    <a:pt x="3126" y="139"/>
                    <a:pt x="2969" y="0"/>
                    <a:pt x="2817" y="0"/>
                  </a:cubicBezTo>
                  <a:close/>
                </a:path>
              </a:pathLst>
            </a:custGeom>
            <a:solidFill>
              <a:srgbClr val="F3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6" name="Google Shape;216;p12"/>
          <p:cNvSpPr/>
          <p:nvPr/>
        </p:nvSpPr>
        <p:spPr>
          <a:xfrm rot="10800000">
            <a:off x="4647338" y="2137413"/>
            <a:ext cx="2322300" cy="1368600"/>
          </a:xfrm>
          <a:prstGeom prst="round2SameRect">
            <a:avLst>
              <a:gd fmla="val 16667" name="adj1"/>
              <a:gd fmla="val 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2"/>
          <p:cNvSpPr txBox="1"/>
          <p:nvPr/>
        </p:nvSpPr>
        <p:spPr>
          <a:xfrm>
            <a:off x="1153025" y="2169925"/>
            <a:ext cx="2294100" cy="115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274E13"/>
                </a:solidFill>
                <a:latin typeface="Patrick Hand SC"/>
                <a:ea typeface="Patrick Hand SC"/>
                <a:cs typeface="Patrick Hand SC"/>
                <a:sym typeface="Patrick Hand SC"/>
              </a:rPr>
              <a:t>Khalid Alkhani </a:t>
            </a:r>
            <a:endParaRPr sz="2400">
              <a:solidFill>
                <a:srgbClr val="274E13"/>
              </a:solidFill>
              <a:latin typeface="Patrick Hand SC"/>
              <a:ea typeface="Patrick Hand SC"/>
              <a:cs typeface="Patrick Hand SC"/>
              <a:sym typeface="Patrick Hand SC"/>
            </a:endParaRPr>
          </a:p>
          <a:p>
            <a:pPr indent="0" lvl="0" marL="0" rtl="0" algn="ctr">
              <a:spcBef>
                <a:spcPts val="0"/>
              </a:spcBef>
              <a:spcAft>
                <a:spcPts val="0"/>
              </a:spcAft>
              <a:buNone/>
            </a:pPr>
            <a:r>
              <a:rPr lang="en-GB" sz="1200">
                <a:solidFill>
                  <a:srgbClr val="274E13"/>
                </a:solidFill>
                <a:latin typeface="Patrick Hand SC"/>
                <a:ea typeface="Patrick Hand SC"/>
                <a:cs typeface="Patrick Hand SC"/>
                <a:sym typeface="Patrick Hand SC"/>
              </a:rPr>
              <a:t>Team leader</a:t>
            </a:r>
            <a:endParaRPr sz="1200">
              <a:solidFill>
                <a:srgbClr val="274E13"/>
              </a:solidFill>
              <a:latin typeface="Patrick Hand SC"/>
              <a:ea typeface="Patrick Hand SC"/>
              <a:cs typeface="Patrick Hand SC"/>
              <a:sym typeface="Patrick Hand SC"/>
            </a:endParaRPr>
          </a:p>
        </p:txBody>
      </p:sp>
      <p:sp>
        <p:nvSpPr>
          <p:cNvPr id="218" name="Google Shape;218;p12"/>
          <p:cNvSpPr txBox="1"/>
          <p:nvPr/>
        </p:nvSpPr>
        <p:spPr>
          <a:xfrm>
            <a:off x="4661450" y="2169925"/>
            <a:ext cx="2294100" cy="115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274E13"/>
                </a:solidFill>
                <a:latin typeface="Patrick Hand SC"/>
                <a:ea typeface="Patrick Hand SC"/>
                <a:cs typeface="Patrick Hand SC"/>
                <a:sym typeface="Patrick Hand SC"/>
              </a:rPr>
              <a:t>Lama Alzamil</a:t>
            </a:r>
            <a:endParaRPr sz="2400">
              <a:solidFill>
                <a:srgbClr val="274E13"/>
              </a:solidFill>
              <a:latin typeface="Patrick Hand SC"/>
              <a:ea typeface="Patrick Hand SC"/>
              <a:cs typeface="Patrick Hand SC"/>
              <a:sym typeface="Patrick Hand SC"/>
            </a:endParaRPr>
          </a:p>
          <a:p>
            <a:pPr indent="0" lvl="0" marL="0" rtl="0" algn="ctr">
              <a:spcBef>
                <a:spcPts val="0"/>
              </a:spcBef>
              <a:spcAft>
                <a:spcPts val="0"/>
              </a:spcAft>
              <a:buNone/>
            </a:pPr>
            <a:r>
              <a:rPr lang="en-GB" sz="1200">
                <a:solidFill>
                  <a:srgbClr val="274E13"/>
                </a:solidFill>
                <a:latin typeface="Patrick Hand SC"/>
                <a:ea typeface="Patrick Hand SC"/>
                <a:cs typeface="Patrick Hand SC"/>
                <a:sym typeface="Patrick Hand SC"/>
              </a:rPr>
              <a:t>Team Leader</a:t>
            </a:r>
            <a:endParaRPr sz="1200">
              <a:solidFill>
                <a:srgbClr val="274E13"/>
              </a:solidFill>
              <a:latin typeface="Patrick Hand SC"/>
              <a:ea typeface="Patrick Hand SC"/>
              <a:cs typeface="Patrick Hand SC"/>
              <a:sym typeface="Patrick Hand SC"/>
            </a:endParaRPr>
          </a:p>
          <a:p>
            <a:pPr indent="0" lvl="0" marL="0" rtl="0" algn="ctr">
              <a:spcBef>
                <a:spcPts val="0"/>
              </a:spcBef>
              <a:spcAft>
                <a:spcPts val="0"/>
              </a:spcAft>
              <a:buNone/>
            </a:pPr>
            <a:r>
              <a:t/>
            </a:r>
            <a:endParaRPr sz="2400">
              <a:solidFill>
                <a:srgbClr val="274E13"/>
              </a:solidFill>
              <a:latin typeface="Patrick Hand SC"/>
              <a:ea typeface="Patrick Hand SC"/>
              <a:cs typeface="Patrick Hand SC"/>
              <a:sym typeface="Patrick Hand SC"/>
            </a:endParaRPr>
          </a:p>
        </p:txBody>
      </p:sp>
      <p:sp>
        <p:nvSpPr>
          <p:cNvPr id="219" name="Google Shape;219;p12"/>
          <p:cNvSpPr txBox="1"/>
          <p:nvPr/>
        </p:nvSpPr>
        <p:spPr>
          <a:xfrm>
            <a:off x="2692925" y="521700"/>
            <a:ext cx="2534400" cy="1227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7100">
                <a:solidFill>
                  <a:srgbClr val="4AA276"/>
                </a:solidFill>
                <a:latin typeface="Pompiere"/>
                <a:ea typeface="Pompiere"/>
                <a:cs typeface="Pompiere"/>
                <a:sym typeface="Pompiere"/>
              </a:rPr>
              <a:t>Thanks</a:t>
            </a:r>
            <a:endParaRPr sz="7100">
              <a:solidFill>
                <a:srgbClr val="4AA276"/>
              </a:solidFill>
              <a:latin typeface="Pompiere"/>
              <a:ea typeface="Pompiere"/>
              <a:cs typeface="Pompiere"/>
              <a:sym typeface="Pompiere"/>
            </a:endParaRPr>
          </a:p>
        </p:txBody>
      </p:sp>
      <p:grpSp>
        <p:nvGrpSpPr>
          <p:cNvPr id="220" name="Google Shape;220;p12"/>
          <p:cNvGrpSpPr/>
          <p:nvPr/>
        </p:nvGrpSpPr>
        <p:grpSpPr>
          <a:xfrm>
            <a:off x="6451284" y="6582865"/>
            <a:ext cx="1354714" cy="3057141"/>
            <a:chOff x="4944934" y="1570240"/>
            <a:chExt cx="1354714" cy="3057141"/>
          </a:xfrm>
        </p:grpSpPr>
        <p:sp>
          <p:nvSpPr>
            <p:cNvPr id="221" name="Google Shape;221;p12"/>
            <p:cNvSpPr/>
            <p:nvPr/>
          </p:nvSpPr>
          <p:spPr>
            <a:xfrm>
              <a:off x="5645458" y="1570240"/>
              <a:ext cx="654190" cy="588264"/>
            </a:xfrm>
            <a:custGeom>
              <a:rect b="b" l="l" r="r" t="t"/>
              <a:pathLst>
                <a:path extrusionOk="0" h="18346" w="20402">
                  <a:moveTo>
                    <a:pt x="4511" y="0"/>
                  </a:moveTo>
                  <a:cubicBezTo>
                    <a:pt x="4010" y="0"/>
                    <a:pt x="3515" y="56"/>
                    <a:pt x="3041" y="203"/>
                  </a:cubicBezTo>
                  <a:cubicBezTo>
                    <a:pt x="2874" y="270"/>
                    <a:pt x="2724" y="320"/>
                    <a:pt x="2556" y="403"/>
                  </a:cubicBezTo>
                  <a:cubicBezTo>
                    <a:pt x="0" y="1640"/>
                    <a:pt x="1470" y="4614"/>
                    <a:pt x="1587" y="6719"/>
                  </a:cubicBezTo>
                  <a:cubicBezTo>
                    <a:pt x="1721" y="9376"/>
                    <a:pt x="1253" y="12199"/>
                    <a:pt x="2523" y="14656"/>
                  </a:cubicBezTo>
                  <a:cubicBezTo>
                    <a:pt x="3722" y="17022"/>
                    <a:pt x="6455" y="18345"/>
                    <a:pt x="9105" y="18345"/>
                  </a:cubicBezTo>
                  <a:cubicBezTo>
                    <a:pt x="9261" y="18345"/>
                    <a:pt x="9418" y="18341"/>
                    <a:pt x="9574" y="18332"/>
                  </a:cubicBezTo>
                  <a:cubicBezTo>
                    <a:pt x="13233" y="18114"/>
                    <a:pt x="20401" y="14221"/>
                    <a:pt x="15305" y="10395"/>
                  </a:cubicBezTo>
                  <a:cubicBezTo>
                    <a:pt x="14286" y="9626"/>
                    <a:pt x="13083" y="8975"/>
                    <a:pt x="12465" y="7855"/>
                  </a:cubicBezTo>
                  <a:cubicBezTo>
                    <a:pt x="11646" y="6368"/>
                    <a:pt x="12097" y="4430"/>
                    <a:pt x="11328" y="2910"/>
                  </a:cubicBezTo>
                  <a:cubicBezTo>
                    <a:pt x="10476" y="1239"/>
                    <a:pt x="8455" y="587"/>
                    <a:pt x="6617" y="236"/>
                  </a:cubicBezTo>
                  <a:cubicBezTo>
                    <a:pt x="5926" y="110"/>
                    <a:pt x="5212" y="0"/>
                    <a:pt x="4511" y="0"/>
                  </a:cubicBezTo>
                  <a:close/>
                </a:path>
              </a:pathLst>
            </a:custGeom>
            <a:solidFill>
              <a:srgbClr val="CE4E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2"/>
            <p:cNvSpPr/>
            <p:nvPr/>
          </p:nvSpPr>
          <p:spPr>
            <a:xfrm>
              <a:off x="5735977" y="1605127"/>
              <a:ext cx="341332" cy="472542"/>
            </a:xfrm>
            <a:custGeom>
              <a:rect b="b" l="l" r="r" t="t"/>
              <a:pathLst>
                <a:path extrusionOk="0" h="14737" w="10645">
                  <a:moveTo>
                    <a:pt x="1003" y="0"/>
                  </a:moveTo>
                  <a:cubicBezTo>
                    <a:pt x="669" y="17"/>
                    <a:pt x="352" y="117"/>
                    <a:pt x="68" y="268"/>
                  </a:cubicBezTo>
                  <a:cubicBezTo>
                    <a:pt x="1" y="869"/>
                    <a:pt x="535" y="1621"/>
                    <a:pt x="636" y="2172"/>
                  </a:cubicBezTo>
                  <a:cubicBezTo>
                    <a:pt x="1070" y="4445"/>
                    <a:pt x="1" y="6767"/>
                    <a:pt x="185" y="9073"/>
                  </a:cubicBezTo>
                  <a:cubicBezTo>
                    <a:pt x="352" y="10944"/>
                    <a:pt x="1338" y="12665"/>
                    <a:pt x="2875" y="13751"/>
                  </a:cubicBezTo>
                  <a:cubicBezTo>
                    <a:pt x="3947" y="14506"/>
                    <a:pt x="5169" y="14736"/>
                    <a:pt x="6441" y="14736"/>
                  </a:cubicBezTo>
                  <a:cubicBezTo>
                    <a:pt x="6973" y="14736"/>
                    <a:pt x="7513" y="14696"/>
                    <a:pt x="8054" y="14637"/>
                  </a:cubicBezTo>
                  <a:cubicBezTo>
                    <a:pt x="10410" y="14386"/>
                    <a:pt x="10644" y="11111"/>
                    <a:pt x="9742" y="9507"/>
                  </a:cubicBezTo>
                  <a:cubicBezTo>
                    <a:pt x="9625" y="9290"/>
                    <a:pt x="9491" y="9090"/>
                    <a:pt x="9341" y="8889"/>
                  </a:cubicBezTo>
                  <a:cubicBezTo>
                    <a:pt x="8923" y="8304"/>
                    <a:pt x="8422" y="7786"/>
                    <a:pt x="7954" y="7235"/>
                  </a:cubicBezTo>
                  <a:cubicBezTo>
                    <a:pt x="7319" y="6500"/>
                    <a:pt x="6751" y="5681"/>
                    <a:pt x="6567" y="4746"/>
                  </a:cubicBezTo>
                  <a:cubicBezTo>
                    <a:pt x="6417" y="3944"/>
                    <a:pt x="6551" y="3108"/>
                    <a:pt x="6300" y="2340"/>
                  </a:cubicBezTo>
                  <a:cubicBezTo>
                    <a:pt x="5982" y="1354"/>
                    <a:pt x="5064" y="669"/>
                    <a:pt x="4078" y="334"/>
                  </a:cubicBezTo>
                  <a:cubicBezTo>
                    <a:pt x="3092" y="17"/>
                    <a:pt x="2039" y="0"/>
                    <a:pt x="1003" y="0"/>
                  </a:cubicBezTo>
                  <a:close/>
                </a:path>
              </a:pathLst>
            </a:custGeom>
            <a:solidFill>
              <a:srgbClr val="AD42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2"/>
            <p:cNvSpPr/>
            <p:nvPr/>
          </p:nvSpPr>
          <p:spPr>
            <a:xfrm>
              <a:off x="5718309" y="4197134"/>
              <a:ext cx="346142" cy="416300"/>
            </a:xfrm>
            <a:custGeom>
              <a:rect b="b" l="l" r="r" t="t"/>
              <a:pathLst>
                <a:path extrusionOk="0" h="12983" w="10795">
                  <a:moveTo>
                    <a:pt x="7737" y="0"/>
                  </a:moveTo>
                  <a:lnTo>
                    <a:pt x="4044" y="1955"/>
                  </a:lnTo>
                  <a:cubicBezTo>
                    <a:pt x="4044" y="1955"/>
                    <a:pt x="4946" y="4545"/>
                    <a:pt x="4278" y="6884"/>
                  </a:cubicBezTo>
                  <a:cubicBezTo>
                    <a:pt x="3609" y="9223"/>
                    <a:pt x="3108" y="10309"/>
                    <a:pt x="1805" y="11479"/>
                  </a:cubicBezTo>
                  <a:cubicBezTo>
                    <a:pt x="1237" y="12014"/>
                    <a:pt x="635" y="12515"/>
                    <a:pt x="0" y="12983"/>
                  </a:cubicBezTo>
                  <a:lnTo>
                    <a:pt x="7001" y="12966"/>
                  </a:lnTo>
                  <a:cubicBezTo>
                    <a:pt x="7001" y="12966"/>
                    <a:pt x="9675" y="7302"/>
                    <a:pt x="10794" y="4294"/>
                  </a:cubicBezTo>
                  <a:cubicBezTo>
                    <a:pt x="10677" y="3877"/>
                    <a:pt x="9558" y="2356"/>
                    <a:pt x="8706" y="1253"/>
                  </a:cubicBezTo>
                  <a:cubicBezTo>
                    <a:pt x="8171" y="552"/>
                    <a:pt x="7737" y="0"/>
                    <a:pt x="7737" y="0"/>
                  </a:cubicBezTo>
                  <a:close/>
                </a:path>
              </a:pathLst>
            </a:custGeom>
            <a:solidFill>
              <a:srgbClr val="F3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2"/>
            <p:cNvSpPr/>
            <p:nvPr/>
          </p:nvSpPr>
          <p:spPr>
            <a:xfrm>
              <a:off x="5718309" y="4237311"/>
              <a:ext cx="346142" cy="376122"/>
            </a:xfrm>
            <a:custGeom>
              <a:rect b="b" l="l" r="r" t="t"/>
              <a:pathLst>
                <a:path extrusionOk="0" h="11730" w="10795">
                  <a:moveTo>
                    <a:pt x="8706" y="0"/>
                  </a:moveTo>
                  <a:cubicBezTo>
                    <a:pt x="8054" y="1003"/>
                    <a:pt x="8539" y="2690"/>
                    <a:pt x="8505" y="3977"/>
                  </a:cubicBezTo>
                  <a:cubicBezTo>
                    <a:pt x="8455" y="5464"/>
                    <a:pt x="6901" y="9441"/>
                    <a:pt x="6901" y="9441"/>
                  </a:cubicBezTo>
                  <a:cubicBezTo>
                    <a:pt x="6901" y="9441"/>
                    <a:pt x="5030" y="9574"/>
                    <a:pt x="3793" y="9708"/>
                  </a:cubicBezTo>
                  <a:cubicBezTo>
                    <a:pt x="2574" y="9842"/>
                    <a:pt x="1855" y="10176"/>
                    <a:pt x="1805" y="10226"/>
                  </a:cubicBezTo>
                  <a:cubicBezTo>
                    <a:pt x="1237" y="10761"/>
                    <a:pt x="635" y="11262"/>
                    <a:pt x="0" y="11730"/>
                  </a:cubicBezTo>
                  <a:lnTo>
                    <a:pt x="7001" y="11713"/>
                  </a:lnTo>
                  <a:cubicBezTo>
                    <a:pt x="7001" y="11713"/>
                    <a:pt x="9675" y="6049"/>
                    <a:pt x="10794" y="3041"/>
                  </a:cubicBezTo>
                  <a:cubicBezTo>
                    <a:pt x="10677" y="2624"/>
                    <a:pt x="9558" y="1103"/>
                    <a:pt x="8706" y="0"/>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2"/>
            <p:cNvSpPr/>
            <p:nvPr/>
          </p:nvSpPr>
          <p:spPr>
            <a:xfrm>
              <a:off x="5572029" y="2835750"/>
              <a:ext cx="487580" cy="1497500"/>
            </a:xfrm>
            <a:custGeom>
              <a:rect b="b" l="l" r="r" t="t"/>
              <a:pathLst>
                <a:path extrusionOk="0" h="46702" w="15206">
                  <a:moveTo>
                    <a:pt x="619" y="1"/>
                  </a:moveTo>
                  <a:cubicBezTo>
                    <a:pt x="619" y="1"/>
                    <a:pt x="552" y="1872"/>
                    <a:pt x="486" y="4646"/>
                  </a:cubicBezTo>
                  <a:cubicBezTo>
                    <a:pt x="285" y="11981"/>
                    <a:pt x="1" y="25632"/>
                    <a:pt x="619" y="28322"/>
                  </a:cubicBezTo>
                  <a:cubicBezTo>
                    <a:pt x="1471" y="32014"/>
                    <a:pt x="8656" y="46701"/>
                    <a:pt x="8656" y="46701"/>
                  </a:cubicBezTo>
                  <a:lnTo>
                    <a:pt x="15206" y="44161"/>
                  </a:lnTo>
                  <a:lnTo>
                    <a:pt x="9491" y="22190"/>
                  </a:lnTo>
                  <a:cubicBezTo>
                    <a:pt x="9491" y="22190"/>
                    <a:pt x="10327" y="11229"/>
                    <a:pt x="10427" y="4646"/>
                  </a:cubicBezTo>
                  <a:cubicBezTo>
                    <a:pt x="10461" y="2457"/>
                    <a:pt x="10427" y="753"/>
                    <a:pt x="10227" y="118"/>
                  </a:cubicBezTo>
                  <a:lnTo>
                    <a:pt x="619" y="1"/>
                  </a:ln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2"/>
            <p:cNvSpPr/>
            <p:nvPr/>
          </p:nvSpPr>
          <p:spPr>
            <a:xfrm>
              <a:off x="5696890" y="4444098"/>
              <a:ext cx="463981" cy="183284"/>
            </a:xfrm>
            <a:custGeom>
              <a:rect b="b" l="l" r="r" t="t"/>
              <a:pathLst>
                <a:path extrusionOk="0" h="5716" w="14470">
                  <a:moveTo>
                    <a:pt x="8003" y="1"/>
                  </a:moveTo>
                  <a:cubicBezTo>
                    <a:pt x="8004" y="1"/>
                    <a:pt x="8288" y="1505"/>
                    <a:pt x="5664" y="2925"/>
                  </a:cubicBezTo>
                  <a:cubicBezTo>
                    <a:pt x="4779" y="3376"/>
                    <a:pt x="3843" y="3743"/>
                    <a:pt x="2874" y="4011"/>
                  </a:cubicBezTo>
                  <a:cubicBezTo>
                    <a:pt x="602" y="4646"/>
                    <a:pt x="0" y="5715"/>
                    <a:pt x="0" y="5715"/>
                  </a:cubicBezTo>
                  <a:lnTo>
                    <a:pt x="14470" y="5665"/>
                  </a:lnTo>
                  <a:lnTo>
                    <a:pt x="14169" y="2975"/>
                  </a:lnTo>
                  <a:lnTo>
                    <a:pt x="13868" y="118"/>
                  </a:lnTo>
                  <a:lnTo>
                    <a:pt x="8003" y="1"/>
                  </a:lnTo>
                  <a:close/>
                </a:path>
              </a:pathLst>
            </a:custGeom>
            <a:solidFill>
              <a:srgbClr val="F7A6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2"/>
            <p:cNvSpPr/>
            <p:nvPr/>
          </p:nvSpPr>
          <p:spPr>
            <a:xfrm>
              <a:off x="5831339" y="2781656"/>
              <a:ext cx="375609" cy="1725706"/>
            </a:xfrm>
            <a:custGeom>
              <a:rect b="b" l="l" r="r" t="t"/>
              <a:pathLst>
                <a:path extrusionOk="0" h="53819" w="11714">
                  <a:moveTo>
                    <a:pt x="10928" y="0"/>
                  </a:moveTo>
                  <a:lnTo>
                    <a:pt x="1321" y="301"/>
                  </a:lnTo>
                  <a:cubicBezTo>
                    <a:pt x="1321" y="301"/>
                    <a:pt x="1154" y="2557"/>
                    <a:pt x="953" y="5781"/>
                  </a:cubicBezTo>
                  <a:cubicBezTo>
                    <a:pt x="920" y="6333"/>
                    <a:pt x="886" y="6884"/>
                    <a:pt x="836" y="7469"/>
                  </a:cubicBezTo>
                  <a:cubicBezTo>
                    <a:pt x="452" y="13835"/>
                    <a:pt x="1" y="22674"/>
                    <a:pt x="235" y="26216"/>
                  </a:cubicBezTo>
                  <a:cubicBezTo>
                    <a:pt x="619" y="32047"/>
                    <a:pt x="2975" y="51830"/>
                    <a:pt x="2975" y="51830"/>
                  </a:cubicBezTo>
                  <a:lnTo>
                    <a:pt x="11714" y="53818"/>
                  </a:lnTo>
                  <a:cubicBezTo>
                    <a:pt x="11714" y="53818"/>
                    <a:pt x="10644" y="32498"/>
                    <a:pt x="10193" y="27603"/>
                  </a:cubicBezTo>
                  <a:cubicBezTo>
                    <a:pt x="10260" y="24445"/>
                    <a:pt x="10561" y="14520"/>
                    <a:pt x="10761" y="7469"/>
                  </a:cubicBezTo>
                  <a:cubicBezTo>
                    <a:pt x="10778" y="6884"/>
                    <a:pt x="10795" y="6333"/>
                    <a:pt x="10811" y="5781"/>
                  </a:cubicBezTo>
                  <a:cubicBezTo>
                    <a:pt x="10912" y="2390"/>
                    <a:pt x="10995" y="0"/>
                    <a:pt x="10995" y="0"/>
                  </a:cubicBezTo>
                  <a:close/>
                </a:path>
              </a:pathLst>
            </a:custGeom>
            <a:solidFill>
              <a:srgbClr val="62C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2"/>
            <p:cNvSpPr/>
            <p:nvPr/>
          </p:nvSpPr>
          <p:spPr>
            <a:xfrm>
              <a:off x="5858145" y="2781656"/>
              <a:ext cx="325780" cy="239493"/>
            </a:xfrm>
            <a:custGeom>
              <a:rect b="b" l="l" r="r" t="t"/>
              <a:pathLst>
                <a:path extrusionOk="0" h="7469" w="10160">
                  <a:moveTo>
                    <a:pt x="10092" y="0"/>
                  </a:moveTo>
                  <a:lnTo>
                    <a:pt x="485" y="301"/>
                  </a:lnTo>
                  <a:cubicBezTo>
                    <a:pt x="485" y="301"/>
                    <a:pt x="318" y="2557"/>
                    <a:pt x="117" y="5781"/>
                  </a:cubicBezTo>
                  <a:cubicBezTo>
                    <a:pt x="84" y="6333"/>
                    <a:pt x="50" y="6884"/>
                    <a:pt x="0" y="7469"/>
                  </a:cubicBezTo>
                  <a:lnTo>
                    <a:pt x="9925" y="7469"/>
                  </a:lnTo>
                  <a:cubicBezTo>
                    <a:pt x="9942" y="6884"/>
                    <a:pt x="9959" y="6333"/>
                    <a:pt x="9975" y="5781"/>
                  </a:cubicBezTo>
                  <a:cubicBezTo>
                    <a:pt x="10076" y="2390"/>
                    <a:pt x="10159" y="0"/>
                    <a:pt x="10159" y="0"/>
                  </a:cubicBez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2"/>
            <p:cNvSpPr/>
            <p:nvPr/>
          </p:nvSpPr>
          <p:spPr>
            <a:xfrm>
              <a:off x="5696890" y="4537856"/>
              <a:ext cx="463981" cy="89525"/>
            </a:xfrm>
            <a:custGeom>
              <a:rect b="b" l="l" r="r" t="t"/>
              <a:pathLst>
                <a:path extrusionOk="0" h="2792" w="14470">
                  <a:moveTo>
                    <a:pt x="5664" y="1"/>
                  </a:moveTo>
                  <a:cubicBezTo>
                    <a:pt x="4779" y="452"/>
                    <a:pt x="3843" y="819"/>
                    <a:pt x="2874" y="1087"/>
                  </a:cubicBezTo>
                  <a:cubicBezTo>
                    <a:pt x="602" y="1722"/>
                    <a:pt x="0" y="2791"/>
                    <a:pt x="0" y="2791"/>
                  </a:cubicBezTo>
                  <a:lnTo>
                    <a:pt x="14470" y="2741"/>
                  </a:lnTo>
                  <a:lnTo>
                    <a:pt x="14169" y="51"/>
                  </a:lnTo>
                  <a:cubicBezTo>
                    <a:pt x="12899" y="519"/>
                    <a:pt x="11011" y="1521"/>
                    <a:pt x="7619" y="2022"/>
                  </a:cubicBezTo>
                  <a:cubicBezTo>
                    <a:pt x="7151" y="1287"/>
                    <a:pt x="6383" y="569"/>
                    <a:pt x="5664" y="1"/>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2"/>
            <p:cNvSpPr/>
            <p:nvPr/>
          </p:nvSpPr>
          <p:spPr>
            <a:xfrm>
              <a:off x="5049145" y="2010974"/>
              <a:ext cx="105334" cy="71986"/>
            </a:xfrm>
            <a:custGeom>
              <a:rect b="b" l="l" r="r" t="t"/>
              <a:pathLst>
                <a:path extrusionOk="0" h="2245" w="3285">
                  <a:moveTo>
                    <a:pt x="464" y="1"/>
                  </a:moveTo>
                  <a:cubicBezTo>
                    <a:pt x="407" y="1"/>
                    <a:pt x="363" y="14"/>
                    <a:pt x="335" y="42"/>
                  </a:cubicBezTo>
                  <a:cubicBezTo>
                    <a:pt x="0" y="376"/>
                    <a:pt x="168" y="543"/>
                    <a:pt x="552" y="994"/>
                  </a:cubicBezTo>
                  <a:cubicBezTo>
                    <a:pt x="953" y="1445"/>
                    <a:pt x="2373" y="2130"/>
                    <a:pt x="2373" y="2130"/>
                  </a:cubicBezTo>
                  <a:cubicBezTo>
                    <a:pt x="2373" y="2130"/>
                    <a:pt x="2585" y="2244"/>
                    <a:pt x="2802" y="2244"/>
                  </a:cubicBezTo>
                  <a:cubicBezTo>
                    <a:pt x="3041" y="2244"/>
                    <a:pt x="3285" y="2106"/>
                    <a:pt x="3259" y="1529"/>
                  </a:cubicBezTo>
                  <a:cubicBezTo>
                    <a:pt x="3259" y="1529"/>
                    <a:pt x="1086" y="1"/>
                    <a:pt x="464" y="1"/>
                  </a:cubicBezTo>
                  <a:close/>
                </a:path>
              </a:pathLst>
            </a:custGeom>
            <a:solidFill>
              <a:srgbClr val="F3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2"/>
            <p:cNvSpPr/>
            <p:nvPr/>
          </p:nvSpPr>
          <p:spPr>
            <a:xfrm>
              <a:off x="4986458" y="1966179"/>
              <a:ext cx="51047" cy="114280"/>
            </a:xfrm>
            <a:custGeom>
              <a:rect b="b" l="l" r="r" t="t"/>
              <a:pathLst>
                <a:path extrusionOk="0" h="3564" w="1592">
                  <a:moveTo>
                    <a:pt x="384" y="1"/>
                  </a:moveTo>
                  <a:cubicBezTo>
                    <a:pt x="325" y="1"/>
                    <a:pt x="277" y="16"/>
                    <a:pt x="251" y="52"/>
                  </a:cubicBezTo>
                  <a:cubicBezTo>
                    <a:pt x="84" y="603"/>
                    <a:pt x="1" y="1171"/>
                    <a:pt x="17" y="1740"/>
                  </a:cubicBezTo>
                  <a:cubicBezTo>
                    <a:pt x="67" y="2274"/>
                    <a:pt x="285" y="3293"/>
                    <a:pt x="786" y="3461"/>
                  </a:cubicBezTo>
                  <a:cubicBezTo>
                    <a:pt x="991" y="3520"/>
                    <a:pt x="1162" y="3564"/>
                    <a:pt x="1292" y="3564"/>
                  </a:cubicBezTo>
                  <a:cubicBezTo>
                    <a:pt x="1490" y="3564"/>
                    <a:pt x="1591" y="3462"/>
                    <a:pt x="1571" y="3160"/>
                  </a:cubicBezTo>
                  <a:cubicBezTo>
                    <a:pt x="1538" y="2659"/>
                    <a:pt x="936" y="1856"/>
                    <a:pt x="869" y="1656"/>
                  </a:cubicBezTo>
                  <a:cubicBezTo>
                    <a:pt x="970" y="954"/>
                    <a:pt x="903" y="353"/>
                    <a:pt x="786" y="186"/>
                  </a:cubicBezTo>
                  <a:cubicBezTo>
                    <a:pt x="705" y="81"/>
                    <a:pt x="518" y="1"/>
                    <a:pt x="384" y="1"/>
                  </a:cubicBezTo>
                  <a:close/>
                </a:path>
              </a:pathLst>
            </a:custGeom>
            <a:solidFill>
              <a:srgbClr val="F3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2"/>
            <p:cNvSpPr/>
            <p:nvPr/>
          </p:nvSpPr>
          <p:spPr>
            <a:xfrm>
              <a:off x="4944934" y="1983270"/>
              <a:ext cx="307824" cy="220864"/>
            </a:xfrm>
            <a:custGeom>
              <a:rect b="b" l="l" r="r" t="t"/>
              <a:pathLst>
                <a:path extrusionOk="0" h="6888" w="9600">
                  <a:moveTo>
                    <a:pt x="518" y="1"/>
                  </a:moveTo>
                  <a:cubicBezTo>
                    <a:pt x="219" y="1"/>
                    <a:pt x="0" y="174"/>
                    <a:pt x="42" y="371"/>
                  </a:cubicBezTo>
                  <a:cubicBezTo>
                    <a:pt x="109" y="605"/>
                    <a:pt x="1463" y="4030"/>
                    <a:pt x="2164" y="4247"/>
                  </a:cubicBezTo>
                  <a:cubicBezTo>
                    <a:pt x="2515" y="4348"/>
                    <a:pt x="3196" y="4373"/>
                    <a:pt x="3789" y="4373"/>
                  </a:cubicBezTo>
                  <a:cubicBezTo>
                    <a:pt x="4382" y="4373"/>
                    <a:pt x="4888" y="4348"/>
                    <a:pt x="4888" y="4348"/>
                  </a:cubicBezTo>
                  <a:lnTo>
                    <a:pt x="7277" y="6887"/>
                  </a:lnTo>
                  <a:lnTo>
                    <a:pt x="9600" y="4966"/>
                  </a:lnTo>
                  <a:cubicBezTo>
                    <a:pt x="9600" y="4966"/>
                    <a:pt x="7210" y="2577"/>
                    <a:pt x="6509" y="2393"/>
                  </a:cubicBezTo>
                  <a:cubicBezTo>
                    <a:pt x="6280" y="2337"/>
                    <a:pt x="5703" y="2319"/>
                    <a:pt x="5035" y="2319"/>
                  </a:cubicBezTo>
                  <a:cubicBezTo>
                    <a:pt x="3698" y="2319"/>
                    <a:pt x="1997" y="2393"/>
                    <a:pt x="1997" y="2393"/>
                  </a:cubicBezTo>
                  <a:cubicBezTo>
                    <a:pt x="1997" y="2393"/>
                    <a:pt x="1062" y="120"/>
                    <a:pt x="694" y="20"/>
                  </a:cubicBezTo>
                  <a:cubicBezTo>
                    <a:pt x="633" y="7"/>
                    <a:pt x="574" y="1"/>
                    <a:pt x="518" y="1"/>
                  </a:cubicBezTo>
                  <a:close/>
                </a:path>
              </a:pathLst>
            </a:custGeom>
            <a:solidFill>
              <a:srgbClr val="F7A6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2"/>
            <p:cNvSpPr/>
            <p:nvPr/>
          </p:nvSpPr>
          <p:spPr>
            <a:xfrm>
              <a:off x="5119848" y="1986316"/>
              <a:ext cx="655248" cy="507653"/>
            </a:xfrm>
            <a:custGeom>
              <a:rect b="b" l="l" r="r" t="t"/>
              <a:pathLst>
                <a:path extrusionOk="0" h="15832" w="20435">
                  <a:moveTo>
                    <a:pt x="16991" y="0"/>
                  </a:moveTo>
                  <a:cubicBezTo>
                    <a:pt x="16811" y="0"/>
                    <a:pt x="16632" y="24"/>
                    <a:pt x="16459" y="76"/>
                  </a:cubicBezTo>
                  <a:cubicBezTo>
                    <a:pt x="14705" y="577"/>
                    <a:pt x="8305" y="8497"/>
                    <a:pt x="8305" y="8497"/>
                  </a:cubicBezTo>
                  <a:lnTo>
                    <a:pt x="3326" y="3133"/>
                  </a:lnTo>
                  <a:lnTo>
                    <a:pt x="1" y="6525"/>
                  </a:lnTo>
                  <a:cubicBezTo>
                    <a:pt x="1" y="6525"/>
                    <a:pt x="5431" y="15113"/>
                    <a:pt x="8138" y="15798"/>
                  </a:cubicBezTo>
                  <a:cubicBezTo>
                    <a:pt x="8226" y="15820"/>
                    <a:pt x="8320" y="15831"/>
                    <a:pt x="8419" y="15831"/>
                  </a:cubicBezTo>
                  <a:cubicBezTo>
                    <a:pt x="11396" y="15831"/>
                    <a:pt x="19305" y="6161"/>
                    <a:pt x="19968" y="3751"/>
                  </a:cubicBezTo>
                  <a:cubicBezTo>
                    <a:pt x="20434" y="2005"/>
                    <a:pt x="18635" y="0"/>
                    <a:pt x="16991" y="0"/>
                  </a:cubicBez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2"/>
            <p:cNvSpPr/>
            <p:nvPr/>
          </p:nvSpPr>
          <p:spPr>
            <a:xfrm>
              <a:off x="5518993" y="1949601"/>
              <a:ext cx="722777" cy="959064"/>
            </a:xfrm>
            <a:custGeom>
              <a:rect b="b" l="l" r="r" t="t"/>
              <a:pathLst>
                <a:path extrusionOk="0" h="29910" w="22541">
                  <a:moveTo>
                    <a:pt x="14922" y="1"/>
                  </a:moveTo>
                  <a:cubicBezTo>
                    <a:pt x="12785" y="1"/>
                    <a:pt x="8538" y="103"/>
                    <a:pt x="7859" y="103"/>
                  </a:cubicBezTo>
                  <a:cubicBezTo>
                    <a:pt x="7811" y="103"/>
                    <a:pt x="7780" y="102"/>
                    <a:pt x="7770" y="101"/>
                  </a:cubicBezTo>
                  <a:cubicBezTo>
                    <a:pt x="7770" y="101"/>
                    <a:pt x="7369" y="151"/>
                    <a:pt x="6818" y="268"/>
                  </a:cubicBezTo>
                  <a:cubicBezTo>
                    <a:pt x="5983" y="435"/>
                    <a:pt x="4796" y="769"/>
                    <a:pt x="4295" y="1354"/>
                  </a:cubicBezTo>
                  <a:cubicBezTo>
                    <a:pt x="3476" y="2323"/>
                    <a:pt x="4078" y="16342"/>
                    <a:pt x="4078" y="16342"/>
                  </a:cubicBezTo>
                  <a:cubicBezTo>
                    <a:pt x="4061" y="16425"/>
                    <a:pt x="987" y="25364"/>
                    <a:pt x="1" y="29909"/>
                  </a:cubicBezTo>
                  <a:lnTo>
                    <a:pt x="22039" y="29909"/>
                  </a:lnTo>
                  <a:cubicBezTo>
                    <a:pt x="22039" y="29909"/>
                    <a:pt x="21354" y="25348"/>
                    <a:pt x="20653" y="21856"/>
                  </a:cubicBezTo>
                  <a:cubicBezTo>
                    <a:pt x="20151" y="19349"/>
                    <a:pt x="20151" y="16776"/>
                    <a:pt x="20686" y="14270"/>
                  </a:cubicBezTo>
                  <a:cubicBezTo>
                    <a:pt x="21622" y="9809"/>
                    <a:pt x="22541" y="4529"/>
                    <a:pt x="21471" y="2708"/>
                  </a:cubicBezTo>
                  <a:cubicBezTo>
                    <a:pt x="20218" y="586"/>
                    <a:pt x="17879" y="519"/>
                    <a:pt x="15790" y="168"/>
                  </a:cubicBezTo>
                  <a:cubicBezTo>
                    <a:pt x="15490" y="118"/>
                    <a:pt x="15206" y="68"/>
                    <a:pt x="14922" y="1"/>
                  </a:cubicBezTo>
                  <a:close/>
                </a:path>
              </a:pathLst>
            </a:custGeom>
            <a:solidFill>
              <a:srgbClr val="62C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2"/>
            <p:cNvSpPr/>
            <p:nvPr/>
          </p:nvSpPr>
          <p:spPr>
            <a:xfrm>
              <a:off x="5957803" y="2654134"/>
              <a:ext cx="137719" cy="157888"/>
            </a:xfrm>
            <a:custGeom>
              <a:rect b="b" l="l" r="r" t="t"/>
              <a:pathLst>
                <a:path extrusionOk="0" h="4924" w="4295">
                  <a:moveTo>
                    <a:pt x="0" y="1"/>
                  </a:moveTo>
                  <a:lnTo>
                    <a:pt x="0" y="3426"/>
                  </a:lnTo>
                  <a:cubicBezTo>
                    <a:pt x="0" y="3426"/>
                    <a:pt x="84" y="4428"/>
                    <a:pt x="1420" y="4813"/>
                  </a:cubicBezTo>
                  <a:cubicBezTo>
                    <a:pt x="1688" y="4890"/>
                    <a:pt x="1953" y="4924"/>
                    <a:pt x="2206" y="4924"/>
                  </a:cubicBezTo>
                  <a:cubicBezTo>
                    <a:pt x="3214" y="4924"/>
                    <a:pt x="4037" y="4381"/>
                    <a:pt x="4144" y="3860"/>
                  </a:cubicBezTo>
                  <a:cubicBezTo>
                    <a:pt x="4294" y="3142"/>
                    <a:pt x="4211" y="151"/>
                    <a:pt x="4194" y="84"/>
                  </a:cubicBezTo>
                  <a:lnTo>
                    <a:pt x="0" y="1"/>
                  </a:ln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2"/>
            <p:cNvSpPr/>
            <p:nvPr/>
          </p:nvSpPr>
          <p:spPr>
            <a:xfrm>
              <a:off x="5639013" y="2654134"/>
              <a:ext cx="137719" cy="157888"/>
            </a:xfrm>
            <a:custGeom>
              <a:rect b="b" l="l" r="r" t="t"/>
              <a:pathLst>
                <a:path extrusionOk="0" h="4924" w="4295">
                  <a:moveTo>
                    <a:pt x="1" y="1"/>
                  </a:moveTo>
                  <a:lnTo>
                    <a:pt x="1" y="3426"/>
                  </a:lnTo>
                  <a:cubicBezTo>
                    <a:pt x="1" y="3426"/>
                    <a:pt x="84" y="4428"/>
                    <a:pt x="1421" y="4813"/>
                  </a:cubicBezTo>
                  <a:cubicBezTo>
                    <a:pt x="1689" y="4890"/>
                    <a:pt x="1953" y="4924"/>
                    <a:pt x="2206" y="4924"/>
                  </a:cubicBezTo>
                  <a:cubicBezTo>
                    <a:pt x="3215" y="4924"/>
                    <a:pt x="4037" y="4381"/>
                    <a:pt x="4144" y="3860"/>
                  </a:cubicBezTo>
                  <a:cubicBezTo>
                    <a:pt x="4295" y="3142"/>
                    <a:pt x="4211" y="151"/>
                    <a:pt x="4194" y="84"/>
                  </a:cubicBezTo>
                  <a:lnTo>
                    <a:pt x="1" y="1"/>
                  </a:ln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2"/>
            <p:cNvSpPr/>
            <p:nvPr/>
          </p:nvSpPr>
          <p:spPr>
            <a:xfrm>
              <a:off x="5737580" y="1949601"/>
              <a:ext cx="287751" cy="204158"/>
            </a:xfrm>
            <a:custGeom>
              <a:rect b="b" l="l" r="r" t="t"/>
              <a:pathLst>
                <a:path extrusionOk="0" h="6367" w="8974">
                  <a:moveTo>
                    <a:pt x="8105" y="1"/>
                  </a:moveTo>
                  <a:cubicBezTo>
                    <a:pt x="5968" y="1"/>
                    <a:pt x="1721" y="103"/>
                    <a:pt x="1042" y="103"/>
                  </a:cubicBezTo>
                  <a:cubicBezTo>
                    <a:pt x="994" y="103"/>
                    <a:pt x="963" y="102"/>
                    <a:pt x="953" y="101"/>
                  </a:cubicBezTo>
                  <a:cubicBezTo>
                    <a:pt x="953" y="101"/>
                    <a:pt x="552" y="151"/>
                    <a:pt x="1" y="268"/>
                  </a:cubicBezTo>
                  <a:cubicBezTo>
                    <a:pt x="502" y="2156"/>
                    <a:pt x="1622" y="5882"/>
                    <a:pt x="2741" y="6367"/>
                  </a:cubicBezTo>
                  <a:cubicBezTo>
                    <a:pt x="4546" y="6166"/>
                    <a:pt x="7770" y="2641"/>
                    <a:pt x="8973" y="168"/>
                  </a:cubicBezTo>
                  <a:cubicBezTo>
                    <a:pt x="8673" y="118"/>
                    <a:pt x="8389" y="68"/>
                    <a:pt x="8105" y="1"/>
                  </a:cubicBez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2"/>
            <p:cNvSpPr/>
            <p:nvPr/>
          </p:nvSpPr>
          <p:spPr>
            <a:xfrm>
              <a:off x="5453100" y="1990741"/>
              <a:ext cx="51015" cy="114023"/>
            </a:xfrm>
            <a:custGeom>
              <a:rect b="b" l="l" r="r" t="t"/>
              <a:pathLst>
                <a:path extrusionOk="0" h="3556" w="1591">
                  <a:moveTo>
                    <a:pt x="387" y="0"/>
                  </a:moveTo>
                  <a:cubicBezTo>
                    <a:pt x="324" y="0"/>
                    <a:pt x="273" y="17"/>
                    <a:pt x="251" y="55"/>
                  </a:cubicBezTo>
                  <a:cubicBezTo>
                    <a:pt x="68" y="589"/>
                    <a:pt x="1" y="1157"/>
                    <a:pt x="17" y="1742"/>
                  </a:cubicBezTo>
                  <a:cubicBezTo>
                    <a:pt x="68" y="2260"/>
                    <a:pt x="285" y="3296"/>
                    <a:pt x="786" y="3446"/>
                  </a:cubicBezTo>
                  <a:cubicBezTo>
                    <a:pt x="999" y="3508"/>
                    <a:pt x="1175" y="3556"/>
                    <a:pt x="1306" y="3556"/>
                  </a:cubicBezTo>
                  <a:cubicBezTo>
                    <a:pt x="1495" y="3556"/>
                    <a:pt x="1591" y="3458"/>
                    <a:pt x="1571" y="3162"/>
                  </a:cubicBezTo>
                  <a:cubicBezTo>
                    <a:pt x="1538" y="2644"/>
                    <a:pt x="920" y="1859"/>
                    <a:pt x="870" y="1642"/>
                  </a:cubicBezTo>
                  <a:cubicBezTo>
                    <a:pt x="970" y="940"/>
                    <a:pt x="903" y="339"/>
                    <a:pt x="786" y="188"/>
                  </a:cubicBezTo>
                  <a:cubicBezTo>
                    <a:pt x="707" y="75"/>
                    <a:pt x="520" y="0"/>
                    <a:pt x="387" y="0"/>
                  </a:cubicBezTo>
                  <a:close/>
                </a:path>
              </a:pathLst>
            </a:custGeom>
            <a:solidFill>
              <a:srgbClr val="F3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2"/>
            <p:cNvSpPr/>
            <p:nvPr/>
          </p:nvSpPr>
          <p:spPr>
            <a:xfrm>
              <a:off x="5411576" y="2007928"/>
              <a:ext cx="307824" cy="220319"/>
            </a:xfrm>
            <a:custGeom>
              <a:rect b="b" l="l" r="r" t="t"/>
              <a:pathLst>
                <a:path extrusionOk="0" h="6871" w="9600">
                  <a:moveTo>
                    <a:pt x="518" y="1"/>
                  </a:moveTo>
                  <a:cubicBezTo>
                    <a:pt x="219" y="1"/>
                    <a:pt x="0" y="174"/>
                    <a:pt x="43" y="371"/>
                  </a:cubicBezTo>
                  <a:cubicBezTo>
                    <a:pt x="109" y="605"/>
                    <a:pt x="1463" y="4030"/>
                    <a:pt x="2165" y="4230"/>
                  </a:cubicBezTo>
                  <a:cubicBezTo>
                    <a:pt x="2515" y="4331"/>
                    <a:pt x="3196" y="4356"/>
                    <a:pt x="3789" y="4356"/>
                  </a:cubicBezTo>
                  <a:cubicBezTo>
                    <a:pt x="4383" y="4356"/>
                    <a:pt x="4888" y="4331"/>
                    <a:pt x="4888" y="4331"/>
                  </a:cubicBezTo>
                  <a:lnTo>
                    <a:pt x="7277" y="6870"/>
                  </a:lnTo>
                  <a:lnTo>
                    <a:pt x="9600" y="4949"/>
                  </a:lnTo>
                  <a:cubicBezTo>
                    <a:pt x="8647" y="3996"/>
                    <a:pt x="7628" y="3144"/>
                    <a:pt x="6525" y="2376"/>
                  </a:cubicBezTo>
                  <a:cubicBezTo>
                    <a:pt x="6074" y="2058"/>
                    <a:pt x="5607" y="1774"/>
                    <a:pt x="5139" y="1490"/>
                  </a:cubicBezTo>
                  <a:cubicBezTo>
                    <a:pt x="4940" y="1377"/>
                    <a:pt x="4153" y="831"/>
                    <a:pt x="3755" y="831"/>
                  </a:cubicBezTo>
                  <a:cubicBezTo>
                    <a:pt x="3684" y="831"/>
                    <a:pt x="3625" y="848"/>
                    <a:pt x="3585" y="889"/>
                  </a:cubicBezTo>
                  <a:cubicBezTo>
                    <a:pt x="3234" y="1240"/>
                    <a:pt x="3418" y="1407"/>
                    <a:pt x="3802" y="1858"/>
                  </a:cubicBezTo>
                  <a:cubicBezTo>
                    <a:pt x="3986" y="2025"/>
                    <a:pt x="4186" y="2192"/>
                    <a:pt x="4387" y="2309"/>
                  </a:cubicBezTo>
                  <a:cubicBezTo>
                    <a:pt x="3200" y="2326"/>
                    <a:pt x="1997" y="2392"/>
                    <a:pt x="1997" y="2392"/>
                  </a:cubicBezTo>
                  <a:cubicBezTo>
                    <a:pt x="1997" y="2392"/>
                    <a:pt x="1062" y="103"/>
                    <a:pt x="694" y="20"/>
                  </a:cubicBezTo>
                  <a:cubicBezTo>
                    <a:pt x="633" y="7"/>
                    <a:pt x="574" y="1"/>
                    <a:pt x="518" y="1"/>
                  </a:cubicBezTo>
                  <a:close/>
                </a:path>
              </a:pathLst>
            </a:custGeom>
            <a:solidFill>
              <a:srgbClr val="F7A6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2"/>
            <p:cNvSpPr/>
            <p:nvPr/>
          </p:nvSpPr>
          <p:spPr>
            <a:xfrm>
              <a:off x="5585977" y="2010557"/>
              <a:ext cx="655761" cy="507525"/>
            </a:xfrm>
            <a:custGeom>
              <a:rect b="b" l="l" r="r" t="t"/>
              <a:pathLst>
                <a:path extrusionOk="0" h="15828" w="20451">
                  <a:moveTo>
                    <a:pt x="16988" y="1"/>
                  </a:moveTo>
                  <a:cubicBezTo>
                    <a:pt x="16814" y="1"/>
                    <a:pt x="16642" y="23"/>
                    <a:pt x="16475" y="71"/>
                  </a:cubicBezTo>
                  <a:cubicBezTo>
                    <a:pt x="14721" y="589"/>
                    <a:pt x="8321" y="8509"/>
                    <a:pt x="8321" y="8509"/>
                  </a:cubicBezTo>
                  <a:lnTo>
                    <a:pt x="3342" y="3129"/>
                  </a:lnTo>
                  <a:lnTo>
                    <a:pt x="0" y="6521"/>
                  </a:lnTo>
                  <a:cubicBezTo>
                    <a:pt x="0" y="6521"/>
                    <a:pt x="5431" y="15126"/>
                    <a:pt x="8154" y="15794"/>
                  </a:cubicBezTo>
                  <a:cubicBezTo>
                    <a:pt x="8241" y="15816"/>
                    <a:pt x="8335" y="15827"/>
                    <a:pt x="8433" y="15827"/>
                  </a:cubicBezTo>
                  <a:cubicBezTo>
                    <a:pt x="11397" y="15827"/>
                    <a:pt x="19320" y="6157"/>
                    <a:pt x="19967" y="3747"/>
                  </a:cubicBezTo>
                  <a:cubicBezTo>
                    <a:pt x="20450" y="2011"/>
                    <a:pt x="18627" y="1"/>
                    <a:pt x="16988" y="1"/>
                  </a:cubicBez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2"/>
            <p:cNvSpPr/>
            <p:nvPr/>
          </p:nvSpPr>
          <p:spPr>
            <a:xfrm>
              <a:off x="5700642" y="1613689"/>
              <a:ext cx="303784" cy="506851"/>
            </a:xfrm>
            <a:custGeom>
              <a:rect b="b" l="l" r="r" t="t"/>
              <a:pathLst>
                <a:path extrusionOk="0" h="15807" w="9474">
                  <a:moveTo>
                    <a:pt x="1170" y="1"/>
                  </a:moveTo>
                  <a:cubicBezTo>
                    <a:pt x="869" y="335"/>
                    <a:pt x="668" y="903"/>
                    <a:pt x="652" y="2039"/>
                  </a:cubicBezTo>
                  <a:cubicBezTo>
                    <a:pt x="735" y="4061"/>
                    <a:pt x="0" y="3610"/>
                    <a:pt x="17" y="4094"/>
                  </a:cubicBezTo>
                  <a:cubicBezTo>
                    <a:pt x="17" y="4295"/>
                    <a:pt x="585" y="4345"/>
                    <a:pt x="602" y="4963"/>
                  </a:cubicBezTo>
                  <a:cubicBezTo>
                    <a:pt x="602" y="5598"/>
                    <a:pt x="719" y="6567"/>
                    <a:pt x="936" y="6751"/>
                  </a:cubicBezTo>
                  <a:cubicBezTo>
                    <a:pt x="1151" y="6944"/>
                    <a:pt x="1524" y="7041"/>
                    <a:pt x="2003" y="7041"/>
                  </a:cubicBezTo>
                  <a:cubicBezTo>
                    <a:pt x="2270" y="7041"/>
                    <a:pt x="2568" y="7011"/>
                    <a:pt x="2891" y="6951"/>
                  </a:cubicBezTo>
                  <a:cubicBezTo>
                    <a:pt x="2991" y="6935"/>
                    <a:pt x="3074" y="6918"/>
                    <a:pt x="3158" y="6918"/>
                  </a:cubicBezTo>
                  <a:cubicBezTo>
                    <a:pt x="3172" y="6916"/>
                    <a:pt x="3187" y="6916"/>
                    <a:pt x="3200" y="6916"/>
                  </a:cubicBezTo>
                  <a:cubicBezTo>
                    <a:pt x="3813" y="6916"/>
                    <a:pt x="3877" y="8327"/>
                    <a:pt x="3893" y="8555"/>
                  </a:cubicBezTo>
                  <a:cubicBezTo>
                    <a:pt x="3927" y="9107"/>
                    <a:pt x="3759" y="9641"/>
                    <a:pt x="3392" y="10059"/>
                  </a:cubicBezTo>
                  <a:cubicBezTo>
                    <a:pt x="3058" y="10427"/>
                    <a:pt x="2105" y="10577"/>
                    <a:pt x="2105" y="10577"/>
                  </a:cubicBezTo>
                  <a:cubicBezTo>
                    <a:pt x="2105" y="10577"/>
                    <a:pt x="3175" y="15573"/>
                    <a:pt x="4177" y="15807"/>
                  </a:cubicBezTo>
                  <a:cubicBezTo>
                    <a:pt x="5547" y="15256"/>
                    <a:pt x="8572" y="12215"/>
                    <a:pt x="9474" y="10544"/>
                  </a:cubicBezTo>
                  <a:lnTo>
                    <a:pt x="9474" y="10527"/>
                  </a:lnTo>
                  <a:cubicBezTo>
                    <a:pt x="8455" y="10193"/>
                    <a:pt x="7452" y="9658"/>
                    <a:pt x="7118" y="8672"/>
                  </a:cubicBezTo>
                  <a:cubicBezTo>
                    <a:pt x="6784" y="7703"/>
                    <a:pt x="7068" y="4094"/>
                    <a:pt x="7068" y="4094"/>
                  </a:cubicBezTo>
                  <a:lnTo>
                    <a:pt x="7068" y="4094"/>
                  </a:lnTo>
                  <a:cubicBezTo>
                    <a:pt x="7068" y="4094"/>
                    <a:pt x="7144" y="4132"/>
                    <a:pt x="7283" y="4132"/>
                  </a:cubicBezTo>
                  <a:cubicBezTo>
                    <a:pt x="7405" y="4132"/>
                    <a:pt x="7576" y="4103"/>
                    <a:pt x="7786" y="3994"/>
                  </a:cubicBezTo>
                  <a:cubicBezTo>
                    <a:pt x="8237" y="3760"/>
                    <a:pt x="8622" y="1621"/>
                    <a:pt x="7870" y="1438"/>
                  </a:cubicBezTo>
                  <a:cubicBezTo>
                    <a:pt x="7784" y="1417"/>
                    <a:pt x="7703" y="1407"/>
                    <a:pt x="7625" y="1407"/>
                  </a:cubicBezTo>
                  <a:cubicBezTo>
                    <a:pt x="7076" y="1407"/>
                    <a:pt x="6704" y="1909"/>
                    <a:pt x="6500" y="2758"/>
                  </a:cubicBezTo>
                  <a:cubicBezTo>
                    <a:pt x="5798" y="2156"/>
                    <a:pt x="5597" y="1939"/>
                    <a:pt x="4678" y="1621"/>
                  </a:cubicBezTo>
                  <a:cubicBezTo>
                    <a:pt x="3927" y="1371"/>
                    <a:pt x="2673" y="1304"/>
                    <a:pt x="1871" y="803"/>
                  </a:cubicBezTo>
                  <a:cubicBezTo>
                    <a:pt x="1571" y="602"/>
                    <a:pt x="1320" y="335"/>
                    <a:pt x="1170" y="1"/>
                  </a:cubicBezTo>
                  <a:close/>
                </a:path>
              </a:pathLst>
            </a:custGeom>
            <a:solidFill>
              <a:srgbClr val="F7A6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2"/>
            <p:cNvSpPr/>
            <p:nvPr/>
          </p:nvSpPr>
          <p:spPr>
            <a:xfrm>
              <a:off x="5768138" y="1724601"/>
              <a:ext cx="236287" cy="395939"/>
            </a:xfrm>
            <a:custGeom>
              <a:rect b="b" l="l" r="r" t="t"/>
              <a:pathLst>
                <a:path extrusionOk="0" h="12348" w="7369">
                  <a:moveTo>
                    <a:pt x="4512" y="0"/>
                  </a:moveTo>
                  <a:cubicBezTo>
                    <a:pt x="4445" y="301"/>
                    <a:pt x="4378" y="502"/>
                    <a:pt x="4361" y="669"/>
                  </a:cubicBezTo>
                  <a:cubicBezTo>
                    <a:pt x="3676" y="2791"/>
                    <a:pt x="1755" y="3325"/>
                    <a:pt x="1053" y="3459"/>
                  </a:cubicBezTo>
                  <a:cubicBezTo>
                    <a:pt x="1067" y="3457"/>
                    <a:pt x="1082" y="3457"/>
                    <a:pt x="1095" y="3457"/>
                  </a:cubicBezTo>
                  <a:cubicBezTo>
                    <a:pt x="1708" y="3457"/>
                    <a:pt x="1772" y="4868"/>
                    <a:pt x="1788" y="5096"/>
                  </a:cubicBezTo>
                  <a:cubicBezTo>
                    <a:pt x="1822" y="5648"/>
                    <a:pt x="1654" y="6182"/>
                    <a:pt x="1287" y="6600"/>
                  </a:cubicBezTo>
                  <a:cubicBezTo>
                    <a:pt x="953" y="6968"/>
                    <a:pt x="0" y="7118"/>
                    <a:pt x="0" y="7118"/>
                  </a:cubicBezTo>
                  <a:cubicBezTo>
                    <a:pt x="0" y="7118"/>
                    <a:pt x="1070" y="12114"/>
                    <a:pt x="2072" y="12348"/>
                  </a:cubicBezTo>
                  <a:cubicBezTo>
                    <a:pt x="3442" y="11797"/>
                    <a:pt x="6467" y="8756"/>
                    <a:pt x="7369" y="7085"/>
                  </a:cubicBezTo>
                  <a:lnTo>
                    <a:pt x="7369" y="7068"/>
                  </a:lnTo>
                  <a:cubicBezTo>
                    <a:pt x="6350" y="6734"/>
                    <a:pt x="5347" y="6199"/>
                    <a:pt x="5013" y="5213"/>
                  </a:cubicBezTo>
                  <a:cubicBezTo>
                    <a:pt x="4679" y="4244"/>
                    <a:pt x="4963" y="619"/>
                    <a:pt x="4963" y="619"/>
                  </a:cubicBezTo>
                  <a:cubicBezTo>
                    <a:pt x="4963" y="619"/>
                    <a:pt x="4612" y="535"/>
                    <a:pt x="4512" y="0"/>
                  </a:cubicBezTo>
                  <a:close/>
                </a:path>
              </a:pathLst>
            </a:custGeom>
            <a:solidFill>
              <a:srgbClr val="F3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2"/>
            <p:cNvSpPr/>
            <p:nvPr/>
          </p:nvSpPr>
          <p:spPr>
            <a:xfrm>
              <a:off x="5920287" y="1673971"/>
              <a:ext cx="32706" cy="53869"/>
            </a:xfrm>
            <a:custGeom>
              <a:rect b="b" l="l" r="r" t="t"/>
              <a:pathLst>
                <a:path extrusionOk="0" h="1680" w="1020">
                  <a:moveTo>
                    <a:pt x="1020" y="76"/>
                  </a:moveTo>
                  <a:cubicBezTo>
                    <a:pt x="1014" y="76"/>
                    <a:pt x="1009" y="76"/>
                    <a:pt x="1003" y="76"/>
                  </a:cubicBezTo>
                  <a:lnTo>
                    <a:pt x="1003" y="76"/>
                  </a:lnTo>
                  <a:cubicBezTo>
                    <a:pt x="1014" y="86"/>
                    <a:pt x="1020" y="92"/>
                    <a:pt x="1020" y="92"/>
                  </a:cubicBezTo>
                  <a:lnTo>
                    <a:pt x="1020" y="76"/>
                  </a:lnTo>
                  <a:close/>
                  <a:moveTo>
                    <a:pt x="796" y="0"/>
                  </a:moveTo>
                  <a:cubicBezTo>
                    <a:pt x="717" y="0"/>
                    <a:pt x="619" y="27"/>
                    <a:pt x="502" y="109"/>
                  </a:cubicBezTo>
                  <a:cubicBezTo>
                    <a:pt x="51" y="443"/>
                    <a:pt x="1" y="1680"/>
                    <a:pt x="452" y="1680"/>
                  </a:cubicBezTo>
                  <a:cubicBezTo>
                    <a:pt x="920" y="1680"/>
                    <a:pt x="936" y="911"/>
                    <a:pt x="619" y="827"/>
                  </a:cubicBezTo>
                  <a:cubicBezTo>
                    <a:pt x="552" y="811"/>
                    <a:pt x="485" y="794"/>
                    <a:pt x="418" y="794"/>
                  </a:cubicBezTo>
                  <a:cubicBezTo>
                    <a:pt x="418" y="794"/>
                    <a:pt x="484" y="91"/>
                    <a:pt x="1003" y="76"/>
                  </a:cubicBezTo>
                  <a:lnTo>
                    <a:pt x="1003" y="76"/>
                  </a:lnTo>
                  <a:cubicBezTo>
                    <a:pt x="973" y="49"/>
                    <a:pt x="903" y="0"/>
                    <a:pt x="796" y="0"/>
                  </a:cubicBezTo>
                  <a:close/>
                </a:path>
              </a:pathLst>
            </a:custGeom>
            <a:solidFill>
              <a:srgbClr val="F3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2"/>
            <p:cNvSpPr/>
            <p:nvPr/>
          </p:nvSpPr>
          <p:spPr>
            <a:xfrm>
              <a:off x="5742967" y="1659766"/>
              <a:ext cx="40723" cy="20393"/>
            </a:xfrm>
            <a:custGeom>
              <a:rect b="b" l="l" r="r" t="t"/>
              <a:pathLst>
                <a:path extrusionOk="0" h="636" w="1270">
                  <a:moveTo>
                    <a:pt x="641" y="1"/>
                  </a:moveTo>
                  <a:cubicBezTo>
                    <a:pt x="372" y="1"/>
                    <a:pt x="100" y="176"/>
                    <a:pt x="0" y="418"/>
                  </a:cubicBezTo>
                  <a:cubicBezTo>
                    <a:pt x="119" y="395"/>
                    <a:pt x="239" y="384"/>
                    <a:pt x="359" y="384"/>
                  </a:cubicBezTo>
                  <a:cubicBezTo>
                    <a:pt x="676" y="384"/>
                    <a:pt x="991" y="466"/>
                    <a:pt x="1270" y="636"/>
                  </a:cubicBezTo>
                  <a:cubicBezTo>
                    <a:pt x="1178" y="176"/>
                    <a:pt x="911" y="1"/>
                    <a:pt x="641" y="1"/>
                  </a:cubicBezTo>
                  <a:close/>
                </a:path>
              </a:pathLst>
            </a:custGeom>
            <a:solidFill>
              <a:srgbClr val="ED30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2"/>
            <p:cNvSpPr/>
            <p:nvPr/>
          </p:nvSpPr>
          <p:spPr>
            <a:xfrm>
              <a:off x="5749380" y="1692985"/>
              <a:ext cx="23600" cy="23600"/>
            </a:xfrm>
            <a:custGeom>
              <a:rect b="b" l="l" r="r" t="t"/>
              <a:pathLst>
                <a:path extrusionOk="0" h="736" w="736">
                  <a:moveTo>
                    <a:pt x="368" y="1"/>
                  </a:moveTo>
                  <a:cubicBezTo>
                    <a:pt x="168" y="1"/>
                    <a:pt x="1" y="168"/>
                    <a:pt x="1" y="368"/>
                  </a:cubicBezTo>
                  <a:cubicBezTo>
                    <a:pt x="1" y="402"/>
                    <a:pt x="17" y="435"/>
                    <a:pt x="17" y="468"/>
                  </a:cubicBezTo>
                  <a:cubicBezTo>
                    <a:pt x="34" y="535"/>
                    <a:pt x="67" y="585"/>
                    <a:pt x="117" y="635"/>
                  </a:cubicBezTo>
                  <a:lnTo>
                    <a:pt x="201" y="686"/>
                  </a:lnTo>
                  <a:cubicBezTo>
                    <a:pt x="251" y="719"/>
                    <a:pt x="318" y="736"/>
                    <a:pt x="385" y="736"/>
                  </a:cubicBezTo>
                  <a:cubicBezTo>
                    <a:pt x="435" y="736"/>
                    <a:pt x="468" y="736"/>
                    <a:pt x="518" y="702"/>
                  </a:cubicBezTo>
                  <a:cubicBezTo>
                    <a:pt x="652" y="635"/>
                    <a:pt x="736" y="502"/>
                    <a:pt x="736" y="351"/>
                  </a:cubicBezTo>
                  <a:cubicBezTo>
                    <a:pt x="736" y="335"/>
                    <a:pt x="736" y="301"/>
                    <a:pt x="736" y="268"/>
                  </a:cubicBezTo>
                  <a:cubicBezTo>
                    <a:pt x="702" y="201"/>
                    <a:pt x="669" y="151"/>
                    <a:pt x="635" y="101"/>
                  </a:cubicBezTo>
                  <a:lnTo>
                    <a:pt x="552" y="34"/>
                  </a:lnTo>
                  <a:cubicBezTo>
                    <a:pt x="485" y="17"/>
                    <a:pt x="435" y="1"/>
                    <a:pt x="368" y="1"/>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2"/>
            <p:cNvSpPr/>
            <p:nvPr/>
          </p:nvSpPr>
          <p:spPr>
            <a:xfrm>
              <a:off x="5728474" y="1770134"/>
              <a:ext cx="48803" cy="23792"/>
            </a:xfrm>
            <a:custGeom>
              <a:rect b="b" l="l" r="r" t="t"/>
              <a:pathLst>
                <a:path extrusionOk="0" h="742" w="1522">
                  <a:moveTo>
                    <a:pt x="1521" y="1"/>
                  </a:moveTo>
                  <a:cubicBezTo>
                    <a:pt x="1287" y="101"/>
                    <a:pt x="1037" y="168"/>
                    <a:pt x="786" y="201"/>
                  </a:cubicBezTo>
                  <a:cubicBezTo>
                    <a:pt x="352" y="251"/>
                    <a:pt x="1" y="268"/>
                    <a:pt x="1" y="268"/>
                  </a:cubicBezTo>
                  <a:cubicBezTo>
                    <a:pt x="1" y="268"/>
                    <a:pt x="312" y="741"/>
                    <a:pt x="752" y="741"/>
                  </a:cubicBezTo>
                  <a:cubicBezTo>
                    <a:pt x="780" y="741"/>
                    <a:pt x="808" y="740"/>
                    <a:pt x="836" y="736"/>
                  </a:cubicBezTo>
                  <a:cubicBezTo>
                    <a:pt x="1204" y="669"/>
                    <a:pt x="1488" y="385"/>
                    <a:pt x="152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 name="Google Shape;247;p12"/>
          <p:cNvGrpSpPr/>
          <p:nvPr/>
        </p:nvGrpSpPr>
        <p:grpSpPr>
          <a:xfrm>
            <a:off x="5227331" y="6623877"/>
            <a:ext cx="1595009" cy="3066472"/>
            <a:chOff x="3720981" y="1611252"/>
            <a:chExt cx="1595009" cy="3066472"/>
          </a:xfrm>
        </p:grpSpPr>
        <p:sp>
          <p:nvSpPr>
            <p:cNvPr id="248" name="Google Shape;248;p12"/>
            <p:cNvSpPr/>
            <p:nvPr/>
          </p:nvSpPr>
          <p:spPr>
            <a:xfrm>
              <a:off x="4292635" y="1611252"/>
              <a:ext cx="435090" cy="443395"/>
            </a:xfrm>
            <a:custGeom>
              <a:rect b="b" l="l" r="r" t="t"/>
              <a:pathLst>
                <a:path extrusionOk="0" h="13828" w="13569">
                  <a:moveTo>
                    <a:pt x="7953" y="1"/>
                  </a:moveTo>
                  <a:cubicBezTo>
                    <a:pt x="6331" y="1"/>
                    <a:pt x="4651" y="499"/>
                    <a:pt x="3376" y="1346"/>
                  </a:cubicBezTo>
                  <a:cubicBezTo>
                    <a:pt x="1421" y="2633"/>
                    <a:pt x="84" y="4889"/>
                    <a:pt x="51" y="7228"/>
                  </a:cubicBezTo>
                  <a:cubicBezTo>
                    <a:pt x="1" y="9584"/>
                    <a:pt x="1321" y="11940"/>
                    <a:pt x="3393" y="13009"/>
                  </a:cubicBezTo>
                  <a:cubicBezTo>
                    <a:pt x="4579" y="13627"/>
                    <a:pt x="5916" y="13811"/>
                    <a:pt x="7252" y="13828"/>
                  </a:cubicBezTo>
                  <a:cubicBezTo>
                    <a:pt x="9024" y="13828"/>
                    <a:pt x="10928" y="13443"/>
                    <a:pt x="12081" y="12090"/>
                  </a:cubicBezTo>
                  <a:cubicBezTo>
                    <a:pt x="13167" y="10820"/>
                    <a:pt x="13318" y="9032"/>
                    <a:pt x="13418" y="7378"/>
                  </a:cubicBezTo>
                  <a:cubicBezTo>
                    <a:pt x="13501" y="6142"/>
                    <a:pt x="13568" y="4872"/>
                    <a:pt x="13268" y="3669"/>
                  </a:cubicBezTo>
                  <a:cubicBezTo>
                    <a:pt x="12583" y="1068"/>
                    <a:pt x="10329" y="1"/>
                    <a:pt x="7953" y="1"/>
                  </a:cubicBezTo>
                  <a:close/>
                </a:path>
              </a:pathLst>
            </a:custGeom>
            <a:solidFill>
              <a:srgbClr val="D1D1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2"/>
            <p:cNvSpPr/>
            <p:nvPr/>
          </p:nvSpPr>
          <p:spPr>
            <a:xfrm>
              <a:off x="4408422" y="1788892"/>
              <a:ext cx="293234" cy="234716"/>
            </a:xfrm>
            <a:custGeom>
              <a:rect b="b" l="l" r="r" t="t"/>
              <a:pathLst>
                <a:path extrusionOk="0" h="7320" w="9145">
                  <a:moveTo>
                    <a:pt x="4787" y="0"/>
                  </a:moveTo>
                  <a:cubicBezTo>
                    <a:pt x="3902" y="0"/>
                    <a:pt x="2938" y="227"/>
                    <a:pt x="1954" y="752"/>
                  </a:cubicBezTo>
                  <a:cubicBezTo>
                    <a:pt x="1954" y="752"/>
                    <a:pt x="250" y="2089"/>
                    <a:pt x="133" y="3960"/>
                  </a:cubicBezTo>
                  <a:cubicBezTo>
                    <a:pt x="0" y="5828"/>
                    <a:pt x="1732" y="7319"/>
                    <a:pt x="4065" y="7319"/>
                  </a:cubicBezTo>
                  <a:cubicBezTo>
                    <a:pt x="4091" y="7319"/>
                    <a:pt x="4117" y="7319"/>
                    <a:pt x="4143" y="7319"/>
                  </a:cubicBezTo>
                  <a:cubicBezTo>
                    <a:pt x="6515" y="7269"/>
                    <a:pt x="8855" y="6583"/>
                    <a:pt x="9022" y="3843"/>
                  </a:cubicBezTo>
                  <a:cubicBezTo>
                    <a:pt x="9145" y="1808"/>
                    <a:pt x="7283" y="0"/>
                    <a:pt x="4787" y="0"/>
                  </a:cubicBezTo>
                  <a:close/>
                </a:path>
              </a:pathLst>
            </a:custGeom>
            <a:solidFill>
              <a:srgbClr val="D1D1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2"/>
            <p:cNvSpPr/>
            <p:nvPr/>
          </p:nvSpPr>
          <p:spPr>
            <a:xfrm>
              <a:off x="4408422" y="1788892"/>
              <a:ext cx="293234" cy="234716"/>
            </a:xfrm>
            <a:custGeom>
              <a:rect b="b" l="l" r="r" t="t"/>
              <a:pathLst>
                <a:path extrusionOk="0" h="7320" w="9145">
                  <a:moveTo>
                    <a:pt x="4787" y="0"/>
                  </a:moveTo>
                  <a:cubicBezTo>
                    <a:pt x="3902" y="0"/>
                    <a:pt x="2938" y="227"/>
                    <a:pt x="1954" y="752"/>
                  </a:cubicBezTo>
                  <a:cubicBezTo>
                    <a:pt x="1954" y="752"/>
                    <a:pt x="250" y="2089"/>
                    <a:pt x="133" y="3960"/>
                  </a:cubicBezTo>
                  <a:cubicBezTo>
                    <a:pt x="0" y="5828"/>
                    <a:pt x="1732" y="7319"/>
                    <a:pt x="4065" y="7319"/>
                  </a:cubicBezTo>
                  <a:cubicBezTo>
                    <a:pt x="4091" y="7319"/>
                    <a:pt x="4117" y="7319"/>
                    <a:pt x="4143" y="7319"/>
                  </a:cubicBezTo>
                  <a:cubicBezTo>
                    <a:pt x="6515" y="7269"/>
                    <a:pt x="8855" y="6583"/>
                    <a:pt x="9022" y="3843"/>
                  </a:cubicBezTo>
                  <a:cubicBezTo>
                    <a:pt x="9145" y="1808"/>
                    <a:pt x="7283" y="0"/>
                    <a:pt x="4787" y="0"/>
                  </a:cubicBezTo>
                  <a:close/>
                </a:path>
              </a:pathLst>
            </a:custGeom>
            <a:solidFill>
              <a:srgbClr val="000000">
                <a:alpha val="20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2"/>
            <p:cNvSpPr/>
            <p:nvPr/>
          </p:nvSpPr>
          <p:spPr>
            <a:xfrm>
              <a:off x="3720981" y="4234617"/>
              <a:ext cx="339184" cy="443106"/>
            </a:xfrm>
            <a:custGeom>
              <a:rect b="b" l="l" r="r" t="t"/>
              <a:pathLst>
                <a:path extrusionOk="0" h="13819" w="10578">
                  <a:moveTo>
                    <a:pt x="3476" y="1"/>
                  </a:moveTo>
                  <a:lnTo>
                    <a:pt x="1688" y="1922"/>
                  </a:lnTo>
                  <a:lnTo>
                    <a:pt x="1" y="3727"/>
                  </a:lnTo>
                  <a:lnTo>
                    <a:pt x="9993" y="13819"/>
                  </a:lnTo>
                  <a:cubicBezTo>
                    <a:pt x="9993" y="13819"/>
                    <a:pt x="10577" y="12098"/>
                    <a:pt x="9291" y="10126"/>
                  </a:cubicBezTo>
                  <a:cubicBezTo>
                    <a:pt x="8739" y="9291"/>
                    <a:pt x="8255" y="8405"/>
                    <a:pt x="7871" y="7469"/>
                  </a:cubicBezTo>
                  <a:cubicBezTo>
                    <a:pt x="6751" y="4696"/>
                    <a:pt x="7787" y="3777"/>
                    <a:pt x="7787" y="3777"/>
                  </a:cubicBezTo>
                  <a:lnTo>
                    <a:pt x="3476" y="1"/>
                  </a:lnTo>
                  <a:close/>
                </a:path>
              </a:pathLst>
            </a:custGeom>
            <a:solidFill>
              <a:srgbClr val="F7A6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2"/>
            <p:cNvSpPr/>
            <p:nvPr/>
          </p:nvSpPr>
          <p:spPr>
            <a:xfrm>
              <a:off x="3720981" y="4296246"/>
              <a:ext cx="339184" cy="381477"/>
            </a:xfrm>
            <a:custGeom>
              <a:rect b="b" l="l" r="r" t="t"/>
              <a:pathLst>
                <a:path extrusionOk="0" h="11897" w="10578">
                  <a:moveTo>
                    <a:pt x="1688" y="0"/>
                  </a:moveTo>
                  <a:lnTo>
                    <a:pt x="1" y="1805"/>
                  </a:lnTo>
                  <a:lnTo>
                    <a:pt x="9993" y="11897"/>
                  </a:lnTo>
                  <a:cubicBezTo>
                    <a:pt x="9993" y="11897"/>
                    <a:pt x="10577" y="10176"/>
                    <a:pt x="9291" y="8204"/>
                  </a:cubicBezTo>
                  <a:cubicBezTo>
                    <a:pt x="8739" y="7369"/>
                    <a:pt x="8255" y="6483"/>
                    <a:pt x="7871" y="5547"/>
                  </a:cubicBezTo>
                  <a:cubicBezTo>
                    <a:pt x="7662" y="5535"/>
                    <a:pt x="7446" y="5528"/>
                    <a:pt x="7227" y="5528"/>
                  </a:cubicBezTo>
                  <a:cubicBezTo>
                    <a:pt x="6573" y="5528"/>
                    <a:pt x="5899" y="5593"/>
                    <a:pt x="5348" y="5781"/>
                  </a:cubicBezTo>
                  <a:cubicBezTo>
                    <a:pt x="3159" y="3175"/>
                    <a:pt x="2357" y="1187"/>
                    <a:pt x="1688" y="0"/>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2"/>
            <p:cNvSpPr/>
            <p:nvPr/>
          </p:nvSpPr>
          <p:spPr>
            <a:xfrm>
              <a:off x="3775106" y="3023811"/>
              <a:ext cx="813842" cy="1359235"/>
            </a:xfrm>
            <a:custGeom>
              <a:rect b="b" l="l" r="r" t="t"/>
              <a:pathLst>
                <a:path extrusionOk="0" h="42390" w="25381">
                  <a:moveTo>
                    <a:pt x="15172" y="0"/>
                  </a:moveTo>
                  <a:lnTo>
                    <a:pt x="14671" y="4863"/>
                  </a:lnTo>
                  <a:lnTo>
                    <a:pt x="12983" y="21003"/>
                  </a:lnTo>
                  <a:lnTo>
                    <a:pt x="0" y="39683"/>
                  </a:lnTo>
                  <a:lnTo>
                    <a:pt x="6868" y="42390"/>
                  </a:lnTo>
                  <a:cubicBezTo>
                    <a:pt x="6868" y="42390"/>
                    <a:pt x="21337" y="25815"/>
                    <a:pt x="22423" y="23392"/>
                  </a:cubicBezTo>
                  <a:cubicBezTo>
                    <a:pt x="23342" y="21371"/>
                    <a:pt x="24395" y="11095"/>
                    <a:pt x="24963" y="4863"/>
                  </a:cubicBezTo>
                  <a:cubicBezTo>
                    <a:pt x="25230" y="2005"/>
                    <a:pt x="25381" y="0"/>
                    <a:pt x="25381" y="0"/>
                  </a:cubicBezTo>
                  <a:close/>
                </a:path>
              </a:pathLst>
            </a:custGeom>
            <a:solidFill>
              <a:srgbClr val="62C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2"/>
            <p:cNvSpPr/>
            <p:nvPr/>
          </p:nvSpPr>
          <p:spPr>
            <a:xfrm>
              <a:off x="4245500" y="3024356"/>
              <a:ext cx="343993" cy="155387"/>
            </a:xfrm>
            <a:custGeom>
              <a:rect b="b" l="l" r="r" t="t"/>
              <a:pathLst>
                <a:path extrusionOk="0" h="4846" w="10728">
                  <a:moveTo>
                    <a:pt x="502" y="0"/>
                  </a:moveTo>
                  <a:lnTo>
                    <a:pt x="1" y="4846"/>
                  </a:lnTo>
                  <a:lnTo>
                    <a:pt x="10293" y="4846"/>
                  </a:lnTo>
                  <a:cubicBezTo>
                    <a:pt x="10560" y="2005"/>
                    <a:pt x="10727" y="0"/>
                    <a:pt x="10727" y="0"/>
                  </a:cubicBez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2"/>
            <p:cNvSpPr/>
            <p:nvPr/>
          </p:nvSpPr>
          <p:spPr>
            <a:xfrm>
              <a:off x="4659651" y="4455353"/>
              <a:ext cx="461864" cy="176293"/>
            </a:xfrm>
            <a:custGeom>
              <a:rect b="b" l="l" r="r" t="t"/>
              <a:pathLst>
                <a:path extrusionOk="0" h="5498" w="14404">
                  <a:moveTo>
                    <a:pt x="5715" y="1"/>
                  </a:moveTo>
                  <a:lnTo>
                    <a:pt x="0" y="402"/>
                  </a:lnTo>
                  <a:lnTo>
                    <a:pt x="101" y="3025"/>
                  </a:lnTo>
                  <a:lnTo>
                    <a:pt x="201" y="5498"/>
                  </a:lnTo>
                  <a:lnTo>
                    <a:pt x="14403" y="5498"/>
                  </a:lnTo>
                  <a:cubicBezTo>
                    <a:pt x="14403" y="5498"/>
                    <a:pt x="13584" y="3877"/>
                    <a:pt x="11279" y="3392"/>
                  </a:cubicBezTo>
                  <a:cubicBezTo>
                    <a:pt x="10293" y="3209"/>
                    <a:pt x="9324" y="2925"/>
                    <a:pt x="8405" y="2540"/>
                  </a:cubicBezTo>
                  <a:cubicBezTo>
                    <a:pt x="5631" y="1387"/>
                    <a:pt x="5715" y="1"/>
                    <a:pt x="5715" y="1"/>
                  </a:cubicBezTo>
                  <a:close/>
                </a:path>
              </a:pathLst>
            </a:custGeom>
            <a:solidFill>
              <a:srgbClr val="F7A6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2"/>
            <p:cNvSpPr/>
            <p:nvPr/>
          </p:nvSpPr>
          <p:spPr>
            <a:xfrm>
              <a:off x="4662858" y="4536798"/>
              <a:ext cx="458658" cy="94848"/>
            </a:xfrm>
            <a:custGeom>
              <a:rect b="b" l="l" r="r" t="t"/>
              <a:pathLst>
                <a:path extrusionOk="0" h="2958" w="14304">
                  <a:moveTo>
                    <a:pt x="8305" y="0"/>
                  </a:moveTo>
                  <a:cubicBezTo>
                    <a:pt x="7670" y="568"/>
                    <a:pt x="7035" y="1253"/>
                    <a:pt x="6684" y="1955"/>
                  </a:cubicBezTo>
                  <a:cubicBezTo>
                    <a:pt x="3309" y="1671"/>
                    <a:pt x="1304" y="852"/>
                    <a:pt x="1" y="485"/>
                  </a:cubicBezTo>
                  <a:lnTo>
                    <a:pt x="1" y="485"/>
                  </a:lnTo>
                  <a:lnTo>
                    <a:pt x="101" y="2958"/>
                  </a:lnTo>
                  <a:lnTo>
                    <a:pt x="14303" y="2958"/>
                  </a:lnTo>
                  <a:cubicBezTo>
                    <a:pt x="14303" y="2958"/>
                    <a:pt x="13484" y="1337"/>
                    <a:pt x="11179" y="852"/>
                  </a:cubicBezTo>
                  <a:cubicBezTo>
                    <a:pt x="10193" y="669"/>
                    <a:pt x="9224" y="385"/>
                    <a:pt x="8305" y="0"/>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2"/>
            <p:cNvSpPr/>
            <p:nvPr/>
          </p:nvSpPr>
          <p:spPr>
            <a:xfrm>
              <a:off x="4481787" y="2939705"/>
              <a:ext cx="417903" cy="1577822"/>
            </a:xfrm>
            <a:custGeom>
              <a:rect b="b" l="l" r="r" t="t"/>
              <a:pathLst>
                <a:path extrusionOk="0" h="49207" w="13033">
                  <a:moveTo>
                    <a:pt x="0" y="0"/>
                  </a:moveTo>
                  <a:cubicBezTo>
                    <a:pt x="0" y="0"/>
                    <a:pt x="284" y="2189"/>
                    <a:pt x="685" y="5297"/>
                  </a:cubicBezTo>
                  <a:cubicBezTo>
                    <a:pt x="785" y="5982"/>
                    <a:pt x="869" y="6717"/>
                    <a:pt x="969" y="7486"/>
                  </a:cubicBezTo>
                  <a:cubicBezTo>
                    <a:pt x="1788" y="13868"/>
                    <a:pt x="2891" y="22440"/>
                    <a:pt x="3225" y="25230"/>
                  </a:cubicBezTo>
                  <a:cubicBezTo>
                    <a:pt x="3225" y="29725"/>
                    <a:pt x="4077" y="49207"/>
                    <a:pt x="4077" y="49207"/>
                  </a:cubicBezTo>
                  <a:lnTo>
                    <a:pt x="12481" y="47386"/>
                  </a:lnTo>
                  <a:cubicBezTo>
                    <a:pt x="12481" y="47386"/>
                    <a:pt x="13033" y="29290"/>
                    <a:pt x="12899" y="23977"/>
                  </a:cubicBezTo>
                  <a:cubicBezTo>
                    <a:pt x="12816" y="20852"/>
                    <a:pt x="11679" y="13233"/>
                    <a:pt x="10744" y="7469"/>
                  </a:cubicBezTo>
                  <a:cubicBezTo>
                    <a:pt x="10627" y="6717"/>
                    <a:pt x="10493" y="5982"/>
                    <a:pt x="10393" y="5297"/>
                  </a:cubicBezTo>
                  <a:cubicBezTo>
                    <a:pt x="9892" y="2356"/>
                    <a:pt x="9541" y="284"/>
                    <a:pt x="9541" y="284"/>
                  </a:cubicBezTo>
                  <a:lnTo>
                    <a:pt x="0" y="0"/>
                  </a:ln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2"/>
            <p:cNvSpPr/>
            <p:nvPr/>
          </p:nvSpPr>
          <p:spPr>
            <a:xfrm>
              <a:off x="4153890" y="2085108"/>
              <a:ext cx="758658" cy="1001967"/>
            </a:xfrm>
            <a:custGeom>
              <a:rect b="b" l="l" r="r" t="t"/>
              <a:pathLst>
                <a:path extrusionOk="0" h="31248" w="23660">
                  <a:moveTo>
                    <a:pt x="8497" y="0"/>
                  </a:moveTo>
                  <a:cubicBezTo>
                    <a:pt x="8286" y="0"/>
                    <a:pt x="8087" y="1"/>
                    <a:pt x="7904" y="2"/>
                  </a:cubicBezTo>
                  <a:cubicBezTo>
                    <a:pt x="7620" y="86"/>
                    <a:pt x="7319" y="136"/>
                    <a:pt x="7001" y="186"/>
                  </a:cubicBezTo>
                  <a:cubicBezTo>
                    <a:pt x="4846" y="570"/>
                    <a:pt x="2390" y="654"/>
                    <a:pt x="1103" y="2893"/>
                  </a:cubicBezTo>
                  <a:cubicBezTo>
                    <a:pt x="0" y="4781"/>
                    <a:pt x="986" y="10278"/>
                    <a:pt x="1989" y="14940"/>
                  </a:cubicBezTo>
                  <a:cubicBezTo>
                    <a:pt x="2557" y="17546"/>
                    <a:pt x="2590" y="20236"/>
                    <a:pt x="2072" y="22843"/>
                  </a:cubicBezTo>
                  <a:cubicBezTo>
                    <a:pt x="1371" y="26485"/>
                    <a:pt x="669" y="31247"/>
                    <a:pt x="669" y="31247"/>
                  </a:cubicBezTo>
                  <a:lnTo>
                    <a:pt x="23660" y="31113"/>
                  </a:lnTo>
                  <a:cubicBezTo>
                    <a:pt x="22607" y="26385"/>
                    <a:pt x="19349" y="17078"/>
                    <a:pt x="19316" y="16995"/>
                  </a:cubicBezTo>
                  <a:cubicBezTo>
                    <a:pt x="19316" y="16995"/>
                    <a:pt x="19867" y="2358"/>
                    <a:pt x="18998" y="1356"/>
                  </a:cubicBezTo>
                  <a:cubicBezTo>
                    <a:pt x="18480" y="754"/>
                    <a:pt x="17244" y="403"/>
                    <a:pt x="16358" y="236"/>
                  </a:cubicBezTo>
                  <a:cubicBezTo>
                    <a:pt x="15790" y="119"/>
                    <a:pt x="15372" y="86"/>
                    <a:pt x="15372" y="86"/>
                  </a:cubicBezTo>
                  <a:cubicBezTo>
                    <a:pt x="15233" y="86"/>
                    <a:pt x="11023" y="0"/>
                    <a:pt x="8497" y="0"/>
                  </a:cubicBezTo>
                  <a:close/>
                </a:path>
              </a:pathLst>
            </a:custGeom>
            <a:solidFill>
              <a:srgbClr val="62C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2"/>
            <p:cNvSpPr/>
            <p:nvPr/>
          </p:nvSpPr>
          <p:spPr>
            <a:xfrm>
              <a:off x="4310335" y="2819685"/>
              <a:ext cx="144132" cy="165584"/>
            </a:xfrm>
            <a:custGeom>
              <a:rect b="b" l="l" r="r" t="t"/>
              <a:pathLst>
                <a:path extrusionOk="0" h="5164" w="4495">
                  <a:moveTo>
                    <a:pt x="4461" y="1"/>
                  </a:moveTo>
                  <a:lnTo>
                    <a:pt x="84" y="134"/>
                  </a:lnTo>
                  <a:cubicBezTo>
                    <a:pt x="84" y="201"/>
                    <a:pt x="0" y="3326"/>
                    <a:pt x="167" y="4061"/>
                  </a:cubicBezTo>
                  <a:cubicBezTo>
                    <a:pt x="274" y="4607"/>
                    <a:pt x="1135" y="5164"/>
                    <a:pt x="2182" y="5164"/>
                  </a:cubicBezTo>
                  <a:cubicBezTo>
                    <a:pt x="2448" y="5164"/>
                    <a:pt x="2727" y="5128"/>
                    <a:pt x="3008" y="5046"/>
                  </a:cubicBezTo>
                  <a:cubicBezTo>
                    <a:pt x="4395" y="4629"/>
                    <a:pt x="4495" y="3593"/>
                    <a:pt x="4495" y="3593"/>
                  </a:cubicBezTo>
                  <a:lnTo>
                    <a:pt x="4461" y="1"/>
                  </a:ln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2"/>
            <p:cNvSpPr/>
            <p:nvPr/>
          </p:nvSpPr>
          <p:spPr>
            <a:xfrm>
              <a:off x="4643042" y="2818082"/>
              <a:ext cx="143619" cy="165039"/>
            </a:xfrm>
            <a:custGeom>
              <a:rect b="b" l="l" r="r" t="t"/>
              <a:pathLst>
                <a:path extrusionOk="0" h="5147" w="4479">
                  <a:moveTo>
                    <a:pt x="4462" y="0"/>
                  </a:moveTo>
                  <a:lnTo>
                    <a:pt x="84" y="117"/>
                  </a:lnTo>
                  <a:cubicBezTo>
                    <a:pt x="67" y="201"/>
                    <a:pt x="0" y="3309"/>
                    <a:pt x="151" y="4044"/>
                  </a:cubicBezTo>
                  <a:cubicBezTo>
                    <a:pt x="271" y="4590"/>
                    <a:pt x="1123" y="5147"/>
                    <a:pt x="2167" y="5147"/>
                  </a:cubicBezTo>
                  <a:cubicBezTo>
                    <a:pt x="2432" y="5147"/>
                    <a:pt x="2710" y="5111"/>
                    <a:pt x="2991" y="5030"/>
                  </a:cubicBezTo>
                  <a:cubicBezTo>
                    <a:pt x="4395" y="4629"/>
                    <a:pt x="4478" y="3576"/>
                    <a:pt x="4478" y="3576"/>
                  </a:cubicBezTo>
                  <a:lnTo>
                    <a:pt x="4462" y="0"/>
                  </a:ln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2"/>
            <p:cNvSpPr/>
            <p:nvPr/>
          </p:nvSpPr>
          <p:spPr>
            <a:xfrm>
              <a:off x="4378377" y="2085108"/>
              <a:ext cx="300064" cy="212238"/>
            </a:xfrm>
            <a:custGeom>
              <a:rect b="b" l="l" r="r" t="t"/>
              <a:pathLst>
                <a:path extrusionOk="0" h="6619" w="9358">
                  <a:moveTo>
                    <a:pt x="1496" y="0"/>
                  </a:moveTo>
                  <a:cubicBezTo>
                    <a:pt x="1285" y="0"/>
                    <a:pt x="1086" y="1"/>
                    <a:pt x="903" y="2"/>
                  </a:cubicBezTo>
                  <a:cubicBezTo>
                    <a:pt x="619" y="86"/>
                    <a:pt x="318" y="136"/>
                    <a:pt x="0" y="186"/>
                  </a:cubicBezTo>
                  <a:cubicBezTo>
                    <a:pt x="1270" y="2759"/>
                    <a:pt x="4662" y="6418"/>
                    <a:pt x="6550" y="6619"/>
                  </a:cubicBezTo>
                  <a:cubicBezTo>
                    <a:pt x="7703" y="6117"/>
                    <a:pt x="8856" y="2208"/>
                    <a:pt x="9357" y="236"/>
                  </a:cubicBezTo>
                  <a:cubicBezTo>
                    <a:pt x="8789" y="119"/>
                    <a:pt x="8371" y="86"/>
                    <a:pt x="8371" y="86"/>
                  </a:cubicBezTo>
                  <a:cubicBezTo>
                    <a:pt x="8232" y="86"/>
                    <a:pt x="4022" y="0"/>
                    <a:pt x="1496" y="0"/>
                  </a:cubicBez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2"/>
            <p:cNvSpPr/>
            <p:nvPr/>
          </p:nvSpPr>
          <p:spPr>
            <a:xfrm>
              <a:off x="4397648" y="2212150"/>
              <a:ext cx="918342" cy="722232"/>
            </a:xfrm>
            <a:custGeom>
              <a:rect b="b" l="l" r="r" t="t"/>
              <a:pathLst>
                <a:path extrusionOk="0" h="22524" w="28640">
                  <a:moveTo>
                    <a:pt x="25247" y="0"/>
                  </a:moveTo>
                  <a:lnTo>
                    <a:pt x="16091" y="1922"/>
                  </a:lnTo>
                  <a:lnTo>
                    <a:pt x="1" y="5280"/>
                  </a:lnTo>
                  <a:lnTo>
                    <a:pt x="3226" y="22523"/>
                  </a:lnTo>
                  <a:lnTo>
                    <a:pt x="19851" y="19248"/>
                  </a:lnTo>
                  <a:lnTo>
                    <a:pt x="28639" y="17511"/>
                  </a:lnTo>
                  <a:lnTo>
                    <a:pt x="25247" y="0"/>
                  </a:lnTo>
                  <a:close/>
                </a:path>
              </a:pathLst>
            </a:custGeom>
            <a:solidFill>
              <a:srgbClr val="AD42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2"/>
            <p:cNvSpPr/>
            <p:nvPr/>
          </p:nvSpPr>
          <p:spPr>
            <a:xfrm>
              <a:off x="4913606" y="2212150"/>
              <a:ext cx="402384" cy="617219"/>
            </a:xfrm>
            <a:custGeom>
              <a:rect b="b" l="l" r="r" t="t"/>
              <a:pathLst>
                <a:path extrusionOk="0" h="19249" w="12549">
                  <a:moveTo>
                    <a:pt x="9156" y="0"/>
                  </a:moveTo>
                  <a:lnTo>
                    <a:pt x="0" y="1922"/>
                  </a:lnTo>
                  <a:lnTo>
                    <a:pt x="3760" y="19248"/>
                  </a:lnTo>
                  <a:lnTo>
                    <a:pt x="12548" y="17511"/>
                  </a:lnTo>
                  <a:lnTo>
                    <a:pt x="9156" y="0"/>
                  </a:lnTo>
                  <a:close/>
                </a:path>
              </a:pathLst>
            </a:custGeom>
            <a:solidFill>
              <a:srgbClr val="CE4E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2"/>
            <p:cNvSpPr/>
            <p:nvPr/>
          </p:nvSpPr>
          <p:spPr>
            <a:xfrm>
              <a:off x="4247648" y="2444108"/>
              <a:ext cx="657397" cy="384844"/>
            </a:xfrm>
            <a:custGeom>
              <a:rect b="b" l="l" r="r" t="t"/>
              <a:pathLst>
                <a:path extrusionOk="0" h="12002" w="20502">
                  <a:moveTo>
                    <a:pt x="5731" y="1"/>
                  </a:moveTo>
                  <a:lnTo>
                    <a:pt x="0" y="1722"/>
                  </a:lnTo>
                  <a:cubicBezTo>
                    <a:pt x="0" y="1722"/>
                    <a:pt x="2156" y="9124"/>
                    <a:pt x="2774" y="9909"/>
                  </a:cubicBezTo>
                  <a:cubicBezTo>
                    <a:pt x="3270" y="10525"/>
                    <a:pt x="7624" y="12002"/>
                    <a:pt x="14579" y="12002"/>
                  </a:cubicBezTo>
                  <a:cubicBezTo>
                    <a:pt x="16295" y="12002"/>
                    <a:pt x="18170" y="11912"/>
                    <a:pt x="20184" y="11697"/>
                  </a:cubicBezTo>
                  <a:cubicBezTo>
                    <a:pt x="20368" y="10845"/>
                    <a:pt x="20485" y="9993"/>
                    <a:pt x="20502" y="9124"/>
                  </a:cubicBezTo>
                  <a:lnTo>
                    <a:pt x="7803" y="6099"/>
                  </a:lnTo>
                  <a:lnTo>
                    <a:pt x="5731" y="1"/>
                  </a:lnTo>
                  <a:close/>
                </a:path>
              </a:pathLst>
            </a:custGeom>
            <a:solidFill>
              <a:srgbClr val="F7A6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2"/>
            <p:cNvSpPr/>
            <p:nvPr/>
          </p:nvSpPr>
          <p:spPr>
            <a:xfrm>
              <a:off x="4848226" y="2621588"/>
              <a:ext cx="294164" cy="230836"/>
            </a:xfrm>
            <a:custGeom>
              <a:rect b="b" l="l" r="r" t="t"/>
              <a:pathLst>
                <a:path extrusionOk="0" h="7199" w="9174">
                  <a:moveTo>
                    <a:pt x="6667" y="0"/>
                  </a:moveTo>
                  <a:cubicBezTo>
                    <a:pt x="6649" y="0"/>
                    <a:pt x="6633" y="4"/>
                    <a:pt x="6617" y="13"/>
                  </a:cubicBezTo>
                  <a:cubicBezTo>
                    <a:pt x="6300" y="180"/>
                    <a:pt x="5999" y="1283"/>
                    <a:pt x="5498" y="1383"/>
                  </a:cubicBezTo>
                  <a:cubicBezTo>
                    <a:pt x="4997" y="1500"/>
                    <a:pt x="3710" y="1550"/>
                    <a:pt x="3259" y="1784"/>
                  </a:cubicBezTo>
                  <a:cubicBezTo>
                    <a:pt x="3025" y="1901"/>
                    <a:pt x="2791" y="2603"/>
                    <a:pt x="2624" y="3255"/>
                  </a:cubicBezTo>
                  <a:lnTo>
                    <a:pt x="1655" y="3071"/>
                  </a:lnTo>
                  <a:lnTo>
                    <a:pt x="1" y="2753"/>
                  </a:lnTo>
                  <a:lnTo>
                    <a:pt x="936" y="6864"/>
                  </a:lnTo>
                  <a:lnTo>
                    <a:pt x="2173" y="6496"/>
                  </a:lnTo>
                  <a:lnTo>
                    <a:pt x="2808" y="6295"/>
                  </a:lnTo>
                  <a:cubicBezTo>
                    <a:pt x="3253" y="6592"/>
                    <a:pt x="4219" y="7198"/>
                    <a:pt x="4613" y="7198"/>
                  </a:cubicBezTo>
                  <a:cubicBezTo>
                    <a:pt x="4619" y="7198"/>
                    <a:pt x="4624" y="7198"/>
                    <a:pt x="4629" y="7198"/>
                  </a:cubicBezTo>
                  <a:cubicBezTo>
                    <a:pt x="4763" y="7181"/>
                    <a:pt x="4896" y="7164"/>
                    <a:pt x="5030" y="7114"/>
                  </a:cubicBezTo>
                  <a:cubicBezTo>
                    <a:pt x="5281" y="7031"/>
                    <a:pt x="5515" y="6914"/>
                    <a:pt x="5748" y="6780"/>
                  </a:cubicBezTo>
                  <a:cubicBezTo>
                    <a:pt x="5748" y="6780"/>
                    <a:pt x="6159" y="6907"/>
                    <a:pt x="6464" y="6907"/>
                  </a:cubicBezTo>
                  <a:cubicBezTo>
                    <a:pt x="6558" y="6907"/>
                    <a:pt x="6642" y="6895"/>
                    <a:pt x="6701" y="6864"/>
                  </a:cubicBezTo>
                  <a:lnTo>
                    <a:pt x="6935" y="6730"/>
                  </a:lnTo>
                  <a:lnTo>
                    <a:pt x="7369" y="6479"/>
                  </a:lnTo>
                  <a:cubicBezTo>
                    <a:pt x="7369" y="6479"/>
                    <a:pt x="7967" y="6593"/>
                    <a:pt x="8378" y="6593"/>
                  </a:cubicBezTo>
                  <a:cubicBezTo>
                    <a:pt x="8490" y="6593"/>
                    <a:pt x="8588" y="6584"/>
                    <a:pt x="8656" y="6563"/>
                  </a:cubicBezTo>
                  <a:cubicBezTo>
                    <a:pt x="8840" y="6479"/>
                    <a:pt x="9023" y="6362"/>
                    <a:pt x="9174" y="6229"/>
                  </a:cubicBezTo>
                  <a:cubicBezTo>
                    <a:pt x="9174" y="6229"/>
                    <a:pt x="5682" y="3856"/>
                    <a:pt x="5281" y="3472"/>
                  </a:cubicBezTo>
                  <a:cubicBezTo>
                    <a:pt x="5698" y="2519"/>
                    <a:pt x="6250" y="2252"/>
                    <a:pt x="6250" y="2252"/>
                  </a:cubicBezTo>
                  <a:cubicBezTo>
                    <a:pt x="6250" y="2252"/>
                    <a:pt x="6918" y="2135"/>
                    <a:pt x="7252" y="1751"/>
                  </a:cubicBezTo>
                  <a:cubicBezTo>
                    <a:pt x="7569" y="1386"/>
                    <a:pt x="6985" y="0"/>
                    <a:pt x="6667" y="0"/>
                  </a:cubicBezTo>
                  <a:close/>
                </a:path>
              </a:pathLst>
            </a:custGeom>
            <a:solidFill>
              <a:srgbClr val="D1D1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2"/>
            <p:cNvSpPr/>
            <p:nvPr/>
          </p:nvSpPr>
          <p:spPr>
            <a:xfrm>
              <a:off x="4901261" y="2720027"/>
              <a:ext cx="37003" cy="109342"/>
            </a:xfrm>
            <a:custGeom>
              <a:rect b="b" l="l" r="r" t="t"/>
              <a:pathLst>
                <a:path extrusionOk="0" h="3410" w="1154">
                  <a:moveTo>
                    <a:pt x="1" y="1"/>
                  </a:moveTo>
                  <a:lnTo>
                    <a:pt x="519" y="3409"/>
                  </a:lnTo>
                  <a:lnTo>
                    <a:pt x="1154" y="3225"/>
                  </a:lnTo>
                  <a:lnTo>
                    <a:pt x="970" y="185"/>
                  </a:lnTo>
                  <a:lnTo>
                    <a:pt x="1" y="1"/>
                  </a:lnTo>
                  <a:close/>
                </a:path>
              </a:pathLst>
            </a:custGeom>
            <a:solidFill>
              <a:srgbClr val="D1D1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2"/>
            <p:cNvSpPr/>
            <p:nvPr/>
          </p:nvSpPr>
          <p:spPr>
            <a:xfrm>
              <a:off x="4971997" y="2816992"/>
              <a:ext cx="59513" cy="32738"/>
            </a:xfrm>
            <a:custGeom>
              <a:rect b="b" l="l" r="r" t="t"/>
              <a:pathLst>
                <a:path extrusionOk="0" h="1021" w="1856">
                  <a:moveTo>
                    <a:pt x="0" y="1"/>
                  </a:moveTo>
                  <a:cubicBezTo>
                    <a:pt x="0" y="1"/>
                    <a:pt x="619" y="619"/>
                    <a:pt x="1137" y="1020"/>
                  </a:cubicBezTo>
                  <a:cubicBezTo>
                    <a:pt x="1387" y="937"/>
                    <a:pt x="1621" y="820"/>
                    <a:pt x="1855" y="686"/>
                  </a:cubicBezTo>
                  <a:lnTo>
                    <a:pt x="0" y="1"/>
                  </a:lnTo>
                  <a:close/>
                </a:path>
              </a:pathLst>
            </a:custGeom>
            <a:solidFill>
              <a:srgbClr val="D1D1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2"/>
            <p:cNvSpPr/>
            <p:nvPr/>
          </p:nvSpPr>
          <p:spPr>
            <a:xfrm>
              <a:off x="5031477" y="2812727"/>
              <a:ext cx="53068" cy="24658"/>
            </a:xfrm>
            <a:custGeom>
              <a:rect b="b" l="l" r="r" t="t"/>
              <a:pathLst>
                <a:path extrusionOk="0" h="769" w="1655">
                  <a:moveTo>
                    <a:pt x="0" y="0"/>
                  </a:moveTo>
                  <a:lnTo>
                    <a:pt x="1220" y="769"/>
                  </a:lnTo>
                  <a:cubicBezTo>
                    <a:pt x="1454" y="619"/>
                    <a:pt x="1654" y="518"/>
                    <a:pt x="1654" y="518"/>
                  </a:cubicBezTo>
                  <a:lnTo>
                    <a:pt x="0" y="0"/>
                  </a:lnTo>
                  <a:close/>
                </a:path>
              </a:pathLst>
            </a:custGeom>
            <a:solidFill>
              <a:srgbClr val="D1D1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2"/>
            <p:cNvSpPr/>
            <p:nvPr/>
          </p:nvSpPr>
          <p:spPr>
            <a:xfrm>
              <a:off x="4144239" y="2132404"/>
              <a:ext cx="317732" cy="404981"/>
            </a:xfrm>
            <a:custGeom>
              <a:rect b="b" l="l" r="r" t="t"/>
              <a:pathLst>
                <a:path extrusionOk="0" h="12630" w="9909">
                  <a:moveTo>
                    <a:pt x="3627" y="0"/>
                  </a:moveTo>
                  <a:cubicBezTo>
                    <a:pt x="2958" y="0"/>
                    <a:pt x="2278" y="267"/>
                    <a:pt x="1605" y="850"/>
                  </a:cubicBezTo>
                  <a:cubicBezTo>
                    <a:pt x="1" y="2220"/>
                    <a:pt x="1772" y="12629"/>
                    <a:pt x="1772" y="12629"/>
                  </a:cubicBezTo>
                  <a:cubicBezTo>
                    <a:pt x="1772" y="12629"/>
                    <a:pt x="9658" y="10774"/>
                    <a:pt x="9909" y="10774"/>
                  </a:cubicBezTo>
                  <a:cubicBezTo>
                    <a:pt x="9909" y="10774"/>
                    <a:pt x="8338" y="3506"/>
                    <a:pt x="6300" y="1401"/>
                  </a:cubicBezTo>
                  <a:cubicBezTo>
                    <a:pt x="5457" y="509"/>
                    <a:pt x="4552" y="0"/>
                    <a:pt x="3627" y="0"/>
                  </a:cubicBezTo>
                  <a:close/>
                </a:path>
              </a:pathLst>
            </a:custGeom>
            <a:solidFill>
              <a:srgbClr val="62C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2"/>
            <p:cNvSpPr/>
            <p:nvPr/>
          </p:nvSpPr>
          <p:spPr>
            <a:xfrm>
              <a:off x="4961287" y="2189640"/>
              <a:ext cx="100203" cy="94784"/>
            </a:xfrm>
            <a:custGeom>
              <a:rect b="b" l="l" r="r" t="t"/>
              <a:pathLst>
                <a:path extrusionOk="0" h="2956" w="3125">
                  <a:moveTo>
                    <a:pt x="2573" y="0"/>
                  </a:moveTo>
                  <a:lnTo>
                    <a:pt x="1805" y="1136"/>
                  </a:lnTo>
                  <a:cubicBezTo>
                    <a:pt x="1805" y="1136"/>
                    <a:pt x="0" y="2339"/>
                    <a:pt x="50" y="2557"/>
                  </a:cubicBezTo>
                  <a:cubicBezTo>
                    <a:pt x="95" y="2712"/>
                    <a:pt x="455" y="2955"/>
                    <a:pt x="942" y="2955"/>
                  </a:cubicBezTo>
                  <a:cubicBezTo>
                    <a:pt x="1188" y="2955"/>
                    <a:pt x="1468" y="2893"/>
                    <a:pt x="1755" y="2724"/>
                  </a:cubicBezTo>
                  <a:cubicBezTo>
                    <a:pt x="2607" y="2239"/>
                    <a:pt x="3125" y="919"/>
                    <a:pt x="3125" y="919"/>
                  </a:cubicBezTo>
                  <a:lnTo>
                    <a:pt x="2573" y="0"/>
                  </a:lnTo>
                  <a:close/>
                </a:path>
              </a:pathLst>
            </a:custGeom>
            <a:solidFill>
              <a:srgbClr val="D1D1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2"/>
            <p:cNvSpPr/>
            <p:nvPr/>
          </p:nvSpPr>
          <p:spPr>
            <a:xfrm>
              <a:off x="5063606" y="2200895"/>
              <a:ext cx="11287" cy="63232"/>
            </a:xfrm>
            <a:custGeom>
              <a:rect b="b" l="l" r="r" t="t"/>
              <a:pathLst>
                <a:path extrusionOk="0" h="1972" w="352">
                  <a:moveTo>
                    <a:pt x="201" y="0"/>
                  </a:moveTo>
                  <a:cubicBezTo>
                    <a:pt x="51" y="351"/>
                    <a:pt x="1" y="719"/>
                    <a:pt x="51" y="1086"/>
                  </a:cubicBezTo>
                  <a:cubicBezTo>
                    <a:pt x="67" y="1471"/>
                    <a:pt x="168" y="1771"/>
                    <a:pt x="184" y="1972"/>
                  </a:cubicBezTo>
                  <a:cubicBezTo>
                    <a:pt x="268" y="1838"/>
                    <a:pt x="335" y="1688"/>
                    <a:pt x="351" y="1537"/>
                  </a:cubicBezTo>
                  <a:lnTo>
                    <a:pt x="201" y="0"/>
                  </a:lnTo>
                  <a:close/>
                </a:path>
              </a:pathLst>
            </a:custGeom>
            <a:solidFill>
              <a:srgbClr val="D1D1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2"/>
            <p:cNvSpPr/>
            <p:nvPr/>
          </p:nvSpPr>
          <p:spPr>
            <a:xfrm>
              <a:off x="5104874" y="2200350"/>
              <a:ext cx="17155" cy="52522"/>
            </a:xfrm>
            <a:custGeom>
              <a:rect b="b" l="l" r="r" t="t"/>
              <a:pathLst>
                <a:path extrusionOk="0" h="1638" w="535">
                  <a:moveTo>
                    <a:pt x="17" y="0"/>
                  </a:moveTo>
                  <a:lnTo>
                    <a:pt x="17" y="0"/>
                  </a:lnTo>
                  <a:cubicBezTo>
                    <a:pt x="34" y="569"/>
                    <a:pt x="0" y="1621"/>
                    <a:pt x="0" y="1621"/>
                  </a:cubicBezTo>
                  <a:cubicBezTo>
                    <a:pt x="67" y="1621"/>
                    <a:pt x="134" y="1638"/>
                    <a:pt x="201" y="1638"/>
                  </a:cubicBezTo>
                  <a:cubicBezTo>
                    <a:pt x="535" y="853"/>
                    <a:pt x="251" y="518"/>
                    <a:pt x="17" y="0"/>
                  </a:cubicBezTo>
                  <a:close/>
                </a:path>
              </a:pathLst>
            </a:custGeom>
            <a:solidFill>
              <a:srgbClr val="D1D1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2"/>
            <p:cNvSpPr/>
            <p:nvPr/>
          </p:nvSpPr>
          <p:spPr>
            <a:xfrm>
              <a:off x="5130045" y="2196598"/>
              <a:ext cx="21451" cy="68106"/>
            </a:xfrm>
            <a:custGeom>
              <a:rect b="b" l="l" r="r" t="t"/>
              <a:pathLst>
                <a:path extrusionOk="0" h="2124" w="669">
                  <a:moveTo>
                    <a:pt x="117" y="1"/>
                  </a:moveTo>
                  <a:lnTo>
                    <a:pt x="117" y="1"/>
                  </a:lnTo>
                  <a:cubicBezTo>
                    <a:pt x="117" y="1"/>
                    <a:pt x="368" y="619"/>
                    <a:pt x="318" y="869"/>
                  </a:cubicBezTo>
                  <a:cubicBezTo>
                    <a:pt x="284" y="1020"/>
                    <a:pt x="234" y="1187"/>
                    <a:pt x="151" y="1320"/>
                  </a:cubicBezTo>
                  <a:lnTo>
                    <a:pt x="151" y="1337"/>
                  </a:lnTo>
                  <a:cubicBezTo>
                    <a:pt x="134" y="1387"/>
                    <a:pt x="0" y="2022"/>
                    <a:pt x="67" y="2122"/>
                  </a:cubicBezTo>
                  <a:cubicBezTo>
                    <a:pt x="68" y="2123"/>
                    <a:pt x="69" y="2124"/>
                    <a:pt x="70" y="2124"/>
                  </a:cubicBezTo>
                  <a:cubicBezTo>
                    <a:pt x="122" y="2124"/>
                    <a:pt x="668" y="867"/>
                    <a:pt x="635" y="719"/>
                  </a:cubicBezTo>
                  <a:cubicBezTo>
                    <a:pt x="585" y="468"/>
                    <a:pt x="518" y="234"/>
                    <a:pt x="418" y="17"/>
                  </a:cubicBezTo>
                  <a:lnTo>
                    <a:pt x="117" y="1"/>
                  </a:lnTo>
                  <a:close/>
                </a:path>
              </a:pathLst>
            </a:custGeom>
            <a:solidFill>
              <a:srgbClr val="D1D1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2"/>
            <p:cNvSpPr/>
            <p:nvPr/>
          </p:nvSpPr>
          <p:spPr>
            <a:xfrm>
              <a:off x="4400342" y="1741788"/>
              <a:ext cx="315584" cy="521281"/>
            </a:xfrm>
            <a:custGeom>
              <a:rect b="b" l="l" r="r" t="t"/>
              <a:pathLst>
                <a:path extrusionOk="0" h="16257" w="9842">
                  <a:moveTo>
                    <a:pt x="7064" y="1"/>
                  </a:moveTo>
                  <a:cubicBezTo>
                    <a:pt x="6407" y="1"/>
                    <a:pt x="5728" y="213"/>
                    <a:pt x="5163" y="500"/>
                  </a:cubicBezTo>
                  <a:cubicBezTo>
                    <a:pt x="4261" y="951"/>
                    <a:pt x="3526" y="1687"/>
                    <a:pt x="3075" y="2606"/>
                  </a:cubicBezTo>
                  <a:cubicBezTo>
                    <a:pt x="3008" y="2422"/>
                    <a:pt x="2958" y="2205"/>
                    <a:pt x="2874" y="2037"/>
                  </a:cubicBezTo>
                  <a:cubicBezTo>
                    <a:pt x="2807" y="1887"/>
                    <a:pt x="2690" y="1787"/>
                    <a:pt x="2624" y="1653"/>
                  </a:cubicBezTo>
                  <a:cubicBezTo>
                    <a:pt x="2438" y="1401"/>
                    <a:pt x="2148" y="1255"/>
                    <a:pt x="1844" y="1255"/>
                  </a:cubicBezTo>
                  <a:cubicBezTo>
                    <a:pt x="1764" y="1255"/>
                    <a:pt x="1684" y="1265"/>
                    <a:pt x="1604" y="1286"/>
                  </a:cubicBezTo>
                  <a:cubicBezTo>
                    <a:pt x="836" y="1469"/>
                    <a:pt x="1253" y="3692"/>
                    <a:pt x="1721" y="3942"/>
                  </a:cubicBezTo>
                  <a:cubicBezTo>
                    <a:pt x="1934" y="4056"/>
                    <a:pt x="2109" y="4087"/>
                    <a:pt x="2236" y="4087"/>
                  </a:cubicBezTo>
                  <a:cubicBezTo>
                    <a:pt x="2389" y="4087"/>
                    <a:pt x="2473" y="4042"/>
                    <a:pt x="2473" y="4042"/>
                  </a:cubicBezTo>
                  <a:lnTo>
                    <a:pt x="2473" y="4042"/>
                  </a:lnTo>
                  <a:cubicBezTo>
                    <a:pt x="2473" y="4043"/>
                    <a:pt x="2791" y="7802"/>
                    <a:pt x="2457" y="8821"/>
                  </a:cubicBezTo>
                  <a:cubicBezTo>
                    <a:pt x="2106" y="9840"/>
                    <a:pt x="1070" y="10425"/>
                    <a:pt x="0" y="10776"/>
                  </a:cubicBezTo>
                  <a:cubicBezTo>
                    <a:pt x="953" y="12514"/>
                    <a:pt x="4127" y="15688"/>
                    <a:pt x="5548" y="16256"/>
                  </a:cubicBezTo>
                  <a:cubicBezTo>
                    <a:pt x="6600" y="15989"/>
                    <a:pt x="7686" y="10793"/>
                    <a:pt x="7686" y="10793"/>
                  </a:cubicBezTo>
                  <a:cubicBezTo>
                    <a:pt x="7686" y="10793"/>
                    <a:pt x="6700" y="10642"/>
                    <a:pt x="6333" y="10241"/>
                  </a:cubicBezTo>
                  <a:cubicBezTo>
                    <a:pt x="5965" y="9807"/>
                    <a:pt x="5765" y="9256"/>
                    <a:pt x="5815" y="8687"/>
                  </a:cubicBezTo>
                  <a:cubicBezTo>
                    <a:pt x="5831" y="8441"/>
                    <a:pt x="5880" y="6965"/>
                    <a:pt x="6534" y="6965"/>
                  </a:cubicBezTo>
                  <a:cubicBezTo>
                    <a:pt x="6545" y="6965"/>
                    <a:pt x="6556" y="6966"/>
                    <a:pt x="6567" y="6966"/>
                  </a:cubicBezTo>
                  <a:cubicBezTo>
                    <a:pt x="6650" y="6966"/>
                    <a:pt x="6751" y="6983"/>
                    <a:pt x="6834" y="7000"/>
                  </a:cubicBezTo>
                  <a:cubicBezTo>
                    <a:pt x="7159" y="7057"/>
                    <a:pt x="7461" y="7085"/>
                    <a:pt x="7730" y="7085"/>
                  </a:cubicBezTo>
                  <a:cubicBezTo>
                    <a:pt x="8251" y="7085"/>
                    <a:pt x="8652" y="6981"/>
                    <a:pt x="8873" y="6783"/>
                  </a:cubicBezTo>
                  <a:cubicBezTo>
                    <a:pt x="9107" y="6599"/>
                    <a:pt x="9223" y="5580"/>
                    <a:pt x="9223" y="4911"/>
                  </a:cubicBezTo>
                  <a:cubicBezTo>
                    <a:pt x="9223" y="4276"/>
                    <a:pt x="9825" y="4226"/>
                    <a:pt x="9825" y="3992"/>
                  </a:cubicBezTo>
                  <a:cubicBezTo>
                    <a:pt x="9842" y="3708"/>
                    <a:pt x="9441" y="3541"/>
                    <a:pt x="9324" y="3307"/>
                  </a:cubicBezTo>
                  <a:cubicBezTo>
                    <a:pt x="8923" y="2422"/>
                    <a:pt x="9407" y="1402"/>
                    <a:pt x="8672" y="617"/>
                  </a:cubicBezTo>
                  <a:cubicBezTo>
                    <a:pt x="8555" y="484"/>
                    <a:pt x="8405" y="367"/>
                    <a:pt x="8238" y="283"/>
                  </a:cubicBezTo>
                  <a:cubicBezTo>
                    <a:pt x="7877" y="84"/>
                    <a:pt x="7475" y="1"/>
                    <a:pt x="7064" y="1"/>
                  </a:cubicBezTo>
                  <a:close/>
                </a:path>
              </a:pathLst>
            </a:custGeom>
            <a:solidFill>
              <a:srgbClr val="F7A6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2"/>
            <p:cNvSpPr/>
            <p:nvPr/>
          </p:nvSpPr>
          <p:spPr>
            <a:xfrm>
              <a:off x="4400342" y="1849976"/>
              <a:ext cx="246484" cy="413093"/>
            </a:xfrm>
            <a:custGeom>
              <a:rect b="b" l="l" r="r" t="t"/>
              <a:pathLst>
                <a:path extrusionOk="0" h="12883" w="7687">
                  <a:moveTo>
                    <a:pt x="2941" y="0"/>
                  </a:moveTo>
                  <a:cubicBezTo>
                    <a:pt x="2841" y="568"/>
                    <a:pt x="2473" y="668"/>
                    <a:pt x="2473" y="668"/>
                  </a:cubicBezTo>
                  <a:cubicBezTo>
                    <a:pt x="2473" y="668"/>
                    <a:pt x="2791" y="4428"/>
                    <a:pt x="2457" y="5447"/>
                  </a:cubicBezTo>
                  <a:cubicBezTo>
                    <a:pt x="2106" y="6466"/>
                    <a:pt x="1070" y="7051"/>
                    <a:pt x="0" y="7402"/>
                  </a:cubicBezTo>
                  <a:cubicBezTo>
                    <a:pt x="953" y="9140"/>
                    <a:pt x="4127" y="12314"/>
                    <a:pt x="5548" y="12882"/>
                  </a:cubicBezTo>
                  <a:cubicBezTo>
                    <a:pt x="6600" y="12615"/>
                    <a:pt x="7686" y="7419"/>
                    <a:pt x="7686" y="7419"/>
                  </a:cubicBezTo>
                  <a:cubicBezTo>
                    <a:pt x="7686" y="7419"/>
                    <a:pt x="6700" y="7268"/>
                    <a:pt x="6333" y="6867"/>
                  </a:cubicBezTo>
                  <a:cubicBezTo>
                    <a:pt x="5965" y="6433"/>
                    <a:pt x="5765" y="5882"/>
                    <a:pt x="5815" y="5313"/>
                  </a:cubicBezTo>
                  <a:cubicBezTo>
                    <a:pt x="5831" y="5067"/>
                    <a:pt x="5880" y="3591"/>
                    <a:pt x="6534" y="3591"/>
                  </a:cubicBezTo>
                  <a:cubicBezTo>
                    <a:pt x="6545" y="3591"/>
                    <a:pt x="6556" y="3592"/>
                    <a:pt x="6567" y="3592"/>
                  </a:cubicBezTo>
                  <a:cubicBezTo>
                    <a:pt x="5815" y="3459"/>
                    <a:pt x="3827" y="2924"/>
                    <a:pt x="3108" y="702"/>
                  </a:cubicBezTo>
                  <a:cubicBezTo>
                    <a:pt x="3075" y="535"/>
                    <a:pt x="3008" y="334"/>
                    <a:pt x="2941" y="0"/>
                  </a:cubicBezTo>
                  <a:close/>
                </a:path>
              </a:pathLst>
            </a:custGeom>
            <a:solidFill>
              <a:srgbClr val="F3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2"/>
            <p:cNvSpPr/>
            <p:nvPr/>
          </p:nvSpPr>
          <p:spPr>
            <a:xfrm>
              <a:off x="4452319" y="1797485"/>
              <a:ext cx="34310" cy="56274"/>
            </a:xfrm>
            <a:custGeom>
              <a:rect b="b" l="l" r="r" t="t"/>
              <a:pathLst>
                <a:path extrusionOk="0" h="1755" w="1070">
                  <a:moveTo>
                    <a:pt x="241" y="1"/>
                  </a:moveTo>
                  <a:cubicBezTo>
                    <a:pt x="85" y="1"/>
                    <a:pt x="0" y="100"/>
                    <a:pt x="0" y="100"/>
                  </a:cubicBezTo>
                  <a:cubicBezTo>
                    <a:pt x="6" y="100"/>
                    <a:pt x="12" y="100"/>
                    <a:pt x="18" y="100"/>
                  </a:cubicBezTo>
                  <a:cubicBezTo>
                    <a:pt x="553" y="100"/>
                    <a:pt x="635" y="835"/>
                    <a:pt x="635" y="835"/>
                  </a:cubicBezTo>
                  <a:cubicBezTo>
                    <a:pt x="551" y="835"/>
                    <a:pt x="485" y="852"/>
                    <a:pt x="418" y="869"/>
                  </a:cubicBezTo>
                  <a:cubicBezTo>
                    <a:pt x="84" y="952"/>
                    <a:pt x="117" y="1754"/>
                    <a:pt x="602" y="1754"/>
                  </a:cubicBezTo>
                  <a:cubicBezTo>
                    <a:pt x="1069" y="1754"/>
                    <a:pt x="1003" y="468"/>
                    <a:pt x="551" y="117"/>
                  </a:cubicBezTo>
                  <a:cubicBezTo>
                    <a:pt x="429" y="29"/>
                    <a:pt x="325" y="1"/>
                    <a:pt x="241" y="1"/>
                  </a:cubicBezTo>
                  <a:close/>
                </a:path>
              </a:pathLst>
            </a:custGeom>
            <a:solidFill>
              <a:srgbClr val="F3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2"/>
            <p:cNvSpPr/>
            <p:nvPr/>
          </p:nvSpPr>
          <p:spPr>
            <a:xfrm>
              <a:off x="4629093" y="1781581"/>
              <a:ext cx="42358" cy="21259"/>
            </a:xfrm>
            <a:custGeom>
              <a:rect b="b" l="l" r="r" t="t"/>
              <a:pathLst>
                <a:path extrusionOk="0" h="663" w="1321">
                  <a:moveTo>
                    <a:pt x="647" y="1"/>
                  </a:moveTo>
                  <a:cubicBezTo>
                    <a:pt x="363" y="1"/>
                    <a:pt x="85" y="184"/>
                    <a:pt x="1" y="663"/>
                  </a:cubicBezTo>
                  <a:cubicBezTo>
                    <a:pt x="300" y="488"/>
                    <a:pt x="637" y="397"/>
                    <a:pt x="976" y="397"/>
                  </a:cubicBezTo>
                  <a:cubicBezTo>
                    <a:pt x="1091" y="397"/>
                    <a:pt x="1207" y="408"/>
                    <a:pt x="1321" y="429"/>
                  </a:cubicBezTo>
                  <a:cubicBezTo>
                    <a:pt x="1213" y="180"/>
                    <a:pt x="927" y="1"/>
                    <a:pt x="647" y="1"/>
                  </a:cubicBezTo>
                  <a:close/>
                </a:path>
              </a:pathLst>
            </a:custGeom>
            <a:solidFill>
              <a:srgbClr val="ED30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2"/>
            <p:cNvSpPr/>
            <p:nvPr/>
          </p:nvSpPr>
          <p:spPr>
            <a:xfrm>
              <a:off x="4639835" y="1816211"/>
              <a:ext cx="25203" cy="24690"/>
            </a:xfrm>
            <a:custGeom>
              <a:rect b="b" l="l" r="r" t="t"/>
              <a:pathLst>
                <a:path extrusionOk="0" h="770" w="786">
                  <a:moveTo>
                    <a:pt x="401" y="0"/>
                  </a:moveTo>
                  <a:cubicBezTo>
                    <a:pt x="334" y="0"/>
                    <a:pt x="267" y="17"/>
                    <a:pt x="201" y="51"/>
                  </a:cubicBezTo>
                  <a:lnTo>
                    <a:pt x="117" y="117"/>
                  </a:lnTo>
                  <a:cubicBezTo>
                    <a:pt x="67" y="151"/>
                    <a:pt x="33" y="218"/>
                    <a:pt x="17" y="285"/>
                  </a:cubicBezTo>
                  <a:cubicBezTo>
                    <a:pt x="17" y="318"/>
                    <a:pt x="0" y="351"/>
                    <a:pt x="0" y="385"/>
                  </a:cubicBezTo>
                  <a:cubicBezTo>
                    <a:pt x="0" y="435"/>
                    <a:pt x="17" y="485"/>
                    <a:pt x="33" y="518"/>
                  </a:cubicBezTo>
                  <a:cubicBezTo>
                    <a:pt x="84" y="669"/>
                    <a:pt x="217" y="769"/>
                    <a:pt x="384" y="769"/>
                  </a:cubicBezTo>
                  <a:cubicBezTo>
                    <a:pt x="451" y="769"/>
                    <a:pt x="518" y="752"/>
                    <a:pt x="568" y="719"/>
                  </a:cubicBezTo>
                  <a:cubicBezTo>
                    <a:pt x="602" y="702"/>
                    <a:pt x="635" y="686"/>
                    <a:pt x="652" y="669"/>
                  </a:cubicBezTo>
                  <a:cubicBezTo>
                    <a:pt x="702" y="619"/>
                    <a:pt x="735" y="552"/>
                    <a:pt x="769" y="485"/>
                  </a:cubicBezTo>
                  <a:cubicBezTo>
                    <a:pt x="769" y="452"/>
                    <a:pt x="769" y="418"/>
                    <a:pt x="769" y="401"/>
                  </a:cubicBezTo>
                  <a:cubicBezTo>
                    <a:pt x="785" y="351"/>
                    <a:pt x="769" y="301"/>
                    <a:pt x="752" y="251"/>
                  </a:cubicBezTo>
                  <a:cubicBezTo>
                    <a:pt x="702" y="101"/>
                    <a:pt x="551" y="0"/>
                    <a:pt x="401" y="0"/>
                  </a:cubicBezTo>
                  <a:close/>
                </a:path>
              </a:pathLst>
            </a:custGeom>
            <a:solidFill>
              <a:srgbClr val="0A2E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2"/>
            <p:cNvSpPr/>
            <p:nvPr/>
          </p:nvSpPr>
          <p:spPr>
            <a:xfrm>
              <a:off x="4539632" y="1869792"/>
              <a:ext cx="175748" cy="111266"/>
            </a:xfrm>
            <a:custGeom>
              <a:rect b="b" l="l" r="r" t="t"/>
              <a:pathLst>
                <a:path extrusionOk="0" h="3470" w="5481">
                  <a:moveTo>
                    <a:pt x="5481" y="0"/>
                  </a:moveTo>
                  <a:lnTo>
                    <a:pt x="5481" y="0"/>
                  </a:lnTo>
                  <a:cubicBezTo>
                    <a:pt x="5481" y="0"/>
                    <a:pt x="368" y="184"/>
                    <a:pt x="201" y="552"/>
                  </a:cubicBezTo>
                  <a:cubicBezTo>
                    <a:pt x="51" y="919"/>
                    <a:pt x="1" y="2390"/>
                    <a:pt x="368" y="2690"/>
                  </a:cubicBezTo>
                  <a:cubicBezTo>
                    <a:pt x="635" y="2921"/>
                    <a:pt x="2148" y="3470"/>
                    <a:pt x="3377" y="3470"/>
                  </a:cubicBezTo>
                  <a:cubicBezTo>
                    <a:pt x="3839" y="3470"/>
                    <a:pt x="4261" y="3392"/>
                    <a:pt x="4562" y="3192"/>
                  </a:cubicBezTo>
                  <a:cubicBezTo>
                    <a:pt x="5180" y="2774"/>
                    <a:pt x="5481" y="0"/>
                    <a:pt x="548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2"/>
            <p:cNvSpPr/>
            <p:nvPr/>
          </p:nvSpPr>
          <p:spPr>
            <a:xfrm>
              <a:off x="4488200" y="1736882"/>
              <a:ext cx="210603" cy="88467"/>
            </a:xfrm>
            <a:custGeom>
              <a:rect b="b" l="l" r="r" t="t"/>
              <a:pathLst>
                <a:path extrusionOk="0" h="2759" w="6568">
                  <a:moveTo>
                    <a:pt x="4031" y="1"/>
                  </a:moveTo>
                  <a:cubicBezTo>
                    <a:pt x="3997" y="1"/>
                    <a:pt x="3962" y="1"/>
                    <a:pt x="3927" y="2"/>
                  </a:cubicBezTo>
                  <a:cubicBezTo>
                    <a:pt x="1705" y="68"/>
                    <a:pt x="1" y="1940"/>
                    <a:pt x="1" y="1940"/>
                  </a:cubicBezTo>
                  <a:cubicBezTo>
                    <a:pt x="67" y="2241"/>
                    <a:pt x="168" y="2508"/>
                    <a:pt x="335" y="2759"/>
                  </a:cubicBezTo>
                  <a:cubicBezTo>
                    <a:pt x="1605" y="1472"/>
                    <a:pt x="3125" y="820"/>
                    <a:pt x="4495" y="770"/>
                  </a:cubicBezTo>
                  <a:cubicBezTo>
                    <a:pt x="4527" y="769"/>
                    <a:pt x="4559" y="769"/>
                    <a:pt x="4590" y="769"/>
                  </a:cubicBezTo>
                  <a:cubicBezTo>
                    <a:pt x="5904" y="769"/>
                    <a:pt x="6367" y="1439"/>
                    <a:pt x="6367" y="1439"/>
                  </a:cubicBezTo>
                  <a:cubicBezTo>
                    <a:pt x="6567" y="1104"/>
                    <a:pt x="6467" y="670"/>
                    <a:pt x="6133" y="469"/>
                  </a:cubicBezTo>
                  <a:cubicBezTo>
                    <a:pt x="5728" y="243"/>
                    <a:pt x="5073" y="1"/>
                    <a:pt x="4031" y="1"/>
                  </a:cubicBezTo>
                  <a:close/>
                </a:path>
              </a:pathLst>
            </a:custGeom>
            <a:solidFill>
              <a:srgbClr val="EAF1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2"/>
            <p:cNvSpPr/>
            <p:nvPr/>
          </p:nvSpPr>
          <p:spPr>
            <a:xfrm>
              <a:off x="4494549" y="1808131"/>
              <a:ext cx="75128" cy="87954"/>
            </a:xfrm>
            <a:custGeom>
              <a:rect b="b" l="l" r="r" t="t"/>
              <a:pathLst>
                <a:path extrusionOk="0" h="2743" w="2343">
                  <a:moveTo>
                    <a:pt x="218" y="0"/>
                  </a:moveTo>
                  <a:cubicBezTo>
                    <a:pt x="94" y="0"/>
                    <a:pt x="0" y="150"/>
                    <a:pt x="53" y="269"/>
                  </a:cubicBezTo>
                  <a:cubicBezTo>
                    <a:pt x="204" y="520"/>
                    <a:pt x="371" y="737"/>
                    <a:pt x="571" y="954"/>
                  </a:cubicBezTo>
                  <a:cubicBezTo>
                    <a:pt x="755" y="1171"/>
                    <a:pt x="939" y="1389"/>
                    <a:pt x="1106" y="1623"/>
                  </a:cubicBezTo>
                  <a:cubicBezTo>
                    <a:pt x="1306" y="1856"/>
                    <a:pt x="1507" y="2090"/>
                    <a:pt x="1707" y="2324"/>
                  </a:cubicBezTo>
                  <a:cubicBezTo>
                    <a:pt x="1841" y="2508"/>
                    <a:pt x="1958" y="2725"/>
                    <a:pt x="2209" y="2742"/>
                  </a:cubicBezTo>
                  <a:cubicBezTo>
                    <a:pt x="2259" y="2742"/>
                    <a:pt x="2309" y="2692"/>
                    <a:pt x="2309" y="2642"/>
                  </a:cubicBezTo>
                  <a:cubicBezTo>
                    <a:pt x="2342" y="2408"/>
                    <a:pt x="2142" y="2224"/>
                    <a:pt x="1991" y="2040"/>
                  </a:cubicBezTo>
                  <a:cubicBezTo>
                    <a:pt x="1824" y="1823"/>
                    <a:pt x="1640" y="1606"/>
                    <a:pt x="1457" y="1389"/>
                  </a:cubicBezTo>
                  <a:cubicBezTo>
                    <a:pt x="1273" y="1155"/>
                    <a:pt x="1072" y="921"/>
                    <a:pt x="889" y="687"/>
                  </a:cubicBezTo>
                  <a:cubicBezTo>
                    <a:pt x="722" y="436"/>
                    <a:pt x="521" y="219"/>
                    <a:pt x="321" y="35"/>
                  </a:cubicBezTo>
                  <a:cubicBezTo>
                    <a:pt x="285" y="11"/>
                    <a:pt x="250" y="0"/>
                    <a:pt x="21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2"/>
            <p:cNvSpPr/>
            <p:nvPr/>
          </p:nvSpPr>
          <p:spPr>
            <a:xfrm>
              <a:off x="4491727" y="1850456"/>
              <a:ext cx="95458" cy="89045"/>
            </a:xfrm>
            <a:custGeom>
              <a:rect b="b" l="l" r="r" t="t"/>
              <a:pathLst>
                <a:path extrusionOk="0" h="2777" w="2977">
                  <a:moveTo>
                    <a:pt x="168" y="1"/>
                  </a:moveTo>
                  <a:cubicBezTo>
                    <a:pt x="83" y="1"/>
                    <a:pt x="1" y="81"/>
                    <a:pt x="24" y="186"/>
                  </a:cubicBezTo>
                  <a:cubicBezTo>
                    <a:pt x="58" y="470"/>
                    <a:pt x="308" y="754"/>
                    <a:pt x="475" y="988"/>
                  </a:cubicBezTo>
                  <a:cubicBezTo>
                    <a:pt x="659" y="1238"/>
                    <a:pt x="876" y="1489"/>
                    <a:pt x="1110" y="1706"/>
                  </a:cubicBezTo>
                  <a:cubicBezTo>
                    <a:pt x="1561" y="2174"/>
                    <a:pt x="2129" y="2542"/>
                    <a:pt x="2748" y="2759"/>
                  </a:cubicBezTo>
                  <a:cubicBezTo>
                    <a:pt x="2770" y="2771"/>
                    <a:pt x="2791" y="2777"/>
                    <a:pt x="2811" y="2777"/>
                  </a:cubicBezTo>
                  <a:cubicBezTo>
                    <a:pt x="2922" y="2777"/>
                    <a:pt x="2976" y="2598"/>
                    <a:pt x="2848" y="2542"/>
                  </a:cubicBezTo>
                  <a:cubicBezTo>
                    <a:pt x="2313" y="2224"/>
                    <a:pt x="1812" y="1873"/>
                    <a:pt x="1344" y="1455"/>
                  </a:cubicBezTo>
                  <a:cubicBezTo>
                    <a:pt x="1144" y="1238"/>
                    <a:pt x="943" y="1021"/>
                    <a:pt x="776" y="787"/>
                  </a:cubicBezTo>
                  <a:cubicBezTo>
                    <a:pt x="592" y="553"/>
                    <a:pt x="475" y="252"/>
                    <a:pt x="275" y="52"/>
                  </a:cubicBezTo>
                  <a:cubicBezTo>
                    <a:pt x="244" y="16"/>
                    <a:pt x="206" y="1"/>
                    <a:pt x="1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2"/>
            <p:cNvSpPr/>
            <p:nvPr/>
          </p:nvSpPr>
          <p:spPr>
            <a:xfrm>
              <a:off x="4901261" y="2720027"/>
              <a:ext cx="37003" cy="109342"/>
            </a:xfrm>
            <a:custGeom>
              <a:rect b="b" l="l" r="r" t="t"/>
              <a:pathLst>
                <a:path extrusionOk="0" h="3410" w="1154">
                  <a:moveTo>
                    <a:pt x="1" y="1"/>
                  </a:moveTo>
                  <a:lnTo>
                    <a:pt x="519" y="3409"/>
                  </a:lnTo>
                  <a:lnTo>
                    <a:pt x="1154" y="3225"/>
                  </a:lnTo>
                  <a:lnTo>
                    <a:pt x="970" y="185"/>
                  </a:lnTo>
                  <a:lnTo>
                    <a:pt x="1" y="1"/>
                  </a:lnTo>
                  <a:close/>
                </a:path>
              </a:pathLst>
            </a:custGeom>
            <a:solidFill>
              <a:srgbClr val="000000">
                <a:alpha val="2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84" name="Google Shape;284;p12"/>
            <p:cNvSpPr/>
            <p:nvPr/>
          </p:nvSpPr>
          <p:spPr>
            <a:xfrm>
              <a:off x="4971997" y="2816992"/>
              <a:ext cx="59513" cy="32738"/>
            </a:xfrm>
            <a:custGeom>
              <a:rect b="b" l="l" r="r" t="t"/>
              <a:pathLst>
                <a:path extrusionOk="0" h="1021" w="1856">
                  <a:moveTo>
                    <a:pt x="0" y="1"/>
                  </a:moveTo>
                  <a:cubicBezTo>
                    <a:pt x="0" y="1"/>
                    <a:pt x="619" y="619"/>
                    <a:pt x="1137" y="1020"/>
                  </a:cubicBezTo>
                  <a:cubicBezTo>
                    <a:pt x="1387" y="937"/>
                    <a:pt x="1621" y="820"/>
                    <a:pt x="1855" y="686"/>
                  </a:cubicBezTo>
                  <a:lnTo>
                    <a:pt x="0" y="1"/>
                  </a:lnTo>
                  <a:close/>
                </a:path>
              </a:pathLst>
            </a:custGeom>
            <a:solidFill>
              <a:srgbClr val="000000">
                <a:alpha val="2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85" name="Google Shape;285;p12"/>
            <p:cNvSpPr/>
            <p:nvPr/>
          </p:nvSpPr>
          <p:spPr>
            <a:xfrm>
              <a:off x="5031477" y="2812727"/>
              <a:ext cx="53068" cy="24658"/>
            </a:xfrm>
            <a:custGeom>
              <a:rect b="b" l="l" r="r" t="t"/>
              <a:pathLst>
                <a:path extrusionOk="0" h="769" w="1655">
                  <a:moveTo>
                    <a:pt x="0" y="0"/>
                  </a:moveTo>
                  <a:lnTo>
                    <a:pt x="1220" y="769"/>
                  </a:lnTo>
                  <a:cubicBezTo>
                    <a:pt x="1454" y="619"/>
                    <a:pt x="1654" y="518"/>
                    <a:pt x="1654" y="518"/>
                  </a:cubicBezTo>
                  <a:lnTo>
                    <a:pt x="0" y="0"/>
                  </a:lnTo>
                  <a:close/>
                </a:path>
              </a:pathLst>
            </a:custGeom>
            <a:solidFill>
              <a:srgbClr val="000000">
                <a:alpha val="2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86" name="Google Shape;286;p12"/>
            <p:cNvSpPr/>
            <p:nvPr/>
          </p:nvSpPr>
          <p:spPr>
            <a:xfrm>
              <a:off x="4961287" y="2189640"/>
              <a:ext cx="100203" cy="94784"/>
            </a:xfrm>
            <a:custGeom>
              <a:rect b="b" l="l" r="r" t="t"/>
              <a:pathLst>
                <a:path extrusionOk="0" h="2956" w="3125">
                  <a:moveTo>
                    <a:pt x="2573" y="0"/>
                  </a:moveTo>
                  <a:lnTo>
                    <a:pt x="1805" y="1136"/>
                  </a:lnTo>
                  <a:cubicBezTo>
                    <a:pt x="1805" y="1136"/>
                    <a:pt x="0" y="2339"/>
                    <a:pt x="50" y="2557"/>
                  </a:cubicBezTo>
                  <a:cubicBezTo>
                    <a:pt x="95" y="2712"/>
                    <a:pt x="455" y="2955"/>
                    <a:pt x="942" y="2955"/>
                  </a:cubicBezTo>
                  <a:cubicBezTo>
                    <a:pt x="1188" y="2955"/>
                    <a:pt x="1468" y="2893"/>
                    <a:pt x="1755" y="2724"/>
                  </a:cubicBezTo>
                  <a:cubicBezTo>
                    <a:pt x="2607" y="2239"/>
                    <a:pt x="3125" y="919"/>
                    <a:pt x="3125" y="919"/>
                  </a:cubicBezTo>
                  <a:lnTo>
                    <a:pt x="2573" y="0"/>
                  </a:lnTo>
                  <a:close/>
                </a:path>
              </a:pathLst>
            </a:custGeom>
            <a:solidFill>
              <a:srgbClr val="000000">
                <a:alpha val="2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87" name="Google Shape;287;p12"/>
            <p:cNvSpPr/>
            <p:nvPr/>
          </p:nvSpPr>
          <p:spPr>
            <a:xfrm>
              <a:off x="5029329" y="2171459"/>
              <a:ext cx="133422" cy="99113"/>
            </a:xfrm>
            <a:custGeom>
              <a:rect b="b" l="l" r="r" t="t"/>
              <a:pathLst>
                <a:path extrusionOk="0" h="3091" w="4161">
                  <a:moveTo>
                    <a:pt x="361" y="0"/>
                  </a:moveTo>
                  <a:cubicBezTo>
                    <a:pt x="240" y="0"/>
                    <a:pt x="130" y="23"/>
                    <a:pt x="50" y="83"/>
                  </a:cubicBezTo>
                  <a:cubicBezTo>
                    <a:pt x="0" y="133"/>
                    <a:pt x="368" y="2606"/>
                    <a:pt x="485" y="2806"/>
                  </a:cubicBezTo>
                  <a:cubicBezTo>
                    <a:pt x="603" y="2935"/>
                    <a:pt x="763" y="3002"/>
                    <a:pt x="929" y="3002"/>
                  </a:cubicBezTo>
                  <a:cubicBezTo>
                    <a:pt x="1020" y="3002"/>
                    <a:pt x="1114" y="2982"/>
                    <a:pt x="1203" y="2940"/>
                  </a:cubicBezTo>
                  <a:cubicBezTo>
                    <a:pt x="1220" y="2923"/>
                    <a:pt x="1237" y="2906"/>
                    <a:pt x="1253" y="2890"/>
                  </a:cubicBezTo>
                  <a:cubicBezTo>
                    <a:pt x="1337" y="2756"/>
                    <a:pt x="1404" y="2606"/>
                    <a:pt x="1420" y="2455"/>
                  </a:cubicBezTo>
                  <a:cubicBezTo>
                    <a:pt x="1420" y="2455"/>
                    <a:pt x="1890" y="2568"/>
                    <a:pt x="2168" y="2568"/>
                  </a:cubicBezTo>
                  <a:cubicBezTo>
                    <a:pt x="2260" y="2568"/>
                    <a:pt x="2331" y="2556"/>
                    <a:pt x="2356" y="2522"/>
                  </a:cubicBezTo>
                  <a:cubicBezTo>
                    <a:pt x="2423" y="2522"/>
                    <a:pt x="2490" y="2539"/>
                    <a:pt x="2557" y="2539"/>
                  </a:cubicBezTo>
                  <a:cubicBezTo>
                    <a:pt x="2591" y="2546"/>
                    <a:pt x="2626" y="2549"/>
                    <a:pt x="2661" y="2549"/>
                  </a:cubicBezTo>
                  <a:cubicBezTo>
                    <a:pt x="2792" y="2549"/>
                    <a:pt x="2919" y="2501"/>
                    <a:pt x="3024" y="2422"/>
                  </a:cubicBezTo>
                  <a:cubicBezTo>
                    <a:pt x="3141" y="2288"/>
                    <a:pt x="3292" y="2104"/>
                    <a:pt x="3292" y="2104"/>
                  </a:cubicBezTo>
                  <a:lnTo>
                    <a:pt x="3292" y="2121"/>
                  </a:lnTo>
                  <a:cubicBezTo>
                    <a:pt x="3275" y="2171"/>
                    <a:pt x="3141" y="2806"/>
                    <a:pt x="3208" y="2906"/>
                  </a:cubicBezTo>
                  <a:cubicBezTo>
                    <a:pt x="3309" y="2990"/>
                    <a:pt x="3425" y="3057"/>
                    <a:pt x="3542" y="3074"/>
                  </a:cubicBezTo>
                  <a:cubicBezTo>
                    <a:pt x="3587" y="3085"/>
                    <a:pt x="3630" y="3090"/>
                    <a:pt x="3671" y="3090"/>
                  </a:cubicBezTo>
                  <a:cubicBezTo>
                    <a:pt x="3754" y="3090"/>
                    <a:pt x="3832" y="3068"/>
                    <a:pt x="3910" y="3023"/>
                  </a:cubicBezTo>
                  <a:cubicBezTo>
                    <a:pt x="4077" y="2873"/>
                    <a:pt x="4161" y="1770"/>
                    <a:pt x="4161" y="1520"/>
                  </a:cubicBezTo>
                  <a:cubicBezTo>
                    <a:pt x="4144" y="1286"/>
                    <a:pt x="4094" y="1052"/>
                    <a:pt x="4010" y="818"/>
                  </a:cubicBezTo>
                  <a:lnTo>
                    <a:pt x="3559" y="801"/>
                  </a:lnTo>
                  <a:lnTo>
                    <a:pt x="3258" y="785"/>
                  </a:lnTo>
                  <a:cubicBezTo>
                    <a:pt x="3258" y="785"/>
                    <a:pt x="3158" y="400"/>
                    <a:pt x="3058" y="350"/>
                  </a:cubicBezTo>
                  <a:cubicBezTo>
                    <a:pt x="2932" y="340"/>
                    <a:pt x="2807" y="331"/>
                    <a:pt x="2682" y="331"/>
                  </a:cubicBezTo>
                  <a:cubicBezTo>
                    <a:pt x="2590" y="331"/>
                    <a:pt x="2498" y="336"/>
                    <a:pt x="2406" y="350"/>
                  </a:cubicBezTo>
                  <a:cubicBezTo>
                    <a:pt x="2406" y="350"/>
                    <a:pt x="2221" y="8"/>
                    <a:pt x="2009" y="8"/>
                  </a:cubicBezTo>
                  <a:cubicBezTo>
                    <a:pt x="1991" y="8"/>
                    <a:pt x="1973" y="11"/>
                    <a:pt x="1955" y="16"/>
                  </a:cubicBezTo>
                  <a:cubicBezTo>
                    <a:pt x="1738" y="66"/>
                    <a:pt x="1253" y="233"/>
                    <a:pt x="1253" y="233"/>
                  </a:cubicBezTo>
                  <a:cubicBezTo>
                    <a:pt x="1253" y="233"/>
                    <a:pt x="749" y="0"/>
                    <a:pt x="361" y="0"/>
                  </a:cubicBezTo>
                  <a:close/>
                </a:path>
              </a:pathLst>
            </a:custGeom>
            <a:solidFill>
              <a:srgbClr val="D1D1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2"/>
            <p:cNvSpPr/>
            <p:nvPr/>
          </p:nvSpPr>
          <p:spPr>
            <a:xfrm>
              <a:off x="5063606" y="2200895"/>
              <a:ext cx="11287" cy="63232"/>
            </a:xfrm>
            <a:custGeom>
              <a:rect b="b" l="l" r="r" t="t"/>
              <a:pathLst>
                <a:path extrusionOk="0" h="1972" w="352">
                  <a:moveTo>
                    <a:pt x="201" y="0"/>
                  </a:moveTo>
                  <a:cubicBezTo>
                    <a:pt x="51" y="351"/>
                    <a:pt x="1" y="719"/>
                    <a:pt x="51" y="1086"/>
                  </a:cubicBezTo>
                  <a:cubicBezTo>
                    <a:pt x="67" y="1471"/>
                    <a:pt x="168" y="1771"/>
                    <a:pt x="184" y="1972"/>
                  </a:cubicBezTo>
                  <a:cubicBezTo>
                    <a:pt x="268" y="1838"/>
                    <a:pt x="335" y="1688"/>
                    <a:pt x="351" y="1537"/>
                  </a:cubicBezTo>
                  <a:lnTo>
                    <a:pt x="201" y="0"/>
                  </a:lnTo>
                  <a:close/>
                </a:path>
              </a:pathLst>
            </a:custGeom>
            <a:solidFill>
              <a:srgbClr val="000000">
                <a:alpha val="2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89" name="Google Shape;289;p12"/>
            <p:cNvSpPr/>
            <p:nvPr/>
          </p:nvSpPr>
          <p:spPr>
            <a:xfrm>
              <a:off x="5104874" y="2200350"/>
              <a:ext cx="17155" cy="52522"/>
            </a:xfrm>
            <a:custGeom>
              <a:rect b="b" l="l" r="r" t="t"/>
              <a:pathLst>
                <a:path extrusionOk="0" h="1638" w="535">
                  <a:moveTo>
                    <a:pt x="17" y="0"/>
                  </a:moveTo>
                  <a:lnTo>
                    <a:pt x="17" y="0"/>
                  </a:lnTo>
                  <a:cubicBezTo>
                    <a:pt x="34" y="569"/>
                    <a:pt x="0" y="1621"/>
                    <a:pt x="0" y="1621"/>
                  </a:cubicBezTo>
                  <a:cubicBezTo>
                    <a:pt x="67" y="1621"/>
                    <a:pt x="134" y="1638"/>
                    <a:pt x="201" y="1638"/>
                  </a:cubicBezTo>
                  <a:cubicBezTo>
                    <a:pt x="535" y="853"/>
                    <a:pt x="251" y="518"/>
                    <a:pt x="17" y="0"/>
                  </a:cubicBezTo>
                  <a:close/>
                </a:path>
              </a:pathLst>
            </a:custGeom>
            <a:solidFill>
              <a:srgbClr val="000000">
                <a:alpha val="2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90" name="Google Shape;290;p12"/>
            <p:cNvSpPr/>
            <p:nvPr/>
          </p:nvSpPr>
          <p:spPr>
            <a:xfrm>
              <a:off x="5130045" y="2196598"/>
              <a:ext cx="21451" cy="68106"/>
            </a:xfrm>
            <a:custGeom>
              <a:rect b="b" l="l" r="r" t="t"/>
              <a:pathLst>
                <a:path extrusionOk="0" h="2124" w="669">
                  <a:moveTo>
                    <a:pt x="117" y="1"/>
                  </a:moveTo>
                  <a:lnTo>
                    <a:pt x="117" y="1"/>
                  </a:lnTo>
                  <a:cubicBezTo>
                    <a:pt x="117" y="1"/>
                    <a:pt x="368" y="619"/>
                    <a:pt x="318" y="869"/>
                  </a:cubicBezTo>
                  <a:cubicBezTo>
                    <a:pt x="284" y="1020"/>
                    <a:pt x="234" y="1187"/>
                    <a:pt x="151" y="1320"/>
                  </a:cubicBezTo>
                  <a:lnTo>
                    <a:pt x="151" y="1337"/>
                  </a:lnTo>
                  <a:cubicBezTo>
                    <a:pt x="134" y="1387"/>
                    <a:pt x="0" y="2022"/>
                    <a:pt x="67" y="2122"/>
                  </a:cubicBezTo>
                  <a:cubicBezTo>
                    <a:pt x="68" y="2123"/>
                    <a:pt x="69" y="2124"/>
                    <a:pt x="70" y="2124"/>
                  </a:cubicBezTo>
                  <a:cubicBezTo>
                    <a:pt x="122" y="2124"/>
                    <a:pt x="668" y="867"/>
                    <a:pt x="635" y="719"/>
                  </a:cubicBezTo>
                  <a:cubicBezTo>
                    <a:pt x="585" y="468"/>
                    <a:pt x="518" y="234"/>
                    <a:pt x="418" y="17"/>
                  </a:cubicBezTo>
                  <a:lnTo>
                    <a:pt x="117" y="1"/>
                  </a:lnTo>
                  <a:close/>
                </a:path>
              </a:pathLst>
            </a:custGeom>
            <a:solidFill>
              <a:srgbClr val="000000">
                <a:alpha val="2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sp>
        <p:nvSpPr>
          <p:cNvPr id="291" name="Google Shape;291;p12"/>
          <p:cNvSpPr txBox="1"/>
          <p:nvPr/>
        </p:nvSpPr>
        <p:spPr>
          <a:xfrm>
            <a:off x="0" y="4109925"/>
            <a:ext cx="5545500" cy="122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4800">
                <a:solidFill>
                  <a:srgbClr val="4AA276"/>
                </a:solidFill>
                <a:latin typeface="Pompiere"/>
                <a:ea typeface="Pompiere"/>
                <a:cs typeface="Pompiere"/>
                <a:sym typeface="Pompiere"/>
              </a:rPr>
              <a:t>Done by the amazing:</a:t>
            </a:r>
            <a:endParaRPr sz="4800">
              <a:solidFill>
                <a:srgbClr val="4AA276"/>
              </a:solidFill>
              <a:latin typeface="Pompiere"/>
              <a:ea typeface="Pompiere"/>
              <a:cs typeface="Pompiere"/>
              <a:sym typeface="Pompier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4" name="Shape 144"/>
        <p:cNvGrpSpPr/>
        <p:nvPr/>
      </p:nvGrpSpPr>
      <p:grpSpPr>
        <a:xfrm>
          <a:off x="0" y="0"/>
          <a:ext cx="0" cy="0"/>
          <a:chOff x="0" y="0"/>
          <a:chExt cx="0" cy="0"/>
        </a:xfrm>
      </p:grpSpPr>
      <p:sp>
        <p:nvSpPr>
          <p:cNvPr id="145" name="Google Shape;145;p3"/>
          <p:cNvSpPr txBox="1"/>
          <p:nvPr>
            <p:ph type="title"/>
          </p:nvPr>
        </p:nvSpPr>
        <p:spPr>
          <a:xfrm>
            <a:off x="269976" y="4469553"/>
            <a:ext cx="7380000" cy="1749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6" name="Google Shape;146;p3"/>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47" name="Shape 147"/>
        <p:cNvGrpSpPr/>
        <p:nvPr/>
      </p:nvGrpSpPr>
      <p:grpSpPr>
        <a:xfrm>
          <a:off x="0" y="0"/>
          <a:ext cx="0" cy="0"/>
          <a:chOff x="0" y="0"/>
          <a:chExt cx="0" cy="0"/>
        </a:xfrm>
      </p:grpSpPr>
      <p:sp>
        <p:nvSpPr>
          <p:cNvPr id="148" name="Google Shape;148;p4"/>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149" name="Google Shape;149;p4"/>
          <p:cNvSpPr/>
          <p:nvPr/>
        </p:nvSpPr>
        <p:spPr>
          <a:xfrm>
            <a:off x="0" y="10485168"/>
            <a:ext cx="7920000" cy="203100"/>
          </a:xfrm>
          <a:prstGeom prst="rect">
            <a:avLst/>
          </a:prstGeom>
          <a:solidFill>
            <a:srgbClr val="274E13">
              <a:alpha val="82680"/>
            </a:srgbClr>
          </a:solidFill>
          <a:ln>
            <a:noFill/>
          </a:ln>
        </p:spPr>
        <p:txBody>
          <a:bodyPr anchorCtr="0" anchor="ctr" bIns="103300" lIns="103300" spcFirstLastPara="1" rIns="103300" wrap="square" tIns="103300">
            <a:noAutofit/>
          </a:bodyPr>
          <a:lstStyle/>
          <a:p>
            <a:pPr indent="0" lvl="0" marL="0" rtl="0" algn="l">
              <a:spcBef>
                <a:spcPts val="0"/>
              </a:spcBef>
              <a:spcAft>
                <a:spcPts val="0"/>
              </a:spcAft>
              <a:buNone/>
            </a:pPr>
            <a:r>
              <a:t/>
            </a:r>
            <a:endParaRPr/>
          </a:p>
        </p:txBody>
      </p:sp>
      <p:cxnSp>
        <p:nvCxnSpPr>
          <p:cNvPr id="150" name="Google Shape;150;p4"/>
          <p:cNvCxnSpPr/>
          <p:nvPr/>
        </p:nvCxnSpPr>
        <p:spPr>
          <a:xfrm flipH="1" rot="10800000">
            <a:off x="1267189" y="833245"/>
            <a:ext cx="5385600" cy="3900"/>
          </a:xfrm>
          <a:prstGeom prst="straightConnector1">
            <a:avLst/>
          </a:prstGeom>
          <a:noFill/>
          <a:ln cap="flat" cmpd="sng" w="28575">
            <a:solidFill>
              <a:srgbClr val="274E13"/>
            </a:solidFill>
            <a:prstDash val="solid"/>
            <a:round/>
            <a:headEnd len="med" w="med" type="diamond"/>
            <a:tailEnd len="med" w="med" type="diamond"/>
          </a:ln>
        </p:spPr>
      </p:cxnSp>
      <p:cxnSp>
        <p:nvCxnSpPr>
          <p:cNvPr id="151" name="Google Shape;151;p4"/>
          <p:cNvCxnSpPr/>
          <p:nvPr/>
        </p:nvCxnSpPr>
        <p:spPr>
          <a:xfrm flipH="1">
            <a:off x="357762" y="9773165"/>
            <a:ext cx="2148000" cy="15900"/>
          </a:xfrm>
          <a:prstGeom prst="straightConnector1">
            <a:avLst/>
          </a:prstGeom>
          <a:noFill/>
          <a:ln cap="flat" cmpd="sng" w="19050">
            <a:solidFill>
              <a:srgbClr val="274E13"/>
            </a:solidFill>
            <a:prstDash val="solid"/>
            <a:round/>
            <a:headEnd len="med" w="med" type="none"/>
            <a:tailEnd len="med" w="med"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52" name="Shape 152"/>
        <p:cNvGrpSpPr/>
        <p:nvPr/>
      </p:nvGrpSpPr>
      <p:grpSpPr>
        <a:xfrm>
          <a:off x="0" y="0"/>
          <a:ext cx="0" cy="0"/>
          <a:chOff x="0" y="0"/>
          <a:chExt cx="0" cy="0"/>
        </a:xfrm>
      </p:grpSpPr>
      <p:sp>
        <p:nvSpPr>
          <p:cNvPr id="153" name="Google Shape;153;p5"/>
          <p:cNvSpPr txBox="1"/>
          <p:nvPr>
            <p:ph type="title"/>
          </p:nvPr>
        </p:nvSpPr>
        <p:spPr>
          <a:xfrm>
            <a:off x="269976" y="924780"/>
            <a:ext cx="7380000" cy="11901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4" name="Google Shape;154;p5"/>
          <p:cNvSpPr txBox="1"/>
          <p:nvPr>
            <p:ph idx="1" type="body"/>
          </p:nvPr>
        </p:nvSpPr>
        <p:spPr>
          <a:xfrm>
            <a:off x="269976" y="2394889"/>
            <a:ext cx="3464400" cy="7099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55" name="Google Shape;155;p5"/>
          <p:cNvSpPr txBox="1"/>
          <p:nvPr>
            <p:ph idx="2" type="body"/>
          </p:nvPr>
        </p:nvSpPr>
        <p:spPr>
          <a:xfrm>
            <a:off x="4185543" y="2394889"/>
            <a:ext cx="3464400" cy="7099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56" name="Google Shape;156;p5"/>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57" name="Shape 157"/>
        <p:cNvGrpSpPr/>
        <p:nvPr/>
      </p:nvGrpSpPr>
      <p:grpSpPr>
        <a:xfrm>
          <a:off x="0" y="0"/>
          <a:ext cx="0" cy="0"/>
          <a:chOff x="0" y="0"/>
          <a:chExt cx="0" cy="0"/>
        </a:xfrm>
      </p:grpSpPr>
      <p:sp>
        <p:nvSpPr>
          <p:cNvPr id="158" name="Google Shape;158;p6"/>
          <p:cNvSpPr txBox="1"/>
          <p:nvPr>
            <p:ph type="title"/>
          </p:nvPr>
        </p:nvSpPr>
        <p:spPr>
          <a:xfrm>
            <a:off x="269976" y="924780"/>
            <a:ext cx="7380000" cy="11901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9" name="Google Shape;159;p6"/>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60" name="Shape 160"/>
        <p:cNvGrpSpPr/>
        <p:nvPr/>
      </p:nvGrpSpPr>
      <p:grpSpPr>
        <a:xfrm>
          <a:off x="0" y="0"/>
          <a:ext cx="0" cy="0"/>
          <a:chOff x="0" y="0"/>
          <a:chExt cx="0" cy="0"/>
        </a:xfrm>
      </p:grpSpPr>
      <p:sp>
        <p:nvSpPr>
          <p:cNvPr id="161" name="Google Shape;161;p7"/>
          <p:cNvSpPr txBox="1"/>
          <p:nvPr>
            <p:ph type="title"/>
          </p:nvPr>
        </p:nvSpPr>
        <p:spPr>
          <a:xfrm>
            <a:off x="269976" y="1154559"/>
            <a:ext cx="2432100" cy="15705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62" name="Google Shape;162;p7"/>
          <p:cNvSpPr txBox="1"/>
          <p:nvPr>
            <p:ph idx="1" type="body"/>
          </p:nvPr>
        </p:nvSpPr>
        <p:spPr>
          <a:xfrm>
            <a:off x="269976" y="2887645"/>
            <a:ext cx="2432100" cy="6606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63" name="Google Shape;163;p7"/>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64" name="Shape 164"/>
        <p:cNvGrpSpPr/>
        <p:nvPr/>
      </p:nvGrpSpPr>
      <p:grpSpPr>
        <a:xfrm>
          <a:off x="0" y="0"/>
          <a:ext cx="0" cy="0"/>
          <a:chOff x="0" y="0"/>
          <a:chExt cx="0" cy="0"/>
        </a:xfrm>
      </p:grpSpPr>
      <p:sp>
        <p:nvSpPr>
          <p:cNvPr id="165" name="Google Shape;165;p8"/>
          <p:cNvSpPr txBox="1"/>
          <p:nvPr>
            <p:ph type="title"/>
          </p:nvPr>
        </p:nvSpPr>
        <p:spPr>
          <a:xfrm>
            <a:off x="424626" y="935430"/>
            <a:ext cx="5515500" cy="850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66" name="Google Shape;166;p8"/>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67" name="Shape 167"/>
        <p:cNvGrpSpPr/>
        <p:nvPr/>
      </p:nvGrpSpPr>
      <p:grpSpPr>
        <a:xfrm>
          <a:off x="0" y="0"/>
          <a:ext cx="0" cy="0"/>
          <a:chOff x="0" y="0"/>
          <a:chExt cx="0" cy="0"/>
        </a:xfrm>
      </p:grpSpPr>
      <p:sp>
        <p:nvSpPr>
          <p:cNvPr id="168" name="Google Shape;168;p9"/>
          <p:cNvSpPr/>
          <p:nvPr/>
        </p:nvSpPr>
        <p:spPr>
          <a:xfrm>
            <a:off x="3960000" y="-260"/>
            <a:ext cx="3960000" cy="106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9"/>
          <p:cNvSpPr txBox="1"/>
          <p:nvPr>
            <p:ph type="title"/>
          </p:nvPr>
        </p:nvSpPr>
        <p:spPr>
          <a:xfrm>
            <a:off x="229961" y="2562587"/>
            <a:ext cx="3503700" cy="3080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70" name="Google Shape;170;p9"/>
          <p:cNvSpPr txBox="1"/>
          <p:nvPr>
            <p:ph idx="1" type="subTitle"/>
          </p:nvPr>
        </p:nvSpPr>
        <p:spPr>
          <a:xfrm>
            <a:off x="229961" y="5824903"/>
            <a:ext cx="3503700" cy="2566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71" name="Google Shape;171;p9"/>
          <p:cNvSpPr txBox="1"/>
          <p:nvPr>
            <p:ph idx="2" type="body"/>
          </p:nvPr>
        </p:nvSpPr>
        <p:spPr>
          <a:xfrm>
            <a:off x="4278307" y="1504657"/>
            <a:ext cx="3323400" cy="76785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72" name="Google Shape;172;p9"/>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73" name="Shape 173"/>
        <p:cNvGrpSpPr/>
        <p:nvPr/>
      </p:nvGrpSpPr>
      <p:grpSpPr>
        <a:xfrm>
          <a:off x="0" y="0"/>
          <a:ext cx="0" cy="0"/>
          <a:chOff x="0" y="0"/>
          <a:chExt cx="0" cy="0"/>
        </a:xfrm>
      </p:grpSpPr>
      <p:sp>
        <p:nvSpPr>
          <p:cNvPr id="174" name="Google Shape;174;p10"/>
          <p:cNvSpPr txBox="1"/>
          <p:nvPr>
            <p:ph idx="1" type="body"/>
          </p:nvPr>
        </p:nvSpPr>
        <p:spPr>
          <a:xfrm>
            <a:off x="269976" y="8791305"/>
            <a:ext cx="5195700" cy="12573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175" name="Google Shape;175;p10"/>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9976" y="924780"/>
            <a:ext cx="7380000" cy="1190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9976" y="2394889"/>
            <a:ext cx="7380000" cy="70995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338349" y="9690352"/>
            <a:ext cx="475200" cy="817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jpg"/><Relationship Id="rId5" Type="http://schemas.openxmlformats.org/officeDocument/2006/relationships/hyperlink" Target="https://docs.google.com/presentation/d/1mnprp_XGSCov5IZaNR_AiLc3aq3P5NXcuyT1bkoK8pg/edit#slide=id.p" TargetMode="External"/><Relationship Id="rId6"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pic>
        <p:nvPicPr>
          <p:cNvPr id="296" name="Google Shape;296;p13"/>
          <p:cNvPicPr preferRelativeResize="0"/>
          <p:nvPr/>
        </p:nvPicPr>
        <p:blipFill rotWithShape="1">
          <a:blip r:embed="rId3">
            <a:alphaModFix/>
          </a:blip>
          <a:srcRect b="0" l="13641" r="10103" t="0"/>
          <a:stretch/>
        </p:blipFill>
        <p:spPr>
          <a:xfrm>
            <a:off x="6622300" y="191250"/>
            <a:ext cx="1103874" cy="931926"/>
          </a:xfrm>
          <a:prstGeom prst="rect">
            <a:avLst/>
          </a:prstGeom>
          <a:noFill/>
          <a:ln>
            <a:noFill/>
          </a:ln>
        </p:spPr>
      </p:pic>
      <p:pic>
        <p:nvPicPr>
          <p:cNvPr id="297" name="Google Shape;297;p13"/>
          <p:cNvPicPr preferRelativeResize="0"/>
          <p:nvPr/>
        </p:nvPicPr>
        <p:blipFill rotWithShape="1">
          <a:blip r:embed="rId4">
            <a:alphaModFix/>
          </a:blip>
          <a:srcRect b="31391" l="32603" r="30617" t="30492"/>
          <a:stretch/>
        </p:blipFill>
        <p:spPr>
          <a:xfrm>
            <a:off x="269975" y="163450"/>
            <a:ext cx="1388224" cy="987525"/>
          </a:xfrm>
          <a:prstGeom prst="rect">
            <a:avLst/>
          </a:prstGeom>
          <a:noFill/>
          <a:ln>
            <a:noFill/>
          </a:ln>
        </p:spPr>
      </p:pic>
      <p:sp>
        <p:nvSpPr>
          <p:cNvPr id="298" name="Google Shape;298;p13"/>
          <p:cNvSpPr txBox="1"/>
          <p:nvPr/>
        </p:nvSpPr>
        <p:spPr>
          <a:xfrm>
            <a:off x="18300" y="4209825"/>
            <a:ext cx="7183200" cy="9876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Lora"/>
              <a:buChar char="●"/>
            </a:pPr>
            <a:r>
              <a:rPr b="1" lang="en-GB">
                <a:latin typeface="Lora"/>
                <a:ea typeface="Lora"/>
                <a:cs typeface="Lora"/>
                <a:sym typeface="Lora"/>
              </a:rPr>
              <a:t>Know the ways in which thyroid disorders present.</a:t>
            </a:r>
            <a:endParaRPr b="1">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b="1" lang="en-GB">
                <a:latin typeface="Lora"/>
                <a:ea typeface="Lora"/>
                <a:cs typeface="Lora"/>
                <a:sym typeface="Lora"/>
              </a:rPr>
              <a:t>Know the major causes and manifestations of hypo, hyperthyroidism and thyroiditis.</a:t>
            </a:r>
            <a:endParaRPr b="1">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b="1" lang="en-GB">
                <a:latin typeface="Lora"/>
                <a:ea typeface="Lora"/>
                <a:cs typeface="Lora"/>
                <a:sym typeface="Lora"/>
              </a:rPr>
              <a:t>Know the causes of the thyroid endemic goiter and its pathology.</a:t>
            </a:r>
            <a:endParaRPr b="1">
              <a:latin typeface="Lora"/>
              <a:ea typeface="Lora"/>
              <a:cs typeface="Lora"/>
              <a:sym typeface="Lora"/>
            </a:endParaRPr>
          </a:p>
        </p:txBody>
      </p:sp>
      <p:sp>
        <p:nvSpPr>
          <p:cNvPr id="299" name="Google Shape;299;p13"/>
          <p:cNvSpPr txBox="1"/>
          <p:nvPr/>
        </p:nvSpPr>
        <p:spPr>
          <a:xfrm>
            <a:off x="269975" y="1547253"/>
            <a:ext cx="7380000" cy="25341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GB" sz="3600">
                <a:solidFill>
                  <a:srgbClr val="274E13"/>
                </a:solidFill>
                <a:latin typeface="Lora"/>
                <a:ea typeface="Lora"/>
                <a:cs typeface="Lora"/>
                <a:sym typeface="Lora"/>
              </a:rPr>
              <a:t>Pathology of t</a:t>
            </a:r>
            <a:r>
              <a:rPr b="1" lang="en-GB" sz="3600">
                <a:solidFill>
                  <a:srgbClr val="274E13"/>
                </a:solidFill>
                <a:latin typeface="Lora"/>
                <a:ea typeface="Lora"/>
                <a:cs typeface="Lora"/>
                <a:sym typeface="Lora"/>
              </a:rPr>
              <a:t>hyroid </a:t>
            </a:r>
            <a:r>
              <a:rPr b="1" lang="en-GB" sz="3600">
                <a:solidFill>
                  <a:srgbClr val="274E13"/>
                </a:solidFill>
                <a:latin typeface="Lora"/>
                <a:ea typeface="Lora"/>
                <a:cs typeface="Lora"/>
                <a:sym typeface="Lora"/>
              </a:rPr>
              <a:t>gland</a:t>
            </a:r>
            <a:endParaRPr b="1" sz="3600">
              <a:solidFill>
                <a:srgbClr val="274E13"/>
              </a:solidFill>
              <a:latin typeface="Lora"/>
              <a:ea typeface="Lora"/>
              <a:cs typeface="Lora"/>
              <a:sym typeface="Lora"/>
            </a:endParaRPr>
          </a:p>
        </p:txBody>
      </p:sp>
      <p:sp>
        <p:nvSpPr>
          <p:cNvPr id="300" name="Google Shape;300;p13">
            <a:hlinkClick r:id="rId5"/>
          </p:cNvPr>
          <p:cNvSpPr txBox="1"/>
          <p:nvPr/>
        </p:nvSpPr>
        <p:spPr>
          <a:xfrm>
            <a:off x="6489175" y="10218050"/>
            <a:ext cx="1465500" cy="37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u="sng">
                <a:solidFill>
                  <a:srgbClr val="274E13"/>
                </a:solidFill>
                <a:latin typeface="Lora"/>
                <a:ea typeface="Lora"/>
                <a:cs typeface="Lora"/>
                <a:sym typeface="Lora"/>
              </a:rPr>
              <a:t>Editing File</a:t>
            </a:r>
            <a:endParaRPr b="1" u="sng">
              <a:solidFill>
                <a:srgbClr val="274E13"/>
              </a:solidFill>
              <a:latin typeface="Lora"/>
              <a:ea typeface="Lora"/>
              <a:cs typeface="Lora"/>
              <a:sym typeface="Lora"/>
            </a:endParaRPr>
          </a:p>
        </p:txBody>
      </p:sp>
      <p:pic>
        <p:nvPicPr>
          <p:cNvPr id="301" name="Google Shape;301;p13"/>
          <p:cNvPicPr preferRelativeResize="0"/>
          <p:nvPr/>
        </p:nvPicPr>
        <p:blipFill>
          <a:blip r:embed="rId6">
            <a:alphaModFix/>
          </a:blip>
          <a:stretch>
            <a:fillRect/>
          </a:stretch>
        </p:blipFill>
        <p:spPr>
          <a:xfrm>
            <a:off x="6707037" y="9389175"/>
            <a:ext cx="854125" cy="854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Google Shape;422;p22"/>
          <p:cNvSpPr/>
          <p:nvPr/>
        </p:nvSpPr>
        <p:spPr>
          <a:xfrm>
            <a:off x="215850" y="9653175"/>
            <a:ext cx="2508000" cy="449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2"/>
          <p:cNvSpPr txBox="1"/>
          <p:nvPr/>
        </p:nvSpPr>
        <p:spPr>
          <a:xfrm>
            <a:off x="1266225" y="18625"/>
            <a:ext cx="5385600" cy="95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274E13"/>
                </a:solidFill>
                <a:latin typeface="Lora"/>
                <a:ea typeface="Lora"/>
                <a:cs typeface="Lora"/>
                <a:sym typeface="Lora"/>
              </a:rPr>
              <a:t>G</a:t>
            </a:r>
            <a:r>
              <a:rPr b="1" lang="en-GB" sz="3000">
                <a:solidFill>
                  <a:srgbClr val="274E13"/>
                </a:solidFill>
                <a:latin typeface="Lora"/>
                <a:ea typeface="Lora"/>
                <a:cs typeface="Lora"/>
                <a:sym typeface="Lora"/>
              </a:rPr>
              <a:t>oiter</a:t>
            </a:r>
            <a:endParaRPr b="1" sz="3000">
              <a:solidFill>
                <a:srgbClr val="274E13"/>
              </a:solidFill>
              <a:latin typeface="Lora"/>
              <a:ea typeface="Lora"/>
              <a:cs typeface="Lora"/>
              <a:sym typeface="Lora"/>
            </a:endParaRPr>
          </a:p>
        </p:txBody>
      </p:sp>
      <p:sp>
        <p:nvSpPr>
          <p:cNvPr id="424" name="Google Shape;424;p22"/>
          <p:cNvSpPr txBox="1"/>
          <p:nvPr/>
        </p:nvSpPr>
        <p:spPr>
          <a:xfrm>
            <a:off x="0" y="796775"/>
            <a:ext cx="7476900" cy="358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800">
                <a:solidFill>
                  <a:srgbClr val="274E13"/>
                </a:solidFill>
                <a:latin typeface="Lora"/>
                <a:ea typeface="Lora"/>
                <a:cs typeface="Lora"/>
                <a:sym typeface="Lora"/>
              </a:rPr>
              <a:t>Introduction</a:t>
            </a:r>
            <a:endParaRPr b="1" sz="1800" u="sng">
              <a:solidFill>
                <a:srgbClr val="274E13"/>
              </a:solidFill>
              <a:latin typeface="Lora"/>
              <a:ea typeface="Lora"/>
              <a:cs typeface="Lora"/>
              <a:sym typeface="Lora"/>
            </a:endParaRPr>
          </a:p>
          <a:p>
            <a:pPr indent="-203200" lvl="0" marL="381000" rtl="0" algn="l">
              <a:lnSpc>
                <a:spcPct val="115000"/>
              </a:lnSpc>
              <a:spcBef>
                <a:spcPts val="0"/>
              </a:spcBef>
              <a:spcAft>
                <a:spcPts val="0"/>
              </a:spcAft>
              <a:buSzPts val="1400"/>
              <a:buFont typeface="Lora"/>
              <a:buChar char="●"/>
            </a:pPr>
            <a:r>
              <a:rPr lang="en-GB">
                <a:latin typeface="Lora"/>
                <a:ea typeface="Lora"/>
                <a:cs typeface="Lora"/>
                <a:sym typeface="Lora"/>
              </a:rPr>
              <a:t>Enlargement of the thyroid, is </a:t>
            </a:r>
            <a:r>
              <a:rPr b="1" lang="en-GB">
                <a:latin typeface="Lora"/>
                <a:ea typeface="Lora"/>
                <a:cs typeface="Lora"/>
                <a:sym typeface="Lora"/>
              </a:rPr>
              <a:t>the most common manifestation</a:t>
            </a:r>
            <a:r>
              <a:rPr lang="en-GB">
                <a:latin typeface="Lora"/>
                <a:ea typeface="Lora"/>
                <a:cs typeface="Lora"/>
                <a:sym typeface="Lora"/>
              </a:rPr>
              <a:t> of thyroid disease. </a:t>
            </a:r>
            <a:endParaRPr>
              <a:latin typeface="Lora"/>
              <a:ea typeface="Lora"/>
              <a:cs typeface="Lora"/>
              <a:sym typeface="Lora"/>
            </a:endParaRPr>
          </a:p>
          <a:p>
            <a:pPr indent="-203200" lvl="0" marL="381000" rtl="0" algn="l">
              <a:lnSpc>
                <a:spcPct val="115000"/>
              </a:lnSpc>
              <a:spcBef>
                <a:spcPts val="0"/>
              </a:spcBef>
              <a:spcAft>
                <a:spcPts val="0"/>
              </a:spcAft>
              <a:buSzPts val="1400"/>
              <a:buFont typeface="Lora"/>
              <a:buChar char="●"/>
            </a:pPr>
            <a:r>
              <a:rPr lang="en-GB">
                <a:latin typeface="Lora"/>
                <a:ea typeface="Lora"/>
                <a:cs typeface="Lora"/>
                <a:sym typeface="Lora"/>
              </a:rPr>
              <a:t>They reflect impaired synthesis of thyroid hormone, caused by:</a:t>
            </a:r>
            <a:endParaRPr>
              <a:latin typeface="Lora"/>
              <a:ea typeface="Lora"/>
              <a:cs typeface="Lora"/>
              <a:sym typeface="Lora"/>
            </a:endParaRPr>
          </a:p>
          <a:p>
            <a:pPr indent="0" lvl="0" marL="0" rtl="0" algn="l">
              <a:lnSpc>
                <a:spcPct val="115000"/>
              </a:lnSpc>
              <a:spcBef>
                <a:spcPts val="0"/>
              </a:spcBef>
              <a:spcAft>
                <a:spcPts val="0"/>
              </a:spcAft>
              <a:buNone/>
            </a:pPr>
            <a:r>
              <a:t/>
            </a:r>
            <a:endParaRPr>
              <a:latin typeface="Lora"/>
              <a:ea typeface="Lora"/>
              <a:cs typeface="Lora"/>
              <a:sym typeface="Lora"/>
            </a:endParaRPr>
          </a:p>
          <a:p>
            <a:pPr indent="0" lvl="0" marL="0" rtl="0" algn="l">
              <a:lnSpc>
                <a:spcPct val="115000"/>
              </a:lnSpc>
              <a:spcBef>
                <a:spcPts val="0"/>
              </a:spcBef>
              <a:spcAft>
                <a:spcPts val="0"/>
              </a:spcAft>
              <a:buNone/>
            </a:pPr>
            <a:r>
              <a:t/>
            </a:r>
            <a:endParaRPr>
              <a:latin typeface="Lora"/>
              <a:ea typeface="Lora"/>
              <a:cs typeface="Lora"/>
              <a:sym typeface="Lora"/>
            </a:endParaRPr>
          </a:p>
          <a:p>
            <a:pPr indent="-203200" lvl="0" marL="381000" rtl="0" algn="l">
              <a:lnSpc>
                <a:spcPct val="115000"/>
              </a:lnSpc>
              <a:spcBef>
                <a:spcPts val="0"/>
              </a:spcBef>
              <a:spcAft>
                <a:spcPts val="0"/>
              </a:spcAft>
              <a:buSzPts val="1400"/>
              <a:buFont typeface="Lora"/>
              <a:buChar char="●"/>
            </a:pPr>
            <a:r>
              <a:rPr lang="en-GB">
                <a:latin typeface="Lora"/>
                <a:ea typeface="Lora"/>
                <a:cs typeface="Lora"/>
                <a:sym typeface="Lora"/>
              </a:rPr>
              <a:t>Leads to a compensatory rise in the serum TSH, causes hypertrophy and hyperplasia of thyroid follicular cells and → enlargement of the thyroid gland. </a:t>
            </a:r>
            <a:endParaRPr>
              <a:latin typeface="Lora"/>
              <a:ea typeface="Lora"/>
              <a:cs typeface="Lora"/>
              <a:sym typeface="Lora"/>
            </a:endParaRPr>
          </a:p>
          <a:p>
            <a:pPr indent="-203200" lvl="0" marL="381000" rtl="0" algn="l">
              <a:lnSpc>
                <a:spcPct val="115000"/>
              </a:lnSpc>
              <a:spcBef>
                <a:spcPts val="0"/>
              </a:spcBef>
              <a:spcAft>
                <a:spcPts val="0"/>
              </a:spcAft>
              <a:buSzPts val="1400"/>
              <a:buFont typeface="Lora"/>
              <a:buChar char="●"/>
            </a:pPr>
            <a:r>
              <a:rPr b="1" lang="en-GB">
                <a:solidFill>
                  <a:srgbClr val="FF0000"/>
                </a:solidFill>
                <a:latin typeface="Lora"/>
                <a:ea typeface="Lora"/>
                <a:cs typeface="Lora"/>
                <a:sym typeface="Lora"/>
              </a:rPr>
              <a:t>Euthyroid</a:t>
            </a:r>
            <a:r>
              <a:rPr b="1" lang="en-GB">
                <a:solidFill>
                  <a:schemeClr val="dk1"/>
                </a:solidFill>
                <a:latin typeface="Lora"/>
                <a:ea typeface="Lora"/>
                <a:cs typeface="Lora"/>
                <a:sym typeface="Lora"/>
              </a:rPr>
              <a:t> </a:t>
            </a:r>
            <a:r>
              <a:rPr lang="en-GB">
                <a:solidFill>
                  <a:schemeClr val="dk1"/>
                </a:solidFill>
                <a:latin typeface="Lora"/>
                <a:ea typeface="Lora"/>
                <a:cs typeface="Lora"/>
                <a:sym typeface="Lora"/>
              </a:rPr>
              <a:t>metabolic state: The </a:t>
            </a:r>
            <a:r>
              <a:rPr lang="en-GB">
                <a:latin typeface="Lora"/>
                <a:ea typeface="Lora"/>
                <a:cs typeface="Lora"/>
                <a:sym typeface="Lora"/>
              </a:rPr>
              <a:t>compensatory increase in functional mass of the gland is enough to overcome the hormone deficiency.</a:t>
            </a:r>
            <a:endParaRPr>
              <a:latin typeface="Lora"/>
              <a:ea typeface="Lora"/>
              <a:cs typeface="Lora"/>
              <a:sym typeface="Lora"/>
            </a:endParaRPr>
          </a:p>
          <a:p>
            <a:pPr indent="-196900" lvl="0" marL="378000" rtl="0" algn="l">
              <a:lnSpc>
                <a:spcPct val="115000"/>
              </a:lnSpc>
              <a:spcBef>
                <a:spcPts val="0"/>
              </a:spcBef>
              <a:spcAft>
                <a:spcPts val="0"/>
              </a:spcAft>
              <a:buClr>
                <a:schemeClr val="dk1"/>
              </a:buClr>
              <a:buSzPts val="1400"/>
              <a:buFont typeface="Lora"/>
              <a:buChar char="●"/>
            </a:pPr>
            <a:r>
              <a:rPr b="1" lang="en-GB">
                <a:solidFill>
                  <a:schemeClr val="dk1"/>
                </a:solidFill>
                <a:latin typeface="Lora"/>
                <a:ea typeface="Lora"/>
                <a:cs typeface="Lora"/>
                <a:sym typeface="Lora"/>
              </a:rPr>
              <a:t>Goitrous hypothyroidism: </a:t>
            </a:r>
            <a:r>
              <a:rPr lang="en-GB">
                <a:latin typeface="Lora"/>
                <a:ea typeface="Lora"/>
                <a:cs typeface="Lora"/>
                <a:sym typeface="Lora"/>
              </a:rPr>
              <a:t>If the underlying disorder is sever the compensatory responses are inadequate to overcome the impairment in hormone synthesis.</a:t>
            </a:r>
            <a:endParaRPr>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lang="en-GB">
                <a:latin typeface="Lora"/>
                <a:ea typeface="Lora"/>
                <a:cs typeface="Lora"/>
                <a:sym typeface="Lora"/>
              </a:rPr>
              <a:t>Can be endemic or sporadic.</a:t>
            </a:r>
            <a:endParaRPr>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lang="en-GB">
                <a:latin typeface="Lora"/>
                <a:ea typeface="Lora"/>
                <a:cs typeface="Lora"/>
                <a:sym typeface="Lora"/>
              </a:rPr>
              <a:t>The </a:t>
            </a:r>
            <a:r>
              <a:rPr b="1" lang="en-GB">
                <a:latin typeface="Lora"/>
                <a:ea typeface="Lora"/>
                <a:cs typeface="Lora"/>
                <a:sym typeface="Lora"/>
              </a:rPr>
              <a:t>clinical features</a:t>
            </a:r>
            <a:r>
              <a:rPr lang="en-GB">
                <a:latin typeface="Lora"/>
                <a:ea typeface="Lora"/>
                <a:cs typeface="Lora"/>
                <a:sym typeface="Lora"/>
              </a:rPr>
              <a:t> are caused by the mass effects → Cosmetic problem, Airway obstruction, dysphagia, and compression of large vessels in the neck.</a:t>
            </a:r>
            <a:endParaRPr>
              <a:latin typeface="Lora"/>
              <a:ea typeface="Lora"/>
              <a:cs typeface="Lora"/>
              <a:sym typeface="Lora"/>
            </a:endParaRPr>
          </a:p>
          <a:p>
            <a:pPr indent="0" lvl="0" marL="0" rtl="0" algn="l">
              <a:lnSpc>
                <a:spcPct val="115000"/>
              </a:lnSpc>
              <a:spcBef>
                <a:spcPts val="1000"/>
              </a:spcBef>
              <a:spcAft>
                <a:spcPts val="0"/>
              </a:spcAft>
              <a:buNone/>
            </a:pPr>
            <a:r>
              <a:rPr b="1" lang="en-GB" sz="1800">
                <a:solidFill>
                  <a:srgbClr val="274E13"/>
                </a:solidFill>
                <a:latin typeface="Lora"/>
                <a:ea typeface="Lora"/>
                <a:cs typeface="Lora"/>
                <a:sym typeface="Lora"/>
              </a:rPr>
              <a:t>Types of goiter</a:t>
            </a:r>
            <a:endParaRPr b="1" sz="1800">
              <a:solidFill>
                <a:srgbClr val="274E13"/>
              </a:solidFill>
              <a:latin typeface="Lora"/>
              <a:ea typeface="Lora"/>
              <a:cs typeface="Lora"/>
              <a:sym typeface="Lora"/>
            </a:endParaRPr>
          </a:p>
          <a:p>
            <a:pPr indent="0" lvl="0" marL="0" rtl="0" algn="l">
              <a:lnSpc>
                <a:spcPct val="115000"/>
              </a:lnSpc>
              <a:spcBef>
                <a:spcPts val="0"/>
              </a:spcBef>
              <a:spcAft>
                <a:spcPts val="0"/>
              </a:spcAft>
              <a:buNone/>
            </a:pPr>
            <a:r>
              <a:t/>
            </a:r>
            <a:endParaRPr>
              <a:latin typeface="Lora"/>
              <a:ea typeface="Lora"/>
              <a:cs typeface="Lora"/>
              <a:sym typeface="Lora"/>
            </a:endParaRPr>
          </a:p>
        </p:txBody>
      </p:sp>
      <p:sp>
        <p:nvSpPr>
          <p:cNvPr id="425" name="Google Shape;425;p22"/>
          <p:cNvSpPr txBox="1"/>
          <p:nvPr/>
        </p:nvSpPr>
        <p:spPr>
          <a:xfrm>
            <a:off x="4900427" y="4929850"/>
            <a:ext cx="2968500" cy="355500"/>
          </a:xfrm>
          <a:prstGeom prst="rect">
            <a:avLst/>
          </a:prstGeom>
          <a:solidFill>
            <a:srgbClr val="D9EA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a:solidFill>
                  <a:srgbClr val="274E13"/>
                </a:solidFill>
                <a:latin typeface="Lora"/>
                <a:ea typeface="Lora"/>
                <a:cs typeface="Lora"/>
                <a:sym typeface="Lora"/>
              </a:rPr>
              <a:t>Multinodular goiters</a:t>
            </a:r>
            <a:endParaRPr b="1">
              <a:solidFill>
                <a:srgbClr val="274E13"/>
              </a:solidFill>
              <a:latin typeface="Lora"/>
              <a:ea typeface="Lora"/>
              <a:cs typeface="Lora"/>
              <a:sym typeface="Lora"/>
            </a:endParaRPr>
          </a:p>
        </p:txBody>
      </p:sp>
      <p:sp>
        <p:nvSpPr>
          <p:cNvPr id="426" name="Google Shape;426;p22"/>
          <p:cNvSpPr/>
          <p:nvPr/>
        </p:nvSpPr>
        <p:spPr>
          <a:xfrm>
            <a:off x="4900425" y="5312744"/>
            <a:ext cx="2988300" cy="2041500"/>
          </a:xfrm>
          <a:prstGeom prst="rect">
            <a:avLst/>
          </a:prstGeom>
          <a:solidFill>
            <a:srgbClr val="F2F2F2"/>
          </a:solidFill>
          <a:ln>
            <a:noFill/>
          </a:ln>
        </p:spPr>
        <p:txBody>
          <a:bodyPr anchorCtr="0" anchor="ctr" bIns="45700" lIns="91425" spcFirstLastPara="1" rIns="91425" wrap="square" tIns="45700">
            <a:noAutofit/>
          </a:bodyPr>
          <a:lstStyle/>
          <a:p>
            <a:pPr indent="-159849" lvl="0" marL="179999" rtl="0" algn="l">
              <a:lnSpc>
                <a:spcPct val="115000"/>
              </a:lnSpc>
              <a:spcBef>
                <a:spcPts val="240"/>
              </a:spcBef>
              <a:spcAft>
                <a:spcPts val="0"/>
              </a:spcAft>
              <a:buSzPts val="1100"/>
              <a:buFont typeface="Lora"/>
              <a:buChar char="●"/>
            </a:pPr>
            <a:r>
              <a:rPr lang="en-GB" sz="1100">
                <a:latin typeface="Lora"/>
                <a:ea typeface="Lora"/>
                <a:cs typeface="Lora"/>
                <a:sym typeface="Lora"/>
              </a:rPr>
              <a:t>Typically are </a:t>
            </a:r>
            <a:r>
              <a:rPr lang="en-GB" sz="1100" u="sng">
                <a:latin typeface="Lora"/>
                <a:ea typeface="Lora"/>
                <a:cs typeface="Lora"/>
                <a:sym typeface="Lora"/>
              </a:rPr>
              <a:t>hormonally silent.</a:t>
            </a:r>
            <a:endParaRPr sz="1100" u="sng">
              <a:latin typeface="Lora"/>
              <a:ea typeface="Lora"/>
              <a:cs typeface="Lora"/>
              <a:sym typeface="Lora"/>
            </a:endParaRPr>
          </a:p>
          <a:p>
            <a:pPr indent="-159849" lvl="0" marL="179999" rtl="0" algn="l">
              <a:lnSpc>
                <a:spcPct val="115000"/>
              </a:lnSpc>
              <a:spcBef>
                <a:spcPts val="0"/>
              </a:spcBef>
              <a:spcAft>
                <a:spcPts val="0"/>
              </a:spcAft>
              <a:buSzPts val="1100"/>
              <a:buFont typeface="Lora"/>
              <a:buChar char="●"/>
            </a:pPr>
            <a:r>
              <a:rPr lang="en-GB" sz="1100">
                <a:latin typeface="Lora"/>
                <a:ea typeface="Lora"/>
                <a:cs typeface="Lora"/>
                <a:sym typeface="Lora"/>
              </a:rPr>
              <a:t>Can manifest toxic multinodular goiter or </a:t>
            </a:r>
            <a:r>
              <a:rPr b="1" lang="en-GB" sz="1100">
                <a:latin typeface="Lora"/>
                <a:ea typeface="Lora"/>
                <a:cs typeface="Lora"/>
                <a:sym typeface="Lora"/>
              </a:rPr>
              <a:t>Plummer syndrome: </a:t>
            </a:r>
            <a:r>
              <a:rPr lang="en-GB" sz="1100">
                <a:latin typeface="Lora"/>
                <a:ea typeface="Lora"/>
                <a:cs typeface="Lora"/>
                <a:sym typeface="Lora"/>
              </a:rPr>
              <a:t>Thyrotoxicosis secondary to the development of </a:t>
            </a:r>
            <a:r>
              <a:rPr b="1" lang="en-GB" sz="1100">
                <a:solidFill>
                  <a:srgbClr val="FF0000"/>
                </a:solidFill>
                <a:latin typeface="Lora"/>
                <a:ea typeface="Lora"/>
                <a:cs typeface="Lora"/>
                <a:sym typeface="Lora"/>
              </a:rPr>
              <a:t>autonomous</a:t>
            </a:r>
            <a:r>
              <a:rPr lang="en-GB" sz="1100">
                <a:latin typeface="Lora"/>
                <a:ea typeface="Lora"/>
                <a:cs typeface="Lora"/>
                <a:sym typeface="Lora"/>
              </a:rPr>
              <a:t> nodules that produce thyroid hormone </a:t>
            </a:r>
            <a:r>
              <a:rPr b="1" lang="en-GB" sz="1100">
                <a:solidFill>
                  <a:srgbClr val="FF0000"/>
                </a:solidFill>
                <a:latin typeface="Lora"/>
                <a:ea typeface="Lora"/>
                <a:cs typeface="Lora"/>
                <a:sym typeface="Lora"/>
              </a:rPr>
              <a:t>independent</a:t>
            </a:r>
            <a:r>
              <a:rPr lang="en-GB" sz="1100">
                <a:latin typeface="Lora"/>
                <a:ea typeface="Lora"/>
                <a:cs typeface="Lora"/>
                <a:sym typeface="Lora"/>
              </a:rPr>
              <a:t> of TSH stimulation.</a:t>
            </a:r>
            <a:endParaRPr sz="1100">
              <a:latin typeface="Lora"/>
              <a:ea typeface="Lora"/>
              <a:cs typeface="Lora"/>
              <a:sym typeface="Lora"/>
            </a:endParaRPr>
          </a:p>
          <a:p>
            <a:pPr indent="-159849" lvl="0" marL="179999" rtl="0" algn="l">
              <a:lnSpc>
                <a:spcPct val="115000"/>
              </a:lnSpc>
              <a:spcBef>
                <a:spcPts val="0"/>
              </a:spcBef>
              <a:spcAft>
                <a:spcPts val="0"/>
              </a:spcAft>
              <a:buSzPts val="1100"/>
              <a:buFont typeface="Lora"/>
              <a:buChar char="●"/>
            </a:pPr>
            <a:r>
              <a:rPr lang="en-GB" sz="1100">
                <a:latin typeface="Lora"/>
                <a:ea typeface="Lora"/>
                <a:cs typeface="Lora"/>
                <a:sym typeface="Lora"/>
              </a:rPr>
              <a:t>Low incidence of malignancy.</a:t>
            </a:r>
            <a:endParaRPr sz="1100">
              <a:latin typeface="Lora"/>
              <a:ea typeface="Lora"/>
              <a:cs typeface="Lora"/>
              <a:sym typeface="Lora"/>
            </a:endParaRPr>
          </a:p>
          <a:p>
            <a:pPr indent="-159849" lvl="0" marL="179999" rtl="0" algn="l">
              <a:lnSpc>
                <a:spcPct val="115000"/>
              </a:lnSpc>
              <a:spcBef>
                <a:spcPts val="0"/>
              </a:spcBef>
              <a:spcAft>
                <a:spcPts val="0"/>
              </a:spcAft>
              <a:buSzPts val="1100"/>
              <a:buFont typeface="Lora"/>
              <a:buChar char="●"/>
            </a:pPr>
            <a:r>
              <a:rPr lang="en-GB" sz="1100">
                <a:latin typeface="Lora"/>
                <a:ea typeface="Lora"/>
                <a:cs typeface="Lora"/>
                <a:sym typeface="Lora"/>
              </a:rPr>
              <a:t>Concern for malignancy arise in sudden change In size or symptoms</a:t>
            </a:r>
            <a:r>
              <a:rPr lang="en-GB" sz="1100">
                <a:latin typeface="Lora"/>
                <a:ea typeface="Lora"/>
                <a:cs typeface="Lora"/>
                <a:sym typeface="Lora"/>
              </a:rPr>
              <a:t> (hoarseness of voice).</a:t>
            </a:r>
            <a:endParaRPr sz="1100">
              <a:latin typeface="Lora"/>
              <a:ea typeface="Lora"/>
              <a:cs typeface="Lora"/>
              <a:sym typeface="Lora"/>
            </a:endParaRPr>
          </a:p>
        </p:txBody>
      </p:sp>
      <p:sp>
        <p:nvSpPr>
          <p:cNvPr id="427" name="Google Shape;427;p22"/>
          <p:cNvSpPr txBox="1"/>
          <p:nvPr/>
        </p:nvSpPr>
        <p:spPr>
          <a:xfrm>
            <a:off x="3091801" y="4929850"/>
            <a:ext cx="1793100" cy="355500"/>
          </a:xfrm>
          <a:prstGeom prst="rect">
            <a:avLst/>
          </a:prstGeom>
          <a:solidFill>
            <a:srgbClr val="B6D7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a:solidFill>
                  <a:srgbClr val="FFFFFF"/>
                </a:solidFill>
                <a:latin typeface="Lora"/>
                <a:ea typeface="Lora"/>
                <a:cs typeface="Lora"/>
                <a:sym typeface="Lora"/>
              </a:rPr>
              <a:t>Colloid goiter</a:t>
            </a:r>
            <a:endParaRPr b="1">
              <a:solidFill>
                <a:srgbClr val="FFFFFF"/>
              </a:solidFill>
              <a:latin typeface="Lora"/>
              <a:ea typeface="Lora"/>
              <a:cs typeface="Lora"/>
              <a:sym typeface="Lora"/>
            </a:endParaRPr>
          </a:p>
        </p:txBody>
      </p:sp>
      <p:sp>
        <p:nvSpPr>
          <p:cNvPr id="428" name="Google Shape;428;p22"/>
          <p:cNvSpPr/>
          <p:nvPr/>
        </p:nvSpPr>
        <p:spPr>
          <a:xfrm>
            <a:off x="3085950" y="5312744"/>
            <a:ext cx="1804800" cy="2041500"/>
          </a:xfrm>
          <a:prstGeom prst="rect">
            <a:avLst/>
          </a:prstGeom>
          <a:solidFill>
            <a:srgbClr val="F2F2F2"/>
          </a:solidFill>
          <a:ln>
            <a:noFill/>
          </a:ln>
        </p:spPr>
        <p:txBody>
          <a:bodyPr anchorCtr="0" anchor="ctr" bIns="45700" lIns="91425" spcFirstLastPara="1" rIns="91425" wrap="square" tIns="45700">
            <a:noAutofit/>
          </a:bodyPr>
          <a:lstStyle/>
          <a:p>
            <a:pPr indent="-159849" lvl="0" marL="0" rtl="0" algn="ctr">
              <a:spcBef>
                <a:spcPts val="240"/>
              </a:spcBef>
              <a:spcAft>
                <a:spcPts val="0"/>
              </a:spcAft>
              <a:buSzPts val="1100"/>
              <a:buFont typeface="Lora"/>
              <a:buChar char="●"/>
            </a:pPr>
            <a:r>
              <a:rPr lang="en-GB" sz="1100">
                <a:latin typeface="Lora"/>
                <a:ea typeface="Lora"/>
                <a:cs typeface="Lora"/>
                <a:sym typeface="Lora"/>
              </a:rPr>
              <a:t>Colloid rich gland.</a:t>
            </a:r>
            <a:endParaRPr sz="1100">
              <a:latin typeface="Lora"/>
              <a:ea typeface="Lora"/>
              <a:cs typeface="Lora"/>
              <a:sym typeface="Lora"/>
            </a:endParaRPr>
          </a:p>
        </p:txBody>
      </p:sp>
      <p:sp>
        <p:nvSpPr>
          <p:cNvPr id="429" name="Google Shape;429;p22"/>
          <p:cNvSpPr txBox="1"/>
          <p:nvPr/>
        </p:nvSpPr>
        <p:spPr>
          <a:xfrm>
            <a:off x="109600" y="4929850"/>
            <a:ext cx="2968800" cy="355500"/>
          </a:xfrm>
          <a:prstGeom prst="rect">
            <a:avLst/>
          </a:prstGeom>
          <a:solidFill>
            <a:srgbClr val="274E13">
              <a:alpha val="826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a:solidFill>
                  <a:srgbClr val="FFFFFF"/>
                </a:solidFill>
                <a:latin typeface="Lora"/>
                <a:ea typeface="Lora"/>
                <a:cs typeface="Lora"/>
                <a:sym typeface="Lora"/>
              </a:rPr>
              <a:t>Diffuse goiter</a:t>
            </a:r>
            <a:endParaRPr b="1">
              <a:solidFill>
                <a:srgbClr val="FFFFFF"/>
              </a:solidFill>
              <a:latin typeface="Lora"/>
              <a:ea typeface="Lora"/>
              <a:cs typeface="Lora"/>
              <a:sym typeface="Lora"/>
            </a:endParaRPr>
          </a:p>
        </p:txBody>
      </p:sp>
      <p:sp>
        <p:nvSpPr>
          <p:cNvPr id="430" name="Google Shape;430;p22"/>
          <p:cNvSpPr/>
          <p:nvPr/>
        </p:nvSpPr>
        <p:spPr>
          <a:xfrm>
            <a:off x="90225" y="5312746"/>
            <a:ext cx="2988300" cy="2041500"/>
          </a:xfrm>
          <a:prstGeom prst="rect">
            <a:avLst/>
          </a:prstGeom>
          <a:solidFill>
            <a:srgbClr val="F2F2F2"/>
          </a:solidFill>
          <a:ln>
            <a:noFill/>
          </a:ln>
        </p:spPr>
        <p:txBody>
          <a:bodyPr anchorCtr="0" anchor="ctr" bIns="45700" lIns="91425" spcFirstLastPara="1" rIns="91425" wrap="square" tIns="45700">
            <a:noAutofit/>
          </a:bodyPr>
          <a:lstStyle/>
          <a:p>
            <a:pPr indent="-159849" lvl="0" marL="179999" rtl="0" algn="l">
              <a:lnSpc>
                <a:spcPct val="115000"/>
              </a:lnSpc>
              <a:spcBef>
                <a:spcPts val="240"/>
              </a:spcBef>
              <a:spcAft>
                <a:spcPts val="0"/>
              </a:spcAft>
              <a:buSzPts val="1100"/>
              <a:buFont typeface="Lora"/>
              <a:buChar char="●"/>
            </a:pPr>
            <a:r>
              <a:rPr lang="en-GB" sz="1100">
                <a:latin typeface="Lora"/>
                <a:ea typeface="Lora"/>
                <a:cs typeface="Lora"/>
                <a:sym typeface="Lora"/>
              </a:rPr>
              <a:t>Diffuse, symmetric enlargement of the gland. </a:t>
            </a:r>
            <a:endParaRPr sz="1100">
              <a:latin typeface="Lora"/>
              <a:ea typeface="Lora"/>
              <a:cs typeface="Lora"/>
              <a:sym typeface="Lora"/>
            </a:endParaRPr>
          </a:p>
          <a:p>
            <a:pPr indent="-159849" lvl="0" marL="179999" rtl="0" algn="l">
              <a:lnSpc>
                <a:spcPct val="115000"/>
              </a:lnSpc>
              <a:spcBef>
                <a:spcPts val="0"/>
              </a:spcBef>
              <a:spcAft>
                <a:spcPts val="0"/>
              </a:spcAft>
              <a:buSzPts val="1100"/>
              <a:buFont typeface="Lora"/>
              <a:buChar char="●"/>
            </a:pPr>
            <a:r>
              <a:rPr lang="en-GB" sz="1100">
                <a:latin typeface="Lora"/>
                <a:ea typeface="Lora"/>
                <a:cs typeface="Lora"/>
                <a:sym typeface="Lora"/>
              </a:rPr>
              <a:t>The follicles are lined by </a:t>
            </a:r>
            <a:r>
              <a:rPr b="1" lang="en-GB" sz="1100">
                <a:latin typeface="Lora"/>
                <a:ea typeface="Lora"/>
                <a:cs typeface="Lora"/>
                <a:sym typeface="Lora"/>
              </a:rPr>
              <a:t>crowded columnar cells</a:t>
            </a:r>
            <a:r>
              <a:rPr lang="en-GB" sz="1100">
                <a:latin typeface="Lora"/>
                <a:ea typeface="Lora"/>
                <a:cs typeface="Lora"/>
                <a:sym typeface="Lora"/>
              </a:rPr>
              <a:t>, which may pile up and form projections.</a:t>
            </a:r>
            <a:endParaRPr sz="1100">
              <a:latin typeface="Lora"/>
              <a:ea typeface="Lora"/>
              <a:cs typeface="Lora"/>
              <a:sym typeface="Lora"/>
            </a:endParaRPr>
          </a:p>
          <a:p>
            <a:pPr indent="-159849" lvl="0" marL="179999" rtl="0" algn="l">
              <a:lnSpc>
                <a:spcPct val="115000"/>
              </a:lnSpc>
              <a:spcBef>
                <a:spcPts val="0"/>
              </a:spcBef>
              <a:spcAft>
                <a:spcPts val="0"/>
              </a:spcAft>
              <a:buSzPts val="1100"/>
              <a:buFont typeface="Lora"/>
              <a:buChar char="●"/>
            </a:pPr>
            <a:r>
              <a:rPr lang="en-GB" sz="1100">
                <a:latin typeface="Lora"/>
                <a:ea typeface="Lora"/>
                <a:cs typeface="Lora"/>
                <a:sym typeface="Lora"/>
              </a:rPr>
              <a:t>All long-standing diffuse goiters convert into multinodular goiters. </a:t>
            </a:r>
            <a:endParaRPr sz="1100">
              <a:latin typeface="Lora"/>
              <a:ea typeface="Lora"/>
              <a:cs typeface="Lora"/>
              <a:sym typeface="Lora"/>
            </a:endParaRPr>
          </a:p>
        </p:txBody>
      </p:sp>
      <p:sp>
        <p:nvSpPr>
          <p:cNvPr id="431" name="Google Shape;431;p22"/>
          <p:cNvSpPr txBox="1"/>
          <p:nvPr/>
        </p:nvSpPr>
        <p:spPr>
          <a:xfrm>
            <a:off x="181775" y="7354250"/>
            <a:ext cx="5985000" cy="358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800">
                <a:solidFill>
                  <a:srgbClr val="274E13"/>
                </a:solidFill>
                <a:latin typeface="Lora"/>
                <a:ea typeface="Lora"/>
                <a:cs typeface="Lora"/>
                <a:sym typeface="Lora"/>
              </a:rPr>
              <a:t>Morphology of Multinodular goiters</a:t>
            </a:r>
            <a:endParaRPr b="1" sz="1800">
              <a:solidFill>
                <a:srgbClr val="274E13"/>
              </a:solidFill>
              <a:latin typeface="Lora"/>
              <a:ea typeface="Lora"/>
              <a:cs typeface="Lora"/>
              <a:sym typeface="Lora"/>
            </a:endParaRPr>
          </a:p>
          <a:p>
            <a:pPr indent="-317500" lvl="0" marL="457200" rtl="0" algn="l">
              <a:lnSpc>
                <a:spcPct val="115000"/>
              </a:lnSpc>
              <a:spcBef>
                <a:spcPts val="0"/>
              </a:spcBef>
              <a:spcAft>
                <a:spcPts val="0"/>
              </a:spcAft>
              <a:buClr>
                <a:srgbClr val="FFFFFF"/>
              </a:buClr>
              <a:buSzPts val="1400"/>
              <a:buFont typeface="Lora"/>
              <a:buChar char="●"/>
            </a:pPr>
            <a:r>
              <a:rPr b="1" lang="en-GB">
                <a:solidFill>
                  <a:srgbClr val="38761D"/>
                </a:solidFill>
                <a:latin typeface="Lora"/>
                <a:ea typeface="Lora"/>
                <a:cs typeface="Lora"/>
                <a:sym typeface="Lora"/>
              </a:rPr>
              <a:t>Macroscopic:</a:t>
            </a:r>
            <a:endParaRPr b="1">
              <a:solidFill>
                <a:srgbClr val="38761D"/>
              </a:solidFill>
              <a:latin typeface="Lora"/>
              <a:ea typeface="Lora"/>
              <a:cs typeface="Lora"/>
              <a:sym typeface="Lora"/>
            </a:endParaRPr>
          </a:p>
          <a:p>
            <a:pPr indent="-317500" lvl="0" marL="630000" rtl="0" algn="l">
              <a:lnSpc>
                <a:spcPct val="115000"/>
              </a:lnSpc>
              <a:spcBef>
                <a:spcPts val="0"/>
              </a:spcBef>
              <a:spcAft>
                <a:spcPts val="0"/>
              </a:spcAft>
              <a:buSzPts val="1400"/>
              <a:buFont typeface="Lora"/>
              <a:buChar char="●"/>
            </a:pPr>
            <a:r>
              <a:rPr lang="en-GB">
                <a:latin typeface="Lora"/>
                <a:ea typeface="Lora"/>
                <a:cs typeface="Lora"/>
                <a:sym typeface="Lora"/>
              </a:rPr>
              <a:t>Multilobulated, asymmetrically enlarged glands, which may attain massive size. </a:t>
            </a:r>
            <a:endParaRPr>
              <a:latin typeface="Lora"/>
              <a:ea typeface="Lora"/>
              <a:cs typeface="Lora"/>
              <a:sym typeface="Lora"/>
            </a:endParaRPr>
          </a:p>
          <a:p>
            <a:pPr indent="-317500" lvl="0" marL="630000" rtl="0" algn="l">
              <a:lnSpc>
                <a:spcPct val="115000"/>
              </a:lnSpc>
              <a:spcBef>
                <a:spcPts val="0"/>
              </a:spcBef>
              <a:spcAft>
                <a:spcPts val="0"/>
              </a:spcAft>
              <a:buSzPts val="1400"/>
              <a:buFont typeface="Lora"/>
              <a:buChar char="●"/>
            </a:pPr>
            <a:r>
              <a:rPr b="1" lang="en-GB">
                <a:latin typeface="Lora"/>
                <a:ea typeface="Lora"/>
                <a:cs typeface="Lora"/>
                <a:sym typeface="Lora"/>
              </a:rPr>
              <a:t>On cut surface</a:t>
            </a:r>
            <a:r>
              <a:rPr lang="en-GB">
                <a:latin typeface="Lora"/>
                <a:ea typeface="Lora"/>
                <a:cs typeface="Lora"/>
                <a:sym typeface="Lora"/>
              </a:rPr>
              <a:t>, irregular nodules containing variable amounts of brown, gelatinous </a:t>
            </a:r>
            <a:r>
              <a:rPr lang="en-GB">
                <a:highlight>
                  <a:srgbClr val="EAD1DC"/>
                </a:highlight>
                <a:latin typeface="Lora"/>
                <a:ea typeface="Lora"/>
                <a:cs typeface="Lora"/>
                <a:sym typeface="Lora"/>
              </a:rPr>
              <a:t>colloid. </a:t>
            </a:r>
            <a:endParaRPr>
              <a:highlight>
                <a:srgbClr val="EAD1DC"/>
              </a:highlight>
              <a:latin typeface="Lora"/>
              <a:ea typeface="Lora"/>
              <a:cs typeface="Lora"/>
              <a:sym typeface="Lora"/>
            </a:endParaRPr>
          </a:p>
          <a:p>
            <a:pPr indent="-317500" lvl="0" marL="630000" rtl="0" algn="l">
              <a:lnSpc>
                <a:spcPct val="115000"/>
              </a:lnSpc>
              <a:spcBef>
                <a:spcPts val="0"/>
              </a:spcBef>
              <a:spcAft>
                <a:spcPts val="0"/>
              </a:spcAft>
              <a:buSzPts val="1400"/>
              <a:buFont typeface="Lora"/>
              <a:buChar char="●"/>
            </a:pPr>
            <a:r>
              <a:rPr b="1" lang="en-GB">
                <a:latin typeface="Lora"/>
                <a:ea typeface="Lora"/>
                <a:cs typeface="Lora"/>
                <a:sym typeface="Lora"/>
              </a:rPr>
              <a:t>Older lesions</a:t>
            </a:r>
            <a:r>
              <a:rPr lang="en-GB">
                <a:latin typeface="Lora"/>
                <a:ea typeface="Lora"/>
                <a:cs typeface="Lora"/>
                <a:sym typeface="Lora"/>
              </a:rPr>
              <a:t> show fibrosis, hemorrhage, calcification, and cystic change. </a:t>
            </a:r>
            <a:endParaRPr>
              <a:latin typeface="Lora"/>
              <a:ea typeface="Lora"/>
              <a:cs typeface="Lora"/>
              <a:sym typeface="Lora"/>
            </a:endParaRPr>
          </a:p>
          <a:p>
            <a:pPr indent="-317500" lvl="0" marL="457200" rtl="0" algn="l">
              <a:lnSpc>
                <a:spcPct val="115000"/>
              </a:lnSpc>
              <a:spcBef>
                <a:spcPts val="0"/>
              </a:spcBef>
              <a:spcAft>
                <a:spcPts val="0"/>
              </a:spcAft>
              <a:buClr>
                <a:srgbClr val="FFFFFF"/>
              </a:buClr>
              <a:buSzPts val="1400"/>
              <a:buFont typeface="Lora"/>
              <a:buChar char="●"/>
            </a:pPr>
            <a:r>
              <a:rPr b="1" lang="en-GB">
                <a:solidFill>
                  <a:srgbClr val="38761D"/>
                </a:solidFill>
                <a:latin typeface="Lora"/>
                <a:ea typeface="Lora"/>
                <a:cs typeface="Lora"/>
                <a:sym typeface="Lora"/>
              </a:rPr>
              <a:t>Microscopic</a:t>
            </a:r>
            <a:r>
              <a:rPr b="1" lang="en-GB">
                <a:solidFill>
                  <a:schemeClr val="dk1"/>
                </a:solidFill>
                <a:latin typeface="Lora"/>
                <a:ea typeface="Lora"/>
                <a:cs typeface="Lora"/>
                <a:sym typeface="Lora"/>
              </a:rPr>
              <a:t>:</a:t>
            </a:r>
            <a:endParaRPr b="1">
              <a:solidFill>
                <a:schemeClr val="dk1"/>
              </a:solidFill>
              <a:latin typeface="Lora"/>
              <a:ea typeface="Lora"/>
              <a:cs typeface="Lora"/>
              <a:sym typeface="Lora"/>
            </a:endParaRPr>
          </a:p>
          <a:p>
            <a:pPr indent="-317500" lvl="0" marL="630000" rtl="0" algn="l">
              <a:lnSpc>
                <a:spcPct val="115000"/>
              </a:lnSpc>
              <a:spcBef>
                <a:spcPts val="0"/>
              </a:spcBef>
              <a:spcAft>
                <a:spcPts val="0"/>
              </a:spcAft>
              <a:buSzPts val="1400"/>
              <a:buFont typeface="Lora"/>
              <a:buChar char="●"/>
            </a:pPr>
            <a:r>
              <a:rPr lang="en-GB">
                <a:highlight>
                  <a:srgbClr val="CFE2F3"/>
                </a:highlight>
                <a:latin typeface="Lora"/>
                <a:ea typeface="Lora"/>
                <a:cs typeface="Lora"/>
                <a:sym typeface="Lora"/>
              </a:rPr>
              <a:t>Colloid-rich follicles</a:t>
            </a:r>
            <a:r>
              <a:rPr lang="en-GB">
                <a:latin typeface="Lora"/>
                <a:ea typeface="Lora"/>
                <a:cs typeface="Lora"/>
                <a:sym typeface="Lora"/>
              </a:rPr>
              <a:t> lined by flattened, inactive epithelium.</a:t>
            </a:r>
            <a:endParaRPr>
              <a:latin typeface="Lora"/>
              <a:ea typeface="Lora"/>
              <a:cs typeface="Lora"/>
              <a:sym typeface="Lora"/>
            </a:endParaRPr>
          </a:p>
          <a:p>
            <a:pPr indent="-317500" lvl="0" marL="630000" rtl="0" algn="l">
              <a:lnSpc>
                <a:spcPct val="115000"/>
              </a:lnSpc>
              <a:spcBef>
                <a:spcPts val="0"/>
              </a:spcBef>
              <a:spcAft>
                <a:spcPts val="0"/>
              </a:spcAft>
              <a:buSzPts val="1400"/>
              <a:buFont typeface="Lora"/>
              <a:buChar char="●"/>
            </a:pPr>
            <a:r>
              <a:rPr lang="en-GB">
                <a:latin typeface="Lora"/>
                <a:ea typeface="Lora"/>
                <a:cs typeface="Lora"/>
                <a:sym typeface="Lora"/>
              </a:rPr>
              <a:t>Areas of follicular epithelial hypertrophy and hyperplasia.</a:t>
            </a:r>
            <a:endParaRPr>
              <a:latin typeface="Lora"/>
              <a:ea typeface="Lora"/>
              <a:cs typeface="Lora"/>
              <a:sym typeface="Lora"/>
            </a:endParaRPr>
          </a:p>
        </p:txBody>
      </p:sp>
      <p:sp>
        <p:nvSpPr>
          <p:cNvPr id="432" name="Google Shape;432;p22"/>
          <p:cNvSpPr/>
          <p:nvPr/>
        </p:nvSpPr>
        <p:spPr>
          <a:xfrm>
            <a:off x="215850" y="7722875"/>
            <a:ext cx="251148" cy="319625"/>
          </a:xfrm>
          <a:custGeom>
            <a:rect b="b" l="l" r="r" t="t"/>
            <a:pathLst>
              <a:path extrusionOk="0" h="11163" w="9524">
                <a:moveTo>
                  <a:pt x="4791" y="3888"/>
                </a:moveTo>
                <a:cubicBezTo>
                  <a:pt x="5165" y="3888"/>
                  <a:pt x="5540" y="3936"/>
                  <a:pt x="5909" y="4031"/>
                </a:cubicBezTo>
                <a:lnTo>
                  <a:pt x="5909" y="4543"/>
                </a:lnTo>
                <a:cubicBezTo>
                  <a:pt x="5540" y="4442"/>
                  <a:pt x="5168" y="4391"/>
                  <a:pt x="4796" y="4391"/>
                </a:cubicBezTo>
                <a:cubicBezTo>
                  <a:pt x="4423" y="4391"/>
                  <a:pt x="4051" y="4442"/>
                  <a:pt x="3682" y="4543"/>
                </a:cubicBezTo>
                <a:lnTo>
                  <a:pt x="3682" y="4031"/>
                </a:lnTo>
                <a:cubicBezTo>
                  <a:pt x="4045" y="3936"/>
                  <a:pt x="4418" y="3888"/>
                  <a:pt x="4791" y="3888"/>
                </a:cubicBezTo>
                <a:close/>
                <a:moveTo>
                  <a:pt x="4778" y="4724"/>
                </a:moveTo>
                <a:cubicBezTo>
                  <a:pt x="5150" y="4724"/>
                  <a:pt x="5522" y="4775"/>
                  <a:pt x="5897" y="4876"/>
                </a:cubicBezTo>
                <a:lnTo>
                  <a:pt x="5897" y="5305"/>
                </a:lnTo>
                <a:cubicBezTo>
                  <a:pt x="5522" y="5210"/>
                  <a:pt x="5150" y="5162"/>
                  <a:pt x="4778" y="5162"/>
                </a:cubicBezTo>
                <a:cubicBezTo>
                  <a:pt x="4406" y="5162"/>
                  <a:pt x="4034" y="5210"/>
                  <a:pt x="3659" y="5305"/>
                </a:cubicBezTo>
                <a:lnTo>
                  <a:pt x="3659" y="4876"/>
                </a:lnTo>
                <a:cubicBezTo>
                  <a:pt x="4034" y="4775"/>
                  <a:pt x="4406" y="4724"/>
                  <a:pt x="4778" y="4724"/>
                </a:cubicBezTo>
                <a:close/>
                <a:moveTo>
                  <a:pt x="4778" y="5492"/>
                </a:moveTo>
                <a:cubicBezTo>
                  <a:pt x="5132" y="5492"/>
                  <a:pt x="5486" y="5537"/>
                  <a:pt x="5837" y="5626"/>
                </a:cubicBezTo>
                <a:cubicBezTo>
                  <a:pt x="5778" y="5698"/>
                  <a:pt x="5706" y="5769"/>
                  <a:pt x="5611" y="5852"/>
                </a:cubicBezTo>
                <a:cubicBezTo>
                  <a:pt x="5325" y="6091"/>
                  <a:pt x="5052" y="6186"/>
                  <a:pt x="4778" y="6186"/>
                </a:cubicBezTo>
                <a:cubicBezTo>
                  <a:pt x="4516" y="6186"/>
                  <a:pt x="4230" y="6067"/>
                  <a:pt x="3944" y="5852"/>
                </a:cubicBezTo>
                <a:lnTo>
                  <a:pt x="3932" y="5829"/>
                </a:lnTo>
                <a:cubicBezTo>
                  <a:pt x="3861" y="5769"/>
                  <a:pt x="3801" y="5698"/>
                  <a:pt x="3718" y="5626"/>
                </a:cubicBezTo>
                <a:cubicBezTo>
                  <a:pt x="4069" y="5537"/>
                  <a:pt x="4423" y="5492"/>
                  <a:pt x="4778" y="5492"/>
                </a:cubicBezTo>
                <a:close/>
                <a:moveTo>
                  <a:pt x="4803" y="9277"/>
                </a:moveTo>
                <a:cubicBezTo>
                  <a:pt x="5172" y="9277"/>
                  <a:pt x="5538" y="9411"/>
                  <a:pt x="5909" y="9674"/>
                </a:cubicBezTo>
                <a:lnTo>
                  <a:pt x="5909" y="9901"/>
                </a:lnTo>
                <a:cubicBezTo>
                  <a:pt x="5540" y="9799"/>
                  <a:pt x="5168" y="9749"/>
                  <a:pt x="4796" y="9749"/>
                </a:cubicBezTo>
                <a:cubicBezTo>
                  <a:pt x="4423" y="9749"/>
                  <a:pt x="4051" y="9799"/>
                  <a:pt x="3682" y="9901"/>
                </a:cubicBezTo>
                <a:lnTo>
                  <a:pt x="3682" y="9674"/>
                </a:lnTo>
                <a:cubicBezTo>
                  <a:pt x="4067" y="9408"/>
                  <a:pt x="4437" y="9277"/>
                  <a:pt x="4803" y="9277"/>
                </a:cubicBezTo>
                <a:close/>
                <a:moveTo>
                  <a:pt x="4778" y="10070"/>
                </a:moveTo>
                <a:cubicBezTo>
                  <a:pt x="5150" y="10070"/>
                  <a:pt x="5522" y="10121"/>
                  <a:pt x="5897" y="10222"/>
                </a:cubicBezTo>
                <a:lnTo>
                  <a:pt x="5897" y="10329"/>
                </a:lnTo>
                <a:cubicBezTo>
                  <a:pt x="5909" y="10591"/>
                  <a:pt x="5683" y="10817"/>
                  <a:pt x="5409" y="10817"/>
                </a:cubicBezTo>
                <a:lnTo>
                  <a:pt x="4159" y="10817"/>
                </a:lnTo>
                <a:cubicBezTo>
                  <a:pt x="3885" y="10817"/>
                  <a:pt x="3659" y="10591"/>
                  <a:pt x="3659" y="10329"/>
                </a:cubicBezTo>
                <a:lnTo>
                  <a:pt x="3659" y="10222"/>
                </a:lnTo>
                <a:cubicBezTo>
                  <a:pt x="4034" y="10121"/>
                  <a:pt x="4406" y="10070"/>
                  <a:pt x="4778" y="10070"/>
                </a:cubicBezTo>
                <a:close/>
                <a:moveTo>
                  <a:pt x="6668" y="0"/>
                </a:moveTo>
                <a:cubicBezTo>
                  <a:pt x="6280" y="0"/>
                  <a:pt x="6026" y="240"/>
                  <a:pt x="5956" y="280"/>
                </a:cubicBezTo>
                <a:cubicBezTo>
                  <a:pt x="5599" y="513"/>
                  <a:pt x="5188" y="629"/>
                  <a:pt x="4778" y="629"/>
                </a:cubicBezTo>
                <a:cubicBezTo>
                  <a:pt x="4367" y="629"/>
                  <a:pt x="3956" y="513"/>
                  <a:pt x="3599" y="280"/>
                </a:cubicBezTo>
                <a:lnTo>
                  <a:pt x="3408" y="161"/>
                </a:lnTo>
                <a:cubicBezTo>
                  <a:pt x="3245" y="55"/>
                  <a:pt x="3064" y="5"/>
                  <a:pt x="2885" y="5"/>
                </a:cubicBezTo>
                <a:cubicBezTo>
                  <a:pt x="2545" y="5"/>
                  <a:pt x="2215" y="186"/>
                  <a:pt x="2027" y="507"/>
                </a:cubicBezTo>
                <a:lnTo>
                  <a:pt x="1599" y="1292"/>
                </a:lnTo>
                <a:cubicBezTo>
                  <a:pt x="1337" y="1769"/>
                  <a:pt x="1503" y="2352"/>
                  <a:pt x="1980" y="2602"/>
                </a:cubicBezTo>
                <a:lnTo>
                  <a:pt x="2944" y="3138"/>
                </a:lnTo>
                <a:cubicBezTo>
                  <a:pt x="3182" y="3269"/>
                  <a:pt x="3325" y="3507"/>
                  <a:pt x="3325" y="3781"/>
                </a:cubicBezTo>
                <a:lnTo>
                  <a:pt x="3325" y="5162"/>
                </a:lnTo>
                <a:cubicBezTo>
                  <a:pt x="3063" y="4805"/>
                  <a:pt x="2813" y="4376"/>
                  <a:pt x="2551" y="3840"/>
                </a:cubicBezTo>
                <a:cubicBezTo>
                  <a:pt x="2299" y="3327"/>
                  <a:pt x="1836" y="3098"/>
                  <a:pt x="1377" y="3098"/>
                </a:cubicBezTo>
                <a:cubicBezTo>
                  <a:pt x="685" y="3098"/>
                  <a:pt x="1" y="3616"/>
                  <a:pt x="51" y="4459"/>
                </a:cubicBezTo>
                <a:cubicBezTo>
                  <a:pt x="51" y="4507"/>
                  <a:pt x="51" y="4543"/>
                  <a:pt x="63" y="4578"/>
                </a:cubicBezTo>
                <a:cubicBezTo>
                  <a:pt x="134" y="5198"/>
                  <a:pt x="218" y="5817"/>
                  <a:pt x="325" y="6388"/>
                </a:cubicBezTo>
                <a:cubicBezTo>
                  <a:pt x="336" y="6464"/>
                  <a:pt x="416" y="6521"/>
                  <a:pt x="494" y="6521"/>
                </a:cubicBezTo>
                <a:cubicBezTo>
                  <a:pt x="501" y="6521"/>
                  <a:pt x="508" y="6520"/>
                  <a:pt x="515" y="6519"/>
                </a:cubicBezTo>
                <a:cubicBezTo>
                  <a:pt x="611" y="6495"/>
                  <a:pt x="670" y="6412"/>
                  <a:pt x="658" y="6329"/>
                </a:cubicBezTo>
                <a:cubicBezTo>
                  <a:pt x="551" y="5769"/>
                  <a:pt x="468" y="5150"/>
                  <a:pt x="384" y="4543"/>
                </a:cubicBezTo>
                <a:lnTo>
                  <a:pt x="384" y="4448"/>
                </a:lnTo>
                <a:cubicBezTo>
                  <a:pt x="349" y="3807"/>
                  <a:pt x="862" y="3421"/>
                  <a:pt x="1380" y="3421"/>
                </a:cubicBezTo>
                <a:cubicBezTo>
                  <a:pt x="1729" y="3421"/>
                  <a:pt x="2079" y="3595"/>
                  <a:pt x="2265" y="3983"/>
                </a:cubicBezTo>
                <a:cubicBezTo>
                  <a:pt x="3081" y="5674"/>
                  <a:pt x="3926" y="6519"/>
                  <a:pt x="4772" y="6519"/>
                </a:cubicBezTo>
                <a:cubicBezTo>
                  <a:pt x="5617" y="6519"/>
                  <a:pt x="6462" y="5674"/>
                  <a:pt x="7278" y="3983"/>
                </a:cubicBezTo>
                <a:cubicBezTo>
                  <a:pt x="7466" y="3603"/>
                  <a:pt x="7818" y="3428"/>
                  <a:pt x="8167" y="3428"/>
                </a:cubicBezTo>
                <a:cubicBezTo>
                  <a:pt x="8703" y="3428"/>
                  <a:pt x="9229" y="3841"/>
                  <a:pt x="9135" y="4555"/>
                </a:cubicBezTo>
                <a:cubicBezTo>
                  <a:pt x="9004" y="5757"/>
                  <a:pt x="8623" y="8198"/>
                  <a:pt x="8052" y="9258"/>
                </a:cubicBezTo>
                <a:cubicBezTo>
                  <a:pt x="7840" y="9638"/>
                  <a:pt x="7443" y="9848"/>
                  <a:pt x="7039" y="9848"/>
                </a:cubicBezTo>
                <a:cubicBezTo>
                  <a:pt x="6786" y="9848"/>
                  <a:pt x="6529" y="9765"/>
                  <a:pt x="6314" y="9591"/>
                </a:cubicBezTo>
                <a:cubicBezTo>
                  <a:pt x="6254" y="9555"/>
                  <a:pt x="5921" y="9329"/>
                  <a:pt x="5861" y="9281"/>
                </a:cubicBezTo>
                <a:cubicBezTo>
                  <a:pt x="5493" y="9072"/>
                  <a:pt x="5125" y="8962"/>
                  <a:pt x="4752" y="8962"/>
                </a:cubicBezTo>
                <a:cubicBezTo>
                  <a:pt x="4340" y="8962"/>
                  <a:pt x="3923" y="9096"/>
                  <a:pt x="3492" y="9377"/>
                </a:cubicBezTo>
                <a:cubicBezTo>
                  <a:pt x="3480" y="9389"/>
                  <a:pt x="3230" y="9567"/>
                  <a:pt x="3218" y="9579"/>
                </a:cubicBezTo>
                <a:cubicBezTo>
                  <a:pt x="2982" y="9768"/>
                  <a:pt x="2715" y="9875"/>
                  <a:pt x="2442" y="9875"/>
                </a:cubicBezTo>
                <a:cubicBezTo>
                  <a:pt x="2372" y="9875"/>
                  <a:pt x="2301" y="9868"/>
                  <a:pt x="2230" y="9853"/>
                </a:cubicBezTo>
                <a:cubicBezTo>
                  <a:pt x="1908" y="9793"/>
                  <a:pt x="1634" y="9579"/>
                  <a:pt x="1456" y="9258"/>
                </a:cubicBezTo>
                <a:cubicBezTo>
                  <a:pt x="1444" y="9222"/>
                  <a:pt x="1432" y="9198"/>
                  <a:pt x="1408" y="9174"/>
                </a:cubicBezTo>
                <a:cubicBezTo>
                  <a:pt x="1194" y="8686"/>
                  <a:pt x="980" y="8007"/>
                  <a:pt x="789" y="7174"/>
                </a:cubicBezTo>
                <a:cubicBezTo>
                  <a:pt x="780" y="7098"/>
                  <a:pt x="717" y="7044"/>
                  <a:pt x="649" y="7044"/>
                </a:cubicBezTo>
                <a:cubicBezTo>
                  <a:pt x="632" y="7044"/>
                  <a:pt x="615" y="7048"/>
                  <a:pt x="599" y="7055"/>
                </a:cubicBezTo>
                <a:cubicBezTo>
                  <a:pt x="503" y="7067"/>
                  <a:pt x="444" y="7150"/>
                  <a:pt x="480" y="7245"/>
                </a:cubicBezTo>
                <a:cubicBezTo>
                  <a:pt x="670" y="8127"/>
                  <a:pt x="884" y="8817"/>
                  <a:pt x="1134" y="9329"/>
                </a:cubicBezTo>
                <a:lnTo>
                  <a:pt x="1182" y="9412"/>
                </a:lnTo>
                <a:cubicBezTo>
                  <a:pt x="1396" y="9817"/>
                  <a:pt x="1742" y="10091"/>
                  <a:pt x="2170" y="10174"/>
                </a:cubicBezTo>
                <a:cubicBezTo>
                  <a:pt x="2265" y="10186"/>
                  <a:pt x="2349" y="10210"/>
                  <a:pt x="2444" y="10210"/>
                </a:cubicBezTo>
                <a:cubicBezTo>
                  <a:pt x="2742" y="10210"/>
                  <a:pt x="3039" y="10103"/>
                  <a:pt x="3301" y="9924"/>
                </a:cubicBezTo>
                <a:lnTo>
                  <a:pt x="3301" y="10341"/>
                </a:lnTo>
                <a:cubicBezTo>
                  <a:pt x="3301" y="10805"/>
                  <a:pt x="3670" y="11163"/>
                  <a:pt x="4123" y="11163"/>
                </a:cubicBezTo>
                <a:lnTo>
                  <a:pt x="5373" y="11163"/>
                </a:lnTo>
                <a:cubicBezTo>
                  <a:pt x="5837" y="11163"/>
                  <a:pt x="6195" y="10782"/>
                  <a:pt x="6195" y="10341"/>
                </a:cubicBezTo>
                <a:lnTo>
                  <a:pt x="6195" y="9924"/>
                </a:lnTo>
                <a:cubicBezTo>
                  <a:pt x="6454" y="10105"/>
                  <a:pt x="6745" y="10191"/>
                  <a:pt x="7032" y="10191"/>
                </a:cubicBezTo>
                <a:cubicBezTo>
                  <a:pt x="7576" y="10191"/>
                  <a:pt x="8104" y="9883"/>
                  <a:pt x="8361" y="9329"/>
                </a:cubicBezTo>
                <a:cubicBezTo>
                  <a:pt x="9016" y="7912"/>
                  <a:pt x="9421" y="5067"/>
                  <a:pt x="9445" y="4495"/>
                </a:cubicBezTo>
                <a:cubicBezTo>
                  <a:pt x="9524" y="3627"/>
                  <a:pt x="8846" y="3100"/>
                  <a:pt x="8157" y="3100"/>
                </a:cubicBezTo>
                <a:cubicBezTo>
                  <a:pt x="7702" y="3100"/>
                  <a:pt x="7243" y="3329"/>
                  <a:pt x="6992" y="3840"/>
                </a:cubicBezTo>
                <a:cubicBezTo>
                  <a:pt x="6742" y="4376"/>
                  <a:pt x="6480" y="4805"/>
                  <a:pt x="6218" y="5162"/>
                </a:cubicBezTo>
                <a:lnTo>
                  <a:pt x="6218" y="3781"/>
                </a:lnTo>
                <a:cubicBezTo>
                  <a:pt x="6218" y="3507"/>
                  <a:pt x="6373" y="3269"/>
                  <a:pt x="6599" y="3138"/>
                </a:cubicBezTo>
                <a:lnTo>
                  <a:pt x="7564" y="2602"/>
                </a:lnTo>
                <a:cubicBezTo>
                  <a:pt x="8040" y="2352"/>
                  <a:pt x="8207" y="1757"/>
                  <a:pt x="7945" y="1292"/>
                </a:cubicBezTo>
                <a:lnTo>
                  <a:pt x="7885" y="1173"/>
                </a:lnTo>
                <a:cubicBezTo>
                  <a:pt x="7853" y="1124"/>
                  <a:pt x="7797" y="1092"/>
                  <a:pt x="7739" y="1092"/>
                </a:cubicBezTo>
                <a:cubicBezTo>
                  <a:pt x="7712" y="1092"/>
                  <a:pt x="7685" y="1099"/>
                  <a:pt x="7659" y="1114"/>
                </a:cubicBezTo>
                <a:cubicBezTo>
                  <a:pt x="7588" y="1161"/>
                  <a:pt x="7564" y="1269"/>
                  <a:pt x="7599" y="1340"/>
                </a:cubicBezTo>
                <a:lnTo>
                  <a:pt x="7659" y="1459"/>
                </a:lnTo>
                <a:cubicBezTo>
                  <a:pt x="7826" y="1769"/>
                  <a:pt x="7730" y="2162"/>
                  <a:pt x="7409" y="2340"/>
                </a:cubicBezTo>
                <a:lnTo>
                  <a:pt x="6445" y="2876"/>
                </a:lnTo>
                <a:cubicBezTo>
                  <a:pt x="6135" y="3054"/>
                  <a:pt x="5933" y="3364"/>
                  <a:pt x="5909" y="3721"/>
                </a:cubicBezTo>
                <a:cubicBezTo>
                  <a:pt x="5534" y="3626"/>
                  <a:pt x="5159" y="3578"/>
                  <a:pt x="4782" y="3578"/>
                </a:cubicBezTo>
                <a:cubicBezTo>
                  <a:pt x="4406" y="3578"/>
                  <a:pt x="4028" y="3626"/>
                  <a:pt x="3647" y="3721"/>
                </a:cubicBezTo>
                <a:cubicBezTo>
                  <a:pt x="3611" y="3364"/>
                  <a:pt x="3420" y="3031"/>
                  <a:pt x="3111" y="2876"/>
                </a:cubicBezTo>
                <a:lnTo>
                  <a:pt x="2146" y="2340"/>
                </a:lnTo>
                <a:cubicBezTo>
                  <a:pt x="1837" y="2173"/>
                  <a:pt x="1706" y="1769"/>
                  <a:pt x="1884" y="1459"/>
                </a:cubicBezTo>
                <a:lnTo>
                  <a:pt x="2325" y="673"/>
                </a:lnTo>
                <a:cubicBezTo>
                  <a:pt x="2441" y="457"/>
                  <a:pt x="2657" y="336"/>
                  <a:pt x="2879" y="336"/>
                </a:cubicBezTo>
                <a:cubicBezTo>
                  <a:pt x="2999" y="336"/>
                  <a:pt x="3121" y="372"/>
                  <a:pt x="3230" y="447"/>
                </a:cubicBezTo>
                <a:cubicBezTo>
                  <a:pt x="3337" y="495"/>
                  <a:pt x="3873" y="971"/>
                  <a:pt x="4778" y="971"/>
                </a:cubicBezTo>
                <a:cubicBezTo>
                  <a:pt x="5683" y="971"/>
                  <a:pt x="6218" y="495"/>
                  <a:pt x="6326" y="447"/>
                </a:cubicBezTo>
                <a:cubicBezTo>
                  <a:pt x="6434" y="372"/>
                  <a:pt x="6556" y="336"/>
                  <a:pt x="6677" y="336"/>
                </a:cubicBezTo>
                <a:cubicBezTo>
                  <a:pt x="6899" y="336"/>
                  <a:pt x="7115" y="457"/>
                  <a:pt x="7230" y="673"/>
                </a:cubicBezTo>
                <a:cubicBezTo>
                  <a:pt x="7263" y="723"/>
                  <a:pt x="7325" y="749"/>
                  <a:pt x="7383" y="749"/>
                </a:cubicBezTo>
                <a:cubicBezTo>
                  <a:pt x="7409" y="749"/>
                  <a:pt x="7434" y="744"/>
                  <a:pt x="7457" y="733"/>
                </a:cubicBezTo>
                <a:cubicBezTo>
                  <a:pt x="7528" y="685"/>
                  <a:pt x="7564" y="578"/>
                  <a:pt x="7516" y="507"/>
                </a:cubicBezTo>
                <a:cubicBezTo>
                  <a:pt x="7385" y="268"/>
                  <a:pt x="7159" y="102"/>
                  <a:pt x="6909" y="30"/>
                </a:cubicBezTo>
                <a:cubicBezTo>
                  <a:pt x="6824" y="9"/>
                  <a:pt x="6744" y="0"/>
                  <a:pt x="6668" y="0"/>
                </a:cubicBez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3" name="Google Shape;433;p22"/>
          <p:cNvGrpSpPr/>
          <p:nvPr/>
        </p:nvGrpSpPr>
        <p:grpSpPr>
          <a:xfrm>
            <a:off x="181775" y="9407703"/>
            <a:ext cx="285230" cy="355597"/>
            <a:chOff x="8007400" y="2902278"/>
            <a:chExt cx="285230" cy="355597"/>
          </a:xfrm>
        </p:grpSpPr>
        <p:sp>
          <p:nvSpPr>
            <p:cNvPr id="434" name="Google Shape;434;p22"/>
            <p:cNvSpPr/>
            <p:nvPr/>
          </p:nvSpPr>
          <p:spPr>
            <a:xfrm>
              <a:off x="8134820" y="3165305"/>
              <a:ext cx="39851" cy="39851"/>
            </a:xfrm>
            <a:custGeom>
              <a:rect b="b" l="l" r="r" t="t"/>
              <a:pathLst>
                <a:path extrusionOk="0" h="1251" w="1251">
                  <a:moveTo>
                    <a:pt x="632" y="310"/>
                  </a:moveTo>
                  <a:cubicBezTo>
                    <a:pt x="799" y="310"/>
                    <a:pt x="930" y="441"/>
                    <a:pt x="930" y="608"/>
                  </a:cubicBezTo>
                  <a:cubicBezTo>
                    <a:pt x="930" y="775"/>
                    <a:pt x="799" y="906"/>
                    <a:pt x="632" y="906"/>
                  </a:cubicBezTo>
                  <a:cubicBezTo>
                    <a:pt x="465" y="906"/>
                    <a:pt x="334" y="775"/>
                    <a:pt x="334" y="608"/>
                  </a:cubicBezTo>
                  <a:cubicBezTo>
                    <a:pt x="334" y="441"/>
                    <a:pt x="465" y="310"/>
                    <a:pt x="632" y="310"/>
                  </a:cubicBezTo>
                  <a:close/>
                  <a:moveTo>
                    <a:pt x="632" y="1"/>
                  </a:moveTo>
                  <a:cubicBezTo>
                    <a:pt x="287" y="1"/>
                    <a:pt x="1" y="275"/>
                    <a:pt x="1" y="620"/>
                  </a:cubicBezTo>
                  <a:cubicBezTo>
                    <a:pt x="1" y="965"/>
                    <a:pt x="287" y="1251"/>
                    <a:pt x="632" y="1251"/>
                  </a:cubicBezTo>
                  <a:cubicBezTo>
                    <a:pt x="977" y="1251"/>
                    <a:pt x="1251" y="965"/>
                    <a:pt x="1251" y="620"/>
                  </a:cubicBezTo>
                  <a:cubicBezTo>
                    <a:pt x="1251" y="275"/>
                    <a:pt x="977" y="1"/>
                    <a:pt x="632" y="1"/>
                  </a:cubicBez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2"/>
            <p:cNvSpPr/>
            <p:nvPr/>
          </p:nvSpPr>
          <p:spPr>
            <a:xfrm>
              <a:off x="8007400" y="2902278"/>
              <a:ext cx="285230" cy="355597"/>
            </a:xfrm>
            <a:custGeom>
              <a:rect b="b" l="l" r="r" t="t"/>
              <a:pathLst>
                <a:path extrusionOk="0" h="11163" w="8954">
                  <a:moveTo>
                    <a:pt x="6528" y="337"/>
                  </a:moveTo>
                  <a:cubicBezTo>
                    <a:pt x="6549" y="337"/>
                    <a:pt x="6573" y="346"/>
                    <a:pt x="6596" y="364"/>
                  </a:cubicBezTo>
                  <a:lnTo>
                    <a:pt x="7632" y="1412"/>
                  </a:lnTo>
                  <a:cubicBezTo>
                    <a:pt x="7668" y="1435"/>
                    <a:pt x="7668" y="1483"/>
                    <a:pt x="7632" y="1519"/>
                  </a:cubicBezTo>
                  <a:lnTo>
                    <a:pt x="7489" y="1674"/>
                  </a:lnTo>
                  <a:cubicBezTo>
                    <a:pt x="7472" y="1691"/>
                    <a:pt x="7454" y="1700"/>
                    <a:pt x="7434" y="1700"/>
                  </a:cubicBezTo>
                  <a:cubicBezTo>
                    <a:pt x="7415" y="1700"/>
                    <a:pt x="7394" y="1691"/>
                    <a:pt x="7370" y="1674"/>
                  </a:cubicBezTo>
                  <a:lnTo>
                    <a:pt x="6323" y="626"/>
                  </a:lnTo>
                  <a:cubicBezTo>
                    <a:pt x="6299" y="590"/>
                    <a:pt x="6299" y="542"/>
                    <a:pt x="6323" y="519"/>
                  </a:cubicBezTo>
                  <a:lnTo>
                    <a:pt x="6477" y="364"/>
                  </a:lnTo>
                  <a:cubicBezTo>
                    <a:pt x="6489" y="346"/>
                    <a:pt x="6507" y="337"/>
                    <a:pt x="6528" y="337"/>
                  </a:cubicBezTo>
                  <a:close/>
                  <a:moveTo>
                    <a:pt x="6299" y="1066"/>
                  </a:moveTo>
                  <a:lnTo>
                    <a:pt x="7001" y="1769"/>
                  </a:lnTo>
                  <a:lnTo>
                    <a:pt x="6346" y="2424"/>
                  </a:lnTo>
                  <a:lnTo>
                    <a:pt x="5644" y="1721"/>
                  </a:lnTo>
                  <a:lnTo>
                    <a:pt x="6299" y="1066"/>
                  </a:lnTo>
                  <a:close/>
                  <a:moveTo>
                    <a:pt x="2155" y="4698"/>
                  </a:moveTo>
                  <a:lnTo>
                    <a:pt x="2453" y="4995"/>
                  </a:lnTo>
                  <a:lnTo>
                    <a:pt x="2215" y="5198"/>
                  </a:lnTo>
                  <a:cubicBezTo>
                    <a:pt x="2203" y="5216"/>
                    <a:pt x="2182" y="5225"/>
                    <a:pt x="2160" y="5225"/>
                  </a:cubicBezTo>
                  <a:cubicBezTo>
                    <a:pt x="2137" y="5225"/>
                    <a:pt x="2114" y="5216"/>
                    <a:pt x="2096" y="5198"/>
                  </a:cubicBezTo>
                  <a:lnTo>
                    <a:pt x="1941" y="5031"/>
                  </a:lnTo>
                  <a:cubicBezTo>
                    <a:pt x="1905" y="5007"/>
                    <a:pt x="1905" y="4948"/>
                    <a:pt x="1941" y="4924"/>
                  </a:cubicBezTo>
                  <a:lnTo>
                    <a:pt x="2155" y="4698"/>
                  </a:lnTo>
                  <a:close/>
                  <a:moveTo>
                    <a:pt x="2408" y="3865"/>
                  </a:moveTo>
                  <a:cubicBezTo>
                    <a:pt x="2416" y="3865"/>
                    <a:pt x="2422" y="3869"/>
                    <a:pt x="2429" y="3876"/>
                  </a:cubicBezTo>
                  <a:lnTo>
                    <a:pt x="2572" y="4031"/>
                  </a:lnTo>
                  <a:cubicBezTo>
                    <a:pt x="4203" y="5662"/>
                    <a:pt x="4144" y="5579"/>
                    <a:pt x="4108" y="5603"/>
                  </a:cubicBezTo>
                  <a:lnTo>
                    <a:pt x="3846" y="5876"/>
                  </a:lnTo>
                  <a:cubicBezTo>
                    <a:pt x="3842" y="5879"/>
                    <a:pt x="3839" y="5883"/>
                    <a:pt x="3835" y="5883"/>
                  </a:cubicBezTo>
                  <a:cubicBezTo>
                    <a:pt x="3804" y="5883"/>
                    <a:pt x="3678" y="5722"/>
                    <a:pt x="2120" y="4174"/>
                  </a:cubicBezTo>
                  <a:cubicBezTo>
                    <a:pt x="2096" y="4162"/>
                    <a:pt x="2096" y="4138"/>
                    <a:pt x="2120" y="4138"/>
                  </a:cubicBezTo>
                  <a:cubicBezTo>
                    <a:pt x="2328" y="3930"/>
                    <a:pt x="2378" y="3865"/>
                    <a:pt x="2408" y="3865"/>
                  </a:cubicBezTo>
                  <a:close/>
                  <a:moveTo>
                    <a:pt x="3025" y="5579"/>
                  </a:moveTo>
                  <a:lnTo>
                    <a:pt x="3322" y="5876"/>
                  </a:lnTo>
                  <a:lnTo>
                    <a:pt x="3084" y="6079"/>
                  </a:lnTo>
                  <a:cubicBezTo>
                    <a:pt x="3066" y="6097"/>
                    <a:pt x="3042" y="6106"/>
                    <a:pt x="3020" y="6106"/>
                  </a:cubicBezTo>
                  <a:cubicBezTo>
                    <a:pt x="2998" y="6106"/>
                    <a:pt x="2977" y="6097"/>
                    <a:pt x="2965" y="6079"/>
                  </a:cubicBezTo>
                  <a:lnTo>
                    <a:pt x="2798" y="5912"/>
                  </a:lnTo>
                  <a:cubicBezTo>
                    <a:pt x="2774" y="5888"/>
                    <a:pt x="2774" y="5829"/>
                    <a:pt x="2798" y="5793"/>
                  </a:cubicBezTo>
                  <a:lnTo>
                    <a:pt x="3025" y="5579"/>
                  </a:lnTo>
                  <a:close/>
                  <a:moveTo>
                    <a:pt x="3025" y="6936"/>
                  </a:moveTo>
                  <a:cubicBezTo>
                    <a:pt x="3072" y="6936"/>
                    <a:pt x="3096" y="6972"/>
                    <a:pt x="3096" y="7019"/>
                  </a:cubicBezTo>
                  <a:lnTo>
                    <a:pt x="3096" y="7269"/>
                  </a:lnTo>
                  <a:cubicBezTo>
                    <a:pt x="3096" y="7317"/>
                    <a:pt x="3072" y="7341"/>
                    <a:pt x="3025" y="7341"/>
                  </a:cubicBezTo>
                  <a:lnTo>
                    <a:pt x="405" y="7341"/>
                  </a:lnTo>
                  <a:cubicBezTo>
                    <a:pt x="369" y="7341"/>
                    <a:pt x="334" y="7305"/>
                    <a:pt x="334" y="7269"/>
                  </a:cubicBezTo>
                  <a:lnTo>
                    <a:pt x="334" y="7019"/>
                  </a:lnTo>
                  <a:cubicBezTo>
                    <a:pt x="334" y="6972"/>
                    <a:pt x="358" y="6936"/>
                    <a:pt x="405" y="6936"/>
                  </a:cubicBezTo>
                  <a:close/>
                  <a:moveTo>
                    <a:pt x="1834" y="7674"/>
                  </a:moveTo>
                  <a:cubicBezTo>
                    <a:pt x="2060" y="7960"/>
                    <a:pt x="2322" y="8210"/>
                    <a:pt x="2632" y="8401"/>
                  </a:cubicBezTo>
                  <a:cubicBezTo>
                    <a:pt x="2608" y="8448"/>
                    <a:pt x="2572" y="8496"/>
                    <a:pt x="2548" y="8520"/>
                  </a:cubicBezTo>
                  <a:cubicBezTo>
                    <a:pt x="2489" y="8591"/>
                    <a:pt x="2441" y="8663"/>
                    <a:pt x="2393" y="8746"/>
                  </a:cubicBezTo>
                  <a:cubicBezTo>
                    <a:pt x="2382" y="8770"/>
                    <a:pt x="2334" y="8805"/>
                    <a:pt x="2322" y="8853"/>
                  </a:cubicBezTo>
                  <a:cubicBezTo>
                    <a:pt x="1846" y="8555"/>
                    <a:pt x="1465" y="8151"/>
                    <a:pt x="1167" y="7674"/>
                  </a:cubicBezTo>
                  <a:close/>
                  <a:moveTo>
                    <a:pt x="4632" y="7793"/>
                  </a:moveTo>
                  <a:cubicBezTo>
                    <a:pt x="5870" y="7793"/>
                    <a:pt x="6846" y="8793"/>
                    <a:pt x="6918" y="9936"/>
                  </a:cubicBezTo>
                  <a:lnTo>
                    <a:pt x="2334" y="9936"/>
                  </a:lnTo>
                  <a:cubicBezTo>
                    <a:pt x="2417" y="8770"/>
                    <a:pt x="3406" y="7793"/>
                    <a:pt x="4632" y="7793"/>
                  </a:cubicBezTo>
                  <a:close/>
                  <a:moveTo>
                    <a:pt x="6525" y="1"/>
                  </a:moveTo>
                  <a:cubicBezTo>
                    <a:pt x="6421" y="1"/>
                    <a:pt x="6317" y="42"/>
                    <a:pt x="6239" y="126"/>
                  </a:cubicBezTo>
                  <a:lnTo>
                    <a:pt x="6084" y="269"/>
                  </a:lnTo>
                  <a:cubicBezTo>
                    <a:pt x="5942" y="423"/>
                    <a:pt x="5942" y="662"/>
                    <a:pt x="6073" y="804"/>
                  </a:cubicBezTo>
                  <a:lnTo>
                    <a:pt x="5406" y="1483"/>
                  </a:lnTo>
                  <a:lnTo>
                    <a:pt x="5251" y="1328"/>
                  </a:lnTo>
                  <a:cubicBezTo>
                    <a:pt x="5221" y="1299"/>
                    <a:pt x="5180" y="1284"/>
                    <a:pt x="5136" y="1284"/>
                  </a:cubicBezTo>
                  <a:cubicBezTo>
                    <a:pt x="5093" y="1284"/>
                    <a:pt x="5049" y="1299"/>
                    <a:pt x="5013" y="1328"/>
                  </a:cubicBezTo>
                  <a:lnTo>
                    <a:pt x="3977" y="2376"/>
                  </a:lnTo>
                  <a:cubicBezTo>
                    <a:pt x="3917" y="2436"/>
                    <a:pt x="3917" y="2531"/>
                    <a:pt x="3977" y="2614"/>
                  </a:cubicBezTo>
                  <a:cubicBezTo>
                    <a:pt x="4007" y="2644"/>
                    <a:pt x="4045" y="2659"/>
                    <a:pt x="4087" y="2659"/>
                  </a:cubicBezTo>
                  <a:cubicBezTo>
                    <a:pt x="4129" y="2659"/>
                    <a:pt x="4173" y="2644"/>
                    <a:pt x="4215" y="2614"/>
                  </a:cubicBezTo>
                  <a:lnTo>
                    <a:pt x="5132" y="1685"/>
                  </a:lnTo>
                  <a:lnTo>
                    <a:pt x="6299" y="2852"/>
                  </a:lnTo>
                  <a:lnTo>
                    <a:pt x="4060" y="5079"/>
                  </a:lnTo>
                  <a:lnTo>
                    <a:pt x="2905" y="3924"/>
                  </a:lnTo>
                  <a:lnTo>
                    <a:pt x="3739" y="3090"/>
                  </a:lnTo>
                  <a:cubicBezTo>
                    <a:pt x="3798" y="3031"/>
                    <a:pt x="3798" y="2924"/>
                    <a:pt x="3739" y="2864"/>
                  </a:cubicBezTo>
                  <a:cubicBezTo>
                    <a:pt x="3709" y="2834"/>
                    <a:pt x="3667" y="2820"/>
                    <a:pt x="3624" y="2820"/>
                  </a:cubicBezTo>
                  <a:cubicBezTo>
                    <a:pt x="3581" y="2820"/>
                    <a:pt x="3536" y="2834"/>
                    <a:pt x="3501" y="2864"/>
                  </a:cubicBezTo>
                  <a:lnTo>
                    <a:pt x="2667" y="3698"/>
                  </a:lnTo>
                  <a:lnTo>
                    <a:pt x="2632" y="3662"/>
                  </a:lnTo>
                  <a:cubicBezTo>
                    <a:pt x="2566" y="3596"/>
                    <a:pt x="2477" y="3564"/>
                    <a:pt x="2388" y="3564"/>
                  </a:cubicBezTo>
                  <a:cubicBezTo>
                    <a:pt x="2298" y="3564"/>
                    <a:pt x="2209" y="3596"/>
                    <a:pt x="2143" y="3662"/>
                  </a:cubicBezTo>
                  <a:lnTo>
                    <a:pt x="1870" y="3936"/>
                  </a:lnTo>
                  <a:cubicBezTo>
                    <a:pt x="1739" y="4067"/>
                    <a:pt x="1739" y="4293"/>
                    <a:pt x="1870" y="4424"/>
                  </a:cubicBezTo>
                  <a:lnTo>
                    <a:pt x="1905" y="4460"/>
                  </a:lnTo>
                  <a:cubicBezTo>
                    <a:pt x="1751" y="4638"/>
                    <a:pt x="1548" y="4722"/>
                    <a:pt x="1548" y="4972"/>
                  </a:cubicBezTo>
                  <a:cubicBezTo>
                    <a:pt x="1548" y="5079"/>
                    <a:pt x="1596" y="5186"/>
                    <a:pt x="1667" y="5269"/>
                  </a:cubicBezTo>
                  <a:cubicBezTo>
                    <a:pt x="1786" y="5376"/>
                    <a:pt x="1870" y="5555"/>
                    <a:pt x="2132" y="5555"/>
                  </a:cubicBezTo>
                  <a:cubicBezTo>
                    <a:pt x="2382" y="5555"/>
                    <a:pt x="2465" y="5353"/>
                    <a:pt x="2644" y="5198"/>
                  </a:cubicBezTo>
                  <a:lnTo>
                    <a:pt x="2763" y="5317"/>
                  </a:lnTo>
                  <a:cubicBezTo>
                    <a:pt x="2620" y="5495"/>
                    <a:pt x="2405" y="5591"/>
                    <a:pt x="2405" y="5841"/>
                  </a:cubicBezTo>
                  <a:cubicBezTo>
                    <a:pt x="2405" y="6079"/>
                    <a:pt x="2608" y="6186"/>
                    <a:pt x="2691" y="6305"/>
                  </a:cubicBezTo>
                  <a:cubicBezTo>
                    <a:pt x="2763" y="6377"/>
                    <a:pt x="2870" y="6424"/>
                    <a:pt x="2989" y="6424"/>
                  </a:cubicBezTo>
                  <a:cubicBezTo>
                    <a:pt x="3239" y="6424"/>
                    <a:pt x="3334" y="6210"/>
                    <a:pt x="3513" y="6067"/>
                  </a:cubicBezTo>
                  <a:cubicBezTo>
                    <a:pt x="3525" y="6079"/>
                    <a:pt x="3620" y="6198"/>
                    <a:pt x="3798" y="6198"/>
                  </a:cubicBezTo>
                  <a:cubicBezTo>
                    <a:pt x="3882" y="6198"/>
                    <a:pt x="3977" y="6162"/>
                    <a:pt x="4048" y="6091"/>
                  </a:cubicBezTo>
                  <a:lnTo>
                    <a:pt x="4310" y="5829"/>
                  </a:lnTo>
                  <a:cubicBezTo>
                    <a:pt x="4453" y="5686"/>
                    <a:pt x="4453" y="5472"/>
                    <a:pt x="4310" y="5329"/>
                  </a:cubicBezTo>
                  <a:lnTo>
                    <a:pt x="4287" y="5305"/>
                  </a:lnTo>
                  <a:lnTo>
                    <a:pt x="6239" y="3352"/>
                  </a:lnTo>
                  <a:cubicBezTo>
                    <a:pt x="6930" y="3924"/>
                    <a:pt x="7335" y="4733"/>
                    <a:pt x="7335" y="5626"/>
                  </a:cubicBezTo>
                  <a:cubicBezTo>
                    <a:pt x="7335" y="6555"/>
                    <a:pt x="6906" y="7412"/>
                    <a:pt x="6156" y="7984"/>
                  </a:cubicBezTo>
                  <a:cubicBezTo>
                    <a:pt x="5690" y="7638"/>
                    <a:pt x="5153" y="7470"/>
                    <a:pt x="4619" y="7470"/>
                  </a:cubicBezTo>
                  <a:cubicBezTo>
                    <a:pt x="3993" y="7470"/>
                    <a:pt x="3371" y="7701"/>
                    <a:pt x="2870" y="8151"/>
                  </a:cubicBezTo>
                  <a:cubicBezTo>
                    <a:pt x="2644" y="8008"/>
                    <a:pt x="2453" y="7853"/>
                    <a:pt x="2274" y="7650"/>
                  </a:cubicBezTo>
                  <a:lnTo>
                    <a:pt x="3025" y="7650"/>
                  </a:lnTo>
                  <a:cubicBezTo>
                    <a:pt x="3239" y="7650"/>
                    <a:pt x="3417" y="7472"/>
                    <a:pt x="3417" y="7258"/>
                  </a:cubicBezTo>
                  <a:lnTo>
                    <a:pt x="3417" y="6996"/>
                  </a:lnTo>
                  <a:cubicBezTo>
                    <a:pt x="3417" y="6781"/>
                    <a:pt x="3239" y="6603"/>
                    <a:pt x="3025" y="6603"/>
                  </a:cubicBezTo>
                  <a:lnTo>
                    <a:pt x="405" y="6603"/>
                  </a:lnTo>
                  <a:cubicBezTo>
                    <a:pt x="179" y="6603"/>
                    <a:pt x="0" y="6781"/>
                    <a:pt x="0" y="6996"/>
                  </a:cubicBezTo>
                  <a:lnTo>
                    <a:pt x="0" y="7258"/>
                  </a:lnTo>
                  <a:cubicBezTo>
                    <a:pt x="0" y="7472"/>
                    <a:pt x="179" y="7650"/>
                    <a:pt x="405" y="7650"/>
                  </a:cubicBezTo>
                  <a:lnTo>
                    <a:pt x="774" y="7650"/>
                  </a:lnTo>
                  <a:cubicBezTo>
                    <a:pt x="1036" y="8162"/>
                    <a:pt x="1548" y="8722"/>
                    <a:pt x="2191" y="9127"/>
                  </a:cubicBezTo>
                  <a:cubicBezTo>
                    <a:pt x="2084" y="9377"/>
                    <a:pt x="2036" y="9651"/>
                    <a:pt x="2012" y="9936"/>
                  </a:cubicBezTo>
                  <a:lnTo>
                    <a:pt x="846" y="9936"/>
                  </a:lnTo>
                  <a:cubicBezTo>
                    <a:pt x="774" y="9936"/>
                    <a:pt x="715" y="9972"/>
                    <a:pt x="703" y="10032"/>
                  </a:cubicBezTo>
                  <a:lnTo>
                    <a:pt x="346" y="10948"/>
                  </a:lnTo>
                  <a:cubicBezTo>
                    <a:pt x="298" y="11044"/>
                    <a:pt x="381" y="11163"/>
                    <a:pt x="488" y="11163"/>
                  </a:cubicBezTo>
                  <a:lnTo>
                    <a:pt x="1393" y="11163"/>
                  </a:lnTo>
                  <a:cubicBezTo>
                    <a:pt x="1489" y="11163"/>
                    <a:pt x="1560" y="11091"/>
                    <a:pt x="1560" y="11008"/>
                  </a:cubicBezTo>
                  <a:cubicBezTo>
                    <a:pt x="1560" y="10913"/>
                    <a:pt x="1489" y="10841"/>
                    <a:pt x="1393" y="10841"/>
                  </a:cubicBezTo>
                  <a:lnTo>
                    <a:pt x="739" y="10841"/>
                  </a:lnTo>
                  <a:lnTo>
                    <a:pt x="965" y="10258"/>
                  </a:lnTo>
                  <a:lnTo>
                    <a:pt x="8299" y="10258"/>
                  </a:lnTo>
                  <a:lnTo>
                    <a:pt x="8525" y="10841"/>
                  </a:lnTo>
                  <a:lnTo>
                    <a:pt x="2167" y="10841"/>
                  </a:lnTo>
                  <a:cubicBezTo>
                    <a:pt x="2084" y="10841"/>
                    <a:pt x="2012" y="10913"/>
                    <a:pt x="2012" y="11008"/>
                  </a:cubicBezTo>
                  <a:cubicBezTo>
                    <a:pt x="2012" y="11091"/>
                    <a:pt x="2084" y="11163"/>
                    <a:pt x="2167" y="11163"/>
                  </a:cubicBezTo>
                  <a:lnTo>
                    <a:pt x="8763" y="11163"/>
                  </a:lnTo>
                  <a:cubicBezTo>
                    <a:pt x="8882" y="11163"/>
                    <a:pt x="8954" y="11044"/>
                    <a:pt x="8918" y="10948"/>
                  </a:cubicBezTo>
                  <a:lnTo>
                    <a:pt x="8561" y="10044"/>
                  </a:lnTo>
                  <a:cubicBezTo>
                    <a:pt x="8525" y="9984"/>
                    <a:pt x="8466" y="9936"/>
                    <a:pt x="8406" y="9936"/>
                  </a:cubicBezTo>
                  <a:lnTo>
                    <a:pt x="7251" y="9936"/>
                  </a:lnTo>
                  <a:cubicBezTo>
                    <a:pt x="7216" y="9555"/>
                    <a:pt x="7132" y="9198"/>
                    <a:pt x="6965" y="8889"/>
                  </a:cubicBezTo>
                  <a:cubicBezTo>
                    <a:pt x="7847" y="8210"/>
                    <a:pt x="8430" y="7174"/>
                    <a:pt x="8525" y="6067"/>
                  </a:cubicBezTo>
                  <a:cubicBezTo>
                    <a:pt x="8537" y="5972"/>
                    <a:pt x="8466" y="5900"/>
                    <a:pt x="8382" y="5888"/>
                  </a:cubicBezTo>
                  <a:cubicBezTo>
                    <a:pt x="8371" y="5886"/>
                    <a:pt x="8360" y="5884"/>
                    <a:pt x="8350" y="5884"/>
                  </a:cubicBezTo>
                  <a:cubicBezTo>
                    <a:pt x="8271" y="5884"/>
                    <a:pt x="8214" y="5958"/>
                    <a:pt x="8204" y="6031"/>
                  </a:cubicBezTo>
                  <a:cubicBezTo>
                    <a:pt x="8097" y="7043"/>
                    <a:pt x="7597" y="7972"/>
                    <a:pt x="6799" y="8603"/>
                  </a:cubicBezTo>
                  <a:cubicBezTo>
                    <a:pt x="6751" y="8543"/>
                    <a:pt x="6715" y="8508"/>
                    <a:pt x="6668" y="8460"/>
                  </a:cubicBezTo>
                  <a:cubicBezTo>
                    <a:pt x="6608" y="8389"/>
                    <a:pt x="6537" y="8293"/>
                    <a:pt x="6454" y="8222"/>
                  </a:cubicBezTo>
                  <a:lnTo>
                    <a:pt x="6430" y="8186"/>
                  </a:lnTo>
                  <a:cubicBezTo>
                    <a:pt x="8037" y="6912"/>
                    <a:pt x="8097" y="4460"/>
                    <a:pt x="6477" y="3114"/>
                  </a:cubicBezTo>
                  <a:lnTo>
                    <a:pt x="6632" y="2948"/>
                  </a:lnTo>
                  <a:cubicBezTo>
                    <a:pt x="6692" y="2888"/>
                    <a:pt x="6692" y="2793"/>
                    <a:pt x="6632" y="2733"/>
                  </a:cubicBezTo>
                  <a:lnTo>
                    <a:pt x="6561" y="2650"/>
                  </a:lnTo>
                  <a:lnTo>
                    <a:pt x="6656" y="2567"/>
                  </a:lnTo>
                  <a:cubicBezTo>
                    <a:pt x="7013" y="2793"/>
                    <a:pt x="7489" y="3305"/>
                    <a:pt x="7799" y="3900"/>
                  </a:cubicBezTo>
                  <a:cubicBezTo>
                    <a:pt x="8037" y="4352"/>
                    <a:pt x="8168" y="4876"/>
                    <a:pt x="8216" y="5376"/>
                  </a:cubicBezTo>
                  <a:cubicBezTo>
                    <a:pt x="8216" y="5465"/>
                    <a:pt x="8287" y="5532"/>
                    <a:pt x="8373" y="5532"/>
                  </a:cubicBezTo>
                  <a:cubicBezTo>
                    <a:pt x="8380" y="5532"/>
                    <a:pt x="8387" y="5532"/>
                    <a:pt x="8394" y="5531"/>
                  </a:cubicBezTo>
                  <a:cubicBezTo>
                    <a:pt x="8478" y="5531"/>
                    <a:pt x="8561" y="5436"/>
                    <a:pt x="8537" y="5353"/>
                  </a:cubicBezTo>
                  <a:cubicBezTo>
                    <a:pt x="8454" y="4138"/>
                    <a:pt x="7858" y="3055"/>
                    <a:pt x="6894" y="2328"/>
                  </a:cubicBezTo>
                  <a:lnTo>
                    <a:pt x="7251" y="1971"/>
                  </a:lnTo>
                  <a:cubicBezTo>
                    <a:pt x="7317" y="2002"/>
                    <a:pt x="7384" y="2017"/>
                    <a:pt x="7446" y="2017"/>
                  </a:cubicBezTo>
                  <a:cubicBezTo>
                    <a:pt x="7551" y="2017"/>
                    <a:pt x="7644" y="1975"/>
                    <a:pt x="7704" y="1900"/>
                  </a:cubicBezTo>
                  <a:lnTo>
                    <a:pt x="7858" y="1745"/>
                  </a:lnTo>
                  <a:cubicBezTo>
                    <a:pt x="8025" y="1578"/>
                    <a:pt x="8025" y="1328"/>
                    <a:pt x="7858" y="1162"/>
                  </a:cubicBezTo>
                  <a:lnTo>
                    <a:pt x="6811" y="126"/>
                  </a:lnTo>
                  <a:cubicBezTo>
                    <a:pt x="6733" y="42"/>
                    <a:pt x="6629" y="1"/>
                    <a:pt x="6525" y="1"/>
                  </a:cubicBez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36" name="Google Shape;436;p22"/>
          <p:cNvPicPr preferRelativeResize="0"/>
          <p:nvPr/>
        </p:nvPicPr>
        <p:blipFill>
          <a:blip r:embed="rId3">
            <a:alphaModFix/>
          </a:blip>
          <a:stretch>
            <a:fillRect/>
          </a:stretch>
        </p:blipFill>
        <p:spPr>
          <a:xfrm>
            <a:off x="6241250" y="8824250"/>
            <a:ext cx="1420725" cy="1354225"/>
          </a:xfrm>
          <a:prstGeom prst="rect">
            <a:avLst/>
          </a:prstGeom>
          <a:noFill/>
          <a:ln>
            <a:noFill/>
          </a:ln>
        </p:spPr>
      </p:pic>
      <p:pic>
        <p:nvPicPr>
          <p:cNvPr id="437" name="Google Shape;437;p22"/>
          <p:cNvPicPr preferRelativeResize="0"/>
          <p:nvPr/>
        </p:nvPicPr>
        <p:blipFill rotWithShape="1">
          <a:blip r:embed="rId4">
            <a:alphaModFix/>
          </a:blip>
          <a:srcRect b="0" l="3153" r="10198" t="0"/>
          <a:stretch/>
        </p:blipFill>
        <p:spPr>
          <a:xfrm>
            <a:off x="6241250" y="7550175"/>
            <a:ext cx="1420726" cy="1112699"/>
          </a:xfrm>
          <a:prstGeom prst="rect">
            <a:avLst/>
          </a:prstGeom>
          <a:noFill/>
          <a:ln>
            <a:noFill/>
          </a:ln>
        </p:spPr>
      </p:pic>
      <p:cxnSp>
        <p:nvCxnSpPr>
          <p:cNvPr id="438" name="Google Shape;438;p22"/>
          <p:cNvCxnSpPr/>
          <p:nvPr/>
        </p:nvCxnSpPr>
        <p:spPr>
          <a:xfrm flipH="1" rot="10800000">
            <a:off x="6635100" y="9380075"/>
            <a:ext cx="297900" cy="148800"/>
          </a:xfrm>
          <a:prstGeom prst="straightConnector1">
            <a:avLst/>
          </a:prstGeom>
          <a:noFill/>
          <a:ln cap="flat" cmpd="sng" w="9525">
            <a:solidFill>
              <a:srgbClr val="0000FF"/>
            </a:solidFill>
            <a:prstDash val="solid"/>
            <a:round/>
            <a:headEnd len="med" w="med" type="none"/>
            <a:tailEnd len="med" w="med" type="triangle"/>
          </a:ln>
        </p:spPr>
      </p:cxnSp>
      <p:sp>
        <p:nvSpPr>
          <p:cNvPr id="439" name="Google Shape;439;p22"/>
          <p:cNvSpPr/>
          <p:nvPr/>
        </p:nvSpPr>
        <p:spPr>
          <a:xfrm rot="-843015">
            <a:off x="7318533" y="7551520"/>
            <a:ext cx="297810" cy="473163"/>
          </a:xfrm>
          <a:prstGeom prst="ellipse">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2"/>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grpSp>
        <p:nvGrpSpPr>
          <p:cNvPr id="441" name="Google Shape;441;p22"/>
          <p:cNvGrpSpPr/>
          <p:nvPr/>
        </p:nvGrpSpPr>
        <p:grpSpPr>
          <a:xfrm>
            <a:off x="558581" y="1766344"/>
            <a:ext cx="368752" cy="418099"/>
            <a:chOff x="219906" y="1124884"/>
            <a:chExt cx="502455" cy="736349"/>
          </a:xfrm>
        </p:grpSpPr>
        <p:grpSp>
          <p:nvGrpSpPr>
            <p:cNvPr id="442" name="Google Shape;442;p22"/>
            <p:cNvGrpSpPr/>
            <p:nvPr/>
          </p:nvGrpSpPr>
          <p:grpSpPr>
            <a:xfrm>
              <a:off x="219906" y="1124884"/>
              <a:ext cx="502455" cy="736349"/>
              <a:chOff x="4041649" y="1707654"/>
              <a:chExt cx="1060704" cy="1429526"/>
            </a:xfrm>
          </p:grpSpPr>
          <p:sp>
            <p:nvSpPr>
              <p:cNvPr id="443" name="Google Shape;443;p22"/>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78B8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444" name="Google Shape;444;p22"/>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445" name="Google Shape;445;p22"/>
            <p:cNvSpPr txBox="1"/>
            <p:nvPr/>
          </p:nvSpPr>
          <p:spPr>
            <a:xfrm>
              <a:off x="281109" y="1168959"/>
              <a:ext cx="270600" cy="31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200">
                  <a:solidFill>
                    <a:srgbClr val="666666"/>
                  </a:solidFill>
                  <a:latin typeface="Trebuchet MS"/>
                  <a:ea typeface="Trebuchet MS"/>
                  <a:cs typeface="Trebuchet MS"/>
                  <a:sym typeface="Trebuchet MS"/>
                </a:rPr>
                <a:t>1</a:t>
              </a:r>
              <a:endParaRPr b="1" sz="1200">
                <a:solidFill>
                  <a:srgbClr val="666666"/>
                </a:solidFill>
                <a:latin typeface="Trebuchet MS"/>
                <a:ea typeface="Trebuchet MS"/>
                <a:cs typeface="Trebuchet MS"/>
                <a:sym typeface="Trebuchet MS"/>
              </a:endParaRPr>
            </a:p>
          </p:txBody>
        </p:sp>
      </p:grpSp>
      <p:grpSp>
        <p:nvGrpSpPr>
          <p:cNvPr id="446" name="Google Shape;446;p22"/>
          <p:cNvGrpSpPr/>
          <p:nvPr/>
        </p:nvGrpSpPr>
        <p:grpSpPr>
          <a:xfrm>
            <a:off x="2056519" y="1752082"/>
            <a:ext cx="368752" cy="418099"/>
            <a:chOff x="219906" y="1124884"/>
            <a:chExt cx="502455" cy="736349"/>
          </a:xfrm>
        </p:grpSpPr>
        <p:grpSp>
          <p:nvGrpSpPr>
            <p:cNvPr id="447" name="Google Shape;447;p22"/>
            <p:cNvGrpSpPr/>
            <p:nvPr/>
          </p:nvGrpSpPr>
          <p:grpSpPr>
            <a:xfrm>
              <a:off x="219906" y="1124884"/>
              <a:ext cx="502455" cy="736349"/>
              <a:chOff x="4041649" y="1707654"/>
              <a:chExt cx="1060704" cy="1429526"/>
            </a:xfrm>
          </p:grpSpPr>
          <p:sp>
            <p:nvSpPr>
              <p:cNvPr id="448" name="Google Shape;448;p22"/>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78B8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449" name="Google Shape;449;p22"/>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450" name="Google Shape;450;p22"/>
            <p:cNvSpPr txBox="1"/>
            <p:nvPr/>
          </p:nvSpPr>
          <p:spPr>
            <a:xfrm>
              <a:off x="279218" y="1152220"/>
              <a:ext cx="288600" cy="295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GB" sz="1200">
                  <a:solidFill>
                    <a:srgbClr val="666666"/>
                  </a:solidFill>
                  <a:latin typeface="Trebuchet MS"/>
                  <a:ea typeface="Trebuchet MS"/>
                  <a:cs typeface="Trebuchet MS"/>
                  <a:sym typeface="Trebuchet MS"/>
                </a:rPr>
                <a:t>2</a:t>
              </a:r>
              <a:endParaRPr b="1" sz="1200">
                <a:solidFill>
                  <a:srgbClr val="666666"/>
                </a:solidFill>
                <a:latin typeface="Trebuchet MS"/>
                <a:ea typeface="Trebuchet MS"/>
                <a:cs typeface="Trebuchet MS"/>
                <a:sym typeface="Trebuchet MS"/>
              </a:endParaRPr>
            </a:p>
          </p:txBody>
        </p:sp>
      </p:grpSp>
      <p:grpSp>
        <p:nvGrpSpPr>
          <p:cNvPr id="451" name="Google Shape;451;p22"/>
          <p:cNvGrpSpPr/>
          <p:nvPr/>
        </p:nvGrpSpPr>
        <p:grpSpPr>
          <a:xfrm>
            <a:off x="3820758" y="1745947"/>
            <a:ext cx="368752" cy="418099"/>
            <a:chOff x="219906" y="1124884"/>
            <a:chExt cx="502455" cy="736349"/>
          </a:xfrm>
        </p:grpSpPr>
        <p:grpSp>
          <p:nvGrpSpPr>
            <p:cNvPr id="452" name="Google Shape;452;p22"/>
            <p:cNvGrpSpPr/>
            <p:nvPr/>
          </p:nvGrpSpPr>
          <p:grpSpPr>
            <a:xfrm>
              <a:off x="219906" y="1124884"/>
              <a:ext cx="502455" cy="736349"/>
              <a:chOff x="4041649" y="1707654"/>
              <a:chExt cx="1060704" cy="1429526"/>
            </a:xfrm>
          </p:grpSpPr>
          <p:sp>
            <p:nvSpPr>
              <p:cNvPr id="453" name="Google Shape;453;p22"/>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78B8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454" name="Google Shape;454;p22"/>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455" name="Google Shape;455;p22"/>
            <p:cNvSpPr txBox="1"/>
            <p:nvPr/>
          </p:nvSpPr>
          <p:spPr>
            <a:xfrm>
              <a:off x="289816" y="1168964"/>
              <a:ext cx="325500" cy="295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GB" sz="1200">
                  <a:solidFill>
                    <a:srgbClr val="666666"/>
                  </a:solidFill>
                  <a:latin typeface="Trebuchet MS"/>
                  <a:ea typeface="Trebuchet MS"/>
                  <a:cs typeface="Trebuchet MS"/>
                  <a:sym typeface="Trebuchet MS"/>
                </a:rPr>
                <a:t>3</a:t>
              </a:r>
              <a:endParaRPr b="1" sz="1200">
                <a:solidFill>
                  <a:srgbClr val="666666"/>
                </a:solidFill>
                <a:latin typeface="Trebuchet MS"/>
                <a:ea typeface="Trebuchet MS"/>
                <a:cs typeface="Trebuchet MS"/>
                <a:sym typeface="Trebuchet MS"/>
              </a:endParaRPr>
            </a:p>
          </p:txBody>
        </p:sp>
      </p:grpSp>
      <p:grpSp>
        <p:nvGrpSpPr>
          <p:cNvPr id="456" name="Google Shape;456;p22"/>
          <p:cNvGrpSpPr/>
          <p:nvPr/>
        </p:nvGrpSpPr>
        <p:grpSpPr>
          <a:xfrm>
            <a:off x="5754080" y="1766347"/>
            <a:ext cx="368752" cy="418099"/>
            <a:chOff x="219906" y="1124884"/>
            <a:chExt cx="502455" cy="736349"/>
          </a:xfrm>
        </p:grpSpPr>
        <p:grpSp>
          <p:nvGrpSpPr>
            <p:cNvPr id="457" name="Google Shape;457;p22"/>
            <p:cNvGrpSpPr/>
            <p:nvPr/>
          </p:nvGrpSpPr>
          <p:grpSpPr>
            <a:xfrm>
              <a:off x="219906" y="1124884"/>
              <a:ext cx="502455" cy="736349"/>
              <a:chOff x="4041649" y="1707654"/>
              <a:chExt cx="1060704" cy="1429526"/>
            </a:xfrm>
          </p:grpSpPr>
          <p:sp>
            <p:nvSpPr>
              <p:cNvPr id="458" name="Google Shape;458;p22"/>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78B8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459" name="Google Shape;459;p22"/>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460" name="Google Shape;460;p22"/>
            <p:cNvSpPr txBox="1"/>
            <p:nvPr/>
          </p:nvSpPr>
          <p:spPr>
            <a:xfrm>
              <a:off x="289816" y="1168964"/>
              <a:ext cx="325500" cy="295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GB" sz="1200">
                  <a:solidFill>
                    <a:srgbClr val="666666"/>
                  </a:solidFill>
                  <a:latin typeface="Trebuchet MS"/>
                  <a:ea typeface="Trebuchet MS"/>
                  <a:cs typeface="Trebuchet MS"/>
                  <a:sym typeface="Trebuchet MS"/>
                </a:rPr>
                <a:t>4</a:t>
              </a:r>
              <a:endParaRPr b="1" sz="1200">
                <a:solidFill>
                  <a:srgbClr val="666666"/>
                </a:solidFill>
                <a:latin typeface="Trebuchet MS"/>
                <a:ea typeface="Trebuchet MS"/>
                <a:cs typeface="Trebuchet MS"/>
                <a:sym typeface="Trebuchet MS"/>
              </a:endParaRPr>
            </a:p>
          </p:txBody>
        </p:sp>
      </p:grpSp>
      <p:sp>
        <p:nvSpPr>
          <p:cNvPr id="461" name="Google Shape;461;p22"/>
          <p:cNvSpPr txBox="1"/>
          <p:nvPr/>
        </p:nvSpPr>
        <p:spPr>
          <a:xfrm>
            <a:off x="927325" y="1736575"/>
            <a:ext cx="1129200" cy="41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FF0000"/>
                </a:solidFill>
                <a:latin typeface="Lora"/>
                <a:ea typeface="Lora"/>
                <a:cs typeface="Lora"/>
                <a:sym typeface="Lora"/>
              </a:rPr>
              <a:t>D</a:t>
            </a:r>
            <a:r>
              <a:rPr b="1" lang="en-GB" sz="1000">
                <a:solidFill>
                  <a:srgbClr val="FF0000"/>
                </a:solidFill>
                <a:latin typeface="Lora"/>
                <a:ea typeface="Lora"/>
                <a:cs typeface="Lora"/>
                <a:sym typeface="Lora"/>
              </a:rPr>
              <a:t>ietary iodine deficiency</a:t>
            </a:r>
            <a:endParaRPr b="1" sz="1000">
              <a:solidFill>
                <a:srgbClr val="FF0000"/>
              </a:solidFill>
              <a:latin typeface="Lora"/>
              <a:ea typeface="Lora"/>
              <a:cs typeface="Lora"/>
              <a:sym typeface="Lora"/>
            </a:endParaRPr>
          </a:p>
        </p:txBody>
      </p:sp>
      <p:sp>
        <p:nvSpPr>
          <p:cNvPr id="462" name="Google Shape;462;p22"/>
          <p:cNvSpPr txBox="1"/>
          <p:nvPr/>
        </p:nvSpPr>
        <p:spPr>
          <a:xfrm>
            <a:off x="2425268" y="1736575"/>
            <a:ext cx="1527600" cy="41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latin typeface="Lora"/>
                <a:ea typeface="Lora"/>
                <a:cs typeface="Lora"/>
                <a:sym typeface="Lora"/>
              </a:rPr>
              <a:t>Ingestion of certain food e.g. cabbage</a:t>
            </a:r>
            <a:endParaRPr sz="1000">
              <a:latin typeface="Lora"/>
              <a:ea typeface="Lora"/>
              <a:cs typeface="Lora"/>
              <a:sym typeface="Lora"/>
            </a:endParaRPr>
          </a:p>
        </p:txBody>
      </p:sp>
      <p:sp>
        <p:nvSpPr>
          <p:cNvPr id="463" name="Google Shape;463;p22"/>
          <p:cNvSpPr txBox="1"/>
          <p:nvPr/>
        </p:nvSpPr>
        <p:spPr>
          <a:xfrm>
            <a:off x="4119063" y="1736575"/>
            <a:ext cx="1635000" cy="41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latin typeface="Lora"/>
                <a:ea typeface="Lora"/>
                <a:cs typeface="Lora"/>
                <a:sym typeface="Lora"/>
              </a:rPr>
              <a:t>Rare </a:t>
            </a:r>
            <a:r>
              <a:rPr lang="en-GB" sz="1000">
                <a:latin typeface="Lora"/>
                <a:ea typeface="Lora"/>
                <a:cs typeface="Lora"/>
                <a:sym typeface="Lora"/>
              </a:rPr>
              <a:t>inherited defect in hormone synthesis.</a:t>
            </a:r>
            <a:endParaRPr sz="1000">
              <a:latin typeface="Lora"/>
              <a:ea typeface="Lora"/>
              <a:cs typeface="Lora"/>
              <a:sym typeface="Lora"/>
            </a:endParaRPr>
          </a:p>
        </p:txBody>
      </p:sp>
      <p:sp>
        <p:nvSpPr>
          <p:cNvPr id="464" name="Google Shape;464;p22"/>
          <p:cNvSpPr txBox="1"/>
          <p:nvPr/>
        </p:nvSpPr>
        <p:spPr>
          <a:xfrm>
            <a:off x="6086870" y="1766300"/>
            <a:ext cx="1272600" cy="41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latin typeface="Lora"/>
                <a:ea typeface="Lora"/>
                <a:cs typeface="Lora"/>
                <a:sym typeface="Lora"/>
              </a:rPr>
              <a:t>Drug induced</a:t>
            </a:r>
            <a:endParaRPr sz="1000">
              <a:latin typeface="Lora"/>
              <a:ea typeface="Lora"/>
              <a:cs typeface="Lora"/>
              <a:sym typeface="Lor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8" name="Shape 468"/>
        <p:cNvGrpSpPr/>
        <p:nvPr/>
      </p:nvGrpSpPr>
      <p:grpSpPr>
        <a:xfrm>
          <a:off x="0" y="0"/>
          <a:ext cx="0" cy="0"/>
          <a:chOff x="0" y="0"/>
          <a:chExt cx="0" cy="0"/>
        </a:xfrm>
      </p:grpSpPr>
      <p:sp>
        <p:nvSpPr>
          <p:cNvPr id="469" name="Google Shape;469;p23"/>
          <p:cNvSpPr txBox="1"/>
          <p:nvPr/>
        </p:nvSpPr>
        <p:spPr>
          <a:xfrm>
            <a:off x="1266225" y="18625"/>
            <a:ext cx="5385600" cy="95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274E13"/>
                </a:solidFill>
                <a:latin typeface="Lora"/>
                <a:ea typeface="Lora"/>
                <a:cs typeface="Lora"/>
                <a:sym typeface="Lora"/>
              </a:rPr>
              <a:t>Summary</a:t>
            </a:r>
            <a:endParaRPr b="1" sz="3000">
              <a:solidFill>
                <a:srgbClr val="274E13"/>
              </a:solidFill>
              <a:latin typeface="Lora"/>
              <a:ea typeface="Lora"/>
              <a:cs typeface="Lora"/>
              <a:sym typeface="Lora"/>
            </a:endParaRPr>
          </a:p>
        </p:txBody>
      </p:sp>
      <p:graphicFrame>
        <p:nvGraphicFramePr>
          <p:cNvPr id="470" name="Google Shape;470;p23"/>
          <p:cNvGraphicFramePr/>
          <p:nvPr/>
        </p:nvGraphicFramePr>
        <p:xfrm>
          <a:off x="207800" y="1119775"/>
          <a:ext cx="3000000" cy="3000000"/>
        </p:xfrm>
        <a:graphic>
          <a:graphicData uri="http://schemas.openxmlformats.org/drawingml/2006/table">
            <a:tbl>
              <a:tblPr>
                <a:noFill/>
                <a:tableStyleId>{49B162EC-2A1A-459E-A438-AE0925952725}</a:tableStyleId>
              </a:tblPr>
              <a:tblGrid>
                <a:gridCol w="3752200"/>
                <a:gridCol w="3752200"/>
              </a:tblGrid>
              <a:tr h="350325">
                <a:tc>
                  <a:txBody>
                    <a:bodyPr/>
                    <a:lstStyle/>
                    <a:p>
                      <a:pPr indent="0" lvl="0" marL="0" rtl="0" algn="ctr">
                        <a:spcBef>
                          <a:spcPts val="0"/>
                        </a:spcBef>
                        <a:spcAft>
                          <a:spcPts val="0"/>
                        </a:spcAft>
                        <a:buNone/>
                      </a:pPr>
                      <a:r>
                        <a:rPr b="1" lang="en-GB" sz="1200">
                          <a:solidFill>
                            <a:srgbClr val="FFFFFF"/>
                          </a:solidFill>
                          <a:latin typeface="Lora"/>
                          <a:ea typeface="Lora"/>
                          <a:cs typeface="Lora"/>
                          <a:sym typeface="Lora"/>
                        </a:rPr>
                        <a:t>Grave’s disease </a:t>
                      </a:r>
                      <a:endParaRPr b="1" sz="1200">
                        <a:solidFill>
                          <a:srgbClr val="FFFFFF"/>
                        </a:solidFill>
                        <a:latin typeface="Lora"/>
                        <a:ea typeface="Lora"/>
                        <a:cs typeface="Lora"/>
                        <a:sym typeface="Lora"/>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274E13">
                        <a:alpha val="82680"/>
                      </a:srgbClr>
                    </a:solidFill>
                  </a:tcPr>
                </a:tc>
                <a:tc>
                  <a:txBody>
                    <a:bodyPr/>
                    <a:lstStyle/>
                    <a:p>
                      <a:pPr indent="0" lvl="0" marL="0" rtl="0" algn="ctr">
                        <a:spcBef>
                          <a:spcPts val="0"/>
                        </a:spcBef>
                        <a:spcAft>
                          <a:spcPts val="0"/>
                        </a:spcAft>
                        <a:buNone/>
                      </a:pPr>
                      <a:r>
                        <a:rPr b="1" lang="en-GB" sz="1200">
                          <a:solidFill>
                            <a:srgbClr val="FFFFFF"/>
                          </a:solidFill>
                          <a:latin typeface="Lora"/>
                          <a:ea typeface="Lora"/>
                          <a:cs typeface="Lora"/>
                          <a:sym typeface="Lora"/>
                        </a:rPr>
                        <a:t>Chronic Lymphocytic (Hashimoto) Thyroiditis</a:t>
                      </a:r>
                      <a:endParaRPr b="1" sz="1200">
                        <a:solidFill>
                          <a:srgbClr val="FFFFFF"/>
                        </a:solidFill>
                        <a:latin typeface="Lora"/>
                        <a:ea typeface="Lora"/>
                        <a:cs typeface="Lora"/>
                        <a:sym typeface="Lora"/>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274E13">
                        <a:alpha val="82680"/>
                      </a:srgbClr>
                    </a:solidFill>
                  </a:tcPr>
                </a:tc>
              </a:tr>
              <a:tr h="963600">
                <a:tc>
                  <a:txBody>
                    <a:bodyPr/>
                    <a:lstStyle/>
                    <a:p>
                      <a:pPr indent="0" lvl="0" marL="0" rtl="0" algn="l">
                        <a:lnSpc>
                          <a:spcPct val="115000"/>
                        </a:lnSpc>
                        <a:spcBef>
                          <a:spcPts val="0"/>
                        </a:spcBef>
                        <a:spcAft>
                          <a:spcPts val="0"/>
                        </a:spcAft>
                        <a:buNone/>
                      </a:pPr>
                      <a:r>
                        <a:rPr lang="en-GB" sz="1200">
                          <a:latin typeface="Lora"/>
                          <a:ea typeface="Lora"/>
                          <a:cs typeface="Lora"/>
                          <a:sym typeface="Lora"/>
                        </a:rPr>
                        <a:t>- Most common cause of </a:t>
                      </a:r>
                      <a:r>
                        <a:rPr b="1" lang="en-GB" sz="1200">
                          <a:latin typeface="Lora"/>
                          <a:ea typeface="Lora"/>
                          <a:cs typeface="Lora"/>
                          <a:sym typeface="Lora"/>
                        </a:rPr>
                        <a:t>hyperthyroidism.</a:t>
                      </a:r>
                      <a:endParaRPr b="1" sz="1200">
                        <a:latin typeface="Lora"/>
                        <a:ea typeface="Lora"/>
                        <a:cs typeface="Lora"/>
                        <a:sym typeface="Lora"/>
                      </a:endParaRPr>
                    </a:p>
                    <a:p>
                      <a:pPr indent="0" lvl="0" marL="0" rtl="0" algn="l">
                        <a:lnSpc>
                          <a:spcPct val="115000"/>
                        </a:lnSpc>
                        <a:spcBef>
                          <a:spcPts val="0"/>
                        </a:spcBef>
                        <a:spcAft>
                          <a:spcPts val="0"/>
                        </a:spcAft>
                        <a:buNone/>
                      </a:pPr>
                      <a:r>
                        <a:rPr lang="en-GB" sz="1200">
                          <a:latin typeface="Lora"/>
                          <a:ea typeface="Lora"/>
                          <a:cs typeface="Lora"/>
                          <a:sym typeface="Lora"/>
                        </a:rPr>
                        <a:t>- </a:t>
                      </a:r>
                      <a:r>
                        <a:rPr b="1" lang="en-GB" sz="1200">
                          <a:latin typeface="Lora"/>
                          <a:ea typeface="Lora"/>
                          <a:cs typeface="Lora"/>
                          <a:sym typeface="Lora"/>
                        </a:rPr>
                        <a:t>Produce autoantibody: </a:t>
                      </a:r>
                      <a:endParaRPr b="1" sz="1200">
                        <a:latin typeface="Lora"/>
                        <a:ea typeface="Lora"/>
                        <a:cs typeface="Lora"/>
                        <a:sym typeface="Lora"/>
                      </a:endParaRPr>
                    </a:p>
                    <a:p>
                      <a:pPr indent="0" lvl="0" marL="269999" rtl="0" algn="l">
                        <a:lnSpc>
                          <a:spcPct val="115000"/>
                        </a:lnSpc>
                        <a:spcBef>
                          <a:spcPts val="0"/>
                        </a:spcBef>
                        <a:spcAft>
                          <a:spcPts val="0"/>
                        </a:spcAft>
                        <a:buNone/>
                      </a:pPr>
                      <a:r>
                        <a:rPr b="1" lang="en-GB" sz="1200">
                          <a:solidFill>
                            <a:srgbClr val="FF0000"/>
                          </a:solidFill>
                          <a:latin typeface="Lora"/>
                          <a:ea typeface="Lora"/>
                          <a:cs typeface="Lora"/>
                          <a:sym typeface="Lora"/>
                        </a:rPr>
                        <a:t>1- Thyroid-stimulating Ig.</a:t>
                      </a:r>
                      <a:endParaRPr b="1" sz="1200">
                        <a:solidFill>
                          <a:srgbClr val="FF0000"/>
                        </a:solidFill>
                        <a:latin typeface="Lora"/>
                        <a:ea typeface="Lora"/>
                        <a:cs typeface="Lora"/>
                        <a:sym typeface="Lora"/>
                      </a:endParaRPr>
                    </a:p>
                    <a:p>
                      <a:pPr indent="0" lvl="0" marL="269999" rtl="0" algn="l">
                        <a:lnSpc>
                          <a:spcPct val="115000"/>
                        </a:lnSpc>
                        <a:spcBef>
                          <a:spcPts val="0"/>
                        </a:spcBef>
                        <a:spcAft>
                          <a:spcPts val="0"/>
                        </a:spcAft>
                        <a:buNone/>
                      </a:pPr>
                      <a:r>
                        <a:rPr b="1" lang="en-GB" sz="1200">
                          <a:solidFill>
                            <a:srgbClr val="FF0000"/>
                          </a:solidFill>
                          <a:latin typeface="Lora"/>
                          <a:ea typeface="Lora"/>
                          <a:cs typeface="Lora"/>
                          <a:sym typeface="Lora"/>
                        </a:rPr>
                        <a:t>2- Thyroid growth-stimulating Ig.</a:t>
                      </a:r>
                      <a:endParaRPr b="1" sz="1200">
                        <a:solidFill>
                          <a:srgbClr val="FF0000"/>
                        </a:solidFill>
                        <a:latin typeface="Lora"/>
                        <a:ea typeface="Lora"/>
                        <a:cs typeface="Lora"/>
                        <a:sym typeface="Lora"/>
                      </a:endParaRPr>
                    </a:p>
                    <a:p>
                      <a:pPr indent="0" lvl="0" marL="269999" rtl="0" algn="l">
                        <a:lnSpc>
                          <a:spcPct val="115000"/>
                        </a:lnSpc>
                        <a:spcBef>
                          <a:spcPts val="0"/>
                        </a:spcBef>
                        <a:spcAft>
                          <a:spcPts val="0"/>
                        </a:spcAft>
                        <a:buNone/>
                      </a:pPr>
                      <a:r>
                        <a:rPr b="1" lang="en-GB" sz="1200">
                          <a:solidFill>
                            <a:srgbClr val="FF0000"/>
                          </a:solidFill>
                          <a:latin typeface="Lora"/>
                          <a:ea typeface="Lora"/>
                          <a:cs typeface="Lora"/>
                          <a:sym typeface="Lora"/>
                        </a:rPr>
                        <a:t>3- TSH-binding inhibitory Ig.</a:t>
                      </a:r>
                      <a:endParaRPr b="1" sz="12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en-GB" sz="1200">
                          <a:latin typeface="Lora"/>
                          <a:ea typeface="Lora"/>
                          <a:cs typeface="Lora"/>
                          <a:sym typeface="Lora"/>
                        </a:rPr>
                        <a:t>- </a:t>
                      </a:r>
                      <a:r>
                        <a:rPr b="1" lang="en-GB" sz="1200">
                          <a:latin typeface="Lora"/>
                          <a:ea typeface="Lora"/>
                          <a:cs typeface="Lora"/>
                          <a:sym typeface="Lora"/>
                        </a:rPr>
                        <a:t>Triad of manifestations:</a:t>
                      </a:r>
                      <a:r>
                        <a:rPr lang="en-GB" sz="1200">
                          <a:latin typeface="Lora"/>
                          <a:ea typeface="Lora"/>
                          <a:cs typeface="Lora"/>
                          <a:sym typeface="Lora"/>
                        </a:rPr>
                        <a:t> Thyrotoxicosis, ophthalmopathy and dermopathy.</a:t>
                      </a:r>
                      <a:endParaRPr sz="1200">
                        <a:latin typeface="Lora"/>
                        <a:ea typeface="Lora"/>
                        <a:cs typeface="Lora"/>
                        <a:sym typeface="Lora"/>
                      </a:endParaRPr>
                    </a:p>
                    <a:p>
                      <a:pPr indent="0" lvl="0" marL="0" rtl="0" algn="l">
                        <a:lnSpc>
                          <a:spcPct val="115000"/>
                        </a:lnSpc>
                        <a:spcBef>
                          <a:spcPts val="0"/>
                        </a:spcBef>
                        <a:spcAft>
                          <a:spcPts val="0"/>
                        </a:spcAft>
                        <a:buNone/>
                      </a:pPr>
                      <a:r>
                        <a:rPr lang="en-GB" sz="1200">
                          <a:latin typeface="Lora"/>
                          <a:ea typeface="Lora"/>
                          <a:cs typeface="Lora"/>
                          <a:sym typeface="Lora"/>
                        </a:rPr>
                        <a:t>- </a:t>
                      </a:r>
                      <a:r>
                        <a:rPr b="1" lang="en-GB" sz="1200">
                          <a:latin typeface="Lora"/>
                          <a:ea typeface="Lora"/>
                          <a:cs typeface="Lora"/>
                          <a:sym typeface="Lora"/>
                        </a:rPr>
                        <a:t>Morphology:</a:t>
                      </a:r>
                      <a:endParaRPr b="1" sz="1200">
                        <a:latin typeface="Lora"/>
                        <a:ea typeface="Lora"/>
                        <a:cs typeface="Lora"/>
                        <a:sym typeface="Lora"/>
                      </a:endParaRPr>
                    </a:p>
                    <a:p>
                      <a:pPr indent="0" lvl="0" marL="269999" rtl="0" algn="l">
                        <a:lnSpc>
                          <a:spcPct val="115000"/>
                        </a:lnSpc>
                        <a:spcBef>
                          <a:spcPts val="0"/>
                        </a:spcBef>
                        <a:spcAft>
                          <a:spcPts val="0"/>
                        </a:spcAft>
                        <a:buNone/>
                      </a:pPr>
                      <a:r>
                        <a:rPr lang="en-GB" sz="1200">
                          <a:latin typeface="Lora"/>
                          <a:ea typeface="Lora"/>
                          <a:cs typeface="Lora"/>
                          <a:sym typeface="Lora"/>
                        </a:rPr>
                        <a:t>- Macro: Enlarged diffuse hypertrophy.</a:t>
                      </a:r>
                      <a:endParaRPr sz="1200">
                        <a:latin typeface="Lora"/>
                        <a:ea typeface="Lora"/>
                        <a:cs typeface="Lora"/>
                        <a:sym typeface="Lora"/>
                      </a:endParaRPr>
                    </a:p>
                    <a:p>
                      <a:pPr indent="0" lvl="0" marL="269999" rtl="0" algn="l">
                        <a:lnSpc>
                          <a:spcPct val="115000"/>
                        </a:lnSpc>
                        <a:spcBef>
                          <a:spcPts val="0"/>
                        </a:spcBef>
                        <a:spcAft>
                          <a:spcPts val="0"/>
                        </a:spcAft>
                        <a:buNone/>
                      </a:pPr>
                      <a:r>
                        <a:rPr lang="en-GB" sz="1200">
                          <a:latin typeface="Lora"/>
                          <a:ea typeface="Lora"/>
                          <a:cs typeface="Lora"/>
                          <a:sym typeface="Lora"/>
                        </a:rPr>
                        <a:t>- Micro: Small papillae and colloid with scalloped margins.</a:t>
                      </a:r>
                      <a:endParaRPr sz="1200">
                        <a:latin typeface="Lora"/>
                        <a:ea typeface="Lora"/>
                        <a:cs typeface="Lora"/>
                        <a:sym typeface="Lora"/>
                      </a:endParaRPr>
                    </a:p>
                    <a:p>
                      <a:pPr indent="0" lvl="0" marL="0" rtl="0" algn="l">
                        <a:lnSpc>
                          <a:spcPct val="115000"/>
                        </a:lnSpc>
                        <a:spcBef>
                          <a:spcPts val="0"/>
                        </a:spcBef>
                        <a:spcAft>
                          <a:spcPts val="0"/>
                        </a:spcAft>
                        <a:buNone/>
                      </a:pPr>
                      <a:r>
                        <a:rPr lang="en-GB" sz="1200">
                          <a:latin typeface="Lora"/>
                          <a:ea typeface="Lora"/>
                          <a:cs typeface="Lora"/>
                          <a:sym typeface="Lora"/>
                        </a:rPr>
                        <a:t>-</a:t>
                      </a:r>
                      <a:r>
                        <a:rPr b="1" lang="en-GB" sz="1200">
                          <a:latin typeface="Lora"/>
                          <a:ea typeface="Lora"/>
                          <a:cs typeface="Lora"/>
                          <a:sym typeface="Lora"/>
                        </a:rPr>
                        <a:t> Findings:</a:t>
                      </a:r>
                      <a:r>
                        <a:rPr lang="en-GB" sz="1200">
                          <a:latin typeface="Lora"/>
                          <a:ea typeface="Lora"/>
                          <a:cs typeface="Lora"/>
                          <a:sym typeface="Lora"/>
                        </a:rPr>
                        <a:t> ↑T4 &amp; T3, ↓TSH and </a:t>
                      </a:r>
                      <a:r>
                        <a:rPr lang="en-GB" sz="1200">
                          <a:solidFill>
                            <a:schemeClr val="dk1"/>
                          </a:solidFill>
                          <a:latin typeface="Lora"/>
                          <a:ea typeface="Lora"/>
                          <a:cs typeface="Lora"/>
                          <a:sym typeface="Lora"/>
                        </a:rPr>
                        <a:t>↑radioactive iodine uptake.</a:t>
                      </a:r>
                      <a:endParaRPr sz="1200">
                        <a:latin typeface="Lora"/>
                        <a:ea typeface="Lora"/>
                        <a:cs typeface="Lora"/>
                        <a:sym typeface="Lora"/>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200">
                          <a:latin typeface="Lora"/>
                          <a:ea typeface="Lora"/>
                          <a:cs typeface="Lora"/>
                          <a:sym typeface="Lora"/>
                        </a:rPr>
                        <a:t>- Most common cause of </a:t>
                      </a:r>
                      <a:r>
                        <a:rPr b="1" lang="en-GB" sz="1200">
                          <a:latin typeface="Lora"/>
                          <a:ea typeface="Lora"/>
                          <a:cs typeface="Lora"/>
                          <a:sym typeface="Lora"/>
                        </a:rPr>
                        <a:t>hypothyroidism.</a:t>
                      </a:r>
                      <a:endParaRPr b="1" sz="1200">
                        <a:latin typeface="Lora"/>
                        <a:ea typeface="Lora"/>
                        <a:cs typeface="Lora"/>
                        <a:sym typeface="Lora"/>
                      </a:endParaRPr>
                    </a:p>
                    <a:p>
                      <a:pPr indent="0" lvl="0" marL="0" rtl="0" algn="l">
                        <a:lnSpc>
                          <a:spcPct val="115000"/>
                        </a:lnSpc>
                        <a:spcBef>
                          <a:spcPts val="0"/>
                        </a:spcBef>
                        <a:spcAft>
                          <a:spcPts val="0"/>
                        </a:spcAft>
                        <a:buNone/>
                      </a:pPr>
                      <a:r>
                        <a:rPr lang="en-GB" sz="1200">
                          <a:latin typeface="Lora"/>
                          <a:ea typeface="Lora"/>
                          <a:cs typeface="Lora"/>
                          <a:sym typeface="Lora"/>
                        </a:rPr>
                        <a:t>- Autoimmune destruction of the thyroid gland.</a:t>
                      </a:r>
                      <a:endParaRPr sz="1200">
                        <a:latin typeface="Lora"/>
                        <a:ea typeface="Lora"/>
                        <a:cs typeface="Lora"/>
                        <a:sym typeface="Lora"/>
                      </a:endParaRPr>
                    </a:p>
                    <a:p>
                      <a:pPr indent="0" lvl="0" marL="0" rtl="0" algn="l">
                        <a:lnSpc>
                          <a:spcPct val="115000"/>
                        </a:lnSpc>
                        <a:spcBef>
                          <a:spcPts val="0"/>
                        </a:spcBef>
                        <a:spcAft>
                          <a:spcPts val="0"/>
                        </a:spcAft>
                        <a:buNone/>
                      </a:pPr>
                      <a:r>
                        <a:rPr lang="en-GB" sz="1200">
                          <a:latin typeface="Lora"/>
                          <a:ea typeface="Lora"/>
                          <a:cs typeface="Lora"/>
                          <a:sym typeface="Lora"/>
                        </a:rPr>
                        <a:t>- Increase risk related to (</a:t>
                      </a:r>
                      <a:r>
                        <a:rPr b="1" lang="en-GB" sz="1200">
                          <a:solidFill>
                            <a:srgbClr val="FF0000"/>
                          </a:solidFill>
                          <a:latin typeface="Lora"/>
                          <a:ea typeface="Lora"/>
                          <a:cs typeface="Lora"/>
                          <a:sym typeface="Lora"/>
                        </a:rPr>
                        <a:t>CTLA4</a:t>
                      </a:r>
                      <a:r>
                        <a:rPr lang="en-GB" sz="1200">
                          <a:latin typeface="Lora"/>
                          <a:ea typeface="Lora"/>
                          <a:cs typeface="Lora"/>
                          <a:sym typeface="Lora"/>
                        </a:rPr>
                        <a:t>).</a:t>
                      </a:r>
                      <a:endParaRPr sz="1200">
                        <a:latin typeface="Lora"/>
                        <a:ea typeface="Lora"/>
                        <a:cs typeface="Lora"/>
                        <a:sym typeface="Lora"/>
                      </a:endParaRPr>
                    </a:p>
                    <a:p>
                      <a:pPr indent="0" lvl="0" marL="0" rtl="0" algn="l">
                        <a:lnSpc>
                          <a:spcPct val="115000"/>
                        </a:lnSpc>
                        <a:spcBef>
                          <a:spcPts val="0"/>
                        </a:spcBef>
                        <a:spcAft>
                          <a:spcPts val="0"/>
                        </a:spcAft>
                        <a:buNone/>
                      </a:pPr>
                      <a:r>
                        <a:rPr lang="en-GB" sz="1200">
                          <a:latin typeface="Lora"/>
                          <a:ea typeface="Lora"/>
                          <a:cs typeface="Lora"/>
                          <a:sym typeface="Lora"/>
                        </a:rPr>
                        <a:t>- </a:t>
                      </a:r>
                      <a:r>
                        <a:rPr b="1" lang="en-GB" sz="1200">
                          <a:latin typeface="Lora"/>
                          <a:ea typeface="Lora"/>
                          <a:cs typeface="Lora"/>
                          <a:sym typeface="Lora"/>
                        </a:rPr>
                        <a:t>Clinical features: </a:t>
                      </a:r>
                      <a:endParaRPr b="1" sz="1200">
                        <a:latin typeface="Lora"/>
                        <a:ea typeface="Lora"/>
                        <a:cs typeface="Lora"/>
                        <a:sym typeface="Lora"/>
                      </a:endParaRPr>
                    </a:p>
                    <a:p>
                      <a:pPr indent="0" lvl="0" marL="269999" rtl="0" algn="l">
                        <a:lnSpc>
                          <a:spcPct val="115000"/>
                        </a:lnSpc>
                        <a:spcBef>
                          <a:spcPts val="0"/>
                        </a:spcBef>
                        <a:spcAft>
                          <a:spcPts val="0"/>
                        </a:spcAft>
                        <a:buNone/>
                      </a:pPr>
                      <a:r>
                        <a:rPr lang="en-GB" sz="1200">
                          <a:latin typeface="Lora"/>
                          <a:ea typeface="Lora"/>
                          <a:cs typeface="Lora"/>
                          <a:sym typeface="Lora"/>
                        </a:rPr>
                        <a:t>- Painless.</a:t>
                      </a:r>
                      <a:endParaRPr sz="1200">
                        <a:latin typeface="Lora"/>
                        <a:ea typeface="Lora"/>
                        <a:cs typeface="Lora"/>
                        <a:sym typeface="Lora"/>
                      </a:endParaRPr>
                    </a:p>
                    <a:p>
                      <a:pPr indent="0" lvl="0" marL="269999" rtl="0" algn="l">
                        <a:lnSpc>
                          <a:spcPct val="115000"/>
                        </a:lnSpc>
                        <a:spcBef>
                          <a:spcPts val="0"/>
                        </a:spcBef>
                        <a:spcAft>
                          <a:spcPts val="0"/>
                        </a:spcAft>
                        <a:buNone/>
                      </a:pPr>
                      <a:r>
                        <a:rPr lang="en-GB" sz="1200">
                          <a:latin typeface="Lora"/>
                          <a:ea typeface="Lora"/>
                          <a:cs typeface="Lora"/>
                          <a:sym typeface="Lora"/>
                        </a:rPr>
                        <a:t>- Episodes of hypothyroidism and transient Hashitoxicosis.</a:t>
                      </a:r>
                      <a:endParaRPr sz="1200">
                        <a:latin typeface="Lora"/>
                        <a:ea typeface="Lora"/>
                        <a:cs typeface="Lora"/>
                        <a:sym typeface="Lora"/>
                      </a:endParaRPr>
                    </a:p>
                    <a:p>
                      <a:pPr indent="0" lvl="0" marL="0" rtl="0" algn="l">
                        <a:lnSpc>
                          <a:spcPct val="115000"/>
                        </a:lnSpc>
                        <a:spcBef>
                          <a:spcPts val="0"/>
                        </a:spcBef>
                        <a:spcAft>
                          <a:spcPts val="0"/>
                        </a:spcAft>
                        <a:buNone/>
                      </a:pPr>
                      <a:r>
                        <a:rPr lang="en-GB" sz="1200">
                          <a:latin typeface="Lora"/>
                          <a:ea typeface="Lora"/>
                          <a:cs typeface="Lora"/>
                          <a:sym typeface="Lora"/>
                        </a:rPr>
                        <a:t>- </a:t>
                      </a:r>
                      <a:r>
                        <a:rPr b="1" lang="en-GB" sz="1200">
                          <a:latin typeface="Lora"/>
                          <a:ea typeface="Lora"/>
                          <a:cs typeface="Lora"/>
                          <a:sym typeface="Lora"/>
                        </a:rPr>
                        <a:t>Morphology: </a:t>
                      </a:r>
                      <a:endParaRPr sz="1200">
                        <a:latin typeface="Lora"/>
                        <a:ea typeface="Lora"/>
                        <a:cs typeface="Lora"/>
                        <a:sym typeface="Lora"/>
                      </a:endParaRPr>
                    </a:p>
                    <a:p>
                      <a:pPr indent="0" lvl="0" marL="269999" rtl="0" algn="l">
                        <a:lnSpc>
                          <a:spcPct val="115000"/>
                        </a:lnSpc>
                        <a:spcBef>
                          <a:spcPts val="0"/>
                        </a:spcBef>
                        <a:spcAft>
                          <a:spcPts val="0"/>
                        </a:spcAft>
                        <a:buNone/>
                      </a:pPr>
                      <a:r>
                        <a:rPr lang="en-GB" sz="1200">
                          <a:latin typeface="Lora"/>
                          <a:ea typeface="Lora"/>
                          <a:cs typeface="Lora"/>
                          <a:sym typeface="Lora"/>
                        </a:rPr>
                        <a:t>- Macro: Diffuse enlargement, gray-tan appearance.</a:t>
                      </a:r>
                      <a:endParaRPr sz="1200">
                        <a:latin typeface="Lora"/>
                        <a:ea typeface="Lora"/>
                        <a:cs typeface="Lora"/>
                        <a:sym typeface="Lora"/>
                      </a:endParaRPr>
                    </a:p>
                    <a:p>
                      <a:pPr indent="0" lvl="0" marL="269999" rtl="0" algn="l">
                        <a:lnSpc>
                          <a:spcPct val="115000"/>
                        </a:lnSpc>
                        <a:spcBef>
                          <a:spcPts val="0"/>
                        </a:spcBef>
                        <a:spcAft>
                          <a:spcPts val="0"/>
                        </a:spcAft>
                        <a:buNone/>
                      </a:pPr>
                      <a:r>
                        <a:rPr lang="en-GB" sz="1200">
                          <a:latin typeface="Lora"/>
                          <a:ea typeface="Lora"/>
                          <a:cs typeface="Lora"/>
                          <a:sym typeface="Lora"/>
                        </a:rPr>
                        <a:t>- Micro: Mononuclear inflammatory infiltrate with germinal centers.</a:t>
                      </a:r>
                      <a:endParaRPr sz="1200">
                        <a:latin typeface="Lora"/>
                        <a:ea typeface="Lora"/>
                        <a:cs typeface="Lora"/>
                        <a:sym typeface="Lora"/>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graphicFrame>
        <p:nvGraphicFramePr>
          <p:cNvPr id="471" name="Google Shape;471;p23"/>
          <p:cNvGraphicFramePr/>
          <p:nvPr/>
        </p:nvGraphicFramePr>
        <p:xfrm>
          <a:off x="207800" y="4390600"/>
          <a:ext cx="3000000" cy="3000000"/>
        </p:xfrm>
        <a:graphic>
          <a:graphicData uri="http://schemas.openxmlformats.org/drawingml/2006/table">
            <a:tbl>
              <a:tblPr>
                <a:noFill/>
                <a:tableStyleId>{49B162EC-2A1A-459E-A438-AE0925952725}</a:tableStyleId>
              </a:tblPr>
              <a:tblGrid>
                <a:gridCol w="1439300"/>
                <a:gridCol w="6065100"/>
              </a:tblGrid>
              <a:tr h="360200">
                <a:tc gridSpan="2">
                  <a:txBody>
                    <a:bodyPr/>
                    <a:lstStyle/>
                    <a:p>
                      <a:pPr indent="0" lvl="0" marL="0" rtl="0" algn="ctr">
                        <a:spcBef>
                          <a:spcPts val="0"/>
                        </a:spcBef>
                        <a:spcAft>
                          <a:spcPts val="0"/>
                        </a:spcAft>
                        <a:buClr>
                          <a:schemeClr val="dk1"/>
                        </a:buClr>
                        <a:buSzPts val="1100"/>
                        <a:buFont typeface="Arial"/>
                        <a:buNone/>
                      </a:pPr>
                      <a:r>
                        <a:rPr b="1" lang="en-GB" sz="1200">
                          <a:solidFill>
                            <a:srgbClr val="FFFFFF"/>
                          </a:solidFill>
                          <a:latin typeface="Lora"/>
                          <a:ea typeface="Lora"/>
                          <a:cs typeface="Lora"/>
                          <a:sym typeface="Lora"/>
                        </a:rPr>
                        <a:t>Thyroiditis</a:t>
                      </a:r>
                      <a:endParaRPr b="1">
                        <a:solidFill>
                          <a:srgbClr val="FFFFFF"/>
                        </a:solidFill>
                        <a:latin typeface="Lora"/>
                        <a:ea typeface="Lora"/>
                        <a:cs typeface="Lora"/>
                        <a:sym typeface="Lora"/>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274E13">
                        <a:alpha val="82680"/>
                      </a:srgbClr>
                    </a:solidFill>
                  </a:tcPr>
                </a:tc>
                <a:tc hMerge="1"/>
              </a:tr>
              <a:tr h="1078600">
                <a:tc>
                  <a:txBody>
                    <a:bodyPr/>
                    <a:lstStyle/>
                    <a:p>
                      <a:pPr indent="0" lvl="0" marL="0" rtl="0" algn="ctr">
                        <a:lnSpc>
                          <a:spcPct val="115000"/>
                        </a:lnSpc>
                        <a:spcBef>
                          <a:spcPts val="0"/>
                        </a:spcBef>
                        <a:spcAft>
                          <a:spcPts val="0"/>
                        </a:spcAft>
                        <a:buNone/>
                      </a:pPr>
                      <a:r>
                        <a:rPr b="1" lang="en-GB" sz="1200">
                          <a:latin typeface="Lora"/>
                          <a:ea typeface="Lora"/>
                          <a:cs typeface="Lora"/>
                          <a:sym typeface="Lora"/>
                        </a:rPr>
                        <a:t>Subacute Granulomatous (de Quervain) Thyroiditis</a:t>
                      </a:r>
                      <a:endParaRPr b="1" sz="1200">
                        <a:latin typeface="Lora"/>
                        <a:ea typeface="Lora"/>
                        <a:cs typeface="Lora"/>
                        <a:sym typeface="Lora"/>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lang="en-GB" sz="1200">
                          <a:latin typeface="Lora"/>
                          <a:ea typeface="Lora"/>
                          <a:cs typeface="Lora"/>
                          <a:sym typeface="Lora"/>
                        </a:rPr>
                        <a:t>- Caused by a </a:t>
                      </a:r>
                      <a:r>
                        <a:rPr b="1" lang="en-GB" sz="1200">
                          <a:solidFill>
                            <a:srgbClr val="FF0000"/>
                          </a:solidFill>
                          <a:latin typeface="Lora"/>
                          <a:ea typeface="Lora"/>
                          <a:cs typeface="Lora"/>
                          <a:sym typeface="Lora"/>
                        </a:rPr>
                        <a:t>viral infection, </a:t>
                      </a:r>
                      <a:r>
                        <a:rPr lang="en-GB" sz="1200">
                          <a:latin typeface="Lora"/>
                          <a:ea typeface="Lora"/>
                          <a:cs typeface="Lora"/>
                          <a:sym typeface="Lora"/>
                        </a:rPr>
                        <a:t>with acute onset.</a:t>
                      </a:r>
                      <a:endParaRPr sz="1200">
                        <a:latin typeface="Lora"/>
                        <a:ea typeface="Lora"/>
                        <a:cs typeface="Lora"/>
                        <a:sym typeface="Lora"/>
                      </a:endParaRPr>
                    </a:p>
                    <a:p>
                      <a:pPr indent="0" lvl="0" marL="0" rtl="0" algn="l">
                        <a:lnSpc>
                          <a:spcPct val="115000"/>
                        </a:lnSpc>
                        <a:spcBef>
                          <a:spcPts val="0"/>
                        </a:spcBef>
                        <a:spcAft>
                          <a:spcPts val="0"/>
                        </a:spcAft>
                        <a:buNone/>
                      </a:pPr>
                      <a:r>
                        <a:rPr lang="en-GB" sz="1200">
                          <a:latin typeface="Lora"/>
                          <a:ea typeface="Lora"/>
                          <a:cs typeface="Lora"/>
                          <a:sym typeface="Lora"/>
                        </a:rPr>
                        <a:t>- Characterized by </a:t>
                      </a:r>
                      <a:r>
                        <a:rPr b="1" lang="en-GB" sz="1200">
                          <a:solidFill>
                            <a:srgbClr val="FF0000"/>
                          </a:solidFill>
                          <a:latin typeface="Lora"/>
                          <a:ea typeface="Lora"/>
                          <a:cs typeface="Lora"/>
                          <a:sym typeface="Lora"/>
                        </a:rPr>
                        <a:t>Pain</a:t>
                      </a:r>
                      <a:r>
                        <a:rPr lang="en-GB" sz="1200">
                          <a:latin typeface="Lora"/>
                          <a:ea typeface="Lora"/>
                          <a:cs typeface="Lora"/>
                          <a:sym typeface="Lora"/>
                        </a:rPr>
                        <a:t> in the neck.</a:t>
                      </a:r>
                      <a:endParaRPr sz="1200">
                        <a:latin typeface="Lora"/>
                        <a:ea typeface="Lora"/>
                        <a:cs typeface="Lora"/>
                        <a:sym typeface="Lora"/>
                      </a:endParaRPr>
                    </a:p>
                    <a:p>
                      <a:pPr indent="0" lvl="0" marL="0" rtl="0" algn="l">
                        <a:lnSpc>
                          <a:spcPct val="115000"/>
                        </a:lnSpc>
                        <a:spcBef>
                          <a:spcPts val="0"/>
                        </a:spcBef>
                        <a:spcAft>
                          <a:spcPts val="0"/>
                        </a:spcAft>
                        <a:buNone/>
                      </a:pPr>
                      <a:r>
                        <a:rPr lang="en-GB" sz="1200">
                          <a:latin typeface="Lora"/>
                          <a:ea typeface="Lora"/>
                          <a:cs typeface="Lora"/>
                          <a:sym typeface="Lora"/>
                        </a:rPr>
                        <a:t>- Mainly self-limited (euthyroid).</a:t>
                      </a:r>
                      <a:endParaRPr sz="1200">
                        <a:latin typeface="Lora"/>
                        <a:ea typeface="Lora"/>
                        <a:cs typeface="Lora"/>
                        <a:sym typeface="Lora"/>
                      </a:endParaRPr>
                    </a:p>
                    <a:p>
                      <a:pPr indent="0" lvl="0" marL="0" rtl="0" algn="l">
                        <a:lnSpc>
                          <a:spcPct val="115000"/>
                        </a:lnSpc>
                        <a:spcBef>
                          <a:spcPts val="0"/>
                        </a:spcBef>
                        <a:spcAft>
                          <a:spcPts val="0"/>
                        </a:spcAft>
                        <a:buNone/>
                      </a:pPr>
                      <a:r>
                        <a:rPr lang="en-GB" sz="1200">
                          <a:latin typeface="Lora"/>
                          <a:ea typeface="Lora"/>
                          <a:cs typeface="Lora"/>
                          <a:sym typeface="Lora"/>
                        </a:rPr>
                        <a:t>-  </a:t>
                      </a:r>
                      <a:r>
                        <a:rPr b="1" lang="en-GB" sz="1200">
                          <a:latin typeface="Lora"/>
                          <a:ea typeface="Lora"/>
                          <a:cs typeface="Lora"/>
                          <a:sym typeface="Lora"/>
                        </a:rPr>
                        <a:t>Morphology: </a:t>
                      </a:r>
                      <a:endParaRPr b="1" sz="1200">
                        <a:latin typeface="Lora"/>
                        <a:ea typeface="Lora"/>
                        <a:cs typeface="Lora"/>
                        <a:sym typeface="Lora"/>
                      </a:endParaRPr>
                    </a:p>
                    <a:p>
                      <a:pPr indent="0" lvl="0" marL="360000" rtl="0" algn="l">
                        <a:lnSpc>
                          <a:spcPct val="115000"/>
                        </a:lnSpc>
                        <a:spcBef>
                          <a:spcPts val="0"/>
                        </a:spcBef>
                        <a:spcAft>
                          <a:spcPts val="0"/>
                        </a:spcAft>
                        <a:buNone/>
                      </a:pPr>
                      <a:r>
                        <a:rPr lang="en-GB" sz="1200">
                          <a:latin typeface="Lora"/>
                          <a:ea typeface="Lora"/>
                          <a:cs typeface="Lora"/>
                          <a:sym typeface="Lora"/>
                        </a:rPr>
                        <a:t>- Macro: firm, with an intact capsule.</a:t>
                      </a:r>
                      <a:endParaRPr sz="1200">
                        <a:latin typeface="Lora"/>
                        <a:ea typeface="Lora"/>
                        <a:cs typeface="Lora"/>
                        <a:sym typeface="Lora"/>
                      </a:endParaRPr>
                    </a:p>
                    <a:p>
                      <a:pPr indent="0" lvl="0" marL="360000" rtl="0" algn="l">
                        <a:lnSpc>
                          <a:spcPct val="115000"/>
                        </a:lnSpc>
                        <a:spcBef>
                          <a:spcPts val="0"/>
                        </a:spcBef>
                        <a:spcAft>
                          <a:spcPts val="0"/>
                        </a:spcAft>
                        <a:buNone/>
                      </a:pPr>
                      <a:r>
                        <a:rPr lang="en-GB" sz="1200">
                          <a:latin typeface="Lora"/>
                          <a:ea typeface="Lora"/>
                          <a:cs typeface="Lora"/>
                          <a:sym typeface="Lora"/>
                        </a:rPr>
                        <a:t>- Micro: extravasation of colloid and granulomatous reaction with giant cells.</a:t>
                      </a:r>
                      <a:endParaRPr sz="1200">
                        <a:latin typeface="Lora"/>
                        <a:ea typeface="Lora"/>
                        <a:cs typeface="Lora"/>
                        <a:sym typeface="Lora"/>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85825">
                <a:tc>
                  <a:txBody>
                    <a:bodyPr/>
                    <a:lstStyle/>
                    <a:p>
                      <a:pPr indent="0" lvl="0" marL="0" rtl="0" algn="ctr">
                        <a:lnSpc>
                          <a:spcPct val="115000"/>
                        </a:lnSpc>
                        <a:spcBef>
                          <a:spcPts val="0"/>
                        </a:spcBef>
                        <a:spcAft>
                          <a:spcPts val="0"/>
                        </a:spcAft>
                        <a:buNone/>
                      </a:pPr>
                      <a:r>
                        <a:rPr b="1" lang="en-GB" sz="1200">
                          <a:latin typeface="Lora"/>
                          <a:ea typeface="Lora"/>
                          <a:cs typeface="Lora"/>
                          <a:sym typeface="Lora"/>
                        </a:rPr>
                        <a:t>Subacute Lymphocytic Thyroiditis</a:t>
                      </a:r>
                      <a:endParaRPr b="1" sz="1200">
                        <a:latin typeface="Lora"/>
                        <a:ea typeface="Lora"/>
                        <a:cs typeface="Lora"/>
                        <a:sym typeface="Lora"/>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lang="en-GB" sz="1200">
                          <a:latin typeface="Lora"/>
                          <a:ea typeface="Lora"/>
                          <a:cs typeface="Lora"/>
                          <a:sym typeface="Lora"/>
                        </a:rPr>
                        <a:t>- Follows pregnancy (postpartum thyroiditis). </a:t>
                      </a:r>
                      <a:endParaRPr sz="1200">
                        <a:latin typeface="Lora"/>
                        <a:ea typeface="Lora"/>
                        <a:cs typeface="Lora"/>
                        <a:sym typeface="Lora"/>
                      </a:endParaRPr>
                    </a:p>
                    <a:p>
                      <a:pPr indent="0" lvl="0" marL="0" rtl="0" algn="l">
                        <a:lnSpc>
                          <a:spcPct val="115000"/>
                        </a:lnSpc>
                        <a:spcBef>
                          <a:spcPts val="0"/>
                        </a:spcBef>
                        <a:spcAft>
                          <a:spcPts val="0"/>
                        </a:spcAft>
                        <a:buNone/>
                      </a:pPr>
                      <a:r>
                        <a:rPr lang="en-GB" sz="1200">
                          <a:latin typeface="Lora"/>
                          <a:ea typeface="Lora"/>
                          <a:cs typeface="Lora"/>
                          <a:sym typeface="Lora"/>
                        </a:rPr>
                        <a:t>- Painless.</a:t>
                      </a:r>
                      <a:endParaRPr sz="1200">
                        <a:latin typeface="Lora"/>
                        <a:ea typeface="Lora"/>
                        <a:cs typeface="Lora"/>
                        <a:sym typeface="Lora"/>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00000">
                <a:tc>
                  <a:txBody>
                    <a:bodyPr/>
                    <a:lstStyle/>
                    <a:p>
                      <a:pPr indent="0" lvl="0" marL="0" rtl="0" algn="ctr">
                        <a:lnSpc>
                          <a:spcPct val="115000"/>
                        </a:lnSpc>
                        <a:spcBef>
                          <a:spcPts val="0"/>
                        </a:spcBef>
                        <a:spcAft>
                          <a:spcPts val="0"/>
                        </a:spcAft>
                        <a:buNone/>
                      </a:pPr>
                      <a:r>
                        <a:rPr b="1" lang="en-GB" sz="1200">
                          <a:latin typeface="Lora"/>
                          <a:ea typeface="Lora"/>
                          <a:cs typeface="Lora"/>
                          <a:sym typeface="Lora"/>
                        </a:rPr>
                        <a:t>Riedel thyroiditis</a:t>
                      </a:r>
                      <a:endParaRPr b="1" sz="1200">
                        <a:latin typeface="Lora"/>
                        <a:ea typeface="Lora"/>
                        <a:cs typeface="Lora"/>
                        <a:sym typeface="Lora"/>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lang="en-GB" sz="1200">
                          <a:latin typeface="Lora"/>
                          <a:ea typeface="Lora"/>
                          <a:cs typeface="Lora"/>
                          <a:sym typeface="Lora"/>
                        </a:rPr>
                        <a:t>- Characterized by extensive fibrosis in thyroid and contiguous neck structures.</a:t>
                      </a:r>
                      <a:endParaRPr sz="1200">
                        <a:latin typeface="Lora"/>
                        <a:ea typeface="Lora"/>
                        <a:cs typeface="Lora"/>
                        <a:sym typeface="Lora"/>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42675">
                <a:tc gridSpan="2">
                  <a:txBody>
                    <a:bodyPr/>
                    <a:lstStyle/>
                    <a:p>
                      <a:pPr indent="0" lvl="0" marL="0" rtl="0" algn="ctr">
                        <a:spcBef>
                          <a:spcPts val="0"/>
                        </a:spcBef>
                        <a:spcAft>
                          <a:spcPts val="0"/>
                        </a:spcAft>
                        <a:buNone/>
                      </a:pPr>
                      <a:r>
                        <a:rPr b="1" lang="en-GB" sz="1200">
                          <a:solidFill>
                            <a:srgbClr val="FFFFFF"/>
                          </a:solidFill>
                          <a:latin typeface="Lora"/>
                          <a:ea typeface="Lora"/>
                          <a:cs typeface="Lora"/>
                          <a:sym typeface="Lora"/>
                        </a:rPr>
                        <a:t>Goiter</a:t>
                      </a:r>
                      <a:endParaRPr b="1" sz="1200">
                        <a:solidFill>
                          <a:srgbClr val="FFFFFF"/>
                        </a:solidFill>
                        <a:latin typeface="Lora"/>
                        <a:ea typeface="Lora"/>
                        <a:cs typeface="Lora"/>
                        <a:sym typeface="Lora"/>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274E13">
                        <a:alpha val="82680"/>
                      </a:srgbClr>
                    </a:solidFill>
                  </a:tcPr>
                </a:tc>
                <a:tc hMerge="1"/>
              </a:tr>
              <a:tr h="1078600">
                <a:tc gridSpan="2">
                  <a:txBody>
                    <a:bodyPr/>
                    <a:lstStyle/>
                    <a:p>
                      <a:pPr indent="0" lvl="0" marL="0" rtl="0" algn="l">
                        <a:lnSpc>
                          <a:spcPct val="115000"/>
                        </a:lnSpc>
                        <a:spcBef>
                          <a:spcPts val="0"/>
                        </a:spcBef>
                        <a:spcAft>
                          <a:spcPts val="0"/>
                        </a:spcAft>
                        <a:buNone/>
                      </a:pPr>
                      <a:r>
                        <a:rPr lang="en-GB" sz="1200">
                          <a:latin typeface="Lora"/>
                          <a:ea typeface="Lora"/>
                          <a:cs typeface="Lora"/>
                          <a:sym typeface="Lora"/>
                        </a:rPr>
                        <a:t>- </a:t>
                      </a:r>
                      <a:r>
                        <a:rPr lang="en-GB" sz="1200">
                          <a:latin typeface="Lora"/>
                          <a:ea typeface="Lora"/>
                          <a:cs typeface="Lora"/>
                          <a:sym typeface="Lora"/>
                        </a:rPr>
                        <a:t>Enlargement of the thyroid.</a:t>
                      </a:r>
                      <a:endParaRPr sz="1200">
                        <a:latin typeface="Lora"/>
                        <a:ea typeface="Lora"/>
                        <a:cs typeface="Lora"/>
                        <a:sym typeface="Lora"/>
                      </a:endParaRPr>
                    </a:p>
                    <a:p>
                      <a:pPr indent="0" lvl="0" marL="0" rtl="0" algn="l">
                        <a:lnSpc>
                          <a:spcPct val="115000"/>
                        </a:lnSpc>
                        <a:spcBef>
                          <a:spcPts val="0"/>
                        </a:spcBef>
                        <a:spcAft>
                          <a:spcPts val="0"/>
                        </a:spcAft>
                        <a:buNone/>
                      </a:pPr>
                      <a:r>
                        <a:rPr lang="en-GB" sz="1200">
                          <a:latin typeface="Lora"/>
                          <a:ea typeface="Lora"/>
                          <a:cs typeface="Lora"/>
                          <a:sym typeface="Lora"/>
                        </a:rPr>
                        <a:t>- Most common causes: dietary iodine deficiency.</a:t>
                      </a:r>
                      <a:endParaRPr sz="1200">
                        <a:latin typeface="Lora"/>
                        <a:ea typeface="Lora"/>
                        <a:cs typeface="Lora"/>
                        <a:sym typeface="Lora"/>
                      </a:endParaRPr>
                    </a:p>
                    <a:p>
                      <a:pPr indent="0" lvl="0" marL="0" rtl="0" algn="l">
                        <a:lnSpc>
                          <a:spcPct val="115000"/>
                        </a:lnSpc>
                        <a:spcBef>
                          <a:spcPts val="0"/>
                        </a:spcBef>
                        <a:spcAft>
                          <a:spcPts val="0"/>
                        </a:spcAft>
                        <a:buNone/>
                      </a:pPr>
                      <a:r>
                        <a:rPr lang="en-GB" sz="1200">
                          <a:latin typeface="Lora"/>
                          <a:ea typeface="Lora"/>
                          <a:cs typeface="Lora"/>
                          <a:sym typeface="Lora"/>
                        </a:rPr>
                        <a:t>- </a:t>
                      </a:r>
                      <a:r>
                        <a:rPr b="1" lang="en-GB" sz="1200">
                          <a:latin typeface="Lora"/>
                          <a:ea typeface="Lora"/>
                          <a:cs typeface="Lora"/>
                          <a:sym typeface="Lora"/>
                        </a:rPr>
                        <a:t>Types: </a:t>
                      </a:r>
                      <a:r>
                        <a:rPr lang="en-GB" sz="1200">
                          <a:latin typeface="Lora"/>
                          <a:ea typeface="Lora"/>
                          <a:cs typeface="Lora"/>
                          <a:sym typeface="Lora"/>
                        </a:rPr>
                        <a:t>Diffuse goiter, colloid goiter and multinodular goiters.</a:t>
                      </a:r>
                      <a:endParaRPr sz="1200">
                        <a:latin typeface="Lora"/>
                        <a:ea typeface="Lora"/>
                        <a:cs typeface="Lora"/>
                        <a:sym typeface="Lora"/>
                      </a:endParaRPr>
                    </a:p>
                    <a:p>
                      <a:pPr indent="0" lvl="0" marL="0" rtl="0" algn="l">
                        <a:lnSpc>
                          <a:spcPct val="115000"/>
                        </a:lnSpc>
                        <a:spcBef>
                          <a:spcPts val="0"/>
                        </a:spcBef>
                        <a:spcAft>
                          <a:spcPts val="0"/>
                        </a:spcAft>
                        <a:buNone/>
                      </a:pPr>
                      <a:r>
                        <a:rPr lang="en-GB" sz="1200">
                          <a:latin typeface="Lora"/>
                          <a:ea typeface="Lora"/>
                          <a:cs typeface="Lora"/>
                          <a:sym typeface="Lora"/>
                        </a:rPr>
                        <a:t>- </a:t>
                      </a:r>
                      <a:r>
                        <a:rPr b="1" lang="en-GB" sz="1200">
                          <a:latin typeface="Lora"/>
                          <a:ea typeface="Lora"/>
                          <a:cs typeface="Lora"/>
                          <a:sym typeface="Lora"/>
                        </a:rPr>
                        <a:t>Morphology: </a:t>
                      </a:r>
                      <a:endParaRPr sz="1200">
                        <a:latin typeface="Lora"/>
                        <a:ea typeface="Lora"/>
                        <a:cs typeface="Lora"/>
                        <a:sym typeface="Lora"/>
                      </a:endParaRPr>
                    </a:p>
                    <a:p>
                      <a:pPr indent="0" lvl="0" marL="360000" rtl="0" algn="l">
                        <a:lnSpc>
                          <a:spcPct val="115000"/>
                        </a:lnSpc>
                        <a:spcBef>
                          <a:spcPts val="0"/>
                        </a:spcBef>
                        <a:spcAft>
                          <a:spcPts val="0"/>
                        </a:spcAft>
                        <a:buNone/>
                      </a:pPr>
                      <a:r>
                        <a:rPr lang="en-GB" sz="1200">
                          <a:latin typeface="Lora"/>
                          <a:ea typeface="Lora"/>
                          <a:cs typeface="Lora"/>
                          <a:sym typeface="Lora"/>
                        </a:rPr>
                        <a:t>- Macro: Multilobulated, asymmetrically enlargement, irregular nodules containing colloid.</a:t>
                      </a:r>
                      <a:endParaRPr sz="1200">
                        <a:latin typeface="Lora"/>
                        <a:ea typeface="Lora"/>
                        <a:cs typeface="Lora"/>
                        <a:sym typeface="Lora"/>
                      </a:endParaRPr>
                    </a:p>
                    <a:p>
                      <a:pPr indent="0" lvl="0" marL="360000" rtl="0" algn="l">
                        <a:lnSpc>
                          <a:spcPct val="115000"/>
                        </a:lnSpc>
                        <a:spcBef>
                          <a:spcPts val="0"/>
                        </a:spcBef>
                        <a:spcAft>
                          <a:spcPts val="0"/>
                        </a:spcAft>
                        <a:buNone/>
                      </a:pPr>
                      <a:r>
                        <a:rPr lang="en-GB" sz="1200">
                          <a:latin typeface="Lora"/>
                          <a:ea typeface="Lora"/>
                          <a:cs typeface="Lora"/>
                          <a:sym typeface="Lora"/>
                        </a:rPr>
                        <a:t>- Micro: Colloid-rich follicles.</a:t>
                      </a:r>
                      <a:endParaRPr sz="1200">
                        <a:latin typeface="Lora"/>
                        <a:ea typeface="Lora"/>
                        <a:cs typeface="Lora"/>
                        <a:sym typeface="Lora"/>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hMerge="1"/>
              </a:tr>
            </a:tbl>
          </a:graphicData>
        </a:graphic>
      </p:graphicFrame>
      <p:sp>
        <p:nvSpPr>
          <p:cNvPr id="472" name="Google Shape;472;p23"/>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6" name="Shape 476"/>
        <p:cNvGrpSpPr/>
        <p:nvPr/>
      </p:nvGrpSpPr>
      <p:grpSpPr>
        <a:xfrm>
          <a:off x="0" y="0"/>
          <a:ext cx="0" cy="0"/>
          <a:chOff x="0" y="0"/>
          <a:chExt cx="0" cy="0"/>
        </a:xfrm>
      </p:grpSpPr>
      <p:sp>
        <p:nvSpPr>
          <p:cNvPr id="477" name="Google Shape;477;p24"/>
          <p:cNvSpPr txBox="1"/>
          <p:nvPr/>
        </p:nvSpPr>
        <p:spPr>
          <a:xfrm>
            <a:off x="1266225" y="18625"/>
            <a:ext cx="5385600" cy="97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274E13"/>
                </a:solidFill>
                <a:latin typeface="Lora"/>
                <a:ea typeface="Lora"/>
                <a:cs typeface="Lora"/>
                <a:sym typeface="Lora"/>
              </a:rPr>
              <a:t>Quiz</a:t>
            </a:r>
            <a:endParaRPr b="1" sz="3000">
              <a:solidFill>
                <a:srgbClr val="274E13"/>
              </a:solidFill>
              <a:latin typeface="Lora"/>
              <a:ea typeface="Lora"/>
              <a:cs typeface="Lora"/>
              <a:sym typeface="Lora"/>
            </a:endParaRPr>
          </a:p>
        </p:txBody>
      </p:sp>
      <p:cxnSp>
        <p:nvCxnSpPr>
          <p:cNvPr id="478" name="Google Shape;478;p24"/>
          <p:cNvCxnSpPr/>
          <p:nvPr/>
        </p:nvCxnSpPr>
        <p:spPr>
          <a:xfrm>
            <a:off x="3953635" y="1661398"/>
            <a:ext cx="10800" cy="7562400"/>
          </a:xfrm>
          <a:prstGeom prst="straightConnector1">
            <a:avLst/>
          </a:prstGeom>
          <a:noFill/>
          <a:ln cap="flat" cmpd="sng" w="28575">
            <a:solidFill>
              <a:srgbClr val="274E13"/>
            </a:solidFill>
            <a:prstDash val="solid"/>
            <a:round/>
            <a:headEnd len="med" w="med" type="none"/>
            <a:tailEnd len="med" w="med" type="none"/>
          </a:ln>
        </p:spPr>
      </p:cxnSp>
      <p:sp>
        <p:nvSpPr>
          <p:cNvPr id="479" name="Google Shape;479;p24"/>
          <p:cNvSpPr txBox="1"/>
          <p:nvPr/>
        </p:nvSpPr>
        <p:spPr>
          <a:xfrm>
            <a:off x="0" y="975600"/>
            <a:ext cx="3837300" cy="770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200">
                <a:latin typeface="Lora"/>
                <a:ea typeface="Lora"/>
                <a:cs typeface="Lora"/>
                <a:sym typeface="Lora"/>
              </a:rPr>
              <a:t>1- </a:t>
            </a:r>
            <a:r>
              <a:rPr b="1" lang="en-GB" sz="1200">
                <a:latin typeface="Lora"/>
                <a:ea typeface="Lora"/>
                <a:cs typeface="Lora"/>
                <a:sym typeface="Lora"/>
              </a:rPr>
              <a:t>Exophthalmos with weak extraocular muscle movement occurs in a 20-year-old female. what is the most closely related laboratory finding? </a:t>
            </a:r>
            <a:endParaRPr b="1" sz="1200">
              <a:latin typeface="Lora"/>
              <a:ea typeface="Lora"/>
              <a:cs typeface="Lora"/>
              <a:sym typeface="Lora"/>
            </a:endParaRPr>
          </a:p>
          <a:p>
            <a:pPr indent="-304800" lvl="0" marL="457200" rtl="0" algn="l">
              <a:lnSpc>
                <a:spcPct val="115000"/>
              </a:lnSpc>
              <a:spcBef>
                <a:spcPts val="1000"/>
              </a:spcBef>
              <a:spcAft>
                <a:spcPts val="0"/>
              </a:spcAft>
              <a:buSzPts val="1200"/>
              <a:buFont typeface="Lora"/>
              <a:buAutoNum type="alphaUcPeriod"/>
            </a:pPr>
            <a:r>
              <a:rPr lang="en-GB" sz="1200">
                <a:latin typeface="Lora"/>
                <a:ea typeface="Lora"/>
                <a:cs typeface="Lora"/>
                <a:sym typeface="Lora"/>
              </a:rPr>
              <a:t>Decreased serum free T4 level.</a:t>
            </a:r>
            <a:endParaRPr sz="1200">
              <a:latin typeface="Lora"/>
              <a:ea typeface="Lora"/>
              <a:cs typeface="Lora"/>
              <a:sym typeface="Lora"/>
            </a:endParaRPr>
          </a:p>
          <a:p>
            <a:pPr indent="-304800" lvl="0" marL="457200" rtl="0" algn="l">
              <a:lnSpc>
                <a:spcPct val="115000"/>
              </a:lnSpc>
              <a:spcBef>
                <a:spcPts val="0"/>
              </a:spcBef>
              <a:spcAft>
                <a:spcPts val="0"/>
              </a:spcAft>
              <a:buSzPts val="1200"/>
              <a:buFont typeface="Lora"/>
              <a:buAutoNum type="alphaUcPeriod"/>
            </a:pPr>
            <a:r>
              <a:rPr lang="en-GB" sz="1200">
                <a:latin typeface="Lora"/>
                <a:ea typeface="Lora"/>
                <a:cs typeface="Lora"/>
                <a:sym typeface="Lora"/>
              </a:rPr>
              <a:t>Decreased serum calcium level. </a:t>
            </a:r>
            <a:endParaRPr sz="1200">
              <a:latin typeface="Lora"/>
              <a:ea typeface="Lora"/>
              <a:cs typeface="Lora"/>
              <a:sym typeface="Lora"/>
            </a:endParaRPr>
          </a:p>
          <a:p>
            <a:pPr indent="-304800" lvl="0" marL="457200" rtl="0" algn="l">
              <a:lnSpc>
                <a:spcPct val="115000"/>
              </a:lnSpc>
              <a:spcBef>
                <a:spcPts val="0"/>
              </a:spcBef>
              <a:spcAft>
                <a:spcPts val="0"/>
              </a:spcAft>
              <a:buSzPts val="1200"/>
              <a:buFont typeface="Lora"/>
              <a:buAutoNum type="alphaUcPeriod"/>
            </a:pPr>
            <a:r>
              <a:rPr lang="en-GB" sz="1200">
                <a:latin typeface="Lora"/>
                <a:ea typeface="Lora"/>
                <a:cs typeface="Lora"/>
                <a:sym typeface="Lora"/>
              </a:rPr>
              <a:t>Decreased serum TSH level.</a:t>
            </a:r>
            <a:endParaRPr sz="1200">
              <a:latin typeface="Lora"/>
              <a:ea typeface="Lora"/>
              <a:cs typeface="Lora"/>
              <a:sym typeface="Lora"/>
            </a:endParaRPr>
          </a:p>
          <a:p>
            <a:pPr indent="-304800" lvl="0" marL="457200" rtl="0" algn="l">
              <a:lnSpc>
                <a:spcPct val="115000"/>
              </a:lnSpc>
              <a:spcBef>
                <a:spcPts val="0"/>
              </a:spcBef>
              <a:spcAft>
                <a:spcPts val="0"/>
              </a:spcAft>
              <a:buSzPts val="1200"/>
              <a:buFont typeface="Lora"/>
              <a:buAutoNum type="alphaUcPeriod"/>
            </a:pPr>
            <a:r>
              <a:rPr lang="en-GB" sz="1200">
                <a:latin typeface="Lora"/>
                <a:ea typeface="Lora"/>
                <a:cs typeface="Lora"/>
                <a:sym typeface="Lora"/>
              </a:rPr>
              <a:t>Increased serum cortisol level.</a:t>
            </a:r>
            <a:endParaRPr sz="1200">
              <a:latin typeface="Lora"/>
              <a:ea typeface="Lora"/>
              <a:cs typeface="Lora"/>
              <a:sym typeface="Lora"/>
            </a:endParaRPr>
          </a:p>
          <a:p>
            <a:pPr indent="0" lvl="0" marL="0" rtl="0" algn="l">
              <a:lnSpc>
                <a:spcPct val="115000"/>
              </a:lnSpc>
              <a:spcBef>
                <a:spcPts val="1000"/>
              </a:spcBef>
              <a:spcAft>
                <a:spcPts val="0"/>
              </a:spcAft>
              <a:buNone/>
            </a:pPr>
            <a:r>
              <a:rPr b="1" lang="en-GB" sz="1200">
                <a:latin typeface="Lora"/>
                <a:ea typeface="Lora"/>
                <a:cs typeface="Lora"/>
                <a:sym typeface="Lora"/>
              </a:rPr>
              <a:t>2- A 29-year-old woman complains of nervousness and muscle weakness of 6 months in duration. She is intolerant of heat and sweats excessively. She has lost 9 kg despite increased appetite. She also states that she has missed several menstrual periods. Physical examination reveals warm and moist skin and exophthalmos. Laboratory studies will likely reveal which of the following endocrine abnormalities?</a:t>
            </a:r>
            <a:endParaRPr b="1" sz="1200">
              <a:latin typeface="Lora"/>
              <a:ea typeface="Lora"/>
              <a:cs typeface="Lora"/>
              <a:sym typeface="Lora"/>
            </a:endParaRPr>
          </a:p>
          <a:p>
            <a:pPr indent="-304800" lvl="0" marL="457200" rtl="0" algn="l">
              <a:lnSpc>
                <a:spcPct val="115000"/>
              </a:lnSpc>
              <a:spcBef>
                <a:spcPts val="1000"/>
              </a:spcBef>
              <a:spcAft>
                <a:spcPts val="0"/>
              </a:spcAft>
              <a:buSzPts val="1200"/>
              <a:buFont typeface="Lora"/>
              <a:buAutoNum type="alphaUcPeriod"/>
            </a:pPr>
            <a:r>
              <a:rPr lang="en-GB" sz="1200">
                <a:latin typeface="Lora"/>
                <a:ea typeface="Lora"/>
                <a:cs typeface="Lora"/>
                <a:sym typeface="Lora"/>
              </a:rPr>
              <a:t>Anti-thyroid DNA antibodies.</a:t>
            </a:r>
            <a:endParaRPr sz="1200">
              <a:latin typeface="Lora"/>
              <a:ea typeface="Lora"/>
              <a:cs typeface="Lora"/>
              <a:sym typeface="Lora"/>
            </a:endParaRPr>
          </a:p>
          <a:p>
            <a:pPr indent="-304800" lvl="0" marL="457200" rtl="0" algn="l">
              <a:lnSpc>
                <a:spcPct val="115000"/>
              </a:lnSpc>
              <a:spcBef>
                <a:spcPts val="0"/>
              </a:spcBef>
              <a:spcAft>
                <a:spcPts val="0"/>
              </a:spcAft>
              <a:buSzPts val="1200"/>
              <a:buFont typeface="Lora"/>
              <a:buAutoNum type="alphaUcPeriod"/>
            </a:pPr>
            <a:r>
              <a:rPr lang="en-GB" sz="1200">
                <a:latin typeface="Lora"/>
                <a:ea typeface="Lora"/>
                <a:cs typeface="Lora"/>
                <a:sym typeface="Lora"/>
              </a:rPr>
              <a:t>Anti-TSH receptor antibodies.</a:t>
            </a:r>
            <a:endParaRPr sz="1200">
              <a:latin typeface="Lora"/>
              <a:ea typeface="Lora"/>
              <a:cs typeface="Lora"/>
              <a:sym typeface="Lora"/>
            </a:endParaRPr>
          </a:p>
          <a:p>
            <a:pPr indent="-304800" lvl="0" marL="457200" rtl="0" algn="l">
              <a:lnSpc>
                <a:spcPct val="115000"/>
              </a:lnSpc>
              <a:spcBef>
                <a:spcPts val="0"/>
              </a:spcBef>
              <a:spcAft>
                <a:spcPts val="0"/>
              </a:spcAft>
              <a:buSzPts val="1200"/>
              <a:buFont typeface="Lora"/>
              <a:buAutoNum type="alphaUcPeriod"/>
            </a:pPr>
            <a:r>
              <a:rPr lang="en-GB" sz="1200">
                <a:latin typeface="Lora"/>
                <a:ea typeface="Lora"/>
                <a:cs typeface="Lora"/>
                <a:sym typeface="Lora"/>
              </a:rPr>
              <a:t>Decreased uptake of radioactive iodine in the thyroid.</a:t>
            </a:r>
            <a:endParaRPr sz="1200">
              <a:latin typeface="Lora"/>
              <a:ea typeface="Lora"/>
              <a:cs typeface="Lora"/>
              <a:sym typeface="Lora"/>
            </a:endParaRPr>
          </a:p>
          <a:p>
            <a:pPr indent="-304800" lvl="0" marL="457200" rtl="0" algn="l">
              <a:lnSpc>
                <a:spcPct val="115000"/>
              </a:lnSpc>
              <a:spcBef>
                <a:spcPts val="0"/>
              </a:spcBef>
              <a:spcAft>
                <a:spcPts val="0"/>
              </a:spcAft>
              <a:buSzPts val="1200"/>
              <a:buFont typeface="Lora"/>
              <a:buAutoNum type="alphaUcPeriod"/>
            </a:pPr>
            <a:r>
              <a:rPr lang="en-GB" sz="1200">
                <a:latin typeface="Lora"/>
                <a:ea typeface="Lora"/>
                <a:cs typeface="Lora"/>
                <a:sym typeface="Lora"/>
              </a:rPr>
              <a:t>Increased serum TSH.</a:t>
            </a:r>
            <a:endParaRPr sz="1200">
              <a:latin typeface="Lora"/>
              <a:ea typeface="Lora"/>
              <a:cs typeface="Lora"/>
              <a:sym typeface="Lora"/>
            </a:endParaRPr>
          </a:p>
          <a:p>
            <a:pPr indent="-304800" lvl="0" marL="457200" rtl="0" algn="l">
              <a:lnSpc>
                <a:spcPct val="115000"/>
              </a:lnSpc>
              <a:spcBef>
                <a:spcPts val="0"/>
              </a:spcBef>
              <a:spcAft>
                <a:spcPts val="0"/>
              </a:spcAft>
              <a:buSzPts val="1200"/>
              <a:buFont typeface="Lora"/>
              <a:buAutoNum type="alphaUcPeriod"/>
            </a:pPr>
            <a:r>
              <a:rPr lang="en-GB" sz="1200">
                <a:latin typeface="Lora"/>
                <a:ea typeface="Lora"/>
                <a:cs typeface="Lora"/>
                <a:sym typeface="Lora"/>
              </a:rPr>
              <a:t>Low serum T3.</a:t>
            </a:r>
            <a:endParaRPr sz="1200">
              <a:latin typeface="Lora"/>
              <a:ea typeface="Lora"/>
              <a:cs typeface="Lora"/>
              <a:sym typeface="Lora"/>
            </a:endParaRPr>
          </a:p>
          <a:p>
            <a:pPr indent="0" lvl="0" marL="0" rtl="0" algn="l">
              <a:lnSpc>
                <a:spcPct val="115000"/>
              </a:lnSpc>
              <a:spcBef>
                <a:spcPts val="1000"/>
              </a:spcBef>
              <a:spcAft>
                <a:spcPts val="0"/>
              </a:spcAft>
              <a:buNone/>
            </a:pPr>
            <a:r>
              <a:rPr b="1" lang="en-GB" sz="1200">
                <a:latin typeface="Lora"/>
                <a:ea typeface="Lora"/>
                <a:cs typeface="Lora"/>
                <a:sym typeface="Lora"/>
              </a:rPr>
              <a:t>3- A 2-year-old child has had failure to thrive. The child is short, with coarse facial features, a protruding tongue, and an umbilical hernia. Profound mental retardation is apparent as the child matures. These findings are best explained by a lack of ? </a:t>
            </a:r>
            <a:endParaRPr b="1" sz="1200">
              <a:latin typeface="Lora"/>
              <a:ea typeface="Lora"/>
              <a:cs typeface="Lora"/>
              <a:sym typeface="Lora"/>
            </a:endParaRPr>
          </a:p>
          <a:p>
            <a:pPr indent="-304800" lvl="0" marL="457200" rtl="0" algn="l">
              <a:lnSpc>
                <a:spcPct val="115000"/>
              </a:lnSpc>
              <a:spcBef>
                <a:spcPts val="1000"/>
              </a:spcBef>
              <a:spcAft>
                <a:spcPts val="0"/>
              </a:spcAft>
              <a:buSzPts val="1200"/>
              <a:buFont typeface="Lora"/>
              <a:buAutoNum type="alphaUcPeriod"/>
            </a:pPr>
            <a:r>
              <a:rPr lang="en-GB" sz="1200">
                <a:latin typeface="Lora"/>
                <a:ea typeface="Lora"/>
                <a:cs typeface="Lora"/>
                <a:sym typeface="Lora"/>
              </a:rPr>
              <a:t>Cortisol.</a:t>
            </a:r>
            <a:endParaRPr sz="1200">
              <a:latin typeface="Lora"/>
              <a:ea typeface="Lora"/>
              <a:cs typeface="Lora"/>
              <a:sym typeface="Lora"/>
            </a:endParaRPr>
          </a:p>
          <a:p>
            <a:pPr indent="-304800" lvl="0" marL="457200" rtl="0" algn="l">
              <a:lnSpc>
                <a:spcPct val="115000"/>
              </a:lnSpc>
              <a:spcBef>
                <a:spcPts val="0"/>
              </a:spcBef>
              <a:spcAft>
                <a:spcPts val="0"/>
              </a:spcAft>
              <a:buSzPts val="1200"/>
              <a:buFont typeface="Lora"/>
              <a:buAutoNum type="alphaUcPeriod"/>
            </a:pPr>
            <a:r>
              <a:rPr lang="en-GB" sz="1200">
                <a:latin typeface="Lora"/>
                <a:ea typeface="Lora"/>
                <a:cs typeface="Lora"/>
                <a:sym typeface="Lora"/>
              </a:rPr>
              <a:t>Norepinephrine.</a:t>
            </a:r>
            <a:endParaRPr sz="1200">
              <a:latin typeface="Lora"/>
              <a:ea typeface="Lora"/>
              <a:cs typeface="Lora"/>
              <a:sym typeface="Lora"/>
            </a:endParaRPr>
          </a:p>
          <a:p>
            <a:pPr indent="-304800" lvl="0" marL="457200" rtl="0" algn="l">
              <a:lnSpc>
                <a:spcPct val="115000"/>
              </a:lnSpc>
              <a:spcBef>
                <a:spcPts val="0"/>
              </a:spcBef>
              <a:spcAft>
                <a:spcPts val="0"/>
              </a:spcAft>
              <a:buSzPts val="1200"/>
              <a:buFont typeface="Lora"/>
              <a:buAutoNum type="alphaUcPeriod"/>
            </a:pPr>
            <a:r>
              <a:rPr lang="en-GB" sz="1200">
                <a:latin typeface="Lora"/>
                <a:ea typeface="Lora"/>
                <a:cs typeface="Lora"/>
                <a:sym typeface="Lora"/>
              </a:rPr>
              <a:t>Somatostatin.</a:t>
            </a:r>
            <a:endParaRPr sz="1200">
              <a:latin typeface="Lora"/>
              <a:ea typeface="Lora"/>
              <a:cs typeface="Lora"/>
              <a:sym typeface="Lora"/>
            </a:endParaRPr>
          </a:p>
          <a:p>
            <a:pPr indent="-304800" lvl="0" marL="457200" rtl="0" algn="l">
              <a:lnSpc>
                <a:spcPct val="115000"/>
              </a:lnSpc>
              <a:spcBef>
                <a:spcPts val="0"/>
              </a:spcBef>
              <a:spcAft>
                <a:spcPts val="0"/>
              </a:spcAft>
              <a:buSzPts val="1200"/>
              <a:buFont typeface="Lora"/>
              <a:buAutoNum type="alphaUcPeriod"/>
            </a:pPr>
            <a:r>
              <a:rPr lang="en-GB" sz="1200">
                <a:latin typeface="Lora"/>
                <a:ea typeface="Lora"/>
                <a:cs typeface="Lora"/>
                <a:sym typeface="Lora"/>
              </a:rPr>
              <a:t>Thyroxine.</a:t>
            </a:r>
            <a:endParaRPr sz="1200">
              <a:latin typeface="Lora"/>
              <a:ea typeface="Lora"/>
              <a:cs typeface="Lora"/>
              <a:sym typeface="Lora"/>
            </a:endParaRPr>
          </a:p>
          <a:p>
            <a:pPr indent="0" lvl="0" marL="0" rtl="0" algn="l">
              <a:lnSpc>
                <a:spcPct val="115000"/>
              </a:lnSpc>
              <a:spcBef>
                <a:spcPts val="1000"/>
              </a:spcBef>
              <a:spcAft>
                <a:spcPts val="0"/>
              </a:spcAft>
              <a:buNone/>
            </a:pPr>
            <a:r>
              <a:t/>
            </a:r>
            <a:endParaRPr sz="1200">
              <a:latin typeface="Lora"/>
              <a:ea typeface="Lora"/>
              <a:cs typeface="Lora"/>
              <a:sym typeface="Lora"/>
            </a:endParaRPr>
          </a:p>
        </p:txBody>
      </p:sp>
      <p:sp>
        <p:nvSpPr>
          <p:cNvPr id="480" name="Google Shape;480;p24"/>
          <p:cNvSpPr txBox="1"/>
          <p:nvPr/>
        </p:nvSpPr>
        <p:spPr>
          <a:xfrm>
            <a:off x="4080750" y="975600"/>
            <a:ext cx="3837300" cy="8320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200">
                <a:latin typeface="Lora"/>
                <a:ea typeface="Lora"/>
                <a:cs typeface="Lora"/>
                <a:sym typeface="Lora"/>
              </a:rPr>
              <a:t>4- Which of the following histopathological features expected to be seen in Hashimoto Thyroiditis?</a:t>
            </a:r>
            <a:endParaRPr b="1" sz="1200">
              <a:latin typeface="Lora"/>
              <a:ea typeface="Lora"/>
              <a:cs typeface="Lora"/>
              <a:sym typeface="Lora"/>
            </a:endParaRPr>
          </a:p>
          <a:p>
            <a:pPr indent="-304800" lvl="0" marL="457200" rtl="0" algn="l">
              <a:lnSpc>
                <a:spcPct val="115000"/>
              </a:lnSpc>
              <a:spcBef>
                <a:spcPts val="1000"/>
              </a:spcBef>
              <a:spcAft>
                <a:spcPts val="0"/>
              </a:spcAft>
              <a:buSzPts val="1200"/>
              <a:buFont typeface="Lora"/>
              <a:buAutoNum type="alphaUcPeriod"/>
            </a:pPr>
            <a:r>
              <a:rPr lang="en-GB" sz="1200">
                <a:latin typeface="Lora"/>
                <a:ea typeface="Lora"/>
                <a:cs typeface="Lora"/>
                <a:sym typeface="Lora"/>
              </a:rPr>
              <a:t>C</a:t>
            </a:r>
            <a:r>
              <a:rPr lang="en-GB" sz="1200">
                <a:latin typeface="Lora"/>
                <a:ea typeface="Lora"/>
                <a:cs typeface="Lora"/>
                <a:sym typeface="Lora"/>
              </a:rPr>
              <a:t>olloid is pale, with scalloped margins.</a:t>
            </a:r>
            <a:endParaRPr sz="1200">
              <a:latin typeface="Lora"/>
              <a:ea typeface="Lora"/>
              <a:cs typeface="Lora"/>
              <a:sym typeface="Lora"/>
            </a:endParaRPr>
          </a:p>
          <a:p>
            <a:pPr indent="-304800" lvl="0" marL="457200" rtl="0" algn="l">
              <a:lnSpc>
                <a:spcPct val="115000"/>
              </a:lnSpc>
              <a:spcBef>
                <a:spcPts val="0"/>
              </a:spcBef>
              <a:spcAft>
                <a:spcPts val="0"/>
              </a:spcAft>
              <a:buSzPts val="1200"/>
              <a:buFont typeface="Lora"/>
              <a:buAutoNum type="alphaUcPeriod"/>
            </a:pPr>
            <a:r>
              <a:rPr lang="en-GB" sz="1200">
                <a:latin typeface="Lora"/>
                <a:ea typeface="Lora"/>
                <a:cs typeface="Lora"/>
                <a:sym typeface="Lora"/>
              </a:rPr>
              <a:t>Hürthle, or oxyphil cells.</a:t>
            </a:r>
            <a:endParaRPr sz="1200">
              <a:latin typeface="Lora"/>
              <a:ea typeface="Lora"/>
              <a:cs typeface="Lora"/>
              <a:sym typeface="Lora"/>
            </a:endParaRPr>
          </a:p>
          <a:p>
            <a:pPr indent="-304800" lvl="0" marL="457200" rtl="0" algn="l">
              <a:lnSpc>
                <a:spcPct val="115000"/>
              </a:lnSpc>
              <a:spcBef>
                <a:spcPts val="0"/>
              </a:spcBef>
              <a:spcAft>
                <a:spcPts val="0"/>
              </a:spcAft>
              <a:buSzPts val="1200"/>
              <a:buFont typeface="Lora"/>
              <a:buAutoNum type="alphaUcPeriod"/>
            </a:pPr>
            <a:r>
              <a:rPr lang="en-GB" sz="1200">
                <a:latin typeface="Lora"/>
                <a:ea typeface="Lora"/>
                <a:cs typeface="Lora"/>
                <a:sym typeface="Lora"/>
              </a:rPr>
              <a:t>Psammoma</a:t>
            </a:r>
            <a:r>
              <a:rPr lang="en-GB" sz="1200">
                <a:latin typeface="Lora"/>
                <a:ea typeface="Lora"/>
                <a:cs typeface="Lora"/>
                <a:sym typeface="Lora"/>
              </a:rPr>
              <a:t> </a:t>
            </a:r>
            <a:r>
              <a:rPr lang="en-GB" sz="1200">
                <a:latin typeface="Lora"/>
                <a:ea typeface="Lora"/>
                <a:cs typeface="Lora"/>
                <a:sym typeface="Lora"/>
              </a:rPr>
              <a:t>bodies</a:t>
            </a:r>
            <a:r>
              <a:rPr lang="en-GB" sz="1200">
                <a:latin typeface="Lora"/>
                <a:ea typeface="Lora"/>
                <a:cs typeface="Lora"/>
                <a:sym typeface="Lora"/>
              </a:rPr>
              <a:t>.</a:t>
            </a:r>
            <a:endParaRPr sz="1200">
              <a:latin typeface="Lora"/>
              <a:ea typeface="Lora"/>
              <a:cs typeface="Lora"/>
              <a:sym typeface="Lora"/>
            </a:endParaRPr>
          </a:p>
          <a:p>
            <a:pPr indent="-304800" lvl="0" marL="457200" rtl="0" algn="l">
              <a:lnSpc>
                <a:spcPct val="115000"/>
              </a:lnSpc>
              <a:spcBef>
                <a:spcPts val="0"/>
              </a:spcBef>
              <a:spcAft>
                <a:spcPts val="0"/>
              </a:spcAft>
              <a:buSzPts val="1200"/>
              <a:buFont typeface="Lora"/>
              <a:buAutoNum type="alphaUcPeriod"/>
            </a:pPr>
            <a:r>
              <a:rPr lang="en-GB" sz="1200">
                <a:latin typeface="Lora"/>
                <a:ea typeface="Lora"/>
                <a:cs typeface="Lora"/>
                <a:sym typeface="Lora"/>
              </a:rPr>
              <a:t>Granuloma with giant cells.</a:t>
            </a:r>
            <a:endParaRPr sz="1200">
              <a:latin typeface="Lora"/>
              <a:ea typeface="Lora"/>
              <a:cs typeface="Lora"/>
              <a:sym typeface="Lora"/>
            </a:endParaRPr>
          </a:p>
          <a:p>
            <a:pPr indent="0" lvl="0" marL="0" rtl="0" algn="l">
              <a:lnSpc>
                <a:spcPct val="115000"/>
              </a:lnSpc>
              <a:spcBef>
                <a:spcPts val="1000"/>
              </a:spcBef>
              <a:spcAft>
                <a:spcPts val="0"/>
              </a:spcAft>
              <a:buNone/>
            </a:pPr>
            <a:r>
              <a:rPr b="1" lang="en-GB" sz="1200">
                <a:latin typeface="Lora"/>
                <a:ea typeface="Lora"/>
                <a:cs typeface="Lora"/>
                <a:sym typeface="Lora"/>
              </a:rPr>
              <a:t>5- A 37-year-old woman complain, that she has had difficulty swallowing for about a week. accompanied by • feeling of fullness in the anterior neck. She has a slight fever. Palpation of the thyroid elicits pain. Her serum free T4 level is increased. When seen by an endocrinologist 2 months later. after waiting for an appointment, she no longer has these complaints, and the free T4 level is normal. The condition that best explains these findings is:</a:t>
            </a:r>
            <a:endParaRPr b="1" sz="1200">
              <a:latin typeface="Lora"/>
              <a:ea typeface="Lora"/>
              <a:cs typeface="Lora"/>
              <a:sym typeface="Lora"/>
            </a:endParaRPr>
          </a:p>
          <a:p>
            <a:pPr indent="-304800" lvl="0" marL="457200" rtl="0" algn="l">
              <a:lnSpc>
                <a:spcPct val="115000"/>
              </a:lnSpc>
              <a:spcBef>
                <a:spcPts val="1000"/>
              </a:spcBef>
              <a:spcAft>
                <a:spcPts val="0"/>
              </a:spcAft>
              <a:buSzPts val="1200"/>
              <a:buFont typeface="Lora"/>
              <a:buAutoNum type="alphaUcPeriod"/>
            </a:pPr>
            <a:r>
              <a:rPr lang="en-GB" sz="1200">
                <a:latin typeface="Lora"/>
                <a:ea typeface="Lora"/>
                <a:cs typeface="Lora"/>
                <a:sym typeface="Lora"/>
              </a:rPr>
              <a:t>Medullary carcinoma</a:t>
            </a:r>
            <a:endParaRPr sz="1200">
              <a:latin typeface="Lora"/>
              <a:ea typeface="Lora"/>
              <a:cs typeface="Lora"/>
              <a:sym typeface="Lora"/>
            </a:endParaRPr>
          </a:p>
          <a:p>
            <a:pPr indent="-304800" lvl="0" marL="457200" rtl="0" algn="l">
              <a:lnSpc>
                <a:spcPct val="115000"/>
              </a:lnSpc>
              <a:spcBef>
                <a:spcPts val="0"/>
              </a:spcBef>
              <a:spcAft>
                <a:spcPts val="0"/>
              </a:spcAft>
              <a:buSzPts val="1200"/>
              <a:buFont typeface="Lora"/>
              <a:buAutoNum type="alphaUcPeriod"/>
            </a:pPr>
            <a:r>
              <a:rPr lang="en-GB" sz="1200">
                <a:latin typeface="Lora"/>
                <a:ea typeface="Lora"/>
                <a:cs typeface="Lora"/>
                <a:sym typeface="Lora"/>
              </a:rPr>
              <a:t>Subacute </a:t>
            </a:r>
            <a:r>
              <a:rPr lang="en-GB" sz="1200">
                <a:solidFill>
                  <a:schemeClr val="dk1"/>
                </a:solidFill>
                <a:latin typeface="Lora"/>
                <a:ea typeface="Lora"/>
                <a:cs typeface="Lora"/>
                <a:sym typeface="Lora"/>
              </a:rPr>
              <a:t>granulomatous</a:t>
            </a:r>
            <a:r>
              <a:rPr lang="en-GB" sz="1200">
                <a:latin typeface="Lora"/>
                <a:ea typeface="Lora"/>
                <a:cs typeface="Lora"/>
                <a:sym typeface="Lora"/>
              </a:rPr>
              <a:t> thyroiditis</a:t>
            </a:r>
            <a:endParaRPr sz="1200">
              <a:latin typeface="Lora"/>
              <a:ea typeface="Lora"/>
              <a:cs typeface="Lora"/>
              <a:sym typeface="Lora"/>
            </a:endParaRPr>
          </a:p>
          <a:p>
            <a:pPr indent="-304800" lvl="0" marL="457200" rtl="0" algn="l">
              <a:lnSpc>
                <a:spcPct val="115000"/>
              </a:lnSpc>
              <a:spcBef>
                <a:spcPts val="0"/>
              </a:spcBef>
              <a:spcAft>
                <a:spcPts val="0"/>
              </a:spcAft>
              <a:buSzPts val="1200"/>
              <a:buFont typeface="Lora"/>
              <a:buAutoNum type="alphaUcPeriod"/>
            </a:pPr>
            <a:r>
              <a:rPr lang="en-GB" sz="1200">
                <a:latin typeface="Lora"/>
                <a:ea typeface="Lora"/>
                <a:cs typeface="Lora"/>
                <a:sym typeface="Lora"/>
              </a:rPr>
              <a:t>Toxic multinodular goiter</a:t>
            </a:r>
            <a:endParaRPr sz="1200">
              <a:latin typeface="Lora"/>
              <a:ea typeface="Lora"/>
              <a:cs typeface="Lora"/>
              <a:sym typeface="Lora"/>
            </a:endParaRPr>
          </a:p>
          <a:p>
            <a:pPr indent="-304800" lvl="0" marL="457200" rtl="0" algn="l">
              <a:lnSpc>
                <a:spcPct val="115000"/>
              </a:lnSpc>
              <a:spcBef>
                <a:spcPts val="0"/>
              </a:spcBef>
              <a:spcAft>
                <a:spcPts val="0"/>
              </a:spcAft>
              <a:buSzPts val="1200"/>
              <a:buFont typeface="Lora"/>
              <a:buAutoNum type="alphaUcPeriod"/>
            </a:pPr>
            <a:r>
              <a:rPr lang="en-GB" sz="1200">
                <a:latin typeface="Lora"/>
                <a:ea typeface="Lora"/>
                <a:cs typeface="Lora"/>
                <a:sym typeface="Lora"/>
              </a:rPr>
              <a:t>Toxic follicular adenoma</a:t>
            </a:r>
            <a:endParaRPr sz="1200">
              <a:latin typeface="Lora"/>
              <a:ea typeface="Lora"/>
              <a:cs typeface="Lora"/>
              <a:sym typeface="Lora"/>
            </a:endParaRPr>
          </a:p>
          <a:p>
            <a:pPr indent="0" lvl="0" marL="0" rtl="0" algn="l">
              <a:lnSpc>
                <a:spcPct val="115000"/>
              </a:lnSpc>
              <a:spcBef>
                <a:spcPts val="1000"/>
              </a:spcBef>
              <a:spcAft>
                <a:spcPts val="0"/>
              </a:spcAft>
              <a:buNone/>
            </a:pPr>
            <a:r>
              <a:rPr b="1" lang="en-GB" sz="1200">
                <a:latin typeface="Lora"/>
                <a:ea typeface="Lora"/>
                <a:cs typeface="Lora"/>
                <a:sym typeface="Lora"/>
              </a:rPr>
              <a:t>6- Which of the following genetic mutations increase the susceptibility of Hashimoto Thyroiditis?</a:t>
            </a:r>
            <a:endParaRPr b="1" sz="1200">
              <a:latin typeface="Lora"/>
              <a:ea typeface="Lora"/>
              <a:cs typeface="Lora"/>
              <a:sym typeface="Lora"/>
            </a:endParaRPr>
          </a:p>
          <a:p>
            <a:pPr indent="-304800" lvl="0" marL="457200" rtl="0" algn="l">
              <a:lnSpc>
                <a:spcPct val="115000"/>
              </a:lnSpc>
              <a:spcBef>
                <a:spcPts val="1000"/>
              </a:spcBef>
              <a:spcAft>
                <a:spcPts val="0"/>
              </a:spcAft>
              <a:buSzPts val="1200"/>
              <a:buFont typeface="Lora"/>
              <a:buAutoNum type="alphaUcPeriod"/>
            </a:pPr>
            <a:r>
              <a:rPr lang="en-GB" sz="1200">
                <a:latin typeface="Lora"/>
                <a:ea typeface="Lora"/>
                <a:cs typeface="Lora"/>
                <a:sym typeface="Lora"/>
              </a:rPr>
              <a:t>CTLA4</a:t>
            </a:r>
            <a:endParaRPr sz="1200">
              <a:latin typeface="Lora"/>
              <a:ea typeface="Lora"/>
              <a:cs typeface="Lora"/>
              <a:sym typeface="Lora"/>
            </a:endParaRPr>
          </a:p>
          <a:p>
            <a:pPr indent="-304800" lvl="0" marL="457200" rtl="0" algn="l">
              <a:lnSpc>
                <a:spcPct val="115000"/>
              </a:lnSpc>
              <a:spcBef>
                <a:spcPts val="0"/>
              </a:spcBef>
              <a:spcAft>
                <a:spcPts val="0"/>
              </a:spcAft>
              <a:buSzPts val="1200"/>
              <a:buFont typeface="Lora"/>
              <a:buAutoNum type="alphaUcPeriod"/>
            </a:pPr>
            <a:r>
              <a:rPr lang="en-GB" sz="1200">
                <a:latin typeface="Lora"/>
                <a:ea typeface="Lora"/>
                <a:cs typeface="Lora"/>
                <a:sym typeface="Lora"/>
              </a:rPr>
              <a:t>NTRK1</a:t>
            </a:r>
            <a:endParaRPr sz="1200">
              <a:latin typeface="Lora"/>
              <a:ea typeface="Lora"/>
              <a:cs typeface="Lora"/>
              <a:sym typeface="Lora"/>
            </a:endParaRPr>
          </a:p>
          <a:p>
            <a:pPr indent="-304800" lvl="0" marL="457200" rtl="0" algn="l">
              <a:lnSpc>
                <a:spcPct val="115000"/>
              </a:lnSpc>
              <a:spcBef>
                <a:spcPts val="0"/>
              </a:spcBef>
              <a:spcAft>
                <a:spcPts val="0"/>
              </a:spcAft>
              <a:buSzPts val="1200"/>
              <a:buFont typeface="Lora"/>
              <a:buAutoNum type="alphaUcPeriod"/>
            </a:pPr>
            <a:r>
              <a:rPr lang="en-GB" sz="1200">
                <a:latin typeface="Lora"/>
                <a:ea typeface="Lora"/>
                <a:cs typeface="Lora"/>
                <a:sym typeface="Lora"/>
              </a:rPr>
              <a:t>P53</a:t>
            </a:r>
            <a:endParaRPr sz="1200">
              <a:latin typeface="Lora"/>
              <a:ea typeface="Lora"/>
              <a:cs typeface="Lora"/>
              <a:sym typeface="Lora"/>
            </a:endParaRPr>
          </a:p>
          <a:p>
            <a:pPr indent="-304800" lvl="0" marL="457200" rtl="0" algn="l">
              <a:lnSpc>
                <a:spcPct val="115000"/>
              </a:lnSpc>
              <a:spcBef>
                <a:spcPts val="0"/>
              </a:spcBef>
              <a:spcAft>
                <a:spcPts val="0"/>
              </a:spcAft>
              <a:buSzPts val="1200"/>
              <a:buFont typeface="Lora"/>
              <a:buAutoNum type="alphaUcPeriod"/>
            </a:pPr>
            <a:r>
              <a:rPr lang="en-GB" sz="1200">
                <a:latin typeface="Lora"/>
                <a:ea typeface="Lora"/>
                <a:cs typeface="Lora"/>
                <a:sym typeface="Lora"/>
              </a:rPr>
              <a:t>BRAF</a:t>
            </a:r>
            <a:endParaRPr sz="1200">
              <a:latin typeface="Lora"/>
              <a:ea typeface="Lora"/>
              <a:cs typeface="Lora"/>
              <a:sym typeface="Lora"/>
            </a:endParaRPr>
          </a:p>
          <a:p>
            <a:pPr indent="0" lvl="0" marL="0" rtl="0" algn="l">
              <a:lnSpc>
                <a:spcPct val="115000"/>
              </a:lnSpc>
              <a:spcBef>
                <a:spcPts val="1000"/>
              </a:spcBef>
              <a:spcAft>
                <a:spcPts val="0"/>
              </a:spcAft>
              <a:buNone/>
            </a:pPr>
            <a:r>
              <a:rPr b="1" lang="en-GB" sz="1200">
                <a:latin typeface="Lora"/>
                <a:ea typeface="Lora"/>
                <a:cs typeface="Lora"/>
                <a:sym typeface="Lora"/>
              </a:rPr>
              <a:t>7- Which of the following tests should be done first when assessing the functional status of the thyroid gland?</a:t>
            </a:r>
            <a:endParaRPr b="1" sz="1200">
              <a:latin typeface="Lora"/>
              <a:ea typeface="Lora"/>
              <a:cs typeface="Lora"/>
              <a:sym typeface="Lora"/>
            </a:endParaRPr>
          </a:p>
          <a:p>
            <a:pPr indent="-304800" lvl="0" marL="457200" rtl="0" algn="l">
              <a:lnSpc>
                <a:spcPct val="115000"/>
              </a:lnSpc>
              <a:spcBef>
                <a:spcPts val="1000"/>
              </a:spcBef>
              <a:spcAft>
                <a:spcPts val="0"/>
              </a:spcAft>
              <a:buSzPts val="1200"/>
              <a:buFont typeface="Lora"/>
              <a:buAutoNum type="alphaUcPeriod"/>
            </a:pPr>
            <a:r>
              <a:rPr lang="en-GB" sz="1200">
                <a:latin typeface="Lora"/>
                <a:ea typeface="Lora"/>
                <a:cs typeface="Lora"/>
                <a:sym typeface="Lora"/>
              </a:rPr>
              <a:t>A total T4 level</a:t>
            </a:r>
            <a:endParaRPr sz="1200">
              <a:latin typeface="Lora"/>
              <a:ea typeface="Lora"/>
              <a:cs typeface="Lora"/>
              <a:sym typeface="Lora"/>
            </a:endParaRPr>
          </a:p>
          <a:p>
            <a:pPr indent="-304800" lvl="0" marL="457200" rtl="0" algn="l">
              <a:lnSpc>
                <a:spcPct val="115000"/>
              </a:lnSpc>
              <a:spcBef>
                <a:spcPts val="0"/>
              </a:spcBef>
              <a:spcAft>
                <a:spcPts val="0"/>
              </a:spcAft>
              <a:buSzPts val="1200"/>
              <a:buFont typeface="Lora"/>
              <a:buAutoNum type="alphaUcPeriod"/>
            </a:pPr>
            <a:r>
              <a:rPr lang="en-GB" sz="1200">
                <a:latin typeface="Lora"/>
                <a:ea typeface="Lora"/>
                <a:cs typeface="Lora"/>
                <a:sym typeface="Lora"/>
              </a:rPr>
              <a:t>Total T3 level</a:t>
            </a:r>
            <a:endParaRPr sz="1200">
              <a:latin typeface="Lora"/>
              <a:ea typeface="Lora"/>
              <a:cs typeface="Lora"/>
              <a:sym typeface="Lora"/>
            </a:endParaRPr>
          </a:p>
          <a:p>
            <a:pPr indent="-304800" lvl="0" marL="457200" rtl="0" algn="l">
              <a:lnSpc>
                <a:spcPct val="115000"/>
              </a:lnSpc>
              <a:spcBef>
                <a:spcPts val="0"/>
              </a:spcBef>
              <a:spcAft>
                <a:spcPts val="0"/>
              </a:spcAft>
              <a:buSzPts val="1200"/>
              <a:buFont typeface="Lora"/>
              <a:buAutoNum type="alphaUcPeriod"/>
            </a:pPr>
            <a:r>
              <a:rPr lang="en-GB" sz="1200">
                <a:latin typeface="Lora"/>
                <a:ea typeface="Lora"/>
                <a:cs typeface="Lora"/>
                <a:sym typeface="Lora"/>
              </a:rPr>
              <a:t>Thyroid-stimulating hormone (TSH) level</a:t>
            </a:r>
            <a:endParaRPr sz="1200">
              <a:latin typeface="Lora"/>
              <a:ea typeface="Lora"/>
              <a:cs typeface="Lora"/>
              <a:sym typeface="Lora"/>
            </a:endParaRPr>
          </a:p>
          <a:p>
            <a:pPr indent="-304800" lvl="0" marL="457200" rtl="0" algn="l">
              <a:lnSpc>
                <a:spcPct val="115000"/>
              </a:lnSpc>
              <a:spcBef>
                <a:spcPts val="0"/>
              </a:spcBef>
              <a:spcAft>
                <a:spcPts val="0"/>
              </a:spcAft>
              <a:buSzPts val="1200"/>
              <a:buFont typeface="Lora"/>
              <a:buAutoNum type="alphaUcPeriod"/>
            </a:pPr>
            <a:r>
              <a:rPr lang="en-GB" sz="1200">
                <a:latin typeface="Lora"/>
                <a:ea typeface="Lora"/>
                <a:cs typeface="Lora"/>
                <a:sym typeface="Lora"/>
              </a:rPr>
              <a:t>Radioiodine scan</a:t>
            </a:r>
            <a:endParaRPr sz="1200">
              <a:latin typeface="Lora"/>
              <a:ea typeface="Lora"/>
              <a:cs typeface="Lora"/>
              <a:sym typeface="Lora"/>
            </a:endParaRPr>
          </a:p>
          <a:p>
            <a:pPr indent="0" lvl="0" marL="0" rtl="0" algn="l">
              <a:lnSpc>
                <a:spcPct val="115000"/>
              </a:lnSpc>
              <a:spcBef>
                <a:spcPts val="1000"/>
              </a:spcBef>
              <a:spcAft>
                <a:spcPts val="0"/>
              </a:spcAft>
              <a:buNone/>
            </a:pPr>
            <a:r>
              <a:t/>
            </a:r>
            <a:endParaRPr sz="1200">
              <a:latin typeface="Lora"/>
              <a:ea typeface="Lora"/>
              <a:cs typeface="Lora"/>
              <a:sym typeface="Lora"/>
            </a:endParaRPr>
          </a:p>
        </p:txBody>
      </p:sp>
      <p:sp>
        <p:nvSpPr>
          <p:cNvPr id="481" name="Google Shape;481;p24"/>
          <p:cNvSpPr txBox="1"/>
          <p:nvPr/>
        </p:nvSpPr>
        <p:spPr>
          <a:xfrm rot="-5400000">
            <a:off x="897975" y="9205275"/>
            <a:ext cx="455700" cy="15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B7B7B7"/>
                </a:solidFill>
                <a:latin typeface="Lora"/>
                <a:ea typeface="Lora"/>
                <a:cs typeface="Lora"/>
                <a:sym typeface="Lora"/>
              </a:rPr>
              <a:t>1</a:t>
            </a:r>
            <a:r>
              <a:rPr b="1" lang="en-GB" sz="1000">
                <a:solidFill>
                  <a:srgbClr val="B7B7B7"/>
                </a:solidFill>
                <a:latin typeface="Lora"/>
                <a:ea typeface="Lora"/>
                <a:cs typeface="Lora"/>
                <a:sym typeface="Lora"/>
              </a:rPr>
              <a:t>. C </a:t>
            </a:r>
            <a:endParaRPr b="1" sz="1000">
              <a:solidFill>
                <a:srgbClr val="B7B7B7"/>
              </a:solidFill>
              <a:latin typeface="Lora"/>
              <a:ea typeface="Lora"/>
              <a:cs typeface="Lora"/>
              <a:sym typeface="Lora"/>
            </a:endParaRPr>
          </a:p>
          <a:p>
            <a:pPr indent="0" lvl="0" marL="0" rtl="0" algn="l">
              <a:spcBef>
                <a:spcPts val="0"/>
              </a:spcBef>
              <a:spcAft>
                <a:spcPts val="0"/>
              </a:spcAft>
              <a:buNone/>
            </a:pPr>
            <a:r>
              <a:rPr b="1" lang="en-GB" sz="1000">
                <a:solidFill>
                  <a:srgbClr val="B7B7B7"/>
                </a:solidFill>
                <a:latin typeface="Lora"/>
                <a:ea typeface="Lora"/>
                <a:cs typeface="Lora"/>
                <a:sym typeface="Lora"/>
              </a:rPr>
              <a:t>2. B</a:t>
            </a:r>
            <a:endParaRPr b="1" sz="1000">
              <a:solidFill>
                <a:srgbClr val="B7B7B7"/>
              </a:solidFill>
              <a:latin typeface="Lora"/>
              <a:ea typeface="Lora"/>
              <a:cs typeface="Lora"/>
              <a:sym typeface="Lora"/>
            </a:endParaRPr>
          </a:p>
          <a:p>
            <a:pPr indent="0" lvl="0" marL="0" rtl="0" algn="l">
              <a:spcBef>
                <a:spcPts val="0"/>
              </a:spcBef>
              <a:spcAft>
                <a:spcPts val="0"/>
              </a:spcAft>
              <a:buNone/>
            </a:pPr>
            <a:r>
              <a:rPr b="1" lang="en-GB" sz="1000">
                <a:solidFill>
                  <a:srgbClr val="B7B7B7"/>
                </a:solidFill>
                <a:latin typeface="Lora"/>
                <a:ea typeface="Lora"/>
                <a:cs typeface="Lora"/>
                <a:sym typeface="Lora"/>
              </a:rPr>
              <a:t>3. D</a:t>
            </a:r>
            <a:endParaRPr b="1" sz="1000">
              <a:solidFill>
                <a:srgbClr val="B7B7B7"/>
              </a:solidFill>
              <a:latin typeface="Lora"/>
              <a:ea typeface="Lora"/>
              <a:cs typeface="Lora"/>
              <a:sym typeface="Lora"/>
            </a:endParaRPr>
          </a:p>
          <a:p>
            <a:pPr indent="0" lvl="0" marL="0" rtl="0" algn="l">
              <a:spcBef>
                <a:spcPts val="0"/>
              </a:spcBef>
              <a:spcAft>
                <a:spcPts val="0"/>
              </a:spcAft>
              <a:buNone/>
            </a:pPr>
            <a:r>
              <a:rPr b="1" lang="en-GB" sz="1000">
                <a:solidFill>
                  <a:srgbClr val="B7B7B7"/>
                </a:solidFill>
                <a:latin typeface="Lora"/>
                <a:ea typeface="Lora"/>
                <a:cs typeface="Lora"/>
                <a:sym typeface="Lora"/>
              </a:rPr>
              <a:t>4. B</a:t>
            </a:r>
            <a:endParaRPr b="1" sz="1000">
              <a:solidFill>
                <a:srgbClr val="B7B7B7"/>
              </a:solidFill>
              <a:latin typeface="Lora"/>
              <a:ea typeface="Lora"/>
              <a:cs typeface="Lora"/>
              <a:sym typeface="Lora"/>
            </a:endParaRPr>
          </a:p>
          <a:p>
            <a:pPr indent="0" lvl="0" marL="0" rtl="0" algn="l">
              <a:spcBef>
                <a:spcPts val="0"/>
              </a:spcBef>
              <a:spcAft>
                <a:spcPts val="0"/>
              </a:spcAft>
              <a:buNone/>
            </a:pPr>
            <a:r>
              <a:rPr b="1" lang="en-GB" sz="1000">
                <a:solidFill>
                  <a:srgbClr val="B7B7B7"/>
                </a:solidFill>
                <a:latin typeface="Lora"/>
                <a:ea typeface="Lora"/>
                <a:cs typeface="Lora"/>
                <a:sym typeface="Lora"/>
              </a:rPr>
              <a:t>5. B</a:t>
            </a:r>
            <a:endParaRPr b="1" sz="1000">
              <a:solidFill>
                <a:srgbClr val="B7B7B7"/>
              </a:solidFill>
              <a:latin typeface="Lora"/>
              <a:ea typeface="Lora"/>
              <a:cs typeface="Lora"/>
              <a:sym typeface="Lora"/>
            </a:endParaRPr>
          </a:p>
          <a:p>
            <a:pPr indent="0" lvl="0" marL="0" rtl="0" algn="l">
              <a:spcBef>
                <a:spcPts val="0"/>
              </a:spcBef>
              <a:spcAft>
                <a:spcPts val="0"/>
              </a:spcAft>
              <a:buNone/>
            </a:pPr>
            <a:r>
              <a:rPr b="1" lang="en-GB" sz="1000">
                <a:solidFill>
                  <a:srgbClr val="B7B7B7"/>
                </a:solidFill>
                <a:latin typeface="Lora"/>
                <a:ea typeface="Lora"/>
                <a:cs typeface="Lora"/>
                <a:sym typeface="Lora"/>
              </a:rPr>
              <a:t>6. A</a:t>
            </a:r>
            <a:endParaRPr b="1" sz="1000">
              <a:solidFill>
                <a:srgbClr val="B7B7B7"/>
              </a:solidFill>
              <a:latin typeface="Lora"/>
              <a:ea typeface="Lora"/>
              <a:cs typeface="Lora"/>
              <a:sym typeface="Lora"/>
            </a:endParaRPr>
          </a:p>
          <a:p>
            <a:pPr indent="0" lvl="0" marL="0" rtl="0" algn="l">
              <a:spcBef>
                <a:spcPts val="0"/>
              </a:spcBef>
              <a:spcAft>
                <a:spcPts val="0"/>
              </a:spcAft>
              <a:buNone/>
            </a:pPr>
            <a:r>
              <a:rPr b="1" lang="en-GB" sz="1000">
                <a:solidFill>
                  <a:srgbClr val="B7B7B7"/>
                </a:solidFill>
                <a:latin typeface="Lora"/>
                <a:ea typeface="Lora"/>
                <a:cs typeface="Lora"/>
                <a:sym typeface="Lora"/>
              </a:rPr>
              <a:t>7. C </a:t>
            </a:r>
            <a:endParaRPr b="1" sz="1000">
              <a:solidFill>
                <a:srgbClr val="B7B7B7"/>
              </a:solidFill>
              <a:latin typeface="Lora"/>
              <a:ea typeface="Lora"/>
              <a:cs typeface="Lora"/>
              <a:sym typeface="Lora"/>
            </a:endParaRPr>
          </a:p>
        </p:txBody>
      </p:sp>
      <p:sp>
        <p:nvSpPr>
          <p:cNvPr id="482" name="Google Shape;482;p24"/>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6" name="Shape 486"/>
        <p:cNvGrpSpPr/>
        <p:nvPr/>
      </p:nvGrpSpPr>
      <p:grpSpPr>
        <a:xfrm>
          <a:off x="0" y="0"/>
          <a:ext cx="0" cy="0"/>
          <a:chOff x="0" y="0"/>
          <a:chExt cx="0" cy="0"/>
        </a:xfrm>
      </p:grpSpPr>
      <p:sp>
        <p:nvSpPr>
          <p:cNvPr id="487" name="Google Shape;487;p25"/>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pic>
        <p:nvPicPr>
          <p:cNvPr id="488" name="Google Shape;488;p25"/>
          <p:cNvPicPr preferRelativeResize="0"/>
          <p:nvPr/>
        </p:nvPicPr>
        <p:blipFill rotWithShape="1">
          <a:blip r:embed="rId3">
            <a:alphaModFix/>
          </a:blip>
          <a:srcRect b="21469" l="20504" r="21948" t="22664"/>
          <a:stretch/>
        </p:blipFill>
        <p:spPr>
          <a:xfrm>
            <a:off x="4117675" y="4300875"/>
            <a:ext cx="718401" cy="929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14"/>
          <p:cNvSpPr txBox="1"/>
          <p:nvPr/>
        </p:nvSpPr>
        <p:spPr>
          <a:xfrm>
            <a:off x="1266225" y="18625"/>
            <a:ext cx="5385600" cy="95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274E13"/>
                </a:solidFill>
                <a:latin typeface="Lora"/>
                <a:ea typeface="Lora"/>
                <a:cs typeface="Lora"/>
                <a:sym typeface="Lora"/>
              </a:rPr>
              <a:t>Hyperthyroidism</a:t>
            </a:r>
            <a:endParaRPr b="1" sz="3000">
              <a:solidFill>
                <a:srgbClr val="274E13"/>
              </a:solidFill>
              <a:latin typeface="Lora"/>
              <a:ea typeface="Lora"/>
              <a:cs typeface="Lora"/>
              <a:sym typeface="Lora"/>
            </a:endParaRPr>
          </a:p>
        </p:txBody>
      </p:sp>
      <p:sp>
        <p:nvSpPr>
          <p:cNvPr id="307" name="Google Shape;307;p14"/>
          <p:cNvSpPr txBox="1"/>
          <p:nvPr/>
        </p:nvSpPr>
        <p:spPr>
          <a:xfrm>
            <a:off x="0" y="978325"/>
            <a:ext cx="7580700" cy="418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800">
                <a:solidFill>
                  <a:srgbClr val="274E13"/>
                </a:solidFill>
                <a:latin typeface="Lora"/>
                <a:ea typeface="Lora"/>
                <a:cs typeface="Lora"/>
                <a:sym typeface="Lora"/>
              </a:rPr>
              <a:t>Introduction</a:t>
            </a:r>
            <a:endParaRPr b="1" sz="1800" u="sng">
              <a:solidFill>
                <a:srgbClr val="274E13"/>
              </a:solidFill>
              <a:latin typeface="Lora"/>
              <a:ea typeface="Lora"/>
              <a:cs typeface="Lora"/>
              <a:sym typeface="Lora"/>
            </a:endParaRPr>
          </a:p>
          <a:p>
            <a:pPr indent="-203200" lvl="0" marL="381000" rtl="0" algn="l">
              <a:lnSpc>
                <a:spcPct val="115000"/>
              </a:lnSpc>
              <a:spcBef>
                <a:spcPts val="0"/>
              </a:spcBef>
              <a:spcAft>
                <a:spcPts val="0"/>
              </a:spcAft>
              <a:buSzPts val="1400"/>
              <a:buFont typeface="Lora"/>
              <a:buChar char="●"/>
            </a:pPr>
            <a:r>
              <a:rPr lang="en-GB">
                <a:latin typeface="Lora"/>
                <a:ea typeface="Lora"/>
                <a:cs typeface="Lora"/>
                <a:sym typeface="Lora"/>
              </a:rPr>
              <a:t>Clinical recognition of diseases of the thyroid is important, because most are amenable to medical or surgical management. </a:t>
            </a:r>
            <a:endParaRPr>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b="1" lang="en-GB">
                <a:latin typeface="Lora"/>
                <a:ea typeface="Lora"/>
                <a:cs typeface="Lora"/>
                <a:sym typeface="Lora"/>
              </a:rPr>
              <a:t>Diseases include:</a:t>
            </a:r>
            <a:endParaRPr b="1">
              <a:latin typeface="Lora"/>
              <a:ea typeface="Lora"/>
              <a:cs typeface="Lora"/>
              <a:sym typeface="Lora"/>
            </a:endParaRPr>
          </a:p>
          <a:p>
            <a:pPr indent="-203200" lvl="1" marL="561975" rtl="0" algn="l">
              <a:lnSpc>
                <a:spcPct val="115000"/>
              </a:lnSpc>
              <a:spcBef>
                <a:spcPts val="0"/>
              </a:spcBef>
              <a:spcAft>
                <a:spcPts val="0"/>
              </a:spcAft>
              <a:buSzPts val="1400"/>
              <a:buFont typeface="Lora"/>
              <a:buChar char="○"/>
            </a:pPr>
            <a:r>
              <a:rPr b="1" lang="en-GB">
                <a:highlight>
                  <a:srgbClr val="D9EAD3"/>
                </a:highlight>
                <a:latin typeface="Lora"/>
                <a:ea typeface="Lora"/>
                <a:cs typeface="Lora"/>
                <a:sym typeface="Lora"/>
              </a:rPr>
              <a:t>Hyperthyroidism: </a:t>
            </a:r>
            <a:r>
              <a:rPr lang="en-GB">
                <a:latin typeface="Lora"/>
                <a:ea typeface="Lora"/>
                <a:cs typeface="Lora"/>
                <a:sym typeface="Lora"/>
              </a:rPr>
              <a:t>Excessive release of thyroid hormones.</a:t>
            </a:r>
            <a:endParaRPr>
              <a:latin typeface="Lora"/>
              <a:ea typeface="Lora"/>
              <a:cs typeface="Lora"/>
              <a:sym typeface="Lora"/>
            </a:endParaRPr>
          </a:p>
          <a:p>
            <a:pPr indent="-196899" lvl="1" marL="557999" rtl="0" algn="l">
              <a:lnSpc>
                <a:spcPct val="115000"/>
              </a:lnSpc>
              <a:spcBef>
                <a:spcPts val="0"/>
              </a:spcBef>
              <a:spcAft>
                <a:spcPts val="0"/>
              </a:spcAft>
              <a:buSzPts val="1400"/>
              <a:buFont typeface="Lora"/>
              <a:buChar char="○"/>
            </a:pPr>
            <a:r>
              <a:rPr b="1" lang="en-GB">
                <a:highlight>
                  <a:srgbClr val="D9EAD3"/>
                </a:highlight>
                <a:latin typeface="Lora"/>
                <a:ea typeface="Lora"/>
                <a:cs typeface="Lora"/>
                <a:sym typeface="Lora"/>
              </a:rPr>
              <a:t>Hypothyroidism</a:t>
            </a:r>
            <a:r>
              <a:rPr b="1" lang="en-GB">
                <a:latin typeface="Lora"/>
                <a:ea typeface="Lora"/>
                <a:cs typeface="Lora"/>
                <a:sym typeface="Lora"/>
              </a:rPr>
              <a:t>: </a:t>
            </a:r>
            <a:r>
              <a:rPr lang="en-GB">
                <a:latin typeface="Lora"/>
                <a:ea typeface="Lora"/>
                <a:cs typeface="Lora"/>
                <a:sym typeface="Lora"/>
              </a:rPr>
              <a:t>Thyroid hormone deficiency.</a:t>
            </a:r>
            <a:endParaRPr>
              <a:latin typeface="Lora"/>
              <a:ea typeface="Lora"/>
              <a:cs typeface="Lora"/>
              <a:sym typeface="Lora"/>
            </a:endParaRPr>
          </a:p>
          <a:p>
            <a:pPr indent="-196899" lvl="1" marL="557999" rtl="0" algn="l">
              <a:lnSpc>
                <a:spcPct val="115000"/>
              </a:lnSpc>
              <a:spcBef>
                <a:spcPts val="0"/>
              </a:spcBef>
              <a:spcAft>
                <a:spcPts val="0"/>
              </a:spcAft>
              <a:buSzPts val="1400"/>
              <a:buFont typeface="Lora"/>
              <a:buChar char="○"/>
            </a:pPr>
            <a:r>
              <a:rPr b="1" lang="en-GB">
                <a:highlight>
                  <a:srgbClr val="D9EAD3"/>
                </a:highlight>
                <a:latin typeface="Lora"/>
                <a:ea typeface="Lora"/>
                <a:cs typeface="Lora"/>
                <a:sym typeface="Lora"/>
              </a:rPr>
              <a:t>Mass lesions.</a:t>
            </a:r>
            <a:endParaRPr b="1">
              <a:highlight>
                <a:srgbClr val="D9EAD3"/>
              </a:highlight>
              <a:latin typeface="Lora"/>
              <a:ea typeface="Lora"/>
              <a:cs typeface="Lora"/>
              <a:sym typeface="Lora"/>
            </a:endParaRPr>
          </a:p>
          <a:p>
            <a:pPr indent="-196899" lvl="1" marL="557999" rtl="0" algn="l">
              <a:lnSpc>
                <a:spcPct val="115000"/>
              </a:lnSpc>
              <a:spcBef>
                <a:spcPts val="0"/>
              </a:spcBef>
              <a:spcAft>
                <a:spcPts val="0"/>
              </a:spcAft>
              <a:buSzPts val="1400"/>
              <a:buFont typeface="Lora"/>
              <a:buChar char="○"/>
            </a:pPr>
            <a:r>
              <a:rPr b="1" lang="en-GB">
                <a:highlight>
                  <a:srgbClr val="D9EAD3"/>
                </a:highlight>
                <a:latin typeface="Lora"/>
                <a:ea typeface="Lora"/>
                <a:cs typeface="Lora"/>
                <a:sym typeface="Lora"/>
              </a:rPr>
              <a:t>Autoimmune thyroid diseases: </a:t>
            </a:r>
            <a:r>
              <a:rPr lang="en-GB">
                <a:latin typeface="Lora"/>
                <a:ea typeface="Lora"/>
                <a:cs typeface="Lora"/>
                <a:sym typeface="Lora"/>
              </a:rPr>
              <a:t>Thyroiditis and Antibody mediated </a:t>
            </a:r>
            <a:endParaRPr>
              <a:latin typeface="Lora"/>
              <a:ea typeface="Lora"/>
              <a:cs typeface="Lora"/>
              <a:sym typeface="Lora"/>
            </a:endParaRPr>
          </a:p>
          <a:p>
            <a:pPr indent="0" lvl="0" marL="0" rtl="0" algn="l">
              <a:lnSpc>
                <a:spcPct val="115000"/>
              </a:lnSpc>
              <a:spcBef>
                <a:spcPts val="1000"/>
              </a:spcBef>
              <a:spcAft>
                <a:spcPts val="0"/>
              </a:spcAft>
              <a:buNone/>
            </a:pPr>
            <a:r>
              <a:rPr b="1" lang="en-GB" sz="1800">
                <a:solidFill>
                  <a:srgbClr val="274E13"/>
                </a:solidFill>
                <a:latin typeface="Lora"/>
                <a:ea typeface="Lora"/>
                <a:cs typeface="Lora"/>
                <a:sym typeface="Lora"/>
              </a:rPr>
              <a:t>Thyrotoxicosis</a:t>
            </a:r>
            <a:endParaRPr b="1" sz="1800">
              <a:solidFill>
                <a:srgbClr val="274E13"/>
              </a:solidFill>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b="1" lang="en-GB">
                <a:latin typeface="Lora"/>
                <a:ea typeface="Lora"/>
                <a:cs typeface="Lora"/>
                <a:sym typeface="Lora"/>
              </a:rPr>
              <a:t>Thyrotoxicosis</a:t>
            </a:r>
            <a:r>
              <a:rPr lang="en-GB">
                <a:latin typeface="Lora"/>
                <a:ea typeface="Lora"/>
                <a:cs typeface="Lora"/>
                <a:sym typeface="Lora"/>
              </a:rPr>
              <a:t> is a hypermetabolic state due to elevated circulating levels of </a:t>
            </a:r>
            <a:r>
              <a:rPr b="1" lang="en-GB">
                <a:solidFill>
                  <a:srgbClr val="FF0000"/>
                </a:solidFill>
                <a:latin typeface="Lora"/>
                <a:ea typeface="Lora"/>
                <a:cs typeface="Lora"/>
                <a:sym typeface="Lora"/>
              </a:rPr>
              <a:t>free T3 and T4.</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b="1" lang="en-GB">
                <a:latin typeface="Lora"/>
                <a:ea typeface="Lora"/>
                <a:cs typeface="Lora"/>
                <a:sym typeface="Lora"/>
              </a:rPr>
              <a:t>Hyperthyroidism</a:t>
            </a:r>
            <a:r>
              <a:rPr lang="en-GB">
                <a:latin typeface="Lora"/>
                <a:ea typeface="Lora"/>
                <a:cs typeface="Lora"/>
                <a:sym typeface="Lora"/>
              </a:rPr>
              <a:t> is hyperfunction of the thyroid gland, and it is the most common cause of thyrotoxicosis.</a:t>
            </a:r>
            <a:endParaRPr>
              <a:latin typeface="Lora"/>
              <a:ea typeface="Lora"/>
              <a:cs typeface="Lora"/>
              <a:sym typeface="Lora"/>
            </a:endParaRPr>
          </a:p>
        </p:txBody>
      </p:sp>
      <p:graphicFrame>
        <p:nvGraphicFramePr>
          <p:cNvPr id="308" name="Google Shape;308;p14"/>
          <p:cNvGraphicFramePr/>
          <p:nvPr/>
        </p:nvGraphicFramePr>
        <p:xfrm>
          <a:off x="154925" y="5777300"/>
          <a:ext cx="3000000" cy="3000000"/>
        </p:xfrm>
        <a:graphic>
          <a:graphicData uri="http://schemas.openxmlformats.org/drawingml/2006/table">
            <a:tbl>
              <a:tblPr>
                <a:noFill/>
                <a:tableStyleId>{49B162EC-2A1A-459E-A438-AE0925952725}</a:tableStyleId>
              </a:tblPr>
              <a:tblGrid>
                <a:gridCol w="3914150"/>
                <a:gridCol w="3694050"/>
              </a:tblGrid>
              <a:tr h="281550">
                <a:tc gridSpan="2">
                  <a:txBody>
                    <a:bodyPr/>
                    <a:lstStyle/>
                    <a:p>
                      <a:pPr indent="0" lvl="0" marL="0" rtl="0" algn="ctr">
                        <a:spcBef>
                          <a:spcPts val="0"/>
                        </a:spcBef>
                        <a:spcAft>
                          <a:spcPts val="0"/>
                        </a:spcAft>
                        <a:buNone/>
                      </a:pPr>
                      <a:r>
                        <a:rPr b="1" lang="en-GB">
                          <a:solidFill>
                            <a:srgbClr val="FFFFFF"/>
                          </a:solidFill>
                          <a:latin typeface="Lora"/>
                          <a:ea typeface="Lora"/>
                          <a:cs typeface="Lora"/>
                          <a:sym typeface="Lora"/>
                        </a:rPr>
                        <a:t>Causes of thyrotoxicosis</a:t>
                      </a:r>
                      <a:endParaRPr b="1">
                        <a:solidFill>
                          <a:srgbClr val="FFFFFF"/>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274E13">
                        <a:alpha val="82680"/>
                      </a:srgbClr>
                    </a:solidFill>
                  </a:tcPr>
                </a:tc>
                <a:tc hMerge="1"/>
              </a:tr>
              <a:tr h="261050">
                <a:tc>
                  <a:txBody>
                    <a:bodyPr/>
                    <a:lstStyle/>
                    <a:p>
                      <a:pPr indent="0" lvl="0" marL="0" rtl="0" algn="ctr">
                        <a:spcBef>
                          <a:spcPts val="0"/>
                        </a:spcBef>
                        <a:spcAft>
                          <a:spcPts val="0"/>
                        </a:spcAft>
                        <a:buNone/>
                      </a:pPr>
                      <a:r>
                        <a:rPr b="1" lang="en-GB">
                          <a:latin typeface="Lora"/>
                          <a:ea typeface="Lora"/>
                          <a:cs typeface="Lora"/>
                          <a:sym typeface="Lora"/>
                        </a:rPr>
                        <a:t>A</a:t>
                      </a:r>
                      <a:r>
                        <a:rPr b="1" lang="en-GB">
                          <a:latin typeface="Lora"/>
                          <a:ea typeface="Lora"/>
                          <a:cs typeface="Lora"/>
                          <a:sym typeface="Lora"/>
                        </a:rPr>
                        <a:t>ssociated with hyperthyroidism</a:t>
                      </a:r>
                      <a:endParaRPr b="1">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b="1" lang="en-GB">
                          <a:latin typeface="Lora"/>
                          <a:ea typeface="Lora"/>
                          <a:cs typeface="Lora"/>
                          <a:sym typeface="Lora"/>
                        </a:rPr>
                        <a:t>N</a:t>
                      </a:r>
                      <a:r>
                        <a:rPr b="1" lang="en-GB">
                          <a:latin typeface="Lora"/>
                          <a:ea typeface="Lora"/>
                          <a:cs typeface="Lora"/>
                          <a:sym typeface="Lora"/>
                        </a:rPr>
                        <a:t>ot associated with hyperthyroidism</a:t>
                      </a:r>
                      <a:r>
                        <a:rPr b="1" baseline="30000" lang="en-GB">
                          <a:latin typeface="Lora"/>
                          <a:ea typeface="Lora"/>
                          <a:cs typeface="Lora"/>
                          <a:sym typeface="Lora"/>
                        </a:rPr>
                        <a:t>2</a:t>
                      </a:r>
                      <a:r>
                        <a:rPr b="1" lang="en-GB">
                          <a:latin typeface="Lora"/>
                          <a:ea typeface="Lora"/>
                          <a:cs typeface="Lora"/>
                          <a:sym typeface="Lora"/>
                        </a:rPr>
                        <a:t> </a:t>
                      </a:r>
                      <a:endParaRPr b="1">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D9EAD3"/>
                    </a:solidFill>
                  </a:tcPr>
                </a:tc>
              </a:tr>
              <a:tr h="1785150">
                <a:tc>
                  <a:txBody>
                    <a:bodyPr/>
                    <a:lstStyle/>
                    <a:p>
                      <a:pPr indent="0" lvl="0" marL="0" rtl="0" algn="l">
                        <a:lnSpc>
                          <a:spcPct val="115000"/>
                        </a:lnSpc>
                        <a:spcBef>
                          <a:spcPts val="0"/>
                        </a:spcBef>
                        <a:spcAft>
                          <a:spcPts val="0"/>
                        </a:spcAft>
                        <a:buNone/>
                      </a:pPr>
                      <a:r>
                        <a:rPr b="1" lang="en-GB" sz="1200">
                          <a:latin typeface="Lora"/>
                          <a:ea typeface="Lora"/>
                          <a:cs typeface="Lora"/>
                          <a:sym typeface="Lora"/>
                        </a:rPr>
                        <a:t>Primary </a:t>
                      </a:r>
                      <a:endParaRPr b="1" sz="1200">
                        <a:latin typeface="Lora"/>
                        <a:ea typeface="Lora"/>
                        <a:cs typeface="Lora"/>
                        <a:sym typeface="Lora"/>
                      </a:endParaRPr>
                    </a:p>
                    <a:p>
                      <a:pPr indent="-304800" lvl="0" marL="360000" rtl="0" algn="l">
                        <a:lnSpc>
                          <a:spcPct val="115000"/>
                        </a:lnSpc>
                        <a:spcBef>
                          <a:spcPts val="0"/>
                        </a:spcBef>
                        <a:spcAft>
                          <a:spcPts val="0"/>
                        </a:spcAft>
                        <a:buSzPts val="1200"/>
                        <a:buFont typeface="Lora"/>
                        <a:buChar char="●"/>
                      </a:pPr>
                      <a:r>
                        <a:rPr b="1" lang="en-GB" sz="1200">
                          <a:solidFill>
                            <a:srgbClr val="FF0000"/>
                          </a:solidFill>
                          <a:latin typeface="Lora"/>
                          <a:ea typeface="Lora"/>
                          <a:cs typeface="Lora"/>
                          <a:sym typeface="Lora"/>
                        </a:rPr>
                        <a:t>Diffuse toxic hyperplasia (Graves disease).</a:t>
                      </a:r>
                      <a:endParaRPr b="1" sz="1200">
                        <a:solidFill>
                          <a:srgbClr val="FF0000"/>
                        </a:solidFill>
                        <a:latin typeface="Lora"/>
                        <a:ea typeface="Lora"/>
                        <a:cs typeface="Lora"/>
                        <a:sym typeface="Lora"/>
                      </a:endParaRPr>
                    </a:p>
                    <a:p>
                      <a:pPr indent="-304800" lvl="0" marL="360000" rtl="0" algn="l">
                        <a:lnSpc>
                          <a:spcPct val="115000"/>
                        </a:lnSpc>
                        <a:spcBef>
                          <a:spcPts val="0"/>
                        </a:spcBef>
                        <a:spcAft>
                          <a:spcPts val="0"/>
                        </a:spcAft>
                        <a:buSzPts val="1200"/>
                        <a:buFont typeface="Lora"/>
                        <a:buChar char="●"/>
                      </a:pPr>
                      <a:r>
                        <a:rPr b="1" lang="en-GB" sz="1200">
                          <a:solidFill>
                            <a:srgbClr val="FF0000"/>
                          </a:solidFill>
                          <a:latin typeface="Lora"/>
                          <a:ea typeface="Lora"/>
                          <a:cs typeface="Lora"/>
                          <a:sym typeface="Lora"/>
                        </a:rPr>
                        <a:t>Hyperfunctioning</a:t>
                      </a:r>
                      <a:r>
                        <a:rPr b="1" baseline="30000" lang="en-GB" sz="1200">
                          <a:solidFill>
                            <a:srgbClr val="FF0000"/>
                          </a:solidFill>
                          <a:latin typeface="Lora"/>
                          <a:ea typeface="Lora"/>
                          <a:cs typeface="Lora"/>
                          <a:sym typeface="Lora"/>
                        </a:rPr>
                        <a:t>1</a:t>
                      </a:r>
                      <a:r>
                        <a:rPr b="1" lang="en-GB" sz="1200">
                          <a:solidFill>
                            <a:srgbClr val="FF0000"/>
                          </a:solidFill>
                          <a:latin typeface="Lora"/>
                          <a:ea typeface="Lora"/>
                          <a:cs typeface="Lora"/>
                          <a:sym typeface="Lora"/>
                        </a:rPr>
                        <a:t> (toxic) multinodular goiter.</a:t>
                      </a:r>
                      <a:endParaRPr b="1" sz="1200">
                        <a:solidFill>
                          <a:srgbClr val="FF0000"/>
                        </a:solidFill>
                        <a:latin typeface="Lora"/>
                        <a:ea typeface="Lora"/>
                        <a:cs typeface="Lora"/>
                        <a:sym typeface="Lora"/>
                      </a:endParaRPr>
                    </a:p>
                    <a:p>
                      <a:pPr indent="-304800" lvl="0" marL="360000" rtl="0" algn="l">
                        <a:lnSpc>
                          <a:spcPct val="115000"/>
                        </a:lnSpc>
                        <a:spcBef>
                          <a:spcPts val="0"/>
                        </a:spcBef>
                        <a:spcAft>
                          <a:spcPts val="0"/>
                        </a:spcAft>
                        <a:buSzPts val="1200"/>
                        <a:buFont typeface="Lora"/>
                        <a:buChar char="●"/>
                      </a:pPr>
                      <a:r>
                        <a:rPr b="1" lang="en-GB" sz="1200">
                          <a:solidFill>
                            <a:srgbClr val="FF0000"/>
                          </a:solidFill>
                          <a:latin typeface="Lora"/>
                          <a:ea typeface="Lora"/>
                          <a:cs typeface="Lora"/>
                          <a:sym typeface="Lora"/>
                        </a:rPr>
                        <a:t>Hyperfunctioning</a:t>
                      </a:r>
                      <a:r>
                        <a:rPr b="1" baseline="30000" lang="en-GB" sz="1200">
                          <a:solidFill>
                            <a:srgbClr val="FF0000"/>
                          </a:solidFill>
                          <a:latin typeface="Lora"/>
                          <a:ea typeface="Lora"/>
                          <a:cs typeface="Lora"/>
                          <a:sym typeface="Lora"/>
                        </a:rPr>
                        <a:t>2</a:t>
                      </a:r>
                      <a:r>
                        <a:rPr b="1" lang="en-GB" sz="1200">
                          <a:solidFill>
                            <a:srgbClr val="FF0000"/>
                          </a:solidFill>
                          <a:latin typeface="Lora"/>
                          <a:ea typeface="Lora"/>
                          <a:cs typeface="Lora"/>
                          <a:sym typeface="Lora"/>
                        </a:rPr>
                        <a:t> (toxic) adenoma.</a:t>
                      </a:r>
                      <a:endParaRPr b="1" sz="1200">
                        <a:solidFill>
                          <a:srgbClr val="FF0000"/>
                        </a:solidFill>
                        <a:latin typeface="Lora"/>
                        <a:ea typeface="Lora"/>
                        <a:cs typeface="Lora"/>
                        <a:sym typeface="Lora"/>
                      </a:endParaRPr>
                    </a:p>
                    <a:p>
                      <a:pPr indent="-304800" lvl="0" marL="360000" rtl="0" algn="l">
                        <a:lnSpc>
                          <a:spcPct val="115000"/>
                        </a:lnSpc>
                        <a:spcBef>
                          <a:spcPts val="0"/>
                        </a:spcBef>
                        <a:spcAft>
                          <a:spcPts val="0"/>
                        </a:spcAft>
                        <a:buSzPts val="1200"/>
                        <a:buFont typeface="Lora"/>
                        <a:buChar char="●"/>
                      </a:pPr>
                      <a:r>
                        <a:rPr lang="en-GB" sz="1200">
                          <a:latin typeface="Lora"/>
                          <a:ea typeface="Lora"/>
                          <a:cs typeface="Lora"/>
                          <a:sym typeface="Lora"/>
                        </a:rPr>
                        <a:t>Iodine-induced hyperthyroidism.</a:t>
                      </a:r>
                      <a:endParaRPr sz="1200">
                        <a:latin typeface="Lora"/>
                        <a:ea typeface="Lora"/>
                        <a:cs typeface="Lora"/>
                        <a:sym typeface="Lora"/>
                      </a:endParaRPr>
                    </a:p>
                    <a:p>
                      <a:pPr indent="-304800" lvl="0" marL="360000" rtl="0" algn="l">
                        <a:lnSpc>
                          <a:spcPct val="115000"/>
                        </a:lnSpc>
                        <a:spcBef>
                          <a:spcPts val="0"/>
                        </a:spcBef>
                        <a:spcAft>
                          <a:spcPts val="0"/>
                        </a:spcAft>
                        <a:buSzPts val="1200"/>
                        <a:buFont typeface="Lora"/>
                        <a:buChar char="●"/>
                      </a:pPr>
                      <a:r>
                        <a:rPr lang="en-GB" sz="1200">
                          <a:latin typeface="Lora"/>
                          <a:ea typeface="Lora"/>
                          <a:cs typeface="Lora"/>
                          <a:sym typeface="Lora"/>
                        </a:rPr>
                        <a:t>Neonatal thyrotoxicosis associated with maternal Graves disease.</a:t>
                      </a:r>
                      <a:endParaRPr sz="1200">
                        <a:latin typeface="Lora"/>
                        <a:ea typeface="Lora"/>
                        <a:cs typeface="Lora"/>
                        <a:sym typeface="Lora"/>
                      </a:endParaRPr>
                    </a:p>
                    <a:p>
                      <a:pPr indent="0" lvl="0" marL="0" rtl="0" algn="l">
                        <a:lnSpc>
                          <a:spcPct val="115000"/>
                        </a:lnSpc>
                        <a:spcBef>
                          <a:spcPts val="0"/>
                        </a:spcBef>
                        <a:spcAft>
                          <a:spcPts val="0"/>
                        </a:spcAft>
                        <a:buNone/>
                      </a:pPr>
                      <a:r>
                        <a:rPr b="1" lang="en-GB" sz="1200">
                          <a:latin typeface="Lora"/>
                          <a:ea typeface="Lora"/>
                          <a:cs typeface="Lora"/>
                          <a:sym typeface="Lora"/>
                        </a:rPr>
                        <a:t>Secondary </a:t>
                      </a:r>
                      <a:endParaRPr b="1" sz="1200">
                        <a:latin typeface="Lora"/>
                        <a:ea typeface="Lora"/>
                        <a:cs typeface="Lora"/>
                        <a:sym typeface="Lora"/>
                      </a:endParaRPr>
                    </a:p>
                    <a:p>
                      <a:pPr indent="-304800" lvl="0" marL="457200" rtl="0" algn="l">
                        <a:lnSpc>
                          <a:spcPct val="115000"/>
                        </a:lnSpc>
                        <a:spcBef>
                          <a:spcPts val="0"/>
                        </a:spcBef>
                        <a:spcAft>
                          <a:spcPts val="0"/>
                        </a:spcAft>
                        <a:buSzPts val="1200"/>
                        <a:buFont typeface="Lora"/>
                        <a:buChar char="●"/>
                      </a:pPr>
                      <a:r>
                        <a:rPr lang="en-GB" sz="1200">
                          <a:latin typeface="Lora"/>
                          <a:ea typeface="Lora"/>
                          <a:cs typeface="Lora"/>
                          <a:sym typeface="Lora"/>
                        </a:rPr>
                        <a:t>TSH-secreting pituitary adenoma (rare).</a:t>
                      </a:r>
                      <a:endParaRPr sz="1200">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304800" lvl="0" marL="360000" rtl="0" algn="l">
                        <a:lnSpc>
                          <a:spcPct val="115000"/>
                        </a:lnSpc>
                        <a:spcBef>
                          <a:spcPts val="0"/>
                        </a:spcBef>
                        <a:spcAft>
                          <a:spcPts val="0"/>
                        </a:spcAft>
                        <a:buSzPts val="1200"/>
                        <a:buFont typeface="Lora"/>
                        <a:buChar char="●"/>
                      </a:pPr>
                      <a:r>
                        <a:rPr lang="en-GB" sz="1200">
                          <a:latin typeface="Lora"/>
                          <a:ea typeface="Lora"/>
                          <a:cs typeface="Lora"/>
                          <a:sym typeface="Lora"/>
                        </a:rPr>
                        <a:t>Granulomatous (de Quervain) thyroiditis (painful).</a:t>
                      </a:r>
                      <a:endParaRPr sz="1200">
                        <a:latin typeface="Lora"/>
                        <a:ea typeface="Lora"/>
                        <a:cs typeface="Lora"/>
                        <a:sym typeface="Lora"/>
                      </a:endParaRPr>
                    </a:p>
                    <a:p>
                      <a:pPr indent="-304800" lvl="0" marL="360000" rtl="0" algn="l">
                        <a:lnSpc>
                          <a:spcPct val="115000"/>
                        </a:lnSpc>
                        <a:spcBef>
                          <a:spcPts val="0"/>
                        </a:spcBef>
                        <a:spcAft>
                          <a:spcPts val="0"/>
                        </a:spcAft>
                        <a:buSzPts val="1200"/>
                        <a:buFont typeface="Lora"/>
                        <a:buChar char="●"/>
                      </a:pPr>
                      <a:r>
                        <a:rPr lang="en-GB" sz="1200">
                          <a:latin typeface="Lora"/>
                          <a:ea typeface="Lora"/>
                          <a:cs typeface="Lora"/>
                          <a:sym typeface="Lora"/>
                        </a:rPr>
                        <a:t>Subacute lymphocytic thyroiditis (painless). </a:t>
                      </a:r>
                      <a:endParaRPr sz="1200">
                        <a:latin typeface="Lora"/>
                        <a:ea typeface="Lora"/>
                        <a:cs typeface="Lora"/>
                        <a:sym typeface="Lora"/>
                      </a:endParaRPr>
                    </a:p>
                    <a:p>
                      <a:pPr indent="-304800" lvl="0" marL="360000" rtl="0" algn="l">
                        <a:lnSpc>
                          <a:spcPct val="115000"/>
                        </a:lnSpc>
                        <a:spcBef>
                          <a:spcPts val="0"/>
                        </a:spcBef>
                        <a:spcAft>
                          <a:spcPts val="0"/>
                        </a:spcAft>
                        <a:buSzPts val="1200"/>
                        <a:buFont typeface="Lora"/>
                        <a:buChar char="●"/>
                      </a:pPr>
                      <a:r>
                        <a:rPr lang="en-GB" sz="1200">
                          <a:latin typeface="Lora"/>
                          <a:ea typeface="Lora"/>
                          <a:cs typeface="Lora"/>
                          <a:sym typeface="Lora"/>
                        </a:rPr>
                        <a:t>Struma ovarii (ovarian teratoma with ectopic thyroid).</a:t>
                      </a:r>
                      <a:endParaRPr sz="1200">
                        <a:latin typeface="Lora"/>
                        <a:ea typeface="Lora"/>
                        <a:cs typeface="Lora"/>
                        <a:sym typeface="Lora"/>
                      </a:endParaRPr>
                    </a:p>
                    <a:p>
                      <a:pPr indent="-304800" lvl="0" marL="360000" rtl="0" algn="l">
                        <a:lnSpc>
                          <a:spcPct val="115000"/>
                        </a:lnSpc>
                        <a:spcBef>
                          <a:spcPts val="0"/>
                        </a:spcBef>
                        <a:spcAft>
                          <a:spcPts val="0"/>
                        </a:spcAft>
                        <a:buSzPts val="1200"/>
                        <a:buFont typeface="Lora"/>
                        <a:buChar char="●"/>
                      </a:pPr>
                      <a:r>
                        <a:rPr lang="en-GB" sz="1200">
                          <a:latin typeface="Lora"/>
                          <a:ea typeface="Lora"/>
                          <a:cs typeface="Lora"/>
                          <a:sym typeface="Lora"/>
                        </a:rPr>
                        <a:t>Factitious thyrotoxicosis (exogenous thyroxine intake).</a:t>
                      </a:r>
                      <a:endParaRPr sz="1200">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sp>
        <p:nvSpPr>
          <p:cNvPr id="309" name="Google Shape;309;p14"/>
          <p:cNvSpPr txBox="1"/>
          <p:nvPr/>
        </p:nvSpPr>
        <p:spPr>
          <a:xfrm>
            <a:off x="0" y="9777250"/>
            <a:ext cx="7069200" cy="6660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SzPts val="1000"/>
              <a:buFont typeface="Lora"/>
              <a:buAutoNum type="arabicPeriod"/>
            </a:pPr>
            <a:r>
              <a:rPr lang="en-GB" sz="1000">
                <a:latin typeface="Lora"/>
                <a:ea typeface="Lora"/>
                <a:cs typeface="Lora"/>
                <a:sym typeface="Lora"/>
              </a:rPr>
              <a:t>It is important to mention “hyperfunctioning” </a:t>
            </a:r>
            <a:r>
              <a:rPr lang="en-GB" sz="1000">
                <a:latin typeface="Lora"/>
                <a:ea typeface="Lora"/>
                <a:cs typeface="Lora"/>
                <a:sym typeface="Lora"/>
              </a:rPr>
              <a:t>because</a:t>
            </a:r>
            <a:r>
              <a:rPr lang="en-GB" sz="1000">
                <a:latin typeface="Lora"/>
                <a:ea typeface="Lora"/>
                <a:cs typeface="Lora"/>
                <a:sym typeface="Lora"/>
              </a:rPr>
              <a:t> it could be </a:t>
            </a:r>
            <a:r>
              <a:rPr lang="en-GB" sz="1000">
                <a:latin typeface="Lora"/>
                <a:ea typeface="Lora"/>
                <a:cs typeface="Lora"/>
                <a:sym typeface="Lora"/>
              </a:rPr>
              <a:t>enlargement</a:t>
            </a:r>
            <a:r>
              <a:rPr lang="en-GB" sz="1000">
                <a:latin typeface="Lora"/>
                <a:ea typeface="Lora"/>
                <a:cs typeface="Lora"/>
                <a:sym typeface="Lora"/>
              </a:rPr>
              <a:t> without </a:t>
            </a:r>
            <a:r>
              <a:rPr lang="en-GB" sz="1000">
                <a:solidFill>
                  <a:schemeClr val="dk1"/>
                </a:solidFill>
                <a:latin typeface="Lora"/>
                <a:ea typeface="Lora"/>
                <a:cs typeface="Lora"/>
                <a:sym typeface="Lora"/>
              </a:rPr>
              <a:t>hyperfunctioning in these cases.</a:t>
            </a:r>
            <a:endParaRPr sz="1000">
              <a:solidFill>
                <a:schemeClr val="dk1"/>
              </a:solidFill>
              <a:latin typeface="Lora"/>
              <a:ea typeface="Lora"/>
              <a:cs typeface="Lora"/>
              <a:sym typeface="Lora"/>
            </a:endParaRPr>
          </a:p>
          <a:p>
            <a:pPr indent="-292100" lvl="0" marL="457200" rtl="0" algn="l">
              <a:spcBef>
                <a:spcPts val="0"/>
              </a:spcBef>
              <a:spcAft>
                <a:spcPts val="0"/>
              </a:spcAft>
              <a:buClr>
                <a:schemeClr val="dk1"/>
              </a:buClr>
              <a:buSzPts val="1000"/>
              <a:buFont typeface="Lora"/>
              <a:buAutoNum type="arabicPeriod"/>
            </a:pPr>
            <a:r>
              <a:rPr lang="en-GB" sz="1000">
                <a:solidFill>
                  <a:schemeClr val="dk1"/>
                </a:solidFill>
                <a:latin typeface="Lora"/>
                <a:ea typeface="Lora"/>
                <a:cs typeface="Lora"/>
                <a:sym typeface="Lora"/>
              </a:rPr>
              <a:t>There is no excessive secretion but there is excessive release due to damage to the cells.</a:t>
            </a:r>
            <a:endParaRPr sz="1000">
              <a:solidFill>
                <a:schemeClr val="dk1"/>
              </a:solidFill>
              <a:latin typeface="Lora"/>
              <a:ea typeface="Lora"/>
              <a:cs typeface="Lora"/>
              <a:sym typeface="Lora"/>
            </a:endParaRPr>
          </a:p>
        </p:txBody>
      </p:sp>
      <p:sp>
        <p:nvSpPr>
          <p:cNvPr id="310" name="Google Shape;310;p14"/>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15"/>
          <p:cNvSpPr txBox="1"/>
          <p:nvPr/>
        </p:nvSpPr>
        <p:spPr>
          <a:xfrm>
            <a:off x="0" y="1204750"/>
            <a:ext cx="6698400" cy="745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800">
                <a:solidFill>
                  <a:srgbClr val="274E13"/>
                </a:solidFill>
                <a:latin typeface="Lora"/>
                <a:ea typeface="Lora"/>
                <a:cs typeface="Lora"/>
                <a:sym typeface="Lora"/>
              </a:rPr>
              <a:t>Clinical manifestation</a:t>
            </a:r>
            <a:endParaRPr b="1" sz="1800">
              <a:solidFill>
                <a:srgbClr val="274E13"/>
              </a:solidFill>
              <a:latin typeface="Lora"/>
              <a:ea typeface="Lora"/>
              <a:cs typeface="Lora"/>
              <a:sym typeface="Lora"/>
            </a:endParaRPr>
          </a:p>
          <a:p>
            <a:pPr indent="0" lvl="0" marL="0" rtl="0" algn="l">
              <a:lnSpc>
                <a:spcPct val="115000"/>
              </a:lnSpc>
              <a:spcBef>
                <a:spcPts val="0"/>
              </a:spcBef>
              <a:spcAft>
                <a:spcPts val="0"/>
              </a:spcAft>
              <a:buNone/>
            </a:pPr>
            <a:r>
              <a:rPr b="1" lang="en-GB">
                <a:latin typeface="Lora"/>
                <a:ea typeface="Lora"/>
                <a:cs typeface="Lora"/>
                <a:sym typeface="Lora"/>
              </a:rPr>
              <a:t>Hypermetabolic state induced by </a:t>
            </a:r>
            <a:r>
              <a:rPr b="1" lang="en-GB">
                <a:solidFill>
                  <a:srgbClr val="FF0000"/>
                </a:solidFill>
                <a:latin typeface="Lora"/>
                <a:ea typeface="Lora"/>
                <a:cs typeface="Lora"/>
                <a:sym typeface="Lora"/>
              </a:rPr>
              <a:t>excessive amounts of thyroid hormone and over activity of the sympathetic nervous system:</a:t>
            </a:r>
            <a:endParaRPr b="1">
              <a:solidFill>
                <a:srgbClr val="FF0000"/>
              </a:solidFill>
              <a:latin typeface="Lora"/>
              <a:ea typeface="Lora"/>
              <a:cs typeface="Lora"/>
              <a:sym typeface="Lora"/>
            </a:endParaRPr>
          </a:p>
          <a:p>
            <a:pPr indent="-203200" lvl="0" marL="381000" rtl="0" algn="l">
              <a:lnSpc>
                <a:spcPct val="115000"/>
              </a:lnSpc>
              <a:spcBef>
                <a:spcPts val="0"/>
              </a:spcBef>
              <a:spcAft>
                <a:spcPts val="0"/>
              </a:spcAft>
              <a:buSzPts val="1400"/>
              <a:buFont typeface="Lora"/>
              <a:buChar char="●"/>
            </a:pPr>
            <a:r>
              <a:rPr b="1" lang="en-GB">
                <a:latin typeface="Lora"/>
                <a:ea typeface="Lora"/>
                <a:cs typeface="Lora"/>
                <a:sym typeface="Lora"/>
              </a:rPr>
              <a:t>Constitutional symptoms: </a:t>
            </a:r>
            <a:endParaRPr b="1">
              <a:latin typeface="Lora"/>
              <a:ea typeface="Lora"/>
              <a:cs typeface="Lora"/>
              <a:sym typeface="Lora"/>
            </a:endParaRPr>
          </a:p>
          <a:p>
            <a:pPr indent="0" lvl="0" marL="378000" rtl="0" algn="l">
              <a:lnSpc>
                <a:spcPct val="115000"/>
              </a:lnSpc>
              <a:spcBef>
                <a:spcPts val="0"/>
              </a:spcBef>
              <a:spcAft>
                <a:spcPts val="0"/>
              </a:spcAft>
              <a:buNone/>
            </a:pPr>
            <a:r>
              <a:rPr lang="en-GB">
                <a:latin typeface="Lora"/>
                <a:ea typeface="Lora"/>
                <a:cs typeface="Lora"/>
                <a:sym typeface="Lora"/>
              </a:rPr>
              <a:t>Soft, warm, and flushed skin, </a:t>
            </a:r>
            <a:r>
              <a:rPr lang="en-GB" u="sng">
                <a:latin typeface="Lora"/>
                <a:ea typeface="Lora"/>
                <a:cs typeface="Lora"/>
                <a:sym typeface="Lora"/>
              </a:rPr>
              <a:t>weight loss despite increased appetite.</a:t>
            </a:r>
            <a:endParaRPr u="sng">
              <a:latin typeface="Lora"/>
              <a:ea typeface="Lora"/>
              <a:cs typeface="Lora"/>
              <a:sym typeface="Lora"/>
            </a:endParaRPr>
          </a:p>
          <a:p>
            <a:pPr indent="-203200" lvl="0" marL="381000" rtl="0" algn="l">
              <a:lnSpc>
                <a:spcPct val="115000"/>
              </a:lnSpc>
              <a:spcBef>
                <a:spcPts val="0"/>
              </a:spcBef>
              <a:spcAft>
                <a:spcPts val="0"/>
              </a:spcAft>
              <a:buSzPts val="1400"/>
              <a:buFont typeface="Lora"/>
              <a:buChar char="●"/>
            </a:pPr>
            <a:r>
              <a:rPr b="1" lang="en-GB">
                <a:latin typeface="Lora"/>
                <a:ea typeface="Lora"/>
                <a:cs typeface="Lora"/>
                <a:sym typeface="Lora"/>
              </a:rPr>
              <a:t>Gastrointestinal:</a:t>
            </a:r>
            <a:r>
              <a:rPr lang="en-GB">
                <a:latin typeface="Lora"/>
                <a:ea typeface="Lora"/>
                <a:cs typeface="Lora"/>
                <a:sym typeface="Lora"/>
              </a:rPr>
              <a:t> </a:t>
            </a:r>
            <a:endParaRPr>
              <a:latin typeface="Lora"/>
              <a:ea typeface="Lora"/>
              <a:cs typeface="Lora"/>
              <a:sym typeface="Lora"/>
            </a:endParaRPr>
          </a:p>
          <a:p>
            <a:pPr indent="0" lvl="0" marL="378000" rtl="0" algn="l">
              <a:lnSpc>
                <a:spcPct val="115000"/>
              </a:lnSpc>
              <a:spcBef>
                <a:spcPts val="0"/>
              </a:spcBef>
              <a:spcAft>
                <a:spcPts val="0"/>
              </a:spcAft>
              <a:buNone/>
            </a:pPr>
            <a:r>
              <a:rPr lang="en-GB">
                <a:latin typeface="Lora"/>
                <a:ea typeface="Lora"/>
                <a:cs typeface="Lora"/>
                <a:sym typeface="Lora"/>
              </a:rPr>
              <a:t>Hypermotility.</a:t>
            </a:r>
            <a:endParaRPr>
              <a:latin typeface="Lora"/>
              <a:ea typeface="Lora"/>
              <a:cs typeface="Lora"/>
              <a:sym typeface="Lora"/>
            </a:endParaRPr>
          </a:p>
          <a:p>
            <a:pPr indent="-203200" lvl="0" marL="381000" rtl="0" algn="l">
              <a:lnSpc>
                <a:spcPct val="115000"/>
              </a:lnSpc>
              <a:spcBef>
                <a:spcPts val="0"/>
              </a:spcBef>
              <a:spcAft>
                <a:spcPts val="0"/>
              </a:spcAft>
              <a:buSzPts val="1400"/>
              <a:buFont typeface="Lora"/>
              <a:buChar char="●"/>
            </a:pPr>
            <a:r>
              <a:rPr b="1" lang="en-GB">
                <a:latin typeface="Lora"/>
                <a:ea typeface="Lora"/>
                <a:cs typeface="Lora"/>
                <a:sym typeface="Lora"/>
              </a:rPr>
              <a:t>Cardiac</a:t>
            </a:r>
            <a:r>
              <a:rPr lang="en-GB">
                <a:latin typeface="Lora"/>
                <a:ea typeface="Lora"/>
                <a:cs typeface="Lora"/>
                <a:sym typeface="Lora"/>
              </a:rPr>
              <a:t>: </a:t>
            </a:r>
            <a:endParaRPr>
              <a:latin typeface="Lora"/>
              <a:ea typeface="Lora"/>
              <a:cs typeface="Lora"/>
              <a:sym typeface="Lora"/>
            </a:endParaRPr>
          </a:p>
          <a:p>
            <a:pPr indent="0" lvl="0" marL="378000" rtl="0" algn="l">
              <a:lnSpc>
                <a:spcPct val="115000"/>
              </a:lnSpc>
              <a:spcBef>
                <a:spcPts val="0"/>
              </a:spcBef>
              <a:spcAft>
                <a:spcPts val="0"/>
              </a:spcAft>
              <a:buNone/>
            </a:pPr>
            <a:r>
              <a:rPr lang="en-GB">
                <a:latin typeface="Lora"/>
                <a:ea typeface="Lora"/>
                <a:cs typeface="Lora"/>
                <a:sym typeface="Lora"/>
              </a:rPr>
              <a:t>Palpitations and tachycardia.</a:t>
            </a:r>
            <a:endParaRPr>
              <a:latin typeface="Lora"/>
              <a:ea typeface="Lora"/>
              <a:cs typeface="Lora"/>
              <a:sym typeface="Lora"/>
            </a:endParaRPr>
          </a:p>
          <a:p>
            <a:pPr indent="-203200" lvl="0" marL="381000" rtl="0" algn="l">
              <a:lnSpc>
                <a:spcPct val="115000"/>
              </a:lnSpc>
              <a:spcBef>
                <a:spcPts val="0"/>
              </a:spcBef>
              <a:spcAft>
                <a:spcPts val="0"/>
              </a:spcAft>
              <a:buSzPts val="1400"/>
              <a:buFont typeface="Lora"/>
              <a:buChar char="●"/>
            </a:pPr>
            <a:r>
              <a:rPr b="1" lang="en-GB">
                <a:latin typeface="Lora"/>
                <a:ea typeface="Lora"/>
                <a:cs typeface="Lora"/>
                <a:sym typeface="Lora"/>
              </a:rPr>
              <a:t>Neuromuscular</a:t>
            </a:r>
            <a:r>
              <a:rPr lang="en-GB">
                <a:latin typeface="Lora"/>
                <a:ea typeface="Lora"/>
                <a:cs typeface="Lora"/>
                <a:sym typeface="Lora"/>
              </a:rPr>
              <a:t>:</a:t>
            </a:r>
            <a:endParaRPr>
              <a:latin typeface="Lora"/>
              <a:ea typeface="Lora"/>
              <a:cs typeface="Lora"/>
              <a:sym typeface="Lora"/>
            </a:endParaRPr>
          </a:p>
          <a:p>
            <a:pPr indent="0" lvl="0" marL="378000" rtl="0" algn="l">
              <a:lnSpc>
                <a:spcPct val="115000"/>
              </a:lnSpc>
              <a:spcBef>
                <a:spcPts val="0"/>
              </a:spcBef>
              <a:spcAft>
                <a:spcPts val="0"/>
              </a:spcAft>
              <a:buNone/>
            </a:pPr>
            <a:r>
              <a:rPr lang="en-GB">
                <a:latin typeface="Lora"/>
                <a:ea typeface="Lora"/>
                <a:cs typeface="Lora"/>
                <a:sym typeface="Lora"/>
              </a:rPr>
              <a:t>Nervousness, tremor, and irritability.</a:t>
            </a:r>
            <a:endParaRPr>
              <a:latin typeface="Lora"/>
              <a:ea typeface="Lora"/>
              <a:cs typeface="Lora"/>
              <a:sym typeface="Lora"/>
            </a:endParaRPr>
          </a:p>
          <a:p>
            <a:pPr indent="-203200" lvl="0" marL="381000" rtl="0" algn="l">
              <a:lnSpc>
                <a:spcPct val="115000"/>
              </a:lnSpc>
              <a:spcBef>
                <a:spcPts val="0"/>
              </a:spcBef>
              <a:spcAft>
                <a:spcPts val="0"/>
              </a:spcAft>
              <a:buSzPts val="1400"/>
              <a:buFont typeface="Lora"/>
              <a:buChar char="●"/>
            </a:pPr>
            <a:r>
              <a:rPr b="1" lang="en-GB">
                <a:latin typeface="Lora"/>
                <a:ea typeface="Lora"/>
                <a:cs typeface="Lora"/>
                <a:sym typeface="Lora"/>
              </a:rPr>
              <a:t>Ocular</a:t>
            </a:r>
            <a:r>
              <a:rPr lang="en-GB">
                <a:latin typeface="Lora"/>
                <a:ea typeface="Lora"/>
                <a:cs typeface="Lora"/>
                <a:sym typeface="Lora"/>
              </a:rPr>
              <a:t>: </a:t>
            </a:r>
            <a:endParaRPr>
              <a:latin typeface="Lora"/>
              <a:ea typeface="Lora"/>
              <a:cs typeface="Lora"/>
              <a:sym typeface="Lora"/>
            </a:endParaRPr>
          </a:p>
          <a:p>
            <a:pPr indent="0" lvl="0" marL="378000" rtl="0" algn="l">
              <a:lnSpc>
                <a:spcPct val="115000"/>
              </a:lnSpc>
              <a:spcBef>
                <a:spcPts val="0"/>
              </a:spcBef>
              <a:spcAft>
                <a:spcPts val="0"/>
              </a:spcAft>
              <a:buNone/>
            </a:pPr>
            <a:r>
              <a:rPr lang="en-GB">
                <a:latin typeface="Lora"/>
                <a:ea typeface="Lora"/>
                <a:cs typeface="Lora"/>
                <a:sym typeface="Lora"/>
              </a:rPr>
              <a:t>Wide, staring gaze and lid lag.</a:t>
            </a:r>
            <a:endParaRPr>
              <a:latin typeface="Lora"/>
              <a:ea typeface="Lora"/>
              <a:cs typeface="Lora"/>
              <a:sym typeface="Lora"/>
            </a:endParaRPr>
          </a:p>
          <a:p>
            <a:pPr indent="-203200" lvl="0" marL="381000" rtl="0" algn="l">
              <a:lnSpc>
                <a:spcPct val="115000"/>
              </a:lnSpc>
              <a:spcBef>
                <a:spcPts val="0"/>
              </a:spcBef>
              <a:spcAft>
                <a:spcPts val="0"/>
              </a:spcAft>
              <a:buSzPts val="1400"/>
              <a:buFont typeface="Lora"/>
              <a:buChar char="●"/>
            </a:pPr>
            <a:r>
              <a:rPr b="1" lang="en-GB">
                <a:latin typeface="Lora"/>
                <a:ea typeface="Lora"/>
                <a:cs typeface="Lora"/>
                <a:sym typeface="Lora"/>
              </a:rPr>
              <a:t>Thyroid storm (medical emergency): </a:t>
            </a:r>
            <a:endParaRPr b="1">
              <a:latin typeface="Lora"/>
              <a:ea typeface="Lora"/>
              <a:cs typeface="Lora"/>
              <a:sym typeface="Lora"/>
            </a:endParaRPr>
          </a:p>
          <a:p>
            <a:pPr indent="0" lvl="0" marL="378000" rtl="0" algn="l">
              <a:lnSpc>
                <a:spcPct val="115000"/>
              </a:lnSpc>
              <a:spcBef>
                <a:spcPts val="0"/>
              </a:spcBef>
              <a:spcAft>
                <a:spcPts val="0"/>
              </a:spcAft>
              <a:buNone/>
            </a:pPr>
            <a:r>
              <a:rPr lang="en-GB">
                <a:latin typeface="Lora"/>
                <a:ea typeface="Lora"/>
                <a:cs typeface="Lora"/>
                <a:sym typeface="Lora"/>
              </a:rPr>
              <a:t>The abrupt onset of severe hyperthyroidism. It occurs most often in patients with Graves disease.</a:t>
            </a:r>
            <a:endParaRPr>
              <a:latin typeface="Lora"/>
              <a:ea typeface="Lora"/>
              <a:cs typeface="Lora"/>
              <a:sym typeface="Lora"/>
            </a:endParaRPr>
          </a:p>
          <a:p>
            <a:pPr indent="-203200" lvl="0" marL="381000" rtl="0" algn="l">
              <a:lnSpc>
                <a:spcPct val="115000"/>
              </a:lnSpc>
              <a:spcBef>
                <a:spcPts val="0"/>
              </a:spcBef>
              <a:spcAft>
                <a:spcPts val="0"/>
              </a:spcAft>
              <a:buSzPts val="1400"/>
              <a:buFont typeface="Lora"/>
              <a:buChar char="●"/>
            </a:pPr>
            <a:r>
              <a:rPr b="1" lang="en-GB">
                <a:latin typeface="Lora"/>
                <a:ea typeface="Lora"/>
                <a:cs typeface="Lora"/>
                <a:sym typeface="Lora"/>
              </a:rPr>
              <a:t>Apathetic hyperthyroidism:</a:t>
            </a:r>
            <a:r>
              <a:rPr lang="en-GB">
                <a:latin typeface="Lora"/>
                <a:ea typeface="Lora"/>
                <a:cs typeface="Lora"/>
                <a:sym typeface="Lora"/>
              </a:rPr>
              <a:t> </a:t>
            </a:r>
            <a:endParaRPr>
              <a:latin typeface="Lora"/>
              <a:ea typeface="Lora"/>
              <a:cs typeface="Lora"/>
              <a:sym typeface="Lora"/>
            </a:endParaRPr>
          </a:p>
          <a:p>
            <a:pPr indent="0" lvl="0" marL="378000" rtl="0" algn="l">
              <a:lnSpc>
                <a:spcPct val="115000"/>
              </a:lnSpc>
              <a:spcBef>
                <a:spcPts val="0"/>
              </a:spcBef>
              <a:spcAft>
                <a:spcPts val="0"/>
              </a:spcAft>
              <a:buNone/>
            </a:pPr>
            <a:r>
              <a:rPr lang="en-GB">
                <a:latin typeface="Lora"/>
                <a:ea typeface="Lora"/>
                <a:cs typeface="Lora"/>
                <a:sym typeface="Lora"/>
              </a:rPr>
              <a:t>Refers to thyrotoxicosis occurring in older adults, in whom the typical features of thyroid hormone excess often are blunted</a:t>
            </a:r>
            <a:endParaRPr>
              <a:latin typeface="Lora"/>
              <a:ea typeface="Lora"/>
              <a:cs typeface="Lora"/>
              <a:sym typeface="Lora"/>
            </a:endParaRPr>
          </a:p>
          <a:p>
            <a:pPr indent="0" lvl="0" marL="0" rtl="0" algn="l">
              <a:lnSpc>
                <a:spcPct val="115000"/>
              </a:lnSpc>
              <a:spcBef>
                <a:spcPts val="1000"/>
              </a:spcBef>
              <a:spcAft>
                <a:spcPts val="0"/>
              </a:spcAft>
              <a:buNone/>
            </a:pPr>
            <a:r>
              <a:rPr b="1" lang="en-GB" sz="1800">
                <a:solidFill>
                  <a:srgbClr val="274E13"/>
                </a:solidFill>
                <a:latin typeface="Lora"/>
                <a:ea typeface="Lora"/>
                <a:cs typeface="Lora"/>
                <a:sym typeface="Lora"/>
              </a:rPr>
              <a:t>Diagnosis</a:t>
            </a:r>
            <a:endParaRPr b="1" sz="1800">
              <a:solidFill>
                <a:srgbClr val="274E13"/>
              </a:solidFill>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The diagnosis of is based on clinical features and laboratory data. </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The measurement of </a:t>
            </a:r>
            <a:r>
              <a:rPr b="1" lang="en-GB">
                <a:solidFill>
                  <a:srgbClr val="FF0000"/>
                </a:solidFill>
                <a:latin typeface="Lora"/>
                <a:ea typeface="Lora"/>
                <a:cs typeface="Lora"/>
                <a:sym typeface="Lora"/>
              </a:rPr>
              <a:t>serum TSH</a:t>
            </a:r>
            <a:r>
              <a:rPr lang="en-GB">
                <a:latin typeface="Lora"/>
                <a:ea typeface="Lora"/>
                <a:cs typeface="Lora"/>
                <a:sym typeface="Lora"/>
              </a:rPr>
              <a:t> is the </a:t>
            </a:r>
            <a:r>
              <a:rPr lang="en-GB" u="sng">
                <a:latin typeface="Lora"/>
                <a:ea typeface="Lora"/>
                <a:cs typeface="Lora"/>
                <a:sym typeface="Lora"/>
              </a:rPr>
              <a:t>most useful single screening test.</a:t>
            </a:r>
            <a:endParaRPr u="sng">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Free thyroid hormone assays, T3 and T4.</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Measurement of radioactive iodine uptake by the thyroid gland</a:t>
            </a:r>
            <a:r>
              <a:rPr baseline="30000" lang="en-GB">
                <a:latin typeface="Lora"/>
                <a:ea typeface="Lora"/>
                <a:cs typeface="Lora"/>
                <a:sym typeface="Lora"/>
              </a:rPr>
              <a:t>1</a:t>
            </a:r>
            <a:r>
              <a:rPr lang="en-GB">
                <a:latin typeface="Lora"/>
                <a:ea typeface="Lora"/>
                <a:cs typeface="Lora"/>
                <a:sym typeface="Lora"/>
              </a:rPr>
              <a:t>.</a:t>
            </a:r>
            <a:endParaRPr>
              <a:latin typeface="Lora"/>
              <a:ea typeface="Lora"/>
              <a:cs typeface="Lora"/>
              <a:sym typeface="Lora"/>
            </a:endParaRPr>
          </a:p>
          <a:p>
            <a:pPr indent="0" lvl="0" marL="0" rtl="0" algn="l">
              <a:lnSpc>
                <a:spcPct val="115000"/>
              </a:lnSpc>
              <a:spcBef>
                <a:spcPts val="0"/>
              </a:spcBef>
              <a:spcAft>
                <a:spcPts val="0"/>
              </a:spcAft>
              <a:buNone/>
            </a:pPr>
            <a:r>
              <a:t/>
            </a:r>
            <a:endParaRPr>
              <a:latin typeface="Lora"/>
              <a:ea typeface="Lora"/>
              <a:cs typeface="Lora"/>
              <a:sym typeface="Lora"/>
            </a:endParaRPr>
          </a:p>
        </p:txBody>
      </p:sp>
      <p:sp>
        <p:nvSpPr>
          <p:cNvPr id="316" name="Google Shape;316;p15"/>
          <p:cNvSpPr txBox="1"/>
          <p:nvPr/>
        </p:nvSpPr>
        <p:spPr>
          <a:xfrm>
            <a:off x="1266225" y="18625"/>
            <a:ext cx="5385600" cy="95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274E13"/>
                </a:solidFill>
                <a:latin typeface="Lora"/>
                <a:ea typeface="Lora"/>
                <a:cs typeface="Lora"/>
                <a:sym typeface="Lora"/>
              </a:rPr>
              <a:t>Hyperthyroidism</a:t>
            </a:r>
            <a:endParaRPr b="1" sz="3000">
              <a:solidFill>
                <a:srgbClr val="274E13"/>
              </a:solidFill>
              <a:latin typeface="Lora"/>
              <a:ea typeface="Lora"/>
              <a:cs typeface="Lora"/>
              <a:sym typeface="Lora"/>
            </a:endParaRPr>
          </a:p>
        </p:txBody>
      </p:sp>
      <p:sp>
        <p:nvSpPr>
          <p:cNvPr id="317" name="Google Shape;317;p15"/>
          <p:cNvSpPr txBox="1"/>
          <p:nvPr/>
        </p:nvSpPr>
        <p:spPr>
          <a:xfrm>
            <a:off x="0" y="9777250"/>
            <a:ext cx="5904900" cy="6660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SzPts val="1000"/>
              <a:buFont typeface="Lora"/>
              <a:buAutoNum type="arabicPeriod"/>
            </a:pPr>
            <a:r>
              <a:rPr lang="en-GB" sz="1000">
                <a:latin typeface="Lora"/>
                <a:ea typeface="Lora"/>
                <a:cs typeface="Lora"/>
                <a:sym typeface="Lora"/>
              </a:rPr>
              <a:t>High radioactive iodine uptake → Hyperfunctioning gland.</a:t>
            </a:r>
            <a:endParaRPr sz="1000">
              <a:latin typeface="Lora"/>
              <a:ea typeface="Lora"/>
              <a:cs typeface="Lora"/>
              <a:sym typeface="Lora"/>
            </a:endParaRPr>
          </a:p>
        </p:txBody>
      </p:sp>
      <p:sp>
        <p:nvSpPr>
          <p:cNvPr id="318" name="Google Shape;318;p15"/>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16"/>
          <p:cNvSpPr txBox="1"/>
          <p:nvPr/>
        </p:nvSpPr>
        <p:spPr>
          <a:xfrm>
            <a:off x="1266225" y="18625"/>
            <a:ext cx="5385600" cy="95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274E13"/>
                </a:solidFill>
                <a:latin typeface="Lora"/>
                <a:ea typeface="Lora"/>
                <a:cs typeface="Lora"/>
                <a:sym typeface="Lora"/>
              </a:rPr>
              <a:t>Graves disease</a:t>
            </a:r>
            <a:endParaRPr b="1" sz="3000">
              <a:solidFill>
                <a:srgbClr val="274E13"/>
              </a:solidFill>
              <a:latin typeface="Lora"/>
              <a:ea typeface="Lora"/>
              <a:cs typeface="Lora"/>
              <a:sym typeface="Lora"/>
            </a:endParaRPr>
          </a:p>
        </p:txBody>
      </p:sp>
      <p:sp>
        <p:nvSpPr>
          <p:cNvPr id="324" name="Google Shape;324;p16"/>
          <p:cNvSpPr txBox="1"/>
          <p:nvPr/>
        </p:nvSpPr>
        <p:spPr>
          <a:xfrm>
            <a:off x="0" y="872975"/>
            <a:ext cx="7069200" cy="311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800">
                <a:solidFill>
                  <a:srgbClr val="274E13"/>
                </a:solidFill>
                <a:latin typeface="Lora"/>
                <a:ea typeface="Lora"/>
                <a:cs typeface="Lora"/>
                <a:sym typeface="Lora"/>
              </a:rPr>
              <a:t>Introduction</a:t>
            </a:r>
            <a:endParaRPr>
              <a:latin typeface="Lora"/>
              <a:ea typeface="Lora"/>
              <a:cs typeface="Lora"/>
              <a:sym typeface="Lora"/>
            </a:endParaRPr>
          </a:p>
          <a:p>
            <a:pPr indent="-203200" lvl="0" marL="381000" rtl="0" algn="l">
              <a:lnSpc>
                <a:spcPct val="115000"/>
              </a:lnSpc>
              <a:spcBef>
                <a:spcPts val="0"/>
              </a:spcBef>
              <a:spcAft>
                <a:spcPts val="0"/>
              </a:spcAft>
              <a:buSzPts val="1400"/>
              <a:buFont typeface="Lora"/>
              <a:buChar char="●"/>
            </a:pPr>
            <a:r>
              <a:rPr lang="en-GB">
                <a:latin typeface="Lora"/>
                <a:ea typeface="Lora"/>
                <a:cs typeface="Lora"/>
                <a:sym typeface="Lora"/>
              </a:rPr>
              <a:t>T</a:t>
            </a:r>
            <a:r>
              <a:rPr lang="en-GB">
                <a:latin typeface="Lora"/>
                <a:ea typeface="Lora"/>
                <a:cs typeface="Lora"/>
                <a:sym typeface="Lora"/>
              </a:rPr>
              <a:t>he most common cause of endogenous hyperthyroidism. </a:t>
            </a:r>
            <a:endParaRPr b="1" sz="1800">
              <a:solidFill>
                <a:srgbClr val="274E13"/>
              </a:solidFill>
              <a:latin typeface="Lora"/>
              <a:ea typeface="Lora"/>
              <a:cs typeface="Lora"/>
              <a:sym typeface="Lora"/>
            </a:endParaRPr>
          </a:p>
          <a:p>
            <a:pPr indent="0" lvl="0" marL="0" rtl="0" algn="l">
              <a:lnSpc>
                <a:spcPct val="115000"/>
              </a:lnSpc>
              <a:spcBef>
                <a:spcPts val="0"/>
              </a:spcBef>
              <a:spcAft>
                <a:spcPts val="0"/>
              </a:spcAft>
              <a:buNone/>
            </a:pPr>
            <a:r>
              <a:rPr b="1" lang="en-GB">
                <a:solidFill>
                  <a:srgbClr val="38761D"/>
                </a:solidFill>
                <a:latin typeface="Lora"/>
                <a:ea typeface="Lora"/>
                <a:cs typeface="Lora"/>
                <a:sym typeface="Lora"/>
              </a:rPr>
              <a:t>Prevalence: </a:t>
            </a:r>
            <a:endParaRPr b="1">
              <a:solidFill>
                <a:srgbClr val="38761D"/>
              </a:solidFill>
              <a:latin typeface="Lora"/>
              <a:ea typeface="Lora"/>
              <a:cs typeface="Lora"/>
              <a:sym typeface="Lora"/>
            </a:endParaRPr>
          </a:p>
          <a:p>
            <a:pPr indent="-317500" lvl="0" marL="630000"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Between the ages of 20 and 40.</a:t>
            </a:r>
            <a:endParaRPr>
              <a:solidFill>
                <a:schemeClr val="dk1"/>
              </a:solidFill>
              <a:latin typeface="Lora"/>
              <a:ea typeface="Lora"/>
              <a:cs typeface="Lora"/>
              <a:sym typeface="Lora"/>
            </a:endParaRPr>
          </a:p>
          <a:p>
            <a:pPr indent="-317500" lvl="0" marL="630000"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Women seven times more commonly than men.</a:t>
            </a:r>
            <a:endParaRPr>
              <a:solidFill>
                <a:schemeClr val="dk1"/>
              </a:solidFill>
              <a:latin typeface="Lora"/>
              <a:ea typeface="Lora"/>
              <a:cs typeface="Lora"/>
              <a:sym typeface="Lora"/>
            </a:endParaRPr>
          </a:p>
          <a:p>
            <a:pPr indent="0" lvl="0" marL="0" rtl="0" algn="l">
              <a:lnSpc>
                <a:spcPct val="115000"/>
              </a:lnSpc>
              <a:spcBef>
                <a:spcPts val="0"/>
              </a:spcBef>
              <a:spcAft>
                <a:spcPts val="0"/>
              </a:spcAft>
              <a:buNone/>
            </a:pPr>
            <a:r>
              <a:rPr b="1" lang="en-GB">
                <a:solidFill>
                  <a:srgbClr val="38761D"/>
                </a:solidFill>
                <a:latin typeface="Lora"/>
                <a:ea typeface="Lora"/>
                <a:cs typeface="Lora"/>
                <a:sym typeface="Lora"/>
              </a:rPr>
              <a:t>Genetic factors: </a:t>
            </a:r>
            <a:r>
              <a:rPr b="1" lang="en-GB">
                <a:solidFill>
                  <a:srgbClr val="674EA7"/>
                </a:solidFill>
                <a:latin typeface="Lora"/>
                <a:ea typeface="Lora"/>
                <a:cs typeface="Lora"/>
                <a:sym typeface="Lora"/>
              </a:rPr>
              <a:t>Females only</a:t>
            </a:r>
            <a:r>
              <a:rPr b="1" lang="en-GB">
                <a:solidFill>
                  <a:srgbClr val="38761D"/>
                </a:solidFill>
                <a:latin typeface="Lora"/>
                <a:ea typeface="Lora"/>
                <a:cs typeface="Lora"/>
                <a:sym typeface="Lora"/>
              </a:rPr>
              <a:t>  </a:t>
            </a:r>
            <a:r>
              <a:rPr b="1" lang="en-GB" sz="1200">
                <a:solidFill>
                  <a:srgbClr val="B7B7B7"/>
                </a:solidFill>
                <a:latin typeface="Lora"/>
                <a:ea typeface="Lora"/>
                <a:cs typeface="Lora"/>
                <a:sym typeface="Lora"/>
              </a:rPr>
              <a:t>Female doctor skipped it</a:t>
            </a:r>
            <a:endParaRPr b="1">
              <a:solidFill>
                <a:srgbClr val="38761D"/>
              </a:solidFill>
              <a:latin typeface="Lora"/>
              <a:ea typeface="Lora"/>
              <a:cs typeface="Lora"/>
              <a:sym typeface="Lora"/>
            </a:endParaRPr>
          </a:p>
          <a:p>
            <a:pPr indent="-317500" lvl="0" marL="630000"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Associated with the presence of certain human leukocyte antigen (HLA) haplotypes, specifically</a:t>
            </a:r>
            <a:r>
              <a:rPr lang="en-GB">
                <a:latin typeface="Lora"/>
                <a:ea typeface="Lora"/>
                <a:cs typeface="Lora"/>
                <a:sym typeface="Lora"/>
              </a:rPr>
              <a:t> </a:t>
            </a:r>
            <a:r>
              <a:rPr b="1" lang="en-GB">
                <a:latin typeface="Lora"/>
                <a:ea typeface="Lora"/>
                <a:cs typeface="Lora"/>
                <a:sym typeface="Lora"/>
              </a:rPr>
              <a:t>HLA-DR3.</a:t>
            </a:r>
            <a:endParaRPr b="1">
              <a:latin typeface="Lora"/>
              <a:ea typeface="Lora"/>
              <a:cs typeface="Lora"/>
              <a:sym typeface="Lora"/>
            </a:endParaRPr>
          </a:p>
          <a:p>
            <a:pPr indent="-317500" lvl="0" marL="630000"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Polymorphisms in genes whose products regulate T-cell responses, including the inhibitory T-cell receptor </a:t>
            </a:r>
            <a:r>
              <a:rPr b="1" lang="en-GB">
                <a:latin typeface="Lora"/>
                <a:ea typeface="Lora"/>
                <a:cs typeface="Lora"/>
                <a:sym typeface="Lora"/>
              </a:rPr>
              <a:t>CTLA-4.</a:t>
            </a:r>
            <a:endParaRPr b="1">
              <a:latin typeface="Lora"/>
              <a:ea typeface="Lora"/>
              <a:cs typeface="Lora"/>
              <a:sym typeface="Lora"/>
            </a:endParaRPr>
          </a:p>
          <a:p>
            <a:pPr indent="0" lvl="0" marL="0" rtl="0" algn="l">
              <a:lnSpc>
                <a:spcPct val="115000"/>
              </a:lnSpc>
              <a:spcBef>
                <a:spcPts val="1000"/>
              </a:spcBef>
              <a:spcAft>
                <a:spcPts val="0"/>
              </a:spcAft>
              <a:buNone/>
            </a:pPr>
            <a:r>
              <a:rPr b="1" lang="en-GB" sz="1600">
                <a:solidFill>
                  <a:srgbClr val="38761D"/>
                </a:solidFill>
                <a:latin typeface="Lora"/>
                <a:ea typeface="Lora"/>
                <a:cs typeface="Lora"/>
                <a:sym typeface="Lora"/>
              </a:rPr>
              <a:t>Pathogenesis</a:t>
            </a:r>
            <a:endParaRPr b="1" sz="1600">
              <a:solidFill>
                <a:srgbClr val="38761D"/>
              </a:solidFill>
              <a:latin typeface="Lora"/>
              <a:ea typeface="Lora"/>
              <a:cs typeface="Lora"/>
              <a:sym typeface="Lora"/>
            </a:endParaRPr>
          </a:p>
        </p:txBody>
      </p:sp>
      <p:sp>
        <p:nvSpPr>
          <p:cNvPr id="325" name="Google Shape;325;p16"/>
          <p:cNvSpPr/>
          <p:nvPr/>
        </p:nvSpPr>
        <p:spPr>
          <a:xfrm>
            <a:off x="600100" y="4130050"/>
            <a:ext cx="6374100" cy="729900"/>
          </a:xfrm>
          <a:prstGeom prst="roundRect">
            <a:avLst>
              <a:gd fmla="val 16667" name="adj"/>
            </a:avLst>
          </a:prstGeom>
          <a:solidFill>
            <a:srgbClr val="274E13">
              <a:alpha val="8268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a:solidFill>
                  <a:srgbClr val="FFFFFF"/>
                </a:solidFill>
                <a:latin typeface="Lora"/>
                <a:ea typeface="Lora"/>
                <a:cs typeface="Lora"/>
                <a:sym typeface="Lora"/>
              </a:rPr>
              <a:t>Breakdown in self-tolerance to thyroid autoantigens, of which the most important is the </a:t>
            </a:r>
            <a:r>
              <a:rPr b="1" lang="en-GB">
                <a:solidFill>
                  <a:srgbClr val="FF0000"/>
                </a:solidFill>
                <a:latin typeface="Lora"/>
                <a:ea typeface="Lora"/>
                <a:cs typeface="Lora"/>
                <a:sym typeface="Lora"/>
              </a:rPr>
              <a:t>TSH receptor</a:t>
            </a:r>
            <a:r>
              <a:rPr b="1" lang="en-GB">
                <a:solidFill>
                  <a:srgbClr val="FFFFFF"/>
                </a:solidFill>
                <a:latin typeface="Lora"/>
                <a:ea typeface="Lora"/>
                <a:cs typeface="Lora"/>
                <a:sym typeface="Lora"/>
              </a:rPr>
              <a:t>.</a:t>
            </a:r>
            <a:r>
              <a:rPr b="1" lang="en-GB">
                <a:solidFill>
                  <a:srgbClr val="FFFFFF"/>
                </a:solidFill>
                <a:latin typeface="Lora"/>
                <a:ea typeface="Lora"/>
                <a:cs typeface="Lora"/>
                <a:sym typeface="Lora"/>
              </a:rPr>
              <a:t> The result is the production of multiple autoantibodies, including:</a:t>
            </a:r>
            <a:endParaRPr b="1">
              <a:solidFill>
                <a:srgbClr val="FFFFFF"/>
              </a:solidFill>
              <a:latin typeface="Lora"/>
              <a:ea typeface="Lora"/>
              <a:cs typeface="Lora"/>
              <a:sym typeface="Lora"/>
            </a:endParaRPr>
          </a:p>
        </p:txBody>
      </p:sp>
      <p:sp>
        <p:nvSpPr>
          <p:cNvPr id="326" name="Google Shape;326;p16"/>
          <p:cNvSpPr/>
          <p:nvPr/>
        </p:nvSpPr>
        <p:spPr>
          <a:xfrm>
            <a:off x="540700" y="5135650"/>
            <a:ext cx="1964400" cy="959700"/>
          </a:xfrm>
          <a:prstGeom prst="roundRect">
            <a:avLst>
              <a:gd fmla="val 16667" name="adj"/>
            </a:avLst>
          </a:prstGeom>
          <a:solidFill>
            <a:srgbClr val="D9EAD3"/>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GB" sz="1200">
                <a:solidFill>
                  <a:srgbClr val="FF0000"/>
                </a:solidFill>
                <a:latin typeface="Lora"/>
                <a:ea typeface="Lora"/>
                <a:cs typeface="Lora"/>
                <a:sym typeface="Lora"/>
              </a:rPr>
              <a:t>Thyroid-stimulating immunoglobulin</a:t>
            </a:r>
            <a:endParaRPr b="1" sz="1200">
              <a:solidFill>
                <a:srgbClr val="FF0000"/>
              </a:solidFill>
              <a:latin typeface="Lora"/>
              <a:ea typeface="Lora"/>
              <a:cs typeface="Lora"/>
              <a:sym typeface="Lora"/>
            </a:endParaRPr>
          </a:p>
        </p:txBody>
      </p:sp>
      <p:sp>
        <p:nvSpPr>
          <p:cNvPr id="327" name="Google Shape;327;p16"/>
          <p:cNvSpPr/>
          <p:nvPr/>
        </p:nvSpPr>
        <p:spPr>
          <a:xfrm>
            <a:off x="5069200" y="5135650"/>
            <a:ext cx="1964400" cy="959700"/>
          </a:xfrm>
          <a:prstGeom prst="roundRect">
            <a:avLst>
              <a:gd fmla="val 16667" name="adj"/>
            </a:avLst>
          </a:prstGeom>
          <a:solidFill>
            <a:srgbClr val="D9EAD3"/>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FF0000"/>
                </a:solidFill>
                <a:latin typeface="Lora"/>
                <a:ea typeface="Lora"/>
                <a:cs typeface="Lora"/>
                <a:sym typeface="Lora"/>
              </a:rPr>
              <a:t>TSH-binding </a:t>
            </a:r>
            <a:r>
              <a:rPr b="1" lang="en-GB" sz="1200">
                <a:solidFill>
                  <a:srgbClr val="FF0000"/>
                </a:solidFill>
                <a:latin typeface="Lora"/>
                <a:ea typeface="Lora"/>
                <a:cs typeface="Lora"/>
                <a:sym typeface="Lora"/>
              </a:rPr>
              <a:t>inhibitory</a:t>
            </a:r>
            <a:r>
              <a:rPr b="1" lang="en-GB" sz="1200">
                <a:solidFill>
                  <a:srgbClr val="FF0000"/>
                </a:solidFill>
                <a:latin typeface="Lora"/>
                <a:ea typeface="Lora"/>
                <a:cs typeface="Lora"/>
                <a:sym typeface="Lora"/>
              </a:rPr>
              <a:t> immunoglobulins</a:t>
            </a:r>
            <a:endParaRPr b="1" sz="1200">
              <a:solidFill>
                <a:srgbClr val="FF0000"/>
              </a:solidFill>
              <a:latin typeface="Lora"/>
              <a:ea typeface="Lora"/>
              <a:cs typeface="Lora"/>
              <a:sym typeface="Lora"/>
            </a:endParaRPr>
          </a:p>
        </p:txBody>
      </p:sp>
      <p:sp>
        <p:nvSpPr>
          <p:cNvPr id="328" name="Google Shape;328;p16"/>
          <p:cNvSpPr/>
          <p:nvPr/>
        </p:nvSpPr>
        <p:spPr>
          <a:xfrm>
            <a:off x="2804950" y="5135650"/>
            <a:ext cx="1964400" cy="959700"/>
          </a:xfrm>
          <a:prstGeom prst="roundRect">
            <a:avLst>
              <a:gd fmla="val 16667" name="adj"/>
            </a:avLst>
          </a:prstGeom>
          <a:solidFill>
            <a:srgbClr val="D9EAD3"/>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FF0000"/>
                </a:solidFill>
                <a:latin typeface="Lora"/>
                <a:ea typeface="Lora"/>
                <a:cs typeface="Lora"/>
                <a:sym typeface="Lora"/>
              </a:rPr>
              <a:t>Thyroid growth-stimulating immunoglobulins</a:t>
            </a:r>
            <a:endParaRPr b="1" sz="1200">
              <a:solidFill>
                <a:srgbClr val="FF0000"/>
              </a:solidFill>
              <a:latin typeface="Lora"/>
              <a:ea typeface="Lora"/>
              <a:cs typeface="Lora"/>
              <a:sym typeface="Lora"/>
            </a:endParaRPr>
          </a:p>
        </p:txBody>
      </p:sp>
      <p:sp>
        <p:nvSpPr>
          <p:cNvPr id="329" name="Google Shape;329;p16"/>
          <p:cNvSpPr/>
          <p:nvPr/>
        </p:nvSpPr>
        <p:spPr>
          <a:xfrm>
            <a:off x="540700" y="6261200"/>
            <a:ext cx="1964400" cy="1080300"/>
          </a:xfrm>
          <a:prstGeom prst="roundRect">
            <a:avLst>
              <a:gd fmla="val 16667" name="adj"/>
            </a:avLst>
          </a:prstGeom>
          <a:noFill/>
          <a:ln cap="flat" cmpd="sng" w="9525">
            <a:solidFill>
              <a:srgbClr val="274E1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GB" sz="1000">
                <a:latin typeface="Lora"/>
                <a:ea typeface="Lora"/>
                <a:cs typeface="Lora"/>
                <a:sym typeface="Lora"/>
              </a:rPr>
              <a:t>An IgG antibody that binds to the TSH receptor and mimics the action of TSH, relatively </a:t>
            </a:r>
            <a:r>
              <a:rPr b="1" lang="en-GB" sz="1000">
                <a:latin typeface="Lora"/>
                <a:ea typeface="Lora"/>
                <a:cs typeface="Lora"/>
                <a:sym typeface="Lora"/>
              </a:rPr>
              <a:t>specific for Graves disease.</a:t>
            </a:r>
            <a:endParaRPr b="1" sz="1000">
              <a:latin typeface="Lora"/>
              <a:ea typeface="Lora"/>
              <a:cs typeface="Lora"/>
              <a:sym typeface="Lora"/>
            </a:endParaRPr>
          </a:p>
        </p:txBody>
      </p:sp>
      <p:sp>
        <p:nvSpPr>
          <p:cNvPr id="330" name="Google Shape;330;p16"/>
          <p:cNvSpPr/>
          <p:nvPr/>
        </p:nvSpPr>
        <p:spPr>
          <a:xfrm>
            <a:off x="5069200" y="6261200"/>
            <a:ext cx="1964400" cy="1080300"/>
          </a:xfrm>
          <a:prstGeom prst="roundRect">
            <a:avLst>
              <a:gd fmla="val 16667" name="adj"/>
            </a:avLst>
          </a:prstGeom>
          <a:noFill/>
          <a:ln cap="flat" cmpd="sng" w="9525">
            <a:solidFill>
              <a:srgbClr val="274E1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latin typeface="Lora"/>
                <a:ea typeface="Lora"/>
                <a:cs typeface="Lora"/>
                <a:sym typeface="Lora"/>
              </a:rPr>
              <a:t>Anti-TSH receptor </a:t>
            </a:r>
            <a:r>
              <a:rPr lang="en-GB" sz="1000">
                <a:latin typeface="Lora"/>
                <a:ea typeface="Lora"/>
                <a:cs typeface="Lora"/>
                <a:sym typeface="Lora"/>
              </a:rPr>
              <a:t>antibodies </a:t>
            </a:r>
            <a:r>
              <a:rPr lang="en-GB" sz="1000">
                <a:latin typeface="Lora"/>
                <a:ea typeface="Lora"/>
                <a:cs typeface="Lora"/>
                <a:sym typeface="Lora"/>
              </a:rPr>
              <a:t>prevent TSH from binding to its receptor on thyroid epithelial cells and may </a:t>
            </a:r>
            <a:r>
              <a:rPr b="1" lang="en-GB" sz="1000">
                <a:latin typeface="Lora"/>
                <a:ea typeface="Lora"/>
                <a:cs typeface="Lora"/>
                <a:sym typeface="Lora"/>
              </a:rPr>
              <a:t>inhibit thyroid cell function. </a:t>
            </a:r>
            <a:endParaRPr b="1" sz="1000">
              <a:latin typeface="Lora"/>
              <a:ea typeface="Lora"/>
              <a:cs typeface="Lora"/>
              <a:sym typeface="Lora"/>
            </a:endParaRPr>
          </a:p>
        </p:txBody>
      </p:sp>
      <p:sp>
        <p:nvSpPr>
          <p:cNvPr id="331" name="Google Shape;331;p16"/>
          <p:cNvSpPr/>
          <p:nvPr/>
        </p:nvSpPr>
        <p:spPr>
          <a:xfrm>
            <a:off x="2804950" y="6261200"/>
            <a:ext cx="1964400" cy="1080300"/>
          </a:xfrm>
          <a:prstGeom prst="roundRect">
            <a:avLst>
              <a:gd fmla="val 16667" name="adj"/>
            </a:avLst>
          </a:prstGeom>
          <a:noFill/>
          <a:ln cap="flat" cmpd="sng" w="9525">
            <a:solidFill>
              <a:srgbClr val="274E1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Lora"/>
                <a:ea typeface="Lora"/>
                <a:cs typeface="Lora"/>
                <a:sym typeface="Lora"/>
              </a:rPr>
              <a:t>Also directed against the TSH receptor.</a:t>
            </a:r>
            <a:endParaRPr sz="1200">
              <a:latin typeface="Lora"/>
              <a:ea typeface="Lora"/>
              <a:cs typeface="Lora"/>
              <a:sym typeface="Lora"/>
            </a:endParaRPr>
          </a:p>
        </p:txBody>
      </p:sp>
      <p:cxnSp>
        <p:nvCxnSpPr>
          <p:cNvPr id="332" name="Google Shape;332;p16"/>
          <p:cNvCxnSpPr>
            <a:endCxn id="326" idx="0"/>
          </p:cNvCxnSpPr>
          <p:nvPr/>
        </p:nvCxnSpPr>
        <p:spPr>
          <a:xfrm flipH="1">
            <a:off x="1522900" y="4859950"/>
            <a:ext cx="1800" cy="275700"/>
          </a:xfrm>
          <a:prstGeom prst="straightConnector1">
            <a:avLst/>
          </a:prstGeom>
          <a:noFill/>
          <a:ln cap="flat" cmpd="sng" w="9525">
            <a:solidFill>
              <a:srgbClr val="274E13"/>
            </a:solidFill>
            <a:prstDash val="solid"/>
            <a:round/>
            <a:headEnd len="med" w="med" type="none"/>
            <a:tailEnd len="med" w="med" type="stealth"/>
          </a:ln>
        </p:spPr>
      </p:cxnSp>
      <p:cxnSp>
        <p:nvCxnSpPr>
          <p:cNvPr id="333" name="Google Shape;333;p16"/>
          <p:cNvCxnSpPr/>
          <p:nvPr/>
        </p:nvCxnSpPr>
        <p:spPr>
          <a:xfrm flipH="1">
            <a:off x="3786250" y="4859950"/>
            <a:ext cx="1800" cy="275700"/>
          </a:xfrm>
          <a:prstGeom prst="straightConnector1">
            <a:avLst/>
          </a:prstGeom>
          <a:noFill/>
          <a:ln cap="flat" cmpd="sng" w="9525">
            <a:solidFill>
              <a:srgbClr val="274E13"/>
            </a:solidFill>
            <a:prstDash val="solid"/>
            <a:round/>
            <a:headEnd len="med" w="med" type="none"/>
            <a:tailEnd len="med" w="med" type="stealth"/>
          </a:ln>
        </p:spPr>
      </p:cxnSp>
      <p:cxnSp>
        <p:nvCxnSpPr>
          <p:cNvPr id="334" name="Google Shape;334;p16"/>
          <p:cNvCxnSpPr/>
          <p:nvPr/>
        </p:nvCxnSpPr>
        <p:spPr>
          <a:xfrm flipH="1">
            <a:off x="6049600" y="4859950"/>
            <a:ext cx="1800" cy="275700"/>
          </a:xfrm>
          <a:prstGeom prst="straightConnector1">
            <a:avLst/>
          </a:prstGeom>
          <a:noFill/>
          <a:ln cap="flat" cmpd="sng" w="9525">
            <a:solidFill>
              <a:srgbClr val="274E13"/>
            </a:solidFill>
            <a:prstDash val="solid"/>
            <a:round/>
            <a:headEnd len="med" w="med" type="none"/>
            <a:tailEnd len="med" w="med" type="stealth"/>
          </a:ln>
        </p:spPr>
      </p:cxnSp>
      <p:cxnSp>
        <p:nvCxnSpPr>
          <p:cNvPr id="335" name="Google Shape;335;p16"/>
          <p:cNvCxnSpPr>
            <a:stCxn id="326" idx="2"/>
            <a:endCxn id="329" idx="0"/>
          </p:cNvCxnSpPr>
          <p:nvPr/>
        </p:nvCxnSpPr>
        <p:spPr>
          <a:xfrm>
            <a:off x="1522900" y="6095350"/>
            <a:ext cx="0" cy="165900"/>
          </a:xfrm>
          <a:prstGeom prst="straightConnector1">
            <a:avLst/>
          </a:prstGeom>
          <a:noFill/>
          <a:ln cap="flat" cmpd="sng" w="9525">
            <a:solidFill>
              <a:srgbClr val="274E13"/>
            </a:solidFill>
            <a:prstDash val="solid"/>
            <a:round/>
            <a:headEnd len="med" w="med" type="none"/>
            <a:tailEnd len="med" w="med" type="none"/>
          </a:ln>
        </p:spPr>
      </p:cxnSp>
      <p:cxnSp>
        <p:nvCxnSpPr>
          <p:cNvPr id="336" name="Google Shape;336;p16"/>
          <p:cNvCxnSpPr>
            <a:stCxn id="328" idx="2"/>
            <a:endCxn id="331" idx="0"/>
          </p:cNvCxnSpPr>
          <p:nvPr/>
        </p:nvCxnSpPr>
        <p:spPr>
          <a:xfrm>
            <a:off x="3787150" y="6095350"/>
            <a:ext cx="0" cy="165900"/>
          </a:xfrm>
          <a:prstGeom prst="straightConnector1">
            <a:avLst/>
          </a:prstGeom>
          <a:noFill/>
          <a:ln cap="flat" cmpd="sng" w="9525">
            <a:solidFill>
              <a:srgbClr val="274E13"/>
            </a:solidFill>
            <a:prstDash val="solid"/>
            <a:round/>
            <a:headEnd len="med" w="med" type="none"/>
            <a:tailEnd len="med" w="med" type="none"/>
          </a:ln>
        </p:spPr>
      </p:cxnSp>
      <p:cxnSp>
        <p:nvCxnSpPr>
          <p:cNvPr id="337" name="Google Shape;337;p16"/>
          <p:cNvCxnSpPr>
            <a:endCxn id="330" idx="0"/>
          </p:cNvCxnSpPr>
          <p:nvPr/>
        </p:nvCxnSpPr>
        <p:spPr>
          <a:xfrm>
            <a:off x="6051400" y="6095300"/>
            <a:ext cx="0" cy="165900"/>
          </a:xfrm>
          <a:prstGeom prst="straightConnector1">
            <a:avLst/>
          </a:prstGeom>
          <a:noFill/>
          <a:ln cap="flat" cmpd="sng" w="9525">
            <a:solidFill>
              <a:srgbClr val="274E13"/>
            </a:solidFill>
            <a:prstDash val="solid"/>
            <a:round/>
            <a:headEnd len="med" w="med" type="none"/>
            <a:tailEnd len="med" w="med" type="none"/>
          </a:ln>
        </p:spPr>
      </p:cxnSp>
      <p:sp>
        <p:nvSpPr>
          <p:cNvPr id="338" name="Google Shape;338;p16"/>
          <p:cNvSpPr txBox="1"/>
          <p:nvPr/>
        </p:nvSpPr>
        <p:spPr>
          <a:xfrm>
            <a:off x="0" y="7417700"/>
            <a:ext cx="7850100" cy="10803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The coexistence of stimulating and inhibiting immunoglobulins in the serum of the same patient is not unusual, a finding that may explain why some patients with Graves disease spontaneously develop episodes of hypothyroidism.</a:t>
            </a:r>
            <a:endParaRPr>
              <a:latin typeface="Lora"/>
              <a:ea typeface="Lora"/>
              <a:cs typeface="Lora"/>
              <a:sym typeface="Lora"/>
            </a:endParaRPr>
          </a:p>
        </p:txBody>
      </p:sp>
      <p:sp>
        <p:nvSpPr>
          <p:cNvPr id="339" name="Google Shape;339;p16"/>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graphicFrame>
        <p:nvGraphicFramePr>
          <p:cNvPr id="344" name="Google Shape;344;p17"/>
          <p:cNvGraphicFramePr/>
          <p:nvPr/>
        </p:nvGraphicFramePr>
        <p:xfrm>
          <a:off x="232575" y="1658713"/>
          <a:ext cx="3000000" cy="3000000"/>
        </p:xfrm>
        <a:graphic>
          <a:graphicData uri="http://schemas.openxmlformats.org/drawingml/2006/table">
            <a:tbl>
              <a:tblPr>
                <a:noFill/>
                <a:tableStyleId>{49B162EC-2A1A-459E-A438-AE0925952725}</a:tableStyleId>
              </a:tblPr>
              <a:tblGrid>
                <a:gridCol w="1496050"/>
                <a:gridCol w="5958800"/>
              </a:tblGrid>
              <a:tr h="381000">
                <a:tc>
                  <a:txBody>
                    <a:bodyPr/>
                    <a:lstStyle/>
                    <a:p>
                      <a:pPr indent="0" lvl="0" marL="0" rtl="0" algn="ctr">
                        <a:lnSpc>
                          <a:spcPct val="115000"/>
                        </a:lnSpc>
                        <a:spcBef>
                          <a:spcPts val="0"/>
                        </a:spcBef>
                        <a:spcAft>
                          <a:spcPts val="0"/>
                        </a:spcAft>
                        <a:buNone/>
                      </a:pPr>
                      <a:r>
                        <a:rPr b="1" lang="en-GB" sz="1200">
                          <a:solidFill>
                            <a:srgbClr val="FF0000"/>
                          </a:solidFill>
                          <a:latin typeface="Lora"/>
                          <a:ea typeface="Lora"/>
                          <a:cs typeface="Lora"/>
                          <a:sym typeface="Lora"/>
                        </a:rPr>
                        <a:t>Thyrotoxicosis</a:t>
                      </a:r>
                      <a:endParaRPr b="1" sz="1200">
                        <a:solidFill>
                          <a:srgbClr val="FF0000"/>
                        </a:solidFill>
                        <a:latin typeface="Lora"/>
                        <a:ea typeface="Lora"/>
                        <a:cs typeface="Lora"/>
                        <a:sym typeface="Lora"/>
                      </a:endParaRPr>
                    </a:p>
                  </a:txBody>
                  <a:tcPr marT="91425" marB="91425" marR="91425" marL="91425" anchor="ctr">
                    <a:solidFill>
                      <a:srgbClr val="D9EAD3"/>
                    </a:solidFill>
                  </a:tcPr>
                </a:tc>
                <a:tc>
                  <a:txBody>
                    <a:bodyPr/>
                    <a:lstStyle/>
                    <a:p>
                      <a:pPr indent="0" lvl="0" marL="0" rtl="0" algn="l">
                        <a:lnSpc>
                          <a:spcPct val="115000"/>
                        </a:lnSpc>
                        <a:spcBef>
                          <a:spcPts val="0"/>
                        </a:spcBef>
                        <a:spcAft>
                          <a:spcPts val="0"/>
                        </a:spcAft>
                        <a:buNone/>
                      </a:pPr>
                      <a:r>
                        <a:rPr lang="en-GB" sz="1200">
                          <a:latin typeface="Lora"/>
                          <a:ea typeface="Lora"/>
                          <a:cs typeface="Lora"/>
                          <a:sym typeface="Lora"/>
                        </a:rPr>
                        <a:t>- </a:t>
                      </a:r>
                      <a:r>
                        <a:rPr lang="en-GB" sz="1200">
                          <a:latin typeface="Lora"/>
                          <a:ea typeface="Lora"/>
                          <a:cs typeface="Lora"/>
                          <a:sym typeface="Lora"/>
                        </a:rPr>
                        <a:t>Diffusely enlarged, hyperfunctional thyroid.</a:t>
                      </a:r>
                      <a:endParaRPr sz="1200">
                        <a:latin typeface="Lora"/>
                        <a:ea typeface="Lora"/>
                        <a:cs typeface="Lora"/>
                        <a:sym typeface="Lora"/>
                      </a:endParaRPr>
                    </a:p>
                    <a:p>
                      <a:pPr indent="0" lvl="0" marL="0" rtl="0" algn="l">
                        <a:lnSpc>
                          <a:spcPct val="115000"/>
                        </a:lnSpc>
                        <a:spcBef>
                          <a:spcPts val="0"/>
                        </a:spcBef>
                        <a:spcAft>
                          <a:spcPts val="0"/>
                        </a:spcAft>
                        <a:buNone/>
                      </a:pPr>
                      <a:r>
                        <a:rPr lang="en-GB" sz="1200">
                          <a:latin typeface="Lora"/>
                          <a:ea typeface="Lora"/>
                          <a:cs typeface="Lora"/>
                          <a:sym typeface="Lora"/>
                        </a:rPr>
                        <a:t>- Present in all cases.</a:t>
                      </a:r>
                      <a:endParaRPr sz="1200">
                        <a:latin typeface="Lora"/>
                        <a:ea typeface="Lora"/>
                        <a:cs typeface="Lora"/>
                        <a:sym typeface="Lora"/>
                      </a:endParaRPr>
                    </a:p>
                  </a:txBody>
                  <a:tcPr marT="91425" marB="91425" marR="91425" marL="91425"/>
                </a:tc>
              </a:tr>
              <a:tr h="381000">
                <a:tc>
                  <a:txBody>
                    <a:bodyPr/>
                    <a:lstStyle/>
                    <a:p>
                      <a:pPr indent="0" lvl="0" marL="0" rtl="0" algn="ctr">
                        <a:lnSpc>
                          <a:spcPct val="115000"/>
                        </a:lnSpc>
                        <a:spcBef>
                          <a:spcPts val="0"/>
                        </a:spcBef>
                        <a:spcAft>
                          <a:spcPts val="0"/>
                        </a:spcAft>
                        <a:buNone/>
                      </a:pPr>
                      <a:r>
                        <a:rPr b="1" lang="en-GB" sz="1200">
                          <a:solidFill>
                            <a:srgbClr val="FF0000"/>
                          </a:solidFill>
                          <a:latin typeface="Lora"/>
                          <a:ea typeface="Lora"/>
                          <a:cs typeface="Lora"/>
                          <a:sym typeface="Lora"/>
                        </a:rPr>
                        <a:t>Ophthalmopathy</a:t>
                      </a:r>
                      <a:endParaRPr b="1" sz="1200">
                        <a:solidFill>
                          <a:srgbClr val="FF0000"/>
                        </a:solidFill>
                        <a:latin typeface="Lora"/>
                        <a:ea typeface="Lora"/>
                        <a:cs typeface="Lora"/>
                        <a:sym typeface="Lora"/>
                      </a:endParaRPr>
                    </a:p>
                  </a:txBody>
                  <a:tcPr marT="91425" marB="91425" marR="91425" marL="91425" anchor="ctr">
                    <a:solidFill>
                      <a:srgbClr val="D9EAD3"/>
                    </a:solidFill>
                  </a:tcPr>
                </a:tc>
                <a:tc>
                  <a:txBody>
                    <a:bodyPr/>
                    <a:lstStyle/>
                    <a:p>
                      <a:pPr indent="0" lvl="0" marL="0" rtl="0" algn="l">
                        <a:lnSpc>
                          <a:spcPct val="115000"/>
                        </a:lnSpc>
                        <a:spcBef>
                          <a:spcPts val="0"/>
                        </a:spcBef>
                        <a:spcAft>
                          <a:spcPts val="0"/>
                        </a:spcAft>
                        <a:buNone/>
                      </a:pPr>
                      <a:r>
                        <a:rPr lang="en-GB" sz="1200">
                          <a:latin typeface="Lora"/>
                          <a:ea typeface="Lora"/>
                          <a:cs typeface="Lora"/>
                          <a:sym typeface="Lora"/>
                        </a:rPr>
                        <a:t>Exophthalmos, Caused by: </a:t>
                      </a:r>
                      <a:endParaRPr sz="1200">
                        <a:latin typeface="Lora"/>
                        <a:ea typeface="Lora"/>
                        <a:cs typeface="Lora"/>
                        <a:sym typeface="Lora"/>
                      </a:endParaRPr>
                    </a:p>
                    <a:p>
                      <a:pPr indent="0" lvl="0" marL="0" rtl="0" algn="l">
                        <a:lnSpc>
                          <a:spcPct val="115000"/>
                        </a:lnSpc>
                        <a:spcBef>
                          <a:spcPts val="0"/>
                        </a:spcBef>
                        <a:spcAft>
                          <a:spcPts val="0"/>
                        </a:spcAft>
                        <a:buNone/>
                      </a:pPr>
                      <a:r>
                        <a:rPr lang="en-GB" sz="1200">
                          <a:latin typeface="Lora"/>
                          <a:ea typeface="Lora"/>
                          <a:cs typeface="Lora"/>
                          <a:sym typeface="Lora"/>
                        </a:rPr>
                        <a:t>- Retro orbital infiltration by mononuclear cells </a:t>
                      </a:r>
                      <a:endParaRPr sz="1200">
                        <a:latin typeface="Lora"/>
                        <a:ea typeface="Lora"/>
                        <a:cs typeface="Lora"/>
                        <a:sym typeface="Lora"/>
                      </a:endParaRPr>
                    </a:p>
                    <a:p>
                      <a:pPr indent="0" lvl="0" marL="0" rtl="0" algn="l">
                        <a:lnSpc>
                          <a:spcPct val="115000"/>
                        </a:lnSpc>
                        <a:spcBef>
                          <a:spcPts val="0"/>
                        </a:spcBef>
                        <a:spcAft>
                          <a:spcPts val="0"/>
                        </a:spcAft>
                        <a:buNone/>
                      </a:pPr>
                      <a:r>
                        <a:rPr lang="en-GB" sz="1200">
                          <a:latin typeface="Lora"/>
                          <a:ea typeface="Lora"/>
                          <a:cs typeface="Lora"/>
                          <a:sym typeface="Lora"/>
                        </a:rPr>
                        <a:t>(mainly T-cells).</a:t>
                      </a:r>
                      <a:endParaRPr sz="1200">
                        <a:latin typeface="Lora"/>
                        <a:ea typeface="Lora"/>
                        <a:cs typeface="Lora"/>
                        <a:sym typeface="Lora"/>
                      </a:endParaRPr>
                    </a:p>
                    <a:p>
                      <a:pPr indent="0" lvl="0" marL="0" rtl="0" algn="l">
                        <a:lnSpc>
                          <a:spcPct val="115000"/>
                        </a:lnSpc>
                        <a:spcBef>
                          <a:spcPts val="0"/>
                        </a:spcBef>
                        <a:spcAft>
                          <a:spcPts val="0"/>
                        </a:spcAft>
                        <a:buNone/>
                      </a:pPr>
                      <a:r>
                        <a:rPr lang="en-GB" sz="1200">
                          <a:latin typeface="Lora"/>
                          <a:ea typeface="Lora"/>
                          <a:cs typeface="Lora"/>
                          <a:sym typeface="Lora"/>
                        </a:rPr>
                        <a:t>- Inflammatory edema and swelling of extraocular muscles.</a:t>
                      </a:r>
                      <a:endParaRPr sz="1200">
                        <a:latin typeface="Lora"/>
                        <a:ea typeface="Lora"/>
                        <a:cs typeface="Lora"/>
                        <a:sym typeface="Lora"/>
                      </a:endParaRPr>
                    </a:p>
                    <a:p>
                      <a:pPr indent="0" lvl="0" marL="0" rtl="0" algn="l">
                        <a:lnSpc>
                          <a:spcPct val="115000"/>
                        </a:lnSpc>
                        <a:spcBef>
                          <a:spcPts val="0"/>
                        </a:spcBef>
                        <a:spcAft>
                          <a:spcPts val="0"/>
                        </a:spcAft>
                        <a:buNone/>
                      </a:pPr>
                      <a:r>
                        <a:rPr lang="en-GB" sz="1200">
                          <a:latin typeface="Lora"/>
                          <a:ea typeface="Lora"/>
                          <a:cs typeface="Lora"/>
                          <a:sym typeface="Lora"/>
                        </a:rPr>
                        <a:t>- Accumulation of extracellular matrix components </a:t>
                      </a:r>
                      <a:endParaRPr sz="1200">
                        <a:latin typeface="Lora"/>
                        <a:ea typeface="Lora"/>
                        <a:cs typeface="Lora"/>
                        <a:sym typeface="Lora"/>
                      </a:endParaRPr>
                    </a:p>
                    <a:p>
                      <a:pPr indent="0" lvl="0" marL="0" rtl="0" algn="l">
                        <a:lnSpc>
                          <a:spcPct val="115000"/>
                        </a:lnSpc>
                        <a:spcBef>
                          <a:spcPts val="0"/>
                        </a:spcBef>
                        <a:spcAft>
                          <a:spcPts val="0"/>
                        </a:spcAft>
                        <a:buNone/>
                      </a:pPr>
                      <a:r>
                        <a:rPr lang="en-GB" sz="1200">
                          <a:latin typeface="Lora"/>
                          <a:ea typeface="Lora"/>
                          <a:cs typeface="Lora"/>
                          <a:sym typeface="Lora"/>
                        </a:rPr>
                        <a:t>(glycosaminoglycan).</a:t>
                      </a:r>
                      <a:endParaRPr sz="1200">
                        <a:latin typeface="Lora"/>
                        <a:ea typeface="Lora"/>
                        <a:cs typeface="Lora"/>
                        <a:sym typeface="Lora"/>
                      </a:endParaRPr>
                    </a:p>
                    <a:p>
                      <a:pPr indent="0" lvl="0" marL="0" rtl="0" algn="l">
                        <a:lnSpc>
                          <a:spcPct val="115000"/>
                        </a:lnSpc>
                        <a:spcBef>
                          <a:spcPts val="0"/>
                        </a:spcBef>
                        <a:spcAft>
                          <a:spcPts val="0"/>
                        </a:spcAft>
                        <a:buNone/>
                      </a:pPr>
                      <a:r>
                        <a:rPr lang="en-GB" sz="1200">
                          <a:latin typeface="Lora"/>
                          <a:ea typeface="Lora"/>
                          <a:cs typeface="Lora"/>
                          <a:sym typeface="Lora"/>
                        </a:rPr>
                        <a:t>- Increased numbers of adipocytes.</a:t>
                      </a:r>
                      <a:endParaRPr sz="1200">
                        <a:latin typeface="Lora"/>
                        <a:ea typeface="Lora"/>
                        <a:cs typeface="Lora"/>
                        <a:sym typeface="Lora"/>
                      </a:endParaRPr>
                    </a:p>
                  </a:txBody>
                  <a:tcPr marT="91425" marB="91425" marR="91425" marL="91425"/>
                </a:tc>
              </a:tr>
              <a:tr h="381000">
                <a:tc>
                  <a:txBody>
                    <a:bodyPr/>
                    <a:lstStyle/>
                    <a:p>
                      <a:pPr indent="0" lvl="0" marL="0" rtl="0" algn="ctr">
                        <a:lnSpc>
                          <a:spcPct val="115000"/>
                        </a:lnSpc>
                        <a:spcBef>
                          <a:spcPts val="0"/>
                        </a:spcBef>
                        <a:spcAft>
                          <a:spcPts val="0"/>
                        </a:spcAft>
                        <a:buNone/>
                      </a:pPr>
                      <a:r>
                        <a:rPr b="1" lang="en-GB" sz="1200">
                          <a:solidFill>
                            <a:srgbClr val="FF0000"/>
                          </a:solidFill>
                          <a:latin typeface="Lora"/>
                          <a:ea typeface="Lora"/>
                          <a:cs typeface="Lora"/>
                          <a:sym typeface="Lora"/>
                        </a:rPr>
                        <a:t>Dermopathy</a:t>
                      </a:r>
                      <a:endParaRPr b="1" sz="1200">
                        <a:solidFill>
                          <a:srgbClr val="FF0000"/>
                        </a:solidFill>
                        <a:latin typeface="Lora"/>
                        <a:ea typeface="Lora"/>
                        <a:cs typeface="Lora"/>
                        <a:sym typeface="Lora"/>
                      </a:endParaRPr>
                    </a:p>
                  </a:txBody>
                  <a:tcPr marT="91425" marB="91425" marR="91425" marL="91425" anchor="ctr">
                    <a:solidFill>
                      <a:srgbClr val="D9EAD3"/>
                    </a:solidFill>
                  </a:tcPr>
                </a:tc>
                <a:tc>
                  <a:txBody>
                    <a:bodyPr/>
                    <a:lstStyle/>
                    <a:p>
                      <a:pPr indent="0" lvl="0" marL="0" rtl="0" algn="l">
                        <a:lnSpc>
                          <a:spcPct val="115000"/>
                        </a:lnSpc>
                        <a:spcBef>
                          <a:spcPts val="0"/>
                        </a:spcBef>
                        <a:spcAft>
                          <a:spcPts val="0"/>
                        </a:spcAft>
                        <a:buNone/>
                      </a:pPr>
                      <a:r>
                        <a:rPr lang="en-GB" sz="1200">
                          <a:latin typeface="Lora"/>
                          <a:ea typeface="Lora"/>
                          <a:cs typeface="Lora"/>
                          <a:sym typeface="Lora"/>
                        </a:rPr>
                        <a:t>- Localized.</a:t>
                      </a:r>
                      <a:endParaRPr sz="1200">
                        <a:latin typeface="Lora"/>
                        <a:ea typeface="Lora"/>
                        <a:cs typeface="Lora"/>
                        <a:sym typeface="Lora"/>
                      </a:endParaRPr>
                    </a:p>
                    <a:p>
                      <a:pPr indent="0" lvl="0" marL="0" rtl="0" algn="l">
                        <a:lnSpc>
                          <a:spcPct val="115000"/>
                        </a:lnSpc>
                        <a:spcBef>
                          <a:spcPts val="0"/>
                        </a:spcBef>
                        <a:spcAft>
                          <a:spcPts val="0"/>
                        </a:spcAft>
                        <a:buNone/>
                      </a:pPr>
                      <a:r>
                        <a:rPr lang="en-GB" sz="1200">
                          <a:latin typeface="Lora"/>
                          <a:ea typeface="Lora"/>
                          <a:cs typeface="Lora"/>
                          <a:sym typeface="Lora"/>
                        </a:rPr>
                        <a:t>- Pretibial myxedema.</a:t>
                      </a:r>
                      <a:endParaRPr sz="1200">
                        <a:latin typeface="Lora"/>
                        <a:ea typeface="Lora"/>
                        <a:cs typeface="Lora"/>
                        <a:sym typeface="Lora"/>
                      </a:endParaRPr>
                    </a:p>
                    <a:p>
                      <a:pPr indent="0" lvl="0" marL="0" rtl="0" algn="l">
                        <a:lnSpc>
                          <a:spcPct val="115000"/>
                        </a:lnSpc>
                        <a:spcBef>
                          <a:spcPts val="0"/>
                        </a:spcBef>
                        <a:spcAft>
                          <a:spcPts val="0"/>
                        </a:spcAft>
                        <a:buNone/>
                      </a:pPr>
                      <a:r>
                        <a:rPr lang="en-GB" sz="1200">
                          <a:latin typeface="Lora"/>
                          <a:ea typeface="Lora"/>
                          <a:cs typeface="Lora"/>
                          <a:sym typeface="Lora"/>
                        </a:rPr>
                        <a:t>- Thickening of the dermis.</a:t>
                      </a:r>
                      <a:endParaRPr sz="1200">
                        <a:latin typeface="Lora"/>
                        <a:ea typeface="Lora"/>
                        <a:cs typeface="Lora"/>
                        <a:sym typeface="Lora"/>
                      </a:endParaRPr>
                    </a:p>
                    <a:p>
                      <a:pPr indent="0" lvl="0" marL="0" rtl="0" algn="l">
                        <a:lnSpc>
                          <a:spcPct val="115000"/>
                        </a:lnSpc>
                        <a:spcBef>
                          <a:spcPts val="0"/>
                        </a:spcBef>
                        <a:spcAft>
                          <a:spcPts val="0"/>
                        </a:spcAft>
                        <a:buNone/>
                      </a:pPr>
                      <a:r>
                        <a:rPr lang="en-GB" sz="1200">
                          <a:latin typeface="Lora"/>
                          <a:ea typeface="Lora"/>
                          <a:cs typeface="Lora"/>
                          <a:sym typeface="Lora"/>
                        </a:rPr>
                        <a:t>- As a result of deposition of glycosaminoglycans and lymphocyte infiltration.</a:t>
                      </a:r>
                      <a:endParaRPr sz="1200">
                        <a:latin typeface="Lora"/>
                        <a:ea typeface="Lora"/>
                        <a:cs typeface="Lora"/>
                        <a:sym typeface="Lora"/>
                      </a:endParaRPr>
                    </a:p>
                  </a:txBody>
                  <a:tcPr marT="91425" marB="91425" marR="91425" marL="91425"/>
                </a:tc>
              </a:tr>
            </a:tbl>
          </a:graphicData>
        </a:graphic>
      </p:graphicFrame>
      <p:sp>
        <p:nvSpPr>
          <p:cNvPr id="345" name="Google Shape;345;p17"/>
          <p:cNvSpPr txBox="1"/>
          <p:nvPr/>
        </p:nvSpPr>
        <p:spPr>
          <a:xfrm>
            <a:off x="1266225" y="18625"/>
            <a:ext cx="5385600" cy="95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274E13"/>
                </a:solidFill>
                <a:latin typeface="Lora"/>
                <a:ea typeface="Lora"/>
                <a:cs typeface="Lora"/>
                <a:sym typeface="Lora"/>
              </a:rPr>
              <a:t>Graves disease</a:t>
            </a:r>
            <a:endParaRPr b="1" sz="3000">
              <a:solidFill>
                <a:srgbClr val="274E13"/>
              </a:solidFill>
              <a:latin typeface="Lora"/>
              <a:ea typeface="Lora"/>
              <a:cs typeface="Lora"/>
              <a:sym typeface="Lora"/>
            </a:endParaRPr>
          </a:p>
        </p:txBody>
      </p:sp>
      <p:sp>
        <p:nvSpPr>
          <p:cNvPr id="346" name="Google Shape;346;p17"/>
          <p:cNvSpPr txBox="1"/>
          <p:nvPr/>
        </p:nvSpPr>
        <p:spPr>
          <a:xfrm>
            <a:off x="0" y="4964100"/>
            <a:ext cx="6045600" cy="508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800">
                <a:solidFill>
                  <a:srgbClr val="274E13"/>
                </a:solidFill>
                <a:latin typeface="Lora"/>
                <a:ea typeface="Lora"/>
                <a:cs typeface="Lora"/>
                <a:sym typeface="Lora"/>
              </a:rPr>
              <a:t>Morphology</a:t>
            </a:r>
            <a:endParaRPr b="1" sz="1800">
              <a:solidFill>
                <a:srgbClr val="274E13"/>
              </a:solidFill>
              <a:latin typeface="Lora"/>
              <a:ea typeface="Lora"/>
              <a:cs typeface="Lora"/>
              <a:sym typeface="Lora"/>
            </a:endParaRPr>
          </a:p>
          <a:p>
            <a:pPr indent="-317500" lvl="0" marL="457200" rtl="0" algn="l">
              <a:lnSpc>
                <a:spcPct val="115000"/>
              </a:lnSpc>
              <a:spcBef>
                <a:spcPts val="0"/>
              </a:spcBef>
              <a:spcAft>
                <a:spcPts val="0"/>
              </a:spcAft>
              <a:buClr>
                <a:srgbClr val="FFFFFF"/>
              </a:buClr>
              <a:buSzPts val="1400"/>
              <a:buFont typeface="Lora"/>
              <a:buChar char="●"/>
            </a:pPr>
            <a:r>
              <a:rPr b="1" lang="en-GB">
                <a:solidFill>
                  <a:srgbClr val="38761D"/>
                </a:solidFill>
                <a:latin typeface="Lora"/>
                <a:ea typeface="Lora"/>
                <a:cs typeface="Lora"/>
                <a:sym typeface="Lora"/>
              </a:rPr>
              <a:t>Macroscopic:</a:t>
            </a:r>
            <a:endParaRPr b="1">
              <a:solidFill>
                <a:srgbClr val="38761D"/>
              </a:solidFill>
              <a:latin typeface="Lora"/>
              <a:ea typeface="Lora"/>
              <a:cs typeface="Lora"/>
              <a:sym typeface="Lora"/>
            </a:endParaRPr>
          </a:p>
          <a:p>
            <a:pPr indent="-317500" lvl="0" marL="630000" rtl="0" algn="l">
              <a:lnSpc>
                <a:spcPct val="115000"/>
              </a:lnSpc>
              <a:spcBef>
                <a:spcPts val="0"/>
              </a:spcBef>
              <a:spcAft>
                <a:spcPts val="0"/>
              </a:spcAft>
              <a:buSzPts val="1400"/>
              <a:buFont typeface="Lora"/>
              <a:buChar char="●"/>
            </a:pPr>
            <a:r>
              <a:rPr b="1" lang="en-GB">
                <a:latin typeface="Lora"/>
                <a:ea typeface="Lora"/>
                <a:cs typeface="Lora"/>
                <a:sym typeface="Lora"/>
              </a:rPr>
              <a:t>Enlarged</a:t>
            </a:r>
            <a:r>
              <a:rPr lang="en-GB">
                <a:latin typeface="Lora"/>
                <a:ea typeface="Lora"/>
                <a:cs typeface="Lora"/>
                <a:sym typeface="Lora"/>
              </a:rPr>
              <a:t> gland (usually symmetrically</a:t>
            </a:r>
            <a:r>
              <a:rPr baseline="30000" lang="en-GB">
                <a:latin typeface="Lora"/>
                <a:ea typeface="Lora"/>
                <a:cs typeface="Lora"/>
                <a:sym typeface="Lora"/>
              </a:rPr>
              <a:t>1</a:t>
            </a:r>
            <a:r>
              <a:rPr lang="en-GB">
                <a:latin typeface="Lora"/>
                <a:ea typeface="Lora"/>
                <a:cs typeface="Lora"/>
                <a:sym typeface="Lora"/>
              </a:rPr>
              <a:t>) due to diffuse </a:t>
            </a:r>
            <a:endParaRPr>
              <a:latin typeface="Lora"/>
              <a:ea typeface="Lora"/>
              <a:cs typeface="Lora"/>
              <a:sym typeface="Lora"/>
            </a:endParaRPr>
          </a:p>
          <a:p>
            <a:pPr indent="0" lvl="0" marL="457200" rtl="0" algn="l">
              <a:lnSpc>
                <a:spcPct val="115000"/>
              </a:lnSpc>
              <a:spcBef>
                <a:spcPts val="0"/>
              </a:spcBef>
              <a:spcAft>
                <a:spcPts val="0"/>
              </a:spcAft>
              <a:buNone/>
            </a:pPr>
            <a:r>
              <a:rPr lang="en-GB">
                <a:latin typeface="Lora"/>
                <a:ea typeface="Lora"/>
                <a:cs typeface="Lora"/>
                <a:sym typeface="Lora"/>
              </a:rPr>
              <a:t>hypertrophy and hyperplasia of thyroid follicular epithelial cells. </a:t>
            </a:r>
            <a:endParaRPr>
              <a:latin typeface="Lora"/>
              <a:ea typeface="Lora"/>
              <a:cs typeface="Lora"/>
              <a:sym typeface="Lora"/>
            </a:endParaRPr>
          </a:p>
          <a:p>
            <a:pPr indent="-317500" lvl="0" marL="630000" rtl="0" algn="l">
              <a:lnSpc>
                <a:spcPct val="115000"/>
              </a:lnSpc>
              <a:spcBef>
                <a:spcPts val="0"/>
              </a:spcBef>
              <a:spcAft>
                <a:spcPts val="0"/>
              </a:spcAft>
              <a:buSzPts val="1400"/>
              <a:buFont typeface="Lora"/>
              <a:buChar char="●"/>
            </a:pPr>
            <a:r>
              <a:rPr lang="en-GB">
                <a:latin typeface="Lora"/>
                <a:ea typeface="Lora"/>
                <a:cs typeface="Lora"/>
                <a:sym typeface="Lora"/>
              </a:rPr>
              <a:t>The gland is smooth and soft, and its capsule is intact. </a:t>
            </a:r>
            <a:endParaRPr>
              <a:latin typeface="Lora"/>
              <a:ea typeface="Lora"/>
              <a:cs typeface="Lora"/>
              <a:sym typeface="Lora"/>
            </a:endParaRPr>
          </a:p>
          <a:p>
            <a:pPr indent="-317500" lvl="0" marL="457200" rtl="0" algn="l">
              <a:lnSpc>
                <a:spcPct val="115000"/>
              </a:lnSpc>
              <a:spcBef>
                <a:spcPts val="0"/>
              </a:spcBef>
              <a:spcAft>
                <a:spcPts val="0"/>
              </a:spcAft>
              <a:buClr>
                <a:srgbClr val="FFFFFF"/>
              </a:buClr>
              <a:buSzPts val="1400"/>
              <a:buFont typeface="Lora"/>
              <a:buChar char="●"/>
            </a:pPr>
            <a:r>
              <a:rPr b="1" lang="en-GB">
                <a:solidFill>
                  <a:srgbClr val="38761D"/>
                </a:solidFill>
                <a:latin typeface="Lora"/>
                <a:ea typeface="Lora"/>
                <a:cs typeface="Lora"/>
                <a:sym typeface="Lora"/>
              </a:rPr>
              <a:t>Microscopic</a:t>
            </a:r>
            <a:r>
              <a:rPr b="1" lang="en-GB">
                <a:latin typeface="Lora"/>
                <a:ea typeface="Lora"/>
                <a:cs typeface="Lora"/>
                <a:sym typeface="Lora"/>
              </a:rPr>
              <a:t>:</a:t>
            </a:r>
            <a:endParaRPr b="1">
              <a:latin typeface="Lora"/>
              <a:ea typeface="Lora"/>
              <a:cs typeface="Lora"/>
              <a:sym typeface="Lora"/>
            </a:endParaRPr>
          </a:p>
          <a:p>
            <a:pPr indent="-317500" lvl="0" marL="630000" rtl="0" algn="l">
              <a:lnSpc>
                <a:spcPct val="115000"/>
              </a:lnSpc>
              <a:spcBef>
                <a:spcPts val="0"/>
              </a:spcBef>
              <a:spcAft>
                <a:spcPts val="0"/>
              </a:spcAft>
              <a:buSzPts val="1400"/>
              <a:buFont typeface="Lora"/>
              <a:buChar char="●"/>
            </a:pPr>
            <a:r>
              <a:rPr lang="en-GB">
                <a:latin typeface="Lora"/>
                <a:ea typeface="Lora"/>
                <a:cs typeface="Lora"/>
                <a:sym typeface="Lora"/>
              </a:rPr>
              <a:t>The follicular epithelial cells are </a:t>
            </a:r>
            <a:r>
              <a:rPr b="1" lang="en-GB">
                <a:latin typeface="Lora"/>
                <a:ea typeface="Lora"/>
                <a:cs typeface="Lora"/>
                <a:sym typeface="Lora"/>
              </a:rPr>
              <a:t>tall, columnar, and crowded. </a:t>
            </a:r>
            <a:endParaRPr b="1">
              <a:latin typeface="Lora"/>
              <a:ea typeface="Lora"/>
              <a:cs typeface="Lora"/>
              <a:sym typeface="Lora"/>
            </a:endParaRPr>
          </a:p>
          <a:p>
            <a:pPr indent="-317500" lvl="0" marL="630000" rtl="0" algn="l">
              <a:lnSpc>
                <a:spcPct val="115000"/>
              </a:lnSpc>
              <a:spcBef>
                <a:spcPts val="0"/>
              </a:spcBef>
              <a:spcAft>
                <a:spcPts val="0"/>
              </a:spcAft>
              <a:buSzPts val="1400"/>
              <a:buFont typeface="Lora"/>
              <a:buChar char="●"/>
            </a:pPr>
            <a:r>
              <a:rPr lang="en-GB">
                <a:latin typeface="Lora"/>
                <a:ea typeface="Lora"/>
                <a:cs typeface="Lora"/>
                <a:sym typeface="Lora"/>
              </a:rPr>
              <a:t>Formation of small </a:t>
            </a:r>
            <a:r>
              <a:rPr b="1" lang="en-GB">
                <a:highlight>
                  <a:srgbClr val="CFE2F3"/>
                </a:highlight>
                <a:latin typeface="Lora"/>
                <a:ea typeface="Lora"/>
                <a:cs typeface="Lora"/>
                <a:sym typeface="Lora"/>
              </a:rPr>
              <a:t>papillae</a:t>
            </a:r>
            <a:r>
              <a:rPr lang="en-GB">
                <a:highlight>
                  <a:srgbClr val="CFE2F3"/>
                </a:highlight>
                <a:latin typeface="Lora"/>
                <a:ea typeface="Lora"/>
                <a:cs typeface="Lora"/>
                <a:sym typeface="Lora"/>
              </a:rPr>
              <a:t>.</a:t>
            </a:r>
            <a:r>
              <a:rPr lang="en-GB">
                <a:latin typeface="Lora"/>
                <a:ea typeface="Lora"/>
                <a:cs typeface="Lora"/>
                <a:sym typeface="Lora"/>
              </a:rPr>
              <a:t> That lacks fibrovascular cores, </a:t>
            </a:r>
            <a:endParaRPr>
              <a:latin typeface="Lora"/>
              <a:ea typeface="Lora"/>
              <a:cs typeface="Lora"/>
              <a:sym typeface="Lora"/>
            </a:endParaRPr>
          </a:p>
          <a:p>
            <a:pPr indent="0" lvl="0" marL="457200" rtl="0" algn="l">
              <a:lnSpc>
                <a:spcPct val="115000"/>
              </a:lnSpc>
              <a:spcBef>
                <a:spcPts val="0"/>
              </a:spcBef>
              <a:spcAft>
                <a:spcPts val="0"/>
              </a:spcAft>
              <a:buNone/>
            </a:pPr>
            <a:r>
              <a:rPr lang="en-GB">
                <a:latin typeface="Lora"/>
                <a:ea typeface="Lora"/>
                <a:cs typeface="Lora"/>
                <a:sym typeface="Lora"/>
              </a:rPr>
              <a:t>in contrast with those of papillary carcinoma. </a:t>
            </a:r>
            <a:endParaRPr>
              <a:latin typeface="Lora"/>
              <a:ea typeface="Lora"/>
              <a:cs typeface="Lora"/>
              <a:sym typeface="Lora"/>
            </a:endParaRPr>
          </a:p>
          <a:p>
            <a:pPr indent="-317500" lvl="0" marL="630000" rtl="0" algn="l">
              <a:lnSpc>
                <a:spcPct val="115000"/>
              </a:lnSpc>
              <a:spcBef>
                <a:spcPts val="0"/>
              </a:spcBef>
              <a:spcAft>
                <a:spcPts val="0"/>
              </a:spcAft>
              <a:buSzPts val="1400"/>
              <a:buFont typeface="Lora"/>
              <a:buChar char="●"/>
            </a:pPr>
            <a:r>
              <a:rPr lang="en-GB">
                <a:latin typeface="Lora"/>
                <a:ea typeface="Lora"/>
                <a:cs typeface="Lora"/>
                <a:sym typeface="Lora"/>
              </a:rPr>
              <a:t>The </a:t>
            </a:r>
            <a:r>
              <a:rPr lang="en-GB">
                <a:solidFill>
                  <a:schemeClr val="dk1"/>
                </a:solidFill>
                <a:latin typeface="Lora"/>
                <a:ea typeface="Lora"/>
                <a:cs typeface="Lora"/>
                <a:sym typeface="Lora"/>
              </a:rPr>
              <a:t>colloid is </a:t>
            </a:r>
            <a:r>
              <a:rPr lang="en-GB">
                <a:latin typeface="Lora"/>
                <a:ea typeface="Lora"/>
                <a:cs typeface="Lora"/>
                <a:sym typeface="Lora"/>
              </a:rPr>
              <a:t>pale, with </a:t>
            </a:r>
            <a:r>
              <a:rPr b="1" lang="en-GB">
                <a:solidFill>
                  <a:srgbClr val="FF0000"/>
                </a:solidFill>
                <a:latin typeface="Lora"/>
                <a:ea typeface="Lora"/>
                <a:cs typeface="Lora"/>
                <a:sym typeface="Lora"/>
              </a:rPr>
              <a:t>scalloped margins.</a:t>
            </a:r>
            <a:endParaRPr b="1">
              <a:solidFill>
                <a:srgbClr val="FF0000"/>
              </a:solidFill>
              <a:latin typeface="Lora"/>
              <a:ea typeface="Lora"/>
              <a:cs typeface="Lora"/>
              <a:sym typeface="Lora"/>
            </a:endParaRPr>
          </a:p>
          <a:p>
            <a:pPr indent="-317500" lvl="0" marL="630000" rtl="0" algn="l">
              <a:lnSpc>
                <a:spcPct val="115000"/>
              </a:lnSpc>
              <a:spcBef>
                <a:spcPts val="0"/>
              </a:spcBef>
              <a:spcAft>
                <a:spcPts val="0"/>
              </a:spcAft>
              <a:buSzPts val="1400"/>
              <a:buFont typeface="Lora"/>
              <a:buChar char="●"/>
            </a:pPr>
            <a:r>
              <a:rPr b="1" lang="en-GB">
                <a:latin typeface="Lora"/>
                <a:ea typeface="Lora"/>
                <a:cs typeface="Lora"/>
                <a:sym typeface="Lora"/>
              </a:rPr>
              <a:t>Lymphoid infiltrates</a:t>
            </a:r>
            <a:r>
              <a:rPr lang="en-GB">
                <a:latin typeface="Lora"/>
                <a:ea typeface="Lora"/>
                <a:cs typeface="Lora"/>
                <a:sym typeface="Lora"/>
              </a:rPr>
              <a:t>, are present throughout the</a:t>
            </a:r>
            <a:endParaRPr>
              <a:latin typeface="Lora"/>
              <a:ea typeface="Lora"/>
              <a:cs typeface="Lora"/>
              <a:sym typeface="Lora"/>
            </a:endParaRPr>
          </a:p>
          <a:p>
            <a:pPr indent="0" lvl="0" marL="457200" rtl="0" algn="l">
              <a:lnSpc>
                <a:spcPct val="115000"/>
              </a:lnSpc>
              <a:spcBef>
                <a:spcPts val="0"/>
              </a:spcBef>
              <a:spcAft>
                <a:spcPts val="0"/>
              </a:spcAft>
              <a:buNone/>
            </a:pPr>
            <a:r>
              <a:rPr lang="en-GB">
                <a:latin typeface="Lora"/>
                <a:ea typeface="Lora"/>
                <a:cs typeface="Lora"/>
                <a:sym typeface="Lora"/>
              </a:rPr>
              <a:t>interstitium; germinal centers are common.</a:t>
            </a:r>
            <a:endParaRPr>
              <a:latin typeface="Lora"/>
              <a:ea typeface="Lora"/>
              <a:cs typeface="Lora"/>
              <a:sym typeface="Lora"/>
            </a:endParaRPr>
          </a:p>
          <a:p>
            <a:pPr indent="0" lvl="0" marL="0" rtl="0" algn="l">
              <a:lnSpc>
                <a:spcPct val="115000"/>
              </a:lnSpc>
              <a:spcBef>
                <a:spcPts val="1000"/>
              </a:spcBef>
              <a:spcAft>
                <a:spcPts val="0"/>
              </a:spcAft>
              <a:buNone/>
            </a:pPr>
            <a:r>
              <a:rPr b="1" lang="en-GB" sz="1800">
                <a:solidFill>
                  <a:srgbClr val="274E13"/>
                </a:solidFill>
                <a:latin typeface="Lora"/>
                <a:ea typeface="Lora"/>
                <a:cs typeface="Lora"/>
                <a:sym typeface="Lora"/>
              </a:rPr>
              <a:t>Laboratory findings</a:t>
            </a:r>
            <a:endParaRPr b="1" sz="1800">
              <a:solidFill>
                <a:srgbClr val="274E13"/>
              </a:solidFill>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Elevated serum free T4 and T3 and </a:t>
            </a:r>
            <a:r>
              <a:rPr b="1" lang="en-GB">
                <a:solidFill>
                  <a:srgbClr val="FF0000"/>
                </a:solidFill>
                <a:latin typeface="Lora"/>
                <a:ea typeface="Lora"/>
                <a:cs typeface="Lora"/>
                <a:sym typeface="Lora"/>
              </a:rPr>
              <a:t>depressed</a:t>
            </a:r>
            <a:r>
              <a:rPr b="1" lang="en-GB">
                <a:solidFill>
                  <a:srgbClr val="FF0000"/>
                </a:solidFill>
                <a:latin typeface="Lora"/>
                <a:ea typeface="Lora"/>
                <a:cs typeface="Lora"/>
                <a:sym typeface="Lora"/>
              </a:rPr>
              <a:t> serum TSH</a:t>
            </a:r>
            <a:r>
              <a:rPr lang="en-GB">
                <a:latin typeface="Lora"/>
                <a:ea typeface="Lora"/>
                <a:cs typeface="Lora"/>
                <a:sym typeface="Lora"/>
              </a:rPr>
              <a:t>.</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Because of ongoing stimulation of the thyroid follicles by TSIs</a:t>
            </a:r>
            <a:r>
              <a:rPr baseline="30000" lang="en-GB">
                <a:latin typeface="Lora"/>
                <a:ea typeface="Lora"/>
                <a:cs typeface="Lora"/>
                <a:sym typeface="Lora"/>
              </a:rPr>
              <a:t>2</a:t>
            </a:r>
            <a:r>
              <a:rPr lang="en-GB">
                <a:latin typeface="Lora"/>
                <a:ea typeface="Lora"/>
                <a:cs typeface="Lora"/>
                <a:sym typeface="Lora"/>
              </a:rPr>
              <a:t>, </a:t>
            </a:r>
            <a:r>
              <a:rPr b="1" lang="en-GB">
                <a:latin typeface="Lora"/>
                <a:ea typeface="Lora"/>
                <a:cs typeface="Lora"/>
                <a:sym typeface="Lora"/>
              </a:rPr>
              <a:t>radioactive iodine uptake is increased</a:t>
            </a:r>
            <a:r>
              <a:rPr lang="en-GB">
                <a:latin typeface="Lora"/>
                <a:ea typeface="Lora"/>
                <a:cs typeface="Lora"/>
                <a:sym typeface="Lora"/>
              </a:rPr>
              <a:t>, and radioiodine scans show a diffuse</a:t>
            </a:r>
            <a:r>
              <a:rPr baseline="30000" lang="en-GB">
                <a:latin typeface="Lora"/>
                <a:ea typeface="Lora"/>
                <a:cs typeface="Lora"/>
                <a:sym typeface="Lora"/>
              </a:rPr>
              <a:t>3</a:t>
            </a:r>
            <a:r>
              <a:rPr lang="en-GB">
                <a:latin typeface="Lora"/>
                <a:ea typeface="Lora"/>
                <a:cs typeface="Lora"/>
                <a:sym typeface="Lora"/>
              </a:rPr>
              <a:t> uptake of iodine.</a:t>
            </a:r>
            <a:endParaRPr>
              <a:latin typeface="Lora"/>
              <a:ea typeface="Lora"/>
              <a:cs typeface="Lora"/>
              <a:sym typeface="Lora"/>
            </a:endParaRPr>
          </a:p>
        </p:txBody>
      </p:sp>
      <p:pic>
        <p:nvPicPr>
          <p:cNvPr id="347" name="Google Shape;347;p17"/>
          <p:cNvPicPr preferRelativeResize="0"/>
          <p:nvPr/>
        </p:nvPicPr>
        <p:blipFill>
          <a:blip r:embed="rId3">
            <a:alphaModFix/>
          </a:blip>
          <a:stretch>
            <a:fillRect/>
          </a:stretch>
        </p:blipFill>
        <p:spPr>
          <a:xfrm>
            <a:off x="5779150" y="6964450"/>
            <a:ext cx="1981501" cy="1346851"/>
          </a:xfrm>
          <a:prstGeom prst="rect">
            <a:avLst/>
          </a:prstGeom>
          <a:noFill/>
          <a:ln>
            <a:noFill/>
          </a:ln>
        </p:spPr>
      </p:pic>
      <p:pic>
        <p:nvPicPr>
          <p:cNvPr id="348" name="Google Shape;348;p17"/>
          <p:cNvPicPr preferRelativeResize="0"/>
          <p:nvPr/>
        </p:nvPicPr>
        <p:blipFill>
          <a:blip r:embed="rId4">
            <a:alphaModFix/>
          </a:blip>
          <a:stretch>
            <a:fillRect/>
          </a:stretch>
        </p:blipFill>
        <p:spPr>
          <a:xfrm>
            <a:off x="6090525" y="2556823"/>
            <a:ext cx="1596901" cy="1171803"/>
          </a:xfrm>
          <a:prstGeom prst="rect">
            <a:avLst/>
          </a:prstGeom>
          <a:noFill/>
          <a:ln>
            <a:noFill/>
          </a:ln>
        </p:spPr>
      </p:pic>
      <p:pic>
        <p:nvPicPr>
          <p:cNvPr id="349" name="Google Shape;349;p17"/>
          <p:cNvPicPr preferRelativeResize="0"/>
          <p:nvPr/>
        </p:nvPicPr>
        <p:blipFill rotWithShape="1">
          <a:blip r:embed="rId5">
            <a:alphaModFix/>
          </a:blip>
          <a:srcRect b="0" l="0" r="52896" t="0"/>
          <a:stretch/>
        </p:blipFill>
        <p:spPr>
          <a:xfrm>
            <a:off x="6044473" y="5503175"/>
            <a:ext cx="1596903" cy="1346850"/>
          </a:xfrm>
          <a:prstGeom prst="rect">
            <a:avLst/>
          </a:prstGeom>
          <a:noFill/>
          <a:ln>
            <a:noFill/>
          </a:ln>
        </p:spPr>
      </p:pic>
      <p:grpSp>
        <p:nvGrpSpPr>
          <p:cNvPr id="350" name="Google Shape;350;p17"/>
          <p:cNvGrpSpPr/>
          <p:nvPr/>
        </p:nvGrpSpPr>
        <p:grpSpPr>
          <a:xfrm>
            <a:off x="152450" y="6435303"/>
            <a:ext cx="285230" cy="355597"/>
            <a:chOff x="8007400" y="2902278"/>
            <a:chExt cx="285230" cy="355597"/>
          </a:xfrm>
        </p:grpSpPr>
        <p:sp>
          <p:nvSpPr>
            <p:cNvPr id="351" name="Google Shape;351;p17"/>
            <p:cNvSpPr/>
            <p:nvPr/>
          </p:nvSpPr>
          <p:spPr>
            <a:xfrm>
              <a:off x="8134820" y="3165305"/>
              <a:ext cx="39851" cy="39851"/>
            </a:xfrm>
            <a:custGeom>
              <a:rect b="b" l="l" r="r" t="t"/>
              <a:pathLst>
                <a:path extrusionOk="0" h="1251" w="1251">
                  <a:moveTo>
                    <a:pt x="632" y="310"/>
                  </a:moveTo>
                  <a:cubicBezTo>
                    <a:pt x="799" y="310"/>
                    <a:pt x="930" y="441"/>
                    <a:pt x="930" y="608"/>
                  </a:cubicBezTo>
                  <a:cubicBezTo>
                    <a:pt x="930" y="775"/>
                    <a:pt x="799" y="906"/>
                    <a:pt x="632" y="906"/>
                  </a:cubicBezTo>
                  <a:cubicBezTo>
                    <a:pt x="465" y="906"/>
                    <a:pt x="334" y="775"/>
                    <a:pt x="334" y="608"/>
                  </a:cubicBezTo>
                  <a:cubicBezTo>
                    <a:pt x="334" y="441"/>
                    <a:pt x="465" y="310"/>
                    <a:pt x="632" y="310"/>
                  </a:cubicBezTo>
                  <a:close/>
                  <a:moveTo>
                    <a:pt x="632" y="1"/>
                  </a:moveTo>
                  <a:cubicBezTo>
                    <a:pt x="287" y="1"/>
                    <a:pt x="1" y="275"/>
                    <a:pt x="1" y="620"/>
                  </a:cubicBezTo>
                  <a:cubicBezTo>
                    <a:pt x="1" y="965"/>
                    <a:pt x="287" y="1251"/>
                    <a:pt x="632" y="1251"/>
                  </a:cubicBezTo>
                  <a:cubicBezTo>
                    <a:pt x="977" y="1251"/>
                    <a:pt x="1251" y="965"/>
                    <a:pt x="1251" y="620"/>
                  </a:cubicBezTo>
                  <a:cubicBezTo>
                    <a:pt x="1251" y="275"/>
                    <a:pt x="977" y="1"/>
                    <a:pt x="632" y="1"/>
                  </a:cubicBez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7"/>
            <p:cNvSpPr/>
            <p:nvPr/>
          </p:nvSpPr>
          <p:spPr>
            <a:xfrm>
              <a:off x="8007400" y="2902278"/>
              <a:ext cx="285230" cy="355597"/>
            </a:xfrm>
            <a:custGeom>
              <a:rect b="b" l="l" r="r" t="t"/>
              <a:pathLst>
                <a:path extrusionOk="0" h="11163" w="8954">
                  <a:moveTo>
                    <a:pt x="6528" y="337"/>
                  </a:moveTo>
                  <a:cubicBezTo>
                    <a:pt x="6549" y="337"/>
                    <a:pt x="6573" y="346"/>
                    <a:pt x="6596" y="364"/>
                  </a:cubicBezTo>
                  <a:lnTo>
                    <a:pt x="7632" y="1412"/>
                  </a:lnTo>
                  <a:cubicBezTo>
                    <a:pt x="7668" y="1435"/>
                    <a:pt x="7668" y="1483"/>
                    <a:pt x="7632" y="1519"/>
                  </a:cubicBezTo>
                  <a:lnTo>
                    <a:pt x="7489" y="1674"/>
                  </a:lnTo>
                  <a:cubicBezTo>
                    <a:pt x="7472" y="1691"/>
                    <a:pt x="7454" y="1700"/>
                    <a:pt x="7434" y="1700"/>
                  </a:cubicBezTo>
                  <a:cubicBezTo>
                    <a:pt x="7415" y="1700"/>
                    <a:pt x="7394" y="1691"/>
                    <a:pt x="7370" y="1674"/>
                  </a:cubicBezTo>
                  <a:lnTo>
                    <a:pt x="6323" y="626"/>
                  </a:lnTo>
                  <a:cubicBezTo>
                    <a:pt x="6299" y="590"/>
                    <a:pt x="6299" y="542"/>
                    <a:pt x="6323" y="519"/>
                  </a:cubicBezTo>
                  <a:lnTo>
                    <a:pt x="6477" y="364"/>
                  </a:lnTo>
                  <a:cubicBezTo>
                    <a:pt x="6489" y="346"/>
                    <a:pt x="6507" y="337"/>
                    <a:pt x="6528" y="337"/>
                  </a:cubicBezTo>
                  <a:close/>
                  <a:moveTo>
                    <a:pt x="6299" y="1066"/>
                  </a:moveTo>
                  <a:lnTo>
                    <a:pt x="7001" y="1769"/>
                  </a:lnTo>
                  <a:lnTo>
                    <a:pt x="6346" y="2424"/>
                  </a:lnTo>
                  <a:lnTo>
                    <a:pt x="5644" y="1721"/>
                  </a:lnTo>
                  <a:lnTo>
                    <a:pt x="6299" y="1066"/>
                  </a:lnTo>
                  <a:close/>
                  <a:moveTo>
                    <a:pt x="2155" y="4698"/>
                  </a:moveTo>
                  <a:lnTo>
                    <a:pt x="2453" y="4995"/>
                  </a:lnTo>
                  <a:lnTo>
                    <a:pt x="2215" y="5198"/>
                  </a:lnTo>
                  <a:cubicBezTo>
                    <a:pt x="2203" y="5216"/>
                    <a:pt x="2182" y="5225"/>
                    <a:pt x="2160" y="5225"/>
                  </a:cubicBezTo>
                  <a:cubicBezTo>
                    <a:pt x="2137" y="5225"/>
                    <a:pt x="2114" y="5216"/>
                    <a:pt x="2096" y="5198"/>
                  </a:cubicBezTo>
                  <a:lnTo>
                    <a:pt x="1941" y="5031"/>
                  </a:lnTo>
                  <a:cubicBezTo>
                    <a:pt x="1905" y="5007"/>
                    <a:pt x="1905" y="4948"/>
                    <a:pt x="1941" y="4924"/>
                  </a:cubicBezTo>
                  <a:lnTo>
                    <a:pt x="2155" y="4698"/>
                  </a:lnTo>
                  <a:close/>
                  <a:moveTo>
                    <a:pt x="2408" y="3865"/>
                  </a:moveTo>
                  <a:cubicBezTo>
                    <a:pt x="2416" y="3865"/>
                    <a:pt x="2422" y="3869"/>
                    <a:pt x="2429" y="3876"/>
                  </a:cubicBezTo>
                  <a:lnTo>
                    <a:pt x="2572" y="4031"/>
                  </a:lnTo>
                  <a:cubicBezTo>
                    <a:pt x="4203" y="5662"/>
                    <a:pt x="4144" y="5579"/>
                    <a:pt x="4108" y="5603"/>
                  </a:cubicBezTo>
                  <a:lnTo>
                    <a:pt x="3846" y="5876"/>
                  </a:lnTo>
                  <a:cubicBezTo>
                    <a:pt x="3842" y="5879"/>
                    <a:pt x="3839" y="5883"/>
                    <a:pt x="3835" y="5883"/>
                  </a:cubicBezTo>
                  <a:cubicBezTo>
                    <a:pt x="3804" y="5883"/>
                    <a:pt x="3678" y="5722"/>
                    <a:pt x="2120" y="4174"/>
                  </a:cubicBezTo>
                  <a:cubicBezTo>
                    <a:pt x="2096" y="4162"/>
                    <a:pt x="2096" y="4138"/>
                    <a:pt x="2120" y="4138"/>
                  </a:cubicBezTo>
                  <a:cubicBezTo>
                    <a:pt x="2328" y="3930"/>
                    <a:pt x="2378" y="3865"/>
                    <a:pt x="2408" y="3865"/>
                  </a:cubicBezTo>
                  <a:close/>
                  <a:moveTo>
                    <a:pt x="3025" y="5579"/>
                  </a:moveTo>
                  <a:lnTo>
                    <a:pt x="3322" y="5876"/>
                  </a:lnTo>
                  <a:lnTo>
                    <a:pt x="3084" y="6079"/>
                  </a:lnTo>
                  <a:cubicBezTo>
                    <a:pt x="3066" y="6097"/>
                    <a:pt x="3042" y="6106"/>
                    <a:pt x="3020" y="6106"/>
                  </a:cubicBezTo>
                  <a:cubicBezTo>
                    <a:pt x="2998" y="6106"/>
                    <a:pt x="2977" y="6097"/>
                    <a:pt x="2965" y="6079"/>
                  </a:cubicBezTo>
                  <a:lnTo>
                    <a:pt x="2798" y="5912"/>
                  </a:lnTo>
                  <a:cubicBezTo>
                    <a:pt x="2774" y="5888"/>
                    <a:pt x="2774" y="5829"/>
                    <a:pt x="2798" y="5793"/>
                  </a:cubicBezTo>
                  <a:lnTo>
                    <a:pt x="3025" y="5579"/>
                  </a:lnTo>
                  <a:close/>
                  <a:moveTo>
                    <a:pt x="3025" y="6936"/>
                  </a:moveTo>
                  <a:cubicBezTo>
                    <a:pt x="3072" y="6936"/>
                    <a:pt x="3096" y="6972"/>
                    <a:pt x="3096" y="7019"/>
                  </a:cubicBezTo>
                  <a:lnTo>
                    <a:pt x="3096" y="7269"/>
                  </a:lnTo>
                  <a:cubicBezTo>
                    <a:pt x="3096" y="7317"/>
                    <a:pt x="3072" y="7341"/>
                    <a:pt x="3025" y="7341"/>
                  </a:cubicBezTo>
                  <a:lnTo>
                    <a:pt x="405" y="7341"/>
                  </a:lnTo>
                  <a:cubicBezTo>
                    <a:pt x="369" y="7341"/>
                    <a:pt x="334" y="7305"/>
                    <a:pt x="334" y="7269"/>
                  </a:cubicBezTo>
                  <a:lnTo>
                    <a:pt x="334" y="7019"/>
                  </a:lnTo>
                  <a:cubicBezTo>
                    <a:pt x="334" y="6972"/>
                    <a:pt x="358" y="6936"/>
                    <a:pt x="405" y="6936"/>
                  </a:cubicBezTo>
                  <a:close/>
                  <a:moveTo>
                    <a:pt x="1834" y="7674"/>
                  </a:moveTo>
                  <a:cubicBezTo>
                    <a:pt x="2060" y="7960"/>
                    <a:pt x="2322" y="8210"/>
                    <a:pt x="2632" y="8401"/>
                  </a:cubicBezTo>
                  <a:cubicBezTo>
                    <a:pt x="2608" y="8448"/>
                    <a:pt x="2572" y="8496"/>
                    <a:pt x="2548" y="8520"/>
                  </a:cubicBezTo>
                  <a:cubicBezTo>
                    <a:pt x="2489" y="8591"/>
                    <a:pt x="2441" y="8663"/>
                    <a:pt x="2393" y="8746"/>
                  </a:cubicBezTo>
                  <a:cubicBezTo>
                    <a:pt x="2382" y="8770"/>
                    <a:pt x="2334" y="8805"/>
                    <a:pt x="2322" y="8853"/>
                  </a:cubicBezTo>
                  <a:cubicBezTo>
                    <a:pt x="1846" y="8555"/>
                    <a:pt x="1465" y="8151"/>
                    <a:pt x="1167" y="7674"/>
                  </a:cubicBezTo>
                  <a:close/>
                  <a:moveTo>
                    <a:pt x="4632" y="7793"/>
                  </a:moveTo>
                  <a:cubicBezTo>
                    <a:pt x="5870" y="7793"/>
                    <a:pt x="6846" y="8793"/>
                    <a:pt x="6918" y="9936"/>
                  </a:cubicBezTo>
                  <a:lnTo>
                    <a:pt x="2334" y="9936"/>
                  </a:lnTo>
                  <a:cubicBezTo>
                    <a:pt x="2417" y="8770"/>
                    <a:pt x="3406" y="7793"/>
                    <a:pt x="4632" y="7793"/>
                  </a:cubicBezTo>
                  <a:close/>
                  <a:moveTo>
                    <a:pt x="6525" y="1"/>
                  </a:moveTo>
                  <a:cubicBezTo>
                    <a:pt x="6421" y="1"/>
                    <a:pt x="6317" y="42"/>
                    <a:pt x="6239" y="126"/>
                  </a:cubicBezTo>
                  <a:lnTo>
                    <a:pt x="6084" y="269"/>
                  </a:lnTo>
                  <a:cubicBezTo>
                    <a:pt x="5942" y="423"/>
                    <a:pt x="5942" y="662"/>
                    <a:pt x="6073" y="804"/>
                  </a:cubicBezTo>
                  <a:lnTo>
                    <a:pt x="5406" y="1483"/>
                  </a:lnTo>
                  <a:lnTo>
                    <a:pt x="5251" y="1328"/>
                  </a:lnTo>
                  <a:cubicBezTo>
                    <a:pt x="5221" y="1299"/>
                    <a:pt x="5180" y="1284"/>
                    <a:pt x="5136" y="1284"/>
                  </a:cubicBezTo>
                  <a:cubicBezTo>
                    <a:pt x="5093" y="1284"/>
                    <a:pt x="5049" y="1299"/>
                    <a:pt x="5013" y="1328"/>
                  </a:cubicBezTo>
                  <a:lnTo>
                    <a:pt x="3977" y="2376"/>
                  </a:lnTo>
                  <a:cubicBezTo>
                    <a:pt x="3917" y="2436"/>
                    <a:pt x="3917" y="2531"/>
                    <a:pt x="3977" y="2614"/>
                  </a:cubicBezTo>
                  <a:cubicBezTo>
                    <a:pt x="4007" y="2644"/>
                    <a:pt x="4045" y="2659"/>
                    <a:pt x="4087" y="2659"/>
                  </a:cubicBezTo>
                  <a:cubicBezTo>
                    <a:pt x="4129" y="2659"/>
                    <a:pt x="4173" y="2644"/>
                    <a:pt x="4215" y="2614"/>
                  </a:cubicBezTo>
                  <a:lnTo>
                    <a:pt x="5132" y="1685"/>
                  </a:lnTo>
                  <a:lnTo>
                    <a:pt x="6299" y="2852"/>
                  </a:lnTo>
                  <a:lnTo>
                    <a:pt x="4060" y="5079"/>
                  </a:lnTo>
                  <a:lnTo>
                    <a:pt x="2905" y="3924"/>
                  </a:lnTo>
                  <a:lnTo>
                    <a:pt x="3739" y="3090"/>
                  </a:lnTo>
                  <a:cubicBezTo>
                    <a:pt x="3798" y="3031"/>
                    <a:pt x="3798" y="2924"/>
                    <a:pt x="3739" y="2864"/>
                  </a:cubicBezTo>
                  <a:cubicBezTo>
                    <a:pt x="3709" y="2834"/>
                    <a:pt x="3667" y="2820"/>
                    <a:pt x="3624" y="2820"/>
                  </a:cubicBezTo>
                  <a:cubicBezTo>
                    <a:pt x="3581" y="2820"/>
                    <a:pt x="3536" y="2834"/>
                    <a:pt x="3501" y="2864"/>
                  </a:cubicBezTo>
                  <a:lnTo>
                    <a:pt x="2667" y="3698"/>
                  </a:lnTo>
                  <a:lnTo>
                    <a:pt x="2632" y="3662"/>
                  </a:lnTo>
                  <a:cubicBezTo>
                    <a:pt x="2566" y="3596"/>
                    <a:pt x="2477" y="3564"/>
                    <a:pt x="2388" y="3564"/>
                  </a:cubicBezTo>
                  <a:cubicBezTo>
                    <a:pt x="2298" y="3564"/>
                    <a:pt x="2209" y="3596"/>
                    <a:pt x="2143" y="3662"/>
                  </a:cubicBezTo>
                  <a:lnTo>
                    <a:pt x="1870" y="3936"/>
                  </a:lnTo>
                  <a:cubicBezTo>
                    <a:pt x="1739" y="4067"/>
                    <a:pt x="1739" y="4293"/>
                    <a:pt x="1870" y="4424"/>
                  </a:cubicBezTo>
                  <a:lnTo>
                    <a:pt x="1905" y="4460"/>
                  </a:lnTo>
                  <a:cubicBezTo>
                    <a:pt x="1751" y="4638"/>
                    <a:pt x="1548" y="4722"/>
                    <a:pt x="1548" y="4972"/>
                  </a:cubicBezTo>
                  <a:cubicBezTo>
                    <a:pt x="1548" y="5079"/>
                    <a:pt x="1596" y="5186"/>
                    <a:pt x="1667" y="5269"/>
                  </a:cubicBezTo>
                  <a:cubicBezTo>
                    <a:pt x="1786" y="5376"/>
                    <a:pt x="1870" y="5555"/>
                    <a:pt x="2132" y="5555"/>
                  </a:cubicBezTo>
                  <a:cubicBezTo>
                    <a:pt x="2382" y="5555"/>
                    <a:pt x="2465" y="5353"/>
                    <a:pt x="2644" y="5198"/>
                  </a:cubicBezTo>
                  <a:lnTo>
                    <a:pt x="2763" y="5317"/>
                  </a:lnTo>
                  <a:cubicBezTo>
                    <a:pt x="2620" y="5495"/>
                    <a:pt x="2405" y="5591"/>
                    <a:pt x="2405" y="5841"/>
                  </a:cubicBezTo>
                  <a:cubicBezTo>
                    <a:pt x="2405" y="6079"/>
                    <a:pt x="2608" y="6186"/>
                    <a:pt x="2691" y="6305"/>
                  </a:cubicBezTo>
                  <a:cubicBezTo>
                    <a:pt x="2763" y="6377"/>
                    <a:pt x="2870" y="6424"/>
                    <a:pt x="2989" y="6424"/>
                  </a:cubicBezTo>
                  <a:cubicBezTo>
                    <a:pt x="3239" y="6424"/>
                    <a:pt x="3334" y="6210"/>
                    <a:pt x="3513" y="6067"/>
                  </a:cubicBezTo>
                  <a:cubicBezTo>
                    <a:pt x="3525" y="6079"/>
                    <a:pt x="3620" y="6198"/>
                    <a:pt x="3798" y="6198"/>
                  </a:cubicBezTo>
                  <a:cubicBezTo>
                    <a:pt x="3882" y="6198"/>
                    <a:pt x="3977" y="6162"/>
                    <a:pt x="4048" y="6091"/>
                  </a:cubicBezTo>
                  <a:lnTo>
                    <a:pt x="4310" y="5829"/>
                  </a:lnTo>
                  <a:cubicBezTo>
                    <a:pt x="4453" y="5686"/>
                    <a:pt x="4453" y="5472"/>
                    <a:pt x="4310" y="5329"/>
                  </a:cubicBezTo>
                  <a:lnTo>
                    <a:pt x="4287" y="5305"/>
                  </a:lnTo>
                  <a:lnTo>
                    <a:pt x="6239" y="3352"/>
                  </a:lnTo>
                  <a:cubicBezTo>
                    <a:pt x="6930" y="3924"/>
                    <a:pt x="7335" y="4733"/>
                    <a:pt x="7335" y="5626"/>
                  </a:cubicBezTo>
                  <a:cubicBezTo>
                    <a:pt x="7335" y="6555"/>
                    <a:pt x="6906" y="7412"/>
                    <a:pt x="6156" y="7984"/>
                  </a:cubicBezTo>
                  <a:cubicBezTo>
                    <a:pt x="5690" y="7638"/>
                    <a:pt x="5153" y="7470"/>
                    <a:pt x="4619" y="7470"/>
                  </a:cubicBezTo>
                  <a:cubicBezTo>
                    <a:pt x="3993" y="7470"/>
                    <a:pt x="3371" y="7701"/>
                    <a:pt x="2870" y="8151"/>
                  </a:cubicBezTo>
                  <a:cubicBezTo>
                    <a:pt x="2644" y="8008"/>
                    <a:pt x="2453" y="7853"/>
                    <a:pt x="2274" y="7650"/>
                  </a:cubicBezTo>
                  <a:lnTo>
                    <a:pt x="3025" y="7650"/>
                  </a:lnTo>
                  <a:cubicBezTo>
                    <a:pt x="3239" y="7650"/>
                    <a:pt x="3417" y="7472"/>
                    <a:pt x="3417" y="7258"/>
                  </a:cubicBezTo>
                  <a:lnTo>
                    <a:pt x="3417" y="6996"/>
                  </a:lnTo>
                  <a:cubicBezTo>
                    <a:pt x="3417" y="6781"/>
                    <a:pt x="3239" y="6603"/>
                    <a:pt x="3025" y="6603"/>
                  </a:cubicBezTo>
                  <a:lnTo>
                    <a:pt x="405" y="6603"/>
                  </a:lnTo>
                  <a:cubicBezTo>
                    <a:pt x="179" y="6603"/>
                    <a:pt x="0" y="6781"/>
                    <a:pt x="0" y="6996"/>
                  </a:cubicBezTo>
                  <a:lnTo>
                    <a:pt x="0" y="7258"/>
                  </a:lnTo>
                  <a:cubicBezTo>
                    <a:pt x="0" y="7472"/>
                    <a:pt x="179" y="7650"/>
                    <a:pt x="405" y="7650"/>
                  </a:cubicBezTo>
                  <a:lnTo>
                    <a:pt x="774" y="7650"/>
                  </a:lnTo>
                  <a:cubicBezTo>
                    <a:pt x="1036" y="8162"/>
                    <a:pt x="1548" y="8722"/>
                    <a:pt x="2191" y="9127"/>
                  </a:cubicBezTo>
                  <a:cubicBezTo>
                    <a:pt x="2084" y="9377"/>
                    <a:pt x="2036" y="9651"/>
                    <a:pt x="2012" y="9936"/>
                  </a:cubicBezTo>
                  <a:lnTo>
                    <a:pt x="846" y="9936"/>
                  </a:lnTo>
                  <a:cubicBezTo>
                    <a:pt x="774" y="9936"/>
                    <a:pt x="715" y="9972"/>
                    <a:pt x="703" y="10032"/>
                  </a:cubicBezTo>
                  <a:lnTo>
                    <a:pt x="346" y="10948"/>
                  </a:lnTo>
                  <a:cubicBezTo>
                    <a:pt x="298" y="11044"/>
                    <a:pt x="381" y="11163"/>
                    <a:pt x="488" y="11163"/>
                  </a:cubicBezTo>
                  <a:lnTo>
                    <a:pt x="1393" y="11163"/>
                  </a:lnTo>
                  <a:cubicBezTo>
                    <a:pt x="1489" y="11163"/>
                    <a:pt x="1560" y="11091"/>
                    <a:pt x="1560" y="11008"/>
                  </a:cubicBezTo>
                  <a:cubicBezTo>
                    <a:pt x="1560" y="10913"/>
                    <a:pt x="1489" y="10841"/>
                    <a:pt x="1393" y="10841"/>
                  </a:cubicBezTo>
                  <a:lnTo>
                    <a:pt x="739" y="10841"/>
                  </a:lnTo>
                  <a:lnTo>
                    <a:pt x="965" y="10258"/>
                  </a:lnTo>
                  <a:lnTo>
                    <a:pt x="8299" y="10258"/>
                  </a:lnTo>
                  <a:lnTo>
                    <a:pt x="8525" y="10841"/>
                  </a:lnTo>
                  <a:lnTo>
                    <a:pt x="2167" y="10841"/>
                  </a:lnTo>
                  <a:cubicBezTo>
                    <a:pt x="2084" y="10841"/>
                    <a:pt x="2012" y="10913"/>
                    <a:pt x="2012" y="11008"/>
                  </a:cubicBezTo>
                  <a:cubicBezTo>
                    <a:pt x="2012" y="11091"/>
                    <a:pt x="2084" y="11163"/>
                    <a:pt x="2167" y="11163"/>
                  </a:cubicBezTo>
                  <a:lnTo>
                    <a:pt x="8763" y="11163"/>
                  </a:lnTo>
                  <a:cubicBezTo>
                    <a:pt x="8882" y="11163"/>
                    <a:pt x="8954" y="11044"/>
                    <a:pt x="8918" y="10948"/>
                  </a:cubicBezTo>
                  <a:lnTo>
                    <a:pt x="8561" y="10044"/>
                  </a:lnTo>
                  <a:cubicBezTo>
                    <a:pt x="8525" y="9984"/>
                    <a:pt x="8466" y="9936"/>
                    <a:pt x="8406" y="9936"/>
                  </a:cubicBezTo>
                  <a:lnTo>
                    <a:pt x="7251" y="9936"/>
                  </a:lnTo>
                  <a:cubicBezTo>
                    <a:pt x="7216" y="9555"/>
                    <a:pt x="7132" y="9198"/>
                    <a:pt x="6965" y="8889"/>
                  </a:cubicBezTo>
                  <a:cubicBezTo>
                    <a:pt x="7847" y="8210"/>
                    <a:pt x="8430" y="7174"/>
                    <a:pt x="8525" y="6067"/>
                  </a:cubicBezTo>
                  <a:cubicBezTo>
                    <a:pt x="8537" y="5972"/>
                    <a:pt x="8466" y="5900"/>
                    <a:pt x="8382" y="5888"/>
                  </a:cubicBezTo>
                  <a:cubicBezTo>
                    <a:pt x="8371" y="5886"/>
                    <a:pt x="8360" y="5884"/>
                    <a:pt x="8350" y="5884"/>
                  </a:cubicBezTo>
                  <a:cubicBezTo>
                    <a:pt x="8271" y="5884"/>
                    <a:pt x="8214" y="5958"/>
                    <a:pt x="8204" y="6031"/>
                  </a:cubicBezTo>
                  <a:cubicBezTo>
                    <a:pt x="8097" y="7043"/>
                    <a:pt x="7597" y="7972"/>
                    <a:pt x="6799" y="8603"/>
                  </a:cubicBezTo>
                  <a:cubicBezTo>
                    <a:pt x="6751" y="8543"/>
                    <a:pt x="6715" y="8508"/>
                    <a:pt x="6668" y="8460"/>
                  </a:cubicBezTo>
                  <a:cubicBezTo>
                    <a:pt x="6608" y="8389"/>
                    <a:pt x="6537" y="8293"/>
                    <a:pt x="6454" y="8222"/>
                  </a:cubicBezTo>
                  <a:lnTo>
                    <a:pt x="6430" y="8186"/>
                  </a:lnTo>
                  <a:cubicBezTo>
                    <a:pt x="8037" y="6912"/>
                    <a:pt x="8097" y="4460"/>
                    <a:pt x="6477" y="3114"/>
                  </a:cubicBezTo>
                  <a:lnTo>
                    <a:pt x="6632" y="2948"/>
                  </a:lnTo>
                  <a:cubicBezTo>
                    <a:pt x="6692" y="2888"/>
                    <a:pt x="6692" y="2793"/>
                    <a:pt x="6632" y="2733"/>
                  </a:cubicBezTo>
                  <a:lnTo>
                    <a:pt x="6561" y="2650"/>
                  </a:lnTo>
                  <a:lnTo>
                    <a:pt x="6656" y="2567"/>
                  </a:lnTo>
                  <a:cubicBezTo>
                    <a:pt x="7013" y="2793"/>
                    <a:pt x="7489" y="3305"/>
                    <a:pt x="7799" y="3900"/>
                  </a:cubicBezTo>
                  <a:cubicBezTo>
                    <a:pt x="8037" y="4352"/>
                    <a:pt x="8168" y="4876"/>
                    <a:pt x="8216" y="5376"/>
                  </a:cubicBezTo>
                  <a:cubicBezTo>
                    <a:pt x="8216" y="5465"/>
                    <a:pt x="8287" y="5532"/>
                    <a:pt x="8373" y="5532"/>
                  </a:cubicBezTo>
                  <a:cubicBezTo>
                    <a:pt x="8380" y="5532"/>
                    <a:pt x="8387" y="5532"/>
                    <a:pt x="8394" y="5531"/>
                  </a:cubicBezTo>
                  <a:cubicBezTo>
                    <a:pt x="8478" y="5531"/>
                    <a:pt x="8561" y="5436"/>
                    <a:pt x="8537" y="5353"/>
                  </a:cubicBezTo>
                  <a:cubicBezTo>
                    <a:pt x="8454" y="4138"/>
                    <a:pt x="7858" y="3055"/>
                    <a:pt x="6894" y="2328"/>
                  </a:cubicBezTo>
                  <a:lnTo>
                    <a:pt x="7251" y="1971"/>
                  </a:lnTo>
                  <a:cubicBezTo>
                    <a:pt x="7317" y="2002"/>
                    <a:pt x="7384" y="2017"/>
                    <a:pt x="7446" y="2017"/>
                  </a:cubicBezTo>
                  <a:cubicBezTo>
                    <a:pt x="7551" y="2017"/>
                    <a:pt x="7644" y="1975"/>
                    <a:pt x="7704" y="1900"/>
                  </a:cubicBezTo>
                  <a:lnTo>
                    <a:pt x="7858" y="1745"/>
                  </a:lnTo>
                  <a:cubicBezTo>
                    <a:pt x="8025" y="1578"/>
                    <a:pt x="8025" y="1328"/>
                    <a:pt x="7858" y="1162"/>
                  </a:cubicBezTo>
                  <a:lnTo>
                    <a:pt x="6811" y="126"/>
                  </a:lnTo>
                  <a:cubicBezTo>
                    <a:pt x="6733" y="42"/>
                    <a:pt x="6629" y="1"/>
                    <a:pt x="6525" y="1"/>
                  </a:cubicBez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3" name="Google Shape;353;p17"/>
          <p:cNvSpPr/>
          <p:nvPr/>
        </p:nvSpPr>
        <p:spPr>
          <a:xfrm>
            <a:off x="186525" y="5512475"/>
            <a:ext cx="251148" cy="319625"/>
          </a:xfrm>
          <a:custGeom>
            <a:rect b="b" l="l" r="r" t="t"/>
            <a:pathLst>
              <a:path extrusionOk="0" h="11163" w="9524">
                <a:moveTo>
                  <a:pt x="4791" y="3888"/>
                </a:moveTo>
                <a:cubicBezTo>
                  <a:pt x="5165" y="3888"/>
                  <a:pt x="5540" y="3936"/>
                  <a:pt x="5909" y="4031"/>
                </a:cubicBezTo>
                <a:lnTo>
                  <a:pt x="5909" y="4543"/>
                </a:lnTo>
                <a:cubicBezTo>
                  <a:pt x="5540" y="4442"/>
                  <a:pt x="5168" y="4391"/>
                  <a:pt x="4796" y="4391"/>
                </a:cubicBezTo>
                <a:cubicBezTo>
                  <a:pt x="4423" y="4391"/>
                  <a:pt x="4051" y="4442"/>
                  <a:pt x="3682" y="4543"/>
                </a:cubicBezTo>
                <a:lnTo>
                  <a:pt x="3682" y="4031"/>
                </a:lnTo>
                <a:cubicBezTo>
                  <a:pt x="4045" y="3936"/>
                  <a:pt x="4418" y="3888"/>
                  <a:pt x="4791" y="3888"/>
                </a:cubicBezTo>
                <a:close/>
                <a:moveTo>
                  <a:pt x="4778" y="4724"/>
                </a:moveTo>
                <a:cubicBezTo>
                  <a:pt x="5150" y="4724"/>
                  <a:pt x="5522" y="4775"/>
                  <a:pt x="5897" y="4876"/>
                </a:cubicBezTo>
                <a:lnTo>
                  <a:pt x="5897" y="5305"/>
                </a:lnTo>
                <a:cubicBezTo>
                  <a:pt x="5522" y="5210"/>
                  <a:pt x="5150" y="5162"/>
                  <a:pt x="4778" y="5162"/>
                </a:cubicBezTo>
                <a:cubicBezTo>
                  <a:pt x="4406" y="5162"/>
                  <a:pt x="4034" y="5210"/>
                  <a:pt x="3659" y="5305"/>
                </a:cubicBezTo>
                <a:lnTo>
                  <a:pt x="3659" y="4876"/>
                </a:lnTo>
                <a:cubicBezTo>
                  <a:pt x="4034" y="4775"/>
                  <a:pt x="4406" y="4724"/>
                  <a:pt x="4778" y="4724"/>
                </a:cubicBezTo>
                <a:close/>
                <a:moveTo>
                  <a:pt x="4778" y="5492"/>
                </a:moveTo>
                <a:cubicBezTo>
                  <a:pt x="5132" y="5492"/>
                  <a:pt x="5486" y="5537"/>
                  <a:pt x="5837" y="5626"/>
                </a:cubicBezTo>
                <a:cubicBezTo>
                  <a:pt x="5778" y="5698"/>
                  <a:pt x="5706" y="5769"/>
                  <a:pt x="5611" y="5852"/>
                </a:cubicBezTo>
                <a:cubicBezTo>
                  <a:pt x="5325" y="6091"/>
                  <a:pt x="5052" y="6186"/>
                  <a:pt x="4778" y="6186"/>
                </a:cubicBezTo>
                <a:cubicBezTo>
                  <a:pt x="4516" y="6186"/>
                  <a:pt x="4230" y="6067"/>
                  <a:pt x="3944" y="5852"/>
                </a:cubicBezTo>
                <a:lnTo>
                  <a:pt x="3932" y="5829"/>
                </a:lnTo>
                <a:cubicBezTo>
                  <a:pt x="3861" y="5769"/>
                  <a:pt x="3801" y="5698"/>
                  <a:pt x="3718" y="5626"/>
                </a:cubicBezTo>
                <a:cubicBezTo>
                  <a:pt x="4069" y="5537"/>
                  <a:pt x="4423" y="5492"/>
                  <a:pt x="4778" y="5492"/>
                </a:cubicBezTo>
                <a:close/>
                <a:moveTo>
                  <a:pt x="4803" y="9277"/>
                </a:moveTo>
                <a:cubicBezTo>
                  <a:pt x="5172" y="9277"/>
                  <a:pt x="5538" y="9411"/>
                  <a:pt x="5909" y="9674"/>
                </a:cubicBezTo>
                <a:lnTo>
                  <a:pt x="5909" y="9901"/>
                </a:lnTo>
                <a:cubicBezTo>
                  <a:pt x="5540" y="9799"/>
                  <a:pt x="5168" y="9749"/>
                  <a:pt x="4796" y="9749"/>
                </a:cubicBezTo>
                <a:cubicBezTo>
                  <a:pt x="4423" y="9749"/>
                  <a:pt x="4051" y="9799"/>
                  <a:pt x="3682" y="9901"/>
                </a:cubicBezTo>
                <a:lnTo>
                  <a:pt x="3682" y="9674"/>
                </a:lnTo>
                <a:cubicBezTo>
                  <a:pt x="4067" y="9408"/>
                  <a:pt x="4437" y="9277"/>
                  <a:pt x="4803" y="9277"/>
                </a:cubicBezTo>
                <a:close/>
                <a:moveTo>
                  <a:pt x="4778" y="10070"/>
                </a:moveTo>
                <a:cubicBezTo>
                  <a:pt x="5150" y="10070"/>
                  <a:pt x="5522" y="10121"/>
                  <a:pt x="5897" y="10222"/>
                </a:cubicBezTo>
                <a:lnTo>
                  <a:pt x="5897" y="10329"/>
                </a:lnTo>
                <a:cubicBezTo>
                  <a:pt x="5909" y="10591"/>
                  <a:pt x="5683" y="10817"/>
                  <a:pt x="5409" y="10817"/>
                </a:cubicBezTo>
                <a:lnTo>
                  <a:pt x="4159" y="10817"/>
                </a:lnTo>
                <a:cubicBezTo>
                  <a:pt x="3885" y="10817"/>
                  <a:pt x="3659" y="10591"/>
                  <a:pt x="3659" y="10329"/>
                </a:cubicBezTo>
                <a:lnTo>
                  <a:pt x="3659" y="10222"/>
                </a:lnTo>
                <a:cubicBezTo>
                  <a:pt x="4034" y="10121"/>
                  <a:pt x="4406" y="10070"/>
                  <a:pt x="4778" y="10070"/>
                </a:cubicBezTo>
                <a:close/>
                <a:moveTo>
                  <a:pt x="6668" y="0"/>
                </a:moveTo>
                <a:cubicBezTo>
                  <a:pt x="6280" y="0"/>
                  <a:pt x="6026" y="240"/>
                  <a:pt x="5956" y="280"/>
                </a:cubicBezTo>
                <a:cubicBezTo>
                  <a:pt x="5599" y="513"/>
                  <a:pt x="5188" y="629"/>
                  <a:pt x="4778" y="629"/>
                </a:cubicBezTo>
                <a:cubicBezTo>
                  <a:pt x="4367" y="629"/>
                  <a:pt x="3956" y="513"/>
                  <a:pt x="3599" y="280"/>
                </a:cubicBezTo>
                <a:lnTo>
                  <a:pt x="3408" y="161"/>
                </a:lnTo>
                <a:cubicBezTo>
                  <a:pt x="3245" y="55"/>
                  <a:pt x="3064" y="5"/>
                  <a:pt x="2885" y="5"/>
                </a:cubicBezTo>
                <a:cubicBezTo>
                  <a:pt x="2545" y="5"/>
                  <a:pt x="2215" y="186"/>
                  <a:pt x="2027" y="507"/>
                </a:cubicBezTo>
                <a:lnTo>
                  <a:pt x="1599" y="1292"/>
                </a:lnTo>
                <a:cubicBezTo>
                  <a:pt x="1337" y="1769"/>
                  <a:pt x="1503" y="2352"/>
                  <a:pt x="1980" y="2602"/>
                </a:cubicBezTo>
                <a:lnTo>
                  <a:pt x="2944" y="3138"/>
                </a:lnTo>
                <a:cubicBezTo>
                  <a:pt x="3182" y="3269"/>
                  <a:pt x="3325" y="3507"/>
                  <a:pt x="3325" y="3781"/>
                </a:cubicBezTo>
                <a:lnTo>
                  <a:pt x="3325" y="5162"/>
                </a:lnTo>
                <a:cubicBezTo>
                  <a:pt x="3063" y="4805"/>
                  <a:pt x="2813" y="4376"/>
                  <a:pt x="2551" y="3840"/>
                </a:cubicBezTo>
                <a:cubicBezTo>
                  <a:pt x="2299" y="3327"/>
                  <a:pt x="1836" y="3098"/>
                  <a:pt x="1377" y="3098"/>
                </a:cubicBezTo>
                <a:cubicBezTo>
                  <a:pt x="685" y="3098"/>
                  <a:pt x="1" y="3616"/>
                  <a:pt x="51" y="4459"/>
                </a:cubicBezTo>
                <a:cubicBezTo>
                  <a:pt x="51" y="4507"/>
                  <a:pt x="51" y="4543"/>
                  <a:pt x="63" y="4578"/>
                </a:cubicBezTo>
                <a:cubicBezTo>
                  <a:pt x="134" y="5198"/>
                  <a:pt x="218" y="5817"/>
                  <a:pt x="325" y="6388"/>
                </a:cubicBezTo>
                <a:cubicBezTo>
                  <a:pt x="336" y="6464"/>
                  <a:pt x="416" y="6521"/>
                  <a:pt x="494" y="6521"/>
                </a:cubicBezTo>
                <a:cubicBezTo>
                  <a:pt x="501" y="6521"/>
                  <a:pt x="508" y="6520"/>
                  <a:pt x="515" y="6519"/>
                </a:cubicBezTo>
                <a:cubicBezTo>
                  <a:pt x="611" y="6495"/>
                  <a:pt x="670" y="6412"/>
                  <a:pt x="658" y="6329"/>
                </a:cubicBezTo>
                <a:cubicBezTo>
                  <a:pt x="551" y="5769"/>
                  <a:pt x="468" y="5150"/>
                  <a:pt x="384" y="4543"/>
                </a:cubicBezTo>
                <a:lnTo>
                  <a:pt x="384" y="4448"/>
                </a:lnTo>
                <a:cubicBezTo>
                  <a:pt x="349" y="3807"/>
                  <a:pt x="862" y="3421"/>
                  <a:pt x="1380" y="3421"/>
                </a:cubicBezTo>
                <a:cubicBezTo>
                  <a:pt x="1729" y="3421"/>
                  <a:pt x="2079" y="3595"/>
                  <a:pt x="2265" y="3983"/>
                </a:cubicBezTo>
                <a:cubicBezTo>
                  <a:pt x="3081" y="5674"/>
                  <a:pt x="3926" y="6519"/>
                  <a:pt x="4772" y="6519"/>
                </a:cubicBezTo>
                <a:cubicBezTo>
                  <a:pt x="5617" y="6519"/>
                  <a:pt x="6462" y="5674"/>
                  <a:pt x="7278" y="3983"/>
                </a:cubicBezTo>
                <a:cubicBezTo>
                  <a:pt x="7466" y="3603"/>
                  <a:pt x="7818" y="3428"/>
                  <a:pt x="8167" y="3428"/>
                </a:cubicBezTo>
                <a:cubicBezTo>
                  <a:pt x="8703" y="3428"/>
                  <a:pt x="9229" y="3841"/>
                  <a:pt x="9135" y="4555"/>
                </a:cubicBezTo>
                <a:cubicBezTo>
                  <a:pt x="9004" y="5757"/>
                  <a:pt x="8623" y="8198"/>
                  <a:pt x="8052" y="9258"/>
                </a:cubicBezTo>
                <a:cubicBezTo>
                  <a:pt x="7840" y="9638"/>
                  <a:pt x="7443" y="9848"/>
                  <a:pt x="7039" y="9848"/>
                </a:cubicBezTo>
                <a:cubicBezTo>
                  <a:pt x="6786" y="9848"/>
                  <a:pt x="6529" y="9765"/>
                  <a:pt x="6314" y="9591"/>
                </a:cubicBezTo>
                <a:cubicBezTo>
                  <a:pt x="6254" y="9555"/>
                  <a:pt x="5921" y="9329"/>
                  <a:pt x="5861" y="9281"/>
                </a:cubicBezTo>
                <a:cubicBezTo>
                  <a:pt x="5493" y="9072"/>
                  <a:pt x="5125" y="8962"/>
                  <a:pt x="4752" y="8962"/>
                </a:cubicBezTo>
                <a:cubicBezTo>
                  <a:pt x="4340" y="8962"/>
                  <a:pt x="3923" y="9096"/>
                  <a:pt x="3492" y="9377"/>
                </a:cubicBezTo>
                <a:cubicBezTo>
                  <a:pt x="3480" y="9389"/>
                  <a:pt x="3230" y="9567"/>
                  <a:pt x="3218" y="9579"/>
                </a:cubicBezTo>
                <a:cubicBezTo>
                  <a:pt x="2982" y="9768"/>
                  <a:pt x="2715" y="9875"/>
                  <a:pt x="2442" y="9875"/>
                </a:cubicBezTo>
                <a:cubicBezTo>
                  <a:pt x="2372" y="9875"/>
                  <a:pt x="2301" y="9868"/>
                  <a:pt x="2230" y="9853"/>
                </a:cubicBezTo>
                <a:cubicBezTo>
                  <a:pt x="1908" y="9793"/>
                  <a:pt x="1634" y="9579"/>
                  <a:pt x="1456" y="9258"/>
                </a:cubicBezTo>
                <a:cubicBezTo>
                  <a:pt x="1444" y="9222"/>
                  <a:pt x="1432" y="9198"/>
                  <a:pt x="1408" y="9174"/>
                </a:cubicBezTo>
                <a:cubicBezTo>
                  <a:pt x="1194" y="8686"/>
                  <a:pt x="980" y="8007"/>
                  <a:pt x="789" y="7174"/>
                </a:cubicBezTo>
                <a:cubicBezTo>
                  <a:pt x="780" y="7098"/>
                  <a:pt x="717" y="7044"/>
                  <a:pt x="649" y="7044"/>
                </a:cubicBezTo>
                <a:cubicBezTo>
                  <a:pt x="632" y="7044"/>
                  <a:pt x="615" y="7048"/>
                  <a:pt x="599" y="7055"/>
                </a:cubicBezTo>
                <a:cubicBezTo>
                  <a:pt x="503" y="7067"/>
                  <a:pt x="444" y="7150"/>
                  <a:pt x="480" y="7245"/>
                </a:cubicBezTo>
                <a:cubicBezTo>
                  <a:pt x="670" y="8127"/>
                  <a:pt x="884" y="8817"/>
                  <a:pt x="1134" y="9329"/>
                </a:cubicBezTo>
                <a:lnTo>
                  <a:pt x="1182" y="9412"/>
                </a:lnTo>
                <a:cubicBezTo>
                  <a:pt x="1396" y="9817"/>
                  <a:pt x="1742" y="10091"/>
                  <a:pt x="2170" y="10174"/>
                </a:cubicBezTo>
                <a:cubicBezTo>
                  <a:pt x="2265" y="10186"/>
                  <a:pt x="2349" y="10210"/>
                  <a:pt x="2444" y="10210"/>
                </a:cubicBezTo>
                <a:cubicBezTo>
                  <a:pt x="2742" y="10210"/>
                  <a:pt x="3039" y="10103"/>
                  <a:pt x="3301" y="9924"/>
                </a:cubicBezTo>
                <a:lnTo>
                  <a:pt x="3301" y="10341"/>
                </a:lnTo>
                <a:cubicBezTo>
                  <a:pt x="3301" y="10805"/>
                  <a:pt x="3670" y="11163"/>
                  <a:pt x="4123" y="11163"/>
                </a:cubicBezTo>
                <a:lnTo>
                  <a:pt x="5373" y="11163"/>
                </a:lnTo>
                <a:cubicBezTo>
                  <a:pt x="5837" y="11163"/>
                  <a:pt x="6195" y="10782"/>
                  <a:pt x="6195" y="10341"/>
                </a:cubicBezTo>
                <a:lnTo>
                  <a:pt x="6195" y="9924"/>
                </a:lnTo>
                <a:cubicBezTo>
                  <a:pt x="6454" y="10105"/>
                  <a:pt x="6745" y="10191"/>
                  <a:pt x="7032" y="10191"/>
                </a:cubicBezTo>
                <a:cubicBezTo>
                  <a:pt x="7576" y="10191"/>
                  <a:pt x="8104" y="9883"/>
                  <a:pt x="8361" y="9329"/>
                </a:cubicBezTo>
                <a:cubicBezTo>
                  <a:pt x="9016" y="7912"/>
                  <a:pt x="9421" y="5067"/>
                  <a:pt x="9445" y="4495"/>
                </a:cubicBezTo>
                <a:cubicBezTo>
                  <a:pt x="9524" y="3627"/>
                  <a:pt x="8846" y="3100"/>
                  <a:pt x="8157" y="3100"/>
                </a:cubicBezTo>
                <a:cubicBezTo>
                  <a:pt x="7702" y="3100"/>
                  <a:pt x="7243" y="3329"/>
                  <a:pt x="6992" y="3840"/>
                </a:cubicBezTo>
                <a:cubicBezTo>
                  <a:pt x="6742" y="4376"/>
                  <a:pt x="6480" y="4805"/>
                  <a:pt x="6218" y="5162"/>
                </a:cubicBezTo>
                <a:lnTo>
                  <a:pt x="6218" y="3781"/>
                </a:lnTo>
                <a:cubicBezTo>
                  <a:pt x="6218" y="3507"/>
                  <a:pt x="6373" y="3269"/>
                  <a:pt x="6599" y="3138"/>
                </a:cubicBezTo>
                <a:lnTo>
                  <a:pt x="7564" y="2602"/>
                </a:lnTo>
                <a:cubicBezTo>
                  <a:pt x="8040" y="2352"/>
                  <a:pt x="8207" y="1757"/>
                  <a:pt x="7945" y="1292"/>
                </a:cubicBezTo>
                <a:lnTo>
                  <a:pt x="7885" y="1173"/>
                </a:lnTo>
                <a:cubicBezTo>
                  <a:pt x="7853" y="1124"/>
                  <a:pt x="7797" y="1092"/>
                  <a:pt x="7739" y="1092"/>
                </a:cubicBezTo>
                <a:cubicBezTo>
                  <a:pt x="7712" y="1092"/>
                  <a:pt x="7685" y="1099"/>
                  <a:pt x="7659" y="1114"/>
                </a:cubicBezTo>
                <a:cubicBezTo>
                  <a:pt x="7588" y="1161"/>
                  <a:pt x="7564" y="1269"/>
                  <a:pt x="7599" y="1340"/>
                </a:cubicBezTo>
                <a:lnTo>
                  <a:pt x="7659" y="1459"/>
                </a:lnTo>
                <a:cubicBezTo>
                  <a:pt x="7826" y="1769"/>
                  <a:pt x="7730" y="2162"/>
                  <a:pt x="7409" y="2340"/>
                </a:cubicBezTo>
                <a:lnTo>
                  <a:pt x="6445" y="2876"/>
                </a:lnTo>
                <a:cubicBezTo>
                  <a:pt x="6135" y="3054"/>
                  <a:pt x="5933" y="3364"/>
                  <a:pt x="5909" y="3721"/>
                </a:cubicBezTo>
                <a:cubicBezTo>
                  <a:pt x="5534" y="3626"/>
                  <a:pt x="5159" y="3578"/>
                  <a:pt x="4782" y="3578"/>
                </a:cubicBezTo>
                <a:cubicBezTo>
                  <a:pt x="4406" y="3578"/>
                  <a:pt x="4028" y="3626"/>
                  <a:pt x="3647" y="3721"/>
                </a:cubicBezTo>
                <a:cubicBezTo>
                  <a:pt x="3611" y="3364"/>
                  <a:pt x="3420" y="3031"/>
                  <a:pt x="3111" y="2876"/>
                </a:cubicBezTo>
                <a:lnTo>
                  <a:pt x="2146" y="2340"/>
                </a:lnTo>
                <a:cubicBezTo>
                  <a:pt x="1837" y="2173"/>
                  <a:pt x="1706" y="1769"/>
                  <a:pt x="1884" y="1459"/>
                </a:cubicBezTo>
                <a:lnTo>
                  <a:pt x="2325" y="673"/>
                </a:lnTo>
                <a:cubicBezTo>
                  <a:pt x="2441" y="457"/>
                  <a:pt x="2657" y="336"/>
                  <a:pt x="2879" y="336"/>
                </a:cubicBezTo>
                <a:cubicBezTo>
                  <a:pt x="2999" y="336"/>
                  <a:pt x="3121" y="372"/>
                  <a:pt x="3230" y="447"/>
                </a:cubicBezTo>
                <a:cubicBezTo>
                  <a:pt x="3337" y="495"/>
                  <a:pt x="3873" y="971"/>
                  <a:pt x="4778" y="971"/>
                </a:cubicBezTo>
                <a:cubicBezTo>
                  <a:pt x="5683" y="971"/>
                  <a:pt x="6218" y="495"/>
                  <a:pt x="6326" y="447"/>
                </a:cubicBezTo>
                <a:cubicBezTo>
                  <a:pt x="6434" y="372"/>
                  <a:pt x="6556" y="336"/>
                  <a:pt x="6677" y="336"/>
                </a:cubicBezTo>
                <a:cubicBezTo>
                  <a:pt x="6899" y="336"/>
                  <a:pt x="7115" y="457"/>
                  <a:pt x="7230" y="673"/>
                </a:cubicBezTo>
                <a:cubicBezTo>
                  <a:pt x="7263" y="723"/>
                  <a:pt x="7325" y="749"/>
                  <a:pt x="7383" y="749"/>
                </a:cubicBezTo>
                <a:cubicBezTo>
                  <a:pt x="7409" y="749"/>
                  <a:pt x="7434" y="744"/>
                  <a:pt x="7457" y="733"/>
                </a:cubicBezTo>
                <a:cubicBezTo>
                  <a:pt x="7528" y="685"/>
                  <a:pt x="7564" y="578"/>
                  <a:pt x="7516" y="507"/>
                </a:cubicBezTo>
                <a:cubicBezTo>
                  <a:pt x="7385" y="268"/>
                  <a:pt x="7159" y="102"/>
                  <a:pt x="6909" y="30"/>
                </a:cubicBezTo>
                <a:cubicBezTo>
                  <a:pt x="6824" y="9"/>
                  <a:pt x="6744" y="0"/>
                  <a:pt x="6668" y="0"/>
                </a:cubicBez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7"/>
          <p:cNvSpPr txBox="1"/>
          <p:nvPr/>
        </p:nvSpPr>
        <p:spPr>
          <a:xfrm>
            <a:off x="0" y="9777250"/>
            <a:ext cx="5904900" cy="6660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SzPts val="1000"/>
              <a:buFont typeface="Lora"/>
              <a:buAutoNum type="arabicPeriod"/>
            </a:pPr>
            <a:r>
              <a:rPr lang="en-GB" sz="1000">
                <a:latin typeface="Lora"/>
                <a:ea typeface="Lora"/>
                <a:cs typeface="Lora"/>
                <a:sym typeface="Lora"/>
              </a:rPr>
              <a:t>Both lobes. </a:t>
            </a:r>
            <a:endParaRPr sz="1000">
              <a:latin typeface="Lora"/>
              <a:ea typeface="Lora"/>
              <a:cs typeface="Lora"/>
              <a:sym typeface="Lora"/>
            </a:endParaRPr>
          </a:p>
          <a:p>
            <a:pPr indent="-292100" lvl="0" marL="457200" rtl="0" algn="l">
              <a:spcBef>
                <a:spcPts val="0"/>
              </a:spcBef>
              <a:spcAft>
                <a:spcPts val="0"/>
              </a:spcAft>
              <a:buSzPts val="1000"/>
              <a:buFont typeface="Lora"/>
              <a:buAutoNum type="arabicPeriod"/>
            </a:pPr>
            <a:r>
              <a:rPr lang="en-GB" sz="1000">
                <a:latin typeface="Lora"/>
                <a:ea typeface="Lora"/>
                <a:cs typeface="Lora"/>
                <a:sym typeface="Lora"/>
              </a:rPr>
              <a:t>Thyroid stimulating immunoglobulin.</a:t>
            </a:r>
            <a:endParaRPr sz="1000">
              <a:latin typeface="Lora"/>
              <a:ea typeface="Lora"/>
              <a:cs typeface="Lora"/>
              <a:sym typeface="Lora"/>
            </a:endParaRPr>
          </a:p>
          <a:p>
            <a:pPr indent="-292100" lvl="0" marL="457200" rtl="0" algn="l">
              <a:spcBef>
                <a:spcPts val="0"/>
              </a:spcBef>
              <a:spcAft>
                <a:spcPts val="0"/>
              </a:spcAft>
              <a:buSzPts val="1000"/>
              <a:buFont typeface="Lora"/>
              <a:buAutoNum type="arabicPeriod"/>
            </a:pPr>
            <a:r>
              <a:rPr lang="en-GB" sz="1000">
                <a:latin typeface="Lora"/>
                <a:ea typeface="Lora"/>
                <a:cs typeface="Lora"/>
                <a:sym typeface="Lora"/>
              </a:rPr>
              <a:t>All the gland is hyper</a:t>
            </a:r>
            <a:r>
              <a:rPr lang="en-GB" sz="1000">
                <a:latin typeface="Lora"/>
                <a:ea typeface="Lora"/>
                <a:cs typeface="Lora"/>
                <a:sym typeface="Lora"/>
              </a:rPr>
              <a:t>functioning</a:t>
            </a:r>
            <a:r>
              <a:rPr lang="en-GB" sz="1000">
                <a:latin typeface="Lora"/>
                <a:ea typeface="Lora"/>
                <a:cs typeface="Lora"/>
                <a:sym typeface="Lora"/>
              </a:rPr>
              <a:t> (diffuse), No nodules. </a:t>
            </a:r>
            <a:endParaRPr sz="1000">
              <a:latin typeface="Lora"/>
              <a:ea typeface="Lora"/>
              <a:cs typeface="Lora"/>
              <a:sym typeface="Lora"/>
            </a:endParaRPr>
          </a:p>
        </p:txBody>
      </p:sp>
      <p:cxnSp>
        <p:nvCxnSpPr>
          <p:cNvPr id="355" name="Google Shape;355;p17"/>
          <p:cNvCxnSpPr/>
          <p:nvPr/>
        </p:nvCxnSpPr>
        <p:spPr>
          <a:xfrm flipH="1" rot="10800000">
            <a:off x="7041650" y="7190650"/>
            <a:ext cx="192900" cy="140100"/>
          </a:xfrm>
          <a:prstGeom prst="straightConnector1">
            <a:avLst/>
          </a:prstGeom>
          <a:noFill/>
          <a:ln cap="flat" cmpd="sng" w="9525">
            <a:solidFill>
              <a:srgbClr val="FF0000"/>
            </a:solidFill>
            <a:prstDash val="solid"/>
            <a:round/>
            <a:headEnd len="med" w="med" type="none"/>
            <a:tailEnd len="med" w="med" type="triangle"/>
          </a:ln>
        </p:spPr>
      </p:cxnSp>
      <p:sp>
        <p:nvSpPr>
          <p:cNvPr id="356" name="Google Shape;356;p17"/>
          <p:cNvSpPr/>
          <p:nvPr/>
        </p:nvSpPr>
        <p:spPr>
          <a:xfrm>
            <a:off x="6277225" y="7543200"/>
            <a:ext cx="285300" cy="337200"/>
          </a:xfrm>
          <a:prstGeom prst="ellipse">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7"/>
          <p:cNvSpPr/>
          <p:nvPr/>
        </p:nvSpPr>
        <p:spPr>
          <a:xfrm>
            <a:off x="6562525" y="7371475"/>
            <a:ext cx="251100" cy="337200"/>
          </a:xfrm>
          <a:prstGeom prst="ellipse">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8" name="Google Shape;358;p17"/>
          <p:cNvPicPr preferRelativeResize="0"/>
          <p:nvPr/>
        </p:nvPicPr>
        <p:blipFill>
          <a:blip r:embed="rId6">
            <a:alphaModFix/>
          </a:blip>
          <a:stretch>
            <a:fillRect/>
          </a:stretch>
        </p:blipFill>
        <p:spPr>
          <a:xfrm>
            <a:off x="6044475" y="8425734"/>
            <a:ext cx="1596900" cy="1494690"/>
          </a:xfrm>
          <a:prstGeom prst="rect">
            <a:avLst/>
          </a:prstGeom>
          <a:noFill/>
          <a:ln>
            <a:noFill/>
          </a:ln>
        </p:spPr>
      </p:pic>
      <p:sp>
        <p:nvSpPr>
          <p:cNvPr id="359" name="Google Shape;359;p17"/>
          <p:cNvSpPr txBox="1"/>
          <p:nvPr/>
        </p:nvSpPr>
        <p:spPr>
          <a:xfrm>
            <a:off x="0" y="1054525"/>
            <a:ext cx="3227700" cy="44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274E13"/>
                </a:solidFill>
                <a:latin typeface="Lora"/>
                <a:ea typeface="Lora"/>
                <a:cs typeface="Lora"/>
                <a:sym typeface="Lora"/>
              </a:rPr>
              <a:t>Triad of manifestations</a:t>
            </a:r>
            <a:endParaRPr b="1" sz="1800">
              <a:solidFill>
                <a:srgbClr val="274E13"/>
              </a:solidFill>
              <a:latin typeface="Lora"/>
              <a:ea typeface="Lora"/>
              <a:cs typeface="Lora"/>
              <a:sym typeface="Lora"/>
            </a:endParaRPr>
          </a:p>
        </p:txBody>
      </p:sp>
      <p:sp>
        <p:nvSpPr>
          <p:cNvPr id="360" name="Google Shape;360;p17"/>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sp>
        <p:nvSpPr>
          <p:cNvPr id="365" name="Google Shape;365;p18"/>
          <p:cNvSpPr/>
          <p:nvPr/>
        </p:nvSpPr>
        <p:spPr>
          <a:xfrm>
            <a:off x="137875" y="9481075"/>
            <a:ext cx="2502900" cy="578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8"/>
          <p:cNvSpPr txBox="1"/>
          <p:nvPr/>
        </p:nvSpPr>
        <p:spPr>
          <a:xfrm>
            <a:off x="1266225" y="18625"/>
            <a:ext cx="5385600" cy="95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274E13"/>
                </a:solidFill>
                <a:latin typeface="Lora"/>
                <a:ea typeface="Lora"/>
                <a:cs typeface="Lora"/>
                <a:sym typeface="Lora"/>
              </a:rPr>
              <a:t>Hypothyroidism</a:t>
            </a:r>
            <a:endParaRPr b="1" sz="3000">
              <a:solidFill>
                <a:srgbClr val="274E13"/>
              </a:solidFill>
              <a:latin typeface="Lora"/>
              <a:ea typeface="Lora"/>
              <a:cs typeface="Lora"/>
              <a:sym typeface="Lora"/>
            </a:endParaRPr>
          </a:p>
        </p:txBody>
      </p:sp>
      <p:sp>
        <p:nvSpPr>
          <p:cNvPr id="367" name="Google Shape;367;p18"/>
          <p:cNvSpPr txBox="1"/>
          <p:nvPr/>
        </p:nvSpPr>
        <p:spPr>
          <a:xfrm>
            <a:off x="0" y="796775"/>
            <a:ext cx="7920000" cy="482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800">
                <a:solidFill>
                  <a:srgbClr val="274E13"/>
                </a:solidFill>
                <a:latin typeface="Lora"/>
                <a:ea typeface="Lora"/>
                <a:cs typeface="Lora"/>
                <a:sym typeface="Lora"/>
              </a:rPr>
              <a:t>Introduction</a:t>
            </a:r>
            <a:endParaRPr b="1" sz="1800" u="sng">
              <a:solidFill>
                <a:srgbClr val="274E13"/>
              </a:solidFill>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lang="en-GB">
                <a:latin typeface="Lora"/>
                <a:ea typeface="Lora"/>
                <a:cs typeface="Lora"/>
                <a:sym typeface="Lora"/>
              </a:rPr>
              <a:t>Hypothyroidism is caused by any structural or functional derangement that interferes with the production of adequate levels of thyroid hormone.</a:t>
            </a:r>
            <a:endParaRPr>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lang="en-GB">
                <a:latin typeface="Lora"/>
                <a:ea typeface="Lora"/>
                <a:cs typeface="Lora"/>
                <a:sym typeface="Lora"/>
              </a:rPr>
              <a:t>Worldwide, the most common cause of hypothyroidism is endemic </a:t>
            </a:r>
            <a:r>
              <a:rPr b="1" lang="en-GB">
                <a:latin typeface="Lora"/>
                <a:ea typeface="Lora"/>
                <a:cs typeface="Lora"/>
                <a:sym typeface="Lora"/>
              </a:rPr>
              <a:t>dietary deficiency of iodine.</a:t>
            </a:r>
            <a:endParaRPr b="1">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lang="en-GB">
                <a:latin typeface="Lora"/>
                <a:ea typeface="Lora"/>
                <a:cs typeface="Lora"/>
                <a:sym typeface="Lora"/>
              </a:rPr>
              <a:t>In most developed nations, </a:t>
            </a:r>
            <a:r>
              <a:rPr b="1" lang="en-GB">
                <a:latin typeface="Lora"/>
                <a:ea typeface="Lora"/>
                <a:cs typeface="Lora"/>
                <a:sym typeface="Lora"/>
              </a:rPr>
              <a:t>autoimmune</a:t>
            </a:r>
            <a:r>
              <a:rPr lang="en-GB">
                <a:latin typeface="Lora"/>
                <a:ea typeface="Lora"/>
                <a:cs typeface="Lora"/>
                <a:sym typeface="Lora"/>
              </a:rPr>
              <a:t> causes predominate.</a:t>
            </a:r>
            <a:endParaRPr b="1">
              <a:latin typeface="Lora"/>
              <a:ea typeface="Lora"/>
              <a:cs typeface="Lora"/>
              <a:sym typeface="Lora"/>
            </a:endParaRPr>
          </a:p>
          <a:p>
            <a:pPr indent="0" lvl="0" marL="0" rtl="0" algn="l">
              <a:lnSpc>
                <a:spcPct val="115000"/>
              </a:lnSpc>
              <a:spcBef>
                <a:spcPts val="1000"/>
              </a:spcBef>
              <a:spcAft>
                <a:spcPts val="0"/>
              </a:spcAft>
              <a:buNone/>
            </a:pPr>
            <a:r>
              <a:rPr b="1" lang="en-GB" sz="1800">
                <a:solidFill>
                  <a:srgbClr val="274E13"/>
                </a:solidFill>
                <a:latin typeface="Lora"/>
                <a:ea typeface="Lora"/>
                <a:cs typeface="Lora"/>
                <a:sym typeface="Lora"/>
              </a:rPr>
              <a:t>Causes</a:t>
            </a:r>
            <a:endParaRPr b="1" sz="1800">
              <a:solidFill>
                <a:srgbClr val="274E13"/>
              </a:solidFill>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b="1" lang="en-GB">
                <a:latin typeface="Lora"/>
                <a:ea typeface="Lora"/>
                <a:cs typeface="Lora"/>
                <a:sym typeface="Lora"/>
              </a:rPr>
              <a:t>Primary:</a:t>
            </a:r>
            <a:endParaRPr b="1">
              <a:latin typeface="Lora"/>
              <a:ea typeface="Lora"/>
              <a:cs typeface="Lora"/>
              <a:sym typeface="Lora"/>
            </a:endParaRPr>
          </a:p>
          <a:p>
            <a:pPr indent="-196899" lvl="0" marL="557999" rtl="0" algn="l">
              <a:lnSpc>
                <a:spcPct val="115000"/>
              </a:lnSpc>
              <a:spcBef>
                <a:spcPts val="0"/>
              </a:spcBef>
              <a:spcAft>
                <a:spcPts val="0"/>
              </a:spcAft>
              <a:buSzPts val="1400"/>
              <a:buFont typeface="Lora"/>
              <a:buChar char="○"/>
            </a:pPr>
            <a:r>
              <a:rPr b="1" lang="en-GB">
                <a:latin typeface="Lora"/>
                <a:ea typeface="Lora"/>
                <a:cs typeface="Lora"/>
                <a:sym typeface="Lora"/>
              </a:rPr>
              <a:t>Postablative: </a:t>
            </a:r>
            <a:r>
              <a:rPr lang="en-GB">
                <a:latin typeface="Lora"/>
                <a:ea typeface="Lora"/>
                <a:cs typeface="Lora"/>
                <a:sym typeface="Lora"/>
              </a:rPr>
              <a:t>Surgery, radioiodine therapy, or external irradiation.</a:t>
            </a:r>
            <a:endParaRPr>
              <a:latin typeface="Lora"/>
              <a:ea typeface="Lora"/>
              <a:cs typeface="Lora"/>
              <a:sym typeface="Lora"/>
            </a:endParaRPr>
          </a:p>
          <a:p>
            <a:pPr indent="-196899" lvl="0" marL="557999" rtl="0" algn="l">
              <a:lnSpc>
                <a:spcPct val="115000"/>
              </a:lnSpc>
              <a:spcBef>
                <a:spcPts val="0"/>
              </a:spcBef>
              <a:spcAft>
                <a:spcPts val="0"/>
              </a:spcAft>
              <a:buSzPts val="1400"/>
              <a:buFont typeface="Lora"/>
              <a:buChar char="○"/>
            </a:pPr>
            <a:r>
              <a:rPr b="1" lang="en-GB">
                <a:latin typeface="Lora"/>
                <a:ea typeface="Lora"/>
                <a:cs typeface="Lora"/>
                <a:sym typeface="Lora"/>
              </a:rPr>
              <a:t>Autoimmune hypothyroidism:</a:t>
            </a:r>
            <a:r>
              <a:rPr lang="en-GB">
                <a:latin typeface="Lora"/>
                <a:ea typeface="Lora"/>
                <a:cs typeface="Lora"/>
                <a:sym typeface="Lora"/>
              </a:rPr>
              <a:t> </a:t>
            </a:r>
            <a:r>
              <a:rPr b="1" lang="en-GB">
                <a:solidFill>
                  <a:srgbClr val="FF0000"/>
                </a:solidFill>
                <a:latin typeface="Lora"/>
                <a:ea typeface="Lora"/>
                <a:cs typeface="Lora"/>
                <a:sym typeface="Lora"/>
              </a:rPr>
              <a:t>Hashimoto thyroiditis.</a:t>
            </a:r>
            <a:endParaRPr b="1">
              <a:latin typeface="Lora"/>
              <a:ea typeface="Lora"/>
              <a:cs typeface="Lora"/>
              <a:sym typeface="Lora"/>
            </a:endParaRPr>
          </a:p>
          <a:p>
            <a:pPr indent="-196899" lvl="0" marL="557999" rtl="0" algn="l">
              <a:lnSpc>
                <a:spcPct val="115000"/>
              </a:lnSpc>
              <a:spcBef>
                <a:spcPts val="0"/>
              </a:spcBef>
              <a:spcAft>
                <a:spcPts val="0"/>
              </a:spcAft>
              <a:buSzPts val="1400"/>
              <a:buFont typeface="Lora"/>
              <a:buChar char="○"/>
            </a:pPr>
            <a:r>
              <a:rPr lang="en-GB">
                <a:latin typeface="Lora"/>
                <a:ea typeface="Lora"/>
                <a:cs typeface="Lora"/>
                <a:sym typeface="Lora"/>
              </a:rPr>
              <a:t>Iodine deficiency.</a:t>
            </a:r>
            <a:endParaRPr>
              <a:latin typeface="Lora"/>
              <a:ea typeface="Lora"/>
              <a:cs typeface="Lora"/>
              <a:sym typeface="Lora"/>
            </a:endParaRPr>
          </a:p>
          <a:p>
            <a:pPr indent="-196899" lvl="0" marL="557999" rtl="0" algn="l">
              <a:lnSpc>
                <a:spcPct val="115000"/>
              </a:lnSpc>
              <a:spcBef>
                <a:spcPts val="0"/>
              </a:spcBef>
              <a:spcAft>
                <a:spcPts val="0"/>
              </a:spcAft>
              <a:buSzPts val="1400"/>
              <a:buFont typeface="Lora"/>
              <a:buChar char="○"/>
            </a:pPr>
            <a:r>
              <a:rPr lang="en-GB">
                <a:latin typeface="Lora"/>
                <a:ea typeface="Lora"/>
                <a:cs typeface="Lora"/>
                <a:sym typeface="Lora"/>
              </a:rPr>
              <a:t>Drugs (lithium, iodides, p-aminosalicylic acid).</a:t>
            </a:r>
            <a:endParaRPr>
              <a:latin typeface="Lora"/>
              <a:ea typeface="Lora"/>
              <a:cs typeface="Lora"/>
              <a:sym typeface="Lora"/>
            </a:endParaRPr>
          </a:p>
          <a:p>
            <a:pPr indent="-196899" lvl="0" marL="557999" rtl="0" algn="l">
              <a:lnSpc>
                <a:spcPct val="115000"/>
              </a:lnSpc>
              <a:spcBef>
                <a:spcPts val="0"/>
              </a:spcBef>
              <a:spcAft>
                <a:spcPts val="0"/>
              </a:spcAft>
              <a:buSzPts val="1400"/>
              <a:buFont typeface="Lora"/>
              <a:buChar char="○"/>
            </a:pPr>
            <a:r>
              <a:rPr lang="en-GB">
                <a:latin typeface="Lora"/>
                <a:ea typeface="Lora"/>
                <a:cs typeface="Lora"/>
                <a:sym typeface="Lora"/>
              </a:rPr>
              <a:t>Rare causes: </a:t>
            </a:r>
            <a:endParaRPr>
              <a:latin typeface="Lora"/>
              <a:ea typeface="Lora"/>
              <a:cs typeface="Lora"/>
              <a:sym typeface="Lora"/>
            </a:endParaRPr>
          </a:p>
          <a:p>
            <a:pPr indent="-196899" lvl="0" marL="737999" rtl="0" algn="l">
              <a:lnSpc>
                <a:spcPct val="115000"/>
              </a:lnSpc>
              <a:spcBef>
                <a:spcPts val="0"/>
              </a:spcBef>
              <a:spcAft>
                <a:spcPts val="0"/>
              </a:spcAft>
              <a:buSzPts val="1400"/>
              <a:buFont typeface="Lora"/>
              <a:buChar char="■"/>
            </a:pPr>
            <a:r>
              <a:rPr lang="en-GB">
                <a:latin typeface="Lora"/>
                <a:ea typeface="Lora"/>
                <a:cs typeface="Lora"/>
                <a:sym typeface="Lora"/>
              </a:rPr>
              <a:t>Congenital biosynthetic defect (dyshormonogenetic goiter).</a:t>
            </a:r>
            <a:endParaRPr>
              <a:latin typeface="Lora"/>
              <a:ea typeface="Lora"/>
              <a:cs typeface="Lora"/>
              <a:sym typeface="Lora"/>
            </a:endParaRPr>
          </a:p>
          <a:p>
            <a:pPr indent="-196899" lvl="0" marL="737999" rtl="0" algn="l">
              <a:lnSpc>
                <a:spcPct val="115000"/>
              </a:lnSpc>
              <a:spcBef>
                <a:spcPts val="0"/>
              </a:spcBef>
              <a:spcAft>
                <a:spcPts val="0"/>
              </a:spcAft>
              <a:buSzPts val="1400"/>
              <a:buFont typeface="Lora"/>
              <a:buChar char="■"/>
            </a:pPr>
            <a:r>
              <a:rPr lang="en-GB">
                <a:latin typeface="Lora"/>
                <a:ea typeface="Lora"/>
                <a:cs typeface="Lora"/>
                <a:sym typeface="Lora"/>
              </a:rPr>
              <a:t>Genetic defects in thyroid development. (PAX8, FOXE1, TSH receptor mutation)</a:t>
            </a:r>
            <a:endParaRPr>
              <a:latin typeface="Lora"/>
              <a:ea typeface="Lora"/>
              <a:cs typeface="Lora"/>
              <a:sym typeface="Lora"/>
            </a:endParaRPr>
          </a:p>
          <a:p>
            <a:pPr indent="-196899" lvl="0" marL="737999" rtl="0" algn="l">
              <a:lnSpc>
                <a:spcPct val="115000"/>
              </a:lnSpc>
              <a:spcBef>
                <a:spcPts val="0"/>
              </a:spcBef>
              <a:spcAft>
                <a:spcPts val="0"/>
              </a:spcAft>
              <a:buSzPts val="1400"/>
              <a:buFont typeface="Lora"/>
              <a:buChar char="■"/>
            </a:pPr>
            <a:r>
              <a:rPr lang="en-GB">
                <a:latin typeface="Lora"/>
                <a:ea typeface="Lora"/>
                <a:cs typeface="Lora"/>
                <a:sym typeface="Lora"/>
              </a:rPr>
              <a:t>Thyroid hormone resistance syndrome. (THRB mutations)</a:t>
            </a:r>
            <a:endParaRPr>
              <a:latin typeface="Lora"/>
              <a:ea typeface="Lora"/>
              <a:cs typeface="Lora"/>
              <a:sym typeface="Lora"/>
            </a:endParaRPr>
          </a:p>
          <a:p>
            <a:pPr indent="-160900" lvl="0" marL="341999" rtl="0" algn="l">
              <a:lnSpc>
                <a:spcPct val="115000"/>
              </a:lnSpc>
              <a:spcBef>
                <a:spcPts val="0"/>
              </a:spcBef>
              <a:spcAft>
                <a:spcPts val="0"/>
              </a:spcAft>
              <a:buSzPts val="1400"/>
              <a:buFont typeface="Lora"/>
              <a:buChar char="●"/>
            </a:pPr>
            <a:r>
              <a:rPr b="1" lang="en-GB">
                <a:latin typeface="Lora"/>
                <a:ea typeface="Lora"/>
                <a:cs typeface="Lora"/>
                <a:sym typeface="Lora"/>
              </a:rPr>
              <a:t>Secondary (rare):</a:t>
            </a:r>
            <a:endParaRPr b="1">
              <a:latin typeface="Lora"/>
              <a:ea typeface="Lora"/>
              <a:cs typeface="Lora"/>
              <a:sym typeface="Lora"/>
            </a:endParaRPr>
          </a:p>
          <a:p>
            <a:pPr indent="-196899" lvl="0" marL="557999" rtl="0" algn="l">
              <a:lnSpc>
                <a:spcPct val="115000"/>
              </a:lnSpc>
              <a:spcBef>
                <a:spcPts val="0"/>
              </a:spcBef>
              <a:spcAft>
                <a:spcPts val="0"/>
              </a:spcAft>
              <a:buSzPts val="1400"/>
              <a:buFont typeface="Lora"/>
              <a:buChar char="○"/>
            </a:pPr>
            <a:r>
              <a:rPr lang="en-GB">
                <a:latin typeface="Lora"/>
                <a:ea typeface="Lora"/>
                <a:cs typeface="Lora"/>
                <a:sym typeface="Lora"/>
              </a:rPr>
              <a:t>Pituitary failure or Hypothalamic failure.</a:t>
            </a:r>
            <a:endParaRPr>
              <a:latin typeface="Lora"/>
              <a:ea typeface="Lora"/>
              <a:cs typeface="Lora"/>
              <a:sym typeface="Lora"/>
            </a:endParaRPr>
          </a:p>
          <a:p>
            <a:pPr indent="0" lvl="0" marL="0" rtl="0" algn="l">
              <a:lnSpc>
                <a:spcPct val="115000"/>
              </a:lnSpc>
              <a:spcBef>
                <a:spcPts val="1000"/>
              </a:spcBef>
              <a:spcAft>
                <a:spcPts val="0"/>
              </a:spcAft>
              <a:buNone/>
            </a:pPr>
            <a:r>
              <a:rPr b="1" lang="en-GB" sz="1800">
                <a:solidFill>
                  <a:srgbClr val="274E13"/>
                </a:solidFill>
                <a:latin typeface="Lora"/>
                <a:ea typeface="Lora"/>
                <a:cs typeface="Lora"/>
                <a:sym typeface="Lora"/>
              </a:rPr>
              <a:t>Clinical manifestations</a:t>
            </a:r>
            <a:endParaRPr b="1" sz="1600">
              <a:highlight>
                <a:srgbClr val="D9EAD3"/>
              </a:highlight>
              <a:latin typeface="Lora"/>
              <a:ea typeface="Lora"/>
              <a:cs typeface="Lora"/>
              <a:sym typeface="Lora"/>
            </a:endParaRPr>
          </a:p>
        </p:txBody>
      </p:sp>
      <p:sp>
        <p:nvSpPr>
          <p:cNvPr id="368" name="Google Shape;368;p18"/>
          <p:cNvSpPr/>
          <p:nvPr/>
        </p:nvSpPr>
        <p:spPr>
          <a:xfrm>
            <a:off x="138831" y="6073425"/>
            <a:ext cx="3736800" cy="407100"/>
          </a:xfrm>
          <a:prstGeom prst="rect">
            <a:avLst/>
          </a:prstGeom>
          <a:solidFill>
            <a:srgbClr val="D9EAD3"/>
          </a:solidFill>
          <a:ln cap="flat" cmpd="sng" w="9525">
            <a:solidFill>
              <a:srgbClr val="274E1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Lora"/>
                <a:ea typeface="Lora"/>
                <a:cs typeface="Lora"/>
                <a:sym typeface="Lora"/>
              </a:rPr>
              <a:t>Cretinism</a:t>
            </a:r>
            <a:endParaRPr b="1" sz="2000">
              <a:solidFill>
                <a:srgbClr val="595959"/>
              </a:solidFill>
              <a:latin typeface="Lora"/>
              <a:ea typeface="Lora"/>
              <a:cs typeface="Lora"/>
              <a:sym typeface="Lora"/>
            </a:endParaRPr>
          </a:p>
        </p:txBody>
      </p:sp>
      <p:sp>
        <p:nvSpPr>
          <p:cNvPr id="369" name="Google Shape;369;p18"/>
          <p:cNvSpPr/>
          <p:nvPr/>
        </p:nvSpPr>
        <p:spPr>
          <a:xfrm>
            <a:off x="4043374" y="6073425"/>
            <a:ext cx="3736800" cy="407100"/>
          </a:xfrm>
          <a:prstGeom prst="rect">
            <a:avLst/>
          </a:prstGeom>
          <a:solidFill>
            <a:srgbClr val="D9EAD3"/>
          </a:solidFill>
          <a:ln cap="flat" cmpd="sng" w="9525">
            <a:solidFill>
              <a:srgbClr val="274E1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Lora"/>
                <a:ea typeface="Lora"/>
                <a:cs typeface="Lora"/>
                <a:sym typeface="Lora"/>
              </a:rPr>
              <a:t>Myxedema</a:t>
            </a:r>
            <a:endParaRPr b="1" sz="2000">
              <a:solidFill>
                <a:srgbClr val="595959"/>
              </a:solidFill>
              <a:latin typeface="Lora"/>
              <a:ea typeface="Lora"/>
              <a:cs typeface="Lora"/>
              <a:sym typeface="Lora"/>
            </a:endParaRPr>
          </a:p>
        </p:txBody>
      </p:sp>
      <p:sp>
        <p:nvSpPr>
          <p:cNvPr id="370" name="Google Shape;370;p18"/>
          <p:cNvSpPr txBox="1"/>
          <p:nvPr/>
        </p:nvSpPr>
        <p:spPr>
          <a:xfrm>
            <a:off x="137875" y="6480525"/>
            <a:ext cx="3736800" cy="2824800"/>
          </a:xfrm>
          <a:prstGeom prst="rect">
            <a:avLst/>
          </a:prstGeom>
          <a:noFill/>
          <a:ln cap="flat" cmpd="sng" w="9525">
            <a:solidFill>
              <a:srgbClr val="274E13"/>
            </a:solidFill>
            <a:prstDash val="solid"/>
            <a:round/>
            <a:headEnd len="sm" w="sm" type="none"/>
            <a:tailEnd len="sm" w="sm" type="none"/>
          </a:ln>
        </p:spPr>
        <p:txBody>
          <a:bodyPr anchorCtr="0" anchor="t" bIns="91425" lIns="91425" spcFirstLastPara="1" rIns="91425" wrap="square" tIns="91425">
            <a:noAutofit/>
          </a:bodyPr>
          <a:lstStyle/>
          <a:p>
            <a:pPr indent="-155575" lvl="0" marL="179999" rtl="0" algn="l">
              <a:lnSpc>
                <a:spcPct val="115000"/>
              </a:lnSpc>
              <a:spcBef>
                <a:spcPts val="0"/>
              </a:spcBef>
              <a:spcAft>
                <a:spcPts val="0"/>
              </a:spcAft>
              <a:buSzPts val="1100"/>
              <a:buFont typeface="Lora"/>
              <a:buChar char="●"/>
            </a:pPr>
            <a:r>
              <a:rPr lang="en-GB" sz="1100">
                <a:latin typeface="Lora"/>
                <a:ea typeface="Lora"/>
                <a:cs typeface="Lora"/>
                <a:sym typeface="Lora"/>
              </a:rPr>
              <a:t>Hypothyroidism developing in </a:t>
            </a:r>
            <a:r>
              <a:rPr b="1" lang="en-GB" sz="1100">
                <a:latin typeface="Lora"/>
                <a:ea typeface="Lora"/>
                <a:cs typeface="Lora"/>
                <a:sym typeface="Lora"/>
              </a:rPr>
              <a:t>infancy</a:t>
            </a:r>
            <a:r>
              <a:rPr lang="en-GB" sz="1100">
                <a:latin typeface="Lora"/>
                <a:ea typeface="Lora"/>
                <a:cs typeface="Lora"/>
                <a:sym typeface="Lora"/>
              </a:rPr>
              <a:t> or </a:t>
            </a:r>
            <a:r>
              <a:rPr b="1" lang="en-GB" sz="1100">
                <a:latin typeface="Lora"/>
                <a:ea typeface="Lora"/>
                <a:cs typeface="Lora"/>
                <a:sym typeface="Lora"/>
              </a:rPr>
              <a:t>early</a:t>
            </a:r>
            <a:r>
              <a:rPr lang="en-GB" sz="1100">
                <a:latin typeface="Lora"/>
                <a:ea typeface="Lora"/>
                <a:cs typeface="Lora"/>
                <a:sym typeface="Lora"/>
              </a:rPr>
              <a:t> childhood: Endemic cretinism, sporadic cretinism.</a:t>
            </a:r>
            <a:endParaRPr sz="1100">
              <a:latin typeface="Lora"/>
              <a:ea typeface="Lora"/>
              <a:cs typeface="Lora"/>
              <a:sym typeface="Lora"/>
            </a:endParaRPr>
          </a:p>
          <a:p>
            <a:pPr indent="-155575" lvl="0" marL="179999" rtl="0" algn="l">
              <a:lnSpc>
                <a:spcPct val="115000"/>
              </a:lnSpc>
              <a:spcBef>
                <a:spcPts val="0"/>
              </a:spcBef>
              <a:spcAft>
                <a:spcPts val="0"/>
              </a:spcAft>
              <a:buSzPts val="1100"/>
              <a:buFont typeface="Lora"/>
              <a:buChar char="●"/>
            </a:pPr>
            <a:r>
              <a:rPr b="1" lang="en-GB" sz="1100">
                <a:latin typeface="Lora"/>
                <a:ea typeface="Lora"/>
                <a:cs typeface="Lora"/>
                <a:sym typeface="Lora"/>
              </a:rPr>
              <a:t>Clinical features:</a:t>
            </a:r>
            <a:r>
              <a:rPr lang="en-GB" sz="1100">
                <a:latin typeface="Lora"/>
                <a:ea typeface="Lora"/>
                <a:cs typeface="Lora"/>
                <a:sym typeface="Lora"/>
              </a:rPr>
              <a:t> </a:t>
            </a:r>
            <a:endParaRPr sz="1100">
              <a:latin typeface="Lora"/>
              <a:ea typeface="Lora"/>
              <a:cs typeface="Lora"/>
              <a:sym typeface="Lora"/>
            </a:endParaRPr>
          </a:p>
          <a:p>
            <a:pPr indent="0" lvl="0" marL="179999" rtl="0" algn="l">
              <a:lnSpc>
                <a:spcPct val="115000"/>
              </a:lnSpc>
              <a:spcBef>
                <a:spcPts val="0"/>
              </a:spcBef>
              <a:spcAft>
                <a:spcPts val="0"/>
              </a:spcAft>
              <a:buNone/>
            </a:pPr>
            <a:r>
              <a:rPr lang="en-GB" sz="1100">
                <a:latin typeface="Lora"/>
                <a:ea typeface="Lora"/>
                <a:cs typeface="Lora"/>
                <a:sym typeface="Lora"/>
              </a:rPr>
              <a:t>- Impaired development of skeletal system &amp; CNS.</a:t>
            </a:r>
            <a:endParaRPr sz="1100">
              <a:latin typeface="Lora"/>
              <a:ea typeface="Lora"/>
              <a:cs typeface="Lora"/>
              <a:sym typeface="Lora"/>
            </a:endParaRPr>
          </a:p>
          <a:p>
            <a:pPr indent="0" lvl="0" marL="179999" rtl="0" algn="l">
              <a:lnSpc>
                <a:spcPct val="115000"/>
              </a:lnSpc>
              <a:spcBef>
                <a:spcPts val="0"/>
              </a:spcBef>
              <a:spcAft>
                <a:spcPts val="0"/>
              </a:spcAft>
              <a:buNone/>
            </a:pPr>
            <a:r>
              <a:rPr lang="en-GB" sz="1100">
                <a:latin typeface="Lora"/>
                <a:ea typeface="Lora"/>
                <a:cs typeface="Lora"/>
                <a:sym typeface="Lora"/>
              </a:rPr>
              <a:t>- Severe mental retardation.</a:t>
            </a:r>
            <a:endParaRPr sz="1100">
              <a:latin typeface="Lora"/>
              <a:ea typeface="Lora"/>
              <a:cs typeface="Lora"/>
              <a:sym typeface="Lora"/>
            </a:endParaRPr>
          </a:p>
          <a:p>
            <a:pPr indent="0" lvl="0" marL="179999" rtl="0" algn="l">
              <a:lnSpc>
                <a:spcPct val="115000"/>
              </a:lnSpc>
              <a:spcBef>
                <a:spcPts val="0"/>
              </a:spcBef>
              <a:spcAft>
                <a:spcPts val="0"/>
              </a:spcAft>
              <a:buNone/>
            </a:pPr>
            <a:r>
              <a:rPr lang="en-GB" sz="1100">
                <a:latin typeface="Lora"/>
                <a:ea typeface="Lora"/>
                <a:cs typeface="Lora"/>
                <a:sym typeface="Lora"/>
              </a:rPr>
              <a:t>- Short stature.</a:t>
            </a:r>
            <a:endParaRPr sz="1100">
              <a:latin typeface="Lora"/>
              <a:ea typeface="Lora"/>
              <a:cs typeface="Lora"/>
              <a:sym typeface="Lora"/>
            </a:endParaRPr>
          </a:p>
          <a:p>
            <a:pPr indent="0" lvl="0" marL="179999" rtl="0" algn="l">
              <a:lnSpc>
                <a:spcPct val="115000"/>
              </a:lnSpc>
              <a:spcBef>
                <a:spcPts val="0"/>
              </a:spcBef>
              <a:spcAft>
                <a:spcPts val="0"/>
              </a:spcAft>
              <a:buNone/>
            </a:pPr>
            <a:r>
              <a:rPr lang="en-GB" sz="1100">
                <a:latin typeface="Lora"/>
                <a:ea typeface="Lora"/>
                <a:cs typeface="Lora"/>
                <a:sym typeface="Lora"/>
              </a:rPr>
              <a:t>- Coarse facial features with protruding  tongue.</a:t>
            </a:r>
            <a:endParaRPr sz="1100">
              <a:latin typeface="Lora"/>
              <a:ea typeface="Lora"/>
              <a:cs typeface="Lora"/>
              <a:sym typeface="Lora"/>
            </a:endParaRPr>
          </a:p>
          <a:p>
            <a:pPr indent="0" lvl="0" marL="179999" rtl="0" algn="l">
              <a:lnSpc>
                <a:spcPct val="115000"/>
              </a:lnSpc>
              <a:spcBef>
                <a:spcPts val="0"/>
              </a:spcBef>
              <a:spcAft>
                <a:spcPts val="0"/>
              </a:spcAft>
              <a:buNone/>
            </a:pPr>
            <a:r>
              <a:rPr lang="en-GB" sz="1100">
                <a:latin typeface="Lora"/>
                <a:ea typeface="Lora"/>
                <a:cs typeface="Lora"/>
                <a:sym typeface="Lora"/>
              </a:rPr>
              <a:t>- Umbilical hernia.</a:t>
            </a:r>
            <a:endParaRPr sz="1100">
              <a:latin typeface="Lora"/>
              <a:ea typeface="Lora"/>
              <a:cs typeface="Lora"/>
              <a:sym typeface="Lora"/>
            </a:endParaRPr>
          </a:p>
          <a:p>
            <a:pPr indent="0" lvl="0" marL="0" rtl="0" algn="l">
              <a:lnSpc>
                <a:spcPct val="115000"/>
              </a:lnSpc>
              <a:spcBef>
                <a:spcPts val="0"/>
              </a:spcBef>
              <a:spcAft>
                <a:spcPts val="0"/>
              </a:spcAft>
              <a:buNone/>
            </a:pPr>
            <a:r>
              <a:t/>
            </a:r>
            <a:endParaRPr sz="1100">
              <a:latin typeface="Lora"/>
              <a:ea typeface="Lora"/>
              <a:cs typeface="Lora"/>
              <a:sym typeface="Lora"/>
            </a:endParaRPr>
          </a:p>
          <a:p>
            <a:pPr indent="0" lvl="0" marL="0" rtl="0" algn="l">
              <a:lnSpc>
                <a:spcPct val="115000"/>
              </a:lnSpc>
              <a:spcBef>
                <a:spcPts val="0"/>
              </a:spcBef>
              <a:spcAft>
                <a:spcPts val="0"/>
              </a:spcAft>
              <a:buNone/>
            </a:pPr>
            <a:r>
              <a:t/>
            </a:r>
            <a:endParaRPr sz="1100">
              <a:latin typeface="Lora"/>
              <a:ea typeface="Lora"/>
              <a:cs typeface="Lora"/>
              <a:sym typeface="Lora"/>
            </a:endParaRPr>
          </a:p>
        </p:txBody>
      </p:sp>
      <p:sp>
        <p:nvSpPr>
          <p:cNvPr id="371" name="Google Shape;371;p18"/>
          <p:cNvSpPr txBox="1"/>
          <p:nvPr/>
        </p:nvSpPr>
        <p:spPr>
          <a:xfrm>
            <a:off x="4042425" y="6480525"/>
            <a:ext cx="3736800" cy="2824800"/>
          </a:xfrm>
          <a:prstGeom prst="rect">
            <a:avLst/>
          </a:prstGeom>
          <a:noFill/>
          <a:ln cap="flat" cmpd="sng" w="9525">
            <a:solidFill>
              <a:srgbClr val="274E13"/>
            </a:solidFill>
            <a:prstDash val="solid"/>
            <a:round/>
            <a:headEnd len="sm" w="sm" type="none"/>
            <a:tailEnd len="sm" w="sm" type="none"/>
          </a:ln>
        </p:spPr>
        <p:txBody>
          <a:bodyPr anchorCtr="0" anchor="t" bIns="91425" lIns="91425" spcFirstLastPara="1" rIns="91425" wrap="square" tIns="91425">
            <a:noAutofit/>
          </a:bodyPr>
          <a:lstStyle/>
          <a:p>
            <a:pPr indent="-159849" lvl="0" marL="179999" rtl="0" algn="l">
              <a:lnSpc>
                <a:spcPct val="100000"/>
              </a:lnSpc>
              <a:spcBef>
                <a:spcPts val="0"/>
              </a:spcBef>
              <a:spcAft>
                <a:spcPts val="0"/>
              </a:spcAft>
              <a:buSzPts val="1100"/>
              <a:buFont typeface="Lora"/>
              <a:buChar char="●"/>
            </a:pPr>
            <a:r>
              <a:rPr lang="en-GB" sz="1100">
                <a:latin typeface="Lora"/>
                <a:ea typeface="Lora"/>
                <a:cs typeface="Lora"/>
                <a:sym typeface="Lora"/>
              </a:rPr>
              <a:t>Hypothyroidism developing in </a:t>
            </a:r>
            <a:r>
              <a:rPr b="1" lang="en-GB" sz="1100">
                <a:latin typeface="Lora"/>
                <a:ea typeface="Lora"/>
                <a:cs typeface="Lora"/>
                <a:sym typeface="Lora"/>
              </a:rPr>
              <a:t>older children</a:t>
            </a:r>
            <a:r>
              <a:rPr lang="en-GB" sz="1100">
                <a:latin typeface="Lora"/>
                <a:ea typeface="Lora"/>
                <a:cs typeface="Lora"/>
                <a:sym typeface="Lora"/>
              </a:rPr>
              <a:t> and </a:t>
            </a:r>
            <a:r>
              <a:rPr b="1" lang="en-GB" sz="1100">
                <a:latin typeface="Lora"/>
                <a:ea typeface="Lora"/>
                <a:cs typeface="Lora"/>
                <a:sym typeface="Lora"/>
              </a:rPr>
              <a:t>adults</a:t>
            </a:r>
            <a:r>
              <a:rPr lang="en-GB" sz="1100">
                <a:latin typeface="Lora"/>
                <a:ea typeface="Lora"/>
                <a:cs typeface="Lora"/>
                <a:sym typeface="Lora"/>
              </a:rPr>
              <a:t>.</a:t>
            </a:r>
            <a:endParaRPr sz="1100">
              <a:latin typeface="Lora"/>
              <a:ea typeface="Lora"/>
              <a:cs typeface="Lora"/>
              <a:sym typeface="Lora"/>
            </a:endParaRPr>
          </a:p>
          <a:p>
            <a:pPr indent="-159849" lvl="0" marL="179999" rtl="0" algn="l">
              <a:lnSpc>
                <a:spcPct val="100000"/>
              </a:lnSpc>
              <a:spcBef>
                <a:spcPts val="0"/>
              </a:spcBef>
              <a:spcAft>
                <a:spcPts val="0"/>
              </a:spcAft>
              <a:buSzPts val="1100"/>
              <a:buFont typeface="Lora"/>
              <a:buChar char="●"/>
            </a:pPr>
            <a:r>
              <a:rPr b="1" lang="en-GB" sz="1100">
                <a:latin typeface="Lora"/>
                <a:ea typeface="Lora"/>
                <a:cs typeface="Lora"/>
                <a:sym typeface="Lora"/>
              </a:rPr>
              <a:t>Clinical features:</a:t>
            </a:r>
            <a:endParaRPr b="1" sz="1100">
              <a:latin typeface="Lora"/>
              <a:ea typeface="Lora"/>
              <a:cs typeface="Lora"/>
              <a:sym typeface="Lora"/>
            </a:endParaRPr>
          </a:p>
          <a:p>
            <a:pPr indent="0" lvl="0" marL="0" rtl="0" algn="l">
              <a:lnSpc>
                <a:spcPct val="100000"/>
              </a:lnSpc>
              <a:spcBef>
                <a:spcPts val="0"/>
              </a:spcBef>
              <a:spcAft>
                <a:spcPts val="0"/>
              </a:spcAft>
              <a:buNone/>
            </a:pPr>
            <a:r>
              <a:rPr lang="en-GB" sz="1100">
                <a:latin typeface="Lora"/>
                <a:ea typeface="Lora"/>
                <a:cs typeface="Lora"/>
                <a:sym typeface="Lora"/>
              </a:rPr>
              <a:t>- </a:t>
            </a:r>
            <a:r>
              <a:rPr lang="en-GB" sz="1100">
                <a:latin typeface="Lora"/>
                <a:ea typeface="Lora"/>
                <a:cs typeface="Lora"/>
                <a:sym typeface="Lora"/>
              </a:rPr>
              <a:t>Generalized apathy and mental sluggishness in the early stages </a:t>
            </a:r>
            <a:r>
              <a:rPr b="1" lang="en-GB" sz="1100">
                <a:latin typeface="Lora"/>
                <a:ea typeface="Lora"/>
                <a:cs typeface="Lora"/>
                <a:sym typeface="Lora"/>
              </a:rPr>
              <a:t>may mimic depression</a:t>
            </a:r>
            <a:r>
              <a:rPr lang="en-GB" sz="1100">
                <a:latin typeface="Lora"/>
                <a:ea typeface="Lora"/>
                <a:cs typeface="Lora"/>
                <a:sym typeface="Lora"/>
              </a:rPr>
              <a:t>. </a:t>
            </a:r>
            <a:endParaRPr sz="1100">
              <a:latin typeface="Lora"/>
              <a:ea typeface="Lora"/>
              <a:cs typeface="Lora"/>
              <a:sym typeface="Lora"/>
            </a:endParaRPr>
          </a:p>
          <a:p>
            <a:pPr indent="0" lvl="0" marL="0" rtl="0" algn="l">
              <a:lnSpc>
                <a:spcPct val="100000"/>
              </a:lnSpc>
              <a:spcBef>
                <a:spcPts val="0"/>
              </a:spcBef>
              <a:spcAft>
                <a:spcPts val="0"/>
              </a:spcAft>
              <a:buNone/>
            </a:pPr>
            <a:r>
              <a:rPr lang="en-GB" sz="1100">
                <a:latin typeface="Lora"/>
                <a:ea typeface="Lora"/>
                <a:cs typeface="Lora"/>
                <a:sym typeface="Lora"/>
              </a:rPr>
              <a:t>- Cold intolerance and obesity. </a:t>
            </a:r>
            <a:endParaRPr sz="1100">
              <a:latin typeface="Lora"/>
              <a:ea typeface="Lora"/>
              <a:cs typeface="Lora"/>
              <a:sym typeface="Lora"/>
            </a:endParaRPr>
          </a:p>
          <a:p>
            <a:pPr indent="0" lvl="0" marL="0" rtl="0" algn="l">
              <a:lnSpc>
                <a:spcPct val="100000"/>
              </a:lnSpc>
              <a:spcBef>
                <a:spcPts val="0"/>
              </a:spcBef>
              <a:spcAft>
                <a:spcPts val="0"/>
              </a:spcAft>
              <a:buNone/>
            </a:pPr>
            <a:r>
              <a:rPr lang="en-GB" sz="1100">
                <a:latin typeface="Lora"/>
                <a:ea typeface="Lora"/>
                <a:cs typeface="Lora"/>
                <a:sym typeface="Lora"/>
              </a:rPr>
              <a:t>- Cold and pale skin.</a:t>
            </a:r>
            <a:endParaRPr sz="1100">
              <a:latin typeface="Lora"/>
              <a:ea typeface="Lora"/>
              <a:cs typeface="Lora"/>
              <a:sym typeface="Lora"/>
            </a:endParaRPr>
          </a:p>
          <a:p>
            <a:pPr indent="0" lvl="0" marL="0" rtl="0" algn="l">
              <a:lnSpc>
                <a:spcPct val="100000"/>
              </a:lnSpc>
              <a:spcBef>
                <a:spcPts val="0"/>
              </a:spcBef>
              <a:spcAft>
                <a:spcPts val="0"/>
              </a:spcAft>
              <a:buNone/>
            </a:pPr>
            <a:r>
              <a:rPr lang="en-GB" sz="1100">
                <a:latin typeface="Lora"/>
                <a:ea typeface="Lora"/>
                <a:cs typeface="Lora"/>
                <a:sym typeface="Lora"/>
              </a:rPr>
              <a:t>- Shortness of breath.</a:t>
            </a:r>
            <a:endParaRPr sz="1100">
              <a:latin typeface="Lora"/>
              <a:ea typeface="Lora"/>
              <a:cs typeface="Lora"/>
              <a:sym typeface="Lora"/>
            </a:endParaRPr>
          </a:p>
          <a:p>
            <a:pPr indent="0" lvl="0" marL="0" rtl="0" algn="l">
              <a:lnSpc>
                <a:spcPct val="100000"/>
              </a:lnSpc>
              <a:spcBef>
                <a:spcPts val="0"/>
              </a:spcBef>
              <a:spcAft>
                <a:spcPts val="0"/>
              </a:spcAft>
              <a:buNone/>
            </a:pPr>
            <a:r>
              <a:rPr lang="en-GB" sz="1100">
                <a:latin typeface="Lora"/>
                <a:ea typeface="Lora"/>
                <a:cs typeface="Lora"/>
                <a:sym typeface="Lora"/>
              </a:rPr>
              <a:t>- Broadening and coarsening of facial features (matrix substance).</a:t>
            </a:r>
            <a:endParaRPr sz="1100">
              <a:latin typeface="Lora"/>
              <a:ea typeface="Lora"/>
              <a:cs typeface="Lora"/>
              <a:sym typeface="Lora"/>
            </a:endParaRPr>
          </a:p>
          <a:p>
            <a:pPr indent="0" lvl="0" marL="0" rtl="0" algn="l">
              <a:lnSpc>
                <a:spcPct val="100000"/>
              </a:lnSpc>
              <a:spcBef>
                <a:spcPts val="0"/>
              </a:spcBef>
              <a:spcAft>
                <a:spcPts val="0"/>
              </a:spcAft>
              <a:buNone/>
            </a:pPr>
            <a:r>
              <a:rPr lang="en-GB" sz="1100">
                <a:latin typeface="Lora"/>
                <a:ea typeface="Lora"/>
                <a:cs typeface="Lora"/>
                <a:sym typeface="Lora"/>
              </a:rPr>
              <a:t>- Enlargement of the tongue, and deepening of the voice. </a:t>
            </a:r>
            <a:endParaRPr sz="1100">
              <a:latin typeface="Lora"/>
              <a:ea typeface="Lora"/>
              <a:cs typeface="Lora"/>
              <a:sym typeface="Lora"/>
            </a:endParaRPr>
          </a:p>
          <a:p>
            <a:pPr indent="0" lvl="0" marL="0" rtl="0" algn="l">
              <a:lnSpc>
                <a:spcPct val="100000"/>
              </a:lnSpc>
              <a:spcBef>
                <a:spcPts val="0"/>
              </a:spcBef>
              <a:spcAft>
                <a:spcPts val="0"/>
              </a:spcAft>
              <a:buNone/>
            </a:pPr>
            <a:r>
              <a:rPr lang="en-GB" sz="1100">
                <a:latin typeface="Lora"/>
                <a:ea typeface="Lora"/>
                <a:cs typeface="Lora"/>
                <a:sym typeface="Lora"/>
              </a:rPr>
              <a:t>- Constipation. Pericardial effusions are common.</a:t>
            </a:r>
            <a:endParaRPr sz="1100">
              <a:latin typeface="Lora"/>
              <a:ea typeface="Lora"/>
              <a:cs typeface="Lora"/>
              <a:sym typeface="Lora"/>
            </a:endParaRPr>
          </a:p>
          <a:p>
            <a:pPr indent="0" lvl="0" marL="0" rtl="0" algn="l">
              <a:lnSpc>
                <a:spcPct val="100000"/>
              </a:lnSpc>
              <a:spcBef>
                <a:spcPts val="0"/>
              </a:spcBef>
              <a:spcAft>
                <a:spcPts val="0"/>
              </a:spcAft>
              <a:buNone/>
            </a:pPr>
            <a:r>
              <a:rPr lang="en-GB" sz="1100">
                <a:latin typeface="Lora"/>
                <a:ea typeface="Lora"/>
                <a:cs typeface="Lora"/>
                <a:sym typeface="Lora"/>
              </a:rPr>
              <a:t>- In later stages, the heart is enlarged, and heart failure may supervene.</a:t>
            </a:r>
            <a:endParaRPr sz="1100">
              <a:latin typeface="Lora"/>
              <a:ea typeface="Lora"/>
              <a:cs typeface="Lora"/>
              <a:sym typeface="Lora"/>
            </a:endParaRPr>
          </a:p>
        </p:txBody>
      </p:sp>
      <p:sp>
        <p:nvSpPr>
          <p:cNvPr id="372" name="Google Shape;372;p18"/>
          <p:cNvSpPr txBox="1"/>
          <p:nvPr/>
        </p:nvSpPr>
        <p:spPr>
          <a:xfrm>
            <a:off x="0" y="9394075"/>
            <a:ext cx="7811700" cy="107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274E13"/>
                </a:solidFill>
                <a:latin typeface="Lora"/>
                <a:ea typeface="Lora"/>
                <a:cs typeface="Lora"/>
                <a:sym typeface="Lora"/>
              </a:rPr>
              <a:t>Diagnosis</a:t>
            </a:r>
            <a:endParaRPr b="1" sz="1800">
              <a:solidFill>
                <a:srgbClr val="274E13"/>
              </a:solidFill>
              <a:latin typeface="Lora"/>
              <a:ea typeface="Lora"/>
              <a:cs typeface="Lora"/>
              <a:sym typeface="Lora"/>
            </a:endParaRPr>
          </a:p>
          <a:p>
            <a:pPr indent="-317500" lvl="0" marL="457200" rtl="0" algn="l">
              <a:spcBef>
                <a:spcPts val="0"/>
              </a:spcBef>
              <a:spcAft>
                <a:spcPts val="0"/>
              </a:spcAft>
              <a:buSzPts val="1400"/>
              <a:buFont typeface="Lora"/>
              <a:buChar char="●"/>
            </a:pPr>
            <a:r>
              <a:rPr lang="en-GB">
                <a:latin typeface="Lora"/>
                <a:ea typeface="Lora"/>
                <a:cs typeface="Lora"/>
                <a:sym typeface="Lora"/>
              </a:rPr>
              <a:t>Measurement of </a:t>
            </a:r>
            <a:r>
              <a:rPr b="1" lang="en-GB">
                <a:latin typeface="Lora"/>
                <a:ea typeface="Lora"/>
                <a:cs typeface="Lora"/>
                <a:sym typeface="Lora"/>
              </a:rPr>
              <a:t>serum TSH</a:t>
            </a:r>
            <a:r>
              <a:rPr lang="en-GB">
                <a:latin typeface="Lora"/>
                <a:ea typeface="Lora"/>
                <a:cs typeface="Lora"/>
                <a:sym typeface="Lora"/>
              </a:rPr>
              <a:t> is the most sensitive screening test:</a:t>
            </a:r>
            <a:endParaRPr>
              <a:latin typeface="Lora"/>
              <a:ea typeface="Lora"/>
              <a:cs typeface="Lora"/>
              <a:sym typeface="Lora"/>
            </a:endParaRPr>
          </a:p>
          <a:p>
            <a:pPr indent="-317500" lvl="0" marL="630000" rtl="0" algn="l">
              <a:spcBef>
                <a:spcPts val="0"/>
              </a:spcBef>
              <a:spcAft>
                <a:spcPts val="0"/>
              </a:spcAft>
              <a:buSzPts val="1400"/>
              <a:buFont typeface="Lora"/>
              <a:buChar char="○"/>
            </a:pPr>
            <a:r>
              <a:rPr lang="en-GB">
                <a:latin typeface="Lora"/>
                <a:ea typeface="Lora"/>
                <a:cs typeface="Lora"/>
                <a:sym typeface="Lora"/>
              </a:rPr>
              <a:t>Increased in </a:t>
            </a:r>
            <a:r>
              <a:rPr lang="en-GB" u="sng">
                <a:latin typeface="Lora"/>
                <a:ea typeface="Lora"/>
                <a:cs typeface="Lora"/>
                <a:sym typeface="Lora"/>
              </a:rPr>
              <a:t>primary</a:t>
            </a:r>
            <a:r>
              <a:rPr lang="en-GB">
                <a:latin typeface="Lora"/>
                <a:ea typeface="Lora"/>
                <a:cs typeface="Lora"/>
                <a:sym typeface="Lora"/>
              </a:rPr>
              <a:t> hypothyroidism.</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GB">
                <a:latin typeface="Lora"/>
                <a:ea typeface="Lora"/>
                <a:cs typeface="Lora"/>
                <a:sym typeface="Lora"/>
              </a:rPr>
              <a:t>Serum T4 is decreased in patients with hypothyroidism of any origin.</a:t>
            </a:r>
            <a:endParaRPr>
              <a:latin typeface="Lora"/>
              <a:ea typeface="Lora"/>
              <a:cs typeface="Lora"/>
              <a:sym typeface="Lora"/>
            </a:endParaRPr>
          </a:p>
        </p:txBody>
      </p:sp>
      <p:pic>
        <p:nvPicPr>
          <p:cNvPr id="373" name="Google Shape;373;p18"/>
          <p:cNvPicPr preferRelativeResize="0"/>
          <p:nvPr/>
        </p:nvPicPr>
        <p:blipFill>
          <a:blip r:embed="rId3">
            <a:alphaModFix/>
          </a:blip>
          <a:stretch>
            <a:fillRect/>
          </a:stretch>
        </p:blipFill>
        <p:spPr>
          <a:xfrm>
            <a:off x="469000" y="8128700"/>
            <a:ext cx="1070400" cy="1070400"/>
          </a:xfrm>
          <a:prstGeom prst="rect">
            <a:avLst/>
          </a:prstGeom>
          <a:noFill/>
          <a:ln>
            <a:noFill/>
          </a:ln>
        </p:spPr>
      </p:pic>
      <p:pic>
        <p:nvPicPr>
          <p:cNvPr id="374" name="Google Shape;374;p18"/>
          <p:cNvPicPr preferRelativeResize="0"/>
          <p:nvPr/>
        </p:nvPicPr>
        <p:blipFill rotWithShape="1">
          <a:blip r:embed="rId4">
            <a:alphaModFix/>
          </a:blip>
          <a:srcRect b="10136" l="0" r="0" t="0"/>
          <a:stretch/>
        </p:blipFill>
        <p:spPr>
          <a:xfrm>
            <a:off x="6520075" y="4798900"/>
            <a:ext cx="1259150" cy="1274525"/>
          </a:xfrm>
          <a:prstGeom prst="rect">
            <a:avLst/>
          </a:prstGeom>
          <a:noFill/>
          <a:ln>
            <a:noFill/>
          </a:ln>
        </p:spPr>
      </p:pic>
      <p:sp>
        <p:nvSpPr>
          <p:cNvPr id="375" name="Google Shape;375;p18"/>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19"/>
          <p:cNvSpPr txBox="1"/>
          <p:nvPr/>
        </p:nvSpPr>
        <p:spPr>
          <a:xfrm>
            <a:off x="1266225" y="18625"/>
            <a:ext cx="5385600" cy="95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274E13"/>
                </a:solidFill>
                <a:latin typeface="Lora"/>
                <a:ea typeface="Lora"/>
                <a:cs typeface="Lora"/>
                <a:sym typeface="Lora"/>
              </a:rPr>
              <a:t>Thyroiditis</a:t>
            </a:r>
            <a:endParaRPr b="1" sz="3000">
              <a:solidFill>
                <a:srgbClr val="274E13"/>
              </a:solidFill>
              <a:latin typeface="Lora"/>
              <a:ea typeface="Lora"/>
              <a:cs typeface="Lora"/>
              <a:sym typeface="Lora"/>
            </a:endParaRPr>
          </a:p>
        </p:txBody>
      </p:sp>
      <p:sp>
        <p:nvSpPr>
          <p:cNvPr id="381" name="Google Shape;381;p19"/>
          <p:cNvSpPr txBox="1"/>
          <p:nvPr/>
        </p:nvSpPr>
        <p:spPr>
          <a:xfrm>
            <a:off x="0" y="872975"/>
            <a:ext cx="6651900" cy="890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800">
                <a:solidFill>
                  <a:srgbClr val="274E13"/>
                </a:solidFill>
                <a:latin typeface="Lora"/>
                <a:ea typeface="Lora"/>
                <a:cs typeface="Lora"/>
                <a:sym typeface="Lora"/>
              </a:rPr>
              <a:t>Introduction</a:t>
            </a:r>
            <a:endParaRPr>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b="1" lang="en-GB">
                <a:latin typeface="Lora"/>
                <a:ea typeface="Lora"/>
                <a:cs typeface="Lora"/>
                <a:sym typeface="Lora"/>
              </a:rPr>
              <a:t>Clinically significant types of thyroiditis:</a:t>
            </a:r>
            <a:endParaRPr b="1">
              <a:latin typeface="Lora"/>
              <a:ea typeface="Lora"/>
              <a:cs typeface="Lora"/>
              <a:sym typeface="Lora"/>
            </a:endParaRPr>
          </a:p>
          <a:p>
            <a:pPr indent="-203200" lvl="1" marL="561975" rtl="0" algn="l">
              <a:lnSpc>
                <a:spcPct val="115000"/>
              </a:lnSpc>
              <a:spcBef>
                <a:spcPts val="0"/>
              </a:spcBef>
              <a:spcAft>
                <a:spcPts val="0"/>
              </a:spcAft>
              <a:buSzPts val="1400"/>
              <a:buFont typeface="Lora"/>
              <a:buChar char="○"/>
            </a:pPr>
            <a:r>
              <a:rPr lang="en-GB">
                <a:latin typeface="Lora"/>
                <a:ea typeface="Lora"/>
                <a:cs typeface="Lora"/>
                <a:sym typeface="Lora"/>
              </a:rPr>
              <a:t>Hashimoto thyroiditis (or chronic lymphocytic thyroiditis).</a:t>
            </a:r>
            <a:endParaRPr>
              <a:latin typeface="Lora"/>
              <a:ea typeface="Lora"/>
              <a:cs typeface="Lora"/>
              <a:sym typeface="Lora"/>
            </a:endParaRPr>
          </a:p>
          <a:p>
            <a:pPr indent="-196899" lvl="1" marL="557999" rtl="0" algn="l">
              <a:lnSpc>
                <a:spcPct val="115000"/>
              </a:lnSpc>
              <a:spcBef>
                <a:spcPts val="0"/>
              </a:spcBef>
              <a:spcAft>
                <a:spcPts val="0"/>
              </a:spcAft>
              <a:buSzPts val="1400"/>
              <a:buFont typeface="Lora"/>
              <a:buChar char="○"/>
            </a:pPr>
            <a:r>
              <a:rPr lang="en-GB">
                <a:latin typeface="Lora"/>
                <a:ea typeface="Lora"/>
                <a:cs typeface="Lora"/>
                <a:sym typeface="Lora"/>
              </a:rPr>
              <a:t>Granulomatous (de Quervain) thyroiditis. </a:t>
            </a:r>
            <a:r>
              <a:rPr lang="en-GB">
                <a:solidFill>
                  <a:srgbClr val="E69138"/>
                </a:solidFill>
                <a:latin typeface="Lora"/>
                <a:ea typeface="Lora"/>
                <a:cs typeface="Lora"/>
                <a:sym typeface="Lora"/>
              </a:rPr>
              <a:t>(resolve within two months)</a:t>
            </a:r>
            <a:endParaRPr>
              <a:solidFill>
                <a:srgbClr val="E69138"/>
              </a:solidFill>
              <a:latin typeface="Lora"/>
              <a:ea typeface="Lora"/>
              <a:cs typeface="Lora"/>
              <a:sym typeface="Lora"/>
            </a:endParaRPr>
          </a:p>
          <a:p>
            <a:pPr indent="-196899" lvl="1" marL="557999" rtl="0" algn="l">
              <a:lnSpc>
                <a:spcPct val="115000"/>
              </a:lnSpc>
              <a:spcBef>
                <a:spcPts val="0"/>
              </a:spcBef>
              <a:spcAft>
                <a:spcPts val="0"/>
              </a:spcAft>
              <a:buSzPts val="1400"/>
              <a:buFont typeface="Lora"/>
              <a:buChar char="○"/>
            </a:pPr>
            <a:r>
              <a:rPr lang="en-GB">
                <a:latin typeface="Lora"/>
                <a:ea typeface="Lora"/>
                <a:cs typeface="Lora"/>
                <a:sym typeface="Lora"/>
              </a:rPr>
              <a:t>Su</a:t>
            </a:r>
            <a:r>
              <a:rPr lang="en-GB">
                <a:latin typeface="Lora"/>
                <a:ea typeface="Lora"/>
                <a:cs typeface="Lora"/>
                <a:sym typeface="Lora"/>
              </a:rPr>
              <a:t>bacute lymphocytic thyroiditis. </a:t>
            </a:r>
            <a:endParaRPr>
              <a:solidFill>
                <a:srgbClr val="F6B26B"/>
              </a:solidFill>
              <a:latin typeface="Lora"/>
              <a:ea typeface="Lora"/>
              <a:cs typeface="Lora"/>
              <a:sym typeface="Lora"/>
            </a:endParaRPr>
          </a:p>
          <a:p>
            <a:pPr indent="0" lvl="0" marL="0" rtl="0" algn="l">
              <a:lnSpc>
                <a:spcPct val="100000"/>
              </a:lnSpc>
              <a:spcBef>
                <a:spcPts val="1000"/>
              </a:spcBef>
              <a:spcAft>
                <a:spcPts val="0"/>
              </a:spcAft>
              <a:buNone/>
            </a:pPr>
            <a:r>
              <a:rPr b="1" lang="en-GB" sz="1800">
                <a:solidFill>
                  <a:srgbClr val="274E13"/>
                </a:solidFill>
                <a:latin typeface="Lora"/>
                <a:ea typeface="Lora"/>
                <a:cs typeface="Lora"/>
                <a:sym typeface="Lora"/>
              </a:rPr>
              <a:t>1- Chronic Lymphocytic (Hashimoto) Thyroiditis</a:t>
            </a:r>
            <a:endParaRPr b="1" sz="1800">
              <a:solidFill>
                <a:srgbClr val="274E13"/>
              </a:solidFill>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The </a:t>
            </a:r>
            <a:r>
              <a:rPr b="1" lang="en-GB">
                <a:latin typeface="Lora"/>
                <a:ea typeface="Lora"/>
                <a:cs typeface="Lora"/>
                <a:sym typeface="Lora"/>
              </a:rPr>
              <a:t>most common cause of hypothyroidism </a:t>
            </a:r>
            <a:r>
              <a:rPr lang="en-GB">
                <a:latin typeface="Lora"/>
                <a:ea typeface="Lora"/>
                <a:cs typeface="Lora"/>
                <a:sym typeface="Lora"/>
              </a:rPr>
              <a:t>in areas of the world where iodine levels are sufficient. </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Characterized by gradual thyroid failure secondary to </a:t>
            </a:r>
            <a:r>
              <a:rPr b="1" lang="en-GB">
                <a:solidFill>
                  <a:srgbClr val="FF0000"/>
                </a:solidFill>
                <a:latin typeface="Lora"/>
                <a:ea typeface="Lora"/>
                <a:cs typeface="Lora"/>
                <a:sym typeface="Lora"/>
              </a:rPr>
              <a:t>autoimmune destruction</a:t>
            </a:r>
            <a:r>
              <a:rPr lang="en-GB">
                <a:latin typeface="Lora"/>
                <a:ea typeface="Lora"/>
                <a:cs typeface="Lora"/>
                <a:sym typeface="Lora"/>
              </a:rPr>
              <a:t> of the thyroid gland.</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b="1" lang="en-GB">
                <a:latin typeface="Lora"/>
                <a:ea typeface="Lora"/>
                <a:cs typeface="Lora"/>
                <a:sym typeface="Lora"/>
              </a:rPr>
              <a:t>Prevalence: </a:t>
            </a:r>
            <a:endParaRPr b="1">
              <a:latin typeface="Lora"/>
              <a:ea typeface="Lora"/>
              <a:cs typeface="Lora"/>
              <a:sym typeface="Lora"/>
            </a:endParaRPr>
          </a:p>
          <a:p>
            <a:pPr indent="-317500" lvl="0" marL="630000" rtl="0" algn="l">
              <a:lnSpc>
                <a:spcPct val="115000"/>
              </a:lnSpc>
              <a:spcBef>
                <a:spcPts val="0"/>
              </a:spcBef>
              <a:spcAft>
                <a:spcPts val="0"/>
              </a:spcAft>
              <a:buSzPts val="1400"/>
              <a:buFont typeface="Lora"/>
              <a:buChar char="○"/>
            </a:pPr>
            <a:r>
              <a:rPr lang="en-GB">
                <a:latin typeface="Lora"/>
                <a:ea typeface="Lora"/>
                <a:cs typeface="Lora"/>
                <a:sym typeface="Lora"/>
              </a:rPr>
              <a:t>Between the ages of 45 and 65 years.</a:t>
            </a:r>
            <a:endParaRPr>
              <a:latin typeface="Lora"/>
              <a:ea typeface="Lora"/>
              <a:cs typeface="Lora"/>
              <a:sym typeface="Lora"/>
            </a:endParaRPr>
          </a:p>
          <a:p>
            <a:pPr indent="-317500" lvl="0" marL="630000" rtl="0" algn="l">
              <a:lnSpc>
                <a:spcPct val="115000"/>
              </a:lnSpc>
              <a:spcBef>
                <a:spcPts val="0"/>
              </a:spcBef>
              <a:spcAft>
                <a:spcPts val="0"/>
              </a:spcAft>
              <a:buSzPts val="1400"/>
              <a:buFont typeface="Lora"/>
              <a:buChar char="○"/>
            </a:pPr>
            <a:r>
              <a:rPr lang="en-GB">
                <a:latin typeface="Lora"/>
                <a:ea typeface="Lora"/>
                <a:cs typeface="Lora"/>
                <a:sym typeface="Lora"/>
              </a:rPr>
              <a:t>Women more  than in men, in a ratio of 10:1 to 20:1.</a:t>
            </a:r>
            <a:endParaRPr>
              <a:latin typeface="Lora"/>
              <a:ea typeface="Lora"/>
              <a:cs typeface="Lora"/>
              <a:sym typeface="Lora"/>
            </a:endParaRPr>
          </a:p>
          <a:p>
            <a:pPr indent="0" lvl="0" marL="0" rtl="0" algn="l">
              <a:lnSpc>
                <a:spcPct val="115000"/>
              </a:lnSpc>
              <a:spcBef>
                <a:spcPts val="1000"/>
              </a:spcBef>
              <a:spcAft>
                <a:spcPts val="0"/>
              </a:spcAft>
              <a:buNone/>
            </a:pPr>
            <a:r>
              <a:rPr b="1" lang="en-GB" sz="1600">
                <a:solidFill>
                  <a:srgbClr val="38761D"/>
                </a:solidFill>
                <a:latin typeface="Lora"/>
                <a:ea typeface="Lora"/>
                <a:cs typeface="Lora"/>
                <a:sym typeface="Lora"/>
              </a:rPr>
              <a:t>Pathogenesis</a:t>
            </a:r>
            <a:endParaRPr b="1" sz="1600">
              <a:solidFill>
                <a:srgbClr val="38761D"/>
              </a:solidFill>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solidFill>
                  <a:srgbClr val="434343"/>
                </a:solidFill>
                <a:latin typeface="Lora"/>
                <a:ea typeface="Lora"/>
                <a:cs typeface="Lora"/>
                <a:sym typeface="Lora"/>
              </a:rPr>
              <a:t>Breakdown in self-tolerance to thyroid autoantigens.</a:t>
            </a:r>
            <a:endParaRPr>
              <a:solidFill>
                <a:srgbClr val="434343"/>
              </a:solidFill>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solidFill>
                  <a:srgbClr val="434343"/>
                </a:solidFill>
                <a:latin typeface="Lora"/>
                <a:ea typeface="Lora"/>
                <a:cs typeface="Lora"/>
                <a:sym typeface="Lora"/>
              </a:rPr>
              <a:t>Circulating autoantibodies against thyroid antigens.</a:t>
            </a:r>
            <a:endParaRPr>
              <a:solidFill>
                <a:srgbClr val="434343"/>
              </a:solidFill>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solidFill>
                  <a:srgbClr val="434343"/>
                </a:solidFill>
                <a:latin typeface="Lora"/>
                <a:ea typeface="Lora"/>
                <a:cs typeface="Lora"/>
                <a:sym typeface="Lora"/>
              </a:rPr>
              <a:t>The immune response leads to progressive depletion</a:t>
            </a:r>
            <a:endParaRPr>
              <a:solidFill>
                <a:srgbClr val="434343"/>
              </a:solidFill>
              <a:latin typeface="Lora"/>
              <a:ea typeface="Lora"/>
              <a:cs typeface="Lora"/>
              <a:sym typeface="Lora"/>
            </a:endParaRPr>
          </a:p>
          <a:p>
            <a:pPr indent="0" lvl="0" marL="457200" rtl="0" algn="l">
              <a:lnSpc>
                <a:spcPct val="115000"/>
              </a:lnSpc>
              <a:spcBef>
                <a:spcPts val="0"/>
              </a:spcBef>
              <a:spcAft>
                <a:spcPts val="0"/>
              </a:spcAft>
              <a:buNone/>
            </a:pPr>
            <a:r>
              <a:rPr lang="en-GB">
                <a:solidFill>
                  <a:srgbClr val="434343"/>
                </a:solidFill>
                <a:latin typeface="Lora"/>
                <a:ea typeface="Lora"/>
                <a:cs typeface="Lora"/>
                <a:sym typeface="Lora"/>
              </a:rPr>
              <a:t> of thyroid epithelial cells associated with lymphocytic</a:t>
            </a:r>
            <a:endParaRPr>
              <a:solidFill>
                <a:srgbClr val="434343"/>
              </a:solidFill>
              <a:latin typeface="Lora"/>
              <a:ea typeface="Lora"/>
              <a:cs typeface="Lora"/>
              <a:sym typeface="Lora"/>
            </a:endParaRPr>
          </a:p>
          <a:p>
            <a:pPr indent="0" lvl="0" marL="457200" rtl="0" algn="l">
              <a:lnSpc>
                <a:spcPct val="115000"/>
              </a:lnSpc>
              <a:spcBef>
                <a:spcPts val="0"/>
              </a:spcBef>
              <a:spcAft>
                <a:spcPts val="0"/>
              </a:spcAft>
              <a:buNone/>
            </a:pPr>
            <a:r>
              <a:rPr lang="en-GB">
                <a:solidFill>
                  <a:srgbClr val="434343"/>
                </a:solidFill>
                <a:latin typeface="Lora"/>
                <a:ea typeface="Lora"/>
                <a:cs typeface="Lora"/>
                <a:sym typeface="Lora"/>
              </a:rPr>
              <a:t> infiltrates and fibrosis.</a:t>
            </a:r>
            <a:endParaRPr>
              <a:solidFill>
                <a:srgbClr val="434343"/>
              </a:solidFill>
              <a:latin typeface="Lora"/>
              <a:ea typeface="Lora"/>
              <a:cs typeface="Lora"/>
              <a:sym typeface="Lora"/>
            </a:endParaRPr>
          </a:p>
          <a:p>
            <a:pPr indent="0" lvl="0" marL="0" rtl="0" algn="l">
              <a:lnSpc>
                <a:spcPct val="115000"/>
              </a:lnSpc>
              <a:spcBef>
                <a:spcPts val="1000"/>
              </a:spcBef>
              <a:spcAft>
                <a:spcPts val="0"/>
              </a:spcAft>
              <a:buNone/>
            </a:pPr>
            <a:r>
              <a:rPr b="1" lang="en-GB">
                <a:solidFill>
                  <a:srgbClr val="38761D"/>
                </a:solidFill>
                <a:latin typeface="Lora"/>
                <a:ea typeface="Lora"/>
                <a:cs typeface="Lora"/>
                <a:sym typeface="Lora"/>
              </a:rPr>
              <a:t>Risk factor:</a:t>
            </a:r>
            <a:endParaRPr b="1">
              <a:solidFill>
                <a:srgbClr val="38761D"/>
              </a:solidFill>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Polymorphisms in multiple immune regulation–associated genes: the linkage to cytotoxic T lymphocyte–associated antigen-4 gene </a:t>
            </a:r>
            <a:r>
              <a:rPr b="1" lang="en-GB">
                <a:solidFill>
                  <a:srgbClr val="FF0000"/>
                </a:solidFill>
                <a:latin typeface="Lora"/>
                <a:ea typeface="Lora"/>
                <a:cs typeface="Lora"/>
                <a:sym typeface="Lora"/>
              </a:rPr>
              <a:t>(CTLA4).</a:t>
            </a:r>
            <a:endParaRPr b="1">
              <a:solidFill>
                <a:srgbClr val="FF0000"/>
              </a:solidFill>
              <a:latin typeface="Lora"/>
              <a:ea typeface="Lora"/>
              <a:cs typeface="Lora"/>
              <a:sym typeface="Lora"/>
            </a:endParaRPr>
          </a:p>
          <a:p>
            <a:pPr indent="0" lvl="0" marL="0" rtl="0" algn="l">
              <a:lnSpc>
                <a:spcPct val="115000"/>
              </a:lnSpc>
              <a:spcBef>
                <a:spcPts val="0"/>
              </a:spcBef>
              <a:spcAft>
                <a:spcPts val="0"/>
              </a:spcAft>
              <a:buNone/>
            </a:pPr>
            <a:r>
              <a:t/>
            </a:r>
            <a:endParaRPr>
              <a:latin typeface="Lora"/>
              <a:ea typeface="Lora"/>
              <a:cs typeface="Lora"/>
              <a:sym typeface="Lora"/>
            </a:endParaRPr>
          </a:p>
        </p:txBody>
      </p:sp>
      <p:pic>
        <p:nvPicPr>
          <p:cNvPr id="382" name="Google Shape;382;p19"/>
          <p:cNvPicPr preferRelativeResize="0"/>
          <p:nvPr/>
        </p:nvPicPr>
        <p:blipFill rotWithShape="1">
          <a:blip r:embed="rId3">
            <a:alphaModFix/>
          </a:blip>
          <a:srcRect b="0" l="7797" r="5951" t="0"/>
          <a:stretch/>
        </p:blipFill>
        <p:spPr>
          <a:xfrm>
            <a:off x="5263525" y="4516799"/>
            <a:ext cx="2656476" cy="1619350"/>
          </a:xfrm>
          <a:prstGeom prst="rect">
            <a:avLst/>
          </a:prstGeom>
          <a:noFill/>
          <a:ln>
            <a:noFill/>
          </a:ln>
        </p:spPr>
      </p:pic>
      <p:sp>
        <p:nvSpPr>
          <p:cNvPr id="383" name="Google Shape;383;p19"/>
          <p:cNvSpPr txBox="1"/>
          <p:nvPr/>
        </p:nvSpPr>
        <p:spPr>
          <a:xfrm>
            <a:off x="0" y="7405725"/>
            <a:ext cx="75258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600">
                <a:solidFill>
                  <a:srgbClr val="38761D"/>
                </a:solidFill>
                <a:latin typeface="Lora"/>
                <a:ea typeface="Lora"/>
                <a:cs typeface="Lora"/>
                <a:sym typeface="Lora"/>
              </a:rPr>
              <a:t>Clinical features</a:t>
            </a:r>
            <a:endParaRPr b="1" sz="1600">
              <a:solidFill>
                <a:srgbClr val="38761D"/>
              </a:solidFill>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Char char="●"/>
            </a:pPr>
            <a:r>
              <a:rPr b="1" lang="en-GB">
                <a:solidFill>
                  <a:schemeClr val="dk1"/>
                </a:solidFill>
                <a:latin typeface="Lora"/>
                <a:ea typeface="Lora"/>
                <a:cs typeface="Lora"/>
                <a:sym typeface="Lora"/>
              </a:rPr>
              <a:t>Painless</a:t>
            </a:r>
            <a:r>
              <a:rPr lang="en-GB">
                <a:solidFill>
                  <a:schemeClr val="dk1"/>
                </a:solidFill>
                <a:latin typeface="Lora"/>
                <a:ea typeface="Lora"/>
                <a:cs typeface="Lora"/>
                <a:sym typeface="Lora"/>
              </a:rPr>
              <a:t> enlargement of the thyroid, usually associated hypothyroidism.</a:t>
            </a:r>
            <a:endParaRPr>
              <a:solidFill>
                <a:schemeClr val="dk1"/>
              </a:solidFill>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As hypothyroidism supervenes, T4 and T3 levels fall, with </a:t>
            </a:r>
            <a:r>
              <a:rPr b="1" lang="en-GB">
                <a:solidFill>
                  <a:srgbClr val="FF0000"/>
                </a:solidFill>
                <a:latin typeface="Lora"/>
                <a:ea typeface="Lora"/>
                <a:cs typeface="Lora"/>
                <a:sym typeface="Lora"/>
              </a:rPr>
              <a:t>increase</a:t>
            </a:r>
            <a:r>
              <a:rPr b="1" lang="en-GB">
                <a:solidFill>
                  <a:srgbClr val="FF0000"/>
                </a:solidFill>
                <a:latin typeface="Lora"/>
                <a:ea typeface="Lora"/>
                <a:cs typeface="Lora"/>
                <a:sym typeface="Lora"/>
              </a:rPr>
              <a:t> in TSH</a:t>
            </a:r>
            <a:r>
              <a:rPr lang="en-GB">
                <a:solidFill>
                  <a:schemeClr val="dk1"/>
                </a:solidFill>
                <a:latin typeface="Lora"/>
                <a:ea typeface="Lora"/>
                <a:cs typeface="Lora"/>
                <a:sym typeface="Lora"/>
              </a:rPr>
              <a:t>. </a:t>
            </a:r>
            <a:endParaRPr>
              <a:solidFill>
                <a:schemeClr val="dk1"/>
              </a:solidFill>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Char char="●"/>
            </a:pPr>
            <a:r>
              <a:rPr b="1" lang="en-GB">
                <a:solidFill>
                  <a:schemeClr val="dk1"/>
                </a:solidFill>
                <a:latin typeface="Lora"/>
                <a:ea typeface="Lora"/>
                <a:cs typeface="Lora"/>
                <a:sym typeface="Lora"/>
              </a:rPr>
              <a:t>H</a:t>
            </a:r>
            <a:r>
              <a:rPr b="1" lang="en-GB">
                <a:solidFill>
                  <a:schemeClr val="dk1"/>
                </a:solidFill>
                <a:latin typeface="Lora"/>
                <a:ea typeface="Lora"/>
                <a:cs typeface="Lora"/>
                <a:sym typeface="Lora"/>
              </a:rPr>
              <a:t>ashitoxicosis:</a:t>
            </a:r>
            <a:r>
              <a:rPr lang="en-GB">
                <a:solidFill>
                  <a:schemeClr val="dk1"/>
                </a:solidFill>
                <a:latin typeface="Lora"/>
                <a:ea typeface="Lora"/>
                <a:cs typeface="Lora"/>
                <a:sym typeface="Lora"/>
              </a:rPr>
              <a:t> transient </a:t>
            </a:r>
            <a:r>
              <a:rPr lang="en-GB">
                <a:solidFill>
                  <a:schemeClr val="dk1"/>
                </a:solidFill>
                <a:latin typeface="Lora"/>
                <a:ea typeface="Lora"/>
                <a:cs typeface="Lora"/>
                <a:sym typeface="Lora"/>
              </a:rPr>
              <a:t>thyrotoxicosis caused by disruption of thyroid follicles, with secondary release of thyroid hormones.</a:t>
            </a:r>
            <a:endParaRPr>
              <a:solidFill>
                <a:schemeClr val="dk1"/>
              </a:solidFill>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Patients often have other autoimmune diseases and are at increased risk for the development of B cell non-Hodgkin lymphomas </a:t>
            </a:r>
            <a:r>
              <a:rPr lang="en-GB">
                <a:solidFill>
                  <a:srgbClr val="B45F06"/>
                </a:solidFill>
                <a:latin typeface="Lora"/>
                <a:ea typeface="Lora"/>
                <a:cs typeface="Lora"/>
                <a:sym typeface="Lora"/>
              </a:rPr>
              <a:t>but rare.</a:t>
            </a:r>
            <a:endParaRPr>
              <a:solidFill>
                <a:srgbClr val="B45F06"/>
              </a:solidFill>
              <a:latin typeface="Lora"/>
              <a:ea typeface="Lora"/>
              <a:cs typeface="Lora"/>
              <a:sym typeface="Lora"/>
            </a:endParaRPr>
          </a:p>
        </p:txBody>
      </p:sp>
      <p:sp>
        <p:nvSpPr>
          <p:cNvPr id="384" name="Google Shape;384;p19"/>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Google Shape;389;p20"/>
          <p:cNvSpPr txBox="1"/>
          <p:nvPr/>
        </p:nvSpPr>
        <p:spPr>
          <a:xfrm>
            <a:off x="1266225" y="18625"/>
            <a:ext cx="5385600" cy="95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274E13"/>
                </a:solidFill>
                <a:latin typeface="Lora"/>
                <a:ea typeface="Lora"/>
                <a:cs typeface="Lora"/>
                <a:sym typeface="Lora"/>
              </a:rPr>
              <a:t>Thyroiditis</a:t>
            </a:r>
            <a:endParaRPr b="1" sz="3000">
              <a:solidFill>
                <a:srgbClr val="274E13"/>
              </a:solidFill>
              <a:latin typeface="Lora"/>
              <a:ea typeface="Lora"/>
              <a:cs typeface="Lora"/>
              <a:sym typeface="Lora"/>
            </a:endParaRPr>
          </a:p>
        </p:txBody>
      </p:sp>
      <p:sp>
        <p:nvSpPr>
          <p:cNvPr id="390" name="Google Shape;390;p20"/>
          <p:cNvSpPr txBox="1"/>
          <p:nvPr/>
        </p:nvSpPr>
        <p:spPr>
          <a:xfrm>
            <a:off x="0" y="876625"/>
            <a:ext cx="5985000" cy="458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600">
                <a:solidFill>
                  <a:srgbClr val="38761D"/>
                </a:solidFill>
                <a:latin typeface="Lora"/>
                <a:ea typeface="Lora"/>
                <a:cs typeface="Lora"/>
                <a:sym typeface="Lora"/>
              </a:rPr>
              <a:t>Morphology</a:t>
            </a:r>
            <a:endParaRPr b="1" sz="1600">
              <a:solidFill>
                <a:srgbClr val="38761D"/>
              </a:solidFill>
              <a:latin typeface="Lora"/>
              <a:ea typeface="Lora"/>
              <a:cs typeface="Lora"/>
              <a:sym typeface="Lora"/>
            </a:endParaRPr>
          </a:p>
          <a:p>
            <a:pPr indent="-317500" lvl="0" marL="457200" rtl="0" algn="l">
              <a:lnSpc>
                <a:spcPct val="115000"/>
              </a:lnSpc>
              <a:spcBef>
                <a:spcPts val="0"/>
              </a:spcBef>
              <a:spcAft>
                <a:spcPts val="0"/>
              </a:spcAft>
              <a:buClr>
                <a:srgbClr val="FFFFFF"/>
              </a:buClr>
              <a:buSzPts val="1400"/>
              <a:buFont typeface="Lora"/>
              <a:buChar char="●"/>
            </a:pPr>
            <a:r>
              <a:rPr b="1" lang="en-GB">
                <a:solidFill>
                  <a:srgbClr val="38761D"/>
                </a:solidFill>
                <a:latin typeface="Lora"/>
                <a:ea typeface="Lora"/>
                <a:cs typeface="Lora"/>
                <a:sym typeface="Lora"/>
              </a:rPr>
              <a:t>Macroscopic:</a:t>
            </a:r>
            <a:endParaRPr b="1">
              <a:solidFill>
                <a:srgbClr val="38761D"/>
              </a:solidFill>
              <a:latin typeface="Lora"/>
              <a:ea typeface="Lora"/>
              <a:cs typeface="Lora"/>
              <a:sym typeface="Lora"/>
            </a:endParaRPr>
          </a:p>
          <a:p>
            <a:pPr indent="-317500" lvl="0" marL="630000" rtl="0" algn="l">
              <a:lnSpc>
                <a:spcPct val="115000"/>
              </a:lnSpc>
              <a:spcBef>
                <a:spcPts val="0"/>
              </a:spcBef>
              <a:spcAft>
                <a:spcPts val="0"/>
              </a:spcAft>
              <a:buSzPts val="1400"/>
              <a:buFont typeface="Lora"/>
              <a:buChar char="●"/>
            </a:pPr>
            <a:r>
              <a:rPr lang="en-GB">
                <a:latin typeface="Lora"/>
                <a:ea typeface="Lora"/>
                <a:cs typeface="Lora"/>
                <a:sym typeface="Lora"/>
              </a:rPr>
              <a:t>Diffuse and symmetrical enlargement</a:t>
            </a:r>
            <a:endParaRPr>
              <a:latin typeface="Lora"/>
              <a:ea typeface="Lora"/>
              <a:cs typeface="Lora"/>
              <a:sym typeface="Lora"/>
            </a:endParaRPr>
          </a:p>
          <a:p>
            <a:pPr indent="-317500" lvl="0" marL="630000" rtl="0" algn="l">
              <a:lnSpc>
                <a:spcPct val="115000"/>
              </a:lnSpc>
              <a:spcBef>
                <a:spcPts val="0"/>
              </a:spcBef>
              <a:spcAft>
                <a:spcPts val="0"/>
              </a:spcAft>
              <a:buSzPts val="1400"/>
              <a:buFont typeface="Lora"/>
              <a:buChar char="●"/>
            </a:pPr>
            <a:r>
              <a:rPr b="1" lang="en-GB">
                <a:latin typeface="Lora"/>
                <a:ea typeface="Lora"/>
                <a:cs typeface="Lora"/>
                <a:sym typeface="Lora"/>
              </a:rPr>
              <a:t>On cut surface</a:t>
            </a:r>
            <a:r>
              <a:rPr lang="en-GB">
                <a:latin typeface="Lora"/>
                <a:ea typeface="Lora"/>
                <a:cs typeface="Lora"/>
                <a:sym typeface="Lora"/>
              </a:rPr>
              <a:t>: </a:t>
            </a:r>
            <a:r>
              <a:rPr lang="en-GB">
                <a:solidFill>
                  <a:schemeClr val="dk1"/>
                </a:solidFill>
                <a:latin typeface="Lora"/>
                <a:ea typeface="Lora"/>
                <a:cs typeface="Lora"/>
                <a:sym typeface="Lora"/>
              </a:rPr>
              <a:t>pale and gray-tan in appearance, and the tissue is firm and friable.</a:t>
            </a:r>
            <a:endParaRPr>
              <a:latin typeface="Lora"/>
              <a:ea typeface="Lora"/>
              <a:cs typeface="Lora"/>
              <a:sym typeface="Lora"/>
            </a:endParaRPr>
          </a:p>
          <a:p>
            <a:pPr indent="-317500" lvl="0" marL="457200" rtl="0" algn="l">
              <a:lnSpc>
                <a:spcPct val="115000"/>
              </a:lnSpc>
              <a:spcBef>
                <a:spcPts val="0"/>
              </a:spcBef>
              <a:spcAft>
                <a:spcPts val="0"/>
              </a:spcAft>
              <a:buClr>
                <a:srgbClr val="FFFFFF"/>
              </a:buClr>
              <a:buSzPts val="1400"/>
              <a:buFont typeface="Lora"/>
              <a:buChar char="●"/>
            </a:pPr>
            <a:r>
              <a:rPr b="1" lang="en-GB">
                <a:solidFill>
                  <a:srgbClr val="38761D"/>
                </a:solidFill>
                <a:latin typeface="Lora"/>
                <a:ea typeface="Lora"/>
                <a:cs typeface="Lora"/>
                <a:sym typeface="Lora"/>
              </a:rPr>
              <a:t>Microscopic</a:t>
            </a:r>
            <a:r>
              <a:rPr b="1" lang="en-GB">
                <a:solidFill>
                  <a:schemeClr val="dk1"/>
                </a:solidFill>
                <a:latin typeface="Lora"/>
                <a:ea typeface="Lora"/>
                <a:cs typeface="Lora"/>
                <a:sym typeface="Lora"/>
              </a:rPr>
              <a:t>:</a:t>
            </a:r>
            <a:endParaRPr b="1">
              <a:solidFill>
                <a:schemeClr val="dk1"/>
              </a:solidFill>
              <a:latin typeface="Lora"/>
              <a:ea typeface="Lora"/>
              <a:cs typeface="Lora"/>
              <a:sym typeface="Lora"/>
            </a:endParaRPr>
          </a:p>
          <a:p>
            <a:pPr indent="-317500" lvl="0" marL="630000" rtl="0" algn="l">
              <a:lnSpc>
                <a:spcPct val="115000"/>
              </a:lnSpc>
              <a:spcBef>
                <a:spcPts val="0"/>
              </a:spcBef>
              <a:spcAft>
                <a:spcPts val="0"/>
              </a:spcAft>
              <a:buSzPts val="1400"/>
              <a:buFont typeface="Lora"/>
              <a:buChar char="●"/>
            </a:pPr>
            <a:r>
              <a:rPr b="1" lang="en-GB">
                <a:solidFill>
                  <a:srgbClr val="FF0000"/>
                </a:solidFill>
                <a:latin typeface="Lora"/>
                <a:ea typeface="Lora"/>
                <a:cs typeface="Lora"/>
                <a:sym typeface="Lora"/>
              </a:rPr>
              <a:t>Mononuclear inflammatory infiltrate</a:t>
            </a:r>
            <a:r>
              <a:rPr lang="en-GB">
                <a:latin typeface="Lora"/>
                <a:ea typeface="Lora"/>
                <a:cs typeface="Lora"/>
                <a:sym typeface="Lora"/>
              </a:rPr>
              <a:t> containing small lymphocytes, plasma cells, and well-developed </a:t>
            </a:r>
            <a:r>
              <a:rPr b="1" lang="en-GB">
                <a:solidFill>
                  <a:srgbClr val="FF0000"/>
                </a:solidFill>
                <a:latin typeface="Lora"/>
                <a:ea typeface="Lora"/>
                <a:cs typeface="Lora"/>
                <a:sym typeface="Lora"/>
              </a:rPr>
              <a:t>germinal centers.</a:t>
            </a:r>
            <a:endParaRPr b="1">
              <a:solidFill>
                <a:srgbClr val="FF0000"/>
              </a:solidFill>
              <a:latin typeface="Lora"/>
              <a:ea typeface="Lora"/>
              <a:cs typeface="Lora"/>
              <a:sym typeface="Lora"/>
            </a:endParaRPr>
          </a:p>
          <a:p>
            <a:pPr indent="-317500" lvl="0" marL="630000" rtl="0" algn="l">
              <a:lnSpc>
                <a:spcPct val="115000"/>
              </a:lnSpc>
              <a:spcBef>
                <a:spcPts val="0"/>
              </a:spcBef>
              <a:spcAft>
                <a:spcPts val="0"/>
              </a:spcAft>
              <a:buSzPts val="1400"/>
              <a:buFont typeface="Lora"/>
              <a:buChar char="●"/>
            </a:pPr>
            <a:r>
              <a:rPr b="1" lang="en-GB">
                <a:solidFill>
                  <a:srgbClr val="FF0000"/>
                </a:solidFill>
                <a:highlight>
                  <a:srgbClr val="A4C2F4"/>
                </a:highlight>
                <a:latin typeface="Lora"/>
                <a:ea typeface="Lora"/>
                <a:cs typeface="Lora"/>
                <a:sym typeface="Lora"/>
              </a:rPr>
              <a:t>Hürthle</a:t>
            </a:r>
            <a:r>
              <a:rPr lang="en-GB">
                <a:solidFill>
                  <a:schemeClr val="dk1"/>
                </a:solidFill>
                <a:highlight>
                  <a:srgbClr val="A4C2F4"/>
                </a:highlight>
                <a:latin typeface="Lora"/>
                <a:ea typeface="Lora"/>
                <a:cs typeface="Lora"/>
                <a:sym typeface="Lora"/>
              </a:rPr>
              <a:t>,</a:t>
            </a:r>
            <a:r>
              <a:rPr lang="en-GB">
                <a:solidFill>
                  <a:schemeClr val="dk1"/>
                </a:solidFill>
                <a:latin typeface="Lora"/>
                <a:ea typeface="Lora"/>
                <a:cs typeface="Lora"/>
                <a:sym typeface="Lora"/>
              </a:rPr>
              <a:t> or </a:t>
            </a:r>
            <a:r>
              <a:rPr b="1" lang="en-GB">
                <a:solidFill>
                  <a:srgbClr val="FF0000"/>
                </a:solidFill>
                <a:latin typeface="Lora"/>
                <a:ea typeface="Lora"/>
                <a:cs typeface="Lora"/>
                <a:sym typeface="Lora"/>
              </a:rPr>
              <a:t>oxyphil cells</a:t>
            </a:r>
            <a:r>
              <a:rPr b="1" lang="en-GB">
                <a:solidFill>
                  <a:srgbClr val="FF0000"/>
                </a:solidFill>
                <a:latin typeface="Lora"/>
                <a:ea typeface="Lora"/>
                <a:cs typeface="Lora"/>
                <a:sym typeface="Lora"/>
              </a:rPr>
              <a:t>: </a:t>
            </a:r>
            <a:r>
              <a:rPr lang="en-GB">
                <a:latin typeface="Lora"/>
                <a:ea typeface="Lora"/>
                <a:cs typeface="Lora"/>
                <a:sym typeface="Lora"/>
              </a:rPr>
              <a:t>Metaplasia,</a:t>
            </a:r>
            <a:r>
              <a:rPr b="1" lang="en-GB">
                <a:solidFill>
                  <a:srgbClr val="FF0000"/>
                </a:solidFill>
                <a:latin typeface="Lora"/>
                <a:ea typeface="Lora"/>
                <a:cs typeface="Lora"/>
                <a:sym typeface="Lora"/>
              </a:rPr>
              <a:t> </a:t>
            </a:r>
            <a:r>
              <a:rPr lang="en-GB">
                <a:solidFill>
                  <a:schemeClr val="dk1"/>
                </a:solidFill>
                <a:latin typeface="Lora"/>
                <a:ea typeface="Lora"/>
                <a:cs typeface="Lora"/>
                <a:sym typeface="Lora"/>
              </a:rPr>
              <a:t>atrophic </a:t>
            </a:r>
            <a:r>
              <a:rPr lang="en-GB">
                <a:latin typeface="Lora"/>
                <a:ea typeface="Lora"/>
                <a:cs typeface="Lora"/>
                <a:sym typeface="Lora"/>
              </a:rPr>
              <a:t>follicles lined by epithelial cells with abundant eosinophilic, granular cytoplasm.</a:t>
            </a:r>
            <a:endParaRPr b="1">
              <a:solidFill>
                <a:srgbClr val="FF0000"/>
              </a:solidFill>
              <a:latin typeface="Lora"/>
              <a:ea typeface="Lora"/>
              <a:cs typeface="Lora"/>
              <a:sym typeface="Lora"/>
            </a:endParaRPr>
          </a:p>
          <a:p>
            <a:pPr indent="-317500" lvl="0" marL="630000" rtl="0" algn="l">
              <a:lnSpc>
                <a:spcPct val="115000"/>
              </a:lnSpc>
              <a:spcBef>
                <a:spcPts val="0"/>
              </a:spcBef>
              <a:spcAft>
                <a:spcPts val="0"/>
              </a:spcAft>
              <a:buSzPts val="1400"/>
              <a:buFont typeface="Lora"/>
              <a:buChar char="●"/>
            </a:pPr>
            <a:r>
              <a:rPr lang="en-GB">
                <a:latin typeface="Lora"/>
                <a:ea typeface="Lora"/>
                <a:cs typeface="Lora"/>
                <a:sym typeface="Lora"/>
              </a:rPr>
              <a:t>Interstitial connective tissue is increased and may be abundant. </a:t>
            </a:r>
            <a:endParaRPr>
              <a:latin typeface="Lora"/>
              <a:ea typeface="Lora"/>
              <a:cs typeface="Lora"/>
              <a:sym typeface="Lora"/>
            </a:endParaRPr>
          </a:p>
          <a:p>
            <a:pPr indent="-317500" lvl="0" marL="630000" rtl="0" algn="l">
              <a:lnSpc>
                <a:spcPct val="115000"/>
              </a:lnSpc>
              <a:spcBef>
                <a:spcPts val="0"/>
              </a:spcBef>
              <a:spcAft>
                <a:spcPts val="0"/>
              </a:spcAft>
              <a:buSzPts val="1400"/>
              <a:buFont typeface="Lora"/>
              <a:buChar char="●"/>
            </a:pPr>
            <a:r>
              <a:rPr lang="en-GB">
                <a:solidFill>
                  <a:schemeClr val="dk1"/>
                </a:solidFill>
                <a:latin typeface="Lora"/>
                <a:ea typeface="Lora"/>
                <a:cs typeface="Lora"/>
                <a:sym typeface="Lora"/>
              </a:rPr>
              <a:t>Fibrosing variant: </a:t>
            </a:r>
            <a:r>
              <a:rPr lang="en-GB">
                <a:latin typeface="Lora"/>
                <a:ea typeface="Lora"/>
                <a:cs typeface="Lora"/>
                <a:sym typeface="Lora"/>
              </a:rPr>
              <a:t>small and atrophic thyroid as a result of more extensive fibrosis.</a:t>
            </a:r>
            <a:endParaRPr>
              <a:latin typeface="Lora"/>
              <a:ea typeface="Lora"/>
              <a:cs typeface="Lora"/>
              <a:sym typeface="Lora"/>
            </a:endParaRPr>
          </a:p>
          <a:p>
            <a:pPr indent="-317500" lvl="0" marL="630000" rtl="0" algn="l">
              <a:lnSpc>
                <a:spcPct val="115000"/>
              </a:lnSpc>
              <a:spcBef>
                <a:spcPts val="0"/>
              </a:spcBef>
              <a:spcAft>
                <a:spcPts val="0"/>
              </a:spcAft>
              <a:buSzPts val="1400"/>
              <a:buFont typeface="Lora"/>
              <a:buChar char="●"/>
            </a:pPr>
            <a:r>
              <a:rPr lang="en-GB">
                <a:latin typeface="Lora"/>
                <a:ea typeface="Lora"/>
                <a:cs typeface="Lora"/>
                <a:sym typeface="Lora"/>
              </a:rPr>
              <a:t>Unlike in Reidel thyroiditis, the</a:t>
            </a:r>
            <a:r>
              <a:rPr b="1" lang="en-GB">
                <a:latin typeface="Lora"/>
                <a:ea typeface="Lora"/>
                <a:cs typeface="Lora"/>
                <a:sym typeface="Lora"/>
              </a:rPr>
              <a:t> fibrosis does not extend </a:t>
            </a:r>
            <a:r>
              <a:rPr lang="en-GB">
                <a:latin typeface="Lora"/>
                <a:ea typeface="Lora"/>
                <a:cs typeface="Lora"/>
                <a:sym typeface="Lora"/>
              </a:rPr>
              <a:t>beyond the capsule of the gland.</a:t>
            </a:r>
            <a:endParaRPr>
              <a:latin typeface="Lora"/>
              <a:ea typeface="Lora"/>
              <a:cs typeface="Lora"/>
              <a:sym typeface="Lora"/>
            </a:endParaRPr>
          </a:p>
          <a:p>
            <a:pPr indent="0" lvl="0" marL="0" rtl="0" algn="l">
              <a:lnSpc>
                <a:spcPct val="115000"/>
              </a:lnSpc>
              <a:spcBef>
                <a:spcPts val="0"/>
              </a:spcBef>
              <a:spcAft>
                <a:spcPts val="0"/>
              </a:spcAft>
              <a:buNone/>
            </a:pPr>
            <a:br>
              <a:rPr b="1" lang="en-GB" sz="1800">
                <a:solidFill>
                  <a:srgbClr val="274E13"/>
                </a:solidFill>
                <a:latin typeface="Lora"/>
                <a:ea typeface="Lora"/>
                <a:cs typeface="Lora"/>
                <a:sym typeface="Lora"/>
              </a:rPr>
            </a:br>
            <a:endParaRPr b="1" sz="1800">
              <a:solidFill>
                <a:srgbClr val="274E13"/>
              </a:solidFill>
              <a:latin typeface="Lora"/>
              <a:ea typeface="Lora"/>
              <a:cs typeface="Lora"/>
              <a:sym typeface="Lora"/>
            </a:endParaRPr>
          </a:p>
        </p:txBody>
      </p:sp>
      <p:sp>
        <p:nvSpPr>
          <p:cNvPr id="391" name="Google Shape;391;p20"/>
          <p:cNvSpPr/>
          <p:nvPr/>
        </p:nvSpPr>
        <p:spPr>
          <a:xfrm>
            <a:off x="186525" y="1245275"/>
            <a:ext cx="251148" cy="319625"/>
          </a:xfrm>
          <a:custGeom>
            <a:rect b="b" l="l" r="r" t="t"/>
            <a:pathLst>
              <a:path extrusionOk="0" h="11163" w="9524">
                <a:moveTo>
                  <a:pt x="4791" y="3888"/>
                </a:moveTo>
                <a:cubicBezTo>
                  <a:pt x="5165" y="3888"/>
                  <a:pt x="5540" y="3936"/>
                  <a:pt x="5909" y="4031"/>
                </a:cubicBezTo>
                <a:lnTo>
                  <a:pt x="5909" y="4543"/>
                </a:lnTo>
                <a:cubicBezTo>
                  <a:pt x="5540" y="4442"/>
                  <a:pt x="5168" y="4391"/>
                  <a:pt x="4796" y="4391"/>
                </a:cubicBezTo>
                <a:cubicBezTo>
                  <a:pt x="4423" y="4391"/>
                  <a:pt x="4051" y="4442"/>
                  <a:pt x="3682" y="4543"/>
                </a:cubicBezTo>
                <a:lnTo>
                  <a:pt x="3682" y="4031"/>
                </a:lnTo>
                <a:cubicBezTo>
                  <a:pt x="4045" y="3936"/>
                  <a:pt x="4418" y="3888"/>
                  <a:pt x="4791" y="3888"/>
                </a:cubicBezTo>
                <a:close/>
                <a:moveTo>
                  <a:pt x="4778" y="4724"/>
                </a:moveTo>
                <a:cubicBezTo>
                  <a:pt x="5150" y="4724"/>
                  <a:pt x="5522" y="4775"/>
                  <a:pt x="5897" y="4876"/>
                </a:cubicBezTo>
                <a:lnTo>
                  <a:pt x="5897" y="5305"/>
                </a:lnTo>
                <a:cubicBezTo>
                  <a:pt x="5522" y="5210"/>
                  <a:pt x="5150" y="5162"/>
                  <a:pt x="4778" y="5162"/>
                </a:cubicBezTo>
                <a:cubicBezTo>
                  <a:pt x="4406" y="5162"/>
                  <a:pt x="4034" y="5210"/>
                  <a:pt x="3659" y="5305"/>
                </a:cubicBezTo>
                <a:lnTo>
                  <a:pt x="3659" y="4876"/>
                </a:lnTo>
                <a:cubicBezTo>
                  <a:pt x="4034" y="4775"/>
                  <a:pt x="4406" y="4724"/>
                  <a:pt x="4778" y="4724"/>
                </a:cubicBezTo>
                <a:close/>
                <a:moveTo>
                  <a:pt x="4778" y="5492"/>
                </a:moveTo>
                <a:cubicBezTo>
                  <a:pt x="5132" y="5492"/>
                  <a:pt x="5486" y="5537"/>
                  <a:pt x="5837" y="5626"/>
                </a:cubicBezTo>
                <a:cubicBezTo>
                  <a:pt x="5778" y="5698"/>
                  <a:pt x="5706" y="5769"/>
                  <a:pt x="5611" y="5852"/>
                </a:cubicBezTo>
                <a:cubicBezTo>
                  <a:pt x="5325" y="6091"/>
                  <a:pt x="5052" y="6186"/>
                  <a:pt x="4778" y="6186"/>
                </a:cubicBezTo>
                <a:cubicBezTo>
                  <a:pt x="4516" y="6186"/>
                  <a:pt x="4230" y="6067"/>
                  <a:pt x="3944" y="5852"/>
                </a:cubicBezTo>
                <a:lnTo>
                  <a:pt x="3932" y="5829"/>
                </a:lnTo>
                <a:cubicBezTo>
                  <a:pt x="3861" y="5769"/>
                  <a:pt x="3801" y="5698"/>
                  <a:pt x="3718" y="5626"/>
                </a:cubicBezTo>
                <a:cubicBezTo>
                  <a:pt x="4069" y="5537"/>
                  <a:pt x="4423" y="5492"/>
                  <a:pt x="4778" y="5492"/>
                </a:cubicBezTo>
                <a:close/>
                <a:moveTo>
                  <a:pt x="4803" y="9277"/>
                </a:moveTo>
                <a:cubicBezTo>
                  <a:pt x="5172" y="9277"/>
                  <a:pt x="5538" y="9411"/>
                  <a:pt x="5909" y="9674"/>
                </a:cubicBezTo>
                <a:lnTo>
                  <a:pt x="5909" y="9901"/>
                </a:lnTo>
                <a:cubicBezTo>
                  <a:pt x="5540" y="9799"/>
                  <a:pt x="5168" y="9749"/>
                  <a:pt x="4796" y="9749"/>
                </a:cubicBezTo>
                <a:cubicBezTo>
                  <a:pt x="4423" y="9749"/>
                  <a:pt x="4051" y="9799"/>
                  <a:pt x="3682" y="9901"/>
                </a:cubicBezTo>
                <a:lnTo>
                  <a:pt x="3682" y="9674"/>
                </a:lnTo>
                <a:cubicBezTo>
                  <a:pt x="4067" y="9408"/>
                  <a:pt x="4437" y="9277"/>
                  <a:pt x="4803" y="9277"/>
                </a:cubicBezTo>
                <a:close/>
                <a:moveTo>
                  <a:pt x="4778" y="10070"/>
                </a:moveTo>
                <a:cubicBezTo>
                  <a:pt x="5150" y="10070"/>
                  <a:pt x="5522" y="10121"/>
                  <a:pt x="5897" y="10222"/>
                </a:cubicBezTo>
                <a:lnTo>
                  <a:pt x="5897" y="10329"/>
                </a:lnTo>
                <a:cubicBezTo>
                  <a:pt x="5909" y="10591"/>
                  <a:pt x="5683" y="10817"/>
                  <a:pt x="5409" y="10817"/>
                </a:cubicBezTo>
                <a:lnTo>
                  <a:pt x="4159" y="10817"/>
                </a:lnTo>
                <a:cubicBezTo>
                  <a:pt x="3885" y="10817"/>
                  <a:pt x="3659" y="10591"/>
                  <a:pt x="3659" y="10329"/>
                </a:cubicBezTo>
                <a:lnTo>
                  <a:pt x="3659" y="10222"/>
                </a:lnTo>
                <a:cubicBezTo>
                  <a:pt x="4034" y="10121"/>
                  <a:pt x="4406" y="10070"/>
                  <a:pt x="4778" y="10070"/>
                </a:cubicBezTo>
                <a:close/>
                <a:moveTo>
                  <a:pt x="6668" y="0"/>
                </a:moveTo>
                <a:cubicBezTo>
                  <a:pt x="6280" y="0"/>
                  <a:pt x="6026" y="240"/>
                  <a:pt x="5956" y="280"/>
                </a:cubicBezTo>
                <a:cubicBezTo>
                  <a:pt x="5599" y="513"/>
                  <a:pt x="5188" y="629"/>
                  <a:pt x="4778" y="629"/>
                </a:cubicBezTo>
                <a:cubicBezTo>
                  <a:pt x="4367" y="629"/>
                  <a:pt x="3956" y="513"/>
                  <a:pt x="3599" y="280"/>
                </a:cubicBezTo>
                <a:lnTo>
                  <a:pt x="3408" y="161"/>
                </a:lnTo>
                <a:cubicBezTo>
                  <a:pt x="3245" y="55"/>
                  <a:pt x="3064" y="5"/>
                  <a:pt x="2885" y="5"/>
                </a:cubicBezTo>
                <a:cubicBezTo>
                  <a:pt x="2545" y="5"/>
                  <a:pt x="2215" y="186"/>
                  <a:pt x="2027" y="507"/>
                </a:cubicBezTo>
                <a:lnTo>
                  <a:pt x="1599" y="1292"/>
                </a:lnTo>
                <a:cubicBezTo>
                  <a:pt x="1337" y="1769"/>
                  <a:pt x="1503" y="2352"/>
                  <a:pt x="1980" y="2602"/>
                </a:cubicBezTo>
                <a:lnTo>
                  <a:pt x="2944" y="3138"/>
                </a:lnTo>
                <a:cubicBezTo>
                  <a:pt x="3182" y="3269"/>
                  <a:pt x="3325" y="3507"/>
                  <a:pt x="3325" y="3781"/>
                </a:cubicBezTo>
                <a:lnTo>
                  <a:pt x="3325" y="5162"/>
                </a:lnTo>
                <a:cubicBezTo>
                  <a:pt x="3063" y="4805"/>
                  <a:pt x="2813" y="4376"/>
                  <a:pt x="2551" y="3840"/>
                </a:cubicBezTo>
                <a:cubicBezTo>
                  <a:pt x="2299" y="3327"/>
                  <a:pt x="1836" y="3098"/>
                  <a:pt x="1377" y="3098"/>
                </a:cubicBezTo>
                <a:cubicBezTo>
                  <a:pt x="685" y="3098"/>
                  <a:pt x="1" y="3616"/>
                  <a:pt x="51" y="4459"/>
                </a:cubicBezTo>
                <a:cubicBezTo>
                  <a:pt x="51" y="4507"/>
                  <a:pt x="51" y="4543"/>
                  <a:pt x="63" y="4578"/>
                </a:cubicBezTo>
                <a:cubicBezTo>
                  <a:pt x="134" y="5198"/>
                  <a:pt x="218" y="5817"/>
                  <a:pt x="325" y="6388"/>
                </a:cubicBezTo>
                <a:cubicBezTo>
                  <a:pt x="336" y="6464"/>
                  <a:pt x="416" y="6521"/>
                  <a:pt x="494" y="6521"/>
                </a:cubicBezTo>
                <a:cubicBezTo>
                  <a:pt x="501" y="6521"/>
                  <a:pt x="508" y="6520"/>
                  <a:pt x="515" y="6519"/>
                </a:cubicBezTo>
                <a:cubicBezTo>
                  <a:pt x="611" y="6495"/>
                  <a:pt x="670" y="6412"/>
                  <a:pt x="658" y="6329"/>
                </a:cubicBezTo>
                <a:cubicBezTo>
                  <a:pt x="551" y="5769"/>
                  <a:pt x="468" y="5150"/>
                  <a:pt x="384" y="4543"/>
                </a:cubicBezTo>
                <a:lnTo>
                  <a:pt x="384" y="4448"/>
                </a:lnTo>
                <a:cubicBezTo>
                  <a:pt x="349" y="3807"/>
                  <a:pt x="862" y="3421"/>
                  <a:pt x="1380" y="3421"/>
                </a:cubicBezTo>
                <a:cubicBezTo>
                  <a:pt x="1729" y="3421"/>
                  <a:pt x="2079" y="3595"/>
                  <a:pt x="2265" y="3983"/>
                </a:cubicBezTo>
                <a:cubicBezTo>
                  <a:pt x="3081" y="5674"/>
                  <a:pt x="3926" y="6519"/>
                  <a:pt x="4772" y="6519"/>
                </a:cubicBezTo>
                <a:cubicBezTo>
                  <a:pt x="5617" y="6519"/>
                  <a:pt x="6462" y="5674"/>
                  <a:pt x="7278" y="3983"/>
                </a:cubicBezTo>
                <a:cubicBezTo>
                  <a:pt x="7466" y="3603"/>
                  <a:pt x="7818" y="3428"/>
                  <a:pt x="8167" y="3428"/>
                </a:cubicBezTo>
                <a:cubicBezTo>
                  <a:pt x="8703" y="3428"/>
                  <a:pt x="9229" y="3841"/>
                  <a:pt x="9135" y="4555"/>
                </a:cubicBezTo>
                <a:cubicBezTo>
                  <a:pt x="9004" y="5757"/>
                  <a:pt x="8623" y="8198"/>
                  <a:pt x="8052" y="9258"/>
                </a:cubicBezTo>
                <a:cubicBezTo>
                  <a:pt x="7840" y="9638"/>
                  <a:pt x="7443" y="9848"/>
                  <a:pt x="7039" y="9848"/>
                </a:cubicBezTo>
                <a:cubicBezTo>
                  <a:pt x="6786" y="9848"/>
                  <a:pt x="6529" y="9765"/>
                  <a:pt x="6314" y="9591"/>
                </a:cubicBezTo>
                <a:cubicBezTo>
                  <a:pt x="6254" y="9555"/>
                  <a:pt x="5921" y="9329"/>
                  <a:pt x="5861" y="9281"/>
                </a:cubicBezTo>
                <a:cubicBezTo>
                  <a:pt x="5493" y="9072"/>
                  <a:pt x="5125" y="8962"/>
                  <a:pt x="4752" y="8962"/>
                </a:cubicBezTo>
                <a:cubicBezTo>
                  <a:pt x="4340" y="8962"/>
                  <a:pt x="3923" y="9096"/>
                  <a:pt x="3492" y="9377"/>
                </a:cubicBezTo>
                <a:cubicBezTo>
                  <a:pt x="3480" y="9389"/>
                  <a:pt x="3230" y="9567"/>
                  <a:pt x="3218" y="9579"/>
                </a:cubicBezTo>
                <a:cubicBezTo>
                  <a:pt x="2982" y="9768"/>
                  <a:pt x="2715" y="9875"/>
                  <a:pt x="2442" y="9875"/>
                </a:cubicBezTo>
                <a:cubicBezTo>
                  <a:pt x="2372" y="9875"/>
                  <a:pt x="2301" y="9868"/>
                  <a:pt x="2230" y="9853"/>
                </a:cubicBezTo>
                <a:cubicBezTo>
                  <a:pt x="1908" y="9793"/>
                  <a:pt x="1634" y="9579"/>
                  <a:pt x="1456" y="9258"/>
                </a:cubicBezTo>
                <a:cubicBezTo>
                  <a:pt x="1444" y="9222"/>
                  <a:pt x="1432" y="9198"/>
                  <a:pt x="1408" y="9174"/>
                </a:cubicBezTo>
                <a:cubicBezTo>
                  <a:pt x="1194" y="8686"/>
                  <a:pt x="980" y="8007"/>
                  <a:pt x="789" y="7174"/>
                </a:cubicBezTo>
                <a:cubicBezTo>
                  <a:pt x="780" y="7098"/>
                  <a:pt x="717" y="7044"/>
                  <a:pt x="649" y="7044"/>
                </a:cubicBezTo>
                <a:cubicBezTo>
                  <a:pt x="632" y="7044"/>
                  <a:pt x="615" y="7048"/>
                  <a:pt x="599" y="7055"/>
                </a:cubicBezTo>
                <a:cubicBezTo>
                  <a:pt x="503" y="7067"/>
                  <a:pt x="444" y="7150"/>
                  <a:pt x="480" y="7245"/>
                </a:cubicBezTo>
                <a:cubicBezTo>
                  <a:pt x="670" y="8127"/>
                  <a:pt x="884" y="8817"/>
                  <a:pt x="1134" y="9329"/>
                </a:cubicBezTo>
                <a:lnTo>
                  <a:pt x="1182" y="9412"/>
                </a:lnTo>
                <a:cubicBezTo>
                  <a:pt x="1396" y="9817"/>
                  <a:pt x="1742" y="10091"/>
                  <a:pt x="2170" y="10174"/>
                </a:cubicBezTo>
                <a:cubicBezTo>
                  <a:pt x="2265" y="10186"/>
                  <a:pt x="2349" y="10210"/>
                  <a:pt x="2444" y="10210"/>
                </a:cubicBezTo>
                <a:cubicBezTo>
                  <a:pt x="2742" y="10210"/>
                  <a:pt x="3039" y="10103"/>
                  <a:pt x="3301" y="9924"/>
                </a:cubicBezTo>
                <a:lnTo>
                  <a:pt x="3301" y="10341"/>
                </a:lnTo>
                <a:cubicBezTo>
                  <a:pt x="3301" y="10805"/>
                  <a:pt x="3670" y="11163"/>
                  <a:pt x="4123" y="11163"/>
                </a:cubicBezTo>
                <a:lnTo>
                  <a:pt x="5373" y="11163"/>
                </a:lnTo>
                <a:cubicBezTo>
                  <a:pt x="5837" y="11163"/>
                  <a:pt x="6195" y="10782"/>
                  <a:pt x="6195" y="10341"/>
                </a:cubicBezTo>
                <a:lnTo>
                  <a:pt x="6195" y="9924"/>
                </a:lnTo>
                <a:cubicBezTo>
                  <a:pt x="6454" y="10105"/>
                  <a:pt x="6745" y="10191"/>
                  <a:pt x="7032" y="10191"/>
                </a:cubicBezTo>
                <a:cubicBezTo>
                  <a:pt x="7576" y="10191"/>
                  <a:pt x="8104" y="9883"/>
                  <a:pt x="8361" y="9329"/>
                </a:cubicBezTo>
                <a:cubicBezTo>
                  <a:pt x="9016" y="7912"/>
                  <a:pt x="9421" y="5067"/>
                  <a:pt x="9445" y="4495"/>
                </a:cubicBezTo>
                <a:cubicBezTo>
                  <a:pt x="9524" y="3627"/>
                  <a:pt x="8846" y="3100"/>
                  <a:pt x="8157" y="3100"/>
                </a:cubicBezTo>
                <a:cubicBezTo>
                  <a:pt x="7702" y="3100"/>
                  <a:pt x="7243" y="3329"/>
                  <a:pt x="6992" y="3840"/>
                </a:cubicBezTo>
                <a:cubicBezTo>
                  <a:pt x="6742" y="4376"/>
                  <a:pt x="6480" y="4805"/>
                  <a:pt x="6218" y="5162"/>
                </a:cubicBezTo>
                <a:lnTo>
                  <a:pt x="6218" y="3781"/>
                </a:lnTo>
                <a:cubicBezTo>
                  <a:pt x="6218" y="3507"/>
                  <a:pt x="6373" y="3269"/>
                  <a:pt x="6599" y="3138"/>
                </a:cubicBezTo>
                <a:lnTo>
                  <a:pt x="7564" y="2602"/>
                </a:lnTo>
                <a:cubicBezTo>
                  <a:pt x="8040" y="2352"/>
                  <a:pt x="8207" y="1757"/>
                  <a:pt x="7945" y="1292"/>
                </a:cubicBezTo>
                <a:lnTo>
                  <a:pt x="7885" y="1173"/>
                </a:lnTo>
                <a:cubicBezTo>
                  <a:pt x="7853" y="1124"/>
                  <a:pt x="7797" y="1092"/>
                  <a:pt x="7739" y="1092"/>
                </a:cubicBezTo>
                <a:cubicBezTo>
                  <a:pt x="7712" y="1092"/>
                  <a:pt x="7685" y="1099"/>
                  <a:pt x="7659" y="1114"/>
                </a:cubicBezTo>
                <a:cubicBezTo>
                  <a:pt x="7588" y="1161"/>
                  <a:pt x="7564" y="1269"/>
                  <a:pt x="7599" y="1340"/>
                </a:cubicBezTo>
                <a:lnTo>
                  <a:pt x="7659" y="1459"/>
                </a:lnTo>
                <a:cubicBezTo>
                  <a:pt x="7826" y="1769"/>
                  <a:pt x="7730" y="2162"/>
                  <a:pt x="7409" y="2340"/>
                </a:cubicBezTo>
                <a:lnTo>
                  <a:pt x="6445" y="2876"/>
                </a:lnTo>
                <a:cubicBezTo>
                  <a:pt x="6135" y="3054"/>
                  <a:pt x="5933" y="3364"/>
                  <a:pt x="5909" y="3721"/>
                </a:cubicBezTo>
                <a:cubicBezTo>
                  <a:pt x="5534" y="3626"/>
                  <a:pt x="5159" y="3578"/>
                  <a:pt x="4782" y="3578"/>
                </a:cubicBezTo>
                <a:cubicBezTo>
                  <a:pt x="4406" y="3578"/>
                  <a:pt x="4028" y="3626"/>
                  <a:pt x="3647" y="3721"/>
                </a:cubicBezTo>
                <a:cubicBezTo>
                  <a:pt x="3611" y="3364"/>
                  <a:pt x="3420" y="3031"/>
                  <a:pt x="3111" y="2876"/>
                </a:cubicBezTo>
                <a:lnTo>
                  <a:pt x="2146" y="2340"/>
                </a:lnTo>
                <a:cubicBezTo>
                  <a:pt x="1837" y="2173"/>
                  <a:pt x="1706" y="1769"/>
                  <a:pt x="1884" y="1459"/>
                </a:cubicBezTo>
                <a:lnTo>
                  <a:pt x="2325" y="673"/>
                </a:lnTo>
                <a:cubicBezTo>
                  <a:pt x="2441" y="457"/>
                  <a:pt x="2657" y="336"/>
                  <a:pt x="2879" y="336"/>
                </a:cubicBezTo>
                <a:cubicBezTo>
                  <a:pt x="2999" y="336"/>
                  <a:pt x="3121" y="372"/>
                  <a:pt x="3230" y="447"/>
                </a:cubicBezTo>
                <a:cubicBezTo>
                  <a:pt x="3337" y="495"/>
                  <a:pt x="3873" y="971"/>
                  <a:pt x="4778" y="971"/>
                </a:cubicBezTo>
                <a:cubicBezTo>
                  <a:pt x="5683" y="971"/>
                  <a:pt x="6218" y="495"/>
                  <a:pt x="6326" y="447"/>
                </a:cubicBezTo>
                <a:cubicBezTo>
                  <a:pt x="6434" y="372"/>
                  <a:pt x="6556" y="336"/>
                  <a:pt x="6677" y="336"/>
                </a:cubicBezTo>
                <a:cubicBezTo>
                  <a:pt x="6899" y="336"/>
                  <a:pt x="7115" y="457"/>
                  <a:pt x="7230" y="673"/>
                </a:cubicBezTo>
                <a:cubicBezTo>
                  <a:pt x="7263" y="723"/>
                  <a:pt x="7325" y="749"/>
                  <a:pt x="7383" y="749"/>
                </a:cubicBezTo>
                <a:cubicBezTo>
                  <a:pt x="7409" y="749"/>
                  <a:pt x="7434" y="744"/>
                  <a:pt x="7457" y="733"/>
                </a:cubicBezTo>
                <a:cubicBezTo>
                  <a:pt x="7528" y="685"/>
                  <a:pt x="7564" y="578"/>
                  <a:pt x="7516" y="507"/>
                </a:cubicBezTo>
                <a:cubicBezTo>
                  <a:pt x="7385" y="268"/>
                  <a:pt x="7159" y="102"/>
                  <a:pt x="6909" y="30"/>
                </a:cubicBezTo>
                <a:cubicBezTo>
                  <a:pt x="6824" y="9"/>
                  <a:pt x="6744" y="0"/>
                  <a:pt x="6668" y="0"/>
                </a:cubicBez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2" name="Google Shape;392;p20"/>
          <p:cNvGrpSpPr/>
          <p:nvPr/>
        </p:nvGrpSpPr>
        <p:grpSpPr>
          <a:xfrm>
            <a:off x="152450" y="2168103"/>
            <a:ext cx="285230" cy="355597"/>
            <a:chOff x="8007400" y="2902278"/>
            <a:chExt cx="285230" cy="355597"/>
          </a:xfrm>
        </p:grpSpPr>
        <p:sp>
          <p:nvSpPr>
            <p:cNvPr id="393" name="Google Shape;393;p20"/>
            <p:cNvSpPr/>
            <p:nvPr/>
          </p:nvSpPr>
          <p:spPr>
            <a:xfrm>
              <a:off x="8134820" y="3165305"/>
              <a:ext cx="39851" cy="39851"/>
            </a:xfrm>
            <a:custGeom>
              <a:rect b="b" l="l" r="r" t="t"/>
              <a:pathLst>
                <a:path extrusionOk="0" h="1251" w="1251">
                  <a:moveTo>
                    <a:pt x="632" y="310"/>
                  </a:moveTo>
                  <a:cubicBezTo>
                    <a:pt x="799" y="310"/>
                    <a:pt x="930" y="441"/>
                    <a:pt x="930" y="608"/>
                  </a:cubicBezTo>
                  <a:cubicBezTo>
                    <a:pt x="930" y="775"/>
                    <a:pt x="799" y="906"/>
                    <a:pt x="632" y="906"/>
                  </a:cubicBezTo>
                  <a:cubicBezTo>
                    <a:pt x="465" y="906"/>
                    <a:pt x="334" y="775"/>
                    <a:pt x="334" y="608"/>
                  </a:cubicBezTo>
                  <a:cubicBezTo>
                    <a:pt x="334" y="441"/>
                    <a:pt x="465" y="310"/>
                    <a:pt x="632" y="310"/>
                  </a:cubicBezTo>
                  <a:close/>
                  <a:moveTo>
                    <a:pt x="632" y="1"/>
                  </a:moveTo>
                  <a:cubicBezTo>
                    <a:pt x="287" y="1"/>
                    <a:pt x="1" y="275"/>
                    <a:pt x="1" y="620"/>
                  </a:cubicBezTo>
                  <a:cubicBezTo>
                    <a:pt x="1" y="965"/>
                    <a:pt x="287" y="1251"/>
                    <a:pt x="632" y="1251"/>
                  </a:cubicBezTo>
                  <a:cubicBezTo>
                    <a:pt x="977" y="1251"/>
                    <a:pt x="1251" y="965"/>
                    <a:pt x="1251" y="620"/>
                  </a:cubicBezTo>
                  <a:cubicBezTo>
                    <a:pt x="1251" y="275"/>
                    <a:pt x="977" y="1"/>
                    <a:pt x="632" y="1"/>
                  </a:cubicBez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0"/>
            <p:cNvSpPr/>
            <p:nvPr/>
          </p:nvSpPr>
          <p:spPr>
            <a:xfrm>
              <a:off x="8007400" y="2902278"/>
              <a:ext cx="285230" cy="355597"/>
            </a:xfrm>
            <a:custGeom>
              <a:rect b="b" l="l" r="r" t="t"/>
              <a:pathLst>
                <a:path extrusionOk="0" h="11163" w="8954">
                  <a:moveTo>
                    <a:pt x="6528" y="337"/>
                  </a:moveTo>
                  <a:cubicBezTo>
                    <a:pt x="6549" y="337"/>
                    <a:pt x="6573" y="346"/>
                    <a:pt x="6596" y="364"/>
                  </a:cubicBezTo>
                  <a:lnTo>
                    <a:pt x="7632" y="1412"/>
                  </a:lnTo>
                  <a:cubicBezTo>
                    <a:pt x="7668" y="1435"/>
                    <a:pt x="7668" y="1483"/>
                    <a:pt x="7632" y="1519"/>
                  </a:cubicBezTo>
                  <a:lnTo>
                    <a:pt x="7489" y="1674"/>
                  </a:lnTo>
                  <a:cubicBezTo>
                    <a:pt x="7472" y="1691"/>
                    <a:pt x="7454" y="1700"/>
                    <a:pt x="7434" y="1700"/>
                  </a:cubicBezTo>
                  <a:cubicBezTo>
                    <a:pt x="7415" y="1700"/>
                    <a:pt x="7394" y="1691"/>
                    <a:pt x="7370" y="1674"/>
                  </a:cubicBezTo>
                  <a:lnTo>
                    <a:pt x="6323" y="626"/>
                  </a:lnTo>
                  <a:cubicBezTo>
                    <a:pt x="6299" y="590"/>
                    <a:pt x="6299" y="542"/>
                    <a:pt x="6323" y="519"/>
                  </a:cubicBezTo>
                  <a:lnTo>
                    <a:pt x="6477" y="364"/>
                  </a:lnTo>
                  <a:cubicBezTo>
                    <a:pt x="6489" y="346"/>
                    <a:pt x="6507" y="337"/>
                    <a:pt x="6528" y="337"/>
                  </a:cubicBezTo>
                  <a:close/>
                  <a:moveTo>
                    <a:pt x="6299" y="1066"/>
                  </a:moveTo>
                  <a:lnTo>
                    <a:pt x="7001" y="1769"/>
                  </a:lnTo>
                  <a:lnTo>
                    <a:pt x="6346" y="2424"/>
                  </a:lnTo>
                  <a:lnTo>
                    <a:pt x="5644" y="1721"/>
                  </a:lnTo>
                  <a:lnTo>
                    <a:pt x="6299" y="1066"/>
                  </a:lnTo>
                  <a:close/>
                  <a:moveTo>
                    <a:pt x="2155" y="4698"/>
                  </a:moveTo>
                  <a:lnTo>
                    <a:pt x="2453" y="4995"/>
                  </a:lnTo>
                  <a:lnTo>
                    <a:pt x="2215" y="5198"/>
                  </a:lnTo>
                  <a:cubicBezTo>
                    <a:pt x="2203" y="5216"/>
                    <a:pt x="2182" y="5225"/>
                    <a:pt x="2160" y="5225"/>
                  </a:cubicBezTo>
                  <a:cubicBezTo>
                    <a:pt x="2137" y="5225"/>
                    <a:pt x="2114" y="5216"/>
                    <a:pt x="2096" y="5198"/>
                  </a:cubicBezTo>
                  <a:lnTo>
                    <a:pt x="1941" y="5031"/>
                  </a:lnTo>
                  <a:cubicBezTo>
                    <a:pt x="1905" y="5007"/>
                    <a:pt x="1905" y="4948"/>
                    <a:pt x="1941" y="4924"/>
                  </a:cubicBezTo>
                  <a:lnTo>
                    <a:pt x="2155" y="4698"/>
                  </a:lnTo>
                  <a:close/>
                  <a:moveTo>
                    <a:pt x="2408" y="3865"/>
                  </a:moveTo>
                  <a:cubicBezTo>
                    <a:pt x="2416" y="3865"/>
                    <a:pt x="2422" y="3869"/>
                    <a:pt x="2429" y="3876"/>
                  </a:cubicBezTo>
                  <a:lnTo>
                    <a:pt x="2572" y="4031"/>
                  </a:lnTo>
                  <a:cubicBezTo>
                    <a:pt x="4203" y="5662"/>
                    <a:pt x="4144" y="5579"/>
                    <a:pt x="4108" y="5603"/>
                  </a:cubicBezTo>
                  <a:lnTo>
                    <a:pt x="3846" y="5876"/>
                  </a:lnTo>
                  <a:cubicBezTo>
                    <a:pt x="3842" y="5879"/>
                    <a:pt x="3839" y="5883"/>
                    <a:pt x="3835" y="5883"/>
                  </a:cubicBezTo>
                  <a:cubicBezTo>
                    <a:pt x="3804" y="5883"/>
                    <a:pt x="3678" y="5722"/>
                    <a:pt x="2120" y="4174"/>
                  </a:cubicBezTo>
                  <a:cubicBezTo>
                    <a:pt x="2096" y="4162"/>
                    <a:pt x="2096" y="4138"/>
                    <a:pt x="2120" y="4138"/>
                  </a:cubicBezTo>
                  <a:cubicBezTo>
                    <a:pt x="2328" y="3930"/>
                    <a:pt x="2378" y="3865"/>
                    <a:pt x="2408" y="3865"/>
                  </a:cubicBezTo>
                  <a:close/>
                  <a:moveTo>
                    <a:pt x="3025" y="5579"/>
                  </a:moveTo>
                  <a:lnTo>
                    <a:pt x="3322" y="5876"/>
                  </a:lnTo>
                  <a:lnTo>
                    <a:pt x="3084" y="6079"/>
                  </a:lnTo>
                  <a:cubicBezTo>
                    <a:pt x="3066" y="6097"/>
                    <a:pt x="3042" y="6106"/>
                    <a:pt x="3020" y="6106"/>
                  </a:cubicBezTo>
                  <a:cubicBezTo>
                    <a:pt x="2998" y="6106"/>
                    <a:pt x="2977" y="6097"/>
                    <a:pt x="2965" y="6079"/>
                  </a:cubicBezTo>
                  <a:lnTo>
                    <a:pt x="2798" y="5912"/>
                  </a:lnTo>
                  <a:cubicBezTo>
                    <a:pt x="2774" y="5888"/>
                    <a:pt x="2774" y="5829"/>
                    <a:pt x="2798" y="5793"/>
                  </a:cubicBezTo>
                  <a:lnTo>
                    <a:pt x="3025" y="5579"/>
                  </a:lnTo>
                  <a:close/>
                  <a:moveTo>
                    <a:pt x="3025" y="6936"/>
                  </a:moveTo>
                  <a:cubicBezTo>
                    <a:pt x="3072" y="6936"/>
                    <a:pt x="3096" y="6972"/>
                    <a:pt x="3096" y="7019"/>
                  </a:cubicBezTo>
                  <a:lnTo>
                    <a:pt x="3096" y="7269"/>
                  </a:lnTo>
                  <a:cubicBezTo>
                    <a:pt x="3096" y="7317"/>
                    <a:pt x="3072" y="7341"/>
                    <a:pt x="3025" y="7341"/>
                  </a:cubicBezTo>
                  <a:lnTo>
                    <a:pt x="405" y="7341"/>
                  </a:lnTo>
                  <a:cubicBezTo>
                    <a:pt x="369" y="7341"/>
                    <a:pt x="334" y="7305"/>
                    <a:pt x="334" y="7269"/>
                  </a:cubicBezTo>
                  <a:lnTo>
                    <a:pt x="334" y="7019"/>
                  </a:lnTo>
                  <a:cubicBezTo>
                    <a:pt x="334" y="6972"/>
                    <a:pt x="358" y="6936"/>
                    <a:pt x="405" y="6936"/>
                  </a:cubicBezTo>
                  <a:close/>
                  <a:moveTo>
                    <a:pt x="1834" y="7674"/>
                  </a:moveTo>
                  <a:cubicBezTo>
                    <a:pt x="2060" y="7960"/>
                    <a:pt x="2322" y="8210"/>
                    <a:pt x="2632" y="8401"/>
                  </a:cubicBezTo>
                  <a:cubicBezTo>
                    <a:pt x="2608" y="8448"/>
                    <a:pt x="2572" y="8496"/>
                    <a:pt x="2548" y="8520"/>
                  </a:cubicBezTo>
                  <a:cubicBezTo>
                    <a:pt x="2489" y="8591"/>
                    <a:pt x="2441" y="8663"/>
                    <a:pt x="2393" y="8746"/>
                  </a:cubicBezTo>
                  <a:cubicBezTo>
                    <a:pt x="2382" y="8770"/>
                    <a:pt x="2334" y="8805"/>
                    <a:pt x="2322" y="8853"/>
                  </a:cubicBezTo>
                  <a:cubicBezTo>
                    <a:pt x="1846" y="8555"/>
                    <a:pt x="1465" y="8151"/>
                    <a:pt x="1167" y="7674"/>
                  </a:cubicBezTo>
                  <a:close/>
                  <a:moveTo>
                    <a:pt x="4632" y="7793"/>
                  </a:moveTo>
                  <a:cubicBezTo>
                    <a:pt x="5870" y="7793"/>
                    <a:pt x="6846" y="8793"/>
                    <a:pt x="6918" y="9936"/>
                  </a:cubicBezTo>
                  <a:lnTo>
                    <a:pt x="2334" y="9936"/>
                  </a:lnTo>
                  <a:cubicBezTo>
                    <a:pt x="2417" y="8770"/>
                    <a:pt x="3406" y="7793"/>
                    <a:pt x="4632" y="7793"/>
                  </a:cubicBezTo>
                  <a:close/>
                  <a:moveTo>
                    <a:pt x="6525" y="1"/>
                  </a:moveTo>
                  <a:cubicBezTo>
                    <a:pt x="6421" y="1"/>
                    <a:pt x="6317" y="42"/>
                    <a:pt x="6239" y="126"/>
                  </a:cubicBezTo>
                  <a:lnTo>
                    <a:pt x="6084" y="269"/>
                  </a:lnTo>
                  <a:cubicBezTo>
                    <a:pt x="5942" y="423"/>
                    <a:pt x="5942" y="662"/>
                    <a:pt x="6073" y="804"/>
                  </a:cubicBezTo>
                  <a:lnTo>
                    <a:pt x="5406" y="1483"/>
                  </a:lnTo>
                  <a:lnTo>
                    <a:pt x="5251" y="1328"/>
                  </a:lnTo>
                  <a:cubicBezTo>
                    <a:pt x="5221" y="1299"/>
                    <a:pt x="5180" y="1284"/>
                    <a:pt x="5136" y="1284"/>
                  </a:cubicBezTo>
                  <a:cubicBezTo>
                    <a:pt x="5093" y="1284"/>
                    <a:pt x="5049" y="1299"/>
                    <a:pt x="5013" y="1328"/>
                  </a:cubicBezTo>
                  <a:lnTo>
                    <a:pt x="3977" y="2376"/>
                  </a:lnTo>
                  <a:cubicBezTo>
                    <a:pt x="3917" y="2436"/>
                    <a:pt x="3917" y="2531"/>
                    <a:pt x="3977" y="2614"/>
                  </a:cubicBezTo>
                  <a:cubicBezTo>
                    <a:pt x="4007" y="2644"/>
                    <a:pt x="4045" y="2659"/>
                    <a:pt x="4087" y="2659"/>
                  </a:cubicBezTo>
                  <a:cubicBezTo>
                    <a:pt x="4129" y="2659"/>
                    <a:pt x="4173" y="2644"/>
                    <a:pt x="4215" y="2614"/>
                  </a:cubicBezTo>
                  <a:lnTo>
                    <a:pt x="5132" y="1685"/>
                  </a:lnTo>
                  <a:lnTo>
                    <a:pt x="6299" y="2852"/>
                  </a:lnTo>
                  <a:lnTo>
                    <a:pt x="4060" y="5079"/>
                  </a:lnTo>
                  <a:lnTo>
                    <a:pt x="2905" y="3924"/>
                  </a:lnTo>
                  <a:lnTo>
                    <a:pt x="3739" y="3090"/>
                  </a:lnTo>
                  <a:cubicBezTo>
                    <a:pt x="3798" y="3031"/>
                    <a:pt x="3798" y="2924"/>
                    <a:pt x="3739" y="2864"/>
                  </a:cubicBezTo>
                  <a:cubicBezTo>
                    <a:pt x="3709" y="2834"/>
                    <a:pt x="3667" y="2820"/>
                    <a:pt x="3624" y="2820"/>
                  </a:cubicBezTo>
                  <a:cubicBezTo>
                    <a:pt x="3581" y="2820"/>
                    <a:pt x="3536" y="2834"/>
                    <a:pt x="3501" y="2864"/>
                  </a:cubicBezTo>
                  <a:lnTo>
                    <a:pt x="2667" y="3698"/>
                  </a:lnTo>
                  <a:lnTo>
                    <a:pt x="2632" y="3662"/>
                  </a:lnTo>
                  <a:cubicBezTo>
                    <a:pt x="2566" y="3596"/>
                    <a:pt x="2477" y="3564"/>
                    <a:pt x="2388" y="3564"/>
                  </a:cubicBezTo>
                  <a:cubicBezTo>
                    <a:pt x="2298" y="3564"/>
                    <a:pt x="2209" y="3596"/>
                    <a:pt x="2143" y="3662"/>
                  </a:cubicBezTo>
                  <a:lnTo>
                    <a:pt x="1870" y="3936"/>
                  </a:lnTo>
                  <a:cubicBezTo>
                    <a:pt x="1739" y="4067"/>
                    <a:pt x="1739" y="4293"/>
                    <a:pt x="1870" y="4424"/>
                  </a:cubicBezTo>
                  <a:lnTo>
                    <a:pt x="1905" y="4460"/>
                  </a:lnTo>
                  <a:cubicBezTo>
                    <a:pt x="1751" y="4638"/>
                    <a:pt x="1548" y="4722"/>
                    <a:pt x="1548" y="4972"/>
                  </a:cubicBezTo>
                  <a:cubicBezTo>
                    <a:pt x="1548" y="5079"/>
                    <a:pt x="1596" y="5186"/>
                    <a:pt x="1667" y="5269"/>
                  </a:cubicBezTo>
                  <a:cubicBezTo>
                    <a:pt x="1786" y="5376"/>
                    <a:pt x="1870" y="5555"/>
                    <a:pt x="2132" y="5555"/>
                  </a:cubicBezTo>
                  <a:cubicBezTo>
                    <a:pt x="2382" y="5555"/>
                    <a:pt x="2465" y="5353"/>
                    <a:pt x="2644" y="5198"/>
                  </a:cubicBezTo>
                  <a:lnTo>
                    <a:pt x="2763" y="5317"/>
                  </a:lnTo>
                  <a:cubicBezTo>
                    <a:pt x="2620" y="5495"/>
                    <a:pt x="2405" y="5591"/>
                    <a:pt x="2405" y="5841"/>
                  </a:cubicBezTo>
                  <a:cubicBezTo>
                    <a:pt x="2405" y="6079"/>
                    <a:pt x="2608" y="6186"/>
                    <a:pt x="2691" y="6305"/>
                  </a:cubicBezTo>
                  <a:cubicBezTo>
                    <a:pt x="2763" y="6377"/>
                    <a:pt x="2870" y="6424"/>
                    <a:pt x="2989" y="6424"/>
                  </a:cubicBezTo>
                  <a:cubicBezTo>
                    <a:pt x="3239" y="6424"/>
                    <a:pt x="3334" y="6210"/>
                    <a:pt x="3513" y="6067"/>
                  </a:cubicBezTo>
                  <a:cubicBezTo>
                    <a:pt x="3525" y="6079"/>
                    <a:pt x="3620" y="6198"/>
                    <a:pt x="3798" y="6198"/>
                  </a:cubicBezTo>
                  <a:cubicBezTo>
                    <a:pt x="3882" y="6198"/>
                    <a:pt x="3977" y="6162"/>
                    <a:pt x="4048" y="6091"/>
                  </a:cubicBezTo>
                  <a:lnTo>
                    <a:pt x="4310" y="5829"/>
                  </a:lnTo>
                  <a:cubicBezTo>
                    <a:pt x="4453" y="5686"/>
                    <a:pt x="4453" y="5472"/>
                    <a:pt x="4310" y="5329"/>
                  </a:cubicBezTo>
                  <a:lnTo>
                    <a:pt x="4287" y="5305"/>
                  </a:lnTo>
                  <a:lnTo>
                    <a:pt x="6239" y="3352"/>
                  </a:lnTo>
                  <a:cubicBezTo>
                    <a:pt x="6930" y="3924"/>
                    <a:pt x="7335" y="4733"/>
                    <a:pt x="7335" y="5626"/>
                  </a:cubicBezTo>
                  <a:cubicBezTo>
                    <a:pt x="7335" y="6555"/>
                    <a:pt x="6906" y="7412"/>
                    <a:pt x="6156" y="7984"/>
                  </a:cubicBezTo>
                  <a:cubicBezTo>
                    <a:pt x="5690" y="7638"/>
                    <a:pt x="5153" y="7470"/>
                    <a:pt x="4619" y="7470"/>
                  </a:cubicBezTo>
                  <a:cubicBezTo>
                    <a:pt x="3993" y="7470"/>
                    <a:pt x="3371" y="7701"/>
                    <a:pt x="2870" y="8151"/>
                  </a:cubicBezTo>
                  <a:cubicBezTo>
                    <a:pt x="2644" y="8008"/>
                    <a:pt x="2453" y="7853"/>
                    <a:pt x="2274" y="7650"/>
                  </a:cubicBezTo>
                  <a:lnTo>
                    <a:pt x="3025" y="7650"/>
                  </a:lnTo>
                  <a:cubicBezTo>
                    <a:pt x="3239" y="7650"/>
                    <a:pt x="3417" y="7472"/>
                    <a:pt x="3417" y="7258"/>
                  </a:cubicBezTo>
                  <a:lnTo>
                    <a:pt x="3417" y="6996"/>
                  </a:lnTo>
                  <a:cubicBezTo>
                    <a:pt x="3417" y="6781"/>
                    <a:pt x="3239" y="6603"/>
                    <a:pt x="3025" y="6603"/>
                  </a:cubicBezTo>
                  <a:lnTo>
                    <a:pt x="405" y="6603"/>
                  </a:lnTo>
                  <a:cubicBezTo>
                    <a:pt x="179" y="6603"/>
                    <a:pt x="0" y="6781"/>
                    <a:pt x="0" y="6996"/>
                  </a:cubicBezTo>
                  <a:lnTo>
                    <a:pt x="0" y="7258"/>
                  </a:lnTo>
                  <a:cubicBezTo>
                    <a:pt x="0" y="7472"/>
                    <a:pt x="179" y="7650"/>
                    <a:pt x="405" y="7650"/>
                  </a:cubicBezTo>
                  <a:lnTo>
                    <a:pt x="774" y="7650"/>
                  </a:lnTo>
                  <a:cubicBezTo>
                    <a:pt x="1036" y="8162"/>
                    <a:pt x="1548" y="8722"/>
                    <a:pt x="2191" y="9127"/>
                  </a:cubicBezTo>
                  <a:cubicBezTo>
                    <a:pt x="2084" y="9377"/>
                    <a:pt x="2036" y="9651"/>
                    <a:pt x="2012" y="9936"/>
                  </a:cubicBezTo>
                  <a:lnTo>
                    <a:pt x="846" y="9936"/>
                  </a:lnTo>
                  <a:cubicBezTo>
                    <a:pt x="774" y="9936"/>
                    <a:pt x="715" y="9972"/>
                    <a:pt x="703" y="10032"/>
                  </a:cubicBezTo>
                  <a:lnTo>
                    <a:pt x="346" y="10948"/>
                  </a:lnTo>
                  <a:cubicBezTo>
                    <a:pt x="298" y="11044"/>
                    <a:pt x="381" y="11163"/>
                    <a:pt x="488" y="11163"/>
                  </a:cubicBezTo>
                  <a:lnTo>
                    <a:pt x="1393" y="11163"/>
                  </a:lnTo>
                  <a:cubicBezTo>
                    <a:pt x="1489" y="11163"/>
                    <a:pt x="1560" y="11091"/>
                    <a:pt x="1560" y="11008"/>
                  </a:cubicBezTo>
                  <a:cubicBezTo>
                    <a:pt x="1560" y="10913"/>
                    <a:pt x="1489" y="10841"/>
                    <a:pt x="1393" y="10841"/>
                  </a:cubicBezTo>
                  <a:lnTo>
                    <a:pt x="739" y="10841"/>
                  </a:lnTo>
                  <a:lnTo>
                    <a:pt x="965" y="10258"/>
                  </a:lnTo>
                  <a:lnTo>
                    <a:pt x="8299" y="10258"/>
                  </a:lnTo>
                  <a:lnTo>
                    <a:pt x="8525" y="10841"/>
                  </a:lnTo>
                  <a:lnTo>
                    <a:pt x="2167" y="10841"/>
                  </a:lnTo>
                  <a:cubicBezTo>
                    <a:pt x="2084" y="10841"/>
                    <a:pt x="2012" y="10913"/>
                    <a:pt x="2012" y="11008"/>
                  </a:cubicBezTo>
                  <a:cubicBezTo>
                    <a:pt x="2012" y="11091"/>
                    <a:pt x="2084" y="11163"/>
                    <a:pt x="2167" y="11163"/>
                  </a:cubicBezTo>
                  <a:lnTo>
                    <a:pt x="8763" y="11163"/>
                  </a:lnTo>
                  <a:cubicBezTo>
                    <a:pt x="8882" y="11163"/>
                    <a:pt x="8954" y="11044"/>
                    <a:pt x="8918" y="10948"/>
                  </a:cubicBezTo>
                  <a:lnTo>
                    <a:pt x="8561" y="10044"/>
                  </a:lnTo>
                  <a:cubicBezTo>
                    <a:pt x="8525" y="9984"/>
                    <a:pt x="8466" y="9936"/>
                    <a:pt x="8406" y="9936"/>
                  </a:cubicBezTo>
                  <a:lnTo>
                    <a:pt x="7251" y="9936"/>
                  </a:lnTo>
                  <a:cubicBezTo>
                    <a:pt x="7216" y="9555"/>
                    <a:pt x="7132" y="9198"/>
                    <a:pt x="6965" y="8889"/>
                  </a:cubicBezTo>
                  <a:cubicBezTo>
                    <a:pt x="7847" y="8210"/>
                    <a:pt x="8430" y="7174"/>
                    <a:pt x="8525" y="6067"/>
                  </a:cubicBezTo>
                  <a:cubicBezTo>
                    <a:pt x="8537" y="5972"/>
                    <a:pt x="8466" y="5900"/>
                    <a:pt x="8382" y="5888"/>
                  </a:cubicBezTo>
                  <a:cubicBezTo>
                    <a:pt x="8371" y="5886"/>
                    <a:pt x="8360" y="5884"/>
                    <a:pt x="8350" y="5884"/>
                  </a:cubicBezTo>
                  <a:cubicBezTo>
                    <a:pt x="8271" y="5884"/>
                    <a:pt x="8214" y="5958"/>
                    <a:pt x="8204" y="6031"/>
                  </a:cubicBezTo>
                  <a:cubicBezTo>
                    <a:pt x="8097" y="7043"/>
                    <a:pt x="7597" y="7972"/>
                    <a:pt x="6799" y="8603"/>
                  </a:cubicBezTo>
                  <a:cubicBezTo>
                    <a:pt x="6751" y="8543"/>
                    <a:pt x="6715" y="8508"/>
                    <a:pt x="6668" y="8460"/>
                  </a:cubicBezTo>
                  <a:cubicBezTo>
                    <a:pt x="6608" y="8389"/>
                    <a:pt x="6537" y="8293"/>
                    <a:pt x="6454" y="8222"/>
                  </a:cubicBezTo>
                  <a:lnTo>
                    <a:pt x="6430" y="8186"/>
                  </a:lnTo>
                  <a:cubicBezTo>
                    <a:pt x="8037" y="6912"/>
                    <a:pt x="8097" y="4460"/>
                    <a:pt x="6477" y="3114"/>
                  </a:cubicBezTo>
                  <a:lnTo>
                    <a:pt x="6632" y="2948"/>
                  </a:lnTo>
                  <a:cubicBezTo>
                    <a:pt x="6692" y="2888"/>
                    <a:pt x="6692" y="2793"/>
                    <a:pt x="6632" y="2733"/>
                  </a:cubicBezTo>
                  <a:lnTo>
                    <a:pt x="6561" y="2650"/>
                  </a:lnTo>
                  <a:lnTo>
                    <a:pt x="6656" y="2567"/>
                  </a:lnTo>
                  <a:cubicBezTo>
                    <a:pt x="7013" y="2793"/>
                    <a:pt x="7489" y="3305"/>
                    <a:pt x="7799" y="3900"/>
                  </a:cubicBezTo>
                  <a:cubicBezTo>
                    <a:pt x="8037" y="4352"/>
                    <a:pt x="8168" y="4876"/>
                    <a:pt x="8216" y="5376"/>
                  </a:cubicBezTo>
                  <a:cubicBezTo>
                    <a:pt x="8216" y="5465"/>
                    <a:pt x="8287" y="5532"/>
                    <a:pt x="8373" y="5532"/>
                  </a:cubicBezTo>
                  <a:cubicBezTo>
                    <a:pt x="8380" y="5532"/>
                    <a:pt x="8387" y="5532"/>
                    <a:pt x="8394" y="5531"/>
                  </a:cubicBezTo>
                  <a:cubicBezTo>
                    <a:pt x="8478" y="5531"/>
                    <a:pt x="8561" y="5436"/>
                    <a:pt x="8537" y="5353"/>
                  </a:cubicBezTo>
                  <a:cubicBezTo>
                    <a:pt x="8454" y="4138"/>
                    <a:pt x="7858" y="3055"/>
                    <a:pt x="6894" y="2328"/>
                  </a:cubicBezTo>
                  <a:lnTo>
                    <a:pt x="7251" y="1971"/>
                  </a:lnTo>
                  <a:cubicBezTo>
                    <a:pt x="7317" y="2002"/>
                    <a:pt x="7384" y="2017"/>
                    <a:pt x="7446" y="2017"/>
                  </a:cubicBezTo>
                  <a:cubicBezTo>
                    <a:pt x="7551" y="2017"/>
                    <a:pt x="7644" y="1975"/>
                    <a:pt x="7704" y="1900"/>
                  </a:cubicBezTo>
                  <a:lnTo>
                    <a:pt x="7858" y="1745"/>
                  </a:lnTo>
                  <a:cubicBezTo>
                    <a:pt x="8025" y="1578"/>
                    <a:pt x="8025" y="1328"/>
                    <a:pt x="7858" y="1162"/>
                  </a:cubicBezTo>
                  <a:lnTo>
                    <a:pt x="6811" y="126"/>
                  </a:lnTo>
                  <a:cubicBezTo>
                    <a:pt x="6733" y="42"/>
                    <a:pt x="6629" y="1"/>
                    <a:pt x="6525" y="1"/>
                  </a:cubicBez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95" name="Google Shape;395;p20"/>
          <p:cNvPicPr preferRelativeResize="0"/>
          <p:nvPr/>
        </p:nvPicPr>
        <p:blipFill>
          <a:blip r:embed="rId3">
            <a:alphaModFix/>
          </a:blip>
          <a:stretch>
            <a:fillRect/>
          </a:stretch>
        </p:blipFill>
        <p:spPr>
          <a:xfrm>
            <a:off x="6074000" y="978319"/>
            <a:ext cx="1436050" cy="1362150"/>
          </a:xfrm>
          <a:prstGeom prst="rect">
            <a:avLst/>
          </a:prstGeom>
          <a:noFill/>
          <a:ln>
            <a:noFill/>
          </a:ln>
        </p:spPr>
      </p:pic>
      <p:pic>
        <p:nvPicPr>
          <p:cNvPr id="396" name="Google Shape;396;p20"/>
          <p:cNvPicPr preferRelativeResize="0"/>
          <p:nvPr/>
        </p:nvPicPr>
        <p:blipFill>
          <a:blip r:embed="rId4">
            <a:alphaModFix/>
          </a:blip>
          <a:stretch>
            <a:fillRect/>
          </a:stretch>
        </p:blipFill>
        <p:spPr>
          <a:xfrm>
            <a:off x="5785305" y="3535400"/>
            <a:ext cx="2013421" cy="1362150"/>
          </a:xfrm>
          <a:prstGeom prst="rect">
            <a:avLst/>
          </a:prstGeom>
          <a:noFill/>
          <a:ln>
            <a:noFill/>
          </a:ln>
        </p:spPr>
      </p:pic>
      <p:sp>
        <p:nvSpPr>
          <p:cNvPr id="397" name="Google Shape;397;p20"/>
          <p:cNvSpPr txBox="1"/>
          <p:nvPr/>
        </p:nvSpPr>
        <p:spPr>
          <a:xfrm>
            <a:off x="0" y="5465725"/>
            <a:ext cx="7510200" cy="335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800">
                <a:solidFill>
                  <a:srgbClr val="274E13"/>
                </a:solidFill>
                <a:latin typeface="Lora"/>
                <a:ea typeface="Lora"/>
                <a:cs typeface="Lora"/>
                <a:sym typeface="Lora"/>
              </a:rPr>
              <a:t>2- </a:t>
            </a:r>
            <a:r>
              <a:rPr b="1" lang="en-GB" sz="1800">
                <a:solidFill>
                  <a:srgbClr val="274E13"/>
                </a:solidFill>
                <a:latin typeface="Lora"/>
                <a:ea typeface="Lora"/>
                <a:cs typeface="Lora"/>
                <a:sym typeface="Lora"/>
              </a:rPr>
              <a:t>Subacute Granulomatous (de Quervain) Thyroiditis</a:t>
            </a:r>
            <a:endParaRPr b="1" sz="1800">
              <a:solidFill>
                <a:srgbClr val="274E13"/>
              </a:solidFill>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It </a:t>
            </a:r>
            <a:r>
              <a:rPr lang="en-GB">
                <a:solidFill>
                  <a:schemeClr val="dk1"/>
                </a:solidFill>
                <a:latin typeface="Lora"/>
                <a:ea typeface="Lora"/>
                <a:cs typeface="Lora"/>
                <a:sym typeface="Lora"/>
              </a:rPr>
              <a:t>is believed to be caused by a </a:t>
            </a:r>
            <a:r>
              <a:rPr b="1" lang="en-GB">
                <a:solidFill>
                  <a:srgbClr val="FF0000"/>
                </a:solidFill>
                <a:latin typeface="Lora"/>
                <a:ea typeface="Lora"/>
                <a:cs typeface="Lora"/>
                <a:sym typeface="Lora"/>
              </a:rPr>
              <a:t>viral infection</a:t>
            </a:r>
            <a:r>
              <a:rPr lang="en-GB">
                <a:solidFill>
                  <a:schemeClr val="dk1"/>
                </a:solidFill>
                <a:latin typeface="Lora"/>
                <a:ea typeface="Lora"/>
                <a:cs typeface="Lora"/>
                <a:sym typeface="Lora"/>
              </a:rPr>
              <a:t> or an inflammatory process triggered by viral infections. </a:t>
            </a:r>
            <a:endParaRPr>
              <a:solidFill>
                <a:schemeClr val="dk1"/>
              </a:solidFill>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A majority of patients have a history of an </a:t>
            </a:r>
            <a:r>
              <a:rPr lang="en-GB">
                <a:solidFill>
                  <a:schemeClr val="dk1"/>
                </a:solidFill>
                <a:latin typeface="Lora"/>
                <a:ea typeface="Lora"/>
                <a:cs typeface="Lora"/>
                <a:sym typeface="Lora"/>
              </a:rPr>
              <a:t>upper respiratory infection</a:t>
            </a:r>
            <a:r>
              <a:rPr b="1" lang="en-GB">
                <a:solidFill>
                  <a:schemeClr val="dk1"/>
                </a:solidFill>
                <a:latin typeface="Lora"/>
                <a:ea typeface="Lora"/>
                <a:cs typeface="Lora"/>
                <a:sym typeface="Lora"/>
              </a:rPr>
              <a:t> </a:t>
            </a:r>
            <a:r>
              <a:rPr lang="en-GB">
                <a:solidFill>
                  <a:schemeClr val="dk1"/>
                </a:solidFill>
                <a:latin typeface="Lora"/>
                <a:ea typeface="Lora"/>
                <a:cs typeface="Lora"/>
                <a:sym typeface="Lora"/>
              </a:rPr>
              <a:t>just before the onset of thyroiditis. </a:t>
            </a:r>
            <a:endParaRPr>
              <a:solidFill>
                <a:schemeClr val="dk1"/>
              </a:solidFill>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The onset of this form of thyroiditis often is </a:t>
            </a:r>
            <a:r>
              <a:rPr b="1" lang="en-GB">
                <a:solidFill>
                  <a:srgbClr val="FF0000"/>
                </a:solidFill>
                <a:latin typeface="Lora"/>
                <a:ea typeface="Lora"/>
                <a:cs typeface="Lora"/>
                <a:sym typeface="Lora"/>
              </a:rPr>
              <a:t>acute</a:t>
            </a:r>
            <a:r>
              <a:rPr lang="en-GB">
                <a:solidFill>
                  <a:schemeClr val="dk1"/>
                </a:solidFill>
                <a:latin typeface="Lora"/>
                <a:ea typeface="Lora"/>
                <a:cs typeface="Lora"/>
                <a:sym typeface="Lora"/>
              </a:rPr>
              <a:t>, characterized by:</a:t>
            </a:r>
            <a:endParaRPr>
              <a:solidFill>
                <a:schemeClr val="dk1"/>
              </a:solidFill>
              <a:latin typeface="Lora"/>
              <a:ea typeface="Lora"/>
              <a:cs typeface="Lora"/>
              <a:sym typeface="Lora"/>
            </a:endParaRPr>
          </a:p>
          <a:p>
            <a:pPr indent="-317500" lvl="0" marL="630000" rtl="0" algn="l">
              <a:lnSpc>
                <a:spcPct val="115000"/>
              </a:lnSpc>
              <a:spcBef>
                <a:spcPts val="0"/>
              </a:spcBef>
              <a:spcAft>
                <a:spcPts val="0"/>
              </a:spcAft>
              <a:buClr>
                <a:schemeClr val="dk1"/>
              </a:buClr>
              <a:buSzPts val="1400"/>
              <a:buFont typeface="Lora"/>
              <a:buChar char="○"/>
            </a:pPr>
            <a:r>
              <a:rPr b="1" lang="en-GB">
                <a:solidFill>
                  <a:srgbClr val="FF0000"/>
                </a:solidFill>
                <a:latin typeface="Lora"/>
                <a:ea typeface="Lora"/>
                <a:cs typeface="Lora"/>
                <a:sym typeface="Lora"/>
              </a:rPr>
              <a:t>Pain</a:t>
            </a:r>
            <a:r>
              <a:rPr lang="en-GB">
                <a:solidFill>
                  <a:schemeClr val="dk1"/>
                </a:solidFill>
                <a:latin typeface="Lora"/>
                <a:ea typeface="Lora"/>
                <a:cs typeface="Lora"/>
                <a:sym typeface="Lora"/>
              </a:rPr>
              <a:t> in the neck (particularly with swallowing).</a:t>
            </a:r>
            <a:endParaRPr>
              <a:solidFill>
                <a:schemeClr val="dk1"/>
              </a:solidFill>
              <a:latin typeface="Lora"/>
              <a:ea typeface="Lora"/>
              <a:cs typeface="Lora"/>
              <a:sym typeface="Lora"/>
            </a:endParaRPr>
          </a:p>
          <a:p>
            <a:pPr indent="-317500" lvl="0" marL="630000"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Fever and malaise.</a:t>
            </a:r>
            <a:endParaRPr>
              <a:solidFill>
                <a:schemeClr val="dk1"/>
              </a:solidFill>
              <a:latin typeface="Lora"/>
              <a:ea typeface="Lora"/>
              <a:cs typeface="Lora"/>
              <a:sym typeface="Lora"/>
            </a:endParaRPr>
          </a:p>
          <a:p>
            <a:pPr indent="-317500" lvl="0" marL="630000"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Variable enlargement of the thyroid. </a:t>
            </a:r>
            <a:endParaRPr>
              <a:solidFill>
                <a:schemeClr val="dk1"/>
              </a:solidFill>
              <a:latin typeface="Lora"/>
              <a:ea typeface="Lora"/>
              <a:cs typeface="Lora"/>
              <a:sym typeface="Lora"/>
            </a:endParaRPr>
          </a:p>
          <a:p>
            <a:pPr indent="0" lvl="0" marL="0" rtl="0" algn="l">
              <a:lnSpc>
                <a:spcPct val="115000"/>
              </a:lnSpc>
              <a:spcBef>
                <a:spcPts val="0"/>
              </a:spcBef>
              <a:spcAft>
                <a:spcPts val="0"/>
              </a:spcAft>
              <a:buNone/>
            </a:pPr>
            <a:r>
              <a:rPr b="1" lang="en-GB">
                <a:solidFill>
                  <a:srgbClr val="38761D"/>
                </a:solidFill>
                <a:latin typeface="Lora"/>
                <a:ea typeface="Lora"/>
                <a:cs typeface="Lora"/>
                <a:sym typeface="Lora"/>
              </a:rPr>
              <a:t>Prevalence: </a:t>
            </a:r>
            <a:endParaRPr b="1">
              <a:solidFill>
                <a:srgbClr val="38761D"/>
              </a:solidFill>
              <a:latin typeface="Lora"/>
              <a:ea typeface="Lora"/>
              <a:cs typeface="Lora"/>
              <a:sym typeface="Lora"/>
            </a:endParaRPr>
          </a:p>
          <a:p>
            <a:pPr indent="-317500" lvl="0" marL="630000"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Between 30 and 50 years of age.</a:t>
            </a:r>
            <a:endParaRPr>
              <a:solidFill>
                <a:schemeClr val="dk1"/>
              </a:solidFill>
              <a:latin typeface="Lora"/>
              <a:ea typeface="Lora"/>
              <a:cs typeface="Lora"/>
              <a:sym typeface="Lora"/>
            </a:endParaRPr>
          </a:p>
          <a:p>
            <a:pPr indent="-317500" lvl="0" marL="630000"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Women more commonly than men.</a:t>
            </a:r>
            <a:endParaRPr b="1">
              <a:solidFill>
                <a:srgbClr val="38761D"/>
              </a:solidFill>
              <a:latin typeface="Lora"/>
              <a:ea typeface="Lora"/>
              <a:cs typeface="Lora"/>
              <a:sym typeface="Lora"/>
            </a:endParaRPr>
          </a:p>
        </p:txBody>
      </p:sp>
      <p:sp>
        <p:nvSpPr>
          <p:cNvPr id="398" name="Google Shape;398;p20"/>
          <p:cNvSpPr/>
          <p:nvPr/>
        </p:nvSpPr>
        <p:spPr>
          <a:xfrm>
            <a:off x="5785300" y="4095725"/>
            <a:ext cx="789300" cy="754500"/>
          </a:xfrm>
          <a:prstGeom prst="ellipse">
            <a:avLst/>
          </a:prstGeom>
          <a:noFill/>
          <a:ln cap="flat" cmpd="sng" w="2857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0"/>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sp>
        <p:nvSpPr>
          <p:cNvPr id="404" name="Google Shape;404;p21"/>
          <p:cNvSpPr txBox="1"/>
          <p:nvPr/>
        </p:nvSpPr>
        <p:spPr>
          <a:xfrm>
            <a:off x="1266225" y="18625"/>
            <a:ext cx="5385600" cy="95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274E13"/>
                </a:solidFill>
                <a:latin typeface="Lora"/>
                <a:ea typeface="Lora"/>
                <a:cs typeface="Lora"/>
                <a:sym typeface="Lora"/>
              </a:rPr>
              <a:t>Thyroiditis</a:t>
            </a:r>
            <a:endParaRPr b="1" sz="3000">
              <a:solidFill>
                <a:srgbClr val="274E13"/>
              </a:solidFill>
              <a:latin typeface="Lora"/>
              <a:ea typeface="Lora"/>
              <a:cs typeface="Lora"/>
              <a:sym typeface="Lora"/>
            </a:endParaRPr>
          </a:p>
        </p:txBody>
      </p:sp>
      <p:sp>
        <p:nvSpPr>
          <p:cNvPr id="405" name="Google Shape;405;p21"/>
          <p:cNvSpPr txBox="1"/>
          <p:nvPr/>
        </p:nvSpPr>
        <p:spPr>
          <a:xfrm>
            <a:off x="0" y="872975"/>
            <a:ext cx="7476900" cy="2137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600">
                <a:solidFill>
                  <a:srgbClr val="38761D"/>
                </a:solidFill>
                <a:latin typeface="Lora"/>
                <a:ea typeface="Lora"/>
                <a:cs typeface="Lora"/>
                <a:sym typeface="Lora"/>
              </a:rPr>
              <a:t>Clinical features</a:t>
            </a:r>
            <a:endParaRPr b="1" sz="1600" u="sng">
              <a:solidFill>
                <a:srgbClr val="38761D"/>
              </a:solidFill>
              <a:latin typeface="Lora"/>
              <a:ea typeface="Lora"/>
              <a:cs typeface="Lora"/>
              <a:sym typeface="Lora"/>
            </a:endParaRPr>
          </a:p>
          <a:p>
            <a:pPr indent="-203200" lvl="0" marL="381000" rtl="0" algn="l">
              <a:lnSpc>
                <a:spcPct val="115000"/>
              </a:lnSpc>
              <a:spcBef>
                <a:spcPts val="0"/>
              </a:spcBef>
              <a:spcAft>
                <a:spcPts val="0"/>
              </a:spcAft>
              <a:buSzPts val="1400"/>
              <a:buFont typeface="Lora"/>
              <a:buChar char="●"/>
            </a:pPr>
            <a:r>
              <a:rPr b="1" lang="en-GB">
                <a:latin typeface="Lora"/>
                <a:ea typeface="Lora"/>
                <a:cs typeface="Lora"/>
                <a:sym typeface="Lora"/>
              </a:rPr>
              <a:t>Transient hyperthyroidism</a:t>
            </a:r>
            <a:r>
              <a:rPr lang="en-GB">
                <a:latin typeface="Lora"/>
                <a:ea typeface="Lora"/>
                <a:cs typeface="Lora"/>
                <a:sym typeface="Lora"/>
              </a:rPr>
              <a:t> may occur, as in other cases of thyroiditis, as a result of disruption of thyroid follicles.</a:t>
            </a:r>
            <a:endParaRPr>
              <a:latin typeface="Lora"/>
              <a:ea typeface="Lora"/>
              <a:cs typeface="Lora"/>
              <a:sym typeface="Lora"/>
            </a:endParaRPr>
          </a:p>
          <a:p>
            <a:pPr indent="-203200" lvl="0" marL="381000" rtl="0" algn="l">
              <a:lnSpc>
                <a:spcPct val="115000"/>
              </a:lnSpc>
              <a:spcBef>
                <a:spcPts val="0"/>
              </a:spcBef>
              <a:spcAft>
                <a:spcPts val="0"/>
              </a:spcAft>
              <a:buSzPts val="1400"/>
              <a:buFont typeface="Lora"/>
              <a:buChar char="●"/>
            </a:pPr>
            <a:r>
              <a:rPr lang="en-GB">
                <a:latin typeface="Lora"/>
                <a:ea typeface="Lora"/>
                <a:cs typeface="Lora"/>
                <a:sym typeface="Lora"/>
              </a:rPr>
              <a:t>The leukocyte count and erythrocyte sedimentation rates are increased</a:t>
            </a:r>
            <a:r>
              <a:rPr baseline="30000" lang="en-GB">
                <a:latin typeface="Lora"/>
                <a:ea typeface="Lora"/>
                <a:cs typeface="Lora"/>
                <a:sym typeface="Lora"/>
              </a:rPr>
              <a:t>1</a:t>
            </a:r>
            <a:r>
              <a:rPr lang="en-GB">
                <a:latin typeface="Lora"/>
                <a:ea typeface="Lora"/>
                <a:cs typeface="Lora"/>
                <a:sym typeface="Lora"/>
              </a:rPr>
              <a:t>. </a:t>
            </a:r>
            <a:endParaRPr>
              <a:latin typeface="Lora"/>
              <a:ea typeface="Lora"/>
              <a:cs typeface="Lora"/>
              <a:sym typeface="Lora"/>
            </a:endParaRPr>
          </a:p>
          <a:p>
            <a:pPr indent="-203200" lvl="0" marL="381000" rtl="0" algn="l">
              <a:lnSpc>
                <a:spcPct val="115000"/>
              </a:lnSpc>
              <a:spcBef>
                <a:spcPts val="0"/>
              </a:spcBef>
              <a:spcAft>
                <a:spcPts val="0"/>
              </a:spcAft>
              <a:buSzPts val="1400"/>
              <a:buFont typeface="Lora"/>
              <a:buChar char="●"/>
            </a:pPr>
            <a:r>
              <a:rPr b="1" lang="en-GB">
                <a:solidFill>
                  <a:schemeClr val="dk1"/>
                </a:solidFill>
                <a:latin typeface="Lora"/>
                <a:ea typeface="Lora"/>
                <a:cs typeface="Lora"/>
                <a:sym typeface="Lora"/>
              </a:rPr>
              <a:t>Transient hypothyroidism: </a:t>
            </a:r>
            <a:r>
              <a:rPr lang="en-GB">
                <a:latin typeface="Lora"/>
                <a:ea typeface="Lora"/>
                <a:cs typeface="Lora"/>
                <a:sym typeface="Lora"/>
              </a:rPr>
              <a:t>due to progression of disease and gland destruction.</a:t>
            </a:r>
            <a:endParaRPr>
              <a:latin typeface="Lora"/>
              <a:ea typeface="Lora"/>
              <a:cs typeface="Lora"/>
              <a:sym typeface="Lora"/>
            </a:endParaRPr>
          </a:p>
          <a:p>
            <a:pPr indent="-203200" lvl="0" marL="381000" rtl="0" algn="l">
              <a:lnSpc>
                <a:spcPct val="115000"/>
              </a:lnSpc>
              <a:spcBef>
                <a:spcPts val="0"/>
              </a:spcBef>
              <a:spcAft>
                <a:spcPts val="0"/>
              </a:spcAft>
              <a:buSzPts val="1400"/>
              <a:buFont typeface="Lora"/>
              <a:buChar char="●"/>
            </a:pPr>
            <a:r>
              <a:rPr lang="en-GB">
                <a:latin typeface="Lora"/>
                <a:ea typeface="Lora"/>
                <a:cs typeface="Lora"/>
                <a:sym typeface="Lora"/>
              </a:rPr>
              <a:t>The condition typically is </a:t>
            </a:r>
            <a:r>
              <a:rPr b="1" lang="en-GB">
                <a:solidFill>
                  <a:srgbClr val="FF0000"/>
                </a:solidFill>
                <a:latin typeface="Lora"/>
                <a:ea typeface="Lora"/>
                <a:cs typeface="Lora"/>
                <a:sym typeface="Lora"/>
              </a:rPr>
              <a:t>self-limited</a:t>
            </a:r>
            <a:r>
              <a:rPr lang="en-GB">
                <a:latin typeface="Lora"/>
                <a:ea typeface="Lora"/>
                <a:cs typeface="Lora"/>
                <a:sym typeface="Lora"/>
              </a:rPr>
              <a:t>, with most patients returning to a </a:t>
            </a:r>
            <a:r>
              <a:rPr b="1" lang="en-GB">
                <a:latin typeface="Lora"/>
                <a:ea typeface="Lora"/>
                <a:cs typeface="Lora"/>
                <a:sym typeface="Lora"/>
              </a:rPr>
              <a:t>euthyroid</a:t>
            </a:r>
            <a:r>
              <a:rPr lang="en-GB">
                <a:latin typeface="Lora"/>
                <a:ea typeface="Lora"/>
                <a:cs typeface="Lora"/>
                <a:sym typeface="Lora"/>
              </a:rPr>
              <a:t> state within 6 to 8 weeks.</a:t>
            </a:r>
            <a:endParaRPr>
              <a:latin typeface="Lora"/>
              <a:ea typeface="Lora"/>
              <a:cs typeface="Lora"/>
              <a:sym typeface="Lora"/>
            </a:endParaRPr>
          </a:p>
        </p:txBody>
      </p:sp>
      <p:sp>
        <p:nvSpPr>
          <p:cNvPr id="406" name="Google Shape;406;p21"/>
          <p:cNvSpPr txBox="1"/>
          <p:nvPr/>
        </p:nvSpPr>
        <p:spPr>
          <a:xfrm>
            <a:off x="0" y="2857825"/>
            <a:ext cx="5985000" cy="293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600">
                <a:solidFill>
                  <a:srgbClr val="38761D"/>
                </a:solidFill>
                <a:latin typeface="Lora"/>
                <a:ea typeface="Lora"/>
                <a:cs typeface="Lora"/>
                <a:sym typeface="Lora"/>
              </a:rPr>
              <a:t>Morphology</a:t>
            </a:r>
            <a:endParaRPr b="1" sz="1600">
              <a:solidFill>
                <a:srgbClr val="38761D"/>
              </a:solidFill>
              <a:latin typeface="Lora"/>
              <a:ea typeface="Lora"/>
              <a:cs typeface="Lora"/>
              <a:sym typeface="Lora"/>
            </a:endParaRPr>
          </a:p>
          <a:p>
            <a:pPr indent="-317500" lvl="0" marL="457200" rtl="0" algn="l">
              <a:lnSpc>
                <a:spcPct val="115000"/>
              </a:lnSpc>
              <a:spcBef>
                <a:spcPts val="0"/>
              </a:spcBef>
              <a:spcAft>
                <a:spcPts val="0"/>
              </a:spcAft>
              <a:buClr>
                <a:srgbClr val="FFFFFF"/>
              </a:buClr>
              <a:buSzPts val="1400"/>
              <a:buFont typeface="Lora"/>
              <a:buChar char="●"/>
            </a:pPr>
            <a:r>
              <a:rPr b="1" lang="en-GB">
                <a:solidFill>
                  <a:srgbClr val="38761D"/>
                </a:solidFill>
                <a:latin typeface="Lora"/>
                <a:ea typeface="Lora"/>
                <a:cs typeface="Lora"/>
                <a:sym typeface="Lora"/>
              </a:rPr>
              <a:t>Macroscopic:</a:t>
            </a:r>
            <a:endParaRPr b="1">
              <a:solidFill>
                <a:srgbClr val="38761D"/>
              </a:solidFill>
              <a:latin typeface="Lora"/>
              <a:ea typeface="Lora"/>
              <a:cs typeface="Lora"/>
              <a:sym typeface="Lora"/>
            </a:endParaRPr>
          </a:p>
          <a:p>
            <a:pPr indent="-317500" lvl="0" marL="630000" rtl="0" algn="l">
              <a:lnSpc>
                <a:spcPct val="115000"/>
              </a:lnSpc>
              <a:spcBef>
                <a:spcPts val="0"/>
              </a:spcBef>
              <a:spcAft>
                <a:spcPts val="0"/>
              </a:spcAft>
              <a:buSzPts val="1400"/>
              <a:buFont typeface="Lora"/>
              <a:buChar char="●"/>
            </a:pPr>
            <a:r>
              <a:rPr lang="en-GB">
                <a:latin typeface="Lora"/>
                <a:ea typeface="Lora"/>
                <a:cs typeface="Lora"/>
                <a:sym typeface="Lora"/>
              </a:rPr>
              <a:t>Gland is firm, with an intact capsule.</a:t>
            </a:r>
            <a:endParaRPr>
              <a:latin typeface="Lora"/>
              <a:ea typeface="Lora"/>
              <a:cs typeface="Lora"/>
              <a:sym typeface="Lora"/>
            </a:endParaRPr>
          </a:p>
          <a:p>
            <a:pPr indent="-317500" lvl="0" marL="630000" rtl="0" algn="l">
              <a:lnSpc>
                <a:spcPct val="115000"/>
              </a:lnSpc>
              <a:spcBef>
                <a:spcPts val="0"/>
              </a:spcBef>
              <a:spcAft>
                <a:spcPts val="0"/>
              </a:spcAft>
              <a:buSzPts val="1400"/>
              <a:buFont typeface="Lora"/>
              <a:buChar char="●"/>
            </a:pPr>
            <a:r>
              <a:rPr lang="en-GB">
                <a:latin typeface="Lora"/>
                <a:ea typeface="Lora"/>
                <a:cs typeface="Lora"/>
                <a:sym typeface="Lora"/>
              </a:rPr>
              <a:t>Unilaterally or bilaterally enlarged.</a:t>
            </a:r>
            <a:endParaRPr>
              <a:latin typeface="Lora"/>
              <a:ea typeface="Lora"/>
              <a:cs typeface="Lora"/>
              <a:sym typeface="Lora"/>
            </a:endParaRPr>
          </a:p>
          <a:p>
            <a:pPr indent="-317500" lvl="0" marL="457200" rtl="0" algn="l">
              <a:lnSpc>
                <a:spcPct val="115000"/>
              </a:lnSpc>
              <a:spcBef>
                <a:spcPts val="0"/>
              </a:spcBef>
              <a:spcAft>
                <a:spcPts val="0"/>
              </a:spcAft>
              <a:buClr>
                <a:srgbClr val="FFFFFF"/>
              </a:buClr>
              <a:buSzPts val="1400"/>
              <a:buFont typeface="Lora"/>
              <a:buChar char="●"/>
            </a:pPr>
            <a:r>
              <a:rPr b="1" lang="en-GB">
                <a:solidFill>
                  <a:srgbClr val="38761D"/>
                </a:solidFill>
                <a:latin typeface="Lora"/>
                <a:ea typeface="Lora"/>
                <a:cs typeface="Lora"/>
                <a:sym typeface="Lora"/>
              </a:rPr>
              <a:t>Microscopic</a:t>
            </a:r>
            <a:r>
              <a:rPr b="1" lang="en-GB">
                <a:solidFill>
                  <a:schemeClr val="dk1"/>
                </a:solidFill>
                <a:latin typeface="Lora"/>
                <a:ea typeface="Lora"/>
                <a:cs typeface="Lora"/>
                <a:sym typeface="Lora"/>
              </a:rPr>
              <a:t>:</a:t>
            </a:r>
            <a:endParaRPr b="1">
              <a:solidFill>
                <a:schemeClr val="dk1"/>
              </a:solidFill>
              <a:latin typeface="Lora"/>
              <a:ea typeface="Lora"/>
              <a:cs typeface="Lora"/>
              <a:sym typeface="Lora"/>
            </a:endParaRPr>
          </a:p>
          <a:p>
            <a:pPr indent="-317500" lvl="0" marL="630000" rtl="0" algn="l">
              <a:lnSpc>
                <a:spcPct val="115000"/>
              </a:lnSpc>
              <a:spcBef>
                <a:spcPts val="0"/>
              </a:spcBef>
              <a:spcAft>
                <a:spcPts val="0"/>
              </a:spcAft>
              <a:buSzPts val="1400"/>
              <a:buFont typeface="Lora"/>
              <a:buChar char="●"/>
            </a:pPr>
            <a:r>
              <a:rPr lang="en-GB">
                <a:latin typeface="Lora"/>
                <a:ea typeface="Lora"/>
                <a:cs typeface="Lora"/>
                <a:sym typeface="Lora"/>
              </a:rPr>
              <a:t>Disruption of thyroid follicles, with </a:t>
            </a:r>
            <a:r>
              <a:rPr b="1" lang="en-GB">
                <a:latin typeface="Lora"/>
                <a:ea typeface="Lora"/>
                <a:cs typeface="Lora"/>
                <a:sym typeface="Lora"/>
              </a:rPr>
              <a:t>extravasation of </a:t>
            </a:r>
            <a:r>
              <a:rPr b="1" lang="en-GB">
                <a:highlight>
                  <a:srgbClr val="C9DAF8"/>
                </a:highlight>
                <a:latin typeface="Lora"/>
                <a:ea typeface="Lora"/>
                <a:cs typeface="Lora"/>
                <a:sym typeface="Lora"/>
              </a:rPr>
              <a:t>colloid</a:t>
            </a:r>
            <a:r>
              <a:rPr b="1" lang="en-GB">
                <a:latin typeface="Lora"/>
                <a:ea typeface="Lora"/>
                <a:cs typeface="Lora"/>
                <a:sym typeface="Lora"/>
              </a:rPr>
              <a:t> leading to a polymorphonuclear infiltrate</a:t>
            </a:r>
            <a:r>
              <a:rPr lang="en-GB">
                <a:latin typeface="Lora"/>
                <a:ea typeface="Lora"/>
                <a:cs typeface="Lora"/>
                <a:sym typeface="Lora"/>
              </a:rPr>
              <a:t>, which is replaced over time by lymphocytes, plasma cells, and macrophages. </a:t>
            </a:r>
            <a:endParaRPr>
              <a:latin typeface="Lora"/>
              <a:ea typeface="Lora"/>
              <a:cs typeface="Lora"/>
              <a:sym typeface="Lora"/>
            </a:endParaRPr>
          </a:p>
          <a:p>
            <a:pPr indent="-317500" lvl="0" marL="630000" rtl="0" algn="l">
              <a:lnSpc>
                <a:spcPct val="115000"/>
              </a:lnSpc>
              <a:spcBef>
                <a:spcPts val="0"/>
              </a:spcBef>
              <a:spcAft>
                <a:spcPts val="0"/>
              </a:spcAft>
              <a:buSzPts val="1400"/>
              <a:buFont typeface="Lora"/>
              <a:buChar char="●"/>
            </a:pPr>
            <a:r>
              <a:rPr lang="en-GB">
                <a:latin typeface="Lora"/>
                <a:ea typeface="Lora"/>
                <a:cs typeface="Lora"/>
                <a:sym typeface="Lora"/>
              </a:rPr>
              <a:t>The extravasated colloid provokes an exuberant </a:t>
            </a:r>
            <a:r>
              <a:rPr b="1" lang="en-GB">
                <a:solidFill>
                  <a:srgbClr val="FF0000"/>
                </a:solidFill>
                <a:latin typeface="Lora"/>
                <a:ea typeface="Lora"/>
                <a:cs typeface="Lora"/>
                <a:sym typeface="Lora"/>
              </a:rPr>
              <a:t>granulomatous reaction with giant cells.</a:t>
            </a:r>
            <a:endParaRPr b="1">
              <a:solidFill>
                <a:srgbClr val="FF0000"/>
              </a:solidFill>
              <a:latin typeface="Lora"/>
              <a:ea typeface="Lora"/>
              <a:cs typeface="Lora"/>
              <a:sym typeface="Lora"/>
            </a:endParaRPr>
          </a:p>
          <a:p>
            <a:pPr indent="-317500" lvl="0" marL="630000" rtl="0" algn="l">
              <a:lnSpc>
                <a:spcPct val="115000"/>
              </a:lnSpc>
              <a:spcBef>
                <a:spcPts val="0"/>
              </a:spcBef>
              <a:spcAft>
                <a:spcPts val="0"/>
              </a:spcAft>
              <a:buSzPts val="1400"/>
              <a:buFont typeface="Lora"/>
              <a:buChar char="●"/>
            </a:pPr>
            <a:r>
              <a:rPr lang="en-GB">
                <a:latin typeface="Lora"/>
                <a:ea typeface="Lora"/>
                <a:cs typeface="Lora"/>
                <a:sym typeface="Lora"/>
              </a:rPr>
              <a:t> Healing occurs by resolution of inflammation and fibrosis.</a:t>
            </a:r>
            <a:endParaRPr>
              <a:latin typeface="Lora"/>
              <a:ea typeface="Lora"/>
              <a:cs typeface="Lora"/>
              <a:sym typeface="Lora"/>
            </a:endParaRPr>
          </a:p>
        </p:txBody>
      </p:sp>
      <p:sp>
        <p:nvSpPr>
          <p:cNvPr id="407" name="Google Shape;407;p21"/>
          <p:cNvSpPr/>
          <p:nvPr/>
        </p:nvSpPr>
        <p:spPr>
          <a:xfrm>
            <a:off x="186525" y="3226475"/>
            <a:ext cx="251148" cy="319625"/>
          </a:xfrm>
          <a:custGeom>
            <a:rect b="b" l="l" r="r" t="t"/>
            <a:pathLst>
              <a:path extrusionOk="0" h="11163" w="9524">
                <a:moveTo>
                  <a:pt x="4791" y="3888"/>
                </a:moveTo>
                <a:cubicBezTo>
                  <a:pt x="5165" y="3888"/>
                  <a:pt x="5540" y="3936"/>
                  <a:pt x="5909" y="4031"/>
                </a:cubicBezTo>
                <a:lnTo>
                  <a:pt x="5909" y="4543"/>
                </a:lnTo>
                <a:cubicBezTo>
                  <a:pt x="5540" y="4442"/>
                  <a:pt x="5168" y="4391"/>
                  <a:pt x="4796" y="4391"/>
                </a:cubicBezTo>
                <a:cubicBezTo>
                  <a:pt x="4423" y="4391"/>
                  <a:pt x="4051" y="4442"/>
                  <a:pt x="3682" y="4543"/>
                </a:cubicBezTo>
                <a:lnTo>
                  <a:pt x="3682" y="4031"/>
                </a:lnTo>
                <a:cubicBezTo>
                  <a:pt x="4045" y="3936"/>
                  <a:pt x="4418" y="3888"/>
                  <a:pt x="4791" y="3888"/>
                </a:cubicBezTo>
                <a:close/>
                <a:moveTo>
                  <a:pt x="4778" y="4724"/>
                </a:moveTo>
                <a:cubicBezTo>
                  <a:pt x="5150" y="4724"/>
                  <a:pt x="5522" y="4775"/>
                  <a:pt x="5897" y="4876"/>
                </a:cubicBezTo>
                <a:lnTo>
                  <a:pt x="5897" y="5305"/>
                </a:lnTo>
                <a:cubicBezTo>
                  <a:pt x="5522" y="5210"/>
                  <a:pt x="5150" y="5162"/>
                  <a:pt x="4778" y="5162"/>
                </a:cubicBezTo>
                <a:cubicBezTo>
                  <a:pt x="4406" y="5162"/>
                  <a:pt x="4034" y="5210"/>
                  <a:pt x="3659" y="5305"/>
                </a:cubicBezTo>
                <a:lnTo>
                  <a:pt x="3659" y="4876"/>
                </a:lnTo>
                <a:cubicBezTo>
                  <a:pt x="4034" y="4775"/>
                  <a:pt x="4406" y="4724"/>
                  <a:pt x="4778" y="4724"/>
                </a:cubicBezTo>
                <a:close/>
                <a:moveTo>
                  <a:pt x="4778" y="5492"/>
                </a:moveTo>
                <a:cubicBezTo>
                  <a:pt x="5132" y="5492"/>
                  <a:pt x="5486" y="5537"/>
                  <a:pt x="5837" y="5626"/>
                </a:cubicBezTo>
                <a:cubicBezTo>
                  <a:pt x="5778" y="5698"/>
                  <a:pt x="5706" y="5769"/>
                  <a:pt x="5611" y="5852"/>
                </a:cubicBezTo>
                <a:cubicBezTo>
                  <a:pt x="5325" y="6091"/>
                  <a:pt x="5052" y="6186"/>
                  <a:pt x="4778" y="6186"/>
                </a:cubicBezTo>
                <a:cubicBezTo>
                  <a:pt x="4516" y="6186"/>
                  <a:pt x="4230" y="6067"/>
                  <a:pt x="3944" y="5852"/>
                </a:cubicBezTo>
                <a:lnTo>
                  <a:pt x="3932" y="5829"/>
                </a:lnTo>
                <a:cubicBezTo>
                  <a:pt x="3861" y="5769"/>
                  <a:pt x="3801" y="5698"/>
                  <a:pt x="3718" y="5626"/>
                </a:cubicBezTo>
                <a:cubicBezTo>
                  <a:pt x="4069" y="5537"/>
                  <a:pt x="4423" y="5492"/>
                  <a:pt x="4778" y="5492"/>
                </a:cubicBezTo>
                <a:close/>
                <a:moveTo>
                  <a:pt x="4803" y="9277"/>
                </a:moveTo>
                <a:cubicBezTo>
                  <a:pt x="5172" y="9277"/>
                  <a:pt x="5538" y="9411"/>
                  <a:pt x="5909" y="9674"/>
                </a:cubicBezTo>
                <a:lnTo>
                  <a:pt x="5909" y="9901"/>
                </a:lnTo>
                <a:cubicBezTo>
                  <a:pt x="5540" y="9799"/>
                  <a:pt x="5168" y="9749"/>
                  <a:pt x="4796" y="9749"/>
                </a:cubicBezTo>
                <a:cubicBezTo>
                  <a:pt x="4423" y="9749"/>
                  <a:pt x="4051" y="9799"/>
                  <a:pt x="3682" y="9901"/>
                </a:cubicBezTo>
                <a:lnTo>
                  <a:pt x="3682" y="9674"/>
                </a:lnTo>
                <a:cubicBezTo>
                  <a:pt x="4067" y="9408"/>
                  <a:pt x="4437" y="9277"/>
                  <a:pt x="4803" y="9277"/>
                </a:cubicBezTo>
                <a:close/>
                <a:moveTo>
                  <a:pt x="4778" y="10070"/>
                </a:moveTo>
                <a:cubicBezTo>
                  <a:pt x="5150" y="10070"/>
                  <a:pt x="5522" y="10121"/>
                  <a:pt x="5897" y="10222"/>
                </a:cubicBezTo>
                <a:lnTo>
                  <a:pt x="5897" y="10329"/>
                </a:lnTo>
                <a:cubicBezTo>
                  <a:pt x="5909" y="10591"/>
                  <a:pt x="5683" y="10817"/>
                  <a:pt x="5409" y="10817"/>
                </a:cubicBezTo>
                <a:lnTo>
                  <a:pt x="4159" y="10817"/>
                </a:lnTo>
                <a:cubicBezTo>
                  <a:pt x="3885" y="10817"/>
                  <a:pt x="3659" y="10591"/>
                  <a:pt x="3659" y="10329"/>
                </a:cubicBezTo>
                <a:lnTo>
                  <a:pt x="3659" y="10222"/>
                </a:lnTo>
                <a:cubicBezTo>
                  <a:pt x="4034" y="10121"/>
                  <a:pt x="4406" y="10070"/>
                  <a:pt x="4778" y="10070"/>
                </a:cubicBezTo>
                <a:close/>
                <a:moveTo>
                  <a:pt x="6668" y="0"/>
                </a:moveTo>
                <a:cubicBezTo>
                  <a:pt x="6280" y="0"/>
                  <a:pt x="6026" y="240"/>
                  <a:pt x="5956" y="280"/>
                </a:cubicBezTo>
                <a:cubicBezTo>
                  <a:pt x="5599" y="513"/>
                  <a:pt x="5188" y="629"/>
                  <a:pt x="4778" y="629"/>
                </a:cubicBezTo>
                <a:cubicBezTo>
                  <a:pt x="4367" y="629"/>
                  <a:pt x="3956" y="513"/>
                  <a:pt x="3599" y="280"/>
                </a:cubicBezTo>
                <a:lnTo>
                  <a:pt x="3408" y="161"/>
                </a:lnTo>
                <a:cubicBezTo>
                  <a:pt x="3245" y="55"/>
                  <a:pt x="3064" y="5"/>
                  <a:pt x="2885" y="5"/>
                </a:cubicBezTo>
                <a:cubicBezTo>
                  <a:pt x="2545" y="5"/>
                  <a:pt x="2215" y="186"/>
                  <a:pt x="2027" y="507"/>
                </a:cubicBezTo>
                <a:lnTo>
                  <a:pt x="1599" y="1292"/>
                </a:lnTo>
                <a:cubicBezTo>
                  <a:pt x="1337" y="1769"/>
                  <a:pt x="1503" y="2352"/>
                  <a:pt x="1980" y="2602"/>
                </a:cubicBezTo>
                <a:lnTo>
                  <a:pt x="2944" y="3138"/>
                </a:lnTo>
                <a:cubicBezTo>
                  <a:pt x="3182" y="3269"/>
                  <a:pt x="3325" y="3507"/>
                  <a:pt x="3325" y="3781"/>
                </a:cubicBezTo>
                <a:lnTo>
                  <a:pt x="3325" y="5162"/>
                </a:lnTo>
                <a:cubicBezTo>
                  <a:pt x="3063" y="4805"/>
                  <a:pt x="2813" y="4376"/>
                  <a:pt x="2551" y="3840"/>
                </a:cubicBezTo>
                <a:cubicBezTo>
                  <a:pt x="2299" y="3327"/>
                  <a:pt x="1836" y="3098"/>
                  <a:pt x="1377" y="3098"/>
                </a:cubicBezTo>
                <a:cubicBezTo>
                  <a:pt x="685" y="3098"/>
                  <a:pt x="1" y="3616"/>
                  <a:pt x="51" y="4459"/>
                </a:cubicBezTo>
                <a:cubicBezTo>
                  <a:pt x="51" y="4507"/>
                  <a:pt x="51" y="4543"/>
                  <a:pt x="63" y="4578"/>
                </a:cubicBezTo>
                <a:cubicBezTo>
                  <a:pt x="134" y="5198"/>
                  <a:pt x="218" y="5817"/>
                  <a:pt x="325" y="6388"/>
                </a:cubicBezTo>
                <a:cubicBezTo>
                  <a:pt x="336" y="6464"/>
                  <a:pt x="416" y="6521"/>
                  <a:pt x="494" y="6521"/>
                </a:cubicBezTo>
                <a:cubicBezTo>
                  <a:pt x="501" y="6521"/>
                  <a:pt x="508" y="6520"/>
                  <a:pt x="515" y="6519"/>
                </a:cubicBezTo>
                <a:cubicBezTo>
                  <a:pt x="611" y="6495"/>
                  <a:pt x="670" y="6412"/>
                  <a:pt x="658" y="6329"/>
                </a:cubicBezTo>
                <a:cubicBezTo>
                  <a:pt x="551" y="5769"/>
                  <a:pt x="468" y="5150"/>
                  <a:pt x="384" y="4543"/>
                </a:cubicBezTo>
                <a:lnTo>
                  <a:pt x="384" y="4448"/>
                </a:lnTo>
                <a:cubicBezTo>
                  <a:pt x="349" y="3807"/>
                  <a:pt x="862" y="3421"/>
                  <a:pt x="1380" y="3421"/>
                </a:cubicBezTo>
                <a:cubicBezTo>
                  <a:pt x="1729" y="3421"/>
                  <a:pt x="2079" y="3595"/>
                  <a:pt x="2265" y="3983"/>
                </a:cubicBezTo>
                <a:cubicBezTo>
                  <a:pt x="3081" y="5674"/>
                  <a:pt x="3926" y="6519"/>
                  <a:pt x="4772" y="6519"/>
                </a:cubicBezTo>
                <a:cubicBezTo>
                  <a:pt x="5617" y="6519"/>
                  <a:pt x="6462" y="5674"/>
                  <a:pt x="7278" y="3983"/>
                </a:cubicBezTo>
                <a:cubicBezTo>
                  <a:pt x="7466" y="3603"/>
                  <a:pt x="7818" y="3428"/>
                  <a:pt x="8167" y="3428"/>
                </a:cubicBezTo>
                <a:cubicBezTo>
                  <a:pt x="8703" y="3428"/>
                  <a:pt x="9229" y="3841"/>
                  <a:pt x="9135" y="4555"/>
                </a:cubicBezTo>
                <a:cubicBezTo>
                  <a:pt x="9004" y="5757"/>
                  <a:pt x="8623" y="8198"/>
                  <a:pt x="8052" y="9258"/>
                </a:cubicBezTo>
                <a:cubicBezTo>
                  <a:pt x="7840" y="9638"/>
                  <a:pt x="7443" y="9848"/>
                  <a:pt x="7039" y="9848"/>
                </a:cubicBezTo>
                <a:cubicBezTo>
                  <a:pt x="6786" y="9848"/>
                  <a:pt x="6529" y="9765"/>
                  <a:pt x="6314" y="9591"/>
                </a:cubicBezTo>
                <a:cubicBezTo>
                  <a:pt x="6254" y="9555"/>
                  <a:pt x="5921" y="9329"/>
                  <a:pt x="5861" y="9281"/>
                </a:cubicBezTo>
                <a:cubicBezTo>
                  <a:pt x="5493" y="9072"/>
                  <a:pt x="5125" y="8962"/>
                  <a:pt x="4752" y="8962"/>
                </a:cubicBezTo>
                <a:cubicBezTo>
                  <a:pt x="4340" y="8962"/>
                  <a:pt x="3923" y="9096"/>
                  <a:pt x="3492" y="9377"/>
                </a:cubicBezTo>
                <a:cubicBezTo>
                  <a:pt x="3480" y="9389"/>
                  <a:pt x="3230" y="9567"/>
                  <a:pt x="3218" y="9579"/>
                </a:cubicBezTo>
                <a:cubicBezTo>
                  <a:pt x="2982" y="9768"/>
                  <a:pt x="2715" y="9875"/>
                  <a:pt x="2442" y="9875"/>
                </a:cubicBezTo>
                <a:cubicBezTo>
                  <a:pt x="2372" y="9875"/>
                  <a:pt x="2301" y="9868"/>
                  <a:pt x="2230" y="9853"/>
                </a:cubicBezTo>
                <a:cubicBezTo>
                  <a:pt x="1908" y="9793"/>
                  <a:pt x="1634" y="9579"/>
                  <a:pt x="1456" y="9258"/>
                </a:cubicBezTo>
                <a:cubicBezTo>
                  <a:pt x="1444" y="9222"/>
                  <a:pt x="1432" y="9198"/>
                  <a:pt x="1408" y="9174"/>
                </a:cubicBezTo>
                <a:cubicBezTo>
                  <a:pt x="1194" y="8686"/>
                  <a:pt x="980" y="8007"/>
                  <a:pt x="789" y="7174"/>
                </a:cubicBezTo>
                <a:cubicBezTo>
                  <a:pt x="780" y="7098"/>
                  <a:pt x="717" y="7044"/>
                  <a:pt x="649" y="7044"/>
                </a:cubicBezTo>
                <a:cubicBezTo>
                  <a:pt x="632" y="7044"/>
                  <a:pt x="615" y="7048"/>
                  <a:pt x="599" y="7055"/>
                </a:cubicBezTo>
                <a:cubicBezTo>
                  <a:pt x="503" y="7067"/>
                  <a:pt x="444" y="7150"/>
                  <a:pt x="480" y="7245"/>
                </a:cubicBezTo>
                <a:cubicBezTo>
                  <a:pt x="670" y="8127"/>
                  <a:pt x="884" y="8817"/>
                  <a:pt x="1134" y="9329"/>
                </a:cubicBezTo>
                <a:lnTo>
                  <a:pt x="1182" y="9412"/>
                </a:lnTo>
                <a:cubicBezTo>
                  <a:pt x="1396" y="9817"/>
                  <a:pt x="1742" y="10091"/>
                  <a:pt x="2170" y="10174"/>
                </a:cubicBezTo>
                <a:cubicBezTo>
                  <a:pt x="2265" y="10186"/>
                  <a:pt x="2349" y="10210"/>
                  <a:pt x="2444" y="10210"/>
                </a:cubicBezTo>
                <a:cubicBezTo>
                  <a:pt x="2742" y="10210"/>
                  <a:pt x="3039" y="10103"/>
                  <a:pt x="3301" y="9924"/>
                </a:cubicBezTo>
                <a:lnTo>
                  <a:pt x="3301" y="10341"/>
                </a:lnTo>
                <a:cubicBezTo>
                  <a:pt x="3301" y="10805"/>
                  <a:pt x="3670" y="11163"/>
                  <a:pt x="4123" y="11163"/>
                </a:cubicBezTo>
                <a:lnTo>
                  <a:pt x="5373" y="11163"/>
                </a:lnTo>
                <a:cubicBezTo>
                  <a:pt x="5837" y="11163"/>
                  <a:pt x="6195" y="10782"/>
                  <a:pt x="6195" y="10341"/>
                </a:cubicBezTo>
                <a:lnTo>
                  <a:pt x="6195" y="9924"/>
                </a:lnTo>
                <a:cubicBezTo>
                  <a:pt x="6454" y="10105"/>
                  <a:pt x="6745" y="10191"/>
                  <a:pt x="7032" y="10191"/>
                </a:cubicBezTo>
                <a:cubicBezTo>
                  <a:pt x="7576" y="10191"/>
                  <a:pt x="8104" y="9883"/>
                  <a:pt x="8361" y="9329"/>
                </a:cubicBezTo>
                <a:cubicBezTo>
                  <a:pt x="9016" y="7912"/>
                  <a:pt x="9421" y="5067"/>
                  <a:pt x="9445" y="4495"/>
                </a:cubicBezTo>
                <a:cubicBezTo>
                  <a:pt x="9524" y="3627"/>
                  <a:pt x="8846" y="3100"/>
                  <a:pt x="8157" y="3100"/>
                </a:cubicBezTo>
                <a:cubicBezTo>
                  <a:pt x="7702" y="3100"/>
                  <a:pt x="7243" y="3329"/>
                  <a:pt x="6992" y="3840"/>
                </a:cubicBezTo>
                <a:cubicBezTo>
                  <a:pt x="6742" y="4376"/>
                  <a:pt x="6480" y="4805"/>
                  <a:pt x="6218" y="5162"/>
                </a:cubicBezTo>
                <a:lnTo>
                  <a:pt x="6218" y="3781"/>
                </a:lnTo>
                <a:cubicBezTo>
                  <a:pt x="6218" y="3507"/>
                  <a:pt x="6373" y="3269"/>
                  <a:pt x="6599" y="3138"/>
                </a:cubicBezTo>
                <a:lnTo>
                  <a:pt x="7564" y="2602"/>
                </a:lnTo>
                <a:cubicBezTo>
                  <a:pt x="8040" y="2352"/>
                  <a:pt x="8207" y="1757"/>
                  <a:pt x="7945" y="1292"/>
                </a:cubicBezTo>
                <a:lnTo>
                  <a:pt x="7885" y="1173"/>
                </a:lnTo>
                <a:cubicBezTo>
                  <a:pt x="7853" y="1124"/>
                  <a:pt x="7797" y="1092"/>
                  <a:pt x="7739" y="1092"/>
                </a:cubicBezTo>
                <a:cubicBezTo>
                  <a:pt x="7712" y="1092"/>
                  <a:pt x="7685" y="1099"/>
                  <a:pt x="7659" y="1114"/>
                </a:cubicBezTo>
                <a:cubicBezTo>
                  <a:pt x="7588" y="1161"/>
                  <a:pt x="7564" y="1269"/>
                  <a:pt x="7599" y="1340"/>
                </a:cubicBezTo>
                <a:lnTo>
                  <a:pt x="7659" y="1459"/>
                </a:lnTo>
                <a:cubicBezTo>
                  <a:pt x="7826" y="1769"/>
                  <a:pt x="7730" y="2162"/>
                  <a:pt x="7409" y="2340"/>
                </a:cubicBezTo>
                <a:lnTo>
                  <a:pt x="6445" y="2876"/>
                </a:lnTo>
                <a:cubicBezTo>
                  <a:pt x="6135" y="3054"/>
                  <a:pt x="5933" y="3364"/>
                  <a:pt x="5909" y="3721"/>
                </a:cubicBezTo>
                <a:cubicBezTo>
                  <a:pt x="5534" y="3626"/>
                  <a:pt x="5159" y="3578"/>
                  <a:pt x="4782" y="3578"/>
                </a:cubicBezTo>
                <a:cubicBezTo>
                  <a:pt x="4406" y="3578"/>
                  <a:pt x="4028" y="3626"/>
                  <a:pt x="3647" y="3721"/>
                </a:cubicBezTo>
                <a:cubicBezTo>
                  <a:pt x="3611" y="3364"/>
                  <a:pt x="3420" y="3031"/>
                  <a:pt x="3111" y="2876"/>
                </a:cubicBezTo>
                <a:lnTo>
                  <a:pt x="2146" y="2340"/>
                </a:lnTo>
                <a:cubicBezTo>
                  <a:pt x="1837" y="2173"/>
                  <a:pt x="1706" y="1769"/>
                  <a:pt x="1884" y="1459"/>
                </a:cubicBezTo>
                <a:lnTo>
                  <a:pt x="2325" y="673"/>
                </a:lnTo>
                <a:cubicBezTo>
                  <a:pt x="2441" y="457"/>
                  <a:pt x="2657" y="336"/>
                  <a:pt x="2879" y="336"/>
                </a:cubicBezTo>
                <a:cubicBezTo>
                  <a:pt x="2999" y="336"/>
                  <a:pt x="3121" y="372"/>
                  <a:pt x="3230" y="447"/>
                </a:cubicBezTo>
                <a:cubicBezTo>
                  <a:pt x="3337" y="495"/>
                  <a:pt x="3873" y="971"/>
                  <a:pt x="4778" y="971"/>
                </a:cubicBezTo>
                <a:cubicBezTo>
                  <a:pt x="5683" y="971"/>
                  <a:pt x="6218" y="495"/>
                  <a:pt x="6326" y="447"/>
                </a:cubicBezTo>
                <a:cubicBezTo>
                  <a:pt x="6434" y="372"/>
                  <a:pt x="6556" y="336"/>
                  <a:pt x="6677" y="336"/>
                </a:cubicBezTo>
                <a:cubicBezTo>
                  <a:pt x="6899" y="336"/>
                  <a:pt x="7115" y="457"/>
                  <a:pt x="7230" y="673"/>
                </a:cubicBezTo>
                <a:cubicBezTo>
                  <a:pt x="7263" y="723"/>
                  <a:pt x="7325" y="749"/>
                  <a:pt x="7383" y="749"/>
                </a:cubicBezTo>
                <a:cubicBezTo>
                  <a:pt x="7409" y="749"/>
                  <a:pt x="7434" y="744"/>
                  <a:pt x="7457" y="733"/>
                </a:cubicBezTo>
                <a:cubicBezTo>
                  <a:pt x="7528" y="685"/>
                  <a:pt x="7564" y="578"/>
                  <a:pt x="7516" y="507"/>
                </a:cubicBezTo>
                <a:cubicBezTo>
                  <a:pt x="7385" y="268"/>
                  <a:pt x="7159" y="102"/>
                  <a:pt x="6909" y="30"/>
                </a:cubicBezTo>
                <a:cubicBezTo>
                  <a:pt x="6824" y="9"/>
                  <a:pt x="6744" y="0"/>
                  <a:pt x="6668" y="0"/>
                </a:cubicBez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8" name="Google Shape;408;p21"/>
          <p:cNvGrpSpPr/>
          <p:nvPr/>
        </p:nvGrpSpPr>
        <p:grpSpPr>
          <a:xfrm>
            <a:off x="152450" y="3920703"/>
            <a:ext cx="285230" cy="355597"/>
            <a:chOff x="8007400" y="2902278"/>
            <a:chExt cx="285230" cy="355597"/>
          </a:xfrm>
        </p:grpSpPr>
        <p:sp>
          <p:nvSpPr>
            <p:cNvPr id="409" name="Google Shape;409;p21"/>
            <p:cNvSpPr/>
            <p:nvPr/>
          </p:nvSpPr>
          <p:spPr>
            <a:xfrm>
              <a:off x="8134820" y="3165305"/>
              <a:ext cx="39851" cy="39851"/>
            </a:xfrm>
            <a:custGeom>
              <a:rect b="b" l="l" r="r" t="t"/>
              <a:pathLst>
                <a:path extrusionOk="0" h="1251" w="1251">
                  <a:moveTo>
                    <a:pt x="632" y="310"/>
                  </a:moveTo>
                  <a:cubicBezTo>
                    <a:pt x="799" y="310"/>
                    <a:pt x="930" y="441"/>
                    <a:pt x="930" y="608"/>
                  </a:cubicBezTo>
                  <a:cubicBezTo>
                    <a:pt x="930" y="775"/>
                    <a:pt x="799" y="906"/>
                    <a:pt x="632" y="906"/>
                  </a:cubicBezTo>
                  <a:cubicBezTo>
                    <a:pt x="465" y="906"/>
                    <a:pt x="334" y="775"/>
                    <a:pt x="334" y="608"/>
                  </a:cubicBezTo>
                  <a:cubicBezTo>
                    <a:pt x="334" y="441"/>
                    <a:pt x="465" y="310"/>
                    <a:pt x="632" y="310"/>
                  </a:cubicBezTo>
                  <a:close/>
                  <a:moveTo>
                    <a:pt x="632" y="1"/>
                  </a:moveTo>
                  <a:cubicBezTo>
                    <a:pt x="287" y="1"/>
                    <a:pt x="1" y="275"/>
                    <a:pt x="1" y="620"/>
                  </a:cubicBezTo>
                  <a:cubicBezTo>
                    <a:pt x="1" y="965"/>
                    <a:pt x="287" y="1251"/>
                    <a:pt x="632" y="1251"/>
                  </a:cubicBezTo>
                  <a:cubicBezTo>
                    <a:pt x="977" y="1251"/>
                    <a:pt x="1251" y="965"/>
                    <a:pt x="1251" y="620"/>
                  </a:cubicBezTo>
                  <a:cubicBezTo>
                    <a:pt x="1251" y="275"/>
                    <a:pt x="977" y="1"/>
                    <a:pt x="632" y="1"/>
                  </a:cubicBez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1"/>
            <p:cNvSpPr/>
            <p:nvPr/>
          </p:nvSpPr>
          <p:spPr>
            <a:xfrm>
              <a:off x="8007400" y="2902278"/>
              <a:ext cx="285230" cy="355597"/>
            </a:xfrm>
            <a:custGeom>
              <a:rect b="b" l="l" r="r" t="t"/>
              <a:pathLst>
                <a:path extrusionOk="0" h="11163" w="8954">
                  <a:moveTo>
                    <a:pt x="6528" y="337"/>
                  </a:moveTo>
                  <a:cubicBezTo>
                    <a:pt x="6549" y="337"/>
                    <a:pt x="6573" y="346"/>
                    <a:pt x="6596" y="364"/>
                  </a:cubicBezTo>
                  <a:lnTo>
                    <a:pt x="7632" y="1412"/>
                  </a:lnTo>
                  <a:cubicBezTo>
                    <a:pt x="7668" y="1435"/>
                    <a:pt x="7668" y="1483"/>
                    <a:pt x="7632" y="1519"/>
                  </a:cubicBezTo>
                  <a:lnTo>
                    <a:pt x="7489" y="1674"/>
                  </a:lnTo>
                  <a:cubicBezTo>
                    <a:pt x="7472" y="1691"/>
                    <a:pt x="7454" y="1700"/>
                    <a:pt x="7434" y="1700"/>
                  </a:cubicBezTo>
                  <a:cubicBezTo>
                    <a:pt x="7415" y="1700"/>
                    <a:pt x="7394" y="1691"/>
                    <a:pt x="7370" y="1674"/>
                  </a:cubicBezTo>
                  <a:lnTo>
                    <a:pt x="6323" y="626"/>
                  </a:lnTo>
                  <a:cubicBezTo>
                    <a:pt x="6299" y="590"/>
                    <a:pt x="6299" y="542"/>
                    <a:pt x="6323" y="519"/>
                  </a:cubicBezTo>
                  <a:lnTo>
                    <a:pt x="6477" y="364"/>
                  </a:lnTo>
                  <a:cubicBezTo>
                    <a:pt x="6489" y="346"/>
                    <a:pt x="6507" y="337"/>
                    <a:pt x="6528" y="337"/>
                  </a:cubicBezTo>
                  <a:close/>
                  <a:moveTo>
                    <a:pt x="6299" y="1066"/>
                  </a:moveTo>
                  <a:lnTo>
                    <a:pt x="7001" y="1769"/>
                  </a:lnTo>
                  <a:lnTo>
                    <a:pt x="6346" y="2424"/>
                  </a:lnTo>
                  <a:lnTo>
                    <a:pt x="5644" y="1721"/>
                  </a:lnTo>
                  <a:lnTo>
                    <a:pt x="6299" y="1066"/>
                  </a:lnTo>
                  <a:close/>
                  <a:moveTo>
                    <a:pt x="2155" y="4698"/>
                  </a:moveTo>
                  <a:lnTo>
                    <a:pt x="2453" y="4995"/>
                  </a:lnTo>
                  <a:lnTo>
                    <a:pt x="2215" y="5198"/>
                  </a:lnTo>
                  <a:cubicBezTo>
                    <a:pt x="2203" y="5216"/>
                    <a:pt x="2182" y="5225"/>
                    <a:pt x="2160" y="5225"/>
                  </a:cubicBezTo>
                  <a:cubicBezTo>
                    <a:pt x="2137" y="5225"/>
                    <a:pt x="2114" y="5216"/>
                    <a:pt x="2096" y="5198"/>
                  </a:cubicBezTo>
                  <a:lnTo>
                    <a:pt x="1941" y="5031"/>
                  </a:lnTo>
                  <a:cubicBezTo>
                    <a:pt x="1905" y="5007"/>
                    <a:pt x="1905" y="4948"/>
                    <a:pt x="1941" y="4924"/>
                  </a:cubicBezTo>
                  <a:lnTo>
                    <a:pt x="2155" y="4698"/>
                  </a:lnTo>
                  <a:close/>
                  <a:moveTo>
                    <a:pt x="2408" y="3865"/>
                  </a:moveTo>
                  <a:cubicBezTo>
                    <a:pt x="2416" y="3865"/>
                    <a:pt x="2422" y="3869"/>
                    <a:pt x="2429" y="3876"/>
                  </a:cubicBezTo>
                  <a:lnTo>
                    <a:pt x="2572" y="4031"/>
                  </a:lnTo>
                  <a:cubicBezTo>
                    <a:pt x="4203" y="5662"/>
                    <a:pt x="4144" y="5579"/>
                    <a:pt x="4108" y="5603"/>
                  </a:cubicBezTo>
                  <a:lnTo>
                    <a:pt x="3846" y="5876"/>
                  </a:lnTo>
                  <a:cubicBezTo>
                    <a:pt x="3842" y="5879"/>
                    <a:pt x="3839" y="5883"/>
                    <a:pt x="3835" y="5883"/>
                  </a:cubicBezTo>
                  <a:cubicBezTo>
                    <a:pt x="3804" y="5883"/>
                    <a:pt x="3678" y="5722"/>
                    <a:pt x="2120" y="4174"/>
                  </a:cubicBezTo>
                  <a:cubicBezTo>
                    <a:pt x="2096" y="4162"/>
                    <a:pt x="2096" y="4138"/>
                    <a:pt x="2120" y="4138"/>
                  </a:cubicBezTo>
                  <a:cubicBezTo>
                    <a:pt x="2328" y="3930"/>
                    <a:pt x="2378" y="3865"/>
                    <a:pt x="2408" y="3865"/>
                  </a:cubicBezTo>
                  <a:close/>
                  <a:moveTo>
                    <a:pt x="3025" y="5579"/>
                  </a:moveTo>
                  <a:lnTo>
                    <a:pt x="3322" y="5876"/>
                  </a:lnTo>
                  <a:lnTo>
                    <a:pt x="3084" y="6079"/>
                  </a:lnTo>
                  <a:cubicBezTo>
                    <a:pt x="3066" y="6097"/>
                    <a:pt x="3042" y="6106"/>
                    <a:pt x="3020" y="6106"/>
                  </a:cubicBezTo>
                  <a:cubicBezTo>
                    <a:pt x="2998" y="6106"/>
                    <a:pt x="2977" y="6097"/>
                    <a:pt x="2965" y="6079"/>
                  </a:cubicBezTo>
                  <a:lnTo>
                    <a:pt x="2798" y="5912"/>
                  </a:lnTo>
                  <a:cubicBezTo>
                    <a:pt x="2774" y="5888"/>
                    <a:pt x="2774" y="5829"/>
                    <a:pt x="2798" y="5793"/>
                  </a:cubicBezTo>
                  <a:lnTo>
                    <a:pt x="3025" y="5579"/>
                  </a:lnTo>
                  <a:close/>
                  <a:moveTo>
                    <a:pt x="3025" y="6936"/>
                  </a:moveTo>
                  <a:cubicBezTo>
                    <a:pt x="3072" y="6936"/>
                    <a:pt x="3096" y="6972"/>
                    <a:pt x="3096" y="7019"/>
                  </a:cubicBezTo>
                  <a:lnTo>
                    <a:pt x="3096" y="7269"/>
                  </a:lnTo>
                  <a:cubicBezTo>
                    <a:pt x="3096" y="7317"/>
                    <a:pt x="3072" y="7341"/>
                    <a:pt x="3025" y="7341"/>
                  </a:cubicBezTo>
                  <a:lnTo>
                    <a:pt x="405" y="7341"/>
                  </a:lnTo>
                  <a:cubicBezTo>
                    <a:pt x="369" y="7341"/>
                    <a:pt x="334" y="7305"/>
                    <a:pt x="334" y="7269"/>
                  </a:cubicBezTo>
                  <a:lnTo>
                    <a:pt x="334" y="7019"/>
                  </a:lnTo>
                  <a:cubicBezTo>
                    <a:pt x="334" y="6972"/>
                    <a:pt x="358" y="6936"/>
                    <a:pt x="405" y="6936"/>
                  </a:cubicBezTo>
                  <a:close/>
                  <a:moveTo>
                    <a:pt x="1834" y="7674"/>
                  </a:moveTo>
                  <a:cubicBezTo>
                    <a:pt x="2060" y="7960"/>
                    <a:pt x="2322" y="8210"/>
                    <a:pt x="2632" y="8401"/>
                  </a:cubicBezTo>
                  <a:cubicBezTo>
                    <a:pt x="2608" y="8448"/>
                    <a:pt x="2572" y="8496"/>
                    <a:pt x="2548" y="8520"/>
                  </a:cubicBezTo>
                  <a:cubicBezTo>
                    <a:pt x="2489" y="8591"/>
                    <a:pt x="2441" y="8663"/>
                    <a:pt x="2393" y="8746"/>
                  </a:cubicBezTo>
                  <a:cubicBezTo>
                    <a:pt x="2382" y="8770"/>
                    <a:pt x="2334" y="8805"/>
                    <a:pt x="2322" y="8853"/>
                  </a:cubicBezTo>
                  <a:cubicBezTo>
                    <a:pt x="1846" y="8555"/>
                    <a:pt x="1465" y="8151"/>
                    <a:pt x="1167" y="7674"/>
                  </a:cubicBezTo>
                  <a:close/>
                  <a:moveTo>
                    <a:pt x="4632" y="7793"/>
                  </a:moveTo>
                  <a:cubicBezTo>
                    <a:pt x="5870" y="7793"/>
                    <a:pt x="6846" y="8793"/>
                    <a:pt x="6918" y="9936"/>
                  </a:cubicBezTo>
                  <a:lnTo>
                    <a:pt x="2334" y="9936"/>
                  </a:lnTo>
                  <a:cubicBezTo>
                    <a:pt x="2417" y="8770"/>
                    <a:pt x="3406" y="7793"/>
                    <a:pt x="4632" y="7793"/>
                  </a:cubicBezTo>
                  <a:close/>
                  <a:moveTo>
                    <a:pt x="6525" y="1"/>
                  </a:moveTo>
                  <a:cubicBezTo>
                    <a:pt x="6421" y="1"/>
                    <a:pt x="6317" y="42"/>
                    <a:pt x="6239" y="126"/>
                  </a:cubicBezTo>
                  <a:lnTo>
                    <a:pt x="6084" y="269"/>
                  </a:lnTo>
                  <a:cubicBezTo>
                    <a:pt x="5942" y="423"/>
                    <a:pt x="5942" y="662"/>
                    <a:pt x="6073" y="804"/>
                  </a:cubicBezTo>
                  <a:lnTo>
                    <a:pt x="5406" y="1483"/>
                  </a:lnTo>
                  <a:lnTo>
                    <a:pt x="5251" y="1328"/>
                  </a:lnTo>
                  <a:cubicBezTo>
                    <a:pt x="5221" y="1299"/>
                    <a:pt x="5180" y="1284"/>
                    <a:pt x="5136" y="1284"/>
                  </a:cubicBezTo>
                  <a:cubicBezTo>
                    <a:pt x="5093" y="1284"/>
                    <a:pt x="5049" y="1299"/>
                    <a:pt x="5013" y="1328"/>
                  </a:cubicBezTo>
                  <a:lnTo>
                    <a:pt x="3977" y="2376"/>
                  </a:lnTo>
                  <a:cubicBezTo>
                    <a:pt x="3917" y="2436"/>
                    <a:pt x="3917" y="2531"/>
                    <a:pt x="3977" y="2614"/>
                  </a:cubicBezTo>
                  <a:cubicBezTo>
                    <a:pt x="4007" y="2644"/>
                    <a:pt x="4045" y="2659"/>
                    <a:pt x="4087" y="2659"/>
                  </a:cubicBezTo>
                  <a:cubicBezTo>
                    <a:pt x="4129" y="2659"/>
                    <a:pt x="4173" y="2644"/>
                    <a:pt x="4215" y="2614"/>
                  </a:cubicBezTo>
                  <a:lnTo>
                    <a:pt x="5132" y="1685"/>
                  </a:lnTo>
                  <a:lnTo>
                    <a:pt x="6299" y="2852"/>
                  </a:lnTo>
                  <a:lnTo>
                    <a:pt x="4060" y="5079"/>
                  </a:lnTo>
                  <a:lnTo>
                    <a:pt x="2905" y="3924"/>
                  </a:lnTo>
                  <a:lnTo>
                    <a:pt x="3739" y="3090"/>
                  </a:lnTo>
                  <a:cubicBezTo>
                    <a:pt x="3798" y="3031"/>
                    <a:pt x="3798" y="2924"/>
                    <a:pt x="3739" y="2864"/>
                  </a:cubicBezTo>
                  <a:cubicBezTo>
                    <a:pt x="3709" y="2834"/>
                    <a:pt x="3667" y="2820"/>
                    <a:pt x="3624" y="2820"/>
                  </a:cubicBezTo>
                  <a:cubicBezTo>
                    <a:pt x="3581" y="2820"/>
                    <a:pt x="3536" y="2834"/>
                    <a:pt x="3501" y="2864"/>
                  </a:cubicBezTo>
                  <a:lnTo>
                    <a:pt x="2667" y="3698"/>
                  </a:lnTo>
                  <a:lnTo>
                    <a:pt x="2632" y="3662"/>
                  </a:lnTo>
                  <a:cubicBezTo>
                    <a:pt x="2566" y="3596"/>
                    <a:pt x="2477" y="3564"/>
                    <a:pt x="2388" y="3564"/>
                  </a:cubicBezTo>
                  <a:cubicBezTo>
                    <a:pt x="2298" y="3564"/>
                    <a:pt x="2209" y="3596"/>
                    <a:pt x="2143" y="3662"/>
                  </a:cubicBezTo>
                  <a:lnTo>
                    <a:pt x="1870" y="3936"/>
                  </a:lnTo>
                  <a:cubicBezTo>
                    <a:pt x="1739" y="4067"/>
                    <a:pt x="1739" y="4293"/>
                    <a:pt x="1870" y="4424"/>
                  </a:cubicBezTo>
                  <a:lnTo>
                    <a:pt x="1905" y="4460"/>
                  </a:lnTo>
                  <a:cubicBezTo>
                    <a:pt x="1751" y="4638"/>
                    <a:pt x="1548" y="4722"/>
                    <a:pt x="1548" y="4972"/>
                  </a:cubicBezTo>
                  <a:cubicBezTo>
                    <a:pt x="1548" y="5079"/>
                    <a:pt x="1596" y="5186"/>
                    <a:pt x="1667" y="5269"/>
                  </a:cubicBezTo>
                  <a:cubicBezTo>
                    <a:pt x="1786" y="5376"/>
                    <a:pt x="1870" y="5555"/>
                    <a:pt x="2132" y="5555"/>
                  </a:cubicBezTo>
                  <a:cubicBezTo>
                    <a:pt x="2382" y="5555"/>
                    <a:pt x="2465" y="5353"/>
                    <a:pt x="2644" y="5198"/>
                  </a:cubicBezTo>
                  <a:lnTo>
                    <a:pt x="2763" y="5317"/>
                  </a:lnTo>
                  <a:cubicBezTo>
                    <a:pt x="2620" y="5495"/>
                    <a:pt x="2405" y="5591"/>
                    <a:pt x="2405" y="5841"/>
                  </a:cubicBezTo>
                  <a:cubicBezTo>
                    <a:pt x="2405" y="6079"/>
                    <a:pt x="2608" y="6186"/>
                    <a:pt x="2691" y="6305"/>
                  </a:cubicBezTo>
                  <a:cubicBezTo>
                    <a:pt x="2763" y="6377"/>
                    <a:pt x="2870" y="6424"/>
                    <a:pt x="2989" y="6424"/>
                  </a:cubicBezTo>
                  <a:cubicBezTo>
                    <a:pt x="3239" y="6424"/>
                    <a:pt x="3334" y="6210"/>
                    <a:pt x="3513" y="6067"/>
                  </a:cubicBezTo>
                  <a:cubicBezTo>
                    <a:pt x="3525" y="6079"/>
                    <a:pt x="3620" y="6198"/>
                    <a:pt x="3798" y="6198"/>
                  </a:cubicBezTo>
                  <a:cubicBezTo>
                    <a:pt x="3882" y="6198"/>
                    <a:pt x="3977" y="6162"/>
                    <a:pt x="4048" y="6091"/>
                  </a:cubicBezTo>
                  <a:lnTo>
                    <a:pt x="4310" y="5829"/>
                  </a:lnTo>
                  <a:cubicBezTo>
                    <a:pt x="4453" y="5686"/>
                    <a:pt x="4453" y="5472"/>
                    <a:pt x="4310" y="5329"/>
                  </a:cubicBezTo>
                  <a:lnTo>
                    <a:pt x="4287" y="5305"/>
                  </a:lnTo>
                  <a:lnTo>
                    <a:pt x="6239" y="3352"/>
                  </a:lnTo>
                  <a:cubicBezTo>
                    <a:pt x="6930" y="3924"/>
                    <a:pt x="7335" y="4733"/>
                    <a:pt x="7335" y="5626"/>
                  </a:cubicBezTo>
                  <a:cubicBezTo>
                    <a:pt x="7335" y="6555"/>
                    <a:pt x="6906" y="7412"/>
                    <a:pt x="6156" y="7984"/>
                  </a:cubicBezTo>
                  <a:cubicBezTo>
                    <a:pt x="5690" y="7638"/>
                    <a:pt x="5153" y="7470"/>
                    <a:pt x="4619" y="7470"/>
                  </a:cubicBezTo>
                  <a:cubicBezTo>
                    <a:pt x="3993" y="7470"/>
                    <a:pt x="3371" y="7701"/>
                    <a:pt x="2870" y="8151"/>
                  </a:cubicBezTo>
                  <a:cubicBezTo>
                    <a:pt x="2644" y="8008"/>
                    <a:pt x="2453" y="7853"/>
                    <a:pt x="2274" y="7650"/>
                  </a:cubicBezTo>
                  <a:lnTo>
                    <a:pt x="3025" y="7650"/>
                  </a:lnTo>
                  <a:cubicBezTo>
                    <a:pt x="3239" y="7650"/>
                    <a:pt x="3417" y="7472"/>
                    <a:pt x="3417" y="7258"/>
                  </a:cubicBezTo>
                  <a:lnTo>
                    <a:pt x="3417" y="6996"/>
                  </a:lnTo>
                  <a:cubicBezTo>
                    <a:pt x="3417" y="6781"/>
                    <a:pt x="3239" y="6603"/>
                    <a:pt x="3025" y="6603"/>
                  </a:cubicBezTo>
                  <a:lnTo>
                    <a:pt x="405" y="6603"/>
                  </a:lnTo>
                  <a:cubicBezTo>
                    <a:pt x="179" y="6603"/>
                    <a:pt x="0" y="6781"/>
                    <a:pt x="0" y="6996"/>
                  </a:cubicBezTo>
                  <a:lnTo>
                    <a:pt x="0" y="7258"/>
                  </a:lnTo>
                  <a:cubicBezTo>
                    <a:pt x="0" y="7472"/>
                    <a:pt x="179" y="7650"/>
                    <a:pt x="405" y="7650"/>
                  </a:cubicBezTo>
                  <a:lnTo>
                    <a:pt x="774" y="7650"/>
                  </a:lnTo>
                  <a:cubicBezTo>
                    <a:pt x="1036" y="8162"/>
                    <a:pt x="1548" y="8722"/>
                    <a:pt x="2191" y="9127"/>
                  </a:cubicBezTo>
                  <a:cubicBezTo>
                    <a:pt x="2084" y="9377"/>
                    <a:pt x="2036" y="9651"/>
                    <a:pt x="2012" y="9936"/>
                  </a:cubicBezTo>
                  <a:lnTo>
                    <a:pt x="846" y="9936"/>
                  </a:lnTo>
                  <a:cubicBezTo>
                    <a:pt x="774" y="9936"/>
                    <a:pt x="715" y="9972"/>
                    <a:pt x="703" y="10032"/>
                  </a:cubicBezTo>
                  <a:lnTo>
                    <a:pt x="346" y="10948"/>
                  </a:lnTo>
                  <a:cubicBezTo>
                    <a:pt x="298" y="11044"/>
                    <a:pt x="381" y="11163"/>
                    <a:pt x="488" y="11163"/>
                  </a:cubicBezTo>
                  <a:lnTo>
                    <a:pt x="1393" y="11163"/>
                  </a:lnTo>
                  <a:cubicBezTo>
                    <a:pt x="1489" y="11163"/>
                    <a:pt x="1560" y="11091"/>
                    <a:pt x="1560" y="11008"/>
                  </a:cubicBezTo>
                  <a:cubicBezTo>
                    <a:pt x="1560" y="10913"/>
                    <a:pt x="1489" y="10841"/>
                    <a:pt x="1393" y="10841"/>
                  </a:cubicBezTo>
                  <a:lnTo>
                    <a:pt x="739" y="10841"/>
                  </a:lnTo>
                  <a:lnTo>
                    <a:pt x="965" y="10258"/>
                  </a:lnTo>
                  <a:lnTo>
                    <a:pt x="8299" y="10258"/>
                  </a:lnTo>
                  <a:lnTo>
                    <a:pt x="8525" y="10841"/>
                  </a:lnTo>
                  <a:lnTo>
                    <a:pt x="2167" y="10841"/>
                  </a:lnTo>
                  <a:cubicBezTo>
                    <a:pt x="2084" y="10841"/>
                    <a:pt x="2012" y="10913"/>
                    <a:pt x="2012" y="11008"/>
                  </a:cubicBezTo>
                  <a:cubicBezTo>
                    <a:pt x="2012" y="11091"/>
                    <a:pt x="2084" y="11163"/>
                    <a:pt x="2167" y="11163"/>
                  </a:cubicBezTo>
                  <a:lnTo>
                    <a:pt x="8763" y="11163"/>
                  </a:lnTo>
                  <a:cubicBezTo>
                    <a:pt x="8882" y="11163"/>
                    <a:pt x="8954" y="11044"/>
                    <a:pt x="8918" y="10948"/>
                  </a:cubicBezTo>
                  <a:lnTo>
                    <a:pt x="8561" y="10044"/>
                  </a:lnTo>
                  <a:cubicBezTo>
                    <a:pt x="8525" y="9984"/>
                    <a:pt x="8466" y="9936"/>
                    <a:pt x="8406" y="9936"/>
                  </a:cubicBezTo>
                  <a:lnTo>
                    <a:pt x="7251" y="9936"/>
                  </a:lnTo>
                  <a:cubicBezTo>
                    <a:pt x="7216" y="9555"/>
                    <a:pt x="7132" y="9198"/>
                    <a:pt x="6965" y="8889"/>
                  </a:cubicBezTo>
                  <a:cubicBezTo>
                    <a:pt x="7847" y="8210"/>
                    <a:pt x="8430" y="7174"/>
                    <a:pt x="8525" y="6067"/>
                  </a:cubicBezTo>
                  <a:cubicBezTo>
                    <a:pt x="8537" y="5972"/>
                    <a:pt x="8466" y="5900"/>
                    <a:pt x="8382" y="5888"/>
                  </a:cubicBezTo>
                  <a:cubicBezTo>
                    <a:pt x="8371" y="5886"/>
                    <a:pt x="8360" y="5884"/>
                    <a:pt x="8350" y="5884"/>
                  </a:cubicBezTo>
                  <a:cubicBezTo>
                    <a:pt x="8271" y="5884"/>
                    <a:pt x="8214" y="5958"/>
                    <a:pt x="8204" y="6031"/>
                  </a:cubicBezTo>
                  <a:cubicBezTo>
                    <a:pt x="8097" y="7043"/>
                    <a:pt x="7597" y="7972"/>
                    <a:pt x="6799" y="8603"/>
                  </a:cubicBezTo>
                  <a:cubicBezTo>
                    <a:pt x="6751" y="8543"/>
                    <a:pt x="6715" y="8508"/>
                    <a:pt x="6668" y="8460"/>
                  </a:cubicBezTo>
                  <a:cubicBezTo>
                    <a:pt x="6608" y="8389"/>
                    <a:pt x="6537" y="8293"/>
                    <a:pt x="6454" y="8222"/>
                  </a:cubicBezTo>
                  <a:lnTo>
                    <a:pt x="6430" y="8186"/>
                  </a:lnTo>
                  <a:cubicBezTo>
                    <a:pt x="8037" y="6912"/>
                    <a:pt x="8097" y="4460"/>
                    <a:pt x="6477" y="3114"/>
                  </a:cubicBezTo>
                  <a:lnTo>
                    <a:pt x="6632" y="2948"/>
                  </a:lnTo>
                  <a:cubicBezTo>
                    <a:pt x="6692" y="2888"/>
                    <a:pt x="6692" y="2793"/>
                    <a:pt x="6632" y="2733"/>
                  </a:cubicBezTo>
                  <a:lnTo>
                    <a:pt x="6561" y="2650"/>
                  </a:lnTo>
                  <a:lnTo>
                    <a:pt x="6656" y="2567"/>
                  </a:lnTo>
                  <a:cubicBezTo>
                    <a:pt x="7013" y="2793"/>
                    <a:pt x="7489" y="3305"/>
                    <a:pt x="7799" y="3900"/>
                  </a:cubicBezTo>
                  <a:cubicBezTo>
                    <a:pt x="8037" y="4352"/>
                    <a:pt x="8168" y="4876"/>
                    <a:pt x="8216" y="5376"/>
                  </a:cubicBezTo>
                  <a:cubicBezTo>
                    <a:pt x="8216" y="5465"/>
                    <a:pt x="8287" y="5532"/>
                    <a:pt x="8373" y="5532"/>
                  </a:cubicBezTo>
                  <a:cubicBezTo>
                    <a:pt x="8380" y="5532"/>
                    <a:pt x="8387" y="5532"/>
                    <a:pt x="8394" y="5531"/>
                  </a:cubicBezTo>
                  <a:cubicBezTo>
                    <a:pt x="8478" y="5531"/>
                    <a:pt x="8561" y="5436"/>
                    <a:pt x="8537" y="5353"/>
                  </a:cubicBezTo>
                  <a:cubicBezTo>
                    <a:pt x="8454" y="4138"/>
                    <a:pt x="7858" y="3055"/>
                    <a:pt x="6894" y="2328"/>
                  </a:cubicBezTo>
                  <a:lnTo>
                    <a:pt x="7251" y="1971"/>
                  </a:lnTo>
                  <a:cubicBezTo>
                    <a:pt x="7317" y="2002"/>
                    <a:pt x="7384" y="2017"/>
                    <a:pt x="7446" y="2017"/>
                  </a:cubicBezTo>
                  <a:cubicBezTo>
                    <a:pt x="7551" y="2017"/>
                    <a:pt x="7644" y="1975"/>
                    <a:pt x="7704" y="1900"/>
                  </a:cubicBezTo>
                  <a:lnTo>
                    <a:pt x="7858" y="1745"/>
                  </a:lnTo>
                  <a:cubicBezTo>
                    <a:pt x="8025" y="1578"/>
                    <a:pt x="8025" y="1328"/>
                    <a:pt x="7858" y="1162"/>
                  </a:cubicBezTo>
                  <a:lnTo>
                    <a:pt x="6811" y="126"/>
                  </a:lnTo>
                  <a:cubicBezTo>
                    <a:pt x="6733" y="42"/>
                    <a:pt x="6629" y="1"/>
                    <a:pt x="6525" y="1"/>
                  </a:cubicBezTo>
                  <a:close/>
                </a:path>
              </a:pathLst>
            </a:custGeom>
            <a:solidFill>
              <a:srgbClr val="4A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11" name="Google Shape;411;p21"/>
          <p:cNvPicPr preferRelativeResize="0"/>
          <p:nvPr/>
        </p:nvPicPr>
        <p:blipFill>
          <a:blip r:embed="rId3">
            <a:alphaModFix/>
          </a:blip>
          <a:stretch>
            <a:fillRect/>
          </a:stretch>
        </p:blipFill>
        <p:spPr>
          <a:xfrm>
            <a:off x="5660582" y="2584025"/>
            <a:ext cx="2113443" cy="1418475"/>
          </a:xfrm>
          <a:prstGeom prst="rect">
            <a:avLst/>
          </a:prstGeom>
          <a:noFill/>
          <a:ln>
            <a:noFill/>
          </a:ln>
        </p:spPr>
      </p:pic>
      <p:sp>
        <p:nvSpPr>
          <p:cNvPr id="412" name="Google Shape;412;p21"/>
          <p:cNvSpPr txBox="1"/>
          <p:nvPr/>
        </p:nvSpPr>
        <p:spPr>
          <a:xfrm>
            <a:off x="0" y="5842450"/>
            <a:ext cx="7718400" cy="388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800">
                <a:solidFill>
                  <a:srgbClr val="274E13"/>
                </a:solidFill>
                <a:latin typeface="Lora"/>
                <a:ea typeface="Lora"/>
                <a:cs typeface="Lora"/>
                <a:sym typeface="Lora"/>
              </a:rPr>
              <a:t>3- Subacute Lymphocytic Thyroiditis </a:t>
            </a:r>
            <a:r>
              <a:rPr b="1" lang="en-GB" sz="1600">
                <a:solidFill>
                  <a:srgbClr val="8E7CC3"/>
                </a:solidFill>
                <a:latin typeface="Lora"/>
                <a:ea typeface="Lora"/>
                <a:cs typeface="Lora"/>
                <a:sym typeface="Lora"/>
              </a:rPr>
              <a:t>(female slides only)</a:t>
            </a:r>
            <a:endParaRPr b="1" sz="1600" u="sng">
              <a:solidFill>
                <a:srgbClr val="8E7CC3"/>
              </a:solidFill>
              <a:latin typeface="Lora"/>
              <a:ea typeface="Lora"/>
              <a:cs typeface="Lora"/>
              <a:sym typeface="Lora"/>
            </a:endParaRPr>
          </a:p>
          <a:p>
            <a:pPr indent="-203200" lvl="0" marL="381000" rtl="0" algn="l">
              <a:lnSpc>
                <a:spcPct val="115000"/>
              </a:lnSpc>
              <a:spcBef>
                <a:spcPts val="0"/>
              </a:spcBef>
              <a:spcAft>
                <a:spcPts val="0"/>
              </a:spcAft>
              <a:buSzPts val="1400"/>
              <a:buFont typeface="Lora"/>
              <a:buChar char="●"/>
            </a:pPr>
            <a:r>
              <a:rPr lang="en-GB">
                <a:latin typeface="Lora"/>
                <a:ea typeface="Lora"/>
                <a:cs typeface="Lora"/>
                <a:sym typeface="Lora"/>
              </a:rPr>
              <a:t>In a subset of patients the onset of disease follows </a:t>
            </a:r>
            <a:r>
              <a:rPr b="1" lang="en-GB">
                <a:solidFill>
                  <a:srgbClr val="FF0000"/>
                </a:solidFill>
                <a:latin typeface="Lora"/>
                <a:ea typeface="Lora"/>
                <a:cs typeface="Lora"/>
                <a:sym typeface="Lora"/>
              </a:rPr>
              <a:t>pregnancy</a:t>
            </a:r>
            <a:r>
              <a:rPr lang="en-GB">
                <a:latin typeface="Lora"/>
                <a:ea typeface="Lora"/>
                <a:cs typeface="Lora"/>
                <a:sym typeface="Lora"/>
              </a:rPr>
              <a:t> (postpartum thyroiditis). </a:t>
            </a:r>
            <a:endParaRPr>
              <a:latin typeface="Lora"/>
              <a:ea typeface="Lora"/>
              <a:cs typeface="Lora"/>
              <a:sym typeface="Lora"/>
            </a:endParaRPr>
          </a:p>
          <a:p>
            <a:pPr indent="-203200" lvl="0" marL="381000" rtl="0" algn="l">
              <a:lnSpc>
                <a:spcPct val="115000"/>
              </a:lnSpc>
              <a:spcBef>
                <a:spcPts val="0"/>
              </a:spcBef>
              <a:spcAft>
                <a:spcPts val="0"/>
              </a:spcAft>
              <a:buSzPts val="1400"/>
              <a:buFont typeface="Lora"/>
              <a:buChar char="●"/>
            </a:pPr>
            <a:r>
              <a:rPr lang="en-GB">
                <a:latin typeface="Lora"/>
                <a:ea typeface="Lora"/>
                <a:cs typeface="Lora"/>
                <a:sym typeface="Lora"/>
              </a:rPr>
              <a:t>This disease is most likely to be autoimmune in etiology.</a:t>
            </a:r>
            <a:endParaRPr>
              <a:latin typeface="Lora"/>
              <a:ea typeface="Lora"/>
              <a:cs typeface="Lora"/>
              <a:sym typeface="Lora"/>
            </a:endParaRPr>
          </a:p>
          <a:p>
            <a:pPr indent="-203200" lvl="0" marL="381000" rtl="0" algn="l">
              <a:lnSpc>
                <a:spcPct val="115000"/>
              </a:lnSpc>
              <a:spcBef>
                <a:spcPts val="0"/>
              </a:spcBef>
              <a:spcAft>
                <a:spcPts val="0"/>
              </a:spcAft>
              <a:buSzPts val="1400"/>
              <a:buFont typeface="Lora"/>
              <a:buChar char="●"/>
            </a:pPr>
            <a:r>
              <a:rPr lang="en-GB">
                <a:latin typeface="Lora"/>
                <a:ea typeface="Lora"/>
                <a:cs typeface="Lora"/>
                <a:sym typeface="Lora"/>
              </a:rPr>
              <a:t>Painless neck mass or features of thyroid hormone excess.</a:t>
            </a:r>
            <a:endParaRPr>
              <a:latin typeface="Lora"/>
              <a:ea typeface="Lora"/>
              <a:cs typeface="Lora"/>
              <a:sym typeface="Lora"/>
            </a:endParaRPr>
          </a:p>
          <a:p>
            <a:pPr indent="-203200" lvl="0" marL="381000" rtl="0" algn="l">
              <a:lnSpc>
                <a:spcPct val="115000"/>
              </a:lnSpc>
              <a:spcBef>
                <a:spcPts val="0"/>
              </a:spcBef>
              <a:spcAft>
                <a:spcPts val="0"/>
              </a:spcAft>
              <a:buSzPts val="1400"/>
              <a:buFont typeface="Lora"/>
              <a:buChar char="●"/>
            </a:pPr>
            <a:r>
              <a:rPr lang="en-GB">
                <a:latin typeface="Lora"/>
                <a:ea typeface="Lora"/>
                <a:cs typeface="Lora"/>
                <a:sym typeface="Lora"/>
              </a:rPr>
              <a:t>The histologic features: lymphocytic infiltration and hyperplastic germinal centers.</a:t>
            </a:r>
            <a:endParaRPr>
              <a:latin typeface="Lora"/>
              <a:ea typeface="Lora"/>
              <a:cs typeface="Lora"/>
              <a:sym typeface="Lora"/>
            </a:endParaRPr>
          </a:p>
          <a:p>
            <a:pPr indent="0" lvl="0" marL="0" rtl="0" algn="l">
              <a:lnSpc>
                <a:spcPct val="115000"/>
              </a:lnSpc>
              <a:spcBef>
                <a:spcPts val="1000"/>
              </a:spcBef>
              <a:spcAft>
                <a:spcPts val="0"/>
              </a:spcAft>
              <a:buNone/>
            </a:pPr>
            <a:r>
              <a:rPr b="1" lang="en-GB" sz="1800">
                <a:solidFill>
                  <a:srgbClr val="274E13"/>
                </a:solidFill>
                <a:latin typeface="Lora"/>
                <a:ea typeface="Lora"/>
                <a:cs typeface="Lora"/>
                <a:sym typeface="Lora"/>
              </a:rPr>
              <a:t>4- Riedel thyroiditis</a:t>
            </a:r>
            <a:endParaRPr b="1" sz="1800">
              <a:solidFill>
                <a:srgbClr val="274E13"/>
              </a:solidFill>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Rare disorder of unknown etiology, is characterized by </a:t>
            </a:r>
            <a:endParaRPr>
              <a:latin typeface="Lora"/>
              <a:ea typeface="Lora"/>
              <a:cs typeface="Lora"/>
              <a:sym typeface="Lora"/>
            </a:endParaRPr>
          </a:p>
          <a:p>
            <a:pPr indent="0" lvl="0" marL="457200" rtl="0" algn="l">
              <a:lnSpc>
                <a:spcPct val="115000"/>
              </a:lnSpc>
              <a:spcBef>
                <a:spcPts val="0"/>
              </a:spcBef>
              <a:spcAft>
                <a:spcPts val="0"/>
              </a:spcAft>
              <a:buNone/>
            </a:pPr>
            <a:r>
              <a:rPr b="1" lang="en-GB">
                <a:latin typeface="Lora"/>
                <a:ea typeface="Lora"/>
                <a:cs typeface="Lora"/>
                <a:sym typeface="Lora"/>
              </a:rPr>
              <a:t>extensive fibrosis</a:t>
            </a:r>
            <a:r>
              <a:rPr lang="en-GB">
                <a:latin typeface="Lora"/>
                <a:ea typeface="Lora"/>
                <a:cs typeface="Lora"/>
                <a:sym typeface="Lora"/>
              </a:rPr>
              <a:t> involving the thyroid and </a:t>
            </a:r>
            <a:r>
              <a:rPr b="1" lang="en-GB">
                <a:latin typeface="Lora"/>
                <a:ea typeface="Lora"/>
                <a:cs typeface="Lora"/>
                <a:sym typeface="Lora"/>
              </a:rPr>
              <a:t>contiguous </a:t>
            </a:r>
            <a:endParaRPr b="1">
              <a:latin typeface="Lora"/>
              <a:ea typeface="Lora"/>
              <a:cs typeface="Lora"/>
              <a:sym typeface="Lora"/>
            </a:endParaRPr>
          </a:p>
          <a:p>
            <a:pPr indent="0" lvl="0" marL="457200" rtl="0" algn="l">
              <a:lnSpc>
                <a:spcPct val="115000"/>
              </a:lnSpc>
              <a:spcBef>
                <a:spcPts val="0"/>
              </a:spcBef>
              <a:spcAft>
                <a:spcPts val="0"/>
              </a:spcAft>
              <a:buNone/>
            </a:pPr>
            <a:r>
              <a:rPr b="1" lang="en-GB">
                <a:latin typeface="Lora"/>
                <a:ea typeface="Lora"/>
                <a:cs typeface="Lora"/>
                <a:sym typeface="Lora"/>
              </a:rPr>
              <a:t>neck structures.</a:t>
            </a:r>
            <a:endParaRPr b="1">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Clinical evaluation demonstrates a </a:t>
            </a:r>
            <a:r>
              <a:rPr b="1" lang="en-GB">
                <a:latin typeface="Lora"/>
                <a:ea typeface="Lora"/>
                <a:cs typeface="Lora"/>
                <a:sym typeface="Lora"/>
              </a:rPr>
              <a:t>hard and fixed thyroid </a:t>
            </a:r>
            <a:endParaRPr b="1">
              <a:latin typeface="Lora"/>
              <a:ea typeface="Lora"/>
              <a:cs typeface="Lora"/>
              <a:sym typeface="Lora"/>
            </a:endParaRPr>
          </a:p>
          <a:p>
            <a:pPr indent="0" lvl="0" marL="457200" rtl="0" algn="l">
              <a:lnSpc>
                <a:spcPct val="115000"/>
              </a:lnSpc>
              <a:spcBef>
                <a:spcPts val="0"/>
              </a:spcBef>
              <a:spcAft>
                <a:spcPts val="0"/>
              </a:spcAft>
              <a:buNone/>
            </a:pPr>
            <a:r>
              <a:rPr b="1" lang="en-GB">
                <a:latin typeface="Lora"/>
                <a:ea typeface="Lora"/>
                <a:cs typeface="Lora"/>
                <a:sym typeface="Lora"/>
              </a:rPr>
              <a:t>mass</a:t>
            </a:r>
            <a:r>
              <a:rPr lang="en-GB">
                <a:latin typeface="Lora"/>
                <a:ea typeface="Lora"/>
                <a:cs typeface="Lora"/>
                <a:sym typeface="Lora"/>
              </a:rPr>
              <a:t>, s</a:t>
            </a:r>
            <a:r>
              <a:rPr lang="en-GB">
                <a:latin typeface="Lora"/>
                <a:ea typeface="Lora"/>
                <a:cs typeface="Lora"/>
                <a:sym typeface="Lora"/>
              </a:rPr>
              <a:t>imulating a thyroid neoplasm.</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Neoplasms are in elderly patients, while this is in </a:t>
            </a:r>
            <a:endParaRPr>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young adults.</a:t>
            </a:r>
            <a:endParaRPr>
              <a:latin typeface="Lora"/>
              <a:ea typeface="Lora"/>
              <a:cs typeface="Lora"/>
              <a:sym typeface="Lora"/>
            </a:endParaRPr>
          </a:p>
        </p:txBody>
      </p:sp>
      <p:pic>
        <p:nvPicPr>
          <p:cNvPr id="413" name="Google Shape;413;p21"/>
          <p:cNvPicPr preferRelativeResize="0"/>
          <p:nvPr/>
        </p:nvPicPr>
        <p:blipFill>
          <a:blip r:embed="rId4">
            <a:alphaModFix/>
          </a:blip>
          <a:stretch>
            <a:fillRect/>
          </a:stretch>
        </p:blipFill>
        <p:spPr>
          <a:xfrm>
            <a:off x="5660570" y="7794090"/>
            <a:ext cx="2113450" cy="1650610"/>
          </a:xfrm>
          <a:prstGeom prst="rect">
            <a:avLst/>
          </a:prstGeom>
          <a:noFill/>
          <a:ln>
            <a:noFill/>
          </a:ln>
        </p:spPr>
      </p:pic>
      <p:sp>
        <p:nvSpPr>
          <p:cNvPr id="414" name="Google Shape;414;p21"/>
          <p:cNvSpPr txBox="1"/>
          <p:nvPr/>
        </p:nvSpPr>
        <p:spPr>
          <a:xfrm>
            <a:off x="0" y="9777250"/>
            <a:ext cx="5904900" cy="6660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SzPts val="1000"/>
              <a:buFont typeface="Lora"/>
              <a:buAutoNum type="arabicPeriod"/>
            </a:pPr>
            <a:r>
              <a:rPr lang="en-GB" sz="1000">
                <a:latin typeface="Lora"/>
                <a:ea typeface="Lora"/>
                <a:cs typeface="Lora"/>
                <a:sym typeface="Lora"/>
              </a:rPr>
              <a:t>Due to inflammation.</a:t>
            </a:r>
            <a:endParaRPr sz="1000">
              <a:latin typeface="Lora"/>
              <a:ea typeface="Lora"/>
              <a:cs typeface="Lora"/>
              <a:sym typeface="Lora"/>
            </a:endParaRPr>
          </a:p>
          <a:p>
            <a:pPr indent="0" lvl="0" marL="0" rtl="0" algn="l">
              <a:spcBef>
                <a:spcPts val="0"/>
              </a:spcBef>
              <a:spcAft>
                <a:spcPts val="0"/>
              </a:spcAft>
              <a:buNone/>
            </a:pPr>
            <a:r>
              <a:t/>
            </a:r>
            <a:endParaRPr sz="1000">
              <a:latin typeface="Lora"/>
              <a:ea typeface="Lora"/>
              <a:cs typeface="Lora"/>
              <a:sym typeface="Lora"/>
            </a:endParaRPr>
          </a:p>
        </p:txBody>
      </p:sp>
      <p:sp>
        <p:nvSpPr>
          <p:cNvPr id="415" name="Google Shape;415;p21"/>
          <p:cNvSpPr/>
          <p:nvPr/>
        </p:nvSpPr>
        <p:spPr>
          <a:xfrm>
            <a:off x="5660575" y="2584025"/>
            <a:ext cx="1120200" cy="11388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1"/>
          <p:cNvSpPr/>
          <p:nvPr/>
        </p:nvSpPr>
        <p:spPr>
          <a:xfrm>
            <a:off x="7245325" y="3658250"/>
            <a:ext cx="473100" cy="455400"/>
          </a:xfrm>
          <a:prstGeom prst="ellipse">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1"/>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