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12189600" cx="6840000"/>
  <p:notesSz cx="6858000" cy="9144000"/>
  <p:embeddedFontLst>
    <p:embeddedFont>
      <p:font typeface="Cabin"/>
      <p:regular r:id="rId19"/>
      <p:bold r:id="rId20"/>
      <p:italic r:id="rId21"/>
      <p:boldItalic r:id="rId22"/>
    </p:embeddedFont>
    <p:embeddedFont>
      <p:font typeface="Mada"/>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9">
          <p15:clr>
            <a:srgbClr val="A4A3A4"/>
          </p15:clr>
        </p15:guide>
        <p15:guide id="2" pos="2154">
          <p15:clr>
            <a:srgbClr val="A4A3A4"/>
          </p15:clr>
        </p15:guide>
        <p15:guide id="3" orient="horz" pos="4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B6A6948-CC3A-4F53-B131-209BDEBE16CC}">
  <a:tblStyle styleId="{3B6A6948-CC3A-4F53-B131-209BDEBE16C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orient="horz"/>
        <p:guide pos="2154"/>
        <p:guide pos="47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11" Type="http://schemas.openxmlformats.org/officeDocument/2006/relationships/slide" Target="slides/slide3.xml"/><Relationship Id="rId22" Type="http://schemas.openxmlformats.org/officeDocument/2006/relationships/font" Target="fonts/Cabin-boldItalic.fntdata"/><Relationship Id="rId10" Type="http://schemas.openxmlformats.org/officeDocument/2006/relationships/slide" Target="slides/slide2.xml"/><Relationship Id="rId21" Type="http://schemas.openxmlformats.org/officeDocument/2006/relationships/font" Target="fonts/Cabin-italic.fntdata"/><Relationship Id="rId13" Type="http://schemas.openxmlformats.org/officeDocument/2006/relationships/slide" Target="slides/slide5.xml"/><Relationship Id="rId24" Type="http://schemas.openxmlformats.org/officeDocument/2006/relationships/font" Target="fonts/Mada-bold.fntdata"/><Relationship Id="rId12" Type="http://schemas.openxmlformats.org/officeDocument/2006/relationships/slide" Target="slides/slide4.xml"/><Relationship Id="rId23" Type="http://schemas.openxmlformats.org/officeDocument/2006/relationships/font" Target="fonts/Mad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font" Target="fonts/Cabin-regular.fntdata"/><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ec522d643_0_7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ec522d64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6ec522d643_0_312: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6ec522d643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ec522d643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ec522d6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10c58c293_0_5: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10c58c2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f0c3fb6dc_2_7: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f0c3fb6d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10c58c293_0_15: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10c58c29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10c58c293_1_17: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10c58c29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710f7068d4_0_1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10f7068d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f0eba4cd2_0_3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f0eba4cd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6ec522d643_0_297: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ec522d643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233168" y="1764571"/>
            <a:ext cx="63735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6"/>
          <p:cNvSpPr txBox="1"/>
          <p:nvPr>
            <p:ph idx="1" type="subTitle"/>
          </p:nvPr>
        </p:nvSpPr>
        <p:spPr>
          <a:xfrm>
            <a:off x="233161" y="6716604"/>
            <a:ext cx="63735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27"/>
          <p:cNvSpPr txBox="1"/>
          <p:nvPr>
            <p:ph type="title"/>
          </p:nvPr>
        </p:nvSpPr>
        <p:spPr>
          <a:xfrm>
            <a:off x="233161" y="5097308"/>
            <a:ext cx="63735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2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8" name="Shape 108"/>
        <p:cNvGrpSpPr/>
        <p:nvPr/>
      </p:nvGrpSpPr>
      <p:grpSpPr>
        <a:xfrm>
          <a:off x="0" y="0"/>
          <a:ext cx="0" cy="0"/>
          <a:chOff x="0" y="0"/>
          <a:chExt cx="0" cy="0"/>
        </a:xfrm>
      </p:grpSpPr>
      <p:sp>
        <p:nvSpPr>
          <p:cNvPr id="109" name="Google Shape;109;p28"/>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8"/>
          <p:cNvSpPr txBox="1"/>
          <p:nvPr>
            <p:ph idx="1" type="body"/>
          </p:nvPr>
        </p:nvSpPr>
        <p:spPr>
          <a:xfrm>
            <a:off x="233161" y="2731255"/>
            <a:ext cx="63735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9"/>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5" name="Google Shape;115;p29"/>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1"/>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366722" y="1066812"/>
            <a:ext cx="47631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6" name="Google Shape;126;p3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3"/>
          <p:cNvSpPr txBox="1"/>
          <p:nvPr>
            <p:ph type="title"/>
          </p:nvPr>
        </p:nvSpPr>
        <p:spPr>
          <a:xfrm>
            <a:off x="198602" y="2922506"/>
            <a:ext cx="3025800" cy="3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0" name="Google Shape;130;p33"/>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 name="Google Shape;132;p3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233161" y="2621410"/>
            <a:ext cx="63735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35"/>
          <p:cNvSpPr txBox="1"/>
          <p:nvPr>
            <p:ph idx="1" type="body"/>
          </p:nvPr>
        </p:nvSpPr>
        <p:spPr>
          <a:xfrm>
            <a:off x="233161" y="7470470"/>
            <a:ext cx="63735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9" name="Google Shape;139;p3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33161" y="1054666"/>
            <a:ext cx="63735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9" name="Google Shape;99;p25"/>
          <p:cNvSpPr txBox="1"/>
          <p:nvPr>
            <p:ph idx="1" type="body"/>
          </p:nvPr>
        </p:nvSpPr>
        <p:spPr>
          <a:xfrm>
            <a:off x="233161" y="2731255"/>
            <a:ext cx="63735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0" name="Google Shape;100;p25"/>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0.jpg"/><Relationship Id="rId7" Type="http://schemas.openxmlformats.org/officeDocument/2006/relationships/hyperlink" Target="https://docs.google.com/document/d/18dHL2ykZFPQ9hg13ZT0ZVUgpo3UEiRQoEbcOT_JltQg/edit?usp=sharing" TargetMode="External"/><Relationship Id="rId8" Type="http://schemas.openxmlformats.org/officeDocument/2006/relationships/hyperlink" Target="https://docs.google.com/document/d/1h6bOhnByXFE0MiGApPzvgJCtHDqhL49dmPpb7aOQxcg/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4043"/>
        </a:solidFill>
      </p:bgPr>
    </p:bg>
    <p:spTree>
      <p:nvGrpSpPr>
        <p:cNvPr id="145" name="Shape 145"/>
        <p:cNvGrpSpPr/>
        <p:nvPr/>
      </p:nvGrpSpPr>
      <p:grpSpPr>
        <a:xfrm>
          <a:off x="0" y="0"/>
          <a:ext cx="0" cy="0"/>
          <a:chOff x="0" y="0"/>
          <a:chExt cx="0" cy="0"/>
        </a:xfrm>
      </p:grpSpPr>
      <p:pic>
        <p:nvPicPr>
          <p:cNvPr id="146" name="Google Shape;146;p37"/>
          <p:cNvPicPr preferRelativeResize="0"/>
          <p:nvPr/>
        </p:nvPicPr>
        <p:blipFill>
          <a:blip r:embed="rId3">
            <a:alphaModFix/>
          </a:blip>
          <a:stretch>
            <a:fillRect/>
          </a:stretch>
        </p:blipFill>
        <p:spPr>
          <a:xfrm>
            <a:off x="0" y="0"/>
            <a:ext cx="6840000" cy="12189600"/>
          </a:xfrm>
          <a:prstGeom prst="round2DiagRect">
            <a:avLst>
              <a:gd fmla="val 42612" name="adj1"/>
              <a:gd fmla="val 0" name="adj2"/>
            </a:avLst>
          </a:prstGeom>
          <a:noFill/>
          <a:ln>
            <a:noFill/>
          </a:ln>
        </p:spPr>
      </p:pic>
      <p:sp>
        <p:nvSpPr>
          <p:cNvPr id="147" name="Google Shape;147;p37"/>
          <p:cNvSpPr/>
          <p:nvPr/>
        </p:nvSpPr>
        <p:spPr>
          <a:xfrm>
            <a:off x="47625" y="130673"/>
            <a:ext cx="6725400" cy="11916000"/>
          </a:xfrm>
          <a:prstGeom prst="round2DiagRect">
            <a:avLst>
              <a:gd fmla="val 50000" name="adj1"/>
              <a:gd fmla="val 0" name="adj2"/>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37"/>
          <p:cNvPicPr preferRelativeResize="0"/>
          <p:nvPr/>
        </p:nvPicPr>
        <p:blipFill rotWithShape="1">
          <a:blip r:embed="rId4">
            <a:alphaModFix/>
          </a:blip>
          <a:srcRect b="12040" l="0" r="0" t="12844"/>
          <a:stretch/>
        </p:blipFill>
        <p:spPr>
          <a:xfrm>
            <a:off x="5665200" y="123825"/>
            <a:ext cx="1054575" cy="792125"/>
          </a:xfrm>
          <a:prstGeom prst="rect">
            <a:avLst/>
          </a:prstGeom>
          <a:noFill/>
          <a:ln>
            <a:noFill/>
          </a:ln>
        </p:spPr>
      </p:pic>
      <p:pic>
        <p:nvPicPr>
          <p:cNvPr id="149" name="Google Shape;149;p37"/>
          <p:cNvPicPr preferRelativeResize="0"/>
          <p:nvPr/>
        </p:nvPicPr>
        <p:blipFill>
          <a:blip r:embed="rId5">
            <a:alphaModFix/>
          </a:blip>
          <a:stretch>
            <a:fillRect/>
          </a:stretch>
        </p:blipFill>
        <p:spPr>
          <a:xfrm>
            <a:off x="4490857" y="287814"/>
            <a:ext cx="991049" cy="649787"/>
          </a:xfrm>
          <a:prstGeom prst="rect">
            <a:avLst/>
          </a:prstGeom>
          <a:noFill/>
          <a:ln>
            <a:noFill/>
          </a:ln>
        </p:spPr>
      </p:pic>
      <p:sp>
        <p:nvSpPr>
          <p:cNvPr id="150" name="Google Shape;150;p37"/>
          <p:cNvSpPr/>
          <p:nvPr/>
        </p:nvSpPr>
        <p:spPr>
          <a:xfrm>
            <a:off x="780975" y="5544963"/>
            <a:ext cx="5210400" cy="1442100"/>
          </a:xfrm>
          <a:prstGeom prst="bracketPair">
            <a:avLst/>
          </a:prstGeom>
          <a:noFill/>
          <a:ln cap="flat" cmpd="sng" w="285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7"/>
          <p:cNvPicPr preferRelativeResize="0"/>
          <p:nvPr/>
        </p:nvPicPr>
        <p:blipFill rotWithShape="1">
          <a:blip r:embed="rId6">
            <a:alphaModFix/>
          </a:blip>
          <a:srcRect b="33687" l="12321" r="13045" t="0"/>
          <a:stretch/>
        </p:blipFill>
        <p:spPr>
          <a:xfrm>
            <a:off x="2186175" y="1818325"/>
            <a:ext cx="2557200" cy="2550300"/>
          </a:xfrm>
          <a:prstGeom prst="ellipse">
            <a:avLst/>
          </a:prstGeom>
          <a:noFill/>
          <a:ln cap="flat" cmpd="sng" w="38100">
            <a:solidFill>
              <a:srgbClr val="A4CFC1"/>
            </a:solidFill>
            <a:prstDash val="lgDash"/>
            <a:round/>
            <a:headEnd len="sm" w="sm" type="none"/>
            <a:tailEnd len="sm" w="sm" type="none"/>
          </a:ln>
        </p:spPr>
      </p:pic>
      <p:sp>
        <p:nvSpPr>
          <p:cNvPr id="152" name="Google Shape;152;p37"/>
          <p:cNvSpPr txBox="1"/>
          <p:nvPr/>
        </p:nvSpPr>
        <p:spPr>
          <a:xfrm>
            <a:off x="1743075" y="4429125"/>
            <a:ext cx="35241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Endocrine Block</a:t>
            </a:r>
            <a:endParaRPr b="1" sz="2400">
              <a:solidFill>
                <a:srgbClr val="314043"/>
              </a:solidFill>
              <a:latin typeface="Georgia"/>
              <a:ea typeface="Georgia"/>
              <a:cs typeface="Georgia"/>
              <a:sym typeface="Georgia"/>
            </a:endParaRPr>
          </a:p>
        </p:txBody>
      </p:sp>
      <p:sp>
        <p:nvSpPr>
          <p:cNvPr id="153" name="Google Shape;153;p37"/>
          <p:cNvSpPr txBox="1"/>
          <p:nvPr/>
        </p:nvSpPr>
        <p:spPr>
          <a:xfrm>
            <a:off x="1743075" y="4810125"/>
            <a:ext cx="35241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latin typeface="Mada"/>
                <a:ea typeface="Mada"/>
                <a:cs typeface="Mada"/>
                <a:sym typeface="Mada"/>
              </a:rPr>
              <a:t>Pharmacology team 438</a:t>
            </a:r>
            <a:endParaRPr sz="1200">
              <a:solidFill>
                <a:srgbClr val="B7B7B7"/>
              </a:solidFill>
              <a:latin typeface="Mada"/>
              <a:ea typeface="Mada"/>
              <a:cs typeface="Mada"/>
              <a:sym typeface="Mada"/>
            </a:endParaRPr>
          </a:p>
        </p:txBody>
      </p:sp>
      <p:sp>
        <p:nvSpPr>
          <p:cNvPr id="154" name="Google Shape;154;p37"/>
          <p:cNvSpPr txBox="1"/>
          <p:nvPr/>
        </p:nvSpPr>
        <p:spPr>
          <a:xfrm>
            <a:off x="171450" y="7675539"/>
            <a:ext cx="30384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314043"/>
                </a:solidFill>
                <a:latin typeface="Georgia"/>
                <a:ea typeface="Georgia"/>
                <a:cs typeface="Georgia"/>
                <a:sym typeface="Georgia"/>
              </a:rPr>
              <a:t>Objectives:</a:t>
            </a:r>
            <a:endParaRPr b="1" sz="2400">
              <a:solidFill>
                <a:srgbClr val="314043"/>
              </a:solidFill>
              <a:latin typeface="Georgia"/>
              <a:ea typeface="Georgia"/>
              <a:cs typeface="Georgia"/>
              <a:sym typeface="Georgia"/>
            </a:endParaRPr>
          </a:p>
        </p:txBody>
      </p:sp>
      <p:sp>
        <p:nvSpPr>
          <p:cNvPr id="155" name="Google Shape;155;p37"/>
          <p:cNvSpPr txBox="1"/>
          <p:nvPr/>
        </p:nvSpPr>
        <p:spPr>
          <a:xfrm>
            <a:off x="200025" y="8192451"/>
            <a:ext cx="5276700" cy="20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78B8A3"/>
                </a:solidFill>
                <a:latin typeface="Mada"/>
                <a:ea typeface="Mada"/>
                <a:cs typeface="Mada"/>
                <a:sym typeface="Mada"/>
              </a:rPr>
              <a:t>By the end of the lecture , you should know:</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Classify different categories of antidiabetic drugs.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Identify mechanism of action, pharmacokinetics and pharmacodynamics of each class of antidiabetic drugs.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Identify the clinical uses of antidiabetic drugs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Know the side effects, contraindications of each class of antidiabetic drugs.</a:t>
            </a:r>
            <a:endParaRPr sz="1200">
              <a:solidFill>
                <a:srgbClr val="78B8A3"/>
              </a:solidFill>
              <a:latin typeface="Mada"/>
              <a:ea typeface="Mada"/>
              <a:cs typeface="Mada"/>
              <a:sym typeface="Mada"/>
            </a:endParaRPr>
          </a:p>
        </p:txBody>
      </p:sp>
      <p:sp>
        <p:nvSpPr>
          <p:cNvPr id="156" name="Google Shape;156;p37"/>
          <p:cNvSpPr txBox="1"/>
          <p:nvPr/>
        </p:nvSpPr>
        <p:spPr>
          <a:xfrm>
            <a:off x="637821" y="5886450"/>
            <a:ext cx="5486400" cy="79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2900">
                <a:solidFill>
                  <a:srgbClr val="314043"/>
                </a:solidFill>
                <a:latin typeface="Georgia"/>
                <a:ea typeface="Georgia"/>
                <a:cs typeface="Georgia"/>
                <a:sym typeface="Georgia"/>
              </a:rPr>
              <a:t>Oral Hypoglycemic Drugs</a:t>
            </a:r>
            <a:endParaRPr b="1" sz="2900">
              <a:solidFill>
                <a:srgbClr val="314043"/>
              </a:solidFill>
              <a:latin typeface="Georgia"/>
              <a:ea typeface="Georgia"/>
              <a:cs typeface="Georgia"/>
              <a:sym typeface="Georgia"/>
            </a:endParaRPr>
          </a:p>
        </p:txBody>
      </p:sp>
      <p:sp>
        <p:nvSpPr>
          <p:cNvPr id="157" name="Google Shape;157;p37"/>
          <p:cNvSpPr txBox="1"/>
          <p:nvPr/>
        </p:nvSpPr>
        <p:spPr>
          <a:xfrm>
            <a:off x="123825" y="1101902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A4CFC1"/>
                </a:solidFill>
                <a:latin typeface="Mada"/>
                <a:ea typeface="Mada"/>
                <a:cs typeface="Mada"/>
                <a:sym typeface="Mada"/>
              </a:rPr>
              <a:t>Color index:</a:t>
            </a:r>
            <a:endParaRPr b="1" u="sng">
              <a:solidFill>
                <a:srgbClr val="A4CFC1"/>
              </a:solidFill>
              <a:latin typeface="Mada"/>
              <a:ea typeface="Mada"/>
              <a:cs typeface="Mada"/>
              <a:sym typeface="Mada"/>
            </a:endParaRPr>
          </a:p>
        </p:txBody>
      </p:sp>
      <p:sp>
        <p:nvSpPr>
          <p:cNvPr id="158" name="Google Shape;158;p37"/>
          <p:cNvSpPr txBox="1"/>
          <p:nvPr/>
        </p:nvSpPr>
        <p:spPr>
          <a:xfrm>
            <a:off x="66675" y="11295169"/>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59" name="Google Shape;159;p37"/>
          <p:cNvCxnSpPr/>
          <p:nvPr/>
        </p:nvCxnSpPr>
        <p:spPr>
          <a:xfrm>
            <a:off x="1838325" y="11399843"/>
            <a:ext cx="0" cy="495300"/>
          </a:xfrm>
          <a:prstGeom prst="straightConnector1">
            <a:avLst/>
          </a:prstGeom>
          <a:noFill/>
          <a:ln cap="flat" cmpd="sng" w="9525">
            <a:solidFill>
              <a:srgbClr val="A7E3CF"/>
            </a:solidFill>
            <a:prstDash val="solid"/>
            <a:round/>
            <a:headEnd len="med" w="med" type="oval"/>
            <a:tailEnd len="med" w="med" type="oval"/>
          </a:ln>
        </p:spPr>
      </p:cxnSp>
      <p:sp>
        <p:nvSpPr>
          <p:cNvPr id="160" name="Google Shape;160;p37"/>
          <p:cNvSpPr txBox="1"/>
          <p:nvPr/>
        </p:nvSpPr>
        <p:spPr>
          <a:xfrm>
            <a:off x="1971675" y="11295169"/>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61" name="Google Shape;161;p37"/>
          <p:cNvSpPr/>
          <p:nvPr/>
        </p:nvSpPr>
        <p:spPr>
          <a:xfrm flipH="1">
            <a:off x="5553225" y="1171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7"/>
              </a:rPr>
              <a:t>Editing File</a:t>
            </a:r>
            <a:endParaRPr i="1" sz="1200" u="sng">
              <a:solidFill>
                <a:srgbClr val="999999"/>
              </a:solidFill>
              <a:latin typeface="Mada"/>
              <a:ea typeface="Mada"/>
              <a:cs typeface="Mada"/>
              <a:sym typeface="Mada"/>
            </a:endParaRPr>
          </a:p>
        </p:txBody>
      </p:sp>
      <p:sp>
        <p:nvSpPr>
          <p:cNvPr id="162" name="Google Shape;162;p37"/>
          <p:cNvSpPr/>
          <p:nvPr/>
        </p:nvSpPr>
        <p:spPr>
          <a:xfrm flipH="1">
            <a:off x="5553225" y="1552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8"/>
              </a:rPr>
              <a:t>Mnemonic File</a:t>
            </a:r>
            <a:endParaRPr i="1" sz="1200" u="sng">
              <a:solidFill>
                <a:srgbClr val="999999"/>
              </a:solidFill>
              <a:latin typeface="Mada"/>
              <a:ea typeface="Mada"/>
              <a:cs typeface="Mada"/>
              <a:sym typeface="Mada"/>
            </a:endParaRPr>
          </a:p>
        </p:txBody>
      </p:sp>
      <p:pic>
        <p:nvPicPr>
          <p:cNvPr id="163" name="Google Shape;163;p37"/>
          <p:cNvPicPr preferRelativeResize="0"/>
          <p:nvPr/>
        </p:nvPicPr>
        <p:blipFill rotWithShape="1">
          <a:blip r:embed="rId9">
            <a:alphaModFix/>
          </a:blip>
          <a:srcRect b="0" l="0" r="0" t="0"/>
          <a:stretch/>
        </p:blipFill>
        <p:spPr>
          <a:xfrm>
            <a:off x="3640950" y="203213"/>
            <a:ext cx="666601" cy="666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2" name="Shape 292"/>
        <p:cNvGrpSpPr/>
        <p:nvPr/>
      </p:nvGrpSpPr>
      <p:grpSpPr>
        <a:xfrm>
          <a:off x="0" y="0"/>
          <a:ext cx="0" cy="0"/>
          <a:chOff x="0" y="0"/>
          <a:chExt cx="0" cy="0"/>
        </a:xfrm>
      </p:grpSpPr>
      <p:sp>
        <p:nvSpPr>
          <p:cNvPr id="293" name="Google Shape;293;p46"/>
          <p:cNvSpPr/>
          <p:nvPr/>
        </p:nvSpPr>
        <p:spPr>
          <a:xfrm rot="10800000">
            <a:off x="-9450" y="0"/>
            <a:ext cx="6848400" cy="4533900"/>
          </a:xfrm>
          <a:prstGeom prst="round1Rect">
            <a:avLst>
              <a:gd fmla="val 16667" name="adj"/>
            </a:avLst>
          </a:prstGeom>
          <a:solidFill>
            <a:srgbClr val="31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46"/>
          <p:cNvPicPr preferRelativeResize="0"/>
          <p:nvPr/>
        </p:nvPicPr>
        <p:blipFill rotWithShape="1">
          <a:blip r:embed="rId3">
            <a:alphaModFix/>
          </a:blip>
          <a:srcRect b="49917" l="0" r="0" t="0"/>
          <a:stretch/>
        </p:blipFill>
        <p:spPr>
          <a:xfrm rot="10800000">
            <a:off x="190500" y="150"/>
            <a:ext cx="6649500" cy="4286100"/>
          </a:xfrm>
          <a:prstGeom prst="round1Rect">
            <a:avLst>
              <a:gd fmla="val 16667" name="adj"/>
            </a:avLst>
          </a:prstGeom>
          <a:noFill/>
          <a:ln>
            <a:noFill/>
          </a:ln>
        </p:spPr>
      </p:pic>
      <p:sp>
        <p:nvSpPr>
          <p:cNvPr id="295" name="Google Shape;295;p46"/>
          <p:cNvSpPr/>
          <p:nvPr/>
        </p:nvSpPr>
        <p:spPr>
          <a:xfrm rot="10800000">
            <a:off x="295350" y="300"/>
            <a:ext cx="6543600" cy="4228800"/>
          </a:xfrm>
          <a:prstGeom prst="round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6"/>
          <p:cNvSpPr txBox="1"/>
          <p:nvPr/>
        </p:nvSpPr>
        <p:spPr>
          <a:xfrm>
            <a:off x="466725" y="1578675"/>
            <a:ext cx="6267600" cy="27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rgbClr val="78B8A3"/>
                </a:solidFill>
                <a:latin typeface="Georgia"/>
                <a:ea typeface="Georgia"/>
                <a:cs typeface="Georgia"/>
                <a:sym typeface="Georgia"/>
              </a:rPr>
              <a:t>Thank you for all your love and support.</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rPr b="1" i="1" lang="en" sz="3600">
                <a:solidFill>
                  <a:srgbClr val="78B8A3"/>
                </a:solidFill>
                <a:latin typeface="Georgia"/>
                <a:ea typeface="Georgia"/>
                <a:cs typeface="Georgia"/>
                <a:sym typeface="Georgia"/>
              </a:rPr>
              <a:t>Good luck future doctors!</a:t>
            </a:r>
            <a:endParaRPr b="1" i="1" sz="3600">
              <a:solidFill>
                <a:srgbClr val="78B8A3"/>
              </a:solidFill>
              <a:latin typeface="Georgia"/>
              <a:ea typeface="Georgia"/>
              <a:cs typeface="Georgia"/>
              <a:sym typeface="Georgia"/>
            </a:endParaRPr>
          </a:p>
        </p:txBody>
      </p:sp>
      <p:pic>
        <p:nvPicPr>
          <p:cNvPr id="297" name="Google Shape;297;p46"/>
          <p:cNvPicPr preferRelativeResize="0"/>
          <p:nvPr/>
        </p:nvPicPr>
        <p:blipFill rotWithShape="1">
          <a:blip r:embed="rId4">
            <a:alphaModFix/>
          </a:blip>
          <a:srcRect b="14879" l="0" r="0" t="16169"/>
          <a:stretch/>
        </p:blipFill>
        <p:spPr>
          <a:xfrm>
            <a:off x="2600325" y="228600"/>
            <a:ext cx="1829900" cy="1261725"/>
          </a:xfrm>
          <a:prstGeom prst="rect">
            <a:avLst/>
          </a:prstGeom>
          <a:noFill/>
          <a:ln>
            <a:noFill/>
          </a:ln>
        </p:spPr>
      </p:pic>
      <p:sp>
        <p:nvSpPr>
          <p:cNvPr id="298" name="Google Shape;298;p46"/>
          <p:cNvSpPr txBox="1"/>
          <p:nvPr/>
        </p:nvSpPr>
        <p:spPr>
          <a:xfrm>
            <a:off x="162000" y="55228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314043"/>
                </a:solidFill>
                <a:latin typeface="Georgia"/>
                <a:ea typeface="Georgia"/>
                <a:cs typeface="Georgia"/>
                <a:sym typeface="Georgia"/>
              </a:rPr>
              <a:t>Team Leaders:</a:t>
            </a:r>
            <a:endParaRPr b="1" sz="1200">
              <a:solidFill>
                <a:srgbClr val="314043"/>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4CFC1"/>
                </a:solidFill>
                <a:latin typeface="Mada"/>
                <a:ea typeface="Mada"/>
                <a:cs typeface="Mada"/>
                <a:sym typeface="Mada"/>
              </a:rPr>
              <a:t>May Babaeer           Zyad Aldosari</a:t>
            </a:r>
            <a:endParaRPr b="1" sz="2400">
              <a:solidFill>
                <a:srgbClr val="A4CFC1"/>
              </a:solidFill>
              <a:latin typeface="Mada"/>
              <a:ea typeface="Mada"/>
              <a:cs typeface="Mada"/>
              <a:sym typeface="Mada"/>
            </a:endParaRPr>
          </a:p>
        </p:txBody>
      </p:sp>
      <p:sp>
        <p:nvSpPr>
          <p:cNvPr id="299" name="Google Shape;299;p46"/>
          <p:cNvSpPr txBox="1"/>
          <p:nvPr/>
        </p:nvSpPr>
        <p:spPr>
          <a:xfrm>
            <a:off x="-240308" y="7274975"/>
            <a:ext cx="73734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This Magnificent Work was Done By:</a:t>
            </a:r>
            <a:endParaRPr b="1" sz="2700">
              <a:solidFill>
                <a:srgbClr val="314043"/>
              </a:solidFill>
              <a:latin typeface="Mada"/>
              <a:ea typeface="Mada"/>
              <a:cs typeface="Mada"/>
              <a:sym typeface="Mada"/>
            </a:endParaRPr>
          </a:p>
        </p:txBody>
      </p:sp>
      <p:sp>
        <p:nvSpPr>
          <p:cNvPr id="300" name="Google Shape;300;p46"/>
          <p:cNvSpPr txBox="1"/>
          <p:nvPr/>
        </p:nvSpPr>
        <p:spPr>
          <a:xfrm>
            <a:off x="252450" y="7888525"/>
            <a:ext cx="6429300" cy="10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Joud AlKhalifah</a:t>
            </a:r>
            <a:r>
              <a:rPr b="1" lang="en" sz="2400">
                <a:solidFill>
                  <a:srgbClr val="A4CFC1"/>
                </a:solidFill>
                <a:latin typeface="Mada"/>
                <a:ea typeface="Mada"/>
                <a:cs typeface="Mada"/>
                <a:sym typeface="Mada"/>
              </a:rPr>
              <a:t>           Reema AlSerhani</a:t>
            </a:r>
            <a:endParaRPr b="1" sz="2400">
              <a:solidFill>
                <a:srgbClr val="A4CFC1"/>
              </a:solidFill>
              <a:latin typeface="Mada"/>
              <a:ea typeface="Mada"/>
              <a:cs typeface="Mada"/>
              <a:sym typeface="Mada"/>
            </a:endParaRPr>
          </a:p>
        </p:txBody>
      </p:sp>
      <p:sp>
        <p:nvSpPr>
          <p:cNvPr id="301" name="Google Shape;301;p46"/>
          <p:cNvSpPr txBox="1"/>
          <p:nvPr/>
        </p:nvSpPr>
        <p:spPr>
          <a:xfrm>
            <a:off x="1131300" y="88751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Note writers</a:t>
            </a:r>
            <a:endParaRPr b="1" sz="2700">
              <a:solidFill>
                <a:srgbClr val="314043"/>
              </a:solidFill>
              <a:latin typeface="Mada"/>
              <a:ea typeface="Mada"/>
              <a:cs typeface="Mada"/>
              <a:sym typeface="Mada"/>
            </a:endParaRPr>
          </a:p>
        </p:txBody>
      </p:sp>
      <p:sp>
        <p:nvSpPr>
          <p:cNvPr id="302" name="Google Shape;302;p46"/>
          <p:cNvSpPr txBox="1"/>
          <p:nvPr/>
        </p:nvSpPr>
        <p:spPr>
          <a:xfrm>
            <a:off x="1055100" y="106277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Quiz writers</a:t>
            </a:r>
            <a:endParaRPr b="1" sz="2700">
              <a:solidFill>
                <a:srgbClr val="314043"/>
              </a:solidFill>
              <a:latin typeface="Mada"/>
              <a:ea typeface="Mada"/>
              <a:cs typeface="Mada"/>
              <a:sym typeface="Mada"/>
            </a:endParaRPr>
          </a:p>
        </p:txBody>
      </p:sp>
      <p:sp>
        <p:nvSpPr>
          <p:cNvPr id="303" name="Google Shape;303;p46"/>
          <p:cNvSpPr txBox="1"/>
          <p:nvPr/>
        </p:nvSpPr>
        <p:spPr>
          <a:xfrm>
            <a:off x="252450" y="95363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Raghad AlKhashan</a:t>
            </a:r>
            <a:r>
              <a:rPr b="1" lang="en" sz="2400">
                <a:solidFill>
                  <a:srgbClr val="A4CFC1"/>
                </a:solidFill>
                <a:latin typeface="Mada"/>
                <a:ea typeface="Mada"/>
                <a:cs typeface="Mada"/>
                <a:sym typeface="Mada"/>
              </a:rPr>
              <a:t>           Nouf AlShammari</a:t>
            </a:r>
            <a:endParaRPr b="1" sz="2400">
              <a:solidFill>
                <a:srgbClr val="A4CFC1"/>
              </a:solidFill>
              <a:latin typeface="Mada"/>
              <a:ea typeface="Mada"/>
              <a:cs typeface="Mada"/>
              <a:sym typeface="Mada"/>
            </a:endParaRPr>
          </a:p>
        </p:txBody>
      </p:sp>
      <p:sp>
        <p:nvSpPr>
          <p:cNvPr id="304" name="Google Shape;304;p46"/>
          <p:cNvSpPr txBox="1"/>
          <p:nvPr/>
        </p:nvSpPr>
        <p:spPr>
          <a:xfrm>
            <a:off x="252450" y="112889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Noura AlMazrou</a:t>
            </a:r>
            <a:r>
              <a:rPr b="1" lang="en" sz="2400">
                <a:solidFill>
                  <a:srgbClr val="A4CFC1"/>
                </a:solidFill>
                <a:latin typeface="Mada"/>
                <a:ea typeface="Mada"/>
                <a:cs typeface="Mada"/>
                <a:sym typeface="Mada"/>
              </a:rPr>
              <a:t>           Shahad Alsahil</a:t>
            </a:r>
            <a:endParaRPr b="1" sz="2400">
              <a:solidFill>
                <a:srgbClr val="A4CFC1"/>
              </a:solidFill>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8"/>
          <p:cNvSpPr txBox="1"/>
          <p:nvPr/>
        </p:nvSpPr>
        <p:spPr>
          <a:xfrm>
            <a:off x="1222025" y="220500"/>
            <a:ext cx="42576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314043"/>
                </a:solidFill>
                <a:latin typeface="Georgia"/>
                <a:ea typeface="Georgia"/>
                <a:cs typeface="Georgia"/>
                <a:sym typeface="Georgia"/>
              </a:rPr>
              <a:t>Types of diabetes mellitus</a:t>
            </a:r>
            <a:r>
              <a:rPr lang="en" sz="2400">
                <a:solidFill>
                  <a:srgbClr val="314043"/>
                </a:solidFill>
                <a:latin typeface="Georgia"/>
                <a:ea typeface="Georgia"/>
                <a:cs typeface="Georgia"/>
                <a:sym typeface="Georgia"/>
              </a:rPr>
              <a:t> </a:t>
            </a:r>
            <a:endParaRPr sz="2400">
              <a:solidFill>
                <a:srgbClr val="314043"/>
              </a:solidFill>
              <a:latin typeface="Georgia"/>
              <a:ea typeface="Georgia"/>
              <a:cs typeface="Georgia"/>
              <a:sym typeface="Georgia"/>
            </a:endParaRPr>
          </a:p>
        </p:txBody>
      </p:sp>
      <p:cxnSp>
        <p:nvCxnSpPr>
          <p:cNvPr id="169" name="Google Shape;169;p38"/>
          <p:cNvCxnSpPr/>
          <p:nvPr/>
        </p:nvCxnSpPr>
        <p:spPr>
          <a:xfrm>
            <a:off x="643500" y="1412325"/>
            <a:ext cx="5553000" cy="0"/>
          </a:xfrm>
          <a:prstGeom prst="straightConnector1">
            <a:avLst/>
          </a:prstGeom>
          <a:noFill/>
          <a:ln cap="flat" cmpd="sng" w="28575">
            <a:solidFill>
              <a:srgbClr val="CCCCCC"/>
            </a:solidFill>
            <a:prstDash val="solid"/>
            <a:round/>
            <a:headEnd len="med" w="med" type="oval"/>
            <a:tailEnd len="med" w="med" type="oval"/>
          </a:ln>
        </p:spPr>
      </p:cxnSp>
      <p:sp>
        <p:nvSpPr>
          <p:cNvPr id="170" name="Google Shape;170;p38"/>
          <p:cNvSpPr/>
          <p:nvPr/>
        </p:nvSpPr>
        <p:spPr>
          <a:xfrm>
            <a:off x="2841475" y="936075"/>
            <a:ext cx="952500" cy="952500"/>
          </a:xfrm>
          <a:prstGeom prst="ellipse">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VS</a:t>
            </a:r>
            <a:endParaRPr b="1" sz="2400">
              <a:solidFill>
                <a:srgbClr val="FFFFFF"/>
              </a:solidFill>
              <a:latin typeface="Georgia"/>
              <a:ea typeface="Georgia"/>
              <a:cs typeface="Georgia"/>
              <a:sym typeface="Georgia"/>
            </a:endParaRPr>
          </a:p>
        </p:txBody>
      </p:sp>
      <p:sp>
        <p:nvSpPr>
          <p:cNvPr id="171" name="Google Shape;171;p38"/>
          <p:cNvSpPr txBox="1"/>
          <p:nvPr/>
        </p:nvSpPr>
        <p:spPr>
          <a:xfrm>
            <a:off x="1302225" y="936075"/>
            <a:ext cx="1238100" cy="2940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700"/>
              </a:spcBef>
              <a:spcAft>
                <a:spcPts val="0"/>
              </a:spcAft>
              <a:buClr>
                <a:schemeClr val="dk1"/>
              </a:buClr>
              <a:buSzPts val="1100"/>
              <a:buFont typeface="Arial"/>
              <a:buNone/>
            </a:pPr>
            <a:r>
              <a:rPr b="1" lang="en" sz="1800">
                <a:solidFill>
                  <a:srgbClr val="78B8A3"/>
                </a:solidFill>
                <a:latin typeface="Mada"/>
                <a:ea typeface="Mada"/>
                <a:cs typeface="Mada"/>
                <a:sym typeface="Mada"/>
              </a:rPr>
              <a:t>Type II</a:t>
            </a:r>
            <a:endParaRPr b="1" sz="1800">
              <a:solidFill>
                <a:srgbClr val="78B8A3"/>
              </a:solidFill>
              <a:latin typeface="Mada"/>
              <a:ea typeface="Mada"/>
              <a:cs typeface="Mada"/>
              <a:sym typeface="Mada"/>
            </a:endParaRPr>
          </a:p>
        </p:txBody>
      </p:sp>
      <p:sp>
        <p:nvSpPr>
          <p:cNvPr id="172" name="Google Shape;172;p38"/>
          <p:cNvSpPr txBox="1"/>
          <p:nvPr/>
        </p:nvSpPr>
        <p:spPr>
          <a:xfrm>
            <a:off x="4489650" y="936076"/>
            <a:ext cx="952500" cy="2940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700"/>
              </a:spcBef>
              <a:spcAft>
                <a:spcPts val="0"/>
              </a:spcAft>
              <a:buClr>
                <a:schemeClr val="dk1"/>
              </a:buClr>
              <a:buSzPts val="1100"/>
              <a:buFont typeface="Arial"/>
              <a:buNone/>
            </a:pPr>
            <a:r>
              <a:rPr b="1" lang="en" sz="1800">
                <a:solidFill>
                  <a:srgbClr val="78B8A3"/>
                </a:solidFill>
                <a:latin typeface="Mada"/>
                <a:ea typeface="Mada"/>
                <a:cs typeface="Mada"/>
                <a:sym typeface="Mada"/>
              </a:rPr>
              <a:t>Type I </a:t>
            </a:r>
            <a:endParaRPr b="1" sz="1800">
              <a:solidFill>
                <a:srgbClr val="78B8A3"/>
              </a:solidFill>
              <a:latin typeface="Mada"/>
              <a:ea typeface="Mada"/>
              <a:cs typeface="Mada"/>
              <a:sym typeface="Mada"/>
            </a:endParaRPr>
          </a:p>
        </p:txBody>
      </p:sp>
      <p:sp>
        <p:nvSpPr>
          <p:cNvPr id="173" name="Google Shape;173;p38"/>
          <p:cNvSpPr txBox="1"/>
          <p:nvPr/>
        </p:nvSpPr>
        <p:spPr>
          <a:xfrm>
            <a:off x="706725" y="1317075"/>
            <a:ext cx="2429100" cy="106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00"/>
              </a:spcBef>
              <a:spcAft>
                <a:spcPts val="0"/>
              </a:spcAft>
              <a:buClr>
                <a:schemeClr val="dk1"/>
              </a:buClr>
              <a:buSzPts val="1100"/>
              <a:buFont typeface="Arial"/>
              <a:buNone/>
            </a:pPr>
            <a:r>
              <a:rPr lang="en" sz="1200">
                <a:latin typeface="Mada"/>
                <a:ea typeface="Mada"/>
                <a:cs typeface="Mada"/>
                <a:sym typeface="Mada"/>
              </a:rPr>
              <a:t>Due to obesity &amp; genetic factors</a:t>
            </a:r>
            <a:endParaRPr sz="1200">
              <a:latin typeface="Mada"/>
              <a:ea typeface="Mada"/>
              <a:cs typeface="Mada"/>
              <a:sym typeface="Mada"/>
            </a:endParaRPr>
          </a:p>
          <a:p>
            <a:pPr indent="0" lvl="0" marL="0" rtl="0" algn="l">
              <a:lnSpc>
                <a:spcPct val="100000"/>
              </a:lnSpc>
              <a:spcBef>
                <a:spcPts val="600"/>
              </a:spcBef>
              <a:spcAft>
                <a:spcPts val="0"/>
              </a:spcAft>
              <a:buClr>
                <a:schemeClr val="dk1"/>
              </a:buClr>
              <a:buSzPts val="1100"/>
              <a:buFont typeface="Arial"/>
              <a:buNone/>
            </a:pPr>
            <a:r>
              <a:rPr lang="en" sz="1200">
                <a:latin typeface="Mada"/>
                <a:ea typeface="Mada"/>
                <a:cs typeface="Mada"/>
                <a:sym typeface="Mada"/>
              </a:rPr>
              <a:t>-80-90% occurrence </a:t>
            </a:r>
            <a:endParaRPr sz="1200">
              <a:latin typeface="Mada"/>
              <a:ea typeface="Mada"/>
              <a:cs typeface="Mada"/>
              <a:sym typeface="Mada"/>
            </a:endParaRPr>
          </a:p>
          <a:p>
            <a:pPr indent="0" lvl="0" marL="0" rtl="0" algn="l">
              <a:lnSpc>
                <a:spcPct val="100000"/>
              </a:lnSpc>
              <a:spcBef>
                <a:spcPts val="600"/>
              </a:spcBef>
              <a:spcAft>
                <a:spcPts val="0"/>
              </a:spcAft>
              <a:buClr>
                <a:schemeClr val="dk1"/>
              </a:buClr>
              <a:buSzPts val="1100"/>
              <a:buFont typeface="Arial"/>
              <a:buNone/>
            </a:pPr>
            <a:r>
              <a:rPr lang="en" sz="1200">
                <a:latin typeface="Mada"/>
                <a:ea typeface="Mada"/>
                <a:cs typeface="Mada"/>
                <a:sym typeface="Mada"/>
              </a:rPr>
              <a:t>-Over age 35 </a:t>
            </a:r>
            <a:endParaRPr sz="1200">
              <a:latin typeface="Mada"/>
              <a:ea typeface="Mada"/>
              <a:cs typeface="Mada"/>
              <a:sym typeface="Mada"/>
            </a:endParaRPr>
          </a:p>
        </p:txBody>
      </p:sp>
      <p:sp>
        <p:nvSpPr>
          <p:cNvPr id="174" name="Google Shape;174;p38"/>
          <p:cNvSpPr txBox="1"/>
          <p:nvPr/>
        </p:nvSpPr>
        <p:spPr>
          <a:xfrm>
            <a:off x="3946150" y="1317075"/>
            <a:ext cx="2094900" cy="5904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700"/>
              </a:spcBef>
              <a:spcAft>
                <a:spcPts val="0"/>
              </a:spcAft>
              <a:buClr>
                <a:schemeClr val="dk1"/>
              </a:buClr>
              <a:buSzPts val="1100"/>
              <a:buFont typeface="Arial"/>
              <a:buNone/>
            </a:pPr>
            <a:r>
              <a:rPr lang="en" sz="1200">
                <a:solidFill>
                  <a:schemeClr val="dk1"/>
                </a:solidFill>
                <a:latin typeface="Mada"/>
                <a:ea typeface="Mada"/>
                <a:cs typeface="Mada"/>
                <a:sym typeface="Mada"/>
              </a:rPr>
              <a:t>D</a:t>
            </a:r>
            <a:r>
              <a:rPr lang="en" sz="1200">
                <a:solidFill>
                  <a:schemeClr val="dk1"/>
                </a:solidFill>
                <a:latin typeface="Mada"/>
                <a:ea typeface="Mada"/>
                <a:cs typeface="Mada"/>
                <a:sym typeface="Mada"/>
              </a:rPr>
              <a:t>ue to autoimmune or viral diseases </a:t>
            </a:r>
            <a:r>
              <a:rPr lang="en" sz="1200">
                <a:solidFill>
                  <a:srgbClr val="6AA84F"/>
                </a:solidFill>
                <a:latin typeface="Mada"/>
                <a:ea typeface="Mada"/>
                <a:cs typeface="Mada"/>
                <a:sym typeface="Mada"/>
              </a:rPr>
              <a:t>(the only treatment for insulin dependent diabetes is insulin injections)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175" name="Google Shape;175;p38"/>
          <p:cNvSpPr txBox="1"/>
          <p:nvPr/>
        </p:nvSpPr>
        <p:spPr>
          <a:xfrm>
            <a:off x="872100" y="2440800"/>
            <a:ext cx="5281200" cy="717300"/>
          </a:xfrm>
          <a:prstGeom prst="rect">
            <a:avLst/>
          </a:prstGeom>
          <a:noFill/>
          <a:ln>
            <a:noFill/>
          </a:ln>
        </p:spPr>
        <p:txBody>
          <a:bodyPr anchorCtr="0" anchor="t" bIns="34275" lIns="57150" spcFirstLastPara="1" rIns="68575" wrap="square" tIns="34275">
            <a:noAutofit/>
          </a:bodyPr>
          <a:lstStyle/>
          <a:p>
            <a:pPr indent="0" lvl="0" marL="0" rtl="0" algn="ctr">
              <a:lnSpc>
                <a:spcPct val="100000"/>
              </a:lnSpc>
              <a:spcBef>
                <a:spcPts val="600"/>
              </a:spcBef>
              <a:spcAft>
                <a:spcPts val="0"/>
              </a:spcAft>
              <a:buClr>
                <a:schemeClr val="dk1"/>
              </a:buClr>
              <a:buSzPts val="1100"/>
              <a:buFont typeface="Arial"/>
              <a:buNone/>
            </a:pPr>
            <a:r>
              <a:rPr b="1" lang="en" sz="1800">
                <a:solidFill>
                  <a:srgbClr val="78B8A3"/>
                </a:solidFill>
                <a:latin typeface="Mada"/>
                <a:ea typeface="Mada"/>
                <a:cs typeface="Mada"/>
                <a:sym typeface="Mada"/>
              </a:rPr>
              <a:t>Patients</a:t>
            </a:r>
            <a:r>
              <a:rPr b="1" lang="en" sz="1800">
                <a:solidFill>
                  <a:srgbClr val="78B8A3"/>
                </a:solidFill>
                <a:latin typeface="Mada"/>
                <a:ea typeface="Mada"/>
                <a:cs typeface="Mada"/>
                <a:sym typeface="Mada"/>
              </a:rPr>
              <a:t> with Type II diabetes have two physiological defects:</a:t>
            </a:r>
            <a:endParaRPr b="1" sz="1800">
              <a:solidFill>
                <a:srgbClr val="78B8A3"/>
              </a:solidFill>
              <a:latin typeface="Mada"/>
              <a:ea typeface="Mada"/>
              <a:cs typeface="Mada"/>
              <a:sym typeface="Mada"/>
            </a:endParaRPr>
          </a:p>
          <a:p>
            <a:pPr indent="0" lvl="0" marL="0" marR="0" rtl="0" algn="ctr">
              <a:spcBef>
                <a:spcPts val="0"/>
              </a:spcBef>
              <a:spcAft>
                <a:spcPts val="0"/>
              </a:spcAft>
              <a:buNone/>
            </a:pPr>
            <a:r>
              <a:t/>
            </a:r>
            <a:endParaRPr b="1" sz="1200"/>
          </a:p>
        </p:txBody>
      </p:sp>
      <p:sp>
        <p:nvSpPr>
          <p:cNvPr id="176" name="Google Shape;176;p38"/>
          <p:cNvSpPr txBox="1"/>
          <p:nvPr/>
        </p:nvSpPr>
        <p:spPr>
          <a:xfrm>
            <a:off x="246300" y="3234300"/>
            <a:ext cx="6403500" cy="839400"/>
          </a:xfrm>
          <a:prstGeom prst="rect">
            <a:avLst/>
          </a:prstGeom>
          <a:noFill/>
          <a:ln cap="flat" cmpd="sng" w="9525">
            <a:solidFill>
              <a:srgbClr val="33876B"/>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Mada"/>
              <a:buAutoNum type="arabicPeriod"/>
            </a:pPr>
            <a:r>
              <a:rPr lang="en" sz="1200">
                <a:latin typeface="Mada"/>
                <a:ea typeface="Mada"/>
                <a:cs typeface="Mada"/>
                <a:sym typeface="Mada"/>
              </a:rPr>
              <a:t>Abnormal insulin secretion. </a:t>
            </a:r>
            <a:r>
              <a:rPr lang="en" sz="1200">
                <a:solidFill>
                  <a:srgbClr val="6AA84F"/>
                </a:solidFill>
                <a:latin typeface="Mada"/>
                <a:ea typeface="Mada"/>
                <a:cs typeface="Mada"/>
                <a:sym typeface="Mada"/>
              </a:rPr>
              <a:t>(partial production of insulin)</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 sz="1200">
                <a:latin typeface="Mada"/>
                <a:ea typeface="Mada"/>
                <a:cs typeface="Mada"/>
                <a:sym typeface="Mada"/>
              </a:rPr>
              <a:t>Resistance to insulin action in target tissues associated with decreased number of insulin receptors.</a:t>
            </a:r>
            <a:endParaRPr sz="1200">
              <a:latin typeface="Mada"/>
              <a:ea typeface="Mada"/>
              <a:cs typeface="Mada"/>
              <a:sym typeface="Mada"/>
            </a:endParaRPr>
          </a:p>
        </p:txBody>
      </p:sp>
      <p:sp>
        <p:nvSpPr>
          <p:cNvPr id="177" name="Google Shape;177;p38"/>
          <p:cNvSpPr txBox="1"/>
          <p:nvPr/>
        </p:nvSpPr>
        <p:spPr>
          <a:xfrm>
            <a:off x="1115725" y="4389504"/>
            <a:ext cx="4623600" cy="465600"/>
          </a:xfrm>
          <a:prstGeom prst="rect">
            <a:avLst/>
          </a:prstGeom>
          <a:noFill/>
          <a:ln>
            <a:noFill/>
          </a:ln>
        </p:spPr>
        <p:txBody>
          <a:bodyPr anchorCtr="0" anchor="t" bIns="34275" lIns="68575" spcFirstLastPara="1" rIns="68575" wrap="square" tIns="34275">
            <a:noAutofit/>
          </a:bodyPr>
          <a:lstStyle/>
          <a:p>
            <a:pPr indent="-171450" lvl="0" marL="0" rtl="0" algn="ctr">
              <a:lnSpc>
                <a:spcPct val="100000"/>
              </a:lnSpc>
              <a:spcBef>
                <a:spcPts val="600"/>
              </a:spcBef>
              <a:spcAft>
                <a:spcPts val="0"/>
              </a:spcAft>
              <a:buSzPts val="1100"/>
              <a:buNone/>
            </a:pPr>
            <a:r>
              <a:rPr b="1" lang="en" sz="1800">
                <a:solidFill>
                  <a:srgbClr val="78B8A3"/>
                </a:solidFill>
                <a:latin typeface="Mada"/>
                <a:ea typeface="Mada"/>
                <a:cs typeface="Mada"/>
                <a:sym typeface="Mada"/>
              </a:rPr>
              <a:t>Treatment of Type II Diabetes (NIDDM)</a:t>
            </a:r>
            <a:r>
              <a:rPr b="1" baseline="30000" lang="en" sz="1800">
                <a:solidFill>
                  <a:srgbClr val="6AA84F"/>
                </a:solidFill>
                <a:latin typeface="Mada"/>
                <a:ea typeface="Mada"/>
                <a:cs typeface="Mada"/>
                <a:sym typeface="Mada"/>
              </a:rPr>
              <a:t>1</a:t>
            </a:r>
            <a:endParaRPr b="1" baseline="30000" sz="1800">
              <a:solidFill>
                <a:srgbClr val="6AA84F"/>
              </a:solidFill>
              <a:latin typeface="Mada"/>
              <a:ea typeface="Mada"/>
              <a:cs typeface="Mada"/>
              <a:sym typeface="Mada"/>
            </a:endParaRPr>
          </a:p>
          <a:p>
            <a:pPr indent="-171450" lvl="0" marL="0" rtl="0" algn="ctr">
              <a:lnSpc>
                <a:spcPct val="98181"/>
              </a:lnSpc>
              <a:spcBef>
                <a:spcPts val="0"/>
              </a:spcBef>
              <a:spcAft>
                <a:spcPts val="0"/>
              </a:spcAft>
              <a:buClr>
                <a:schemeClr val="dk1"/>
              </a:buClr>
              <a:buSzPts val="1100"/>
              <a:buFont typeface="Arial"/>
              <a:buNone/>
            </a:pPr>
            <a:r>
              <a:t/>
            </a:r>
            <a:endParaRPr b="1" sz="1800">
              <a:solidFill>
                <a:srgbClr val="78B8A3"/>
              </a:solidFill>
              <a:latin typeface="Mada"/>
              <a:ea typeface="Mada"/>
              <a:cs typeface="Mada"/>
              <a:sym typeface="Mada"/>
            </a:endParaRPr>
          </a:p>
        </p:txBody>
      </p:sp>
      <p:cxnSp>
        <p:nvCxnSpPr>
          <p:cNvPr id="178" name="Google Shape;178;p38"/>
          <p:cNvCxnSpPr/>
          <p:nvPr/>
        </p:nvCxnSpPr>
        <p:spPr>
          <a:xfrm>
            <a:off x="62125" y="5677143"/>
            <a:ext cx="6730800" cy="19800"/>
          </a:xfrm>
          <a:prstGeom prst="straightConnector1">
            <a:avLst/>
          </a:prstGeom>
          <a:noFill/>
          <a:ln cap="flat" cmpd="sng" w="9525">
            <a:solidFill>
              <a:srgbClr val="595959"/>
            </a:solidFill>
            <a:prstDash val="dot"/>
            <a:round/>
            <a:headEnd len="med" w="med" type="oval"/>
            <a:tailEnd len="med" w="med" type="oval"/>
          </a:ln>
        </p:spPr>
      </p:cxnSp>
      <p:sp>
        <p:nvSpPr>
          <p:cNvPr id="179" name="Google Shape;179;p38"/>
          <p:cNvSpPr/>
          <p:nvPr/>
        </p:nvSpPr>
        <p:spPr>
          <a:xfrm>
            <a:off x="197525" y="4892833"/>
            <a:ext cx="1498500" cy="1568100"/>
          </a:xfrm>
          <a:prstGeom prst="diamond">
            <a:avLst/>
          </a:prstGeom>
          <a:solidFill>
            <a:srgbClr val="314043"/>
          </a:solidFill>
          <a:ln>
            <a:noFill/>
          </a:ln>
        </p:spPr>
        <p:txBody>
          <a:bodyPr anchorCtr="0" anchor="ctr" bIns="91425" lIns="91425" spcFirstLastPara="1" rIns="91425" wrap="square" tIns="91425">
            <a:noAutofit/>
          </a:bodyPr>
          <a:lstStyle/>
          <a:p>
            <a:pPr indent="0" lvl="0" marL="0" rtl="0" algn="l">
              <a:lnSpc>
                <a:spcPct val="163636"/>
              </a:lnSpc>
              <a:spcBef>
                <a:spcPts val="800"/>
              </a:spcBef>
              <a:spcAft>
                <a:spcPts val="0"/>
              </a:spcAft>
              <a:buClr>
                <a:schemeClr val="dk1"/>
              </a:buClr>
              <a:buSzPts val="1100"/>
              <a:buFont typeface="Arial"/>
              <a:buNone/>
            </a:pPr>
            <a:r>
              <a:t/>
            </a:r>
            <a:endParaRPr sz="1200">
              <a:solidFill>
                <a:srgbClr val="FFFFFF"/>
              </a:solidFill>
              <a:latin typeface="Cabin"/>
              <a:ea typeface="Cabin"/>
              <a:cs typeface="Cabin"/>
              <a:sym typeface="Cabin"/>
            </a:endParaRPr>
          </a:p>
        </p:txBody>
      </p:sp>
      <p:sp>
        <p:nvSpPr>
          <p:cNvPr id="180" name="Google Shape;180;p38"/>
          <p:cNvSpPr/>
          <p:nvPr/>
        </p:nvSpPr>
        <p:spPr>
          <a:xfrm>
            <a:off x="1850232" y="4892834"/>
            <a:ext cx="1498500" cy="1568100"/>
          </a:xfrm>
          <a:prstGeom prst="diamond">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Cabin"/>
              <a:ea typeface="Cabin"/>
              <a:cs typeface="Cabin"/>
              <a:sym typeface="Cabin"/>
            </a:endParaRPr>
          </a:p>
        </p:txBody>
      </p:sp>
      <p:sp>
        <p:nvSpPr>
          <p:cNvPr id="181" name="Google Shape;181;p38"/>
          <p:cNvSpPr/>
          <p:nvPr/>
        </p:nvSpPr>
        <p:spPr>
          <a:xfrm>
            <a:off x="3471426" y="4892834"/>
            <a:ext cx="1498500" cy="1568100"/>
          </a:xfrm>
          <a:prstGeom prst="diamond">
            <a:avLst/>
          </a:prstGeom>
          <a:solidFill>
            <a:srgbClr val="A4CF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Cabin"/>
              <a:ea typeface="Cabin"/>
              <a:cs typeface="Cabin"/>
              <a:sym typeface="Cabin"/>
            </a:endParaRPr>
          </a:p>
          <a:p>
            <a:pPr indent="0" lvl="0" marL="0" rtl="0" algn="l">
              <a:spcBef>
                <a:spcPts val="0"/>
              </a:spcBef>
              <a:spcAft>
                <a:spcPts val="0"/>
              </a:spcAft>
              <a:buNone/>
            </a:pPr>
            <a:r>
              <a:t/>
            </a:r>
            <a:endParaRPr sz="1200">
              <a:solidFill>
                <a:srgbClr val="FFFFFF"/>
              </a:solidFill>
              <a:latin typeface="Cabin"/>
              <a:ea typeface="Cabin"/>
              <a:cs typeface="Cabin"/>
              <a:sym typeface="Cabin"/>
            </a:endParaRPr>
          </a:p>
        </p:txBody>
      </p:sp>
      <p:sp>
        <p:nvSpPr>
          <p:cNvPr id="182" name="Google Shape;182;p38"/>
          <p:cNvSpPr/>
          <p:nvPr/>
        </p:nvSpPr>
        <p:spPr>
          <a:xfrm>
            <a:off x="5141786" y="4902358"/>
            <a:ext cx="1498500" cy="1568100"/>
          </a:xfrm>
          <a:prstGeom prst="diamond">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Cabin"/>
              <a:ea typeface="Cabin"/>
              <a:cs typeface="Cabin"/>
              <a:sym typeface="Cabin"/>
            </a:endParaRPr>
          </a:p>
        </p:txBody>
      </p:sp>
      <p:sp>
        <p:nvSpPr>
          <p:cNvPr id="183" name="Google Shape;183;p38"/>
          <p:cNvSpPr txBox="1"/>
          <p:nvPr/>
        </p:nvSpPr>
        <p:spPr>
          <a:xfrm>
            <a:off x="383438" y="5299447"/>
            <a:ext cx="1152600" cy="71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Clr>
                <a:schemeClr val="dk1"/>
              </a:buClr>
              <a:buSzPts val="1100"/>
              <a:buFont typeface="Arial"/>
              <a:buNone/>
            </a:pPr>
            <a:r>
              <a:rPr lang="en" sz="1200">
                <a:solidFill>
                  <a:srgbClr val="FFFFFF"/>
                </a:solidFill>
                <a:latin typeface="Mada"/>
                <a:ea typeface="Mada"/>
                <a:cs typeface="Mada"/>
                <a:sym typeface="Mada"/>
              </a:rPr>
              <a:t>Proper dietary management.</a:t>
            </a:r>
            <a:endParaRPr>
              <a:solidFill>
                <a:srgbClr val="FFFFFF"/>
              </a:solidFill>
            </a:endParaRPr>
          </a:p>
        </p:txBody>
      </p:sp>
      <p:sp>
        <p:nvSpPr>
          <p:cNvPr id="184" name="Google Shape;184;p38"/>
          <p:cNvSpPr txBox="1"/>
          <p:nvPr/>
        </p:nvSpPr>
        <p:spPr>
          <a:xfrm>
            <a:off x="1929013" y="5423110"/>
            <a:ext cx="1352100" cy="83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FFFFFF"/>
                </a:solidFill>
                <a:latin typeface="Mada"/>
                <a:ea typeface="Mada"/>
                <a:cs typeface="Mada"/>
                <a:sym typeface="Mada"/>
              </a:rPr>
              <a:t>I</a:t>
            </a:r>
            <a:r>
              <a:rPr lang="en" sz="1200">
                <a:solidFill>
                  <a:srgbClr val="FFFFFF"/>
                </a:solidFill>
                <a:latin typeface="Mada"/>
                <a:ea typeface="Mada"/>
                <a:cs typeface="Mada"/>
                <a:sym typeface="Mada"/>
              </a:rPr>
              <a:t>ncrease physical       activity.</a:t>
            </a:r>
            <a:endParaRPr sz="1200">
              <a:solidFill>
                <a:srgbClr val="FFFFFF"/>
              </a:solidFill>
              <a:latin typeface="Mada"/>
              <a:ea typeface="Mada"/>
              <a:cs typeface="Mada"/>
              <a:sym typeface="Mada"/>
            </a:endParaRPr>
          </a:p>
          <a:p>
            <a:pPr indent="0" lvl="0" marL="0" rtl="0" algn="l">
              <a:spcBef>
                <a:spcPts val="0"/>
              </a:spcBef>
              <a:spcAft>
                <a:spcPts val="0"/>
              </a:spcAft>
              <a:buNone/>
            </a:pPr>
            <a:r>
              <a:t/>
            </a:r>
            <a:endParaRPr/>
          </a:p>
        </p:txBody>
      </p:sp>
      <p:sp>
        <p:nvSpPr>
          <p:cNvPr id="185" name="Google Shape;185;p38"/>
          <p:cNvSpPr txBox="1"/>
          <p:nvPr/>
        </p:nvSpPr>
        <p:spPr>
          <a:xfrm>
            <a:off x="3753300" y="5518877"/>
            <a:ext cx="837900" cy="6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8"/>
          <p:cNvSpPr txBox="1"/>
          <p:nvPr/>
        </p:nvSpPr>
        <p:spPr>
          <a:xfrm>
            <a:off x="5392725" y="5154091"/>
            <a:ext cx="1032000" cy="82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en" sz="1200">
                <a:solidFill>
                  <a:srgbClr val="FFFFFF"/>
                </a:solidFill>
                <a:latin typeface="Mada"/>
                <a:ea typeface="Mada"/>
                <a:cs typeface="Mada"/>
                <a:sym typeface="Mada"/>
              </a:rPr>
              <a:t>Oral antidiabetic drugs.</a:t>
            </a:r>
            <a:endParaRPr>
              <a:solidFill>
                <a:srgbClr val="FFFFFF"/>
              </a:solidFill>
            </a:endParaRPr>
          </a:p>
        </p:txBody>
      </p:sp>
      <p:sp>
        <p:nvSpPr>
          <p:cNvPr id="187" name="Google Shape;187;p38"/>
          <p:cNvSpPr txBox="1"/>
          <p:nvPr/>
        </p:nvSpPr>
        <p:spPr>
          <a:xfrm>
            <a:off x="3685650" y="5074000"/>
            <a:ext cx="1076700" cy="126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rgbClr val="FFFFFF"/>
                </a:solidFill>
                <a:latin typeface="Mada"/>
                <a:ea typeface="Mada"/>
                <a:cs typeface="Mada"/>
                <a:sym typeface="Mada"/>
              </a:rPr>
              <a:t>Caloric restriction and weight  loss are IMP  in obese diabetic  patients.</a:t>
            </a:r>
            <a:endParaRPr sz="1100">
              <a:solidFill>
                <a:srgbClr val="FFFFFF"/>
              </a:solidFill>
              <a:latin typeface="Mada"/>
              <a:ea typeface="Mada"/>
              <a:cs typeface="Mada"/>
              <a:sym typeface="Mada"/>
            </a:endParaRPr>
          </a:p>
        </p:txBody>
      </p:sp>
      <p:sp>
        <p:nvSpPr>
          <p:cNvPr id="188" name="Google Shape;188;p38"/>
          <p:cNvSpPr/>
          <p:nvPr/>
        </p:nvSpPr>
        <p:spPr>
          <a:xfrm>
            <a:off x="759673" y="7943250"/>
            <a:ext cx="2245200" cy="13341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200">
                <a:solidFill>
                  <a:srgbClr val="78B8A3"/>
                </a:solidFill>
                <a:latin typeface="Mada"/>
                <a:ea typeface="Mada"/>
                <a:cs typeface="Mada"/>
                <a:sym typeface="Mada"/>
              </a:rPr>
              <a:t>Insulin secretagogues </a:t>
            </a:r>
            <a:r>
              <a:rPr b="1" baseline="30000" lang="en" sz="1200">
                <a:solidFill>
                  <a:srgbClr val="6AA84F"/>
                </a:solidFill>
                <a:latin typeface="Mada"/>
                <a:ea typeface="Mada"/>
                <a:cs typeface="Mada"/>
                <a:sym typeface="Mada"/>
              </a:rPr>
              <a:t>2</a:t>
            </a:r>
            <a:r>
              <a:rPr b="1" lang="en" sz="1200">
                <a:solidFill>
                  <a:srgbClr val="78B8A3"/>
                </a:solidFill>
                <a:latin typeface="Mada"/>
                <a:ea typeface="Mada"/>
                <a:cs typeface="Mada"/>
                <a:sym typeface="Mada"/>
              </a:rPr>
              <a:t>:</a:t>
            </a:r>
            <a:endParaRPr b="1" sz="1200">
              <a:solidFill>
                <a:srgbClr val="78B8A3"/>
              </a:solidFill>
              <a:latin typeface="Mada"/>
              <a:ea typeface="Mada"/>
              <a:cs typeface="Mada"/>
              <a:sym typeface="Mada"/>
            </a:endParaRPr>
          </a:p>
          <a:p>
            <a:pPr indent="0" lvl="0" marL="0" rtl="0" algn="ctr">
              <a:lnSpc>
                <a:spcPct val="100000"/>
              </a:lnSpc>
              <a:spcBef>
                <a:spcPts val="0"/>
              </a:spcBef>
              <a:spcAft>
                <a:spcPts val="0"/>
              </a:spcAft>
              <a:buClr>
                <a:schemeClr val="dk1"/>
              </a:buClr>
              <a:buSzPts val="1100"/>
              <a:buFont typeface="Arial"/>
              <a:buNone/>
            </a:pPr>
            <a:r>
              <a:t/>
            </a:r>
            <a:endParaRPr b="1" sz="1200">
              <a:solidFill>
                <a:srgbClr val="0033CC"/>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 sz="1200">
                <a:solidFill>
                  <a:schemeClr val="dk1"/>
                </a:solidFill>
                <a:latin typeface="Mada"/>
                <a:ea typeface="Mada"/>
                <a:cs typeface="Mada"/>
                <a:sym typeface="Mada"/>
              </a:rPr>
              <a:t>Sulfonylurea drugs.</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 sz="1200">
                <a:solidFill>
                  <a:schemeClr val="dk1"/>
                </a:solidFill>
                <a:latin typeface="Mada"/>
                <a:ea typeface="Mada"/>
                <a:cs typeface="Mada"/>
                <a:sym typeface="Mada"/>
              </a:rPr>
              <a:t>Meglitinides.</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 sz="1200">
                <a:solidFill>
                  <a:schemeClr val="dk1"/>
                </a:solidFill>
                <a:latin typeface="Mada"/>
                <a:ea typeface="Mada"/>
                <a:cs typeface="Mada"/>
                <a:sym typeface="Mada"/>
              </a:rPr>
              <a:t>Incretin mimetics.</a:t>
            </a:r>
            <a:endParaRPr b="1"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89" name="Google Shape;189;p38"/>
          <p:cNvSpPr txBox="1"/>
          <p:nvPr/>
        </p:nvSpPr>
        <p:spPr>
          <a:xfrm>
            <a:off x="359438" y="7784918"/>
            <a:ext cx="782400" cy="19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0">
                <a:solidFill>
                  <a:srgbClr val="314043"/>
                </a:solidFill>
              </a:rPr>
              <a:t>1</a:t>
            </a:r>
            <a:endParaRPr b="1" sz="8000">
              <a:solidFill>
                <a:srgbClr val="314043"/>
              </a:solidFill>
            </a:endParaRPr>
          </a:p>
        </p:txBody>
      </p:sp>
      <p:sp>
        <p:nvSpPr>
          <p:cNvPr id="190" name="Google Shape;190;p38"/>
          <p:cNvSpPr/>
          <p:nvPr/>
        </p:nvSpPr>
        <p:spPr>
          <a:xfrm>
            <a:off x="4141454" y="7943250"/>
            <a:ext cx="2259300" cy="13341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200">
                <a:solidFill>
                  <a:srgbClr val="78B8A3"/>
                </a:solidFill>
                <a:latin typeface="Mada"/>
                <a:ea typeface="Mada"/>
                <a:cs typeface="Mada"/>
                <a:sym typeface="Mada"/>
              </a:rPr>
              <a:t>Insulin sensitizers </a:t>
            </a:r>
            <a:r>
              <a:rPr b="1" baseline="30000" lang="en" sz="1200">
                <a:solidFill>
                  <a:srgbClr val="78B8A3"/>
                </a:solidFill>
                <a:latin typeface="Mada"/>
                <a:ea typeface="Mada"/>
                <a:cs typeface="Mada"/>
                <a:sym typeface="Mada"/>
              </a:rPr>
              <a:t>3</a:t>
            </a:r>
            <a:r>
              <a:rPr b="1" lang="en" sz="1200">
                <a:solidFill>
                  <a:srgbClr val="78B8A3"/>
                </a:solidFill>
                <a:latin typeface="Mada"/>
                <a:ea typeface="Mada"/>
                <a:cs typeface="Mada"/>
                <a:sym typeface="Mada"/>
              </a:rPr>
              <a:t>:</a:t>
            </a:r>
            <a:endParaRPr b="1" sz="1200">
              <a:solidFill>
                <a:srgbClr val="78B8A3"/>
              </a:solidFill>
              <a:latin typeface="Mada"/>
              <a:ea typeface="Mada"/>
              <a:cs typeface="Mada"/>
              <a:sym typeface="Mada"/>
            </a:endParaRPr>
          </a:p>
          <a:p>
            <a:pPr indent="0" lvl="0" marL="0" rtl="0" algn="ctr">
              <a:lnSpc>
                <a:spcPct val="100000"/>
              </a:lnSpc>
              <a:spcBef>
                <a:spcPts val="0"/>
              </a:spcBef>
              <a:spcAft>
                <a:spcPts val="0"/>
              </a:spcAft>
              <a:buClr>
                <a:schemeClr val="dk1"/>
              </a:buClr>
              <a:buSzPts val="1100"/>
              <a:buFont typeface="Arial"/>
              <a:buNone/>
            </a:pPr>
            <a:r>
              <a:t/>
            </a:r>
            <a:endParaRPr b="1" sz="1200">
              <a:solidFill>
                <a:srgbClr val="78B8A3"/>
              </a:solidFill>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b="1" lang="en" sz="1200">
                <a:solidFill>
                  <a:schemeClr val="dk1"/>
                </a:solidFill>
                <a:latin typeface="Mada"/>
                <a:ea typeface="Mada"/>
                <a:cs typeface="Mada"/>
                <a:sym typeface="Mada"/>
              </a:rPr>
              <a:t>Biguanides</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 sz="1200">
                <a:solidFill>
                  <a:schemeClr val="dk1"/>
                </a:solidFill>
                <a:latin typeface="Mada"/>
                <a:ea typeface="Mada"/>
                <a:cs typeface="Mada"/>
                <a:sym typeface="Mada"/>
              </a:rPr>
              <a:t>Thiazolidinediones</a:t>
            </a:r>
            <a:endParaRPr b="1" sz="1200">
              <a:latin typeface="Mada"/>
              <a:ea typeface="Mada"/>
              <a:cs typeface="Mada"/>
              <a:sym typeface="Mada"/>
            </a:endParaRPr>
          </a:p>
        </p:txBody>
      </p:sp>
      <p:sp>
        <p:nvSpPr>
          <p:cNvPr id="191" name="Google Shape;191;p38"/>
          <p:cNvSpPr txBox="1"/>
          <p:nvPr/>
        </p:nvSpPr>
        <p:spPr>
          <a:xfrm>
            <a:off x="3681358" y="7804850"/>
            <a:ext cx="736800" cy="16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0">
                <a:solidFill>
                  <a:srgbClr val="314043"/>
                </a:solidFill>
              </a:rPr>
              <a:t>2</a:t>
            </a:r>
            <a:endParaRPr b="1" sz="8000">
              <a:solidFill>
                <a:srgbClr val="314043"/>
              </a:solidFill>
            </a:endParaRPr>
          </a:p>
        </p:txBody>
      </p:sp>
      <p:sp>
        <p:nvSpPr>
          <p:cNvPr id="192" name="Google Shape;192;p38"/>
          <p:cNvSpPr/>
          <p:nvPr/>
        </p:nvSpPr>
        <p:spPr>
          <a:xfrm>
            <a:off x="745500" y="9527025"/>
            <a:ext cx="2259300" cy="1334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78B8A3"/>
                </a:solidFill>
                <a:latin typeface="Mada"/>
                <a:ea typeface="Mada"/>
                <a:cs typeface="Mada"/>
                <a:sym typeface="Mada"/>
              </a:rPr>
              <a:t>Agents that reduce carbohydrate absorption:</a:t>
            </a:r>
            <a:endParaRPr b="1" sz="1200">
              <a:solidFill>
                <a:srgbClr val="78B8A3"/>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 sz="1200">
                <a:solidFill>
                  <a:schemeClr val="dk1"/>
                </a:solidFill>
                <a:latin typeface="Mada"/>
                <a:ea typeface="Mada"/>
                <a:cs typeface="Mada"/>
                <a:sym typeface="Mada"/>
              </a:rPr>
              <a:t>Alpha glucosidase inhibitors</a:t>
            </a:r>
            <a:endParaRPr sz="1200">
              <a:latin typeface="Mada"/>
              <a:ea typeface="Mada"/>
              <a:cs typeface="Mada"/>
              <a:sym typeface="Mada"/>
            </a:endParaRPr>
          </a:p>
        </p:txBody>
      </p:sp>
      <p:sp>
        <p:nvSpPr>
          <p:cNvPr id="193" name="Google Shape;193;p38"/>
          <p:cNvSpPr txBox="1"/>
          <p:nvPr/>
        </p:nvSpPr>
        <p:spPr>
          <a:xfrm>
            <a:off x="270250" y="9473175"/>
            <a:ext cx="736800" cy="12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0">
                <a:solidFill>
                  <a:srgbClr val="314043"/>
                </a:solidFill>
              </a:rPr>
              <a:t>3</a:t>
            </a:r>
            <a:endParaRPr b="1" sz="8000">
              <a:solidFill>
                <a:srgbClr val="314043"/>
              </a:solidFill>
            </a:endParaRPr>
          </a:p>
        </p:txBody>
      </p:sp>
      <p:sp>
        <p:nvSpPr>
          <p:cNvPr id="194" name="Google Shape;194;p38"/>
          <p:cNvSpPr txBox="1"/>
          <p:nvPr/>
        </p:nvSpPr>
        <p:spPr>
          <a:xfrm>
            <a:off x="735300" y="7072230"/>
            <a:ext cx="5178600" cy="717300"/>
          </a:xfrm>
          <a:prstGeom prst="rect">
            <a:avLst/>
          </a:prstGeom>
          <a:noFill/>
          <a:ln>
            <a:noFill/>
          </a:ln>
        </p:spPr>
        <p:txBody>
          <a:bodyPr anchorCtr="0" anchor="ctr" bIns="34275" lIns="68575" spcFirstLastPara="1" rIns="68575" wrap="square" tIns="34275">
            <a:noAutofit/>
          </a:bodyPr>
          <a:lstStyle/>
          <a:p>
            <a:pPr indent="114300" lvl="0" marL="0" rtl="0" algn="ctr">
              <a:lnSpc>
                <a:spcPct val="98181"/>
              </a:lnSpc>
              <a:spcBef>
                <a:spcPts val="0"/>
              </a:spcBef>
              <a:spcAft>
                <a:spcPts val="0"/>
              </a:spcAft>
              <a:buClr>
                <a:schemeClr val="dk1"/>
              </a:buClr>
              <a:buSzPts val="1100"/>
              <a:buFont typeface="Arial"/>
              <a:buNone/>
            </a:pPr>
            <a:r>
              <a:rPr b="1" lang="en" sz="2400">
                <a:solidFill>
                  <a:srgbClr val="314043"/>
                </a:solidFill>
                <a:latin typeface="Georgia"/>
                <a:ea typeface="Georgia"/>
                <a:cs typeface="Georgia"/>
                <a:sym typeface="Georgia"/>
              </a:rPr>
              <a:t>Oral hypoglycemic drugs </a:t>
            </a:r>
            <a:endParaRPr b="1" sz="2400">
              <a:solidFill>
                <a:srgbClr val="314043"/>
              </a:solidFill>
              <a:latin typeface="Georgia"/>
              <a:ea typeface="Georgia"/>
              <a:cs typeface="Georgia"/>
              <a:sym typeface="Georgia"/>
            </a:endParaRPr>
          </a:p>
          <a:p>
            <a:pPr indent="114300" lvl="0" marL="0" rtl="0" algn="ctr">
              <a:lnSpc>
                <a:spcPct val="98181"/>
              </a:lnSpc>
              <a:spcBef>
                <a:spcPts val="0"/>
              </a:spcBef>
              <a:spcAft>
                <a:spcPts val="0"/>
              </a:spcAft>
              <a:buClr>
                <a:schemeClr val="dk1"/>
              </a:buClr>
              <a:buSzPts val="1100"/>
              <a:buFont typeface="Arial"/>
              <a:buNone/>
            </a:pPr>
            <a:r>
              <a:rPr b="1" lang="en" sz="2400">
                <a:solidFill>
                  <a:srgbClr val="314043"/>
                </a:solidFill>
                <a:latin typeface="Georgia"/>
                <a:ea typeface="Georgia"/>
                <a:cs typeface="Georgia"/>
                <a:sym typeface="Georgia"/>
              </a:rPr>
              <a:t>( Antidiabetic drugs )</a:t>
            </a:r>
            <a:endParaRPr b="1" sz="2400">
              <a:solidFill>
                <a:srgbClr val="314043"/>
              </a:solidFill>
              <a:latin typeface="Georgia"/>
              <a:ea typeface="Georgia"/>
              <a:cs typeface="Georgia"/>
              <a:sym typeface="Georgia"/>
            </a:endParaRPr>
          </a:p>
        </p:txBody>
      </p:sp>
      <p:sp>
        <p:nvSpPr>
          <p:cNvPr id="195" name="Google Shape;195;p38"/>
          <p:cNvSpPr/>
          <p:nvPr/>
        </p:nvSpPr>
        <p:spPr>
          <a:xfrm>
            <a:off x="4123775" y="9402075"/>
            <a:ext cx="2277000" cy="1334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3D85C6"/>
                </a:solidFill>
                <a:latin typeface="Mada"/>
                <a:ea typeface="Mada"/>
                <a:cs typeface="Mada"/>
                <a:sym typeface="Mada"/>
              </a:rPr>
              <a:t>Agents that reduce glucose renal reabsorption</a:t>
            </a:r>
            <a:endParaRPr b="1" sz="1200">
              <a:solidFill>
                <a:srgbClr val="3D85C6"/>
              </a:solidFill>
              <a:latin typeface="Mada"/>
              <a:ea typeface="Mada"/>
              <a:cs typeface="Mada"/>
              <a:sym typeface="Mada"/>
            </a:endParaRPr>
          </a:p>
          <a:p>
            <a:pPr indent="0" lvl="0" marL="0" rtl="0" algn="ctr">
              <a:lnSpc>
                <a:spcPct val="115000"/>
              </a:lnSpc>
              <a:spcBef>
                <a:spcPts val="0"/>
              </a:spcBef>
              <a:spcAft>
                <a:spcPts val="0"/>
              </a:spcAft>
              <a:buNone/>
            </a:pPr>
            <a:r>
              <a:rPr b="1" lang="en" sz="1200">
                <a:solidFill>
                  <a:srgbClr val="674EA7"/>
                </a:solidFill>
                <a:latin typeface="Mada"/>
                <a:ea typeface="Mada"/>
                <a:cs typeface="Mada"/>
                <a:sym typeface="Mada"/>
              </a:rPr>
              <a:t>(Increase glucose excretion):</a:t>
            </a:r>
            <a:endParaRPr b="1" sz="1200">
              <a:solidFill>
                <a:srgbClr val="674EA7"/>
              </a:solidFill>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b="1" lang="en" sz="1200">
                <a:latin typeface="Mada"/>
                <a:ea typeface="Mada"/>
                <a:cs typeface="Mada"/>
                <a:sym typeface="Mada"/>
              </a:rPr>
              <a:t>Sodium/glucose cotransporter 2 (SGLT2) inhibitors</a:t>
            </a:r>
            <a:endParaRPr sz="1200">
              <a:latin typeface="Mada"/>
              <a:ea typeface="Mada"/>
              <a:cs typeface="Mada"/>
              <a:sym typeface="Mada"/>
            </a:endParaRPr>
          </a:p>
        </p:txBody>
      </p:sp>
      <p:sp>
        <p:nvSpPr>
          <p:cNvPr id="196" name="Google Shape;196;p38"/>
          <p:cNvSpPr txBox="1"/>
          <p:nvPr/>
        </p:nvSpPr>
        <p:spPr>
          <a:xfrm>
            <a:off x="3629475" y="9348225"/>
            <a:ext cx="736800" cy="12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0">
                <a:solidFill>
                  <a:srgbClr val="314043"/>
                </a:solidFill>
              </a:rPr>
              <a:t>4</a:t>
            </a:r>
            <a:endParaRPr b="1" sz="8000">
              <a:solidFill>
                <a:srgbClr val="314043"/>
              </a:solidFill>
            </a:endParaRPr>
          </a:p>
        </p:txBody>
      </p:sp>
      <p:sp>
        <p:nvSpPr>
          <p:cNvPr id="197" name="Google Shape;197;p38"/>
          <p:cNvSpPr txBox="1"/>
          <p:nvPr/>
        </p:nvSpPr>
        <p:spPr>
          <a:xfrm>
            <a:off x="7741825" y="4163525"/>
            <a:ext cx="48156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8"/>
          <p:cNvSpPr txBox="1"/>
          <p:nvPr/>
        </p:nvSpPr>
        <p:spPr>
          <a:xfrm>
            <a:off x="-78100" y="11293900"/>
            <a:ext cx="6840000" cy="6495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Type 2 diabetes is managed through a stepwise approach, starting with diet and exercise, followed by oral hypoglycemic drugs, then combination therapy if the patient is not responding to monotherapy of oral hypoglycemics, and finally in advanced severe cases insulin injections are used. </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They increase the production of insulin</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They increase the sensitivity of peripheral tissues to insulin.</a:t>
            </a:r>
            <a:endParaRPr sz="900">
              <a:solidFill>
                <a:srgbClr val="6AA84F"/>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9"/>
          <p:cNvSpPr txBox="1"/>
          <p:nvPr/>
        </p:nvSpPr>
        <p:spPr>
          <a:xfrm>
            <a:off x="394950" y="1327200"/>
            <a:ext cx="5791200" cy="3666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Clr>
                <a:srgbClr val="78B8A3"/>
              </a:buClr>
              <a:buSzPts val="1800"/>
              <a:buFont typeface="Mada"/>
              <a:buAutoNum type="arabicParenR"/>
            </a:pPr>
            <a:r>
              <a:rPr b="1" lang="en" sz="1800">
                <a:solidFill>
                  <a:srgbClr val="78B8A3"/>
                </a:solidFill>
                <a:latin typeface="Mada"/>
                <a:ea typeface="Mada"/>
                <a:cs typeface="Mada"/>
                <a:sym typeface="Mada"/>
              </a:rPr>
              <a:t>sulfonylureas</a:t>
            </a:r>
            <a:endParaRPr b="1" sz="1800">
              <a:solidFill>
                <a:srgbClr val="78B8A3"/>
              </a:solidFill>
              <a:latin typeface="Mada"/>
              <a:ea typeface="Mada"/>
              <a:cs typeface="Mada"/>
              <a:sym typeface="Mada"/>
            </a:endParaRPr>
          </a:p>
        </p:txBody>
      </p:sp>
      <p:sp>
        <p:nvSpPr>
          <p:cNvPr id="204" name="Google Shape;204;p39"/>
          <p:cNvSpPr txBox="1"/>
          <p:nvPr/>
        </p:nvSpPr>
        <p:spPr>
          <a:xfrm>
            <a:off x="545463" y="9525"/>
            <a:ext cx="5791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314043"/>
                </a:solidFill>
                <a:latin typeface="Georgia"/>
                <a:ea typeface="Georgia"/>
                <a:cs typeface="Georgia"/>
                <a:sym typeface="Georgia"/>
              </a:rPr>
              <a:t>Insulin secretagogues</a:t>
            </a:r>
            <a:endParaRPr b="1" sz="2400">
              <a:solidFill>
                <a:srgbClr val="314043"/>
              </a:solidFill>
              <a:latin typeface="Georgia"/>
              <a:ea typeface="Georgia"/>
              <a:cs typeface="Georgia"/>
              <a:sym typeface="Georgia"/>
            </a:endParaRPr>
          </a:p>
        </p:txBody>
      </p:sp>
      <p:sp>
        <p:nvSpPr>
          <p:cNvPr id="205" name="Google Shape;205;p39"/>
          <p:cNvSpPr txBox="1"/>
          <p:nvPr/>
        </p:nvSpPr>
        <p:spPr>
          <a:xfrm>
            <a:off x="132150" y="495150"/>
            <a:ext cx="6642900" cy="781200"/>
          </a:xfrm>
          <a:prstGeom prst="rect">
            <a:avLst/>
          </a:prstGeom>
          <a:noFill/>
          <a:ln cap="flat" cmpd="sng" w="9525">
            <a:solidFill>
              <a:srgbClr val="33876B"/>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Are drugs which increase the amount of insulin secreted by the pancreas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Their action depends upon </a:t>
            </a:r>
            <a:r>
              <a:rPr b="1" lang="en" sz="1200">
                <a:solidFill>
                  <a:srgbClr val="FF0000"/>
                </a:solidFill>
                <a:latin typeface="Mada"/>
                <a:ea typeface="Mada"/>
                <a:cs typeface="Mada"/>
                <a:sym typeface="Mada"/>
              </a:rPr>
              <a:t>functioning</a:t>
            </a:r>
            <a:r>
              <a:rPr lang="en" sz="1200">
                <a:latin typeface="Mada"/>
                <a:ea typeface="Mada"/>
                <a:cs typeface="Mada"/>
                <a:sym typeface="Mada"/>
              </a:rPr>
              <a:t>  pancreatic β-cells </a:t>
            </a:r>
            <a:r>
              <a:rPr lang="en" sz="1200">
                <a:solidFill>
                  <a:srgbClr val="6AA84F"/>
                </a:solidFill>
                <a:latin typeface="Mada"/>
                <a:ea typeface="Mada"/>
                <a:cs typeface="Mada"/>
                <a:sym typeface="Mada"/>
              </a:rPr>
              <a:t>(Not for T1D)</a:t>
            </a:r>
            <a:endParaRPr>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It includes:    1. Sulfonylureas      2. Meglitinides       3. Incretin mimetics</a:t>
            </a:r>
            <a:endParaRPr sz="1200">
              <a:latin typeface="Mada"/>
              <a:ea typeface="Mada"/>
              <a:cs typeface="Mada"/>
              <a:sym typeface="Mada"/>
            </a:endParaRPr>
          </a:p>
        </p:txBody>
      </p:sp>
      <p:graphicFrame>
        <p:nvGraphicFramePr>
          <p:cNvPr id="206" name="Google Shape;206;p39"/>
          <p:cNvGraphicFramePr/>
          <p:nvPr/>
        </p:nvGraphicFramePr>
        <p:xfrm>
          <a:off x="73088" y="9189000"/>
          <a:ext cx="3000000" cy="3000000"/>
        </p:xfrm>
        <a:graphic>
          <a:graphicData uri="http://schemas.openxmlformats.org/drawingml/2006/table">
            <a:tbl>
              <a:tblPr>
                <a:noFill/>
                <a:tableStyleId>{3B6A6948-CC3A-4F53-B131-209BDEBE16CC}</a:tableStyleId>
              </a:tblPr>
              <a:tblGrid>
                <a:gridCol w="1295625"/>
                <a:gridCol w="2104350"/>
                <a:gridCol w="1703800"/>
                <a:gridCol w="1560075"/>
              </a:tblGrid>
              <a:tr h="35975">
                <a:tc>
                  <a:txBody>
                    <a:bodyPr/>
                    <a:lstStyle/>
                    <a:p>
                      <a:pPr indent="0" lvl="0" marL="0" rtl="0" algn="ctr">
                        <a:lnSpc>
                          <a:spcPct val="100000"/>
                        </a:lnSpc>
                        <a:spcBef>
                          <a:spcPts val="0"/>
                        </a:spcBef>
                        <a:spcAft>
                          <a:spcPts val="0"/>
                        </a:spcAft>
                        <a:buNone/>
                      </a:pPr>
                      <a:r>
                        <a:t/>
                      </a:r>
                      <a:endParaRPr b="1" sz="1000">
                        <a:solidFill>
                          <a:srgbClr val="314043"/>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b="1" lang="en" sz="1000">
                          <a:solidFill>
                            <a:srgbClr val="314043"/>
                          </a:solidFill>
                          <a:latin typeface="Mada"/>
                          <a:ea typeface="Mada"/>
                          <a:cs typeface="Mada"/>
                          <a:sym typeface="Mada"/>
                        </a:rPr>
                        <a:t>Glipizide</a:t>
                      </a:r>
                      <a:endParaRPr b="1" sz="1000">
                        <a:solidFill>
                          <a:srgbClr val="314043"/>
                        </a:solidFill>
                        <a:latin typeface="Mada"/>
                        <a:ea typeface="Mada"/>
                        <a:cs typeface="Mada"/>
                        <a:sym typeface="Mada"/>
                      </a:endParaRPr>
                    </a:p>
                  </a:txBody>
                  <a:tcPr marT="91425" marB="91425" marR="91425" marL="91425" anchor="ctr">
                    <a:solidFill>
                      <a:srgbClr val="C8E8DE"/>
                    </a:solidFill>
                  </a:tcPr>
                </a:tc>
                <a:tc>
                  <a:txBody>
                    <a:bodyPr/>
                    <a:lstStyle/>
                    <a:p>
                      <a:pPr indent="0" lvl="0" marL="0" rtl="0" algn="ctr">
                        <a:lnSpc>
                          <a:spcPct val="100000"/>
                        </a:lnSpc>
                        <a:spcBef>
                          <a:spcPts val="0"/>
                        </a:spcBef>
                        <a:spcAft>
                          <a:spcPts val="0"/>
                        </a:spcAft>
                        <a:buClr>
                          <a:schemeClr val="dk1"/>
                        </a:buClr>
                        <a:buSzPts val="1100"/>
                        <a:buFont typeface="Arial"/>
                        <a:buNone/>
                      </a:pPr>
                      <a:r>
                        <a:rPr b="1" lang="en" sz="1000">
                          <a:solidFill>
                            <a:srgbClr val="314043"/>
                          </a:solidFill>
                          <a:latin typeface="Mada"/>
                          <a:ea typeface="Mada"/>
                          <a:cs typeface="Mada"/>
                          <a:sym typeface="Mada"/>
                        </a:rPr>
                        <a:t>Glyburide (Glibenclamide)</a:t>
                      </a:r>
                      <a:endParaRPr b="1" sz="1000">
                        <a:solidFill>
                          <a:srgbClr val="314043"/>
                        </a:solidFill>
                        <a:latin typeface="Mada"/>
                        <a:ea typeface="Mada"/>
                        <a:cs typeface="Mada"/>
                        <a:sym typeface="Mada"/>
                      </a:endParaRPr>
                    </a:p>
                  </a:txBody>
                  <a:tcPr marT="91425" marB="91425" marR="91425" marL="91425" anchor="ctr">
                    <a:solidFill>
                      <a:srgbClr val="C8E8DE"/>
                    </a:solidFill>
                  </a:tcPr>
                </a:tc>
                <a:tc>
                  <a:txBody>
                    <a:bodyPr/>
                    <a:lstStyle/>
                    <a:p>
                      <a:pPr indent="0" lvl="0" marL="0" rtl="0" algn="ctr">
                        <a:lnSpc>
                          <a:spcPct val="100000"/>
                        </a:lnSpc>
                        <a:spcBef>
                          <a:spcPts val="0"/>
                        </a:spcBef>
                        <a:spcAft>
                          <a:spcPts val="0"/>
                        </a:spcAft>
                        <a:buNone/>
                      </a:pPr>
                      <a:r>
                        <a:rPr b="1" lang="en" sz="1000">
                          <a:solidFill>
                            <a:srgbClr val="314043"/>
                          </a:solidFill>
                          <a:latin typeface="Mada"/>
                          <a:ea typeface="Mada"/>
                          <a:cs typeface="Mada"/>
                          <a:sym typeface="Mada"/>
                        </a:rPr>
                        <a:t>Glimepiride</a:t>
                      </a:r>
                      <a:endParaRPr b="1" sz="1000">
                        <a:solidFill>
                          <a:srgbClr val="314043"/>
                        </a:solidFill>
                        <a:latin typeface="Mada"/>
                        <a:ea typeface="Mada"/>
                        <a:cs typeface="Mada"/>
                        <a:sym typeface="Mada"/>
                      </a:endParaRPr>
                    </a:p>
                  </a:txBody>
                  <a:tcPr marT="91425" marB="91425" marR="91425" marL="91425" anchor="ctr">
                    <a:solidFill>
                      <a:srgbClr val="C8E8DE"/>
                    </a:solidFill>
                  </a:tcPr>
                </a:tc>
              </a:tr>
              <a:tr h="35000">
                <a:tc>
                  <a:txBody>
                    <a:bodyPr/>
                    <a:lstStyle/>
                    <a:p>
                      <a:pPr indent="0" lvl="0" marL="0" rtl="0" algn="ctr">
                        <a:lnSpc>
                          <a:spcPct val="100000"/>
                        </a:lnSpc>
                        <a:spcBef>
                          <a:spcPts val="0"/>
                        </a:spcBef>
                        <a:spcAft>
                          <a:spcPts val="0"/>
                        </a:spcAft>
                        <a:buClr>
                          <a:schemeClr val="dk1"/>
                        </a:buClr>
                        <a:buSzPts val="1100"/>
                        <a:buFont typeface="Arial"/>
                        <a:buNone/>
                      </a:pPr>
                      <a:r>
                        <a:rPr b="1" lang="en" sz="1000">
                          <a:solidFill>
                            <a:srgbClr val="314043"/>
                          </a:solidFill>
                          <a:latin typeface="Mada"/>
                          <a:ea typeface="Mada"/>
                          <a:cs typeface="Mada"/>
                          <a:sym typeface="Mada"/>
                        </a:rPr>
                        <a:t>Absorption</a:t>
                      </a:r>
                      <a:endParaRPr b="1" sz="10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lnSpc>
                          <a:spcPct val="100000"/>
                        </a:lnSpc>
                        <a:spcBef>
                          <a:spcPts val="0"/>
                        </a:spcBef>
                        <a:spcAft>
                          <a:spcPts val="0"/>
                        </a:spcAft>
                        <a:buClr>
                          <a:schemeClr val="dk1"/>
                        </a:buClr>
                        <a:buSzPts val="1100"/>
                        <a:buFont typeface="Arial"/>
                        <a:buNone/>
                      </a:pPr>
                      <a:r>
                        <a:rPr lang="en" sz="1000">
                          <a:solidFill>
                            <a:schemeClr val="dk1"/>
                          </a:solidFill>
                          <a:latin typeface="Mada"/>
                          <a:ea typeface="Mada"/>
                          <a:cs typeface="Mada"/>
                          <a:sym typeface="Mada"/>
                        </a:rPr>
                        <a:t>Well reduced by food</a:t>
                      </a:r>
                      <a:endParaRPr sz="1000">
                        <a:solidFill>
                          <a:srgbClr val="0000FF"/>
                        </a:solidFill>
                        <a:latin typeface="Mada"/>
                        <a:ea typeface="Mada"/>
                        <a:cs typeface="Mada"/>
                        <a:sym typeface="Mada"/>
                      </a:endParaRPr>
                    </a:p>
                  </a:txBody>
                  <a:tcPr marT="91425" marB="91425" marR="91425" marL="91425" anchor="ctr"/>
                </a:tc>
                <a:tc gridSpan="2">
                  <a:txBody>
                    <a:bodyPr/>
                    <a:lstStyle/>
                    <a:p>
                      <a:pPr indent="0" lvl="0" marL="0" rtl="0" algn="ctr">
                        <a:spcBef>
                          <a:spcPts val="0"/>
                        </a:spcBef>
                        <a:spcAft>
                          <a:spcPts val="0"/>
                        </a:spcAft>
                        <a:buNone/>
                      </a:pPr>
                      <a:r>
                        <a:rPr lang="en" sz="1000">
                          <a:solidFill>
                            <a:schemeClr val="dk1"/>
                          </a:solidFill>
                          <a:latin typeface="Mada"/>
                          <a:ea typeface="Mada"/>
                          <a:cs typeface="Mada"/>
                          <a:sym typeface="Mada"/>
                        </a:rPr>
                        <a:t>Well</a:t>
                      </a:r>
                      <a:endParaRPr sz="1000">
                        <a:solidFill>
                          <a:srgbClr val="0000FF"/>
                        </a:solidFill>
                        <a:latin typeface="Mada"/>
                        <a:ea typeface="Mada"/>
                        <a:cs typeface="Mada"/>
                        <a:sym typeface="Mada"/>
                      </a:endParaRPr>
                    </a:p>
                  </a:txBody>
                  <a:tcPr marT="91425" marB="91425" marR="91425" marL="91425" anchor="ctr"/>
                </a:tc>
                <a:tc hMerge="1"/>
              </a:tr>
              <a:tr h="35000">
                <a:tc>
                  <a:txBody>
                    <a:bodyPr/>
                    <a:lstStyle/>
                    <a:p>
                      <a:pPr indent="0" lvl="0" marL="0" rtl="0" algn="ctr">
                        <a:lnSpc>
                          <a:spcPct val="100000"/>
                        </a:lnSpc>
                        <a:spcBef>
                          <a:spcPts val="0"/>
                        </a:spcBef>
                        <a:spcAft>
                          <a:spcPts val="0"/>
                        </a:spcAft>
                        <a:buNone/>
                      </a:pPr>
                      <a:r>
                        <a:rPr b="1" lang="en" sz="1000">
                          <a:solidFill>
                            <a:srgbClr val="314043"/>
                          </a:solidFill>
                          <a:latin typeface="Mada"/>
                          <a:ea typeface="Mada"/>
                          <a:cs typeface="Mada"/>
                          <a:sym typeface="Mada"/>
                        </a:rPr>
                        <a:t>Metabolism</a:t>
                      </a:r>
                      <a:endParaRPr b="1" sz="10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lnSpc>
                          <a:spcPct val="100000"/>
                        </a:lnSpc>
                        <a:spcBef>
                          <a:spcPts val="0"/>
                        </a:spcBef>
                        <a:spcAft>
                          <a:spcPts val="0"/>
                        </a:spcAft>
                        <a:buClr>
                          <a:schemeClr val="dk1"/>
                        </a:buClr>
                        <a:buSzPts val="1100"/>
                        <a:buFont typeface="Arial"/>
                        <a:buNone/>
                      </a:pPr>
                      <a:r>
                        <a:rPr lang="en" sz="1000">
                          <a:solidFill>
                            <a:schemeClr val="dk1"/>
                          </a:solidFill>
                          <a:latin typeface="Mada"/>
                          <a:ea typeface="Mada"/>
                          <a:cs typeface="Mada"/>
                          <a:sym typeface="Mada"/>
                        </a:rPr>
                        <a:t>Yes</a:t>
                      </a:r>
                      <a:endParaRPr sz="1000">
                        <a:latin typeface="Mada"/>
                        <a:ea typeface="Mada"/>
                        <a:cs typeface="Mada"/>
                        <a:sym typeface="Mada"/>
                      </a:endParaRPr>
                    </a:p>
                  </a:txBody>
                  <a:tcPr marT="91425" marB="91425" marR="91425" marL="91425" anchor="ctr"/>
                </a:tc>
                <a:tc gridSpan="2">
                  <a:txBody>
                    <a:bodyPr/>
                    <a:lstStyle/>
                    <a:p>
                      <a:pPr indent="0" lvl="0" marL="0" rtl="0" algn="ctr">
                        <a:spcBef>
                          <a:spcPts val="0"/>
                        </a:spcBef>
                        <a:spcAft>
                          <a:spcPts val="0"/>
                        </a:spcAft>
                        <a:buNone/>
                      </a:pPr>
                      <a:r>
                        <a:rPr lang="en" sz="1000">
                          <a:solidFill>
                            <a:schemeClr val="dk1"/>
                          </a:solidFill>
                          <a:latin typeface="Mada"/>
                          <a:ea typeface="Mada"/>
                          <a:cs typeface="Mada"/>
                          <a:sym typeface="Mada"/>
                        </a:rPr>
                        <a:t>Yes</a:t>
                      </a:r>
                      <a:endParaRPr sz="1000">
                        <a:latin typeface="Mada"/>
                        <a:ea typeface="Mada"/>
                        <a:cs typeface="Mada"/>
                        <a:sym typeface="Mada"/>
                      </a:endParaRPr>
                    </a:p>
                  </a:txBody>
                  <a:tcPr marT="91425" marB="91425" marR="91425" marL="91425" anchor="ctr"/>
                </a:tc>
                <a:tc hMerge="1"/>
              </a:tr>
              <a:tr h="35475">
                <a:tc>
                  <a:txBody>
                    <a:bodyPr/>
                    <a:lstStyle/>
                    <a:p>
                      <a:pPr indent="0" lvl="0" marL="0" rtl="0" algn="ctr">
                        <a:lnSpc>
                          <a:spcPct val="100000"/>
                        </a:lnSpc>
                        <a:spcBef>
                          <a:spcPts val="0"/>
                        </a:spcBef>
                        <a:spcAft>
                          <a:spcPts val="0"/>
                        </a:spcAft>
                        <a:buClr>
                          <a:schemeClr val="dk1"/>
                        </a:buClr>
                        <a:buSzPts val="1100"/>
                        <a:buFont typeface="Arial"/>
                        <a:buNone/>
                      </a:pPr>
                      <a:r>
                        <a:rPr b="1" lang="en" sz="1000">
                          <a:solidFill>
                            <a:srgbClr val="314043"/>
                          </a:solidFill>
                          <a:latin typeface="Mada"/>
                          <a:ea typeface="Mada"/>
                          <a:cs typeface="Mada"/>
                          <a:sym typeface="Mada"/>
                        </a:rPr>
                        <a:t>Duration of action</a:t>
                      </a:r>
                      <a:endParaRPr b="1" sz="10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lnSpc>
                          <a:spcPct val="100000"/>
                        </a:lnSpc>
                        <a:spcBef>
                          <a:spcPts val="0"/>
                        </a:spcBef>
                        <a:spcAft>
                          <a:spcPts val="0"/>
                        </a:spcAft>
                        <a:buNone/>
                      </a:pPr>
                      <a:r>
                        <a:rPr lang="en" sz="1000">
                          <a:solidFill>
                            <a:schemeClr val="dk1"/>
                          </a:solidFill>
                          <a:latin typeface="Mada"/>
                          <a:ea typeface="Mada"/>
                          <a:cs typeface="Mada"/>
                          <a:sym typeface="Mada"/>
                        </a:rPr>
                        <a:t>10 – 16 hrs, short</a:t>
                      </a:r>
                      <a:endParaRPr sz="1000">
                        <a:latin typeface="Mada"/>
                        <a:ea typeface="Mada"/>
                        <a:cs typeface="Mada"/>
                        <a:sym typeface="Mada"/>
                      </a:endParaRPr>
                    </a:p>
                  </a:txBody>
                  <a:tcPr marT="91425" marB="91425" marR="91425" marL="91425" anchor="ctr"/>
                </a:tc>
                <a:tc gridSpan="2">
                  <a:txBody>
                    <a:bodyPr/>
                    <a:lstStyle/>
                    <a:p>
                      <a:pPr indent="0" lvl="0" marL="0" rtl="0" algn="ctr">
                        <a:spcBef>
                          <a:spcPts val="0"/>
                        </a:spcBef>
                        <a:spcAft>
                          <a:spcPts val="0"/>
                        </a:spcAft>
                        <a:buNone/>
                      </a:pPr>
                      <a:r>
                        <a:rPr lang="en" sz="1000">
                          <a:solidFill>
                            <a:schemeClr val="dk1"/>
                          </a:solidFill>
                          <a:latin typeface="Mada"/>
                          <a:ea typeface="Mada"/>
                          <a:cs typeface="Mada"/>
                          <a:sym typeface="Mada"/>
                        </a:rPr>
                        <a:t>12 – 24 hrs, long</a:t>
                      </a:r>
                      <a:endParaRPr sz="1000">
                        <a:latin typeface="Mada"/>
                        <a:ea typeface="Mada"/>
                        <a:cs typeface="Mada"/>
                        <a:sym typeface="Mada"/>
                      </a:endParaRPr>
                    </a:p>
                  </a:txBody>
                  <a:tcPr marT="91425" marB="91425" marR="91425" marL="91425" anchor="ctr"/>
                </a:tc>
                <a:tc hMerge="1"/>
              </a:tr>
              <a:tr h="35000">
                <a:tc>
                  <a:txBody>
                    <a:bodyPr/>
                    <a:lstStyle/>
                    <a:p>
                      <a:pPr indent="0" lvl="0" marL="0" rtl="0" algn="ctr">
                        <a:lnSpc>
                          <a:spcPct val="100000"/>
                        </a:lnSpc>
                        <a:spcBef>
                          <a:spcPts val="0"/>
                        </a:spcBef>
                        <a:spcAft>
                          <a:spcPts val="0"/>
                        </a:spcAft>
                        <a:buClr>
                          <a:schemeClr val="dk1"/>
                        </a:buClr>
                        <a:buSzPts val="1100"/>
                        <a:buFont typeface="Arial"/>
                        <a:buNone/>
                      </a:pPr>
                      <a:r>
                        <a:rPr b="1" lang="en" sz="1000">
                          <a:solidFill>
                            <a:srgbClr val="314043"/>
                          </a:solidFill>
                          <a:latin typeface="Mada"/>
                          <a:ea typeface="Mada"/>
                          <a:cs typeface="Mada"/>
                          <a:sym typeface="Mada"/>
                        </a:rPr>
                        <a:t>Doses</a:t>
                      </a:r>
                      <a:endParaRPr b="1" sz="10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lnSpc>
                          <a:spcPct val="100000"/>
                        </a:lnSpc>
                        <a:spcBef>
                          <a:spcPts val="0"/>
                        </a:spcBef>
                        <a:spcAft>
                          <a:spcPts val="0"/>
                        </a:spcAft>
                        <a:buClr>
                          <a:schemeClr val="dk1"/>
                        </a:buClr>
                        <a:buSzPts val="1100"/>
                        <a:buFont typeface="Arial"/>
                        <a:buNone/>
                      </a:pPr>
                      <a:r>
                        <a:rPr lang="en" sz="1000">
                          <a:solidFill>
                            <a:schemeClr val="dk1"/>
                          </a:solidFill>
                          <a:latin typeface="Mada"/>
                          <a:ea typeface="Mada"/>
                          <a:cs typeface="Mada"/>
                          <a:sym typeface="Mada"/>
                        </a:rPr>
                        <a:t>Divided doses 30 min before meals </a:t>
                      </a:r>
                      <a:endParaRPr sz="1000">
                        <a:latin typeface="Mada"/>
                        <a:ea typeface="Mada"/>
                        <a:cs typeface="Mada"/>
                        <a:sym typeface="Mada"/>
                      </a:endParaRPr>
                    </a:p>
                  </a:txBody>
                  <a:tcPr marT="91425" marB="91425" marR="91425" marL="91425" anchor="ctr"/>
                </a:tc>
                <a:tc gridSpan="2">
                  <a:txBody>
                    <a:bodyPr/>
                    <a:lstStyle/>
                    <a:p>
                      <a:pPr indent="0" lvl="0" marL="0" rtl="0" algn="ctr">
                        <a:spcBef>
                          <a:spcPts val="0"/>
                        </a:spcBef>
                        <a:spcAft>
                          <a:spcPts val="0"/>
                        </a:spcAft>
                        <a:buNone/>
                      </a:pPr>
                      <a:r>
                        <a:rPr lang="en" sz="1000">
                          <a:solidFill>
                            <a:schemeClr val="dk1"/>
                          </a:solidFill>
                          <a:latin typeface="Mada"/>
                          <a:ea typeface="Mada"/>
                          <a:cs typeface="Mada"/>
                          <a:sym typeface="Mada"/>
                        </a:rPr>
                        <a:t>Single dose</a:t>
                      </a:r>
                      <a:endParaRPr sz="1000">
                        <a:latin typeface="Mada"/>
                        <a:ea typeface="Mada"/>
                        <a:cs typeface="Mada"/>
                        <a:sym typeface="Mada"/>
                      </a:endParaRPr>
                    </a:p>
                  </a:txBody>
                  <a:tcPr marT="91425" marB="91425" marR="91425" marL="91425" anchor="ctr"/>
                </a:tc>
                <a:tc hMerge="1"/>
              </a:tr>
              <a:tr h="35000">
                <a:tc>
                  <a:txBody>
                    <a:bodyPr/>
                    <a:lstStyle/>
                    <a:p>
                      <a:pPr indent="0" lvl="0" marL="0" rtl="0" algn="ctr">
                        <a:lnSpc>
                          <a:spcPct val="100000"/>
                        </a:lnSpc>
                        <a:spcBef>
                          <a:spcPts val="0"/>
                        </a:spcBef>
                        <a:spcAft>
                          <a:spcPts val="0"/>
                        </a:spcAft>
                        <a:buClr>
                          <a:schemeClr val="dk1"/>
                        </a:buClr>
                        <a:buSzPts val="1100"/>
                        <a:buFont typeface="Arial"/>
                        <a:buNone/>
                      </a:pPr>
                      <a:r>
                        <a:rPr b="1" lang="en" sz="1000">
                          <a:solidFill>
                            <a:srgbClr val="314043"/>
                          </a:solidFill>
                          <a:latin typeface="Mada"/>
                          <a:ea typeface="Mada"/>
                          <a:cs typeface="Mada"/>
                          <a:sym typeface="Mada"/>
                        </a:rPr>
                        <a:t>Excretion</a:t>
                      </a:r>
                      <a:endParaRPr b="1" sz="1000">
                        <a:solidFill>
                          <a:srgbClr val="314043"/>
                        </a:solidFill>
                        <a:latin typeface="Mada"/>
                        <a:ea typeface="Mada"/>
                        <a:cs typeface="Mada"/>
                        <a:sym typeface="Mada"/>
                      </a:endParaRPr>
                    </a:p>
                  </a:txBody>
                  <a:tcPr marT="91425" marB="91425" marR="91425" marL="91425" anchor="ctr">
                    <a:solidFill>
                      <a:srgbClr val="F3F3F3"/>
                    </a:solidFill>
                  </a:tcPr>
                </a:tc>
                <a:tc gridSpan="3">
                  <a:txBody>
                    <a:bodyPr/>
                    <a:lstStyle/>
                    <a:p>
                      <a:pPr indent="0" lvl="0" marL="0" rtl="0" algn="ctr">
                        <a:spcBef>
                          <a:spcPts val="0"/>
                        </a:spcBef>
                        <a:spcAft>
                          <a:spcPts val="0"/>
                        </a:spcAft>
                        <a:buNone/>
                      </a:pPr>
                      <a:r>
                        <a:rPr lang="en" sz="1000">
                          <a:solidFill>
                            <a:schemeClr val="dk1"/>
                          </a:solidFill>
                          <a:latin typeface="Mada"/>
                          <a:ea typeface="Mada"/>
                          <a:cs typeface="Mada"/>
                          <a:sym typeface="Mada"/>
                        </a:rPr>
                        <a:t>Urine</a:t>
                      </a:r>
                      <a:endParaRPr sz="1000">
                        <a:latin typeface="Mada"/>
                        <a:ea typeface="Mada"/>
                        <a:cs typeface="Mada"/>
                        <a:sym typeface="Mada"/>
                      </a:endParaRPr>
                    </a:p>
                  </a:txBody>
                  <a:tcPr marT="91425" marB="91425" marR="91425" marL="91425" anchor="ctr"/>
                </a:tc>
                <a:tc hMerge="1"/>
                <a:tc hMerge="1"/>
              </a:tr>
            </a:tbl>
          </a:graphicData>
        </a:graphic>
      </p:graphicFrame>
      <p:graphicFrame>
        <p:nvGraphicFramePr>
          <p:cNvPr id="207" name="Google Shape;207;p39"/>
          <p:cNvGraphicFramePr/>
          <p:nvPr/>
        </p:nvGraphicFramePr>
        <p:xfrm>
          <a:off x="73100" y="1736845"/>
          <a:ext cx="3000000" cy="3000000"/>
        </p:xfrm>
        <a:graphic>
          <a:graphicData uri="http://schemas.openxmlformats.org/drawingml/2006/table">
            <a:tbl>
              <a:tblPr>
                <a:noFill/>
                <a:tableStyleId>{3B6A6948-CC3A-4F53-B131-209BDEBE16CC}</a:tableStyleId>
              </a:tblPr>
              <a:tblGrid>
                <a:gridCol w="617125"/>
                <a:gridCol w="1578500"/>
                <a:gridCol w="1314500"/>
                <a:gridCol w="1481125"/>
                <a:gridCol w="1672600"/>
              </a:tblGrid>
              <a:tr h="1542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Class</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First generation (-amide)</a:t>
                      </a:r>
                      <a:endParaRPr b="1">
                        <a:solidFill>
                          <a:srgbClr val="FFFFFF"/>
                        </a:solidFill>
                        <a:latin typeface="Mada"/>
                        <a:ea typeface="Mada"/>
                        <a:cs typeface="Mada"/>
                        <a:sym typeface="Mada"/>
                      </a:endParaRPr>
                    </a:p>
                  </a:txBody>
                  <a:tcPr marT="91425" marB="91425" marR="91425" marL="91425" anchor="ctr">
                    <a:solidFill>
                      <a:srgbClr val="434343"/>
                    </a:solidFill>
                  </a:tcPr>
                </a:tc>
                <a:tc hMerge="1"/>
                <a:tc gridSpan="2">
                  <a:txBody>
                    <a:bodyPr/>
                    <a:lstStyle/>
                    <a:p>
                      <a:pPr indent="0" lvl="0" marL="0" rtl="0" algn="ctr">
                        <a:spcBef>
                          <a:spcPts val="0"/>
                        </a:spcBef>
                        <a:spcAft>
                          <a:spcPts val="0"/>
                        </a:spcAft>
                        <a:buNone/>
                      </a:pPr>
                      <a:r>
                        <a:rPr b="1" lang="en">
                          <a:solidFill>
                            <a:srgbClr val="FFFFFF"/>
                          </a:solidFill>
                          <a:highlight>
                            <a:srgbClr val="FF0000"/>
                          </a:highlight>
                          <a:latin typeface="Mada"/>
                          <a:ea typeface="Mada"/>
                          <a:cs typeface="Mada"/>
                          <a:sym typeface="Mada"/>
                        </a:rPr>
                        <a:t>Second generation</a:t>
                      </a:r>
                      <a:r>
                        <a:rPr b="1" lang="en">
                          <a:solidFill>
                            <a:srgbClr val="FFFFFF"/>
                          </a:solidFill>
                          <a:latin typeface="Mada"/>
                          <a:ea typeface="Mada"/>
                          <a:cs typeface="Mada"/>
                          <a:sym typeface="Mada"/>
                        </a:rPr>
                        <a:t> (-ride/zide)</a:t>
                      </a:r>
                      <a:endParaRPr b="1">
                        <a:solidFill>
                          <a:srgbClr val="FFFFFF"/>
                        </a:solidFill>
                        <a:latin typeface="Mada"/>
                        <a:ea typeface="Mada"/>
                        <a:cs typeface="Mada"/>
                        <a:sym typeface="Mada"/>
                      </a:endParaRPr>
                    </a:p>
                  </a:txBody>
                  <a:tcPr marT="91425" marB="91425" marR="91425" marL="91425" anchor="ctr">
                    <a:solidFill>
                      <a:srgbClr val="434343"/>
                    </a:solidFill>
                  </a:tcPr>
                </a:tc>
                <a:tc hMerge="1"/>
              </a:tr>
              <a:tr h="64800">
                <a:tc rowSpan="2">
                  <a:txBody>
                    <a:bodyPr/>
                    <a:lstStyle/>
                    <a:p>
                      <a:pPr indent="0" lvl="0" marL="0" rtl="0" algn="ctr">
                        <a:spcBef>
                          <a:spcPts val="0"/>
                        </a:spcBef>
                        <a:spcAft>
                          <a:spcPts val="0"/>
                        </a:spcAft>
                        <a:buNone/>
                      </a:pPr>
                      <a:r>
                        <a:rPr b="1" lang="en">
                          <a:solidFill>
                            <a:schemeClr val="lt1"/>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lnSpc>
                          <a:spcPct val="100000"/>
                        </a:lnSpc>
                        <a:spcBef>
                          <a:spcPts val="0"/>
                        </a:spcBef>
                        <a:spcAft>
                          <a:spcPts val="0"/>
                        </a:spcAft>
                        <a:buClr>
                          <a:schemeClr val="dk1"/>
                        </a:buClr>
                        <a:buSzPts val="1100"/>
                        <a:buFont typeface="Arial"/>
                        <a:buNone/>
                      </a:pPr>
                      <a:r>
                        <a:rPr b="1" lang="en">
                          <a:solidFill>
                            <a:srgbClr val="FFFFFF"/>
                          </a:solidFill>
                          <a:highlight>
                            <a:srgbClr val="FF0000"/>
                          </a:highlight>
                          <a:latin typeface="Mada"/>
                          <a:ea typeface="Mada"/>
                          <a:cs typeface="Mada"/>
                          <a:sym typeface="Mada"/>
                        </a:rPr>
                        <a:t>-</a:t>
                      </a:r>
                      <a:r>
                        <a:rPr b="1" lang="en">
                          <a:solidFill>
                            <a:srgbClr val="FFFFFF"/>
                          </a:solidFill>
                          <a:highlight>
                            <a:srgbClr val="FF0000"/>
                          </a:highlight>
                          <a:latin typeface="Mada"/>
                          <a:ea typeface="Mada"/>
                          <a:cs typeface="Mada"/>
                          <a:sym typeface="Mada"/>
                        </a:rPr>
                        <a:t>Acetohexamide</a:t>
                      </a:r>
                      <a:endParaRPr b="1">
                        <a:solidFill>
                          <a:srgbClr val="FFFFFF"/>
                        </a:solidFill>
                        <a:highlight>
                          <a:srgbClr val="FF0000"/>
                        </a:highlight>
                        <a:latin typeface="Mada"/>
                        <a:ea typeface="Mada"/>
                        <a:cs typeface="Mada"/>
                        <a:sym typeface="Mada"/>
                      </a:endParaRPr>
                    </a:p>
                    <a:p>
                      <a:pPr indent="0" lvl="0" marL="0" rtl="0" algn="ctr">
                        <a:lnSpc>
                          <a:spcPct val="100000"/>
                        </a:lnSpc>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-Tolazamide</a:t>
                      </a:r>
                      <a:endParaRPr b="1">
                        <a:solidFill>
                          <a:srgbClr val="FFFFFF"/>
                        </a:solidFill>
                        <a:latin typeface="Mada"/>
                        <a:ea typeface="Mada"/>
                        <a:cs typeface="Mada"/>
                        <a:sym typeface="Mada"/>
                      </a:endParaRPr>
                    </a:p>
                    <a:p>
                      <a:pPr indent="0" lvl="0" marL="0" rtl="0" algn="ctr">
                        <a:lnSpc>
                          <a:spcPct val="100000"/>
                        </a:lnSpc>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-Chlorpropamide</a:t>
                      </a:r>
                      <a:endParaRPr b="1">
                        <a:solidFill>
                          <a:srgbClr val="FFFFFF"/>
                        </a:solidFill>
                        <a:latin typeface="Mada"/>
                        <a:ea typeface="Mada"/>
                        <a:cs typeface="Mada"/>
                        <a:sym typeface="Mada"/>
                      </a:endParaRPr>
                    </a:p>
                  </a:txBody>
                  <a:tcPr marT="91425" marB="91425" marR="91425" marL="91425" anchor="ctr">
                    <a:solidFill>
                      <a:srgbClr val="C27BA0"/>
                    </a:solidFill>
                  </a:tcPr>
                </a:tc>
                <a:tc>
                  <a:txBody>
                    <a:bodyPr/>
                    <a:lstStyle/>
                    <a:p>
                      <a:pPr indent="0" lvl="0" marL="0" rtl="0" algn="l">
                        <a:lnSpc>
                          <a:spcPct val="100000"/>
                        </a:lnSpc>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 </a:t>
                      </a:r>
                      <a:r>
                        <a:rPr b="1" lang="en">
                          <a:solidFill>
                            <a:srgbClr val="FFFFFF"/>
                          </a:solidFill>
                          <a:highlight>
                            <a:srgbClr val="FF0000"/>
                          </a:highlight>
                          <a:latin typeface="Mada"/>
                          <a:ea typeface="Mada"/>
                          <a:cs typeface="Mada"/>
                          <a:sym typeface="Mada"/>
                        </a:rPr>
                        <a:t>Tolbutamide</a:t>
                      </a:r>
                      <a:endParaRPr b="1">
                        <a:solidFill>
                          <a:srgbClr val="FFFFFF"/>
                        </a:solidFill>
                        <a:highlight>
                          <a:srgbClr val="FF0000"/>
                        </a:highlight>
                        <a:latin typeface="Mada"/>
                        <a:ea typeface="Mada"/>
                        <a:cs typeface="Mada"/>
                        <a:sym typeface="Mada"/>
                      </a:endParaRPr>
                    </a:p>
                  </a:txBody>
                  <a:tcPr marT="91425" marB="91425" marR="91425" marL="91425" anchor="ctr">
                    <a:solidFill>
                      <a:srgbClr val="B4A7D6"/>
                    </a:solidFill>
                  </a:tcPr>
                </a:tc>
                <a:tc>
                  <a:txBody>
                    <a:bodyPr/>
                    <a:lstStyle/>
                    <a:p>
                      <a:pPr indent="0" lvl="0" marL="0" rtl="0" algn="ctr">
                        <a:lnSpc>
                          <a:spcPct val="100000"/>
                        </a:lnSpc>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 </a:t>
                      </a:r>
                      <a:r>
                        <a:rPr b="1" lang="en">
                          <a:solidFill>
                            <a:srgbClr val="FFFFFF"/>
                          </a:solidFill>
                          <a:latin typeface="Mada"/>
                          <a:ea typeface="Mada"/>
                          <a:cs typeface="Mada"/>
                          <a:sym typeface="Mada"/>
                        </a:rPr>
                        <a:t>Glyburide (glibenclamide)</a:t>
                      </a:r>
                      <a:endParaRPr b="1">
                        <a:solidFill>
                          <a:srgbClr val="FFFFFF"/>
                        </a:solidFill>
                        <a:latin typeface="Mada"/>
                        <a:ea typeface="Mada"/>
                        <a:cs typeface="Mada"/>
                        <a:sym typeface="Mada"/>
                      </a:endParaRPr>
                    </a:p>
                    <a:p>
                      <a:pPr indent="0" lvl="0" marL="0" rtl="0" algn="ctr">
                        <a:lnSpc>
                          <a:spcPct val="100000"/>
                        </a:lnSpc>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 Glimepiride</a:t>
                      </a:r>
                      <a:endParaRPr b="1">
                        <a:solidFill>
                          <a:srgbClr val="FFFFFF"/>
                        </a:solidFill>
                        <a:latin typeface="Mada"/>
                        <a:ea typeface="Mada"/>
                        <a:cs typeface="Mada"/>
                        <a:sym typeface="Mada"/>
                      </a:endParaRPr>
                    </a:p>
                  </a:txBody>
                  <a:tcPr marT="91425" marB="91425" marR="91425" marL="91425" anchor="ctr">
                    <a:solidFill>
                      <a:srgbClr val="6FA8DC"/>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 Gliclazide</a:t>
                      </a:r>
                      <a:endParaRPr b="1">
                        <a:solidFill>
                          <a:schemeClr val="lt1"/>
                        </a:solidFill>
                        <a:latin typeface="Mada"/>
                        <a:ea typeface="Mada"/>
                        <a:cs typeface="Mada"/>
                        <a:sym typeface="Mada"/>
                      </a:endParaRPr>
                    </a:p>
                    <a:p>
                      <a:pPr indent="0" lvl="0" marL="0" rtl="0" algn="ctr">
                        <a:spcBef>
                          <a:spcPts val="0"/>
                        </a:spcBef>
                        <a:spcAft>
                          <a:spcPts val="0"/>
                        </a:spcAft>
                        <a:buNone/>
                      </a:pPr>
                      <a:r>
                        <a:rPr b="1" lang="en">
                          <a:solidFill>
                            <a:schemeClr val="lt1"/>
                          </a:solidFill>
                          <a:latin typeface="Mada"/>
                          <a:ea typeface="Mada"/>
                          <a:cs typeface="Mada"/>
                          <a:sym typeface="Mada"/>
                        </a:rPr>
                        <a:t>- Glipizide</a:t>
                      </a:r>
                      <a:endParaRPr b="1">
                        <a:solidFill>
                          <a:srgbClr val="FFFFFF"/>
                        </a:solidFill>
                        <a:highlight>
                          <a:srgbClr val="FFD966"/>
                        </a:highlight>
                        <a:latin typeface="Mada"/>
                        <a:ea typeface="Mada"/>
                        <a:cs typeface="Mada"/>
                        <a:sym typeface="Mada"/>
                      </a:endParaRPr>
                    </a:p>
                  </a:txBody>
                  <a:tcPr marT="91425" marB="91425" marR="91425" marL="91425" anchor="ctr">
                    <a:solidFill>
                      <a:srgbClr val="93C47D"/>
                    </a:solidFill>
                  </a:tcPr>
                </a:tc>
              </a:tr>
              <a:tr h="85725">
                <a:tc vMerge="1"/>
                <a:tc>
                  <a:txBody>
                    <a:bodyPr/>
                    <a:lstStyle/>
                    <a:p>
                      <a:pPr indent="0" lvl="0" marL="0" rtl="0" algn="ctr">
                        <a:spcBef>
                          <a:spcPts val="0"/>
                        </a:spcBef>
                        <a:spcAft>
                          <a:spcPts val="0"/>
                        </a:spcAft>
                        <a:buNone/>
                      </a:pPr>
                      <a:r>
                        <a:rPr lang="en" sz="1200">
                          <a:latin typeface="Mada"/>
                          <a:ea typeface="Mada"/>
                          <a:cs typeface="Mada"/>
                          <a:sym typeface="Mada"/>
                        </a:rPr>
                        <a:t>Long acting</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Short acting</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Long acting (-ride)</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Short acting (-zide)</a:t>
                      </a:r>
                      <a:endParaRPr sz="1200">
                        <a:latin typeface="Mada"/>
                        <a:ea typeface="Mada"/>
                        <a:cs typeface="Mada"/>
                        <a:sym typeface="Mada"/>
                      </a:endParaRPr>
                    </a:p>
                  </a:txBody>
                  <a:tcPr marT="91425" marB="91425" marR="91425" marL="91425" anchor="ctr"/>
                </a:tc>
              </a:tr>
              <a:tr h="8946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gridSpan="4">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↑Hyperglycemia→</a:t>
                      </a:r>
                      <a:r>
                        <a:rPr lang="en" sz="1200">
                          <a:solidFill>
                            <a:srgbClr val="FF0000"/>
                          </a:solidFill>
                          <a:latin typeface="Mada"/>
                          <a:ea typeface="Mada"/>
                          <a:cs typeface="Mada"/>
                          <a:sym typeface="Mada"/>
                        </a:rPr>
                        <a:t>Blockade of ATP dependent K+channels→</a:t>
                      </a:r>
                      <a:endParaRPr sz="1200">
                        <a:solidFill>
                          <a:srgbClr val="FF0000"/>
                        </a:solidFill>
                        <a:latin typeface="Mada"/>
                        <a:ea typeface="Mada"/>
                        <a:cs typeface="Mada"/>
                        <a:sym typeface="Mada"/>
                      </a:endParaRPr>
                    </a:p>
                    <a:p>
                      <a:pPr indent="0" lvl="0" marL="457200" rtl="0" algn="l">
                        <a:spcBef>
                          <a:spcPts val="0"/>
                        </a:spcBef>
                        <a:spcAft>
                          <a:spcPts val="0"/>
                        </a:spcAft>
                        <a:buNone/>
                      </a:pPr>
                      <a:r>
                        <a:rPr lang="en" sz="1200">
                          <a:solidFill>
                            <a:srgbClr val="FF0000"/>
                          </a:solidFill>
                          <a:latin typeface="Mada"/>
                          <a:ea typeface="Mada"/>
                          <a:cs typeface="Mada"/>
                          <a:sym typeface="Mada"/>
                        </a:rPr>
                        <a:t>Opening of voltage-dependent Ca+ channels </a:t>
                      </a:r>
                      <a:r>
                        <a:rPr lang="en" sz="1200">
                          <a:solidFill>
                            <a:schemeClr val="dk1"/>
                          </a:solidFill>
                          <a:latin typeface="Mada"/>
                          <a:ea typeface="Mada"/>
                          <a:cs typeface="Mada"/>
                          <a:sym typeface="Mada"/>
                        </a:rPr>
                        <a:t>→ ↑intracellular calcium in the beta cells</a:t>
                      </a:r>
                      <a:r>
                        <a:rPr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 ↑Insulin release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Stimulate insulin release from functioning B cells by </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en" sz="1200">
                          <a:solidFill>
                            <a:srgbClr val="FF0000"/>
                          </a:solidFill>
                          <a:latin typeface="Mada"/>
                          <a:ea typeface="Mada"/>
                          <a:cs typeface="Mada"/>
                          <a:sym typeface="Mada"/>
                        </a:rPr>
                        <a:t>blocking of ATP-sensitive K channels</a:t>
                      </a:r>
                      <a:r>
                        <a:rPr lang="en" sz="1200">
                          <a:solidFill>
                            <a:schemeClr val="dk1"/>
                          </a:solidFill>
                          <a:latin typeface="Mada"/>
                          <a:ea typeface="Mada"/>
                          <a:cs typeface="Mada"/>
                          <a:sym typeface="Mada"/>
                        </a:rPr>
                        <a:t> which causes</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depolarization and </a:t>
                      </a:r>
                      <a:r>
                        <a:rPr b="1" lang="en" sz="1200">
                          <a:solidFill>
                            <a:srgbClr val="FF0000"/>
                          </a:solidFill>
                          <a:latin typeface="Mada"/>
                          <a:ea typeface="Mada"/>
                          <a:cs typeface="Mada"/>
                          <a:sym typeface="Mada"/>
                        </a:rPr>
                        <a:t>opening of voltage- dependent</a:t>
                      </a:r>
                      <a:endParaRPr b="1" sz="1200">
                        <a:solidFill>
                          <a:srgbClr val="FF0000"/>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en" sz="1200">
                          <a:solidFill>
                            <a:srgbClr val="FF0000"/>
                          </a:solidFill>
                          <a:latin typeface="Mada"/>
                          <a:ea typeface="Mada"/>
                          <a:cs typeface="Mada"/>
                          <a:sym typeface="Mada"/>
                        </a:rPr>
                        <a:t>calcium channels,</a:t>
                      </a:r>
                      <a:r>
                        <a:rPr lang="en" sz="1200">
                          <a:solidFill>
                            <a:schemeClr val="dk1"/>
                          </a:solidFill>
                          <a:latin typeface="Mada"/>
                          <a:ea typeface="Mada"/>
                          <a:cs typeface="Mada"/>
                          <a:sym typeface="Mada"/>
                        </a:rPr>
                        <a:t> which causes an increase in intracellular</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calcium in the beta cells, which stimulates insulin release.</a:t>
                      </a:r>
                      <a:endParaRPr sz="1200">
                        <a:solidFill>
                          <a:schemeClr val="dk1"/>
                        </a:solidFill>
                        <a:latin typeface="Mada"/>
                        <a:ea typeface="Mada"/>
                        <a:cs typeface="Mada"/>
                        <a:sym typeface="Mada"/>
                      </a:endParaRPr>
                    </a:p>
                  </a:txBody>
                  <a:tcPr marT="91425" marB="91425" marR="91425" marL="91425" anchor="ctr"/>
                </a:tc>
                <a:tc hMerge="1"/>
                <a:tc hMerge="1"/>
                <a:tc hMerge="1"/>
              </a:tr>
              <a:tr h="316200">
                <a:tc row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gridSpan="4">
                  <a:txBody>
                    <a:bodyPr/>
                    <a:lstStyle/>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Orally</a:t>
                      </a:r>
                      <a:r>
                        <a:rPr lang="en" sz="1200">
                          <a:solidFill>
                            <a:schemeClr val="dk1"/>
                          </a:solidFill>
                          <a:latin typeface="Mada"/>
                          <a:ea typeface="Mada"/>
                          <a:cs typeface="Mada"/>
                          <a:sym typeface="Mada"/>
                        </a:rPr>
                        <a:t>, well absorbed.</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All are highly bound to plasma proteins.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Excreted in urine </a:t>
                      </a:r>
                      <a:r>
                        <a:rPr lang="en" sz="1000">
                          <a:solidFill>
                            <a:srgbClr val="FF0000"/>
                          </a:solidFill>
                          <a:latin typeface="Mada"/>
                          <a:ea typeface="Mada"/>
                          <a:cs typeface="Mada"/>
                          <a:sym typeface="Mada"/>
                        </a:rPr>
                        <a:t>(caution:elderly and renal disease).</a:t>
                      </a:r>
                      <a:endParaRPr sz="10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Cross placenta, stimulate fetal β-cells to release</a:t>
                      </a:r>
                      <a:endParaRPr sz="1200">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insulin → </a:t>
                      </a:r>
                      <a:r>
                        <a:rPr b="1" lang="en" sz="1200">
                          <a:solidFill>
                            <a:schemeClr val="dk1"/>
                          </a:solidFill>
                          <a:latin typeface="Mada"/>
                          <a:ea typeface="Mada"/>
                          <a:cs typeface="Mada"/>
                          <a:sym typeface="Mada"/>
                        </a:rPr>
                        <a:t>fetal hypoglycemia at birth.</a:t>
                      </a:r>
                      <a:r>
                        <a:rPr b="1" baseline="30000" lang="en" sz="1200">
                          <a:solidFill>
                            <a:srgbClr val="6AA84F"/>
                          </a:solidFill>
                          <a:latin typeface="Mada"/>
                          <a:ea typeface="Mada"/>
                          <a:cs typeface="Mada"/>
                          <a:sym typeface="Mada"/>
                        </a:rPr>
                        <a:t>1</a:t>
                      </a:r>
                      <a:endParaRPr b="1" baseline="30000" sz="1200">
                        <a:solidFill>
                          <a:srgbClr val="6AA84F"/>
                        </a:solidFill>
                        <a:latin typeface="Mada"/>
                        <a:ea typeface="Mada"/>
                        <a:cs typeface="Mada"/>
                        <a:sym typeface="Mada"/>
                      </a:endParaRPr>
                    </a:p>
                  </a:txBody>
                  <a:tcPr marT="91425" marB="91425" marR="91425" marL="91425" anchor="ctr"/>
                </a:tc>
                <a:tc hMerge="1"/>
                <a:tc hMerge="1"/>
                <a:tc hMerge="1"/>
              </a:tr>
              <a:tr h="371650">
                <a:tc vMerge="1"/>
                <a:tc gridSpan="2">
                  <a:txBody>
                    <a:bodyPr/>
                    <a:lstStyle/>
                    <a:p>
                      <a:pPr indent="0" lvl="0" marL="0" rtl="0" algn="ctr">
                        <a:lnSpc>
                          <a:spcPct val="100000"/>
                        </a:lnSpc>
                        <a:spcBef>
                          <a:spcPts val="0"/>
                        </a:spcBef>
                        <a:spcAft>
                          <a:spcPts val="0"/>
                        </a:spcAft>
                        <a:buNone/>
                      </a:pP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c hMerge="1"/>
                <a:tc gridSpan="2">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More potent than first generation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Have longer duration of action.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Have fewer adverse effects &amp; drug</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interactions.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Less frequency of administration.</a:t>
                      </a:r>
                      <a:endParaRPr/>
                    </a:p>
                  </a:txBody>
                  <a:tcPr marT="91425" marB="91425" marR="91425" marL="91425" anchor="ctr"/>
                </a:tc>
                <a:tc hMerge="1"/>
              </a:tr>
              <a:tr h="3716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gridSpan="4">
                  <a:txBody>
                    <a:bodyPr/>
                    <a:lstStyle/>
                    <a:p>
                      <a:pPr indent="-304800" lvl="0" marL="457200" rtl="0" algn="l">
                        <a:lnSpc>
                          <a:spcPct val="100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Treatment of Type II diabetes monotherapy or in combination with other antidiabetic drugs </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txBody>
                  <a:tcPr marT="91425" marB="91425" marR="91425" marL="91425" anchor="ctr"/>
                </a:tc>
                <a:tc hMerge="1"/>
                <a:tc hMerge="1"/>
                <a:tc hMerge="1"/>
              </a:tr>
              <a:tr h="3716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gridSpan="4">
                  <a:txBody>
                    <a:bodyPr/>
                    <a:lstStyle/>
                    <a:p>
                      <a:pPr indent="-304800" lvl="0" marL="457200" rtl="0" algn="l">
                        <a:lnSpc>
                          <a:spcPct val="100000"/>
                        </a:lnSpc>
                        <a:spcBef>
                          <a:spcPts val="0"/>
                        </a:spcBef>
                        <a:spcAft>
                          <a:spcPts val="0"/>
                        </a:spcAft>
                        <a:buSzPts val="1200"/>
                        <a:buFont typeface="Mada"/>
                        <a:buAutoNum type="arabicPeriod"/>
                      </a:pPr>
                      <a:r>
                        <a:rPr b="1" lang="en" sz="1200">
                          <a:latin typeface="Mada"/>
                          <a:ea typeface="Mada"/>
                          <a:cs typeface="Mada"/>
                          <a:sym typeface="Mada"/>
                        </a:rPr>
                        <a:t>Hyperinsulinemia &amp; Hypoglycemia:</a:t>
                      </a:r>
                      <a:endParaRPr b="1"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en" sz="1200">
                          <a:solidFill>
                            <a:schemeClr val="dk1"/>
                          </a:solidFill>
                          <a:latin typeface="Mada"/>
                          <a:ea typeface="Mada"/>
                          <a:cs typeface="Mada"/>
                          <a:sym typeface="Mada"/>
                        </a:rPr>
                        <a:t>More common in long acting sulfonylureas; particularly (</a:t>
                      </a:r>
                      <a:r>
                        <a:rPr lang="en" sz="1200">
                          <a:solidFill>
                            <a:srgbClr val="FF0000"/>
                          </a:solidFill>
                          <a:latin typeface="Mada"/>
                          <a:ea typeface="Mada"/>
                          <a:cs typeface="Mada"/>
                          <a:sym typeface="Mada"/>
                        </a:rPr>
                        <a:t>glyburide, and glimepiride</a:t>
                      </a:r>
                      <a:r>
                        <a:rPr lang="en" sz="1200">
                          <a:solidFill>
                            <a:schemeClr val="dk1"/>
                          </a:solidFill>
                          <a:latin typeface="Mada"/>
                          <a:ea typeface="Mada"/>
                          <a:cs typeface="Mada"/>
                          <a:sym typeface="Mada"/>
                        </a:rPr>
                        <a:t>)</a:t>
                      </a:r>
                      <a:endParaRPr sz="1200">
                        <a:solidFill>
                          <a:srgbClr val="003366"/>
                        </a:solidFill>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en" sz="1200">
                          <a:solidFill>
                            <a:schemeClr val="dk1"/>
                          </a:solidFill>
                          <a:latin typeface="Mada"/>
                          <a:ea typeface="Mada"/>
                          <a:cs typeface="Mada"/>
                          <a:sym typeface="Mada"/>
                        </a:rPr>
                        <a:t>More in old age, hepatic or renal diseases.</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SzPts val="1200"/>
                        <a:buFont typeface="Mada"/>
                        <a:buAutoNum type="arabicPeriod"/>
                      </a:pPr>
                      <a:r>
                        <a:rPr b="1" lang="en" sz="1200">
                          <a:latin typeface="Mada"/>
                          <a:ea typeface="Mada"/>
                          <a:cs typeface="Mada"/>
                          <a:sym typeface="Mada"/>
                        </a:rPr>
                        <a:t>Weight gain du</a:t>
                      </a:r>
                      <a:r>
                        <a:rPr b="1" lang="en" sz="1200">
                          <a:solidFill>
                            <a:schemeClr val="dk1"/>
                          </a:solidFill>
                          <a:latin typeface="Mada"/>
                          <a:ea typeface="Mada"/>
                          <a:cs typeface="Mada"/>
                          <a:sym typeface="Mada"/>
                        </a:rPr>
                        <a:t>e to increase in appetite </a:t>
                      </a:r>
                      <a:r>
                        <a:rPr lang="en" sz="1200">
                          <a:latin typeface="Mada"/>
                          <a:ea typeface="Mada"/>
                          <a:cs typeface="Mada"/>
                          <a:sym typeface="Mada"/>
                        </a:rPr>
                        <a:t>unless the diabetic diet and exercise program are followed. </a:t>
                      </a:r>
                      <a:endParaRPr sz="1200">
                        <a:latin typeface="Mada"/>
                        <a:ea typeface="Mada"/>
                        <a:cs typeface="Mada"/>
                        <a:sym typeface="Mada"/>
                      </a:endParaRPr>
                    </a:p>
                    <a:p>
                      <a:pPr indent="-304800" lvl="0" marL="457200" rtl="0" algn="l">
                        <a:lnSpc>
                          <a:spcPct val="100000"/>
                        </a:lnSpc>
                        <a:spcBef>
                          <a:spcPts val="0"/>
                        </a:spcBef>
                        <a:spcAft>
                          <a:spcPts val="0"/>
                        </a:spcAft>
                        <a:buClr>
                          <a:srgbClr val="6AA84F"/>
                        </a:buClr>
                        <a:buSzPts val="1200"/>
                        <a:buFont typeface="Mada"/>
                        <a:buAutoNum type="arabicPeriod"/>
                      </a:pPr>
                      <a:r>
                        <a:rPr b="1" lang="en" sz="1200">
                          <a:solidFill>
                            <a:srgbClr val="6AA84F"/>
                          </a:solidFill>
                          <a:latin typeface="Mada"/>
                          <a:ea typeface="Mada"/>
                          <a:cs typeface="Mada"/>
                          <a:sym typeface="Mada"/>
                        </a:rPr>
                        <a:t>Allergy manifestation as they contain Sulfa.</a:t>
                      </a:r>
                      <a:endParaRPr b="1" sz="1200">
                        <a:solidFill>
                          <a:srgbClr val="6AA84F"/>
                        </a:solidFill>
                        <a:latin typeface="Mada"/>
                        <a:ea typeface="Mada"/>
                        <a:cs typeface="Mada"/>
                        <a:sym typeface="Mada"/>
                      </a:endParaRPr>
                    </a:p>
                  </a:txBody>
                  <a:tcPr marT="91425" marB="91425" marR="91425" marL="91425" anchor="ctr"/>
                </a:tc>
                <a:tc hMerge="1"/>
                <a:tc hMerge="1"/>
                <a:tc hMerge="1"/>
              </a:tr>
            </a:tbl>
          </a:graphicData>
        </a:graphic>
      </p:graphicFrame>
      <p:pic>
        <p:nvPicPr>
          <p:cNvPr id="208" name="Google Shape;208;p39"/>
          <p:cNvPicPr preferRelativeResize="0"/>
          <p:nvPr/>
        </p:nvPicPr>
        <p:blipFill rotWithShape="1">
          <a:blip r:embed="rId3">
            <a:alphaModFix/>
          </a:blip>
          <a:srcRect b="11824" l="0" r="0" t="0"/>
          <a:stretch/>
        </p:blipFill>
        <p:spPr>
          <a:xfrm>
            <a:off x="5250224" y="3783666"/>
            <a:ext cx="1409050" cy="1097909"/>
          </a:xfrm>
          <a:prstGeom prst="rect">
            <a:avLst/>
          </a:prstGeom>
          <a:noFill/>
          <a:ln cap="flat" cmpd="sng" w="9525">
            <a:solidFill>
              <a:srgbClr val="EFEFEF"/>
            </a:solidFill>
            <a:prstDash val="solid"/>
            <a:round/>
            <a:headEnd len="sm" w="sm" type="none"/>
            <a:tailEnd len="sm" w="sm" type="none"/>
          </a:ln>
        </p:spPr>
      </p:pic>
      <p:sp>
        <p:nvSpPr>
          <p:cNvPr id="209" name="Google Shape;209;p39"/>
          <p:cNvSpPr txBox="1"/>
          <p:nvPr/>
        </p:nvSpPr>
        <p:spPr>
          <a:xfrm>
            <a:off x="4281150" y="5011425"/>
            <a:ext cx="2536200" cy="705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Reach peak concentration</a:t>
            </a:r>
            <a:endParaRPr sz="1200">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after 2-4 hr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Duration of action is variable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Metabolized in liver</a:t>
            </a:r>
            <a:endParaRPr sz="1200">
              <a:solidFill>
                <a:schemeClr val="dk1"/>
              </a:solidFill>
              <a:latin typeface="Mada"/>
              <a:ea typeface="Mada"/>
              <a:cs typeface="Mada"/>
              <a:sym typeface="Mada"/>
            </a:endParaRPr>
          </a:p>
        </p:txBody>
      </p:sp>
      <p:sp>
        <p:nvSpPr>
          <p:cNvPr id="210" name="Google Shape;210;p39"/>
          <p:cNvSpPr txBox="1"/>
          <p:nvPr/>
        </p:nvSpPr>
        <p:spPr>
          <a:xfrm>
            <a:off x="9525" y="1514475"/>
            <a:ext cx="2286000" cy="3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Mada"/>
                <a:ea typeface="Mada"/>
                <a:cs typeface="Mada"/>
                <a:sym typeface="Mada"/>
              </a:rPr>
              <a:t>Prof.Hanan= memorize the </a:t>
            </a:r>
            <a:r>
              <a:rPr lang="en" sz="800">
                <a:solidFill>
                  <a:srgbClr val="FFFFFF"/>
                </a:solidFill>
                <a:highlight>
                  <a:srgbClr val="FF0000"/>
                </a:highlight>
                <a:latin typeface="Mada"/>
                <a:ea typeface="Mada"/>
                <a:cs typeface="Mada"/>
                <a:sym typeface="Mada"/>
              </a:rPr>
              <a:t>highlighted</a:t>
            </a:r>
            <a:r>
              <a:rPr lang="en" sz="800">
                <a:latin typeface="Mada"/>
                <a:ea typeface="Mada"/>
                <a:cs typeface="Mada"/>
                <a:sym typeface="Mada"/>
              </a:rPr>
              <a:t> drugs</a:t>
            </a:r>
            <a:endParaRPr sz="800">
              <a:latin typeface="Mada"/>
              <a:ea typeface="Mada"/>
              <a:cs typeface="Mada"/>
              <a:sym typeface="Mada"/>
            </a:endParaRPr>
          </a:p>
        </p:txBody>
      </p:sp>
      <p:sp>
        <p:nvSpPr>
          <p:cNvPr id="211" name="Google Shape;211;p39"/>
          <p:cNvSpPr txBox="1"/>
          <p:nvPr/>
        </p:nvSpPr>
        <p:spPr>
          <a:xfrm>
            <a:off x="7400" y="11345200"/>
            <a:ext cx="6575700" cy="6354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FF0000"/>
              </a:buClr>
              <a:buSzPts val="900"/>
              <a:buFont typeface="Mada"/>
              <a:buAutoNum type="arabicPeriod"/>
            </a:pPr>
            <a:r>
              <a:rPr lang="en" sz="900">
                <a:solidFill>
                  <a:srgbClr val="FF0000"/>
                </a:solidFill>
                <a:latin typeface="Mada"/>
                <a:ea typeface="Mada"/>
                <a:cs typeface="Mada"/>
                <a:sym typeface="Mada"/>
              </a:rPr>
              <a:t>All hypoglycemic drugs are C.I during pregnancy, even if the patient was diagnosed with type 2 diabetes. The only treatment that is allowed during pregnancy is insulin.</a:t>
            </a:r>
            <a:endParaRPr sz="900">
              <a:solidFill>
                <a:srgbClr val="FF0000"/>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Determined by measuring blood glucose level and the patient’s response to the treatment</a:t>
            </a:r>
            <a:endParaRPr sz="9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graphicFrame>
        <p:nvGraphicFramePr>
          <p:cNvPr id="216" name="Google Shape;216;p40"/>
          <p:cNvGraphicFramePr/>
          <p:nvPr/>
        </p:nvGraphicFramePr>
        <p:xfrm>
          <a:off x="80975" y="636975"/>
          <a:ext cx="3000000" cy="3000000"/>
        </p:xfrm>
        <a:graphic>
          <a:graphicData uri="http://schemas.openxmlformats.org/drawingml/2006/table">
            <a:tbl>
              <a:tblPr>
                <a:noFill/>
                <a:tableStyleId>{3B6A6948-CC3A-4F53-B131-209BDEBE16CC}</a:tableStyleId>
              </a:tblPr>
              <a:tblGrid>
                <a:gridCol w="633400"/>
                <a:gridCol w="6030425"/>
              </a:tblGrid>
              <a:tr h="1175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Repaglinide (-glinide)</a:t>
                      </a:r>
                      <a:endParaRPr sz="1200">
                        <a:latin typeface="Mada"/>
                        <a:ea typeface="Mada"/>
                        <a:cs typeface="Mada"/>
                        <a:sym typeface="Mada"/>
                      </a:endParaRPr>
                    </a:p>
                  </a:txBody>
                  <a:tcPr marT="91425" marB="91425" marR="91425" marL="91425">
                    <a:solidFill>
                      <a:srgbClr val="351C75"/>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Rapidly</a:t>
                      </a:r>
                      <a:r>
                        <a:rPr lang="en" sz="1200">
                          <a:latin typeface="Mada"/>
                          <a:ea typeface="Mada"/>
                          <a:cs typeface="Mada"/>
                          <a:sym typeface="Mada"/>
                        </a:rPr>
                        <a:t> acting insulin secretagogues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Mechanism of action is identical to sulfonylureas </a:t>
                      </a:r>
                      <a:r>
                        <a:rPr lang="en" sz="1200">
                          <a:solidFill>
                            <a:srgbClr val="B7B7B7"/>
                          </a:solidFill>
                          <a:latin typeface="Mada"/>
                          <a:ea typeface="Mada"/>
                          <a:cs typeface="Mada"/>
                          <a:sym typeface="Mada"/>
                        </a:rPr>
                        <a:t>(</a:t>
                      </a:r>
                      <a:r>
                        <a:rPr lang="en" sz="1200">
                          <a:solidFill>
                            <a:srgbClr val="B7B7B7"/>
                          </a:solidFill>
                          <a:latin typeface="Mada"/>
                          <a:ea typeface="Mada"/>
                          <a:cs typeface="Mada"/>
                          <a:sym typeface="Mada"/>
                        </a:rPr>
                        <a:t>↑Hyperglycemia→</a:t>
                      </a:r>
                      <a:r>
                        <a:rPr b="1" lang="en" sz="1200">
                          <a:solidFill>
                            <a:srgbClr val="B7B7B7"/>
                          </a:solidFill>
                          <a:latin typeface="Mada"/>
                          <a:ea typeface="Mada"/>
                          <a:cs typeface="Mada"/>
                          <a:sym typeface="Mada"/>
                        </a:rPr>
                        <a:t>Blockade of ATP dependent K+channels→ Opening of voltage-dependent Ca+ channels </a:t>
                      </a:r>
                      <a:r>
                        <a:rPr lang="en" sz="1200">
                          <a:solidFill>
                            <a:srgbClr val="B7B7B7"/>
                          </a:solidFill>
                          <a:latin typeface="Mada"/>
                          <a:ea typeface="Mada"/>
                          <a:cs typeface="Mada"/>
                          <a:sym typeface="Mada"/>
                        </a:rPr>
                        <a:t>→ ↑intracellular calcium in the beta cells → ↑Insulin release)</a:t>
                      </a:r>
                      <a:endParaRPr sz="1200">
                        <a:solidFill>
                          <a:srgbClr val="B7B7B7"/>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b="1" lang="en" sz="1200">
                          <a:latin typeface="Mada"/>
                          <a:ea typeface="Mada"/>
                          <a:cs typeface="Mada"/>
                          <a:sym typeface="Mada"/>
                        </a:rPr>
                        <a:t>Orally</a:t>
                      </a:r>
                      <a:r>
                        <a:rPr lang="en" sz="1200">
                          <a:latin typeface="Mada"/>
                          <a:ea typeface="Mada"/>
                          <a:cs typeface="Mada"/>
                          <a:sym typeface="Mada"/>
                        </a:rPr>
                        <a:t>, well absorbed.</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Very fast onset of action, peak 1 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Short duration of action (4 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Metabolized in liver and excreted in bile.</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Taken just before each meal (3 times/day) </a:t>
                      </a:r>
                      <a:endParaRPr sz="1200">
                        <a:latin typeface="Mada"/>
                        <a:ea typeface="Mada"/>
                        <a:cs typeface="Mada"/>
                        <a:sym typeface="Mada"/>
                      </a:endParaRPr>
                    </a:p>
                    <a:p>
                      <a:pPr indent="-304800" lvl="1" marL="9144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The dose should be skipped if the meal is missed </a:t>
                      </a:r>
                      <a:r>
                        <a:rPr b="1" baseline="30000" lang="en" sz="1200">
                          <a:solidFill>
                            <a:srgbClr val="6AA84F"/>
                          </a:solidFill>
                          <a:latin typeface="Mada"/>
                          <a:ea typeface="Mada"/>
                          <a:cs typeface="Mada"/>
                          <a:sym typeface="Mada"/>
                        </a:rPr>
                        <a:t>1</a:t>
                      </a:r>
                      <a:r>
                        <a:rPr b="1" lang="en" sz="1200">
                          <a:solidFill>
                            <a:srgbClr val="FF0000"/>
                          </a:solidFill>
                          <a:latin typeface="Mada"/>
                          <a:ea typeface="Mada"/>
                          <a:cs typeface="Mada"/>
                          <a:sym typeface="Mada"/>
                        </a:rPr>
                        <a:t>.</a:t>
                      </a:r>
                      <a:endParaRPr b="1" sz="1200">
                        <a:solidFill>
                          <a:srgbClr val="FF0000"/>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Type II diabetes as a monotherapy or in combination with other oral hypoglycemic drugs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As alternative to sulfonylureas (SU) in patients allergic to SU</a:t>
                      </a:r>
                      <a:r>
                        <a:rPr lang="en" sz="1200">
                          <a:latin typeface="Mada"/>
                          <a:ea typeface="Mada"/>
                          <a:cs typeface="Mada"/>
                          <a:sym typeface="Mada"/>
                        </a:rPr>
                        <a:t> </a:t>
                      </a:r>
                      <a:r>
                        <a:rPr lang="en" sz="1200">
                          <a:solidFill>
                            <a:srgbClr val="6AA84F"/>
                          </a:solidFill>
                          <a:latin typeface="Mada"/>
                          <a:ea typeface="Mada"/>
                          <a:cs typeface="Mada"/>
                          <a:sym typeface="Mada"/>
                        </a:rPr>
                        <a:t>and in elderly </a:t>
                      </a:r>
                      <a:endParaRPr sz="1200">
                        <a:solidFill>
                          <a:srgbClr val="6AA84F"/>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Less incidence than sulfonylureas </a:t>
                      </a:r>
                      <a:r>
                        <a:rPr baseline="30000" lang="en" sz="1200">
                          <a:solidFill>
                            <a:srgbClr val="6AA84F"/>
                          </a:solidFill>
                          <a:latin typeface="Mada"/>
                          <a:ea typeface="Mada"/>
                          <a:cs typeface="Mada"/>
                          <a:sym typeface="Mada"/>
                        </a:rPr>
                        <a:t>2</a:t>
                      </a:r>
                      <a:r>
                        <a:rPr lang="en" sz="1200">
                          <a:latin typeface="Mada"/>
                          <a:ea typeface="Mada"/>
                          <a:cs typeface="Mada"/>
                          <a:sym typeface="Mada"/>
                        </a:rPr>
                        <a:t>:</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Hypoglycemia.</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Weight gain.</a:t>
                      </a:r>
                      <a:endParaRPr sz="1200">
                        <a:latin typeface="Mada"/>
                        <a:ea typeface="Mada"/>
                        <a:cs typeface="Mada"/>
                        <a:sym typeface="Mada"/>
                      </a:endParaRPr>
                    </a:p>
                  </a:txBody>
                  <a:tcPr marT="91425" marB="91425" marR="91425" marL="91425"/>
                </a:tc>
              </a:tr>
            </a:tbl>
          </a:graphicData>
        </a:graphic>
      </p:graphicFrame>
      <p:sp>
        <p:nvSpPr>
          <p:cNvPr id="217" name="Google Shape;217;p40"/>
          <p:cNvSpPr txBox="1"/>
          <p:nvPr/>
        </p:nvSpPr>
        <p:spPr>
          <a:xfrm>
            <a:off x="466725" y="161925"/>
            <a:ext cx="5791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2)     Meglitinides</a:t>
            </a:r>
            <a:endParaRPr b="1" sz="1800">
              <a:solidFill>
                <a:srgbClr val="78B8A3"/>
              </a:solidFill>
              <a:latin typeface="Mada"/>
              <a:ea typeface="Mada"/>
              <a:cs typeface="Mada"/>
              <a:sym typeface="Mada"/>
            </a:endParaRPr>
          </a:p>
        </p:txBody>
      </p:sp>
      <p:sp>
        <p:nvSpPr>
          <p:cNvPr id="218" name="Google Shape;218;p40"/>
          <p:cNvSpPr txBox="1"/>
          <p:nvPr/>
        </p:nvSpPr>
        <p:spPr>
          <a:xfrm>
            <a:off x="1982500" y="4828300"/>
            <a:ext cx="3089700" cy="59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3)   Incretin mimetics</a:t>
            </a:r>
            <a:endParaRPr b="1" sz="1800">
              <a:solidFill>
                <a:srgbClr val="78B8A3"/>
              </a:solidFill>
              <a:latin typeface="Mada"/>
              <a:ea typeface="Mada"/>
              <a:cs typeface="Mada"/>
              <a:sym typeface="Mada"/>
            </a:endParaRPr>
          </a:p>
        </p:txBody>
      </p:sp>
      <p:sp>
        <p:nvSpPr>
          <p:cNvPr id="219" name="Google Shape;219;p40"/>
          <p:cNvSpPr/>
          <p:nvPr/>
        </p:nvSpPr>
        <p:spPr>
          <a:xfrm>
            <a:off x="212750" y="5534025"/>
            <a:ext cx="6428700" cy="2581200"/>
          </a:xfrm>
          <a:prstGeom prst="roundRect">
            <a:avLst>
              <a:gd fmla="val 16667" name="adj"/>
            </a:avLst>
          </a:prstGeom>
          <a:noFill/>
          <a:ln cap="flat" cmpd="sng" w="9525">
            <a:solidFill>
              <a:srgbClr val="33876B"/>
            </a:solidFill>
            <a:prstDash val="dash"/>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20" name="Google Shape;220;p40"/>
          <p:cNvSpPr/>
          <p:nvPr/>
        </p:nvSpPr>
        <p:spPr>
          <a:xfrm>
            <a:off x="358450" y="5322050"/>
            <a:ext cx="2040600" cy="426000"/>
          </a:xfrm>
          <a:prstGeom prst="chevron">
            <a:avLst>
              <a:gd fmla="val 50000" name="adj"/>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eorgia"/>
                <a:ea typeface="Georgia"/>
                <a:cs typeface="Georgia"/>
                <a:sym typeface="Georgia"/>
              </a:rPr>
              <a:t>Incretins</a:t>
            </a:r>
            <a:endParaRPr b="1">
              <a:solidFill>
                <a:srgbClr val="FFFFFF"/>
              </a:solidFill>
              <a:latin typeface="Georgia"/>
              <a:ea typeface="Georgia"/>
              <a:cs typeface="Georgia"/>
              <a:sym typeface="Georgia"/>
            </a:endParaRPr>
          </a:p>
        </p:txBody>
      </p:sp>
      <p:sp>
        <p:nvSpPr>
          <p:cNvPr id="221" name="Google Shape;221;p40"/>
          <p:cNvSpPr txBox="1"/>
          <p:nvPr/>
        </p:nvSpPr>
        <p:spPr>
          <a:xfrm>
            <a:off x="257175" y="5695950"/>
            <a:ext cx="6172200" cy="2333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They are</a:t>
            </a:r>
            <a:r>
              <a:rPr b="1" lang="en" sz="1200">
                <a:solidFill>
                  <a:srgbClr val="FF0000"/>
                </a:solidFill>
                <a:highlight>
                  <a:schemeClr val="lt1"/>
                </a:highlight>
                <a:latin typeface="Mada"/>
                <a:ea typeface="Mada"/>
                <a:cs typeface="Mada"/>
                <a:sym typeface="Mada"/>
              </a:rPr>
              <a:t> GI hormones secreted from intestine</a:t>
            </a:r>
            <a:r>
              <a:rPr lang="en" sz="1200">
                <a:solidFill>
                  <a:schemeClr val="dk1"/>
                </a:solidFill>
                <a:highlight>
                  <a:schemeClr val="lt1"/>
                </a:highlight>
                <a:latin typeface="Mada"/>
                <a:ea typeface="Mada"/>
                <a:cs typeface="Mada"/>
                <a:sym typeface="Mada"/>
              </a:rPr>
              <a:t> in response to food even before blood glucose level becomes elevated. </a:t>
            </a:r>
            <a:endParaRPr sz="1200">
              <a:solidFill>
                <a:schemeClr val="dk1"/>
              </a:solidFill>
              <a:highlight>
                <a:schemeClr val="lt1"/>
              </a:highlight>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They are carried through circulation to</a:t>
            </a:r>
            <a:endParaRPr sz="1200">
              <a:solidFill>
                <a:schemeClr val="dk1"/>
              </a:solidFill>
              <a:highlight>
                <a:schemeClr val="lt1"/>
              </a:highlight>
              <a:latin typeface="Mada"/>
              <a:ea typeface="Mada"/>
              <a:cs typeface="Mada"/>
              <a:sym typeface="Mada"/>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Mada"/>
                <a:ea typeface="Mada"/>
                <a:cs typeface="Mada"/>
                <a:sym typeface="Mada"/>
              </a:rPr>
              <a:t>pancreatic beta cells.</a:t>
            </a:r>
            <a:endParaRPr sz="1200">
              <a:solidFill>
                <a:schemeClr val="dk1"/>
              </a:solidFill>
              <a:highlight>
                <a:schemeClr val="lt1"/>
              </a:highlight>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 Incretins regulate blood glucose by (MAO):</a:t>
            </a:r>
            <a:endParaRPr b="1" sz="1200">
              <a:solidFill>
                <a:srgbClr val="FF0000"/>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Increase insulin secretion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Decrease glucagon secretion</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highlight>
                  <a:srgbClr val="C8E8DE"/>
                </a:highlight>
                <a:latin typeface="Mada"/>
                <a:ea typeface="Mada"/>
                <a:cs typeface="Mada"/>
                <a:sym typeface="Mada"/>
              </a:rPr>
              <a:t>Incritine includes:</a:t>
            </a:r>
            <a:endParaRPr b="1" sz="1200">
              <a:solidFill>
                <a:schemeClr val="dk1"/>
              </a:solidFill>
              <a:highlight>
                <a:srgbClr val="C8E8DE"/>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GLP-1 (glucagon-like peptide-1)</a:t>
            </a:r>
            <a:r>
              <a:rPr b="1" lang="en">
                <a:solidFill>
                  <a:schemeClr val="dk1"/>
                </a:solidFill>
                <a:latin typeface="Mada"/>
                <a:ea typeface="Mada"/>
                <a:cs typeface="Mada"/>
                <a:sym typeface="Mada"/>
              </a:rPr>
              <a:t> </a:t>
            </a:r>
            <a:endParaRPr b="1">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GIP (gastric inhibitory peptide)</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Both are inactivated by </a:t>
            </a:r>
            <a:r>
              <a:rPr b="1" lang="en" sz="1200">
                <a:solidFill>
                  <a:schemeClr val="dk1"/>
                </a:solidFill>
                <a:latin typeface="Mada"/>
                <a:ea typeface="Mada"/>
                <a:cs typeface="Mada"/>
                <a:sym typeface="Mada"/>
              </a:rPr>
              <a:t>dipeptidyl peptidase-4 (DPP-4)</a:t>
            </a:r>
            <a:endParaRPr b="1" sz="1200">
              <a:solidFill>
                <a:schemeClr val="dk1"/>
              </a:solidFill>
              <a:latin typeface="Mada"/>
              <a:ea typeface="Mada"/>
              <a:cs typeface="Mada"/>
              <a:sym typeface="Mada"/>
            </a:endParaRPr>
          </a:p>
        </p:txBody>
      </p:sp>
      <p:pic>
        <p:nvPicPr>
          <p:cNvPr id="222" name="Google Shape;222;p40"/>
          <p:cNvPicPr preferRelativeResize="0"/>
          <p:nvPr/>
        </p:nvPicPr>
        <p:blipFill rotWithShape="1">
          <a:blip r:embed="rId3">
            <a:alphaModFix/>
          </a:blip>
          <a:srcRect b="0" l="2789" r="1999" t="0"/>
          <a:stretch/>
        </p:blipFill>
        <p:spPr>
          <a:xfrm>
            <a:off x="3820050" y="6047175"/>
            <a:ext cx="2714100" cy="1731667"/>
          </a:xfrm>
          <a:prstGeom prst="rect">
            <a:avLst/>
          </a:prstGeom>
          <a:noFill/>
          <a:ln cap="flat" cmpd="sng" w="9525">
            <a:solidFill>
              <a:srgbClr val="EFEFEF"/>
            </a:solidFill>
            <a:prstDash val="solid"/>
            <a:round/>
            <a:headEnd len="sm" w="sm" type="none"/>
            <a:tailEnd len="sm" w="sm" type="none"/>
          </a:ln>
        </p:spPr>
      </p:pic>
      <p:pic>
        <p:nvPicPr>
          <p:cNvPr id="223" name="Google Shape;223;p40"/>
          <p:cNvPicPr preferRelativeResize="0"/>
          <p:nvPr/>
        </p:nvPicPr>
        <p:blipFill>
          <a:blip r:embed="rId4">
            <a:alphaModFix/>
          </a:blip>
          <a:stretch>
            <a:fillRect/>
          </a:stretch>
        </p:blipFill>
        <p:spPr>
          <a:xfrm>
            <a:off x="3667650" y="8477250"/>
            <a:ext cx="2607900" cy="2502676"/>
          </a:xfrm>
          <a:prstGeom prst="rect">
            <a:avLst/>
          </a:prstGeom>
          <a:noFill/>
          <a:ln cap="flat" cmpd="sng" w="9525">
            <a:solidFill>
              <a:srgbClr val="EFEFEF"/>
            </a:solidFill>
            <a:prstDash val="solid"/>
            <a:round/>
            <a:headEnd len="sm" w="sm" type="none"/>
            <a:tailEnd len="sm" w="sm" type="none"/>
          </a:ln>
        </p:spPr>
      </p:pic>
      <p:sp>
        <p:nvSpPr>
          <p:cNvPr id="224" name="Google Shape;224;p40"/>
          <p:cNvSpPr txBox="1"/>
          <p:nvPr/>
        </p:nvSpPr>
        <p:spPr>
          <a:xfrm>
            <a:off x="447675" y="8477250"/>
            <a:ext cx="3089700" cy="25026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en" sz="1200">
                <a:solidFill>
                  <a:srgbClr val="6AA84F"/>
                </a:solidFill>
                <a:latin typeface="Mada"/>
                <a:ea typeface="Mada"/>
                <a:cs typeface="Mada"/>
                <a:sym typeface="Mada"/>
              </a:rPr>
              <a:t>A </a:t>
            </a:r>
            <a:r>
              <a:rPr lang="en" sz="1200">
                <a:solidFill>
                  <a:srgbClr val="6AA84F"/>
                </a:solidFill>
                <a:latin typeface="Mada"/>
                <a:ea typeface="Mada"/>
                <a:cs typeface="Mada"/>
                <a:sym typeface="Mada"/>
              </a:rPr>
              <a:t>comparison</a:t>
            </a:r>
            <a:r>
              <a:rPr lang="en" sz="1200">
                <a:solidFill>
                  <a:srgbClr val="6AA84F"/>
                </a:solidFill>
                <a:latin typeface="Mada"/>
                <a:ea typeface="Mada"/>
                <a:cs typeface="Mada"/>
                <a:sym typeface="Mada"/>
              </a:rPr>
              <a:t> between the the amount of insulin secretion in response to Oral and I.V glucose.</a:t>
            </a:r>
            <a:endParaRPr sz="600">
              <a:solidFill>
                <a:srgbClr val="6AA84F"/>
              </a:solidFill>
              <a:latin typeface="Mada"/>
              <a:ea typeface="Mada"/>
              <a:cs typeface="Mada"/>
              <a:sym typeface="Mada"/>
            </a:endParaRPr>
          </a:p>
          <a:p>
            <a:pPr indent="0" lvl="0" marL="457200" rtl="0" algn="l">
              <a:spcBef>
                <a:spcPts val="0"/>
              </a:spcBef>
              <a:spcAft>
                <a:spcPts val="0"/>
              </a:spcAft>
              <a:buNone/>
            </a:pPr>
            <a:r>
              <a:t/>
            </a:r>
            <a:endParaRPr sz="6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 sz="1200">
                <a:solidFill>
                  <a:srgbClr val="6AA84F"/>
                </a:solidFill>
                <a:latin typeface="Mada"/>
                <a:ea typeface="Mada"/>
                <a:cs typeface="Mada"/>
                <a:sym typeface="Mada"/>
              </a:rPr>
              <a:t>It shows that oral </a:t>
            </a:r>
            <a:r>
              <a:rPr lang="en" sz="1200">
                <a:solidFill>
                  <a:srgbClr val="6AA84F"/>
                </a:solidFill>
                <a:latin typeface="Mada"/>
                <a:ea typeface="Mada"/>
                <a:cs typeface="Mada"/>
                <a:sym typeface="Mada"/>
              </a:rPr>
              <a:t>glucose</a:t>
            </a:r>
            <a:r>
              <a:rPr lang="en" sz="1200">
                <a:solidFill>
                  <a:srgbClr val="6AA84F"/>
                </a:solidFill>
                <a:latin typeface="Mada"/>
                <a:ea typeface="Mada"/>
                <a:cs typeface="Mada"/>
                <a:sym typeface="Mada"/>
              </a:rPr>
              <a:t> induces insulin secretion more than I.V glucose due to the action of </a:t>
            </a:r>
            <a:r>
              <a:rPr b="1" lang="en" sz="1200">
                <a:solidFill>
                  <a:srgbClr val="6AA84F"/>
                </a:solidFill>
                <a:latin typeface="Mada"/>
                <a:ea typeface="Mada"/>
                <a:cs typeface="Mada"/>
                <a:sym typeface="Mada"/>
              </a:rPr>
              <a:t>incretins</a:t>
            </a:r>
            <a:endParaRPr b="1" sz="1200">
              <a:solidFill>
                <a:srgbClr val="6AA84F"/>
              </a:solidFill>
              <a:latin typeface="Mada"/>
              <a:ea typeface="Mada"/>
              <a:cs typeface="Mada"/>
              <a:sym typeface="Mada"/>
            </a:endParaRPr>
          </a:p>
        </p:txBody>
      </p:sp>
      <p:sp>
        <p:nvSpPr>
          <p:cNvPr id="225" name="Google Shape;225;p40"/>
          <p:cNvSpPr txBox="1"/>
          <p:nvPr/>
        </p:nvSpPr>
        <p:spPr>
          <a:xfrm>
            <a:off x="-69750" y="11301475"/>
            <a:ext cx="5493000" cy="6855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To avoid hypoglycemia.</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Because they have shorter duration of action. </a:t>
            </a:r>
            <a:endParaRPr sz="9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graphicFrame>
        <p:nvGraphicFramePr>
          <p:cNvPr id="230" name="Google Shape;230;p41"/>
          <p:cNvGraphicFramePr/>
          <p:nvPr/>
        </p:nvGraphicFramePr>
        <p:xfrm>
          <a:off x="88075" y="3691613"/>
          <a:ext cx="3000000" cy="3000000"/>
        </p:xfrm>
        <a:graphic>
          <a:graphicData uri="http://schemas.openxmlformats.org/drawingml/2006/table">
            <a:tbl>
              <a:tblPr>
                <a:noFill/>
                <a:tableStyleId>{3B6A6948-CC3A-4F53-B131-209BDEBE16CC}</a:tableStyleId>
              </a:tblPr>
              <a:tblGrid>
                <a:gridCol w="652450"/>
                <a:gridCol w="3084375"/>
                <a:gridCol w="2927000"/>
              </a:tblGrid>
              <a:tr h="1612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Class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GLP-1 agonists (-glutide)</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DPP- 4  inhibitors (-gliptin)</a:t>
                      </a:r>
                      <a:endParaRPr b="1">
                        <a:solidFill>
                          <a:srgbClr val="FFFFFF"/>
                        </a:solidFill>
                        <a:latin typeface="Mada"/>
                        <a:ea typeface="Mada"/>
                        <a:cs typeface="Mada"/>
                        <a:sym typeface="Mada"/>
                      </a:endParaRPr>
                    </a:p>
                  </a:txBody>
                  <a:tcPr marT="91425" marB="91425" marR="91425" marL="91425" anchor="ctr">
                    <a:solidFill>
                      <a:srgbClr val="434343"/>
                    </a:solidFill>
                  </a:tcPr>
                </a:tc>
              </a:tr>
              <a:tr h="1612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Liraglutide (</a:t>
                      </a:r>
                      <a:r>
                        <a:rPr b="1" lang="en">
                          <a:solidFill>
                            <a:srgbClr val="FFFFFF"/>
                          </a:solidFill>
                          <a:latin typeface="Mada"/>
                          <a:ea typeface="Mada"/>
                          <a:cs typeface="Mada"/>
                          <a:sym typeface="Mada"/>
                        </a:rPr>
                        <a:t>Victoza, Saxenda)</a:t>
                      </a:r>
                      <a:endParaRPr b="1">
                        <a:solidFill>
                          <a:srgbClr val="FFFFFF"/>
                        </a:solidFill>
                        <a:latin typeface="Mada"/>
                        <a:ea typeface="Mada"/>
                        <a:cs typeface="Mada"/>
                        <a:sym typeface="Mada"/>
                      </a:endParaRPr>
                    </a:p>
                  </a:txBody>
                  <a:tcPr marT="91425" marB="91425" marR="91425" marL="91425" anchor="ctr">
                    <a:solidFill>
                      <a:srgbClr val="A64D79"/>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Sitagliptin (Januvia)</a:t>
                      </a:r>
                      <a:endParaRPr b="1">
                        <a:solidFill>
                          <a:srgbClr val="FFFFFF"/>
                        </a:solidFill>
                        <a:latin typeface="Mada"/>
                        <a:ea typeface="Mada"/>
                        <a:cs typeface="Mada"/>
                        <a:sym typeface="Mada"/>
                      </a:endParaRPr>
                    </a:p>
                  </a:txBody>
                  <a:tcPr marT="91425" marB="91425" marR="91425" marL="91425" anchor="ctr">
                    <a:solidFill>
                      <a:srgbClr val="DD7E6B"/>
                    </a:solidFill>
                  </a:tcPr>
                </a:tc>
              </a:tr>
              <a:tr h="5683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Binds to GLP-1 receptors &amp; stimulates insulin secretion from β cells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It also reduces glucagon secretion by inhibiting a cells of the pancreas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It decreases appetite and</a:t>
                      </a:r>
                      <a:r>
                        <a:rPr b="1" lang="en" sz="1200">
                          <a:latin typeface="Mada"/>
                          <a:ea typeface="Mada"/>
                          <a:cs typeface="Mada"/>
                          <a:sym typeface="Mada"/>
                        </a:rPr>
                        <a:t> inhibits body weight gain </a:t>
                      </a:r>
                      <a:endParaRPr b="1" sz="1200">
                        <a:latin typeface="Mada"/>
                        <a:ea typeface="Mada"/>
                        <a:cs typeface="Mada"/>
                        <a:sym typeface="Mada"/>
                      </a:endParaRPr>
                    </a:p>
                  </a:txBody>
                  <a:tcPr marT="91425" marB="91425" marR="91425" marL="91425" anchor="ctr"/>
                </a:tc>
                <a:tc>
                  <a:txBody>
                    <a:bodyPr/>
                    <a:lstStyle/>
                    <a:p>
                      <a:pPr indent="-304800" lvl="0" marL="457200" rtl="0" algn="l">
                        <a:lnSpc>
                          <a:spcPct val="100000"/>
                        </a:lnSpc>
                        <a:spcBef>
                          <a:spcPts val="0"/>
                        </a:spcBef>
                        <a:spcAft>
                          <a:spcPts val="0"/>
                        </a:spcAft>
                        <a:buClr>
                          <a:schemeClr val="dk1"/>
                        </a:buClr>
                        <a:buSzPts val="1200"/>
                        <a:buFont typeface="Mada"/>
                        <a:buChar char="●"/>
                      </a:pPr>
                      <a:r>
                        <a:rPr lang="en" sz="1200">
                          <a:solidFill>
                            <a:schemeClr val="dk1"/>
                          </a:solidFill>
                          <a:highlight>
                            <a:srgbClr val="FFFFFF"/>
                          </a:highlight>
                          <a:latin typeface="Mada"/>
                          <a:ea typeface="Mada"/>
                          <a:cs typeface="Mada"/>
                          <a:sym typeface="Mada"/>
                        </a:rPr>
                        <a:t>Inhibit DPP-4 enzyme and leads to an increase in incretin hormones (GLP-1) level. This results in an increase in insulin secretion &amp; decrease in glucagon secretion</a:t>
                      </a:r>
                      <a:endParaRPr sz="1200">
                        <a:latin typeface="Mada"/>
                        <a:ea typeface="Mada"/>
                        <a:cs typeface="Mada"/>
                        <a:sym typeface="Mada"/>
                      </a:endParaRPr>
                    </a:p>
                  </a:txBody>
                  <a:tcPr marT="91425" marB="91425" marR="91425" marL="91425" anchor="ctr"/>
                </a:tc>
              </a:tr>
              <a:tr h="3334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given</a:t>
                      </a:r>
                      <a:r>
                        <a:rPr b="1" lang="en" sz="1200">
                          <a:solidFill>
                            <a:srgbClr val="FF0000"/>
                          </a:solidFill>
                          <a:highlight>
                            <a:srgbClr val="FFFFFF"/>
                          </a:highlight>
                          <a:latin typeface="Mada"/>
                          <a:ea typeface="Mada"/>
                          <a:cs typeface="Mada"/>
                          <a:sym typeface="Mada"/>
                        </a:rPr>
                        <a:t> </a:t>
                      </a:r>
                      <a:r>
                        <a:rPr b="1" lang="en" sz="1200" u="sng">
                          <a:solidFill>
                            <a:srgbClr val="FF0000"/>
                          </a:solidFill>
                          <a:highlight>
                            <a:srgbClr val="FFFFFF"/>
                          </a:highlight>
                          <a:latin typeface="Mada"/>
                          <a:ea typeface="Mada"/>
                          <a:cs typeface="Mada"/>
                          <a:sym typeface="Mada"/>
                        </a:rPr>
                        <a:t>s.c.</a:t>
                      </a:r>
                      <a:r>
                        <a:rPr lang="en" sz="1200">
                          <a:highlight>
                            <a:srgbClr val="FFFFFF"/>
                          </a:highlight>
                          <a:latin typeface="Mada"/>
                          <a:ea typeface="Mada"/>
                          <a:cs typeface="Mada"/>
                          <a:sym typeface="Mada"/>
                        </a:rPr>
                        <a:t> once/day (single- dose prefilled disposable pens)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The maximum dose of Victoza is 1.8mg</a:t>
                      </a:r>
                      <a:r>
                        <a:rPr lang="en" sz="1200">
                          <a:highlight>
                            <a:srgbClr val="FFFFFF"/>
                          </a:highlight>
                          <a:latin typeface="Mada"/>
                          <a:ea typeface="Mada"/>
                          <a:cs typeface="Mada"/>
                          <a:sym typeface="Mada"/>
                        </a:rPr>
                        <a:t> </a:t>
                      </a:r>
                      <a:r>
                        <a:rPr baseline="30000" lang="en" sz="1200">
                          <a:solidFill>
                            <a:srgbClr val="6AA84F"/>
                          </a:solidFill>
                          <a:latin typeface="Mada"/>
                          <a:ea typeface="Mada"/>
                          <a:cs typeface="Mada"/>
                          <a:sym typeface="Mada"/>
                        </a:rPr>
                        <a:t>2</a:t>
                      </a:r>
                      <a:endParaRPr baseline="30000" sz="1200">
                        <a:solidFill>
                          <a:srgbClr val="6AA84F"/>
                        </a:solidFill>
                        <a:highlight>
                          <a:srgbClr val="FFFFFF"/>
                        </a:highlight>
                        <a:latin typeface="Mada"/>
                        <a:ea typeface="Mada"/>
                        <a:cs typeface="Mada"/>
                        <a:sym typeface="Mada"/>
                      </a:endParaRPr>
                    </a:p>
                  </a:txBody>
                  <a:tcPr marT="91425" marB="91425" marR="91425" marL="91425" anchor="ct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given orally</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given once daily</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999999"/>
                        </a:buClr>
                        <a:buSzPts val="1200"/>
                        <a:buFont typeface="Mada"/>
                        <a:buChar char="●"/>
                      </a:pPr>
                      <a:r>
                        <a:rPr lang="en" sz="1200">
                          <a:solidFill>
                            <a:srgbClr val="999999"/>
                          </a:solidFill>
                          <a:highlight>
                            <a:srgbClr val="FFFFFF"/>
                          </a:highlight>
                          <a:latin typeface="Mada"/>
                          <a:ea typeface="Mada"/>
                          <a:cs typeface="Mada"/>
                          <a:sym typeface="Mada"/>
                        </a:rPr>
                        <a:t>half life = 8– 14 h</a:t>
                      </a:r>
                      <a:endParaRPr sz="1200">
                        <a:solidFill>
                          <a:srgbClr val="999999"/>
                        </a:solidFill>
                        <a:latin typeface="Mada"/>
                        <a:ea typeface="Mada"/>
                        <a:cs typeface="Mada"/>
                        <a:sym typeface="Mada"/>
                      </a:endParaRPr>
                    </a:p>
                  </a:txBody>
                  <a:tcPr marT="91425" marB="91425" marR="91425" marL="91425" anchor="ctr"/>
                </a:tc>
              </a:tr>
              <a:tr h="9127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Char char="●"/>
                      </a:pPr>
                      <a:r>
                        <a:rPr b="1" lang="en" sz="1200">
                          <a:highlight>
                            <a:srgbClr val="FFFFFF"/>
                          </a:highlight>
                          <a:latin typeface="Mada"/>
                          <a:ea typeface="Mada"/>
                          <a:cs typeface="Mada"/>
                          <a:sym typeface="Mada"/>
                        </a:rPr>
                        <a:t>Saxenda</a:t>
                      </a:r>
                      <a:r>
                        <a:rPr lang="en" sz="1200">
                          <a:highlight>
                            <a:srgbClr val="FFFFFF"/>
                          </a:highlight>
                          <a:latin typeface="Mada"/>
                          <a:ea typeface="Mada"/>
                          <a:cs typeface="Mada"/>
                          <a:sym typeface="Mada"/>
                        </a:rPr>
                        <a:t>: As a treatment for adults who are obese or </a:t>
                      </a:r>
                      <a:r>
                        <a:rPr b="1" lang="en" sz="1200">
                          <a:solidFill>
                            <a:srgbClr val="FF0000"/>
                          </a:solidFill>
                          <a:highlight>
                            <a:srgbClr val="FFFFFF"/>
                          </a:highlight>
                          <a:latin typeface="Mada"/>
                          <a:ea typeface="Mada"/>
                          <a:cs typeface="Mada"/>
                          <a:sym typeface="Mada"/>
                        </a:rPr>
                        <a:t>overweight with at least one weight-related comorbid condition</a:t>
                      </a:r>
                      <a:r>
                        <a:rPr lang="en" sz="1200">
                          <a:highlight>
                            <a:srgbClr val="FFFFFF"/>
                          </a:highlight>
                          <a:latin typeface="Mada"/>
                          <a:ea typeface="Mada"/>
                          <a:cs typeface="Mada"/>
                          <a:sym typeface="Mada"/>
                        </a:rPr>
                        <a:t> (e.g. hypertension, type 2 diabetes mellitus, or dyslipidemia).</a:t>
                      </a:r>
                      <a:endParaRPr sz="1200">
                        <a:highlight>
                          <a:srgbClr val="FFFFFF"/>
                        </a:highlight>
                        <a:latin typeface="Mada"/>
                        <a:ea typeface="Mada"/>
                        <a:cs typeface="Mada"/>
                        <a:sym typeface="Mada"/>
                      </a:endParaRPr>
                    </a:p>
                    <a:p>
                      <a:pPr indent="-304800" lvl="0" marL="457200" rtl="0" algn="l">
                        <a:lnSpc>
                          <a:spcPct val="115000"/>
                        </a:lnSpc>
                        <a:spcBef>
                          <a:spcPts val="1200"/>
                        </a:spcBef>
                        <a:spcAft>
                          <a:spcPts val="0"/>
                        </a:spcAft>
                        <a:buSzPts val="1200"/>
                        <a:buFont typeface="Mada"/>
                        <a:buChar char="●"/>
                      </a:pPr>
                      <a:r>
                        <a:rPr lang="en" sz="1200">
                          <a:highlight>
                            <a:srgbClr val="FFFFFF"/>
                          </a:highlight>
                          <a:latin typeface="Mada"/>
                          <a:ea typeface="Mada"/>
                          <a:cs typeface="Mada"/>
                          <a:sym typeface="Mada"/>
                        </a:rPr>
                        <a:t>Used together with diet and exercise to treat type 2 diabetes and in patients who are not controlled with other oral antidiabetics.</a:t>
                      </a:r>
                      <a:endParaRPr sz="1200">
                        <a:latin typeface="Mada"/>
                        <a:ea typeface="Mada"/>
                        <a:cs typeface="Mada"/>
                        <a:sym typeface="Mada"/>
                      </a:endParaRPr>
                    </a:p>
                  </a:txBody>
                  <a:tcPr marT="91425" marB="91425" marR="91425" marL="91425" anchor="ctr"/>
                </a:tc>
                <a:tc>
                  <a:txBody>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highlight>
                            <a:srgbClr val="FFFFFF"/>
                          </a:highlight>
                          <a:latin typeface="Mada"/>
                          <a:ea typeface="Mada"/>
                          <a:cs typeface="Mada"/>
                          <a:sym typeface="Mada"/>
                        </a:rPr>
                        <a:t>Type II DM as an adjunct to diet &amp; exercise as a monotherapy or in combination with other antidiabetic drug</a:t>
                      </a:r>
                      <a:r>
                        <a:rPr lang="en" sz="1200">
                          <a:solidFill>
                            <a:schemeClr val="dk1"/>
                          </a:solidFill>
                          <a:highlight>
                            <a:srgbClr val="FFFFFF"/>
                          </a:highlight>
                          <a:latin typeface="Mada"/>
                          <a:ea typeface="Mada"/>
                          <a:cs typeface="Mada"/>
                          <a:sym typeface="Mada"/>
                        </a:rPr>
                        <a:t>s</a:t>
                      </a:r>
                      <a:endParaRPr sz="1200">
                        <a:latin typeface="Mada"/>
                        <a:ea typeface="Mada"/>
                        <a:cs typeface="Mada"/>
                        <a:sym typeface="Mada"/>
                      </a:endParaRPr>
                    </a:p>
                  </a:txBody>
                  <a:tcPr marT="91425" marB="91425" marR="91425" marL="91425" anchor="ctr"/>
                </a:tc>
              </a:tr>
              <a:tr h="5917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Nausea,vomiting and diarrhea (most common)</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Hypoglycemia when combined with sulfonylureas or insulin (not alone)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999999"/>
                        </a:buClr>
                        <a:buSzPts val="1200"/>
                        <a:buFont typeface="Mada"/>
                        <a:buChar char="●"/>
                      </a:pPr>
                      <a:r>
                        <a:rPr lang="en" sz="1200">
                          <a:solidFill>
                            <a:srgbClr val="999999"/>
                          </a:solidFill>
                          <a:highlight>
                            <a:srgbClr val="FFFFFF"/>
                          </a:highlight>
                          <a:latin typeface="Mada"/>
                          <a:ea typeface="Mada"/>
                          <a:cs typeface="Mada"/>
                          <a:sym typeface="Mada"/>
                        </a:rPr>
                        <a:t>Loss of appetite</a:t>
                      </a:r>
                      <a:endParaRPr sz="1200">
                        <a:solidFill>
                          <a:srgbClr val="999999"/>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Pancreatitis (rare)</a:t>
                      </a:r>
                      <a:endParaRPr sz="1200">
                        <a:latin typeface="Mada"/>
                        <a:ea typeface="Mada"/>
                        <a:cs typeface="Mada"/>
                        <a:sym typeface="Mada"/>
                      </a:endParaRPr>
                    </a:p>
                  </a:txBody>
                  <a:tcPr marT="91425" marB="91425" marR="91425" marL="91425" anchor="ct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Nausea, abdominal pain, diarrhea</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Nasopharyngitis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Headache</a:t>
                      </a:r>
                      <a:endParaRPr sz="1200">
                        <a:latin typeface="Mada"/>
                        <a:ea typeface="Mada"/>
                        <a:cs typeface="Mada"/>
                        <a:sym typeface="Mada"/>
                      </a:endParaRPr>
                    </a:p>
                  </a:txBody>
                  <a:tcPr marT="91425" marB="91425" marR="91425" marL="91425" anchor="ctr"/>
                </a:tc>
              </a:tr>
              <a:tr h="1612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lnSpc>
                          <a:spcPct val="115000"/>
                        </a:lnSpc>
                        <a:spcBef>
                          <a:spcPts val="0"/>
                        </a:spcBef>
                        <a:spcAft>
                          <a:spcPts val="0"/>
                        </a:spcAft>
                        <a:buNone/>
                      </a:pPr>
                      <a:r>
                        <a:rPr lang="en" sz="1200">
                          <a:highlight>
                            <a:srgbClr val="FFFFFF"/>
                          </a:highlight>
                          <a:latin typeface="Mada"/>
                          <a:ea typeface="Mada"/>
                          <a:cs typeface="Mada"/>
                          <a:sym typeface="Mada"/>
                        </a:rPr>
                        <a:t>Not used in type 1 diabetes</a:t>
                      </a:r>
                      <a:endParaRPr sz="1200">
                        <a:latin typeface="Mada"/>
                        <a:ea typeface="Mada"/>
                        <a:cs typeface="Mada"/>
                        <a:sym typeface="Mada"/>
                      </a:endParaRPr>
                    </a:p>
                  </a:txBody>
                  <a:tcPr marT="91425" marB="91425" marR="91425" marL="91425" anchor="ctr"/>
                </a:tc>
                <a:tc>
                  <a:txBody>
                    <a:bodyPr/>
                    <a:lstStyle/>
                    <a:p>
                      <a:pPr indent="-228600" lvl="0" marL="457200" rtl="0" algn="ctr">
                        <a:spcBef>
                          <a:spcPts val="0"/>
                        </a:spcBef>
                        <a:spcAft>
                          <a:spcPts val="0"/>
                        </a:spcAft>
                        <a:buNone/>
                      </a:pP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r>
            </a:tbl>
          </a:graphicData>
        </a:graphic>
      </p:graphicFrame>
      <p:sp>
        <p:nvSpPr>
          <p:cNvPr id="231" name="Google Shape;231;p41"/>
          <p:cNvSpPr txBox="1"/>
          <p:nvPr/>
        </p:nvSpPr>
        <p:spPr>
          <a:xfrm>
            <a:off x="88125" y="1390650"/>
            <a:ext cx="4150500" cy="1914600"/>
          </a:xfrm>
          <a:prstGeom prst="rect">
            <a:avLst/>
          </a:prstGeom>
          <a:noFill/>
          <a:ln cap="flat" cmpd="sng" w="9525">
            <a:solidFill>
              <a:srgbClr val="33876B"/>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en" sz="1200">
                <a:latin typeface="Mada"/>
                <a:ea typeface="Mada"/>
                <a:cs typeface="Mada"/>
                <a:sym typeface="Mada"/>
              </a:rPr>
              <a:t>Dulaglutide</a:t>
            </a:r>
            <a:r>
              <a:rPr lang="en" sz="1200">
                <a:latin typeface="Mada"/>
                <a:ea typeface="Mada"/>
                <a:cs typeface="Mada"/>
                <a:sym typeface="Mada"/>
              </a:rPr>
              <a:t> (Trulicity</a:t>
            </a:r>
            <a:r>
              <a:rPr baseline="30000" lang="en" sz="1200">
                <a:solidFill>
                  <a:srgbClr val="6AA84F"/>
                </a:solidFill>
                <a:latin typeface="Mada"/>
                <a:ea typeface="Mada"/>
                <a:cs typeface="Mada"/>
                <a:sym typeface="Mada"/>
              </a:rPr>
              <a:t>1</a:t>
            </a:r>
            <a:r>
              <a:rPr lang="en"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Liraglutide</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Victoza </a:t>
            </a:r>
            <a:r>
              <a:rPr baseline="30000" lang="en" sz="1200">
                <a:solidFill>
                  <a:srgbClr val="6AA84F"/>
                </a:solidFill>
                <a:latin typeface="Mada"/>
                <a:ea typeface="Mada"/>
                <a:cs typeface="Mada"/>
                <a:sym typeface="Mada"/>
              </a:rPr>
              <a:t>1</a:t>
            </a:r>
            <a:r>
              <a:rPr lang="en" sz="1200">
                <a:latin typeface="Mada"/>
                <a:ea typeface="Mada"/>
                <a:cs typeface="Mada"/>
                <a:sym typeface="Mada"/>
              </a:rPr>
              <a:t>, the lower dose for diabetes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Saxenda </a:t>
            </a:r>
            <a:r>
              <a:rPr baseline="30000" lang="en" sz="1200">
                <a:solidFill>
                  <a:srgbClr val="6AA84F"/>
                </a:solidFill>
                <a:latin typeface="Mada"/>
                <a:ea typeface="Mada"/>
                <a:cs typeface="Mada"/>
                <a:sym typeface="Mada"/>
              </a:rPr>
              <a:t>1</a:t>
            </a:r>
            <a:r>
              <a:rPr lang="en" sz="1200">
                <a:latin typeface="Mada"/>
                <a:ea typeface="Mada"/>
                <a:cs typeface="Mada"/>
                <a:sym typeface="Mada"/>
              </a:rPr>
              <a:t>, the higher dose for obesity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Exenatide</a:t>
            </a:r>
            <a:endParaRPr b="1" sz="1200">
              <a:latin typeface="Mada"/>
              <a:ea typeface="Mada"/>
              <a:cs typeface="Mada"/>
              <a:sym typeface="Mada"/>
            </a:endParaRPr>
          </a:p>
          <a:p>
            <a:pPr indent="-304800" lvl="1" marL="914400" rtl="0" algn="l">
              <a:spcBef>
                <a:spcPts val="0"/>
              </a:spcBef>
              <a:spcAft>
                <a:spcPts val="0"/>
              </a:spcAft>
              <a:buClr>
                <a:srgbClr val="3D85C6"/>
              </a:buClr>
              <a:buSzPts val="1200"/>
              <a:buFont typeface="Mada"/>
              <a:buChar char="○"/>
            </a:pPr>
            <a:r>
              <a:rPr lang="en" sz="1200">
                <a:solidFill>
                  <a:srgbClr val="3D85C6"/>
                </a:solidFill>
                <a:latin typeface="Mada"/>
                <a:ea typeface="Mada"/>
                <a:cs typeface="Mada"/>
                <a:sym typeface="Mada"/>
              </a:rPr>
              <a:t>Byetta, immediate-release given S.C. twice daily</a:t>
            </a:r>
            <a:endParaRPr sz="1200">
              <a:solidFill>
                <a:srgbClr val="3D85C6"/>
              </a:solidFill>
              <a:latin typeface="Mada"/>
              <a:ea typeface="Mada"/>
              <a:cs typeface="Mada"/>
              <a:sym typeface="Mada"/>
            </a:endParaRPr>
          </a:p>
          <a:p>
            <a:pPr indent="-304800" lvl="1" marL="914400" rtl="0" algn="l">
              <a:spcBef>
                <a:spcPts val="0"/>
              </a:spcBef>
              <a:spcAft>
                <a:spcPts val="0"/>
              </a:spcAft>
              <a:buClr>
                <a:srgbClr val="3D85C6"/>
              </a:buClr>
              <a:buSzPts val="1200"/>
              <a:buFont typeface="Mada"/>
              <a:buChar char="○"/>
            </a:pPr>
            <a:r>
              <a:rPr lang="en" sz="1200">
                <a:solidFill>
                  <a:srgbClr val="3D85C6"/>
                </a:solidFill>
                <a:latin typeface="Mada"/>
                <a:ea typeface="Mada"/>
                <a:cs typeface="Mada"/>
                <a:sym typeface="Mada"/>
              </a:rPr>
              <a:t>Bydureon, extended-release given once weekly</a:t>
            </a:r>
            <a:endParaRPr sz="1200">
              <a:solidFill>
                <a:srgbClr val="3D85C6"/>
              </a:solidFill>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Semaglutide</a:t>
            </a:r>
            <a:r>
              <a:rPr b="1" lang="en" sz="1200">
                <a:latin typeface="Mada"/>
                <a:ea typeface="Mada"/>
                <a:cs typeface="Mada"/>
                <a:sym typeface="Mada"/>
              </a:rPr>
              <a:t> </a:t>
            </a:r>
            <a:r>
              <a:rPr lang="en" sz="1200">
                <a:latin typeface="Mada"/>
                <a:ea typeface="Mada"/>
                <a:cs typeface="Mada"/>
                <a:sym typeface="Mada"/>
              </a:rPr>
              <a:t>(</a:t>
            </a:r>
            <a:r>
              <a:rPr lang="en" sz="1200">
                <a:solidFill>
                  <a:schemeClr val="dk1"/>
                </a:solidFill>
                <a:latin typeface="Mada"/>
                <a:ea typeface="Mada"/>
                <a:cs typeface="Mada"/>
                <a:sym typeface="Mada"/>
              </a:rPr>
              <a:t>Rybelsus</a:t>
            </a:r>
            <a:r>
              <a:rPr baseline="30000" lang="en" sz="1200">
                <a:solidFill>
                  <a:srgbClr val="6AA84F"/>
                </a:solidFill>
                <a:latin typeface="Mada"/>
                <a:ea typeface="Mada"/>
                <a:cs typeface="Mada"/>
                <a:sym typeface="Mada"/>
              </a:rPr>
              <a:t>1</a:t>
            </a:r>
            <a:r>
              <a:rPr lang="en" sz="1200">
                <a:latin typeface="Mada"/>
                <a:ea typeface="Mada"/>
                <a:cs typeface="Mada"/>
                <a:sym typeface="Mada"/>
              </a:rPr>
              <a:t>) the first </a:t>
            </a:r>
            <a:r>
              <a:rPr b="1" lang="en" sz="1200" u="sng">
                <a:latin typeface="Mada"/>
                <a:ea typeface="Mada"/>
                <a:cs typeface="Mada"/>
                <a:sym typeface="Mada"/>
              </a:rPr>
              <a:t>oral</a:t>
            </a:r>
            <a:r>
              <a:rPr lang="en" sz="1200">
                <a:latin typeface="Mada"/>
                <a:ea typeface="Mada"/>
                <a:cs typeface="Mada"/>
                <a:sym typeface="Mada"/>
              </a:rPr>
              <a:t> GLP-1</a:t>
            </a:r>
            <a:endParaRPr sz="1200">
              <a:latin typeface="Mada"/>
              <a:ea typeface="Mada"/>
              <a:cs typeface="Mada"/>
              <a:sym typeface="Mada"/>
            </a:endParaRPr>
          </a:p>
        </p:txBody>
      </p:sp>
      <p:sp>
        <p:nvSpPr>
          <p:cNvPr id="232" name="Google Shape;232;p41"/>
          <p:cNvSpPr txBox="1"/>
          <p:nvPr/>
        </p:nvSpPr>
        <p:spPr>
          <a:xfrm>
            <a:off x="-3038475" y="742950"/>
            <a:ext cx="552600" cy="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1"/>
          <p:cNvSpPr txBox="1"/>
          <p:nvPr/>
        </p:nvSpPr>
        <p:spPr>
          <a:xfrm>
            <a:off x="1947925" y="174775"/>
            <a:ext cx="3019500" cy="37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Types of Incretin mimetics</a:t>
            </a:r>
            <a:endParaRPr b="1" sz="1800">
              <a:solidFill>
                <a:srgbClr val="78B8A3"/>
              </a:solidFill>
              <a:latin typeface="Mada"/>
              <a:ea typeface="Mada"/>
              <a:cs typeface="Mada"/>
              <a:sym typeface="Mada"/>
            </a:endParaRPr>
          </a:p>
        </p:txBody>
      </p:sp>
      <p:sp>
        <p:nvSpPr>
          <p:cNvPr id="234" name="Google Shape;234;p41"/>
          <p:cNvSpPr/>
          <p:nvPr/>
        </p:nvSpPr>
        <p:spPr>
          <a:xfrm>
            <a:off x="1283500" y="720750"/>
            <a:ext cx="1735800" cy="4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GLP-1 agonists</a:t>
            </a:r>
            <a:endParaRPr b="1">
              <a:latin typeface="Mada"/>
              <a:ea typeface="Mada"/>
              <a:cs typeface="Mada"/>
              <a:sym typeface="Mada"/>
            </a:endParaRPr>
          </a:p>
          <a:p>
            <a:pPr indent="0" lvl="0" marL="0" rtl="0" algn="ctr">
              <a:spcBef>
                <a:spcPts val="0"/>
              </a:spcBef>
              <a:spcAft>
                <a:spcPts val="0"/>
              </a:spcAft>
              <a:buNone/>
            </a:pPr>
            <a:r>
              <a:rPr b="1" lang="en">
                <a:latin typeface="Mada"/>
                <a:ea typeface="Mada"/>
                <a:cs typeface="Mada"/>
                <a:sym typeface="Mada"/>
              </a:rPr>
              <a:t>(-glutide)</a:t>
            </a:r>
            <a:endParaRPr b="1">
              <a:latin typeface="Mada"/>
              <a:ea typeface="Mada"/>
              <a:cs typeface="Mada"/>
              <a:sym typeface="Mada"/>
            </a:endParaRPr>
          </a:p>
        </p:txBody>
      </p:sp>
      <p:sp>
        <p:nvSpPr>
          <p:cNvPr id="235" name="Google Shape;235;p41"/>
          <p:cNvSpPr/>
          <p:nvPr/>
        </p:nvSpPr>
        <p:spPr>
          <a:xfrm>
            <a:off x="4780525" y="720750"/>
            <a:ext cx="1735800" cy="4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DPP- 4  inhibitors</a:t>
            </a:r>
            <a:endParaRPr b="1">
              <a:latin typeface="Mada"/>
              <a:ea typeface="Mada"/>
              <a:cs typeface="Mada"/>
              <a:sym typeface="Mada"/>
            </a:endParaRPr>
          </a:p>
          <a:p>
            <a:pPr indent="0" lvl="0" marL="0" rtl="0" algn="ctr">
              <a:spcBef>
                <a:spcPts val="0"/>
              </a:spcBef>
              <a:spcAft>
                <a:spcPts val="0"/>
              </a:spcAft>
              <a:buNone/>
            </a:pPr>
            <a:r>
              <a:rPr b="1" lang="en">
                <a:latin typeface="Mada"/>
                <a:ea typeface="Mada"/>
                <a:cs typeface="Mada"/>
                <a:sym typeface="Mada"/>
              </a:rPr>
              <a:t>(-gliptin)</a:t>
            </a:r>
            <a:endParaRPr b="1">
              <a:latin typeface="Mada"/>
              <a:ea typeface="Mada"/>
              <a:cs typeface="Mada"/>
              <a:sym typeface="Mada"/>
            </a:endParaRPr>
          </a:p>
        </p:txBody>
      </p:sp>
      <p:cxnSp>
        <p:nvCxnSpPr>
          <p:cNvPr id="236" name="Google Shape;236;p41"/>
          <p:cNvCxnSpPr>
            <a:stCxn id="234" idx="2"/>
          </p:cNvCxnSpPr>
          <p:nvPr/>
        </p:nvCxnSpPr>
        <p:spPr>
          <a:xfrm>
            <a:off x="2151400" y="1146750"/>
            <a:ext cx="0" cy="243900"/>
          </a:xfrm>
          <a:prstGeom prst="straightConnector1">
            <a:avLst/>
          </a:prstGeom>
          <a:noFill/>
          <a:ln cap="flat" cmpd="sng" w="9525">
            <a:solidFill>
              <a:srgbClr val="999999"/>
            </a:solidFill>
            <a:prstDash val="solid"/>
            <a:round/>
            <a:headEnd len="med" w="med" type="none"/>
            <a:tailEnd len="med" w="med" type="triangle"/>
          </a:ln>
        </p:spPr>
      </p:cxnSp>
      <p:sp>
        <p:nvSpPr>
          <p:cNvPr id="237" name="Google Shape;237;p41"/>
          <p:cNvSpPr txBox="1"/>
          <p:nvPr/>
        </p:nvSpPr>
        <p:spPr>
          <a:xfrm>
            <a:off x="4507725" y="1390650"/>
            <a:ext cx="2244300" cy="1914600"/>
          </a:xfrm>
          <a:prstGeom prst="rect">
            <a:avLst/>
          </a:prstGeom>
          <a:noFill/>
          <a:ln cap="flat" cmpd="sng" w="9525">
            <a:solidFill>
              <a:srgbClr val="33876B"/>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en" sz="1200">
                <a:latin typeface="Mada"/>
                <a:ea typeface="Mada"/>
                <a:cs typeface="Mada"/>
                <a:sym typeface="Mada"/>
              </a:rPr>
              <a:t>Sitagliptin </a:t>
            </a:r>
            <a:r>
              <a:rPr lang="en" sz="1200">
                <a:latin typeface="Mada"/>
                <a:ea typeface="Mada"/>
                <a:cs typeface="Mada"/>
                <a:sym typeface="Mada"/>
              </a:rPr>
              <a:t>(Januvia</a:t>
            </a:r>
            <a:r>
              <a:rPr baseline="30000" lang="en" sz="1200">
                <a:solidFill>
                  <a:srgbClr val="6AA84F"/>
                </a:solidFill>
                <a:latin typeface="Mada"/>
                <a:ea typeface="Mada"/>
                <a:cs typeface="Mada"/>
                <a:sym typeface="Mada"/>
              </a:rPr>
              <a:t>1</a:t>
            </a:r>
            <a:r>
              <a:rPr lang="en"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vildagliptin</a:t>
            </a:r>
            <a:endParaRPr b="1" sz="1200">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b="1" lang="en" sz="1200">
                <a:solidFill>
                  <a:srgbClr val="674EA7"/>
                </a:solidFill>
                <a:latin typeface="Mada"/>
                <a:ea typeface="Mada"/>
                <a:cs typeface="Mada"/>
                <a:sym typeface="Mada"/>
              </a:rPr>
              <a:t>Linagliptin</a:t>
            </a:r>
            <a:endParaRPr b="1" sz="1200">
              <a:solidFill>
                <a:srgbClr val="674EA7"/>
              </a:solidFill>
              <a:latin typeface="Mada"/>
              <a:ea typeface="Mada"/>
              <a:cs typeface="Mada"/>
              <a:sym typeface="Mada"/>
            </a:endParaRPr>
          </a:p>
        </p:txBody>
      </p:sp>
      <p:cxnSp>
        <p:nvCxnSpPr>
          <p:cNvPr id="238" name="Google Shape;238;p41"/>
          <p:cNvCxnSpPr/>
          <p:nvPr/>
        </p:nvCxnSpPr>
        <p:spPr>
          <a:xfrm>
            <a:off x="5637550" y="1146750"/>
            <a:ext cx="0" cy="243900"/>
          </a:xfrm>
          <a:prstGeom prst="straightConnector1">
            <a:avLst/>
          </a:prstGeom>
          <a:noFill/>
          <a:ln cap="flat" cmpd="sng" w="9525">
            <a:solidFill>
              <a:srgbClr val="999999"/>
            </a:solidFill>
            <a:prstDash val="solid"/>
            <a:round/>
            <a:headEnd len="med" w="med" type="none"/>
            <a:tailEnd len="med" w="med" type="triangle"/>
          </a:ln>
        </p:spPr>
      </p:cxnSp>
      <p:sp>
        <p:nvSpPr>
          <p:cNvPr id="239" name="Google Shape;239;p41"/>
          <p:cNvSpPr txBox="1"/>
          <p:nvPr/>
        </p:nvSpPr>
        <p:spPr>
          <a:xfrm>
            <a:off x="48825" y="11361325"/>
            <a:ext cx="6663900" cy="7188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Trade name</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to avoid the dose side </a:t>
            </a:r>
            <a:r>
              <a:rPr lang="en" sz="900">
                <a:solidFill>
                  <a:srgbClr val="6AA84F"/>
                </a:solidFill>
                <a:latin typeface="Mada"/>
                <a:ea typeface="Mada"/>
                <a:cs typeface="Mada"/>
                <a:sym typeface="Mada"/>
              </a:rPr>
              <a:t>effects, you</a:t>
            </a:r>
            <a:r>
              <a:rPr lang="en" sz="900">
                <a:solidFill>
                  <a:srgbClr val="6AA84F"/>
                </a:solidFill>
                <a:latin typeface="Mada"/>
                <a:ea typeface="Mada"/>
                <a:cs typeface="Mada"/>
                <a:sym typeface="Mada"/>
              </a:rPr>
              <a:t> give partial doses (e.g. starting at 0.6) and gradually increasing it (0.8, 1.2, etc) but the maximum is 1.8</a:t>
            </a:r>
            <a:endParaRPr sz="9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2"/>
          <p:cNvSpPr/>
          <p:nvPr/>
        </p:nvSpPr>
        <p:spPr>
          <a:xfrm>
            <a:off x="889175" y="153875"/>
            <a:ext cx="5102100" cy="600600"/>
          </a:xfrm>
          <a:prstGeom prst="roundRect">
            <a:avLst>
              <a:gd fmla="val 16667" name="adj"/>
            </a:avLst>
          </a:prstGeom>
          <a:solidFill>
            <a:srgbClr val="31404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 sz="2500">
                <a:solidFill>
                  <a:srgbClr val="FFFFFF"/>
                </a:solidFill>
                <a:latin typeface="Georgia"/>
                <a:ea typeface="Georgia"/>
                <a:cs typeface="Georgia"/>
                <a:sym typeface="Georgia"/>
              </a:rPr>
              <a:t>Insulin sensitizers</a:t>
            </a:r>
            <a:r>
              <a:rPr b="1" baseline="30000" lang="en" sz="2500">
                <a:solidFill>
                  <a:srgbClr val="6AA84F"/>
                </a:solidFill>
                <a:latin typeface="Georgia"/>
                <a:ea typeface="Georgia"/>
                <a:cs typeface="Georgia"/>
                <a:sym typeface="Georgia"/>
              </a:rPr>
              <a:t>1</a:t>
            </a:r>
            <a:endParaRPr b="1" baseline="30000" sz="2500">
              <a:solidFill>
                <a:srgbClr val="6AA84F"/>
              </a:solidFill>
              <a:latin typeface="Georgia"/>
              <a:ea typeface="Georgia"/>
              <a:cs typeface="Georgia"/>
              <a:sym typeface="Georgia"/>
            </a:endParaRPr>
          </a:p>
          <a:p>
            <a:pPr indent="0" lvl="0" marL="0" rtl="0" algn="ctr">
              <a:spcBef>
                <a:spcPts val="0"/>
              </a:spcBef>
              <a:spcAft>
                <a:spcPts val="0"/>
              </a:spcAft>
              <a:buNone/>
            </a:pPr>
            <a:r>
              <a:rPr lang="en" sz="1200">
                <a:solidFill>
                  <a:srgbClr val="FFFFFF"/>
                </a:solidFill>
                <a:latin typeface="Mada"/>
                <a:ea typeface="Mada"/>
                <a:cs typeface="Mada"/>
                <a:sym typeface="Mada"/>
              </a:rPr>
              <a:t>Drugs that increase the sensitivity of peripheral target organs to insulin</a:t>
            </a:r>
            <a:endParaRPr sz="1200">
              <a:solidFill>
                <a:srgbClr val="FFFFFF"/>
              </a:solidFill>
              <a:latin typeface="Mada"/>
              <a:ea typeface="Mada"/>
              <a:cs typeface="Mada"/>
              <a:sym typeface="Mada"/>
            </a:endParaRPr>
          </a:p>
        </p:txBody>
      </p:sp>
      <p:sp>
        <p:nvSpPr>
          <p:cNvPr id="245" name="Google Shape;245;p42"/>
          <p:cNvSpPr/>
          <p:nvPr/>
        </p:nvSpPr>
        <p:spPr>
          <a:xfrm>
            <a:off x="600000" y="1074056"/>
            <a:ext cx="1876200" cy="4821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 sz="1200">
                <a:latin typeface="Mada"/>
                <a:ea typeface="Mada"/>
                <a:cs typeface="Mada"/>
                <a:sym typeface="Mada"/>
              </a:rPr>
              <a:t>Biguanides</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E.g. Metformin</a:t>
            </a:r>
            <a:endParaRPr b="1" sz="1200">
              <a:latin typeface="Mada"/>
              <a:ea typeface="Mada"/>
              <a:cs typeface="Mada"/>
              <a:sym typeface="Mada"/>
            </a:endParaRPr>
          </a:p>
        </p:txBody>
      </p:sp>
      <p:sp>
        <p:nvSpPr>
          <p:cNvPr id="246" name="Google Shape;246;p42"/>
          <p:cNvSpPr/>
          <p:nvPr/>
        </p:nvSpPr>
        <p:spPr>
          <a:xfrm>
            <a:off x="4410000" y="1074050"/>
            <a:ext cx="1876200" cy="4821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 sz="1200">
                <a:latin typeface="Mada"/>
                <a:ea typeface="Mada"/>
                <a:cs typeface="Mada"/>
                <a:sym typeface="Mada"/>
              </a:rPr>
              <a:t>Thiazolidinediones</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E.g Pioglitazone</a:t>
            </a:r>
            <a:endParaRPr b="1" sz="1200">
              <a:latin typeface="Mada"/>
              <a:ea typeface="Mada"/>
              <a:cs typeface="Mada"/>
              <a:sym typeface="Mada"/>
            </a:endParaRPr>
          </a:p>
        </p:txBody>
      </p:sp>
      <p:graphicFrame>
        <p:nvGraphicFramePr>
          <p:cNvPr id="247" name="Google Shape;247;p42"/>
          <p:cNvGraphicFramePr/>
          <p:nvPr/>
        </p:nvGraphicFramePr>
        <p:xfrm>
          <a:off x="88075" y="1979600"/>
          <a:ext cx="3000000" cy="3000000"/>
        </p:xfrm>
        <a:graphic>
          <a:graphicData uri="http://schemas.openxmlformats.org/drawingml/2006/table">
            <a:tbl>
              <a:tblPr>
                <a:noFill/>
                <a:tableStyleId>{3B6A6948-CC3A-4F53-B131-209BDEBE16CC}</a:tableStyleId>
              </a:tblPr>
              <a:tblGrid>
                <a:gridCol w="690550"/>
                <a:gridCol w="5973275"/>
              </a:tblGrid>
              <a:tr h="1168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Metformin</a:t>
                      </a:r>
                      <a:endParaRPr sz="1200">
                        <a:latin typeface="Mada"/>
                        <a:ea typeface="Mada"/>
                        <a:cs typeface="Mada"/>
                        <a:sym typeface="Mada"/>
                      </a:endParaRPr>
                    </a:p>
                  </a:txBody>
                  <a:tcPr marT="91425" marB="91425" marR="91425" marL="91425" anchor="ctr">
                    <a:solidFill>
                      <a:srgbClr val="45818E"/>
                    </a:solidFill>
                  </a:tcPr>
                </a:tc>
              </a:tr>
              <a:tr h="4627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Reduces insulin resistance.</a:t>
                      </a:r>
                      <a:endParaRPr sz="1200">
                        <a:solidFill>
                          <a:srgbClr val="999999"/>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Increases sensitivity of liver, muscle &amp; adipose tissues to insulin &amp; increase</a:t>
                      </a:r>
                      <a:br>
                        <a:rPr lang="en" sz="1200">
                          <a:highlight>
                            <a:srgbClr val="FFFFFF"/>
                          </a:highlight>
                          <a:latin typeface="Mada"/>
                          <a:ea typeface="Mada"/>
                          <a:cs typeface="Mada"/>
                          <a:sym typeface="Mada"/>
                        </a:rPr>
                      </a:br>
                      <a:r>
                        <a:rPr lang="en" sz="1200">
                          <a:highlight>
                            <a:srgbClr val="FFFFFF"/>
                          </a:highlight>
                          <a:latin typeface="Mada"/>
                          <a:ea typeface="Mada"/>
                          <a:cs typeface="Mada"/>
                          <a:sym typeface="Mada"/>
                        </a:rPr>
                        <a:t>peripheral glucose utilization (tissue glycolysis).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Inhibits hepatic glucose production (gluconeogenesis).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Impairs glucose absorption from GIT.</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Improve lipid profile :  ↓LDL, </a:t>
                      </a:r>
                      <a:r>
                        <a:rPr lang="en" sz="1200">
                          <a:solidFill>
                            <a:schemeClr val="dk1"/>
                          </a:solidFill>
                          <a:highlight>
                            <a:schemeClr val="lt1"/>
                          </a:highlight>
                          <a:latin typeface="Mada"/>
                          <a:ea typeface="Mada"/>
                          <a:cs typeface="Mada"/>
                          <a:sym typeface="Mada"/>
                        </a:rPr>
                        <a:t>↓</a:t>
                      </a:r>
                      <a:r>
                        <a:rPr lang="en" sz="1200">
                          <a:highlight>
                            <a:srgbClr val="FFFFFF"/>
                          </a:highlight>
                          <a:latin typeface="Mada"/>
                          <a:ea typeface="Mada"/>
                          <a:cs typeface="Mada"/>
                          <a:sym typeface="Mada"/>
                        </a:rPr>
                        <a:t> VLDL , </a:t>
                      </a:r>
                      <a:r>
                        <a:rPr lang="en" sz="1200">
                          <a:solidFill>
                            <a:schemeClr val="dk1"/>
                          </a:solidFill>
                          <a:highlight>
                            <a:schemeClr val="lt1"/>
                          </a:highlight>
                          <a:latin typeface="Mada"/>
                          <a:ea typeface="Mada"/>
                          <a:cs typeface="Mada"/>
                          <a:sym typeface="Mada"/>
                        </a:rPr>
                        <a:t>↑</a:t>
                      </a:r>
                      <a:r>
                        <a:rPr lang="en" sz="1200">
                          <a:highlight>
                            <a:srgbClr val="FFFFFF"/>
                          </a:highlight>
                          <a:latin typeface="Mada"/>
                          <a:ea typeface="Mada"/>
                          <a:cs typeface="Mada"/>
                          <a:sym typeface="Mada"/>
                        </a:rPr>
                        <a:t>HDL</a:t>
                      </a:r>
                      <a:endParaRPr sz="1200">
                        <a:latin typeface="Mada"/>
                        <a:ea typeface="Mada"/>
                        <a:cs typeface="Mada"/>
                        <a:sym typeface="Mada"/>
                      </a:endParaRPr>
                    </a:p>
                  </a:txBody>
                  <a:tcPr marT="91425" marB="91425" marR="91425" marL="91425" anchor="ctr"/>
                </a:tc>
              </a:tr>
              <a:tr h="2415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b="1" lang="en" sz="1200">
                          <a:highlight>
                            <a:srgbClr val="FFFFFF"/>
                          </a:highlight>
                          <a:latin typeface="Mada"/>
                          <a:ea typeface="Mada"/>
                          <a:cs typeface="Mada"/>
                          <a:sym typeface="Mada"/>
                        </a:rPr>
                        <a:t>Orally</a:t>
                      </a:r>
                      <a:endParaRPr b="1"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Not bound to serum protein, t 1⁄2: 3 hours.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Not metabolized, excreted unchanged in urine</a:t>
                      </a:r>
                      <a:endParaRPr sz="1200">
                        <a:latin typeface="Mada"/>
                        <a:ea typeface="Mada"/>
                        <a:cs typeface="Mada"/>
                        <a:sym typeface="Mada"/>
                      </a:endParaRPr>
                    </a:p>
                  </a:txBody>
                  <a:tcPr marT="91425" marB="91425" marR="91425" marL="91425" anchor="ctr"/>
                </a:tc>
              </a:tr>
              <a:tr h="2415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Advantages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rgbClr val="FF0000"/>
                        </a:buClr>
                        <a:buSzPts val="1200"/>
                        <a:buFont typeface="Mada"/>
                        <a:buChar char="★"/>
                      </a:pPr>
                      <a:r>
                        <a:rPr b="1" lang="en" sz="1200">
                          <a:solidFill>
                            <a:srgbClr val="FF0000"/>
                          </a:solidFill>
                          <a:highlight>
                            <a:schemeClr val="lt1"/>
                          </a:highlight>
                          <a:latin typeface="Mada"/>
                          <a:ea typeface="Mada"/>
                          <a:cs typeface="Mada"/>
                          <a:sym typeface="Mada"/>
                        </a:rPr>
                        <a:t>No risk of hypoglycemia</a:t>
                      </a:r>
                      <a:r>
                        <a:rPr baseline="30000" lang="en" sz="1200">
                          <a:solidFill>
                            <a:srgbClr val="6AA84F"/>
                          </a:solidFill>
                          <a:highlight>
                            <a:schemeClr val="lt1"/>
                          </a:highlight>
                          <a:latin typeface="Mada"/>
                          <a:ea typeface="Mada"/>
                          <a:cs typeface="Mada"/>
                          <a:sym typeface="Mada"/>
                        </a:rPr>
                        <a:t>2</a:t>
                      </a:r>
                      <a:endParaRPr baseline="30000" sz="1200">
                        <a:solidFill>
                          <a:srgbClr val="6AA84F"/>
                        </a:solidFill>
                        <a:highlight>
                          <a:schemeClr val="lt1"/>
                        </a:highlight>
                        <a:latin typeface="Mada"/>
                        <a:ea typeface="Mada"/>
                        <a:cs typeface="Mada"/>
                        <a:sym typeface="Mada"/>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latin typeface="Mada"/>
                          <a:ea typeface="Mada"/>
                          <a:cs typeface="Mada"/>
                          <a:sym typeface="Mada"/>
                        </a:rPr>
                        <a:t>No weight gain</a:t>
                      </a:r>
                      <a:endParaRPr sz="1200">
                        <a:solidFill>
                          <a:schemeClr val="dk1"/>
                        </a:solidFill>
                        <a:highlight>
                          <a:schemeClr val="lt1"/>
                        </a:highlight>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has prominent lipid-lowering activity</a:t>
                      </a:r>
                      <a:r>
                        <a:rPr baseline="30000" lang="en" sz="1200">
                          <a:solidFill>
                            <a:srgbClr val="6AA84F"/>
                          </a:solidFill>
                          <a:highlight>
                            <a:schemeClr val="lt1"/>
                          </a:highlight>
                          <a:latin typeface="Mada"/>
                          <a:ea typeface="Mada"/>
                          <a:cs typeface="Mada"/>
                          <a:sym typeface="Mada"/>
                        </a:rPr>
                        <a:t>3</a:t>
                      </a:r>
                      <a:endParaRPr baseline="30000" sz="1200">
                        <a:solidFill>
                          <a:srgbClr val="6AA84F"/>
                        </a:solidFill>
                        <a:highlight>
                          <a:schemeClr val="lt1"/>
                        </a:highlight>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Inexpensive</a:t>
                      </a:r>
                      <a:endParaRPr sz="1200">
                        <a:highlight>
                          <a:srgbClr val="FFFFFF"/>
                        </a:highlight>
                        <a:latin typeface="Mada"/>
                        <a:ea typeface="Mada"/>
                        <a:cs typeface="Mada"/>
                        <a:sym typeface="Mada"/>
                      </a:endParaRPr>
                    </a:p>
                  </a:txBody>
                  <a:tcPr marT="91425" marB="91425" marR="91425" marL="91425" anchor="ctr"/>
                </a:tc>
              </a:tr>
              <a:tr h="2869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rgbClr val="FF0000"/>
                        </a:buClr>
                        <a:buSzPts val="1200"/>
                        <a:buFont typeface="Mada"/>
                        <a:buChar char="★"/>
                      </a:pPr>
                      <a:r>
                        <a:rPr b="1" lang="en" sz="1200">
                          <a:highlight>
                            <a:srgbClr val="FFFFFF"/>
                          </a:highlight>
                          <a:latin typeface="Mada"/>
                          <a:ea typeface="Mada"/>
                          <a:cs typeface="Mada"/>
                          <a:sym typeface="Mada"/>
                        </a:rPr>
                        <a:t>In patients with type 2 diabetes who are obese</a:t>
                      </a:r>
                      <a:r>
                        <a:rPr lang="en" sz="1200">
                          <a:highlight>
                            <a:srgbClr val="FFFFFF"/>
                          </a:highlight>
                          <a:latin typeface="Mada"/>
                          <a:ea typeface="Mada"/>
                          <a:cs typeface="Mada"/>
                          <a:sym typeface="Mada"/>
                        </a:rPr>
                        <a:t> because it promotes modest weight reduction </a:t>
                      </a:r>
                      <a:r>
                        <a:rPr b="1" lang="en" sz="1200">
                          <a:solidFill>
                            <a:srgbClr val="FF0000"/>
                          </a:solidFill>
                          <a:highlight>
                            <a:srgbClr val="FFFFFF"/>
                          </a:highlight>
                          <a:latin typeface="Mada"/>
                          <a:ea typeface="Mada"/>
                          <a:cs typeface="Mada"/>
                          <a:sym typeface="Mada"/>
                        </a:rPr>
                        <a:t>(first-line therapy)</a:t>
                      </a:r>
                      <a:r>
                        <a:rPr lang="en" sz="1200">
                          <a:highlight>
                            <a:srgbClr val="FFFFFF"/>
                          </a:highlight>
                          <a:latin typeface="Mada"/>
                          <a:ea typeface="Mada"/>
                          <a:cs typeface="Mada"/>
                          <a:sym typeface="Mada"/>
                        </a:rPr>
                        <a:t>.</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highlight>
                            <a:srgbClr val="FFFFFF"/>
                          </a:highlight>
                          <a:latin typeface="Mada"/>
                          <a:ea typeface="Mada"/>
                          <a:cs typeface="Mada"/>
                          <a:sym typeface="Mada"/>
                        </a:rPr>
                        <a:t>Type 2 diabetes as monotherapy or in combination with other antidiabetics.</a:t>
                      </a:r>
                      <a:endParaRPr sz="1200">
                        <a:latin typeface="Mada"/>
                        <a:ea typeface="Mada"/>
                        <a:cs typeface="Mada"/>
                        <a:sym typeface="Mada"/>
                      </a:endParaRPr>
                    </a:p>
                  </a:txBody>
                  <a:tcPr marT="91425" marB="91425" marR="91425" marL="91425" anchor="ctr"/>
                </a:tc>
              </a:tr>
              <a:tr h="5738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b="1" lang="en" sz="1200">
                          <a:highlight>
                            <a:srgbClr val="FFFFFF"/>
                          </a:highlight>
                          <a:latin typeface="Mada"/>
                          <a:ea typeface="Mada"/>
                          <a:cs typeface="Mada"/>
                          <a:sym typeface="Mada"/>
                        </a:rPr>
                        <a:t>GIT disturbances</a:t>
                      </a:r>
                      <a:r>
                        <a:rPr b="1" baseline="30000" lang="en" sz="1200">
                          <a:solidFill>
                            <a:srgbClr val="6AA84F"/>
                          </a:solidFill>
                          <a:highlight>
                            <a:srgbClr val="FFFFFF"/>
                          </a:highlight>
                          <a:latin typeface="Mada"/>
                          <a:ea typeface="Mada"/>
                          <a:cs typeface="Mada"/>
                          <a:sym typeface="Mada"/>
                        </a:rPr>
                        <a:t>4</a:t>
                      </a:r>
                      <a:r>
                        <a:rPr b="1" lang="en" sz="1200">
                          <a:highlight>
                            <a:srgbClr val="FFFFFF"/>
                          </a:highlight>
                          <a:latin typeface="Mada"/>
                          <a:ea typeface="Mada"/>
                          <a:cs typeface="Mada"/>
                          <a:sym typeface="Mada"/>
                        </a:rPr>
                        <a:t>:</a:t>
                      </a:r>
                      <a:endParaRPr sz="1200">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Metallic taste in the mouth, nausea, vomiting, diarrhea</a:t>
                      </a:r>
                      <a:endParaRPr sz="1200">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Metformin </a:t>
                      </a:r>
                      <a:r>
                        <a:rPr b="1" lang="en" sz="1200">
                          <a:solidFill>
                            <a:srgbClr val="FF0000"/>
                          </a:solidFill>
                          <a:highlight>
                            <a:srgbClr val="FFFFFF"/>
                          </a:highlight>
                          <a:latin typeface="Mada"/>
                          <a:ea typeface="Mada"/>
                          <a:cs typeface="Mada"/>
                          <a:sym typeface="Mada"/>
                        </a:rPr>
                        <a:t>should be taken with meals</a:t>
                      </a:r>
                      <a:r>
                        <a:rPr lang="en" sz="1200">
                          <a:highlight>
                            <a:srgbClr val="FFFFFF"/>
                          </a:highlight>
                          <a:latin typeface="Mada"/>
                          <a:ea typeface="Mada"/>
                          <a:cs typeface="Mada"/>
                          <a:sym typeface="Mada"/>
                        </a:rPr>
                        <a:t> and </a:t>
                      </a:r>
                      <a:r>
                        <a:rPr b="1" lang="en" sz="1200">
                          <a:solidFill>
                            <a:srgbClr val="FF0000"/>
                          </a:solidFill>
                          <a:highlight>
                            <a:srgbClr val="FFFFFF"/>
                          </a:highlight>
                          <a:latin typeface="Mada"/>
                          <a:ea typeface="Mada"/>
                          <a:cs typeface="Mada"/>
                          <a:sym typeface="Mada"/>
                        </a:rPr>
                        <a:t>should be started at a low dose</a:t>
                      </a:r>
                      <a:r>
                        <a:rPr lang="en" sz="1200">
                          <a:solidFill>
                            <a:srgbClr val="FF0000"/>
                          </a:solidFill>
                          <a:highlight>
                            <a:srgbClr val="FFFFFF"/>
                          </a:highlight>
                          <a:latin typeface="Mada"/>
                          <a:ea typeface="Mada"/>
                          <a:cs typeface="Mada"/>
                          <a:sym typeface="Mada"/>
                        </a:rPr>
                        <a:t> </a:t>
                      </a:r>
                      <a:r>
                        <a:rPr lang="en" sz="1200">
                          <a:highlight>
                            <a:srgbClr val="FFFFFF"/>
                          </a:highlight>
                          <a:latin typeface="Mada"/>
                          <a:ea typeface="Mada"/>
                          <a:cs typeface="Mada"/>
                          <a:sym typeface="Mada"/>
                        </a:rPr>
                        <a:t>to avoid intestinal side effects then increase gradually. </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b="1" lang="en" sz="1200">
                          <a:solidFill>
                            <a:srgbClr val="FF0000"/>
                          </a:solidFill>
                          <a:highlight>
                            <a:srgbClr val="FFFFFF"/>
                          </a:highlight>
                          <a:latin typeface="Mada"/>
                          <a:ea typeface="Mada"/>
                          <a:cs typeface="Mada"/>
                          <a:sym typeface="Mada"/>
                        </a:rPr>
                        <a:t>Lactic acidosis</a:t>
                      </a:r>
                      <a:r>
                        <a:rPr b="1" baseline="30000" lang="en" sz="1200">
                          <a:solidFill>
                            <a:srgbClr val="6AA84F"/>
                          </a:solidFill>
                          <a:highlight>
                            <a:srgbClr val="FFFFFF"/>
                          </a:highlight>
                          <a:latin typeface="Mada"/>
                          <a:ea typeface="Mada"/>
                          <a:cs typeface="Mada"/>
                          <a:sym typeface="Mada"/>
                        </a:rPr>
                        <a:t>5</a:t>
                      </a:r>
                      <a:r>
                        <a:rPr b="1" lang="en" sz="1200">
                          <a:highlight>
                            <a:srgbClr val="FFFFFF"/>
                          </a:highlight>
                          <a:latin typeface="Mada"/>
                          <a:ea typeface="Mada"/>
                          <a:cs typeface="Mada"/>
                          <a:sym typeface="Mada"/>
                        </a:rPr>
                        <a:t> (very rare):</a:t>
                      </a:r>
                      <a:endParaRPr sz="1200">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Serious lactic acid accumulation usually occurs only in the presence of  predisposing conditions:</a:t>
                      </a:r>
                      <a:endParaRPr sz="1200">
                        <a:highlight>
                          <a:srgbClr val="FFFFFF"/>
                        </a:highlight>
                        <a:latin typeface="Mada"/>
                        <a:ea typeface="Mada"/>
                        <a:cs typeface="Mada"/>
                        <a:sym typeface="Mada"/>
                      </a:endParaRPr>
                    </a:p>
                    <a:p>
                      <a:pPr indent="-304800" lvl="2" marL="13716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Renal insufficiency</a:t>
                      </a:r>
                      <a:endParaRPr sz="1200">
                        <a:highlight>
                          <a:srgbClr val="FFFFFF"/>
                        </a:highlight>
                        <a:latin typeface="Mada"/>
                        <a:ea typeface="Mada"/>
                        <a:cs typeface="Mada"/>
                        <a:sym typeface="Mada"/>
                      </a:endParaRPr>
                    </a:p>
                    <a:p>
                      <a:pPr indent="-304800" lvl="2" marL="13716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Severe liver disease </a:t>
                      </a:r>
                      <a:endParaRPr sz="1200">
                        <a:highlight>
                          <a:srgbClr val="FFFFFF"/>
                        </a:highlight>
                        <a:latin typeface="Mada"/>
                        <a:ea typeface="Mada"/>
                        <a:cs typeface="Mada"/>
                        <a:sym typeface="Mada"/>
                      </a:endParaRPr>
                    </a:p>
                    <a:p>
                      <a:pPr indent="-304800" lvl="2" marL="13716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Alcohol abuse</a:t>
                      </a:r>
                      <a:r>
                        <a:rPr baseline="30000" lang="en" sz="1200">
                          <a:solidFill>
                            <a:srgbClr val="6AA84F"/>
                          </a:solidFill>
                          <a:highlight>
                            <a:srgbClr val="FFFFFF"/>
                          </a:highlight>
                          <a:latin typeface="Mada"/>
                          <a:ea typeface="Mada"/>
                          <a:cs typeface="Mada"/>
                          <a:sym typeface="Mada"/>
                        </a:rPr>
                        <a:t>6</a:t>
                      </a:r>
                      <a:endParaRPr baseline="30000"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Heart failure</a:t>
                      </a:r>
                      <a:r>
                        <a:rPr baseline="30000" lang="en" sz="1200">
                          <a:solidFill>
                            <a:srgbClr val="6AA84F"/>
                          </a:solidFill>
                          <a:highlight>
                            <a:srgbClr val="FFFFFF"/>
                          </a:highlight>
                          <a:latin typeface="Mada"/>
                          <a:ea typeface="Mada"/>
                          <a:cs typeface="Mada"/>
                          <a:sym typeface="Mada"/>
                        </a:rPr>
                        <a:t>7</a:t>
                      </a:r>
                      <a:endParaRPr baseline="30000"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Pulmonary insufficiency</a:t>
                      </a:r>
                      <a:r>
                        <a:rPr baseline="30000" lang="en" sz="1200">
                          <a:solidFill>
                            <a:srgbClr val="6AA84F"/>
                          </a:solidFill>
                          <a:highlight>
                            <a:srgbClr val="FFFFFF"/>
                          </a:highlight>
                          <a:latin typeface="Mada"/>
                          <a:ea typeface="Mada"/>
                          <a:cs typeface="Mada"/>
                          <a:sym typeface="Mada"/>
                        </a:rPr>
                        <a:t>7</a:t>
                      </a:r>
                      <a:endParaRPr baseline="30000"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Cardiogenic or septic shock</a:t>
                      </a:r>
                      <a:r>
                        <a:rPr baseline="30000" lang="en" sz="1200">
                          <a:solidFill>
                            <a:srgbClr val="6AA84F"/>
                          </a:solidFill>
                          <a:highlight>
                            <a:srgbClr val="FFFFFF"/>
                          </a:highlight>
                          <a:latin typeface="Mada"/>
                          <a:ea typeface="Mada"/>
                          <a:cs typeface="Mada"/>
                          <a:sym typeface="Mada"/>
                        </a:rPr>
                        <a:t>7</a:t>
                      </a:r>
                      <a:endParaRPr baseline="30000"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 sz="1200">
                          <a:highlight>
                            <a:srgbClr val="FFFFFF"/>
                          </a:highlight>
                          <a:latin typeface="Mada"/>
                          <a:ea typeface="Mada"/>
                          <a:cs typeface="Mada"/>
                          <a:sym typeface="Mada"/>
                        </a:rPr>
                        <a:t>In long term use:</a:t>
                      </a:r>
                      <a:r>
                        <a:rPr lang="en" sz="1200">
                          <a:highlight>
                            <a:srgbClr val="FFFFFF"/>
                          </a:highlight>
                          <a:latin typeface="Mada"/>
                          <a:ea typeface="Mada"/>
                          <a:cs typeface="Mada"/>
                          <a:sym typeface="Mada"/>
                        </a:rPr>
                        <a:t> Interference with </a:t>
                      </a:r>
                      <a:r>
                        <a:rPr b="1" lang="en" sz="1200">
                          <a:highlight>
                            <a:srgbClr val="FFFFFF"/>
                          </a:highlight>
                          <a:latin typeface="Mada"/>
                          <a:ea typeface="Mada"/>
                          <a:cs typeface="Mada"/>
                          <a:sym typeface="Mada"/>
                        </a:rPr>
                        <a:t>vitamin B12</a:t>
                      </a:r>
                      <a:r>
                        <a:rPr lang="en" sz="1200">
                          <a:highlight>
                            <a:srgbClr val="FFFFFF"/>
                          </a:highlight>
                          <a:latin typeface="Mada"/>
                          <a:ea typeface="Mada"/>
                          <a:cs typeface="Mada"/>
                          <a:sym typeface="Mada"/>
                        </a:rPr>
                        <a:t> </a:t>
                      </a:r>
                      <a:r>
                        <a:rPr lang="en" sz="1200">
                          <a:highlight>
                            <a:srgbClr val="FFFFFF"/>
                          </a:highlight>
                          <a:latin typeface="Mada"/>
                          <a:ea typeface="Mada"/>
                          <a:cs typeface="Mada"/>
                          <a:sym typeface="Mada"/>
                        </a:rPr>
                        <a:t>absorption</a:t>
                      </a:r>
                      <a:r>
                        <a:rPr baseline="30000" lang="en" sz="1200">
                          <a:solidFill>
                            <a:srgbClr val="6AA84F"/>
                          </a:solidFill>
                          <a:highlight>
                            <a:srgbClr val="FFFFFF"/>
                          </a:highlight>
                          <a:latin typeface="Mada"/>
                          <a:ea typeface="Mada"/>
                          <a:cs typeface="Mada"/>
                          <a:sym typeface="Mada"/>
                        </a:rPr>
                        <a:t>8</a:t>
                      </a:r>
                      <a:r>
                        <a:rPr lang="en" sz="1200">
                          <a:highlight>
                            <a:srgbClr val="FFFFFF"/>
                          </a:highlight>
                          <a:latin typeface="Mada"/>
                          <a:ea typeface="Mada"/>
                          <a:cs typeface="Mada"/>
                          <a:sym typeface="Mada"/>
                        </a:rPr>
                        <a:t>.</a:t>
                      </a:r>
                      <a:endParaRPr sz="1200">
                        <a:latin typeface="Mada"/>
                        <a:ea typeface="Mada"/>
                        <a:cs typeface="Mada"/>
                        <a:sym typeface="Mada"/>
                      </a:endParaRPr>
                    </a:p>
                  </a:txBody>
                  <a:tcPr marT="91425" marB="91425" marR="91425" marL="91425" anchor="ctr"/>
                </a:tc>
              </a:tr>
              <a:tr h="3662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rgbClr val="000000"/>
                        </a:buClr>
                        <a:buSzPts val="1200"/>
                        <a:buFont typeface="Mada"/>
                        <a:buChar char="●"/>
                      </a:pPr>
                      <a:r>
                        <a:rPr lang="en" sz="1200">
                          <a:highlight>
                            <a:srgbClr val="FFFFFF"/>
                          </a:highlight>
                          <a:latin typeface="Mada"/>
                          <a:ea typeface="Mada"/>
                          <a:cs typeface="Mada"/>
                          <a:sym typeface="Mada"/>
                        </a:rPr>
                        <a:t>Renal disease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highlight>
                            <a:srgbClr val="FFFFFF"/>
                          </a:highlight>
                          <a:latin typeface="Mada"/>
                          <a:ea typeface="Mada"/>
                          <a:cs typeface="Mada"/>
                          <a:sym typeface="Mada"/>
                        </a:rPr>
                        <a:t>Liver disease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highlight>
                            <a:srgbClr val="FFFFFF"/>
                          </a:highlight>
                          <a:latin typeface="Mada"/>
                          <a:ea typeface="Mada"/>
                          <a:cs typeface="Mada"/>
                          <a:sym typeface="Mada"/>
                        </a:rPr>
                        <a:t>Cardiopulmonary dysfunction</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highlight>
                            <a:srgbClr val="FFFFFF"/>
                          </a:highlight>
                          <a:latin typeface="Mada"/>
                          <a:ea typeface="Mada"/>
                          <a:cs typeface="Mada"/>
                          <a:sym typeface="Mada"/>
                        </a:rPr>
                        <a:t>Pregnancy</a:t>
                      </a:r>
                      <a:endParaRPr baseline="30000"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highlight>
                            <a:srgbClr val="FFFFFF"/>
                          </a:highlight>
                          <a:latin typeface="Mada"/>
                          <a:ea typeface="Mada"/>
                          <a:cs typeface="Mada"/>
                          <a:sym typeface="Mada"/>
                        </a:rPr>
                        <a:t>Alcoholism</a:t>
                      </a:r>
                      <a:endParaRPr sz="1200">
                        <a:latin typeface="Mada"/>
                        <a:ea typeface="Mada"/>
                        <a:cs typeface="Mada"/>
                        <a:sym typeface="Mada"/>
                      </a:endParaRPr>
                    </a:p>
                  </a:txBody>
                  <a:tcPr marT="91425" marB="91425" marR="91425" marL="91425" anchor="ctr"/>
                </a:tc>
              </a:tr>
            </a:tbl>
          </a:graphicData>
        </a:graphic>
      </p:graphicFrame>
      <p:sp>
        <p:nvSpPr>
          <p:cNvPr id="248" name="Google Shape;248;p42"/>
          <p:cNvSpPr txBox="1"/>
          <p:nvPr/>
        </p:nvSpPr>
        <p:spPr>
          <a:xfrm>
            <a:off x="2181450" y="1545213"/>
            <a:ext cx="2515200" cy="4821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Clr>
                <a:srgbClr val="78B8A3"/>
              </a:buClr>
              <a:buSzPts val="1800"/>
              <a:buFont typeface="Mada"/>
              <a:buAutoNum type="arabicParenR"/>
            </a:pPr>
            <a:r>
              <a:rPr b="1" lang="en" sz="1800">
                <a:solidFill>
                  <a:srgbClr val="78B8A3"/>
                </a:solidFill>
                <a:latin typeface="Mada"/>
                <a:ea typeface="Mada"/>
                <a:cs typeface="Mada"/>
                <a:sym typeface="Mada"/>
              </a:rPr>
              <a:t>Biguanides</a:t>
            </a:r>
            <a:endParaRPr sz="1800">
              <a:solidFill>
                <a:srgbClr val="78B8A3"/>
              </a:solidFill>
              <a:latin typeface="Mada"/>
              <a:ea typeface="Mada"/>
              <a:cs typeface="Mada"/>
              <a:sym typeface="Mada"/>
            </a:endParaRPr>
          </a:p>
        </p:txBody>
      </p:sp>
      <p:cxnSp>
        <p:nvCxnSpPr>
          <p:cNvPr id="249" name="Google Shape;249;p42"/>
          <p:cNvCxnSpPr>
            <a:stCxn id="244" idx="2"/>
            <a:endCxn id="245" idx="3"/>
          </p:cNvCxnSpPr>
          <p:nvPr/>
        </p:nvCxnSpPr>
        <p:spPr>
          <a:xfrm rot="5400000">
            <a:off x="2677925" y="552875"/>
            <a:ext cx="560700" cy="963900"/>
          </a:xfrm>
          <a:prstGeom prst="bentConnector2">
            <a:avLst/>
          </a:prstGeom>
          <a:noFill/>
          <a:ln cap="flat" cmpd="sng" w="19050">
            <a:solidFill>
              <a:srgbClr val="B7B7B7"/>
            </a:solidFill>
            <a:prstDash val="solid"/>
            <a:round/>
            <a:headEnd len="med" w="med" type="none"/>
            <a:tailEnd len="med" w="med" type="none"/>
          </a:ln>
        </p:spPr>
      </p:cxnSp>
      <p:cxnSp>
        <p:nvCxnSpPr>
          <p:cNvPr id="250" name="Google Shape;250;p42"/>
          <p:cNvCxnSpPr>
            <a:stCxn id="244" idx="2"/>
            <a:endCxn id="246" idx="1"/>
          </p:cNvCxnSpPr>
          <p:nvPr/>
        </p:nvCxnSpPr>
        <p:spPr>
          <a:xfrm flipH="1" rot="-5400000">
            <a:off x="3644825" y="549875"/>
            <a:ext cx="560700" cy="969900"/>
          </a:xfrm>
          <a:prstGeom prst="bentConnector2">
            <a:avLst/>
          </a:prstGeom>
          <a:noFill/>
          <a:ln cap="flat" cmpd="sng" w="19050">
            <a:solidFill>
              <a:srgbClr val="B7B7B7"/>
            </a:solidFill>
            <a:prstDash val="solid"/>
            <a:round/>
            <a:headEnd len="med" w="med" type="none"/>
            <a:tailEnd len="med" w="med" type="none"/>
          </a:ln>
        </p:spPr>
      </p:cxnSp>
      <p:sp>
        <p:nvSpPr>
          <p:cNvPr id="251" name="Google Shape;251;p42"/>
          <p:cNvSpPr/>
          <p:nvPr/>
        </p:nvSpPr>
        <p:spPr>
          <a:xfrm>
            <a:off x="-104775" y="11258550"/>
            <a:ext cx="6991200" cy="110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2"/>
          <p:cNvSpPr/>
          <p:nvPr/>
        </p:nvSpPr>
        <p:spPr>
          <a:xfrm>
            <a:off x="-150" y="10898050"/>
            <a:ext cx="6840000" cy="12879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2"/>
          <p:cNvSpPr txBox="1"/>
          <p:nvPr/>
        </p:nvSpPr>
        <p:spPr>
          <a:xfrm>
            <a:off x="66675" y="10875875"/>
            <a:ext cx="6705600" cy="12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Mada"/>
                <a:ea typeface="Mada"/>
                <a:cs typeface="Mada"/>
                <a:sym typeface="Mada"/>
              </a:rPr>
              <a:t>1: </a:t>
            </a:r>
            <a:r>
              <a:rPr b="1" lang="en" sz="800" u="sng">
                <a:solidFill>
                  <a:srgbClr val="6AA84F"/>
                </a:solidFill>
                <a:latin typeface="Mada"/>
                <a:ea typeface="Mada"/>
                <a:cs typeface="Mada"/>
                <a:sym typeface="Mada"/>
              </a:rPr>
              <a:t>first line therapy</a:t>
            </a:r>
            <a:r>
              <a:rPr lang="en" sz="800">
                <a:solidFill>
                  <a:srgbClr val="6AA84F"/>
                </a:solidFill>
                <a:latin typeface="Mada"/>
                <a:ea typeface="Mada"/>
                <a:cs typeface="Mada"/>
                <a:sym typeface="Mada"/>
              </a:rPr>
              <a:t> afterlife style modifications.</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2: only happens with insulin secretagogues, because they ONLY increase the sensitivity and won’t increase insulin secretion.</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3: very beneficial as most diabetic patients have abnormal lipid profile, these drugs are even used by some obese patients to decrease obesity and correct lipid profile without the risk of hypoglycemia.</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4: particularly at the beginning of the therapy, ask patient to tolerate GIT disturbances as they will </a:t>
            </a:r>
            <a:r>
              <a:rPr b="1" lang="en" sz="800">
                <a:solidFill>
                  <a:srgbClr val="6AA84F"/>
                </a:solidFill>
                <a:latin typeface="Mada"/>
                <a:ea typeface="Mada"/>
                <a:cs typeface="Mada"/>
                <a:sym typeface="Mada"/>
              </a:rPr>
              <a:t>subside</a:t>
            </a:r>
            <a:r>
              <a:rPr lang="en" sz="800">
                <a:solidFill>
                  <a:srgbClr val="6AA84F"/>
                </a:solidFill>
                <a:latin typeface="Mada"/>
                <a:ea typeface="Mada"/>
                <a:cs typeface="Mada"/>
                <a:sym typeface="Mada"/>
              </a:rPr>
              <a:t> in a few weeks</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5: due to their glycolytic action</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6: because alcohol itself increases glycolysis</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7: due to low oxygen delivery to tissues. Tissues start depending more on glycolysis so patient already has high glycolysis.</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8: later on in the therapy when B</a:t>
            </a:r>
            <a:r>
              <a:rPr baseline="-25000" lang="en" sz="800">
                <a:solidFill>
                  <a:srgbClr val="6AA84F"/>
                </a:solidFill>
                <a:latin typeface="Mada"/>
                <a:ea typeface="Mada"/>
                <a:cs typeface="Mada"/>
                <a:sym typeface="Mada"/>
              </a:rPr>
              <a:t>12</a:t>
            </a:r>
            <a:r>
              <a:rPr lang="en" sz="800">
                <a:solidFill>
                  <a:srgbClr val="6AA84F"/>
                </a:solidFill>
                <a:latin typeface="Mada"/>
                <a:ea typeface="Mada"/>
                <a:cs typeface="Mada"/>
                <a:sym typeface="Mada"/>
              </a:rPr>
              <a:t> absorption is affected it is recommended to give the patient supplements.</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graphicFrame>
        <p:nvGraphicFramePr>
          <p:cNvPr id="258" name="Google Shape;258;p43"/>
          <p:cNvGraphicFramePr/>
          <p:nvPr/>
        </p:nvGraphicFramePr>
        <p:xfrm>
          <a:off x="88088" y="678275"/>
          <a:ext cx="3000000" cy="3000000"/>
        </p:xfrm>
        <a:graphic>
          <a:graphicData uri="http://schemas.openxmlformats.org/drawingml/2006/table">
            <a:tbl>
              <a:tblPr>
                <a:noFill/>
                <a:tableStyleId>{3B6A6948-CC3A-4F53-B131-209BDEBE16CC}</a:tableStyleId>
              </a:tblPr>
              <a:tblGrid>
                <a:gridCol w="666950"/>
                <a:gridCol w="5996875"/>
              </a:tblGrid>
              <a:tr h="1391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P</a:t>
                      </a:r>
                      <a:r>
                        <a:rPr b="1" lang="en">
                          <a:solidFill>
                            <a:srgbClr val="FFFFFF"/>
                          </a:solidFill>
                          <a:latin typeface="Mada"/>
                          <a:ea typeface="Mada"/>
                          <a:cs typeface="Mada"/>
                          <a:sym typeface="Mada"/>
                        </a:rPr>
                        <a:t>ioglitazone &amp; Rosiglitazone (-glitazone)</a:t>
                      </a:r>
                      <a:endParaRPr sz="1200">
                        <a:solidFill>
                          <a:srgbClr val="FFFFFF"/>
                        </a:solidFill>
                        <a:latin typeface="Mada"/>
                        <a:ea typeface="Mada"/>
                        <a:cs typeface="Mada"/>
                        <a:sym typeface="Mada"/>
                      </a:endParaRPr>
                    </a:p>
                  </a:txBody>
                  <a:tcPr marT="91425" marB="91425" marR="91425" marL="91425" anchor="ctr">
                    <a:solidFill>
                      <a:srgbClr val="38761D"/>
                    </a:solidFill>
                  </a:tcPr>
                </a:tc>
              </a:tr>
              <a:tr h="2573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00000"/>
                        </a:lnSpc>
                        <a:spcBef>
                          <a:spcPts val="0"/>
                        </a:spcBef>
                        <a:spcAft>
                          <a:spcPts val="0"/>
                        </a:spcAft>
                        <a:buSzPts val="1200"/>
                        <a:buFont typeface="Mada"/>
                        <a:buChar char="●"/>
                      </a:pPr>
                      <a:r>
                        <a:rPr lang="en" sz="1200">
                          <a:highlight>
                            <a:srgbClr val="FFFFFF"/>
                          </a:highlight>
                          <a:latin typeface="Mada"/>
                          <a:ea typeface="Mada"/>
                          <a:cs typeface="Mada"/>
                          <a:sym typeface="Mada"/>
                        </a:rPr>
                        <a:t>Activate peroxisome proliferator-activated receptor-Gamma </a:t>
                      </a:r>
                      <a:r>
                        <a:rPr b="1" lang="en" sz="1200">
                          <a:highlight>
                            <a:srgbClr val="FFFFFF"/>
                          </a:highlight>
                          <a:latin typeface="Mada"/>
                          <a:ea typeface="Mada"/>
                          <a:cs typeface="Mada"/>
                          <a:sym typeface="Mada"/>
                        </a:rPr>
                        <a:t>(PPAR-Gamma</a:t>
                      </a:r>
                      <a:r>
                        <a:rPr b="1" baseline="30000" lang="en" sz="1200">
                          <a:solidFill>
                            <a:srgbClr val="6AA84F"/>
                          </a:solidFill>
                          <a:highlight>
                            <a:srgbClr val="FFFFFF"/>
                          </a:highlight>
                          <a:latin typeface="Mada"/>
                          <a:ea typeface="Mada"/>
                          <a:cs typeface="Mada"/>
                          <a:sym typeface="Mada"/>
                        </a:rPr>
                        <a:t>1</a:t>
                      </a:r>
                      <a:r>
                        <a:rPr b="1" lang="en" sz="1200">
                          <a:highlight>
                            <a:srgbClr val="FFFFFF"/>
                          </a:highlight>
                          <a:latin typeface="Mada"/>
                          <a:ea typeface="Mada"/>
                          <a:cs typeface="Mada"/>
                          <a:sym typeface="Mada"/>
                        </a:rPr>
                        <a:t>)</a:t>
                      </a:r>
                      <a:endParaRPr b="1" sz="1200">
                        <a:highlight>
                          <a:srgbClr val="FFFFFF"/>
                        </a:highlight>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en" sz="1200">
                          <a:highlight>
                            <a:srgbClr val="FFFFFF"/>
                          </a:highlight>
                          <a:latin typeface="Mada"/>
                          <a:ea typeface="Mada"/>
                          <a:cs typeface="Mada"/>
                          <a:sym typeface="Mada"/>
                        </a:rPr>
                        <a:t>Increase sensitivity of target tissues to insulin.</a:t>
                      </a:r>
                      <a:endParaRPr sz="1200">
                        <a:highlight>
                          <a:srgbClr val="FFFFFF"/>
                        </a:highlight>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en" sz="1200">
                          <a:highlight>
                            <a:srgbClr val="FFFFFF"/>
                          </a:highlight>
                          <a:latin typeface="Mada"/>
                          <a:ea typeface="Mada"/>
                          <a:cs typeface="Mada"/>
                          <a:sym typeface="Mada"/>
                        </a:rPr>
                        <a:t>Increase glucose uptake and utilization in muscle and adipose tissue</a:t>
                      </a:r>
                      <a:endParaRPr sz="1200">
                        <a:latin typeface="Mada"/>
                        <a:ea typeface="Mada"/>
                        <a:cs typeface="Mada"/>
                        <a:sym typeface="Mada"/>
                      </a:endParaRPr>
                    </a:p>
                  </a:txBody>
                  <a:tcPr marT="91425" marB="91425" marR="91425" marL="91425" anchor="ctr"/>
                </a:tc>
              </a:tr>
              <a:tr h="5105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b="1" lang="en" sz="1200">
                          <a:highlight>
                            <a:srgbClr val="FFFFFF"/>
                          </a:highlight>
                          <a:latin typeface="Mada"/>
                          <a:ea typeface="Mada"/>
                          <a:cs typeface="Mada"/>
                          <a:sym typeface="Mada"/>
                        </a:rPr>
                        <a:t>Orally</a:t>
                      </a:r>
                      <a:r>
                        <a:rPr lang="en" sz="1200">
                          <a:highlight>
                            <a:srgbClr val="FFFFFF"/>
                          </a:highlight>
                          <a:latin typeface="Mada"/>
                          <a:ea typeface="Mada"/>
                          <a:cs typeface="Mada"/>
                          <a:sym typeface="Mada"/>
                        </a:rPr>
                        <a:t> (once daily dose).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Highly bound to plasma albumins (99%) </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Slow onset of activity</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Half life 3-4 h</a:t>
                      </a:r>
                      <a:r>
                        <a:rPr baseline="30000" lang="en" sz="1200">
                          <a:solidFill>
                            <a:srgbClr val="6AA84F"/>
                          </a:solidFill>
                          <a:highlight>
                            <a:srgbClr val="FFFFFF"/>
                          </a:highlight>
                          <a:latin typeface="Mada"/>
                          <a:ea typeface="Mada"/>
                          <a:cs typeface="Mada"/>
                          <a:sym typeface="Mada"/>
                        </a:rPr>
                        <a:t>2</a:t>
                      </a:r>
                      <a:endParaRPr baseline="30000"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Metabolized in the liver</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Excreted in bile and urine</a:t>
                      </a:r>
                      <a:endParaRPr sz="1200">
                        <a:latin typeface="Mada"/>
                        <a:ea typeface="Mada"/>
                        <a:cs typeface="Mada"/>
                        <a:sym typeface="Mada"/>
                      </a:endParaRPr>
                    </a:p>
                  </a:txBody>
                  <a:tcPr marT="91425" marB="91425" marR="91425" marL="91425" anchor="ctr"/>
                </a:tc>
              </a:tr>
              <a:tr h="2877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Type II diabetes with insulin resistance.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Used either alone or in combination with sulfonylurea, biguanides or insulin.</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No risk of hypoglycemia when used alone</a:t>
                      </a:r>
                      <a:endParaRPr sz="1200">
                        <a:latin typeface="Mada"/>
                        <a:ea typeface="Mada"/>
                        <a:cs typeface="Mada"/>
                        <a:sym typeface="Mada"/>
                      </a:endParaRPr>
                    </a:p>
                  </a:txBody>
                  <a:tcPr marT="91425" marB="91425" marR="91425" marL="91425" anchor="ctr"/>
                </a:tc>
              </a:tr>
              <a:tr h="4716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Hepatotoxicity (</a:t>
                      </a:r>
                      <a:r>
                        <a:rPr lang="en" sz="1200">
                          <a:solidFill>
                            <a:srgbClr val="6AA84F"/>
                          </a:solidFill>
                          <a:highlight>
                            <a:srgbClr val="FFFFFF"/>
                          </a:highlight>
                          <a:latin typeface="Mada"/>
                          <a:ea typeface="Mada"/>
                          <a:cs typeface="Mada"/>
                          <a:sym typeface="Mada"/>
                        </a:rPr>
                        <a:t>monitor</a:t>
                      </a:r>
                      <a:r>
                        <a:rPr lang="en" sz="1200">
                          <a:highlight>
                            <a:srgbClr val="FFFFFF"/>
                          </a:highlight>
                          <a:latin typeface="Mada"/>
                          <a:ea typeface="Mada"/>
                          <a:cs typeface="Mada"/>
                          <a:sym typeface="Mada"/>
                        </a:rPr>
                        <a:t> liver function tests for 1st year of therapy).</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Fluid retention (Edema)</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Congestive heart failure</a:t>
                      </a:r>
                      <a:r>
                        <a:rPr baseline="30000" lang="en" sz="1200">
                          <a:solidFill>
                            <a:srgbClr val="6AA84F"/>
                          </a:solidFill>
                          <a:highlight>
                            <a:srgbClr val="FFFFFF"/>
                          </a:highlight>
                          <a:latin typeface="Mada"/>
                          <a:ea typeface="Mada"/>
                          <a:cs typeface="Mada"/>
                          <a:sym typeface="Mada"/>
                        </a:rPr>
                        <a:t>3</a:t>
                      </a:r>
                      <a:endParaRPr baseline="30000"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Mild weight gain</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Failure of estrogen-containing oral contraceptives</a:t>
                      </a:r>
                      <a:r>
                        <a:rPr baseline="30000" lang="en" sz="1200">
                          <a:solidFill>
                            <a:srgbClr val="6AA84F"/>
                          </a:solidFill>
                          <a:highlight>
                            <a:srgbClr val="FFFFFF"/>
                          </a:highlight>
                          <a:latin typeface="Mada"/>
                          <a:ea typeface="Mada"/>
                          <a:cs typeface="Mada"/>
                          <a:sym typeface="Mada"/>
                        </a:rPr>
                        <a:t>4</a:t>
                      </a:r>
                      <a:endParaRPr baseline="30000" sz="1200">
                        <a:solidFill>
                          <a:srgbClr val="6AA84F"/>
                        </a:solidFill>
                        <a:latin typeface="Mada"/>
                        <a:ea typeface="Mada"/>
                        <a:cs typeface="Mada"/>
                        <a:sym typeface="Mada"/>
                      </a:endParaRPr>
                    </a:p>
                  </a:txBody>
                  <a:tcPr marT="91425" marB="91425" marR="91425" marL="91425" anchor="ctr"/>
                </a:tc>
              </a:tr>
            </a:tbl>
          </a:graphicData>
        </a:graphic>
      </p:graphicFrame>
      <p:sp>
        <p:nvSpPr>
          <p:cNvPr id="259" name="Google Shape;259;p43"/>
          <p:cNvSpPr txBox="1"/>
          <p:nvPr/>
        </p:nvSpPr>
        <p:spPr>
          <a:xfrm>
            <a:off x="2298525" y="76200"/>
            <a:ext cx="2568900" cy="6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800">
                <a:solidFill>
                  <a:srgbClr val="78B8A3"/>
                </a:solidFill>
                <a:latin typeface="Mada"/>
                <a:ea typeface="Mada"/>
                <a:cs typeface="Mada"/>
                <a:sym typeface="Mada"/>
              </a:rPr>
              <a:t>2)    </a:t>
            </a:r>
            <a:r>
              <a:rPr b="1" lang="en" sz="1800">
                <a:solidFill>
                  <a:srgbClr val="78B8A3"/>
                </a:solidFill>
                <a:latin typeface="Mada"/>
                <a:ea typeface="Mada"/>
                <a:cs typeface="Mada"/>
                <a:sym typeface="Mada"/>
              </a:rPr>
              <a:t>Thiazolidinediones </a:t>
            </a:r>
            <a:endParaRPr sz="1800">
              <a:solidFill>
                <a:srgbClr val="78B8A3"/>
              </a:solidFill>
              <a:latin typeface="Mada"/>
              <a:ea typeface="Mada"/>
              <a:cs typeface="Mada"/>
              <a:sym typeface="Mada"/>
            </a:endParaRPr>
          </a:p>
        </p:txBody>
      </p:sp>
      <p:graphicFrame>
        <p:nvGraphicFramePr>
          <p:cNvPr id="260" name="Google Shape;260;p43"/>
          <p:cNvGraphicFramePr/>
          <p:nvPr/>
        </p:nvGraphicFramePr>
        <p:xfrm>
          <a:off x="88088" y="6190825"/>
          <a:ext cx="3000000" cy="3000000"/>
        </p:xfrm>
        <a:graphic>
          <a:graphicData uri="http://schemas.openxmlformats.org/drawingml/2006/table">
            <a:tbl>
              <a:tblPr>
                <a:noFill/>
                <a:tableStyleId>{3B6A6948-CC3A-4F53-B131-209BDEBE16CC}</a:tableStyleId>
              </a:tblPr>
              <a:tblGrid>
                <a:gridCol w="666950"/>
                <a:gridCol w="3022250"/>
                <a:gridCol w="2974625"/>
              </a:tblGrid>
              <a:tr h="1521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lnSpc>
                          <a:spcPct val="100000"/>
                        </a:lnSpc>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Acarbose</a:t>
                      </a:r>
                      <a:endParaRPr b="1">
                        <a:solidFill>
                          <a:srgbClr val="FFFFFF"/>
                        </a:solidFill>
                        <a:latin typeface="Mada"/>
                        <a:ea typeface="Mada"/>
                        <a:cs typeface="Mada"/>
                        <a:sym typeface="Mada"/>
                      </a:endParaRPr>
                    </a:p>
                  </a:txBody>
                  <a:tcPr marT="91425" marB="91425" marR="91425" marL="91425" anchor="ctr">
                    <a:solidFill>
                      <a:srgbClr val="073763"/>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Miglitol</a:t>
                      </a:r>
                      <a:endParaRPr b="1">
                        <a:solidFill>
                          <a:srgbClr val="FFFFFF"/>
                        </a:solidFill>
                        <a:latin typeface="Mada"/>
                        <a:ea typeface="Mada"/>
                        <a:cs typeface="Mada"/>
                        <a:sym typeface="Mada"/>
                      </a:endParaRPr>
                    </a:p>
                  </a:txBody>
                  <a:tcPr marT="91425" marB="91425" marR="91425" marL="91425" anchor="ctr">
                    <a:solidFill>
                      <a:srgbClr val="F1C232"/>
                    </a:solidFill>
                  </a:tcPr>
                </a:tc>
              </a:tr>
              <a:tr h="3146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SzPts val="1200"/>
                        <a:buChar char="●"/>
                      </a:pPr>
                      <a:r>
                        <a:rPr lang="en" sz="1200">
                          <a:highlight>
                            <a:srgbClr val="FFFFFF"/>
                          </a:highlight>
                          <a:latin typeface="Mada"/>
                          <a:ea typeface="Mada"/>
                          <a:cs typeface="Mada"/>
                          <a:sym typeface="Mada"/>
                        </a:rPr>
                        <a:t>Reversible inhibitors of </a:t>
                      </a:r>
                      <a:r>
                        <a:rPr b="1" lang="en" sz="1200">
                          <a:solidFill>
                            <a:srgbClr val="FF0000"/>
                          </a:solidFill>
                          <a:highlight>
                            <a:srgbClr val="FFFFFF"/>
                          </a:highlight>
                          <a:latin typeface="Mada"/>
                          <a:ea typeface="Mada"/>
                          <a:cs typeface="Mada"/>
                          <a:sym typeface="Mada"/>
                        </a:rPr>
                        <a:t>intestinal </a:t>
                      </a:r>
                      <a:r>
                        <a:rPr b="1" lang="en" sz="1200">
                          <a:solidFill>
                            <a:srgbClr val="FF0000"/>
                          </a:solidFill>
                          <a:latin typeface="Mada"/>
                          <a:ea typeface="Mada"/>
                          <a:cs typeface="Mada"/>
                          <a:sym typeface="Mada"/>
                        </a:rPr>
                        <a:t>α</a:t>
                      </a:r>
                      <a:r>
                        <a:rPr b="1" lang="en" sz="1200">
                          <a:solidFill>
                            <a:srgbClr val="FF0000"/>
                          </a:solidFill>
                          <a:highlight>
                            <a:srgbClr val="FFFFFF"/>
                          </a:highlight>
                          <a:latin typeface="Mada"/>
                          <a:ea typeface="Mada"/>
                          <a:cs typeface="Mada"/>
                          <a:sym typeface="Mada"/>
                        </a:rPr>
                        <a:t>-glucosidases </a:t>
                      </a:r>
                      <a:r>
                        <a:rPr lang="en" sz="1200">
                          <a:highlight>
                            <a:srgbClr val="FFFFFF"/>
                          </a:highlight>
                          <a:latin typeface="Mada"/>
                          <a:ea typeface="Mada"/>
                          <a:cs typeface="Mada"/>
                          <a:sym typeface="Mada"/>
                        </a:rPr>
                        <a:t>in intestinal brush border cells </a:t>
                      </a:r>
                      <a:r>
                        <a:rPr b="1" lang="en" sz="1200">
                          <a:highlight>
                            <a:srgbClr val="FFFFFF"/>
                          </a:highlight>
                          <a:latin typeface="Mada"/>
                          <a:ea typeface="Mada"/>
                          <a:cs typeface="Mada"/>
                          <a:sym typeface="Mada"/>
                        </a:rPr>
                        <a:t>that are responsible for carbohydrate digestion.</a:t>
                      </a:r>
                      <a:endParaRPr b="1"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Char char="●"/>
                      </a:pPr>
                      <a:r>
                        <a:rPr lang="en" sz="1200">
                          <a:highlight>
                            <a:srgbClr val="FFFFFF"/>
                          </a:highlight>
                          <a:latin typeface="Mada"/>
                          <a:ea typeface="Mada"/>
                          <a:cs typeface="Mada"/>
                          <a:sym typeface="Mada"/>
                        </a:rPr>
                        <a:t>Decrease carbohydrate digestion and glucose absorption in small intestine </a:t>
                      </a:r>
                      <a:r>
                        <a:rPr lang="en" sz="1200">
                          <a:highlight>
                            <a:srgbClr val="FFFFFF"/>
                          </a:highlight>
                          <a:latin typeface="Mada"/>
                          <a:ea typeface="Mada"/>
                          <a:cs typeface="Mada"/>
                          <a:sym typeface="Mada"/>
                        </a:rPr>
                        <a:t>(lower postprandial glucose level).</a:t>
                      </a:r>
                      <a:endParaRPr sz="1200">
                        <a:highlight>
                          <a:srgbClr val="FFFFFF"/>
                        </a:highlight>
                        <a:latin typeface="Mada"/>
                        <a:ea typeface="Mada"/>
                        <a:cs typeface="Mada"/>
                        <a:sym typeface="Mada"/>
                      </a:endParaRPr>
                    </a:p>
                  </a:txBody>
                  <a:tcPr marT="91425" marB="91425" marR="91425" marL="91425" anchor="ctr"/>
                </a:tc>
                <a:tc hMerge="1"/>
              </a:tr>
              <a:tr h="3959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No hypoglycemia if used alone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Given orally, not absorbed</a:t>
                      </a:r>
                      <a:r>
                        <a:rPr baseline="30000" lang="en" sz="1200">
                          <a:solidFill>
                            <a:srgbClr val="6AA84F"/>
                          </a:solidFill>
                          <a:highlight>
                            <a:srgbClr val="FFFFFF"/>
                          </a:highlight>
                          <a:latin typeface="Mada"/>
                          <a:ea typeface="Mada"/>
                          <a:cs typeface="Mada"/>
                          <a:sym typeface="Mada"/>
                        </a:rPr>
                        <a:t>5</a:t>
                      </a:r>
                      <a:r>
                        <a:rPr lang="en" sz="1200">
                          <a:highlight>
                            <a:srgbClr val="FFFFFF"/>
                          </a:highlight>
                          <a:latin typeface="Mada"/>
                          <a:ea typeface="Mada"/>
                          <a:cs typeface="Mada"/>
                          <a:sym typeface="Mada"/>
                        </a:rPr>
                        <a:t> and taken just before meals.</a:t>
                      </a:r>
                      <a:endParaRPr sz="1200">
                        <a:latin typeface="Mada"/>
                        <a:ea typeface="Mada"/>
                        <a:cs typeface="Mada"/>
                        <a:sym typeface="Mada"/>
                      </a:endParaRPr>
                    </a:p>
                  </a:txBody>
                  <a:tcPr marT="91425" marB="91425" marR="91425" marL="91425" anchor="ctr"/>
                </a:tc>
                <a:tc>
                  <a:txBody>
                    <a:bodyPr/>
                    <a:lstStyle/>
                    <a:p>
                      <a:pPr indent="-228600" lvl="0" marL="457200" rtl="0" algn="ctr">
                        <a:lnSpc>
                          <a:spcPct val="115000"/>
                        </a:lnSpc>
                        <a:spcBef>
                          <a:spcPts val="0"/>
                        </a:spcBef>
                        <a:spcAft>
                          <a:spcPts val="0"/>
                        </a:spcAft>
                        <a:buNone/>
                      </a:pPr>
                      <a:r>
                        <a:rPr lang="en" sz="1200">
                          <a:highlight>
                            <a:srgbClr val="FFFFFF"/>
                          </a:highlight>
                          <a:latin typeface="Mada"/>
                          <a:ea typeface="Mada"/>
                          <a:cs typeface="Mada"/>
                          <a:sym typeface="Mada"/>
                        </a:rPr>
                        <a:t>-</a:t>
                      </a:r>
                      <a:endParaRPr sz="1200">
                        <a:highlight>
                          <a:srgbClr val="FFFFFF"/>
                        </a:highlight>
                        <a:latin typeface="Mada"/>
                        <a:ea typeface="Mada"/>
                        <a:cs typeface="Mada"/>
                        <a:sym typeface="Mada"/>
                      </a:endParaRPr>
                    </a:p>
                  </a:txBody>
                  <a:tcPr marT="91425" marB="91425" marR="91425" marL="91425" anchor="ctr"/>
                </a:tc>
              </a:tr>
              <a:tr h="4771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Are effective alone in the earliest stages </a:t>
                      </a:r>
                      <a:r>
                        <a:rPr b="1" lang="en" sz="1200">
                          <a:highlight>
                            <a:srgbClr val="FFFFFF"/>
                          </a:highlight>
                          <a:latin typeface="Mada"/>
                          <a:ea typeface="Mada"/>
                          <a:cs typeface="Mada"/>
                          <a:sym typeface="Mada"/>
                        </a:rPr>
                        <a:t>of impaired glucose tolerance</a:t>
                      </a:r>
                      <a:r>
                        <a:rPr b="1" baseline="30000" lang="en" sz="1200">
                          <a:solidFill>
                            <a:srgbClr val="6AA84F"/>
                          </a:solidFill>
                          <a:highlight>
                            <a:srgbClr val="FFFFFF"/>
                          </a:highlight>
                          <a:latin typeface="Mada"/>
                          <a:ea typeface="Mada"/>
                          <a:cs typeface="Mada"/>
                          <a:sym typeface="Mada"/>
                        </a:rPr>
                        <a:t>6</a:t>
                      </a:r>
                      <a:endParaRPr baseline="30000"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Are not recommended alone as therapy for moderate to severe hyperglycemia</a:t>
                      </a:r>
                      <a:r>
                        <a:rPr baseline="30000" lang="en" sz="1200">
                          <a:solidFill>
                            <a:srgbClr val="6AA84F"/>
                          </a:solidFill>
                          <a:highlight>
                            <a:srgbClr val="FFFFFF"/>
                          </a:highlight>
                          <a:latin typeface="Mada"/>
                          <a:ea typeface="Mada"/>
                          <a:cs typeface="Mada"/>
                          <a:sym typeface="Mada"/>
                        </a:rPr>
                        <a:t>7</a:t>
                      </a:r>
                      <a:endParaRPr baseline="30000"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Most useful in combination with other oral hypoglycemic drugs or with insulin.</a:t>
                      </a:r>
                      <a:endParaRPr sz="1200">
                        <a:latin typeface="Mada"/>
                        <a:ea typeface="Mada"/>
                        <a:cs typeface="Mada"/>
                        <a:sym typeface="Mada"/>
                      </a:endParaRPr>
                    </a:p>
                  </a:txBody>
                  <a:tcPr marT="91425" marB="91425" marR="91425" marL="91425" anchor="ctr"/>
                </a:tc>
                <a:tc hMerge="1"/>
              </a:tr>
              <a:tr h="1521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GIT:</a:t>
                      </a:r>
                      <a:r>
                        <a:rPr b="1" lang="en" sz="1200">
                          <a:highlight>
                            <a:srgbClr val="FFFFFF"/>
                          </a:highlight>
                          <a:latin typeface="Mada"/>
                          <a:ea typeface="Mada"/>
                          <a:cs typeface="Mada"/>
                          <a:sym typeface="Mada"/>
                        </a:rPr>
                        <a:t> Flatulence, bloating,</a:t>
                      </a:r>
                      <a:r>
                        <a:rPr lang="en" sz="1200">
                          <a:highlight>
                            <a:srgbClr val="FFFFFF"/>
                          </a:highlight>
                          <a:latin typeface="Mada"/>
                          <a:ea typeface="Mada"/>
                          <a:cs typeface="Mada"/>
                          <a:sym typeface="Mada"/>
                        </a:rPr>
                        <a:t> diarrhea, abdominal pain.</a:t>
                      </a:r>
                      <a:endParaRPr sz="1200">
                        <a:latin typeface="Mada"/>
                        <a:ea typeface="Mada"/>
                        <a:cs typeface="Mada"/>
                        <a:sym typeface="Mada"/>
                      </a:endParaRPr>
                    </a:p>
                  </a:txBody>
                  <a:tcPr marT="91425" marB="91425" marR="91425" marL="91425" anchor="ctr"/>
                </a:tc>
                <a:tc hMerge="1"/>
              </a:tr>
              <a:tr h="3146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Irritable bowel syndrome.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Inflammatory bowel disorders.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Intestinal obstruction</a:t>
                      </a:r>
                      <a:endParaRPr sz="1200">
                        <a:latin typeface="Mada"/>
                        <a:ea typeface="Mada"/>
                        <a:cs typeface="Mada"/>
                        <a:sym typeface="Mada"/>
                      </a:endParaRPr>
                    </a:p>
                  </a:txBody>
                  <a:tcPr marT="91425" marB="91425" marR="91425" marL="91425" anchor="ctr"/>
                </a:tc>
                <a:tc hMerge="1"/>
              </a:tr>
            </a:tbl>
          </a:graphicData>
        </a:graphic>
      </p:graphicFrame>
      <p:sp>
        <p:nvSpPr>
          <p:cNvPr id="261" name="Google Shape;261;p43"/>
          <p:cNvSpPr txBox="1"/>
          <p:nvPr/>
        </p:nvSpPr>
        <p:spPr>
          <a:xfrm>
            <a:off x="1339363" y="5534025"/>
            <a:ext cx="4618500" cy="75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314043"/>
                </a:solidFill>
                <a:latin typeface="Georgia"/>
                <a:ea typeface="Georgia"/>
                <a:cs typeface="Georgia"/>
                <a:sym typeface="Georgia"/>
              </a:rPr>
              <a:t>α-Glucosidase inhibitors</a:t>
            </a:r>
            <a:endParaRPr sz="2400">
              <a:solidFill>
                <a:srgbClr val="314043"/>
              </a:solidFill>
              <a:latin typeface="Georgia"/>
              <a:ea typeface="Georgia"/>
              <a:cs typeface="Georgia"/>
              <a:sym typeface="Georgia"/>
            </a:endParaRPr>
          </a:p>
        </p:txBody>
      </p:sp>
      <p:sp>
        <p:nvSpPr>
          <p:cNvPr id="262" name="Google Shape;262;p43"/>
          <p:cNvSpPr txBox="1"/>
          <p:nvPr/>
        </p:nvSpPr>
        <p:spPr>
          <a:xfrm>
            <a:off x="47625" y="11247347"/>
            <a:ext cx="6751800" cy="9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present in peripheral tissue, increase the tissues’ insulin </a:t>
            </a:r>
            <a:r>
              <a:rPr lang="en" sz="900">
                <a:solidFill>
                  <a:srgbClr val="6AA84F"/>
                </a:solidFill>
                <a:latin typeface="Mada"/>
                <a:ea typeface="Mada"/>
                <a:cs typeface="Mada"/>
                <a:sym typeface="Mada"/>
              </a:rPr>
              <a:t>sensitivity.</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 only given once daily despite short half life because even though its plasma level decreases, its effect (configurations changes) that it does to the receptor are long lasting. </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 not given to cardiac patients.                   4: drug-drug interaction </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5:advantage as its effect is in the GIT.       6: pre-diabetes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7: not given alone if patient is proven to be diabetic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4"/>
          <p:cNvSpPr txBox="1"/>
          <p:nvPr/>
        </p:nvSpPr>
        <p:spPr>
          <a:xfrm>
            <a:off x="228600" y="4752975"/>
            <a:ext cx="63819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Summary from Dr. slides</a:t>
            </a:r>
            <a:endParaRPr b="1" sz="2400">
              <a:solidFill>
                <a:srgbClr val="314043"/>
              </a:solidFill>
              <a:latin typeface="Georgia"/>
              <a:ea typeface="Georgia"/>
              <a:cs typeface="Georgia"/>
              <a:sym typeface="Georgia"/>
            </a:endParaRPr>
          </a:p>
        </p:txBody>
      </p:sp>
      <p:graphicFrame>
        <p:nvGraphicFramePr>
          <p:cNvPr id="268" name="Google Shape;268;p44"/>
          <p:cNvGraphicFramePr/>
          <p:nvPr/>
        </p:nvGraphicFramePr>
        <p:xfrm>
          <a:off x="95250" y="5294700"/>
          <a:ext cx="3000000" cy="3000000"/>
        </p:xfrm>
        <a:graphic>
          <a:graphicData uri="http://schemas.openxmlformats.org/drawingml/2006/table">
            <a:tbl>
              <a:tblPr>
                <a:noFill/>
                <a:tableStyleId>{3B6A6948-CC3A-4F53-B131-209BDEBE16CC}</a:tableStyleId>
              </a:tblPr>
              <a:tblGrid>
                <a:gridCol w="1480400"/>
                <a:gridCol w="1413725"/>
                <a:gridCol w="1089875"/>
                <a:gridCol w="1366100"/>
                <a:gridCol w="1313725"/>
              </a:tblGrid>
              <a:tr h="381000">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Class \ Drug</a:t>
                      </a:r>
                      <a:endParaRPr b="1" sz="12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Mechanism</a:t>
                      </a:r>
                      <a:endParaRPr b="1" sz="12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Site of Action</a:t>
                      </a:r>
                      <a:endParaRPr b="1" sz="12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Main Advantages</a:t>
                      </a:r>
                      <a:endParaRPr b="1" sz="1200">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Main ADRs</a:t>
                      </a:r>
                      <a:endParaRPr b="1" sz="1200">
                        <a:solidFill>
                          <a:srgbClr val="314043"/>
                        </a:solidFill>
                        <a:latin typeface="Mada"/>
                        <a:ea typeface="Mada"/>
                        <a:cs typeface="Mada"/>
                        <a:sym typeface="Mada"/>
                      </a:endParaRPr>
                    </a:p>
                  </a:txBody>
                  <a:tcPr marT="91425" marB="91425" marR="91425" marL="91425" anchor="ctr">
                    <a:solidFill>
                      <a:srgbClr val="F3F3F3"/>
                    </a:solidFill>
                  </a:tcPr>
                </a:tc>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Sulfonylureas</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a:t>
                      </a:r>
                      <a:r>
                        <a:rPr b="1" lang="en" sz="1200">
                          <a:solidFill>
                            <a:srgbClr val="33876B"/>
                          </a:solidFill>
                          <a:latin typeface="Mada"/>
                          <a:ea typeface="Mada"/>
                          <a:cs typeface="Mada"/>
                          <a:sym typeface="Mada"/>
                        </a:rPr>
                        <a:t>Glicla</a:t>
                      </a:r>
                      <a:r>
                        <a:rPr b="1" lang="en" sz="1200">
                          <a:latin typeface="Mada"/>
                          <a:ea typeface="Mada"/>
                          <a:cs typeface="Mada"/>
                          <a:sym typeface="Mada"/>
                        </a:rPr>
                        <a:t>zide</a:t>
                      </a:r>
                      <a:endParaRPr b="1" sz="1200">
                        <a:latin typeface="Mada"/>
                        <a:ea typeface="Mada"/>
                        <a:cs typeface="Mada"/>
                        <a:sym typeface="Mada"/>
                      </a:endParaRPr>
                    </a:p>
                  </a:txBody>
                  <a:tcPr marT="91425" marB="91425" marR="91425" marL="91425" anchor="ctr">
                    <a:solidFill>
                      <a:srgbClr val="C8E8DE"/>
                    </a:solidFill>
                  </a:tcPr>
                </a:tc>
                <a:tc rowSpan="2">
                  <a:txBody>
                    <a:bodyPr/>
                    <a:lstStyle/>
                    <a:p>
                      <a:pPr indent="0" lvl="0" marL="0" rtl="0" algn="l">
                        <a:spcBef>
                          <a:spcPts val="0"/>
                        </a:spcBef>
                        <a:spcAft>
                          <a:spcPts val="0"/>
                        </a:spcAft>
                        <a:buNone/>
                      </a:pPr>
                      <a:r>
                        <a:rPr lang="en" sz="1200">
                          <a:latin typeface="Mada"/>
                          <a:ea typeface="Mada"/>
                          <a:cs typeface="Mada"/>
                          <a:sym typeface="Mada"/>
                        </a:rPr>
                        <a:t>Stimulates insulin secretion</a:t>
                      </a:r>
                      <a:endParaRPr sz="1200">
                        <a:latin typeface="Mada"/>
                        <a:ea typeface="Mada"/>
                        <a:cs typeface="Mada"/>
                        <a:sym typeface="Mada"/>
                      </a:endParaRPr>
                    </a:p>
                  </a:txBody>
                  <a:tcPr marT="91425" marB="91425" marR="91425" marL="91425" anchor="ctr"/>
                </a:tc>
                <a:tc rowSpan="2">
                  <a:txBody>
                    <a:bodyPr/>
                    <a:lstStyle/>
                    <a:p>
                      <a:pPr indent="0" lvl="0" marL="0" rtl="0" algn="l">
                        <a:spcBef>
                          <a:spcPts val="0"/>
                        </a:spcBef>
                        <a:spcAft>
                          <a:spcPts val="0"/>
                        </a:spcAft>
                        <a:buNone/>
                      </a:pPr>
                      <a:r>
                        <a:rPr lang="en" sz="1200">
                          <a:latin typeface="Mada"/>
                          <a:ea typeface="Mada"/>
                          <a:cs typeface="Mada"/>
                          <a:sym typeface="Mada"/>
                        </a:rPr>
                        <a:t>Pancreatic beta-cells</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Effective</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Inexpensive</a:t>
                      </a:r>
                      <a:endParaRPr sz="1200">
                        <a:latin typeface="Mada"/>
                        <a:ea typeface="Mada"/>
                        <a:cs typeface="Mada"/>
                        <a:sym typeface="Mada"/>
                      </a:endParaRPr>
                    </a:p>
                  </a:txBody>
                  <a:tcPr marT="91425" marB="91425" marR="91425" marL="91425" anchor="ctr"/>
                </a:tc>
                <a:tc rowSpan="2">
                  <a:txBody>
                    <a:bodyPr/>
                    <a:lstStyle/>
                    <a:p>
                      <a:pPr indent="0" lvl="0" marL="0" rtl="0" algn="l">
                        <a:spcBef>
                          <a:spcPts val="0"/>
                        </a:spcBef>
                        <a:spcAft>
                          <a:spcPts val="0"/>
                        </a:spcAft>
                        <a:buNone/>
                      </a:pPr>
                      <a:r>
                        <a:rPr lang="en" sz="1200">
                          <a:latin typeface="Mada"/>
                          <a:ea typeface="Mada"/>
                          <a:cs typeface="Mada"/>
                          <a:sym typeface="Mada"/>
                        </a:rPr>
                        <a:t>- Hypoglycemia</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Weight gain</a:t>
                      </a:r>
                      <a:endParaRPr sz="1200">
                        <a:latin typeface="Mada"/>
                        <a:ea typeface="Mada"/>
                        <a:cs typeface="Mada"/>
                        <a:sym typeface="Mada"/>
                      </a:endParaRPr>
                    </a:p>
                  </a:txBody>
                  <a:tcPr marT="91425" marB="91425" marR="91425" marL="91425" anchor="ctr"/>
                </a:tc>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Meglitinides</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Repa</a:t>
                      </a:r>
                      <a:r>
                        <a:rPr b="1" lang="en" sz="1200">
                          <a:latin typeface="Mada"/>
                          <a:ea typeface="Mada"/>
                          <a:cs typeface="Mada"/>
                          <a:sym typeface="Mada"/>
                        </a:rPr>
                        <a:t>glinide</a:t>
                      </a:r>
                      <a:endParaRPr b="1" sz="1200">
                        <a:latin typeface="Mada"/>
                        <a:ea typeface="Mada"/>
                        <a:cs typeface="Mada"/>
                        <a:sym typeface="Mada"/>
                      </a:endParaRPr>
                    </a:p>
                  </a:txBody>
                  <a:tcPr marT="91425" marB="91425" marR="91425" marL="91425" anchor="ctr">
                    <a:solidFill>
                      <a:srgbClr val="C8E8DE"/>
                    </a:solidFill>
                  </a:tcPr>
                </a:tc>
                <a:tc vMerge="1"/>
                <a:tc vMerge="1"/>
                <a:tc>
                  <a:txBody>
                    <a:bodyPr/>
                    <a:lstStyle/>
                    <a:p>
                      <a:pPr indent="0" lvl="0" marL="0" rtl="0" algn="l">
                        <a:spcBef>
                          <a:spcPts val="0"/>
                        </a:spcBef>
                        <a:spcAft>
                          <a:spcPts val="0"/>
                        </a:spcAft>
                        <a:buNone/>
                      </a:pPr>
                      <a:r>
                        <a:rPr lang="en" sz="1200">
                          <a:latin typeface="Mada"/>
                          <a:ea typeface="Mada"/>
                          <a:cs typeface="Mada"/>
                          <a:sym typeface="Mada"/>
                        </a:rPr>
                        <a:t>- Sulfa free</a:t>
                      </a:r>
                      <a:endParaRPr sz="1200">
                        <a:latin typeface="Mada"/>
                        <a:ea typeface="Mada"/>
                        <a:cs typeface="Mada"/>
                        <a:sym typeface="Mada"/>
                      </a:endParaRPr>
                    </a:p>
                  </a:txBody>
                  <a:tcPr marT="91425" marB="91425" marR="91425" marL="91425" anchor="ctr"/>
                </a:tc>
                <a:tc vMerge="1"/>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Biguanides</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Metformin</a:t>
                      </a:r>
                      <a:endParaRPr b="1" sz="1200">
                        <a:solidFill>
                          <a:srgbClr val="33876B"/>
                        </a:solidFill>
                        <a:latin typeface="Mada"/>
                        <a:ea typeface="Mada"/>
                        <a:cs typeface="Mada"/>
                        <a:sym typeface="Mada"/>
                      </a:endParaRPr>
                    </a:p>
                  </a:txBody>
                  <a:tcPr marT="91425" marB="91425" marR="91425" marL="91425" anchor="ctr">
                    <a:solidFill>
                      <a:srgbClr val="C8E8DE"/>
                    </a:solidFill>
                  </a:tcPr>
                </a:tc>
                <a:tc rowSpan="2">
                  <a:txBody>
                    <a:bodyPr/>
                    <a:lstStyle/>
                    <a:p>
                      <a:pPr indent="0" lvl="0" marL="0" rtl="0" algn="l">
                        <a:spcBef>
                          <a:spcPts val="0"/>
                        </a:spcBef>
                        <a:spcAft>
                          <a:spcPts val="0"/>
                        </a:spcAft>
                        <a:buNone/>
                      </a:pPr>
                      <a:r>
                        <a:rPr lang="en" sz="1200">
                          <a:latin typeface="Mada"/>
                          <a:ea typeface="Mada"/>
                          <a:cs typeface="Mada"/>
                          <a:sym typeface="Mada"/>
                        </a:rPr>
                        <a:t>Decrease insulin resistance</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Liver</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Mild weight loss</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No hypoglycemia</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GI symptoms</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Lactic Acidosis</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Metallic taste</a:t>
                      </a:r>
                      <a:endParaRPr sz="1200">
                        <a:latin typeface="Mada"/>
                        <a:ea typeface="Mada"/>
                        <a:cs typeface="Mada"/>
                        <a:sym typeface="Mada"/>
                      </a:endParaRPr>
                    </a:p>
                  </a:txBody>
                  <a:tcPr marT="91425" marB="91425" marR="91425" marL="91425" anchor="ctr"/>
                </a:tc>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Thiazolidinediones</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Pio</a:t>
                      </a:r>
                      <a:r>
                        <a:rPr b="1" lang="en" sz="1200">
                          <a:latin typeface="Mada"/>
                          <a:ea typeface="Mada"/>
                          <a:cs typeface="Mada"/>
                          <a:sym typeface="Mada"/>
                        </a:rPr>
                        <a:t>glitazone</a:t>
                      </a:r>
                      <a:endParaRPr b="1" sz="1200">
                        <a:latin typeface="Mada"/>
                        <a:ea typeface="Mada"/>
                        <a:cs typeface="Mada"/>
                        <a:sym typeface="Mada"/>
                      </a:endParaRPr>
                    </a:p>
                  </a:txBody>
                  <a:tcPr marT="91425" marB="91425" marR="91425" marL="91425" anchor="ctr">
                    <a:solidFill>
                      <a:srgbClr val="C8E8DE"/>
                    </a:solidFill>
                  </a:tcPr>
                </a:tc>
                <a:tc vMerge="1"/>
                <a:tc>
                  <a:txBody>
                    <a:bodyPr/>
                    <a:lstStyle/>
                    <a:p>
                      <a:pPr indent="0" lvl="0" marL="0" rtl="0" algn="l">
                        <a:spcBef>
                          <a:spcPts val="0"/>
                        </a:spcBef>
                        <a:spcAft>
                          <a:spcPts val="0"/>
                        </a:spcAft>
                        <a:buNone/>
                      </a:pPr>
                      <a:r>
                        <a:rPr lang="en" sz="1200">
                          <a:latin typeface="Mada"/>
                          <a:ea typeface="Mada"/>
                          <a:cs typeface="Mada"/>
                          <a:sym typeface="Mada"/>
                        </a:rPr>
                        <a:t>Fat, muscle</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No hypoglycemia</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Hepatotoxicity</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Edema</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Mild weight gain</a:t>
                      </a:r>
                      <a:endParaRPr sz="1200">
                        <a:latin typeface="Mada"/>
                        <a:ea typeface="Mada"/>
                        <a:cs typeface="Mada"/>
                        <a:sym typeface="Mada"/>
                      </a:endParaRPr>
                    </a:p>
                  </a:txBody>
                  <a:tcPr marT="91425" marB="91425" marR="91425" marL="91425" anchor="ctr"/>
                </a:tc>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Incretins</a:t>
                      </a:r>
                      <a:r>
                        <a:rPr b="1" lang="en" sz="1200">
                          <a:solidFill>
                            <a:srgbClr val="314043"/>
                          </a:solidFill>
                          <a:latin typeface="Mada"/>
                          <a:ea typeface="Mada"/>
                          <a:cs typeface="Mada"/>
                          <a:sym typeface="Mada"/>
                        </a:rPr>
                        <a:t> mimetics</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Dula</a:t>
                      </a:r>
                      <a:r>
                        <a:rPr b="1" lang="en" sz="1200">
                          <a:latin typeface="Mada"/>
                          <a:ea typeface="Mada"/>
                          <a:cs typeface="Mada"/>
                          <a:sym typeface="Mada"/>
                        </a:rPr>
                        <a:t>glutide</a:t>
                      </a:r>
                      <a:endParaRPr b="1" sz="1200">
                        <a:latin typeface="Mada"/>
                        <a:ea typeface="Mada"/>
                        <a:cs typeface="Mada"/>
                        <a:sym typeface="Mada"/>
                      </a:endParaRPr>
                    </a:p>
                  </a:txBody>
                  <a:tcPr marT="91425" marB="91425" marR="91425" marL="91425" anchor="ctr">
                    <a:solidFill>
                      <a:srgbClr val="C8E8DE"/>
                    </a:solidFill>
                  </a:tcPr>
                </a:tc>
                <a:tc>
                  <a:txBody>
                    <a:bodyPr/>
                    <a:lstStyle/>
                    <a:p>
                      <a:pPr indent="0" lvl="0" marL="0" rtl="0" algn="l">
                        <a:spcBef>
                          <a:spcPts val="0"/>
                        </a:spcBef>
                        <a:spcAft>
                          <a:spcPts val="0"/>
                        </a:spcAft>
                        <a:buNone/>
                      </a:pPr>
                      <a:r>
                        <a:rPr lang="en" sz="1200">
                          <a:latin typeface="Mada"/>
                          <a:ea typeface="Mada"/>
                          <a:cs typeface="Mada"/>
                          <a:sym typeface="Mada"/>
                        </a:rPr>
                        <a:t>Increase incretin</a:t>
                      </a:r>
                      <a:endParaRPr sz="1200">
                        <a:latin typeface="Mada"/>
                        <a:ea typeface="Mada"/>
                        <a:cs typeface="Mada"/>
                        <a:sym typeface="Mada"/>
                      </a:endParaRPr>
                    </a:p>
                  </a:txBody>
                  <a:tcPr marT="91425" marB="91425" marR="91425" marL="91425" anchor="ctr"/>
                </a:tc>
                <a:tc rowSpan="3">
                  <a:txBody>
                    <a:bodyPr/>
                    <a:lstStyle/>
                    <a:p>
                      <a:pPr indent="0" lvl="0" marL="0" rtl="0" algn="l">
                        <a:spcBef>
                          <a:spcPts val="0"/>
                        </a:spcBef>
                        <a:spcAft>
                          <a:spcPts val="0"/>
                        </a:spcAft>
                        <a:buNone/>
                      </a:pPr>
                      <a:r>
                        <a:rPr lang="en" sz="1200">
                          <a:latin typeface="Mada"/>
                          <a:ea typeface="Mada"/>
                          <a:cs typeface="Mada"/>
                          <a:sym typeface="Mada"/>
                        </a:rPr>
                        <a:t>GI tract</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S.C once a day</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-N&amp;V</a:t>
                      </a:r>
                      <a:endParaRPr sz="1200">
                        <a:latin typeface="Mada"/>
                        <a:ea typeface="Mada"/>
                        <a:cs typeface="Mada"/>
                        <a:sym typeface="Mada"/>
                      </a:endParaRPr>
                    </a:p>
                  </a:txBody>
                  <a:tcPr marT="91425" marB="91425" marR="91425" marL="91425" anchor="ctr"/>
                </a:tc>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DPP-4 inhibitors</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Sita</a:t>
                      </a:r>
                      <a:r>
                        <a:rPr b="1" lang="en" sz="1200">
                          <a:latin typeface="Mada"/>
                          <a:ea typeface="Mada"/>
                          <a:cs typeface="Mada"/>
                          <a:sym typeface="Mada"/>
                        </a:rPr>
                        <a:t>gliptin</a:t>
                      </a:r>
                      <a:endParaRPr b="1" sz="1200">
                        <a:latin typeface="Mada"/>
                        <a:ea typeface="Mada"/>
                        <a:cs typeface="Mada"/>
                        <a:sym typeface="Mada"/>
                      </a:endParaRPr>
                    </a:p>
                  </a:txBody>
                  <a:tcPr marT="91425" marB="91425" marR="91425" marL="91425" anchor="ctr">
                    <a:solidFill>
                      <a:srgbClr val="C8E8DE"/>
                    </a:solidFill>
                  </a:tcPr>
                </a:tc>
                <a:tc>
                  <a:txBody>
                    <a:bodyPr/>
                    <a:lstStyle/>
                    <a:p>
                      <a:pPr indent="0" lvl="0" marL="0" rtl="0" algn="l">
                        <a:spcBef>
                          <a:spcPts val="0"/>
                        </a:spcBef>
                        <a:spcAft>
                          <a:spcPts val="0"/>
                        </a:spcAft>
                        <a:buNone/>
                      </a:pPr>
                      <a:r>
                        <a:rPr lang="en" sz="1200">
                          <a:latin typeface="Mada"/>
                          <a:ea typeface="Mada"/>
                          <a:cs typeface="Mada"/>
                          <a:sym typeface="Mada"/>
                        </a:rPr>
                        <a:t>Inhibit incretin breakdown</a:t>
                      </a:r>
                      <a:endParaRPr sz="1200">
                        <a:latin typeface="Mada"/>
                        <a:ea typeface="Mada"/>
                        <a:cs typeface="Mada"/>
                        <a:sym typeface="Mada"/>
                      </a:endParaRPr>
                    </a:p>
                  </a:txBody>
                  <a:tcPr marT="91425" marB="91425" marR="91425" marL="91425" anchor="ctr"/>
                </a:tc>
                <a:tc vMerge="1"/>
                <a:tc>
                  <a:txBody>
                    <a:bodyPr/>
                    <a:lstStyle/>
                    <a:p>
                      <a:pPr indent="0" lvl="0" marL="0" rtl="0" algn="l">
                        <a:spcBef>
                          <a:spcPts val="0"/>
                        </a:spcBef>
                        <a:spcAft>
                          <a:spcPts val="0"/>
                        </a:spcAft>
                        <a:buNone/>
                      </a:pPr>
                      <a:r>
                        <a:rPr lang="en" sz="1200">
                          <a:latin typeface="Mada"/>
                          <a:ea typeface="Mada"/>
                          <a:cs typeface="Mada"/>
                          <a:sym typeface="Mada"/>
                        </a:rPr>
                        <a:t>- Orally</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N &amp; abdominal pain</a:t>
                      </a:r>
                      <a:endParaRPr sz="1200">
                        <a:latin typeface="Mada"/>
                        <a:ea typeface="Mada"/>
                        <a:cs typeface="Mada"/>
                        <a:sym typeface="Mada"/>
                      </a:endParaRPr>
                    </a:p>
                  </a:txBody>
                  <a:tcPr marT="91425" marB="91425" marR="91425" marL="91425" anchor="ctr"/>
                </a:tc>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a-Glucosidase</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a:t>
                      </a:r>
                      <a:r>
                        <a:rPr b="1" lang="en" sz="1200">
                          <a:solidFill>
                            <a:srgbClr val="33876B"/>
                          </a:solidFill>
                          <a:latin typeface="Mada"/>
                          <a:ea typeface="Mada"/>
                          <a:cs typeface="Mada"/>
                          <a:sym typeface="Mada"/>
                        </a:rPr>
                        <a:t>Acarbose</a:t>
                      </a:r>
                      <a:endParaRPr b="1" sz="1200">
                        <a:solidFill>
                          <a:srgbClr val="33876B"/>
                        </a:solidFill>
                        <a:latin typeface="Mada"/>
                        <a:ea typeface="Mada"/>
                        <a:cs typeface="Mada"/>
                        <a:sym typeface="Mada"/>
                      </a:endParaRPr>
                    </a:p>
                  </a:txBody>
                  <a:tcPr marT="91425" marB="91425" marR="91425" marL="91425" anchor="ctr">
                    <a:solidFill>
                      <a:srgbClr val="C8E8DE"/>
                    </a:solidFill>
                  </a:tcPr>
                </a:tc>
                <a:tc>
                  <a:txBody>
                    <a:bodyPr/>
                    <a:lstStyle/>
                    <a:p>
                      <a:pPr indent="0" lvl="0" marL="0" rtl="0" algn="l">
                        <a:spcBef>
                          <a:spcPts val="0"/>
                        </a:spcBef>
                        <a:spcAft>
                          <a:spcPts val="0"/>
                        </a:spcAft>
                        <a:buNone/>
                      </a:pPr>
                      <a:r>
                        <a:rPr lang="en" sz="1200">
                          <a:latin typeface="Mada"/>
                          <a:ea typeface="Mada"/>
                          <a:cs typeface="Mada"/>
                          <a:sym typeface="Mada"/>
                        </a:rPr>
                        <a:t>Decrease glucose absorption in small intestine</a:t>
                      </a:r>
                      <a:endParaRPr sz="1200">
                        <a:latin typeface="Mada"/>
                        <a:ea typeface="Mada"/>
                        <a:cs typeface="Mada"/>
                        <a:sym typeface="Mada"/>
                      </a:endParaRPr>
                    </a:p>
                  </a:txBody>
                  <a:tcPr marT="91425" marB="91425" marR="91425" marL="91425" anchor="ctr"/>
                </a:tc>
                <a:tc vMerge="1"/>
                <a:tc>
                  <a:txBody>
                    <a:bodyPr/>
                    <a:lstStyle/>
                    <a:p>
                      <a:pPr indent="0" lvl="0" marL="0" rtl="0" algn="l">
                        <a:spcBef>
                          <a:spcPts val="0"/>
                        </a:spcBef>
                        <a:spcAft>
                          <a:spcPts val="0"/>
                        </a:spcAft>
                        <a:buNone/>
                      </a:pPr>
                      <a:r>
                        <a:rPr lang="en" sz="1200">
                          <a:latin typeface="Mada"/>
                          <a:ea typeface="Mada"/>
                          <a:cs typeface="Mada"/>
                          <a:sym typeface="Mada"/>
                        </a:rPr>
                        <a:t>- Low risk</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GI symptoms, flatulence</a:t>
                      </a:r>
                      <a:endParaRPr sz="1200">
                        <a:latin typeface="Mada"/>
                        <a:ea typeface="Mada"/>
                        <a:cs typeface="Mada"/>
                        <a:sym typeface="Mada"/>
                      </a:endParaRPr>
                    </a:p>
                  </a:txBody>
                  <a:tcPr marT="91425" marB="91425" marR="91425" marL="91425" anchor="ctr"/>
                </a:tc>
              </a:tr>
              <a:tr h="381000">
                <a:tc>
                  <a:txBody>
                    <a:bodyPr/>
                    <a:lstStyle/>
                    <a:p>
                      <a:pPr indent="0" lvl="0" marL="0" rtl="0" algn="l">
                        <a:spcBef>
                          <a:spcPts val="0"/>
                        </a:spcBef>
                        <a:spcAft>
                          <a:spcPts val="0"/>
                        </a:spcAft>
                        <a:buNone/>
                      </a:pPr>
                      <a:r>
                        <a:rPr b="1" lang="en" sz="1200">
                          <a:solidFill>
                            <a:srgbClr val="314043"/>
                          </a:solidFill>
                          <a:latin typeface="Mada"/>
                          <a:ea typeface="Mada"/>
                          <a:cs typeface="Mada"/>
                          <a:sym typeface="Mada"/>
                        </a:rPr>
                        <a:t>SGLT-2 inhibitors</a:t>
                      </a:r>
                      <a:endParaRPr b="1" sz="1200">
                        <a:solidFill>
                          <a:srgbClr val="314043"/>
                        </a:solidFill>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E.g Dapa</a:t>
                      </a:r>
                      <a:r>
                        <a:rPr b="1" lang="en" sz="1200">
                          <a:latin typeface="Mada"/>
                          <a:ea typeface="Mada"/>
                          <a:cs typeface="Mada"/>
                          <a:sym typeface="Mada"/>
                        </a:rPr>
                        <a:t>gliflozin,</a:t>
                      </a:r>
                      <a:endParaRPr b="1" sz="1200">
                        <a:latin typeface="Mada"/>
                        <a:ea typeface="Mada"/>
                        <a:cs typeface="Mada"/>
                        <a:sym typeface="Mada"/>
                      </a:endParaRPr>
                    </a:p>
                    <a:p>
                      <a:pPr indent="0" lvl="0" marL="0" rtl="0" algn="l">
                        <a:spcBef>
                          <a:spcPts val="0"/>
                        </a:spcBef>
                        <a:spcAft>
                          <a:spcPts val="0"/>
                        </a:spcAft>
                        <a:buNone/>
                      </a:pPr>
                      <a:r>
                        <a:rPr b="1" lang="en" sz="1200">
                          <a:solidFill>
                            <a:srgbClr val="33876B"/>
                          </a:solidFill>
                          <a:latin typeface="Mada"/>
                          <a:ea typeface="Mada"/>
                          <a:cs typeface="Mada"/>
                          <a:sym typeface="Mada"/>
                        </a:rPr>
                        <a:t>Cana</a:t>
                      </a:r>
                      <a:r>
                        <a:rPr b="1" lang="en" sz="1200">
                          <a:latin typeface="Mada"/>
                          <a:ea typeface="Mada"/>
                          <a:cs typeface="Mada"/>
                          <a:sym typeface="Mada"/>
                        </a:rPr>
                        <a:t>gliflozin</a:t>
                      </a:r>
                      <a:endParaRPr b="1" sz="1200">
                        <a:latin typeface="Mada"/>
                        <a:ea typeface="Mada"/>
                        <a:cs typeface="Mada"/>
                        <a:sym typeface="Mada"/>
                      </a:endParaRPr>
                    </a:p>
                  </a:txBody>
                  <a:tcPr marT="91425" marB="91425" marR="91425" marL="91425" anchor="ctr">
                    <a:solidFill>
                      <a:srgbClr val="C8E8DE"/>
                    </a:solidFill>
                  </a:tcPr>
                </a:tc>
                <a:tc>
                  <a:txBody>
                    <a:bodyPr/>
                    <a:lstStyle/>
                    <a:p>
                      <a:pPr indent="0" lvl="0" marL="0" rtl="0" algn="l">
                        <a:spcBef>
                          <a:spcPts val="0"/>
                        </a:spcBef>
                        <a:spcAft>
                          <a:spcPts val="0"/>
                        </a:spcAft>
                        <a:buNone/>
                      </a:pPr>
                      <a:r>
                        <a:rPr lang="en" sz="1200">
                          <a:latin typeface="Mada"/>
                          <a:ea typeface="Mada"/>
                          <a:cs typeface="Mada"/>
                          <a:sym typeface="Mada"/>
                        </a:rPr>
                        <a:t>Inhibit renal SGLT-2</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Kidney</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Orally</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Reduced Na (CV benefits )</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 sz="1200">
                          <a:latin typeface="Mada"/>
                          <a:ea typeface="Mada"/>
                          <a:cs typeface="Mada"/>
                          <a:sym typeface="Mada"/>
                        </a:rPr>
                        <a:t>- Genital yeast</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UTI</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Increased Urination</a:t>
                      </a:r>
                      <a:endParaRPr sz="1200">
                        <a:latin typeface="Mada"/>
                        <a:ea typeface="Mada"/>
                        <a:cs typeface="Mada"/>
                        <a:sym typeface="Mada"/>
                      </a:endParaRPr>
                    </a:p>
                  </a:txBody>
                  <a:tcPr marT="91425" marB="91425" marR="91425" marL="91425" anchor="ctr"/>
                </a:tc>
              </a:tr>
            </a:tbl>
          </a:graphicData>
        </a:graphic>
      </p:graphicFrame>
      <p:graphicFrame>
        <p:nvGraphicFramePr>
          <p:cNvPr id="269" name="Google Shape;269;p44"/>
          <p:cNvGraphicFramePr/>
          <p:nvPr/>
        </p:nvGraphicFramePr>
        <p:xfrm>
          <a:off x="85713" y="649725"/>
          <a:ext cx="3000000" cy="3000000"/>
        </p:xfrm>
        <a:graphic>
          <a:graphicData uri="http://schemas.openxmlformats.org/drawingml/2006/table">
            <a:tbl>
              <a:tblPr>
                <a:noFill/>
                <a:tableStyleId>{3B6A6948-CC3A-4F53-B131-209BDEBE16CC}</a:tableStyleId>
              </a:tblPr>
              <a:tblGrid>
                <a:gridCol w="661975"/>
                <a:gridCol w="6001850"/>
              </a:tblGrid>
              <a:tr h="339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Canagliflozin</a:t>
                      </a:r>
                      <a:r>
                        <a:rPr b="1" lang="en">
                          <a:solidFill>
                            <a:srgbClr val="FFFFFF"/>
                          </a:solidFill>
                          <a:latin typeface="Mada"/>
                          <a:ea typeface="Mada"/>
                          <a:cs typeface="Mada"/>
                          <a:sym typeface="Mada"/>
                        </a:rPr>
                        <a:t>,</a:t>
                      </a:r>
                      <a:r>
                        <a:rPr b="1" lang="en">
                          <a:solidFill>
                            <a:srgbClr val="FFFFFF"/>
                          </a:solidFill>
                          <a:latin typeface="Mada"/>
                          <a:ea typeface="Mada"/>
                          <a:cs typeface="Mada"/>
                          <a:sym typeface="Mada"/>
                        </a:rPr>
                        <a:t> Dapagliflozin, Empagliflozin</a:t>
                      </a:r>
                      <a:r>
                        <a:rPr b="1" lang="en">
                          <a:solidFill>
                            <a:srgbClr val="FFFFFF"/>
                          </a:solidFill>
                          <a:latin typeface="Mada"/>
                          <a:ea typeface="Mada"/>
                          <a:cs typeface="Mada"/>
                          <a:sym typeface="Mada"/>
                        </a:rPr>
                        <a:t> (-gliflozin)</a:t>
                      </a:r>
                      <a:endParaRPr sz="1200">
                        <a:latin typeface="Mada"/>
                        <a:ea typeface="Mada"/>
                        <a:cs typeface="Mada"/>
                        <a:sym typeface="Mada"/>
                      </a:endParaRPr>
                    </a:p>
                  </a:txBody>
                  <a:tcPr marT="91425" marB="91425" marR="91425" marL="91425" anchor="ctr">
                    <a:solidFill>
                      <a:srgbClr val="134F5C"/>
                    </a:solidFill>
                  </a:tcPr>
                </a:tc>
              </a:tr>
              <a:tr h="924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Inhibits SGLT2 in the kidneys</a:t>
                      </a:r>
                      <a:r>
                        <a:rPr lang="en" sz="1200">
                          <a:solidFill>
                            <a:srgbClr val="6AA84F"/>
                          </a:solidFill>
                          <a:highlight>
                            <a:schemeClr val="lt1"/>
                          </a:highlight>
                          <a:latin typeface="Mada"/>
                          <a:ea typeface="Mada"/>
                          <a:cs typeface="Mada"/>
                          <a:sym typeface="Mada"/>
                        </a:rPr>
                        <a:t>→inhibits glucose and Na</a:t>
                      </a:r>
                      <a:endParaRPr sz="1200">
                        <a:solidFill>
                          <a:srgbClr val="6AA84F"/>
                        </a:solidFill>
                        <a:highlight>
                          <a:schemeClr val="lt1"/>
                        </a:highlight>
                        <a:latin typeface="Mada"/>
                        <a:ea typeface="Mada"/>
                        <a:cs typeface="Mada"/>
                        <a:sym typeface="Mada"/>
                      </a:endParaRPr>
                    </a:p>
                    <a:p>
                      <a:pPr indent="0" lvl="0" marL="457200" rtl="0" algn="l">
                        <a:lnSpc>
                          <a:spcPct val="115000"/>
                        </a:lnSpc>
                        <a:spcBef>
                          <a:spcPts val="0"/>
                        </a:spcBef>
                        <a:spcAft>
                          <a:spcPts val="0"/>
                        </a:spcAft>
                        <a:buNone/>
                      </a:pPr>
                      <a:r>
                        <a:rPr lang="en" sz="1200">
                          <a:solidFill>
                            <a:srgbClr val="6AA84F"/>
                          </a:solidFill>
                          <a:highlight>
                            <a:schemeClr val="lt1"/>
                          </a:highlight>
                          <a:latin typeface="Mada"/>
                          <a:ea typeface="Mada"/>
                          <a:cs typeface="Mada"/>
                          <a:sym typeface="Mada"/>
                        </a:rPr>
                        <a:t>reabsorption</a:t>
                      </a:r>
                      <a:r>
                        <a:rPr lang="en" sz="1200">
                          <a:solidFill>
                            <a:srgbClr val="6AA84F"/>
                          </a:solidFill>
                          <a:highlight>
                            <a:srgbClr val="FFFFFF"/>
                          </a:highlight>
                          <a:latin typeface="Mada"/>
                          <a:ea typeface="Mada"/>
                          <a:cs typeface="Mada"/>
                          <a:sym typeface="Mada"/>
                        </a:rPr>
                        <a:t>→</a:t>
                      </a:r>
                      <a:r>
                        <a:rPr lang="en" sz="1200">
                          <a:highlight>
                            <a:srgbClr val="FFFFFF"/>
                          </a:highlight>
                          <a:latin typeface="Mada"/>
                          <a:ea typeface="Mada"/>
                          <a:cs typeface="Mada"/>
                          <a:sym typeface="Mada"/>
                        </a:rPr>
                        <a:t> this allows excess glucose to be excrete</a:t>
                      </a:r>
                      <a:r>
                        <a:rPr lang="en" sz="1200">
                          <a:highlight>
                            <a:srgbClr val="FFFFFF"/>
                          </a:highlight>
                          <a:latin typeface="Mada"/>
                          <a:ea typeface="Mada"/>
                          <a:cs typeface="Mada"/>
                          <a:sym typeface="Mada"/>
                        </a:rPr>
                        <a:t>d</a:t>
                      </a:r>
                      <a:endParaRPr sz="1200">
                        <a:highlight>
                          <a:srgbClr val="FFFFFF"/>
                        </a:highlight>
                        <a:latin typeface="Mada"/>
                        <a:ea typeface="Mada"/>
                        <a:cs typeface="Mada"/>
                        <a:sym typeface="Mada"/>
                      </a:endParaRPr>
                    </a:p>
                    <a:p>
                      <a:pPr indent="0" lvl="0" marL="457200" rtl="0" algn="l">
                        <a:lnSpc>
                          <a:spcPct val="115000"/>
                        </a:lnSpc>
                        <a:spcBef>
                          <a:spcPts val="0"/>
                        </a:spcBef>
                        <a:spcAft>
                          <a:spcPts val="0"/>
                        </a:spcAft>
                        <a:buNone/>
                      </a:pPr>
                      <a:r>
                        <a:rPr lang="en" sz="1200">
                          <a:highlight>
                            <a:srgbClr val="FFFFFF"/>
                          </a:highlight>
                          <a:latin typeface="Mada"/>
                          <a:ea typeface="Mada"/>
                          <a:cs typeface="Mada"/>
                          <a:sym typeface="Mada"/>
                        </a:rPr>
                        <a:t>in the urine</a:t>
                      </a:r>
                      <a:r>
                        <a:rPr lang="en" sz="1200">
                          <a:solidFill>
                            <a:schemeClr val="dk1"/>
                          </a:solidFill>
                          <a:highlight>
                            <a:schemeClr val="lt1"/>
                          </a:highlight>
                          <a:latin typeface="Mada"/>
                          <a:ea typeface="Mada"/>
                          <a:cs typeface="Mada"/>
                          <a:sym typeface="Mada"/>
                        </a:rPr>
                        <a:t>→ t</a:t>
                      </a:r>
                      <a:r>
                        <a:rPr lang="en" sz="1200">
                          <a:highlight>
                            <a:srgbClr val="FFFFFF"/>
                          </a:highlight>
                          <a:latin typeface="Mada"/>
                          <a:ea typeface="Mada"/>
                          <a:cs typeface="Mada"/>
                          <a:sym typeface="Mada"/>
                        </a:rPr>
                        <a:t>his will reduce blood sugar levels.</a:t>
                      </a:r>
                      <a:endParaRPr sz="1200">
                        <a:highlight>
                          <a:srgbClr val="FFFFFF"/>
                        </a:highlight>
                        <a:latin typeface="Mada"/>
                        <a:ea typeface="Mada"/>
                        <a:cs typeface="Mada"/>
                        <a:sym typeface="Mada"/>
                      </a:endParaRPr>
                    </a:p>
                  </a:txBody>
                  <a:tcPr marT="91425" marB="91425" marR="91425" marL="91425" anchor="ctr"/>
                </a:tc>
              </a:tr>
              <a:tr h="643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Used with diet and exercise to control high blood sugar in patients with type 2 diabetes.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To </a:t>
                      </a:r>
                      <a:r>
                        <a:rPr b="1" lang="en" sz="1200">
                          <a:solidFill>
                            <a:srgbClr val="FF0000"/>
                          </a:solidFill>
                          <a:highlight>
                            <a:srgbClr val="FFFFFF"/>
                          </a:highlight>
                          <a:latin typeface="Mada"/>
                          <a:ea typeface="Mada"/>
                          <a:cs typeface="Mada"/>
                          <a:sym typeface="Mada"/>
                        </a:rPr>
                        <a:t>reduce risk of major adverse cardiovascular events</a:t>
                      </a:r>
                      <a:r>
                        <a:rPr baseline="30000" lang="en" sz="1200">
                          <a:solidFill>
                            <a:srgbClr val="6AA84F"/>
                          </a:solidFill>
                          <a:highlight>
                            <a:srgbClr val="FFFFFF"/>
                          </a:highlight>
                          <a:latin typeface="Mada"/>
                          <a:ea typeface="Mada"/>
                          <a:cs typeface="Mada"/>
                          <a:sym typeface="Mada"/>
                        </a:rPr>
                        <a:t>1</a:t>
                      </a:r>
                      <a:r>
                        <a:rPr lang="en" sz="1200">
                          <a:highlight>
                            <a:srgbClr val="FFFFFF"/>
                          </a:highlight>
                          <a:latin typeface="Mada"/>
                          <a:ea typeface="Mada"/>
                          <a:cs typeface="Mada"/>
                          <a:sym typeface="Mada"/>
                        </a:rPr>
                        <a:t> in adults with type 2 diabetes and established cardiovascular disease.</a:t>
                      </a:r>
                      <a:endParaRPr sz="1200">
                        <a:highlight>
                          <a:srgbClr val="FFFFFF"/>
                        </a:highlight>
                        <a:latin typeface="Mada"/>
                        <a:ea typeface="Mada"/>
                        <a:cs typeface="Mada"/>
                        <a:sym typeface="Mada"/>
                      </a:endParaRPr>
                    </a:p>
                  </a:txBody>
                  <a:tcPr marT="91425" marB="91425" marR="91425" marL="91425" anchor="ctr"/>
                </a:tc>
              </a:tr>
              <a:tr h="1375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Urinary tract infections.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highlight>
                            <a:schemeClr val="lt1"/>
                          </a:highlight>
                          <a:latin typeface="Mada"/>
                          <a:ea typeface="Mada"/>
                          <a:cs typeface="Mada"/>
                          <a:sym typeface="Mada"/>
                        </a:rPr>
                        <a:t>Yeast infections</a:t>
                      </a:r>
                      <a:r>
                        <a:rPr baseline="30000" lang="en" sz="1200">
                          <a:solidFill>
                            <a:srgbClr val="6AA84F"/>
                          </a:solidFill>
                          <a:highlight>
                            <a:schemeClr val="lt1"/>
                          </a:highlight>
                          <a:latin typeface="Mada"/>
                          <a:ea typeface="Mada"/>
                          <a:cs typeface="Mada"/>
                          <a:sym typeface="Mada"/>
                        </a:rPr>
                        <a:t>2</a:t>
                      </a:r>
                      <a:r>
                        <a:rPr lang="en" sz="1200">
                          <a:solidFill>
                            <a:schemeClr val="dk1"/>
                          </a:solidFill>
                          <a:highlight>
                            <a:schemeClr val="lt1"/>
                          </a:highlight>
                          <a:latin typeface="Mada"/>
                          <a:ea typeface="Mada"/>
                          <a:cs typeface="Mada"/>
                          <a:sym typeface="Mada"/>
                        </a:rPr>
                        <a:t>(vagina or penis)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Increased urination and dry mouth.</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Thirst</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Itching (vagina or penis)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Fatigue</a:t>
                      </a:r>
                      <a:endParaRPr sz="1200">
                        <a:latin typeface="Mada"/>
                        <a:ea typeface="Mada"/>
                        <a:cs typeface="Mada"/>
                        <a:sym typeface="Mada"/>
                      </a:endParaRPr>
                    </a:p>
                  </a:txBody>
                  <a:tcPr marT="91425" marB="91425" marR="91425" marL="91425" anchor="ctr"/>
                </a:tc>
              </a:tr>
            </a:tbl>
          </a:graphicData>
        </a:graphic>
      </p:graphicFrame>
      <p:sp>
        <p:nvSpPr>
          <p:cNvPr id="270" name="Google Shape;270;p44"/>
          <p:cNvSpPr txBox="1"/>
          <p:nvPr/>
        </p:nvSpPr>
        <p:spPr>
          <a:xfrm>
            <a:off x="157350" y="-22075"/>
            <a:ext cx="6554100" cy="60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314043"/>
                </a:solidFill>
                <a:latin typeface="Georgia"/>
                <a:ea typeface="Georgia"/>
                <a:cs typeface="Georgia"/>
                <a:sym typeface="Georgia"/>
              </a:rPr>
              <a:t>Sodium-glucose transporter 2 inhibitors</a:t>
            </a:r>
            <a:endParaRPr b="1" sz="2400">
              <a:solidFill>
                <a:srgbClr val="314043"/>
              </a:solidFill>
              <a:latin typeface="Georgia"/>
              <a:ea typeface="Georgia"/>
              <a:cs typeface="Georgia"/>
              <a:sym typeface="Georgia"/>
            </a:endParaRPr>
          </a:p>
        </p:txBody>
      </p:sp>
      <p:pic>
        <p:nvPicPr>
          <p:cNvPr id="271" name="Google Shape;271;p44"/>
          <p:cNvPicPr preferRelativeResize="0"/>
          <p:nvPr/>
        </p:nvPicPr>
        <p:blipFill rotWithShape="1">
          <a:blip r:embed="rId3">
            <a:alphaModFix/>
          </a:blip>
          <a:srcRect b="4355" l="5426" r="4887" t="12533"/>
          <a:stretch/>
        </p:blipFill>
        <p:spPr>
          <a:xfrm>
            <a:off x="4999500" y="1070700"/>
            <a:ext cx="1687201" cy="847800"/>
          </a:xfrm>
          <a:prstGeom prst="rect">
            <a:avLst/>
          </a:prstGeom>
          <a:noFill/>
          <a:ln cap="flat" cmpd="sng" w="9525">
            <a:solidFill>
              <a:srgbClr val="EFEFEF"/>
            </a:solidFill>
            <a:prstDash val="solid"/>
            <a:round/>
            <a:headEnd len="sm" w="sm" type="none"/>
            <a:tailEnd len="sm" w="sm" type="none"/>
          </a:ln>
        </p:spPr>
      </p:pic>
      <p:sp>
        <p:nvSpPr>
          <p:cNvPr id="272" name="Google Shape;272;p44"/>
          <p:cNvSpPr txBox="1"/>
          <p:nvPr/>
        </p:nvSpPr>
        <p:spPr>
          <a:xfrm>
            <a:off x="-12" y="11285438"/>
            <a:ext cx="6751800" cy="12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used in patients with cardiac problems due to its effect on sodium excretion.</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 e.g.: candidiasis.</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5"/>
          <p:cNvSpPr/>
          <p:nvPr/>
        </p:nvSpPr>
        <p:spPr>
          <a:xfrm>
            <a:off x="113850" y="1011875"/>
            <a:ext cx="6612000" cy="55182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Q1- Which of the following classes of oral diabetes drugs is paired most appropriately with its primary mechanism of action?</a:t>
            </a:r>
            <a:endParaRPr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A4CFC1"/>
                </a:solidFill>
                <a:latin typeface="Mada"/>
                <a:ea typeface="Mada"/>
                <a:cs typeface="Mada"/>
                <a:sym typeface="Mada"/>
              </a:rPr>
              <a:t>. DPP-4 inhibitor—inhibits breakdown of complex carbohydrates.</a:t>
            </a:r>
            <a:endParaRPr sz="1200">
              <a:solidFill>
                <a:srgbClr val="A4CFC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B</a:t>
            </a:r>
            <a:r>
              <a:rPr lang="en" sz="1200">
                <a:solidFill>
                  <a:srgbClr val="A4CFC1"/>
                </a:solidFill>
                <a:latin typeface="Mada"/>
                <a:ea typeface="Mada"/>
                <a:cs typeface="Mada"/>
                <a:sym typeface="Mada"/>
              </a:rPr>
              <a:t>. Sulfonylurea—increases insulin secretion.</a:t>
            </a:r>
            <a:endParaRPr sz="1200">
              <a:solidFill>
                <a:srgbClr val="A4CFC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C</a:t>
            </a:r>
            <a:r>
              <a:rPr lang="en" sz="1200">
                <a:solidFill>
                  <a:srgbClr val="A4CFC1"/>
                </a:solidFill>
                <a:latin typeface="Mada"/>
                <a:ea typeface="Mada"/>
                <a:cs typeface="Mada"/>
                <a:sym typeface="Mada"/>
              </a:rPr>
              <a:t>. Thiazolidinedione—decreases hepatic gluconeogenesis.</a:t>
            </a:r>
            <a:endParaRPr sz="1200">
              <a:solidFill>
                <a:srgbClr val="A4CFC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Q2- Which of the following statements is characteristic of metformin?</a:t>
            </a:r>
            <a:endParaRPr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A4CFC1"/>
                </a:solidFill>
                <a:latin typeface="Mada"/>
                <a:ea typeface="Mada"/>
                <a:cs typeface="Mada"/>
                <a:sym typeface="Mada"/>
              </a:rPr>
              <a:t>. Metformin is inappropriate for initial management of type 2 diabetes.</a:t>
            </a:r>
            <a:endParaRPr sz="1200">
              <a:solidFill>
                <a:srgbClr val="A4CFC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B</a:t>
            </a:r>
            <a:r>
              <a:rPr lang="en" sz="1200">
                <a:solidFill>
                  <a:srgbClr val="A4CFC1"/>
                </a:solidFill>
                <a:latin typeface="Mada"/>
                <a:ea typeface="Mada"/>
                <a:cs typeface="Mada"/>
                <a:sym typeface="Mada"/>
              </a:rPr>
              <a:t>. Metformin </a:t>
            </a:r>
            <a:r>
              <a:rPr lang="en" sz="1200">
                <a:solidFill>
                  <a:srgbClr val="A4CFC1"/>
                </a:solidFill>
                <a:latin typeface="Mada"/>
                <a:ea typeface="Mada"/>
                <a:cs typeface="Mada"/>
                <a:sym typeface="Mada"/>
              </a:rPr>
              <a:t>decreases hepatic glucose production.</a:t>
            </a:r>
            <a:endParaRPr sz="1200">
              <a:solidFill>
                <a:srgbClr val="A4CFC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C</a:t>
            </a:r>
            <a:r>
              <a:rPr lang="en" sz="1200">
                <a:solidFill>
                  <a:srgbClr val="A4CFC1"/>
                </a:solidFill>
                <a:latin typeface="Mada"/>
                <a:ea typeface="Mada"/>
                <a:cs typeface="Mada"/>
                <a:sym typeface="Mada"/>
              </a:rPr>
              <a:t>. Metformin undergoes significant metabolism via the cytochrome P450 system.</a:t>
            </a:r>
            <a:endParaRPr sz="1200">
              <a:solidFill>
                <a:srgbClr val="A4CFC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D</a:t>
            </a:r>
            <a:r>
              <a:rPr lang="en" sz="1200">
                <a:solidFill>
                  <a:srgbClr val="A4CFC1"/>
                </a:solidFill>
                <a:latin typeface="Mada"/>
                <a:ea typeface="Mada"/>
                <a:cs typeface="Mada"/>
                <a:sym typeface="Mada"/>
              </a:rPr>
              <a:t>. Metformin should not be combined with sulfonylureas or insulin.</a:t>
            </a:r>
            <a:endParaRPr sz="1200">
              <a:solidFill>
                <a:srgbClr val="A4CFC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E</a:t>
            </a:r>
            <a:r>
              <a:rPr lang="en" sz="1200">
                <a:solidFill>
                  <a:srgbClr val="A4CFC1"/>
                </a:solidFill>
                <a:latin typeface="Mada"/>
                <a:ea typeface="Mada"/>
                <a:cs typeface="Mada"/>
                <a:sym typeface="Mada"/>
              </a:rPr>
              <a:t>. Weight gain is a common adverse effect.</a:t>
            </a:r>
            <a:endParaRPr sz="1200">
              <a:solidFill>
                <a:srgbClr val="A4CFC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Q3- A 64-year-old woman with a history of type 2 diabetes is diagnosed with heart failure. Which of the following medications would be a poor choice for controlling her diabetes?</a:t>
            </a:r>
            <a:endParaRPr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A4CFC1"/>
                </a:solidFill>
                <a:latin typeface="Mada"/>
                <a:ea typeface="Mada"/>
                <a:cs typeface="Mada"/>
                <a:sym typeface="Mada"/>
              </a:rPr>
              <a:t>. Glyburide.  </a:t>
            </a:r>
            <a:r>
              <a:rPr lang="en" sz="1200">
                <a:solidFill>
                  <a:schemeClr val="dk1"/>
                </a:solidFill>
                <a:latin typeface="Mada"/>
                <a:ea typeface="Mada"/>
                <a:cs typeface="Mada"/>
                <a:sym typeface="Mada"/>
              </a:rPr>
              <a:t>B</a:t>
            </a:r>
            <a:r>
              <a:rPr lang="en" sz="1200">
                <a:solidFill>
                  <a:srgbClr val="A4CFC1"/>
                </a:solidFill>
                <a:latin typeface="Mada"/>
                <a:ea typeface="Mada"/>
                <a:cs typeface="Mada"/>
                <a:sym typeface="Mada"/>
              </a:rPr>
              <a:t>. Nateglinide.  </a:t>
            </a:r>
            <a:r>
              <a:rPr lang="en" sz="1200">
                <a:solidFill>
                  <a:schemeClr val="dk1"/>
                </a:solidFill>
                <a:latin typeface="Mada"/>
                <a:ea typeface="Mada"/>
                <a:cs typeface="Mada"/>
                <a:sym typeface="Mada"/>
              </a:rPr>
              <a:t>C</a:t>
            </a:r>
            <a:r>
              <a:rPr lang="en" sz="1200">
                <a:solidFill>
                  <a:srgbClr val="A4CFC1"/>
                </a:solidFill>
                <a:latin typeface="Mada"/>
                <a:ea typeface="Mada"/>
                <a:cs typeface="Mada"/>
                <a:sym typeface="Mada"/>
              </a:rPr>
              <a:t>. Pioglitazone.  </a:t>
            </a:r>
            <a:r>
              <a:rPr lang="en" sz="1200">
                <a:solidFill>
                  <a:schemeClr val="dk1"/>
                </a:solidFill>
                <a:latin typeface="Mada"/>
                <a:ea typeface="Mada"/>
                <a:cs typeface="Mada"/>
                <a:sym typeface="Mada"/>
              </a:rPr>
              <a:t>D</a:t>
            </a:r>
            <a:r>
              <a:rPr lang="en" sz="1200">
                <a:solidFill>
                  <a:srgbClr val="A4CFC1"/>
                </a:solidFill>
                <a:latin typeface="Mada"/>
                <a:ea typeface="Mada"/>
                <a:cs typeface="Mada"/>
                <a:sym typeface="Mada"/>
              </a:rPr>
              <a:t>. Sitagliptin.</a:t>
            </a:r>
            <a:endParaRPr sz="1200">
              <a:solidFill>
                <a:srgbClr val="A4CFC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Q4- KD is a 69-year-old male with type 2 diabetes and advanced chronic kidney disease. Which of the following diabetes medications is contraindicated in this patient?</a:t>
            </a:r>
            <a:endParaRPr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A4CFC1"/>
                </a:solidFill>
                <a:latin typeface="Mada"/>
                <a:ea typeface="Mada"/>
                <a:cs typeface="Mada"/>
                <a:sym typeface="Mada"/>
              </a:rPr>
              <a:t>. Glipizide.  </a:t>
            </a:r>
            <a:r>
              <a:rPr lang="en" sz="1200">
                <a:solidFill>
                  <a:schemeClr val="dk1"/>
                </a:solidFill>
                <a:latin typeface="Mada"/>
                <a:ea typeface="Mada"/>
                <a:cs typeface="Mada"/>
                <a:sym typeface="Mada"/>
              </a:rPr>
              <a:t>B</a:t>
            </a:r>
            <a:r>
              <a:rPr lang="en" sz="1200">
                <a:solidFill>
                  <a:srgbClr val="A4CFC1"/>
                </a:solidFill>
                <a:latin typeface="Mada"/>
                <a:ea typeface="Mada"/>
                <a:cs typeface="Mada"/>
                <a:sym typeface="Mada"/>
              </a:rPr>
              <a:t>. Metformin.  </a:t>
            </a:r>
            <a:r>
              <a:rPr lang="en" sz="1200">
                <a:solidFill>
                  <a:schemeClr val="dk1"/>
                </a:solidFill>
                <a:latin typeface="Mada"/>
                <a:ea typeface="Mada"/>
                <a:cs typeface="Mada"/>
                <a:sym typeface="Mada"/>
              </a:rPr>
              <a:t>C</a:t>
            </a:r>
            <a:r>
              <a:rPr lang="en" sz="1200">
                <a:solidFill>
                  <a:srgbClr val="A4CFC1"/>
                </a:solidFill>
                <a:latin typeface="Mada"/>
                <a:ea typeface="Mada"/>
                <a:cs typeface="Mada"/>
                <a:sym typeface="Mada"/>
              </a:rPr>
              <a:t>. </a:t>
            </a:r>
            <a:r>
              <a:rPr lang="en" sz="1200">
                <a:solidFill>
                  <a:srgbClr val="A4CFC1"/>
                </a:solidFill>
                <a:latin typeface="Mada"/>
                <a:ea typeface="Mada"/>
                <a:cs typeface="Mada"/>
                <a:sym typeface="Mada"/>
              </a:rPr>
              <a:t>Liraglutide</a:t>
            </a:r>
            <a:r>
              <a:rPr lang="en" sz="1200">
                <a:solidFill>
                  <a:srgbClr val="A4CFC1"/>
                </a:solidFill>
                <a:latin typeface="Mada"/>
                <a:ea typeface="Mada"/>
                <a:cs typeface="Mada"/>
                <a:sym typeface="Mada"/>
              </a:rPr>
              <a:t>.  </a:t>
            </a:r>
            <a:r>
              <a:rPr lang="en" sz="1200">
                <a:solidFill>
                  <a:schemeClr val="dk1"/>
                </a:solidFill>
                <a:latin typeface="Mada"/>
                <a:ea typeface="Mada"/>
                <a:cs typeface="Mada"/>
                <a:sym typeface="Mada"/>
              </a:rPr>
              <a:t>D</a:t>
            </a:r>
            <a:r>
              <a:rPr lang="en" sz="1200">
                <a:solidFill>
                  <a:srgbClr val="A4CFC1"/>
                </a:solidFill>
                <a:latin typeface="Mada"/>
                <a:ea typeface="Mada"/>
                <a:cs typeface="Mada"/>
                <a:sym typeface="Mada"/>
              </a:rPr>
              <a:t>.Tolbutamide</a:t>
            </a:r>
            <a:endParaRPr sz="1200">
              <a:solidFill>
                <a:srgbClr val="A4CFC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Q5- Which of the following drugs for diabetes would be LEAST likely to cause weight gain?</a:t>
            </a:r>
            <a:endParaRPr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A4CFC1"/>
                </a:solidFill>
                <a:latin typeface="Mada"/>
                <a:ea typeface="Mada"/>
                <a:cs typeface="Mada"/>
                <a:sym typeface="Mada"/>
              </a:rPr>
              <a:t>. Glimepiride.  </a:t>
            </a:r>
            <a:r>
              <a:rPr lang="en" sz="1200">
                <a:solidFill>
                  <a:schemeClr val="dk1"/>
                </a:solidFill>
                <a:latin typeface="Mada"/>
                <a:ea typeface="Mada"/>
                <a:cs typeface="Mada"/>
                <a:sym typeface="Mada"/>
              </a:rPr>
              <a:t>B</a:t>
            </a:r>
            <a:r>
              <a:rPr lang="en" sz="1200">
                <a:solidFill>
                  <a:srgbClr val="A4CFC1"/>
                </a:solidFill>
                <a:latin typeface="Mada"/>
                <a:ea typeface="Mada"/>
                <a:cs typeface="Mada"/>
                <a:sym typeface="Mada"/>
              </a:rPr>
              <a:t>. Liraglutide.  </a:t>
            </a:r>
            <a:r>
              <a:rPr lang="en" sz="1200">
                <a:solidFill>
                  <a:schemeClr val="dk1"/>
                </a:solidFill>
                <a:latin typeface="Mada"/>
                <a:ea typeface="Mada"/>
                <a:cs typeface="Mada"/>
                <a:sym typeface="Mada"/>
              </a:rPr>
              <a:t>C</a:t>
            </a:r>
            <a:r>
              <a:rPr lang="en" sz="1200">
                <a:solidFill>
                  <a:srgbClr val="A4CFC1"/>
                </a:solidFill>
                <a:latin typeface="Mada"/>
                <a:ea typeface="Mada"/>
                <a:cs typeface="Mada"/>
                <a:sym typeface="Mada"/>
              </a:rPr>
              <a:t>. Pioglitazone.  </a:t>
            </a:r>
            <a:r>
              <a:rPr lang="en" sz="1200">
                <a:solidFill>
                  <a:schemeClr val="dk1"/>
                </a:solidFill>
                <a:latin typeface="Mada"/>
                <a:ea typeface="Mada"/>
                <a:cs typeface="Mada"/>
                <a:sym typeface="Mada"/>
              </a:rPr>
              <a:t>D</a:t>
            </a:r>
            <a:r>
              <a:rPr lang="en" sz="1200">
                <a:solidFill>
                  <a:srgbClr val="A4CFC1"/>
                </a:solidFill>
                <a:latin typeface="Mada"/>
                <a:ea typeface="Mada"/>
                <a:cs typeface="Mada"/>
                <a:sym typeface="Mada"/>
              </a:rPr>
              <a:t>. Repaglinide.</a:t>
            </a:r>
            <a:endParaRPr sz="1200">
              <a:solidFill>
                <a:srgbClr val="A4CFC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Q6- Which of the following diabetes medications is most appropriately paired with an adverse effect associated with its use?</a:t>
            </a:r>
            <a:endParaRPr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A4CFC1"/>
                </a:solidFill>
                <a:latin typeface="Mada"/>
                <a:ea typeface="Mada"/>
                <a:cs typeface="Mada"/>
                <a:sym typeface="Mada"/>
              </a:rPr>
              <a:t>. Canagliflozin—lactic acidosis.  </a:t>
            </a:r>
            <a:r>
              <a:rPr lang="en" sz="1200">
                <a:solidFill>
                  <a:schemeClr val="dk1"/>
                </a:solidFill>
                <a:latin typeface="Mada"/>
                <a:ea typeface="Mada"/>
                <a:cs typeface="Mada"/>
                <a:sym typeface="Mada"/>
              </a:rPr>
              <a:t>B</a:t>
            </a:r>
            <a:r>
              <a:rPr lang="en" sz="1200">
                <a:solidFill>
                  <a:srgbClr val="A4CFC1"/>
                </a:solidFill>
                <a:latin typeface="Mada"/>
                <a:ea typeface="Mada"/>
                <a:cs typeface="Mada"/>
                <a:sym typeface="Mada"/>
              </a:rPr>
              <a:t>. Metformin—urinary tract infections.  </a:t>
            </a:r>
            <a:endParaRPr sz="1200">
              <a:solidFill>
                <a:srgbClr val="A4CFC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C</a:t>
            </a:r>
            <a:r>
              <a:rPr lang="en" sz="1200">
                <a:solidFill>
                  <a:srgbClr val="A4CFC1"/>
                </a:solidFill>
                <a:latin typeface="Mada"/>
                <a:ea typeface="Mada"/>
                <a:cs typeface="Mada"/>
                <a:sym typeface="Mada"/>
              </a:rPr>
              <a:t>. Repaglinide—heart failure.  </a:t>
            </a:r>
            <a:r>
              <a:rPr lang="en" sz="1200">
                <a:solidFill>
                  <a:schemeClr val="dk1"/>
                </a:solidFill>
                <a:latin typeface="Mada"/>
                <a:ea typeface="Mada"/>
                <a:cs typeface="Mada"/>
                <a:sym typeface="Mada"/>
              </a:rPr>
              <a:t>D</a:t>
            </a:r>
            <a:r>
              <a:rPr lang="en" sz="1200">
                <a:solidFill>
                  <a:srgbClr val="A4CFC1"/>
                </a:solidFill>
                <a:latin typeface="Mada"/>
                <a:ea typeface="Mada"/>
                <a:cs typeface="Mada"/>
                <a:sym typeface="Mada"/>
              </a:rPr>
              <a:t>. Liraglutide—pancreatitis.</a:t>
            </a:r>
            <a:endParaRPr sz="1200">
              <a:solidFill>
                <a:srgbClr val="A4CFC1"/>
              </a:solidFill>
              <a:latin typeface="Mada"/>
              <a:ea typeface="Mada"/>
              <a:cs typeface="Mada"/>
              <a:sym typeface="Mada"/>
            </a:endParaRPr>
          </a:p>
        </p:txBody>
      </p:sp>
      <p:sp>
        <p:nvSpPr>
          <p:cNvPr id="278" name="Google Shape;278;p45"/>
          <p:cNvSpPr txBox="1"/>
          <p:nvPr/>
        </p:nvSpPr>
        <p:spPr>
          <a:xfrm>
            <a:off x="4104013" y="1008247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SAQ</a:t>
            </a:r>
            <a:endParaRPr b="1" sz="1200">
              <a:solidFill>
                <a:srgbClr val="314043"/>
              </a:solidFill>
              <a:latin typeface="Mada"/>
              <a:ea typeface="Mada"/>
              <a:cs typeface="Mada"/>
              <a:sym typeface="Mada"/>
            </a:endParaRPr>
          </a:p>
        </p:txBody>
      </p:sp>
      <p:graphicFrame>
        <p:nvGraphicFramePr>
          <p:cNvPr id="279" name="Google Shape;279;p45"/>
          <p:cNvGraphicFramePr/>
          <p:nvPr/>
        </p:nvGraphicFramePr>
        <p:xfrm>
          <a:off x="2275949" y="10279039"/>
          <a:ext cx="3000000" cy="3000000"/>
        </p:xfrm>
        <a:graphic>
          <a:graphicData uri="http://schemas.openxmlformats.org/drawingml/2006/table">
            <a:tbl>
              <a:tblPr>
                <a:noFill/>
                <a:tableStyleId>{3B6A6948-CC3A-4F53-B131-209BDEBE16CC}</a:tableStyleId>
              </a:tblPr>
              <a:tblGrid>
                <a:gridCol w="381850"/>
                <a:gridCol w="3983125"/>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Metformin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7775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D9D9D9"/>
                          </a:solidFill>
                          <a:latin typeface="Mada"/>
                          <a:ea typeface="Mada"/>
                          <a:cs typeface="Mada"/>
                          <a:sym typeface="Mada"/>
                        </a:rPr>
                        <a:t>Increases liver,muscle &amp; adipose tissues sensitivity to insulin &amp; increase peripheral glucose utilization (tissue glycolysis</a:t>
                      </a:r>
                      <a:r>
                        <a:rPr lang="en" sz="800">
                          <a:solidFill>
                            <a:srgbClr val="D9D9D9"/>
                          </a:solidFill>
                          <a:latin typeface="Mada"/>
                          <a:ea typeface="Mada"/>
                          <a:cs typeface="Mada"/>
                          <a:sym typeface="Mada"/>
                        </a:rPr>
                        <a:t>)</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Lactic acidosis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15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D9D9D9"/>
                          </a:solidFill>
                          <a:latin typeface="Mada"/>
                          <a:ea typeface="Mada"/>
                          <a:cs typeface="Mada"/>
                          <a:sym typeface="Mada"/>
                        </a:rPr>
                        <a:t>Repaglinide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Q5</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D9D9D9"/>
                          </a:solidFill>
                          <a:latin typeface="Mada"/>
                          <a:ea typeface="Mada"/>
                          <a:cs typeface="Mada"/>
                          <a:sym typeface="Mada"/>
                        </a:rPr>
                        <a:t>α-Glucosidase inhibitors E.g. Acarbose, Miglitol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80" name="Google Shape;280;p45"/>
          <p:cNvSpPr/>
          <p:nvPr/>
        </p:nvSpPr>
        <p:spPr>
          <a:xfrm flipH="1" rot="10800000">
            <a:off x="0" y="11168750"/>
            <a:ext cx="1290900" cy="442200"/>
          </a:xfrm>
          <a:prstGeom prst="homePlate">
            <a:avLst>
              <a:gd fmla="val 50000" name="adj"/>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5"/>
          <p:cNvSpPr txBox="1"/>
          <p:nvPr/>
        </p:nvSpPr>
        <p:spPr>
          <a:xfrm>
            <a:off x="-38100" y="11154060"/>
            <a:ext cx="13680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graphicFrame>
        <p:nvGraphicFramePr>
          <p:cNvPr id="282" name="Google Shape;282;p45"/>
          <p:cNvGraphicFramePr/>
          <p:nvPr/>
        </p:nvGraphicFramePr>
        <p:xfrm>
          <a:off x="1401586" y="10273339"/>
          <a:ext cx="3000000" cy="3000000"/>
        </p:xfrm>
        <a:graphic>
          <a:graphicData uri="http://schemas.openxmlformats.org/drawingml/2006/table">
            <a:tbl>
              <a:tblPr>
                <a:noFill/>
                <a:tableStyleId>{3B6A6948-CC3A-4F53-B131-209BDEBE16CC}</a:tableStyleId>
              </a:tblPr>
              <a:tblGrid>
                <a:gridCol w="381850"/>
                <a:gridCol w="381850"/>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Q5</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Q6</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83" name="Google Shape;283;p45"/>
          <p:cNvSpPr txBox="1"/>
          <p:nvPr/>
        </p:nvSpPr>
        <p:spPr>
          <a:xfrm>
            <a:off x="1329900" y="100732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MCQ</a:t>
            </a:r>
            <a:endParaRPr b="1" sz="1200">
              <a:solidFill>
                <a:srgbClr val="314043"/>
              </a:solidFill>
              <a:latin typeface="Mada"/>
              <a:ea typeface="Mada"/>
              <a:cs typeface="Mada"/>
              <a:sym typeface="Mada"/>
            </a:endParaRPr>
          </a:p>
        </p:txBody>
      </p:sp>
      <p:sp>
        <p:nvSpPr>
          <p:cNvPr id="284" name="Google Shape;284;p45"/>
          <p:cNvSpPr/>
          <p:nvPr/>
        </p:nvSpPr>
        <p:spPr>
          <a:xfrm>
            <a:off x="114000" y="7021075"/>
            <a:ext cx="6612000" cy="29610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a:t>
            </a:r>
            <a:r>
              <a:rPr lang="en" sz="1200">
                <a:latin typeface="Mada"/>
                <a:ea typeface="Mada"/>
                <a:cs typeface="Mada"/>
                <a:sym typeface="Mada"/>
              </a:rPr>
              <a:t>48-years-old male who is obese and </a:t>
            </a:r>
            <a:r>
              <a:rPr lang="en" sz="1200">
                <a:latin typeface="Mada"/>
                <a:ea typeface="Mada"/>
                <a:cs typeface="Mada"/>
                <a:sym typeface="Mada"/>
              </a:rPr>
              <a:t>he failed to loss his weight with diet and exercises , </a:t>
            </a:r>
            <a:r>
              <a:rPr lang="en" sz="1200">
                <a:latin typeface="Mada"/>
                <a:ea typeface="Mada"/>
                <a:cs typeface="Mada"/>
                <a:sym typeface="Mada"/>
              </a:rPr>
              <a:t>his blood glucose and lipid is significantly high and </a:t>
            </a:r>
            <a:r>
              <a:rPr lang="en" sz="1200">
                <a:latin typeface="Mada"/>
                <a:ea typeface="Mada"/>
                <a:cs typeface="Mada"/>
                <a:sym typeface="Mada"/>
              </a:rPr>
              <a:t>has diagnosed with type 2 DM.</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solidFill>
                  <a:srgbClr val="A4CFC1"/>
                </a:solidFill>
                <a:latin typeface="Mada"/>
                <a:ea typeface="Mada"/>
                <a:cs typeface="Mada"/>
                <a:sym typeface="Mada"/>
              </a:rPr>
              <a:t>Q1- Which drug is the  first line of treatment in his case?</a:t>
            </a:r>
            <a:endParaRPr sz="1200">
              <a:solidFill>
                <a:srgbClr val="A4CFC1"/>
              </a:solidFill>
              <a:latin typeface="Mada"/>
              <a:ea typeface="Mada"/>
              <a:cs typeface="Mada"/>
              <a:sym typeface="Mada"/>
            </a:endParaRPr>
          </a:p>
          <a:p>
            <a:pPr indent="0" lvl="0" marL="0" rtl="0" algn="l">
              <a:spcBef>
                <a:spcPts val="0"/>
              </a:spcBef>
              <a:spcAft>
                <a:spcPts val="0"/>
              </a:spcAft>
              <a:buNone/>
            </a:pPr>
            <a:r>
              <a:rPr lang="en" sz="1200">
                <a:solidFill>
                  <a:srgbClr val="A4CFC1"/>
                </a:solidFill>
                <a:latin typeface="Mada"/>
                <a:ea typeface="Mada"/>
                <a:cs typeface="Mada"/>
                <a:sym typeface="Mada"/>
              </a:rPr>
              <a:t>Q2- What is the M.O.A of that drug?</a:t>
            </a:r>
            <a:endParaRPr sz="1200">
              <a:solidFill>
                <a:srgbClr val="A4CFC1"/>
              </a:solidFill>
              <a:latin typeface="Mada"/>
              <a:ea typeface="Mada"/>
              <a:cs typeface="Mada"/>
              <a:sym typeface="Mada"/>
            </a:endParaRPr>
          </a:p>
          <a:p>
            <a:pPr indent="0" lvl="0" marL="0" rtl="0" algn="l">
              <a:spcBef>
                <a:spcPts val="0"/>
              </a:spcBef>
              <a:spcAft>
                <a:spcPts val="0"/>
              </a:spcAft>
              <a:buNone/>
            </a:pPr>
            <a:r>
              <a:rPr lang="en" sz="1200">
                <a:solidFill>
                  <a:srgbClr val="A4CFC1"/>
                </a:solidFill>
                <a:latin typeface="Mada"/>
                <a:ea typeface="Mada"/>
                <a:cs typeface="Mada"/>
                <a:sym typeface="Mada"/>
              </a:rPr>
              <a:t>Q3- If the patient drinks alcohol almost daily and he </a:t>
            </a:r>
            <a:r>
              <a:rPr lang="en" sz="1200">
                <a:solidFill>
                  <a:srgbClr val="A4CFC1"/>
                </a:solidFill>
                <a:latin typeface="Mada"/>
                <a:ea typeface="Mada"/>
                <a:cs typeface="Mada"/>
                <a:sym typeface="Mada"/>
              </a:rPr>
              <a:t>did not tell his doctor that , what is the adverse effect that could be seen in this patient after taking the drug in q1?</a:t>
            </a:r>
            <a:endParaRPr sz="1200">
              <a:solidFill>
                <a:srgbClr val="A4CFC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Q4- Newly patient who was prediabetes, he is diagnosed now with type 2 diabetes. The medical history relieves that he can not tolerance Sulfasalazine or sulfamethoxazole. What is the drug that can be safe to be used in his case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Q5- 45-years-old  female with type 2 diabetes, she has history of IBD  “Crohn’s disease”,  what is the drug that contraindicated in this case?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85" name="Google Shape;285;p45"/>
          <p:cNvSpPr/>
          <p:nvPr/>
        </p:nvSpPr>
        <p:spPr>
          <a:xfrm>
            <a:off x="645850" y="6818141"/>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SAQ</a:t>
            </a:r>
            <a:endParaRPr b="1" sz="1800">
              <a:solidFill>
                <a:srgbClr val="A4CFC1"/>
              </a:solidFill>
              <a:latin typeface="Georgia"/>
              <a:ea typeface="Georgia"/>
              <a:cs typeface="Georgia"/>
              <a:sym typeface="Georgia"/>
            </a:endParaRPr>
          </a:p>
        </p:txBody>
      </p:sp>
      <p:sp>
        <p:nvSpPr>
          <p:cNvPr id="286" name="Google Shape;286;p45"/>
          <p:cNvSpPr/>
          <p:nvPr/>
        </p:nvSpPr>
        <p:spPr>
          <a:xfrm>
            <a:off x="721700" y="811780"/>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MCQ</a:t>
            </a:r>
            <a:endParaRPr b="1" sz="1800">
              <a:solidFill>
                <a:srgbClr val="A4CFC1"/>
              </a:solidFill>
              <a:latin typeface="Georgia"/>
              <a:ea typeface="Georgia"/>
              <a:cs typeface="Georgia"/>
              <a:sym typeface="Georgia"/>
            </a:endParaRPr>
          </a:p>
        </p:txBody>
      </p:sp>
      <p:sp>
        <p:nvSpPr>
          <p:cNvPr id="287" name="Google Shape;287;p45"/>
          <p:cNvSpPr/>
          <p:nvPr/>
        </p:nvSpPr>
        <p:spPr>
          <a:xfrm rot="10800000">
            <a:off x="-150" y="-9600"/>
            <a:ext cx="6840000" cy="733500"/>
          </a:xfrm>
          <a:prstGeom prst="round1Rect">
            <a:avLst>
              <a:gd fmla="val 16667" name="adj"/>
            </a:avLst>
          </a:prstGeom>
          <a:solidFill>
            <a:srgbClr val="C8E8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5"/>
          <p:cNvSpPr txBox="1"/>
          <p:nvPr/>
        </p:nvSpPr>
        <p:spPr>
          <a:xfrm>
            <a:off x="2743200" y="-152400"/>
            <a:ext cx="27717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14043"/>
                </a:solidFill>
                <a:latin typeface="Georgia"/>
                <a:ea typeface="Georgia"/>
                <a:cs typeface="Georgia"/>
                <a:sym typeface="Georgia"/>
              </a:rPr>
              <a:t>Quiz</a:t>
            </a:r>
            <a:endParaRPr b="1" sz="4800">
              <a:solidFill>
                <a:srgbClr val="314043"/>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