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12189600" cx="6840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Mad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8E10848-76C7-44E5-9919-5B9A353926DD}">
  <a:tblStyle styleId="{18E10848-76C7-44E5-9919-5B9A353926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Mada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4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eb087deb7_0_576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eb087deb7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f0e0f5712_0_5:notes"/>
          <p:cNvSpPr/>
          <p:nvPr>
            <p:ph idx="2" type="sldImg"/>
          </p:nvPr>
        </p:nvSpPr>
        <p:spPr>
          <a:xfrm>
            <a:off x="246724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f0e0f57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571af32f60b752_0:notes"/>
          <p:cNvSpPr/>
          <p:nvPr>
            <p:ph idx="2" type="sldImg"/>
          </p:nvPr>
        </p:nvSpPr>
        <p:spPr>
          <a:xfrm>
            <a:off x="246724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571af32f60b7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eff33677d_0_18:notes"/>
          <p:cNvSpPr/>
          <p:nvPr>
            <p:ph idx="2" type="sldImg"/>
          </p:nvPr>
        </p:nvSpPr>
        <p:spPr>
          <a:xfrm>
            <a:off x="246724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eff33677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2c9c9a021_0_89:notes"/>
          <p:cNvSpPr/>
          <p:nvPr>
            <p:ph idx="2" type="sldImg"/>
          </p:nvPr>
        </p:nvSpPr>
        <p:spPr>
          <a:xfrm>
            <a:off x="246724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2c9c9a02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eb087deb7_0_422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eb087deb7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eb087deb7_0_437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eb087deb7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162000" lIns="162000" spcFirstLastPara="1" rIns="162000" wrap="square" tIns="162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161" y="6716603"/>
            <a:ext cx="6373800" cy="18783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162000" lIns="162000" spcFirstLastPara="1" rIns="162000" wrap="square" tIns="162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-150" y="11309950"/>
            <a:ext cx="6840000" cy="876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A4CFC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-150" y="0"/>
            <a:ext cx="6840000" cy="95400"/>
          </a:xfrm>
          <a:prstGeom prst="rect">
            <a:avLst/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161" y="5097308"/>
            <a:ext cx="6373800" cy="19953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ctrTitle"/>
          </p:nvPr>
        </p:nvSpPr>
        <p:spPr>
          <a:xfrm>
            <a:off x="233168" y="1764571"/>
            <a:ext cx="63735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subTitle"/>
          </p:nvPr>
        </p:nvSpPr>
        <p:spPr>
          <a:xfrm>
            <a:off x="233161" y="6716604"/>
            <a:ext cx="63735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233161" y="5097308"/>
            <a:ext cx="63735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29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366722" y="1066812"/>
            <a:ext cx="47631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161" y="1054666"/>
            <a:ext cx="6373800" cy="13575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198602" y="2922506"/>
            <a:ext cx="3025800" cy="35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hasCustomPrompt="1" type="title"/>
          </p:nvPr>
        </p:nvSpPr>
        <p:spPr>
          <a:xfrm>
            <a:off x="233161" y="2621410"/>
            <a:ext cx="63735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233161" y="7470470"/>
            <a:ext cx="63735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38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2" name="Google Shape;152;p3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41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4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2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4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3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7" name="Google Shape;167;p43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8" name="Google Shape;168;p4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161" y="1054666"/>
            <a:ext cx="6373800" cy="13575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4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5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5" name="Google Shape;175;p45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6" name="Google Shape;176;p45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4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3" name="Google Shape;183;p47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4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161" y="1054666"/>
            <a:ext cx="6373800" cy="13575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161" y="3293218"/>
            <a:ext cx="2100600" cy="75351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6722" y="1066812"/>
            <a:ext cx="4763100" cy="96951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162000" lIns="162000" spcFirstLastPara="1" rIns="162000" wrap="square" tIns="162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162000" lIns="162000" spcFirstLastPara="1" rIns="162000" wrap="square" tIns="162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94902" y="1715988"/>
            <a:ext cx="2870100" cy="87573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8.jpg"/><Relationship Id="rId7" Type="http://schemas.openxmlformats.org/officeDocument/2006/relationships/hyperlink" Target="https://docs.google.com/document/d/18dHL2ykZFPQ9hg13ZT0ZVUgpo3UEiRQoEbcOT_JltQg/edit?usp=sharing" TargetMode="External"/><Relationship Id="rId8" Type="http://schemas.openxmlformats.org/officeDocument/2006/relationships/hyperlink" Target="https://docs.google.com/document/d/1h6bOhnByXFE0MiGApPzvgJCtHDqhL49dmPpb7aOQxcg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404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000" cy="12189600"/>
          </a:xfrm>
          <a:prstGeom prst="round2DiagRect">
            <a:avLst>
              <a:gd fmla="val 42612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92" name="Google Shape;192;p49"/>
          <p:cNvSpPr/>
          <p:nvPr/>
        </p:nvSpPr>
        <p:spPr>
          <a:xfrm>
            <a:off x="47625" y="130673"/>
            <a:ext cx="6725400" cy="119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49"/>
          <p:cNvPicPr preferRelativeResize="0"/>
          <p:nvPr/>
        </p:nvPicPr>
        <p:blipFill rotWithShape="1">
          <a:blip r:embed="rId4">
            <a:alphaModFix/>
          </a:blip>
          <a:srcRect b="12040" l="0" r="0" t="12844"/>
          <a:stretch/>
        </p:blipFill>
        <p:spPr>
          <a:xfrm>
            <a:off x="5665200" y="123825"/>
            <a:ext cx="1054575" cy="7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0857" y="287814"/>
            <a:ext cx="991049" cy="64978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9"/>
          <p:cNvSpPr/>
          <p:nvPr/>
        </p:nvSpPr>
        <p:spPr>
          <a:xfrm>
            <a:off x="780975" y="5544963"/>
            <a:ext cx="5210400" cy="1442100"/>
          </a:xfrm>
          <a:prstGeom prst="bracketPair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49"/>
          <p:cNvPicPr preferRelativeResize="0"/>
          <p:nvPr/>
        </p:nvPicPr>
        <p:blipFill rotWithShape="1">
          <a:blip r:embed="rId6">
            <a:alphaModFix/>
          </a:blip>
          <a:srcRect b="33687" l="12321" r="13045" t="0"/>
          <a:stretch/>
        </p:blipFill>
        <p:spPr>
          <a:xfrm>
            <a:off x="2186175" y="1818325"/>
            <a:ext cx="2557200" cy="2550300"/>
          </a:xfrm>
          <a:prstGeom prst="ellipse">
            <a:avLst/>
          </a:prstGeom>
          <a:noFill/>
          <a:ln cap="flat" cmpd="sng" w="38100">
            <a:solidFill>
              <a:srgbClr val="A4CFC1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197" name="Google Shape;197;p49"/>
          <p:cNvSpPr txBox="1"/>
          <p:nvPr/>
        </p:nvSpPr>
        <p:spPr>
          <a:xfrm>
            <a:off x="1743075" y="4429125"/>
            <a:ext cx="3524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Endocrine Block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49"/>
          <p:cNvSpPr txBox="1"/>
          <p:nvPr/>
        </p:nvSpPr>
        <p:spPr>
          <a:xfrm>
            <a:off x="1743075" y="4810125"/>
            <a:ext cx="35241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9" name="Google Shape;199;p49"/>
          <p:cNvSpPr txBox="1"/>
          <p:nvPr/>
        </p:nvSpPr>
        <p:spPr>
          <a:xfrm>
            <a:off x="171450" y="7675539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Google Shape;200;p49"/>
          <p:cNvSpPr txBox="1"/>
          <p:nvPr/>
        </p:nvSpPr>
        <p:spPr>
          <a:xfrm>
            <a:off x="476325" y="8185927"/>
            <a:ext cx="52767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Char char="●"/>
            </a:pPr>
            <a:r>
              <a:rPr lang="en" sz="1200">
                <a:solidFill>
                  <a:srgbClr val="78B8A3"/>
                </a:solidFill>
              </a:rPr>
              <a:t>بمناسبة</a:t>
            </a:r>
            <a:r>
              <a:rPr lang="en" sz="1200">
                <a:solidFill>
                  <a:srgbClr val="78B8A3"/>
                </a:solidFill>
              </a:rPr>
              <a:t> دخولنا ما يسمى "ربيع الطب", نود أن نعلن عن مسابقة mnemonics  </a:t>
            </a:r>
            <a:endParaRPr sz="1200">
              <a:solidFill>
                <a:srgbClr val="78B8A3"/>
              </a:solidFill>
            </a:endParaRPr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Char char="●"/>
            </a:pPr>
            <a:r>
              <a:rPr lang="en" sz="1200">
                <a:solidFill>
                  <a:srgbClr val="78B8A3"/>
                </a:solidFill>
              </a:rPr>
              <a:t>طريقة المسابقة: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</a:rPr>
              <a:t>1- كتابة mnemonics من إنشاء الطالب في الرابط المخصص لذلك.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</a:rPr>
              <a:t>2- كتابة بجانب الmnemonics إسم مستعار (Nickname).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</a:rPr>
              <a:t>سيتم التصويت على أفضل mnemonics  وإعلان الإسم المستعار الذي يفوز نهاية البلوك.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</a:rPr>
              <a:t>تمنياتنا لكم بربيع طب موفق 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</a:rPr>
              <a:t>الإدارة العليا لتيم الفارما  </a:t>
            </a:r>
            <a:endParaRPr sz="1200">
              <a:solidFill>
                <a:srgbClr val="78B8A3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</a:endParaRPr>
          </a:p>
        </p:txBody>
      </p:sp>
      <p:sp>
        <p:nvSpPr>
          <p:cNvPr id="201" name="Google Shape;201;p49"/>
          <p:cNvSpPr txBox="1"/>
          <p:nvPr/>
        </p:nvSpPr>
        <p:spPr>
          <a:xfrm>
            <a:off x="780825" y="5886450"/>
            <a:ext cx="5210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Growth Hormone &amp; Drugs used in Pituitary Adenoma</a:t>
            </a:r>
            <a:endParaRPr b="1" sz="3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49"/>
          <p:cNvSpPr txBox="1"/>
          <p:nvPr/>
        </p:nvSpPr>
        <p:spPr>
          <a:xfrm>
            <a:off x="123825" y="11019029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u="sng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3" name="Google Shape;203;p49"/>
          <p:cNvSpPr txBox="1"/>
          <p:nvPr/>
        </p:nvSpPr>
        <p:spPr>
          <a:xfrm>
            <a:off x="66675" y="11295169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04" name="Google Shape;204;p49"/>
          <p:cNvCxnSpPr/>
          <p:nvPr/>
        </p:nvCxnSpPr>
        <p:spPr>
          <a:xfrm>
            <a:off x="1838325" y="11399843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A7E3C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" name="Google Shape;205;p49"/>
          <p:cNvSpPr txBox="1"/>
          <p:nvPr/>
        </p:nvSpPr>
        <p:spPr>
          <a:xfrm>
            <a:off x="1971675" y="11295169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6" name="Google Shape;206;p49"/>
          <p:cNvSpPr/>
          <p:nvPr/>
        </p:nvSpPr>
        <p:spPr>
          <a:xfrm flipH="1">
            <a:off x="5553225" y="1171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7"/>
              </a:rPr>
              <a:t>Editing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7" name="Google Shape;207;p49"/>
          <p:cNvSpPr/>
          <p:nvPr/>
        </p:nvSpPr>
        <p:spPr>
          <a:xfrm flipH="1">
            <a:off x="5553225" y="1552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8"/>
              </a:rPr>
              <a:t>Mnemonic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08" name="Google Shape;208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0950" y="203213"/>
            <a:ext cx="666601" cy="6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/>
          <p:nvPr/>
        </p:nvSpPr>
        <p:spPr>
          <a:xfrm>
            <a:off x="-8152750" y="177775"/>
            <a:ext cx="6191100" cy="2058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FC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Pituitary and hypothalamus are the link between the nervous system and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endocrine system.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Hypothalamus is a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major regulator of body homeostasis: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Homeostatic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includes regulating hunger, thirst, sex drive, sleep-wake cycles, body temperature, blood glucose.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Endocrine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regulating the release of pituitary hormones.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Autonomic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descending pathways to sympathetic &amp; parasympathetic preganglionic neurons.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Limbic function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connections to limbic system regulating emotional behaviors.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14" name="Google Shape;214;p50"/>
          <p:cNvPicPr preferRelativeResize="0"/>
          <p:nvPr/>
        </p:nvPicPr>
        <p:blipFill rotWithShape="1">
          <a:blip r:embed="rId3">
            <a:alphaModFix/>
          </a:blip>
          <a:srcRect b="3178" l="3465" r="0" t="3074"/>
          <a:stretch/>
        </p:blipFill>
        <p:spPr>
          <a:xfrm>
            <a:off x="4695825" y="1781175"/>
            <a:ext cx="2094601" cy="16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0"/>
          <p:cNvSpPr/>
          <p:nvPr/>
        </p:nvSpPr>
        <p:spPr>
          <a:xfrm>
            <a:off x="114300" y="266700"/>
            <a:ext cx="6519000" cy="533400"/>
          </a:xfrm>
          <a:prstGeom prst="round2DiagRect">
            <a:avLst>
              <a:gd fmla="val 42857" name="adj1"/>
              <a:gd fmla="val 0" name="adj2"/>
            </a:avLst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Hypothalamic Pituitary Functions</a:t>
            </a:r>
            <a:endParaRPr b="1" sz="2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Pituitary and hypothalamus are the link between the nervous system and the endocrine system.</a:t>
            </a:r>
            <a:endParaRPr b="1" sz="2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50"/>
          <p:cNvSpPr txBox="1"/>
          <p:nvPr/>
        </p:nvSpPr>
        <p:spPr>
          <a:xfrm>
            <a:off x="931490" y="4889959"/>
            <a:ext cx="35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50"/>
          <p:cNvSpPr/>
          <p:nvPr/>
        </p:nvSpPr>
        <p:spPr>
          <a:xfrm>
            <a:off x="1289348" y="4941474"/>
            <a:ext cx="80100" cy="349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0"/>
          <p:cNvSpPr txBox="1"/>
          <p:nvPr/>
        </p:nvSpPr>
        <p:spPr>
          <a:xfrm>
            <a:off x="903815" y="5443524"/>
            <a:ext cx="35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36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50"/>
          <p:cNvSpPr txBox="1"/>
          <p:nvPr/>
        </p:nvSpPr>
        <p:spPr>
          <a:xfrm>
            <a:off x="1369532" y="4989118"/>
            <a:ext cx="46734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Binding of GH to its receptor activates the signaling cascade mediated by receptor associated to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JAK tyrosine kinases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0" name="Google Shape;220;p50"/>
          <p:cNvSpPr txBox="1"/>
          <p:nvPr/>
        </p:nvSpPr>
        <p:spPr>
          <a:xfrm>
            <a:off x="1369532" y="5542539"/>
            <a:ext cx="46734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effects of GH are primarily mediated by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insulin-like growth factor 1 (IGF-1)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released by liver in response to GH.</a:t>
            </a:r>
            <a:endParaRPr i="0" sz="1200" u="none" cap="none" strike="noStrike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1" name="Google Shape;221;p50"/>
          <p:cNvSpPr txBox="1"/>
          <p:nvPr/>
        </p:nvSpPr>
        <p:spPr>
          <a:xfrm>
            <a:off x="178180" y="4452551"/>
            <a:ext cx="6300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Mechanism of Action of GH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Google Shape;222;p50"/>
          <p:cNvSpPr/>
          <p:nvPr/>
        </p:nvSpPr>
        <p:spPr>
          <a:xfrm>
            <a:off x="1289348" y="5497216"/>
            <a:ext cx="80100" cy="349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552825" y="6781775"/>
            <a:ext cx="1810500" cy="914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Anterior Pituitary: Growth Hormone (GH)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4911300" y="6257800"/>
            <a:ext cx="1879200" cy="742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GHRH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stimulates secretion of GH;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Somatostatins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inhibits secretion of GH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4911300" y="7574386"/>
            <a:ext cx="1879200" cy="742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Enhances amino acid movement through membranes &amp; promotes protein synthesis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49500" y="6257800"/>
            <a:ext cx="1879200" cy="75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Stimulates increase in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size &amp; mitotic rate of body cells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increases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fat utilization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49500" y="7563450"/>
            <a:ext cx="1879200" cy="75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Promotes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long bone growth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28" name="Google Shape;228;p50"/>
          <p:cNvCxnSpPr>
            <a:stCxn id="223" idx="0"/>
            <a:endCxn id="224" idx="1"/>
          </p:cNvCxnSpPr>
          <p:nvPr/>
        </p:nvCxnSpPr>
        <p:spPr>
          <a:xfrm flipH="1" rot="10800000">
            <a:off x="4363325" y="6628775"/>
            <a:ext cx="548100" cy="610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50"/>
          <p:cNvCxnSpPr>
            <a:stCxn id="223" idx="0"/>
            <a:endCxn id="225" idx="1"/>
          </p:cNvCxnSpPr>
          <p:nvPr/>
        </p:nvCxnSpPr>
        <p:spPr>
          <a:xfrm>
            <a:off x="4363325" y="7238975"/>
            <a:ext cx="548100" cy="7065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50"/>
          <p:cNvCxnSpPr>
            <a:stCxn id="223" idx="2"/>
            <a:endCxn id="226" idx="3"/>
          </p:cNvCxnSpPr>
          <p:nvPr/>
        </p:nvCxnSpPr>
        <p:spPr>
          <a:xfrm rot="10800000">
            <a:off x="1928825" y="6634475"/>
            <a:ext cx="624000" cy="604500"/>
          </a:xfrm>
          <a:prstGeom prst="curvedConnector3">
            <a:avLst>
              <a:gd fmla="val 50010" name="adj1"/>
            </a:avLst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50"/>
          <p:cNvCxnSpPr>
            <a:stCxn id="223" idx="2"/>
            <a:endCxn id="227" idx="3"/>
          </p:cNvCxnSpPr>
          <p:nvPr/>
        </p:nvCxnSpPr>
        <p:spPr>
          <a:xfrm flipH="1">
            <a:off x="1928825" y="7238975"/>
            <a:ext cx="624000" cy="701100"/>
          </a:xfrm>
          <a:prstGeom prst="curvedConnector3">
            <a:avLst>
              <a:gd fmla="val 50010" name="adj1"/>
            </a:avLst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2" name="Google Shape;232;p50"/>
          <p:cNvSpPr txBox="1"/>
          <p:nvPr/>
        </p:nvSpPr>
        <p:spPr>
          <a:xfrm>
            <a:off x="714375" y="1653559"/>
            <a:ext cx="3905100" cy="576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Homeostatic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includes regulating hunger, thirst, sex drive, sleep-wake cycles, body temperature, blood glucose.</a:t>
            </a:r>
            <a:endParaRPr/>
          </a:p>
        </p:txBody>
      </p:sp>
      <p:sp>
        <p:nvSpPr>
          <p:cNvPr id="233" name="Google Shape;233;p50"/>
          <p:cNvSpPr txBox="1"/>
          <p:nvPr/>
        </p:nvSpPr>
        <p:spPr>
          <a:xfrm>
            <a:off x="257175" y="800100"/>
            <a:ext cx="357900" cy="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50"/>
          <p:cNvCxnSpPr>
            <a:stCxn id="233" idx="2"/>
            <a:endCxn id="232" idx="1"/>
          </p:cNvCxnSpPr>
          <p:nvPr/>
        </p:nvCxnSpPr>
        <p:spPr>
          <a:xfrm flipH="1" rot="-5400000">
            <a:off x="13875" y="1241250"/>
            <a:ext cx="1122900" cy="2784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5" name="Google Shape;235;p50"/>
          <p:cNvSpPr txBox="1"/>
          <p:nvPr/>
        </p:nvSpPr>
        <p:spPr>
          <a:xfrm>
            <a:off x="714375" y="2294440"/>
            <a:ext cx="3905100" cy="576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Endocrine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regulating the release of pituitary hormones.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6" name="Google Shape;236;p50"/>
          <p:cNvSpPr txBox="1"/>
          <p:nvPr/>
        </p:nvSpPr>
        <p:spPr>
          <a:xfrm>
            <a:off x="714375" y="2935321"/>
            <a:ext cx="3905100" cy="576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Autonomic control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descending pathways to sympathetic &amp; parasympathetic preganglionic neurons.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7" name="Google Shape;237;p50"/>
          <p:cNvSpPr txBox="1"/>
          <p:nvPr/>
        </p:nvSpPr>
        <p:spPr>
          <a:xfrm>
            <a:off x="714375" y="3576202"/>
            <a:ext cx="3905100" cy="576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Limbic function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via connections to limbic system regulating emotional behaviors.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38" name="Google Shape;238;p50"/>
          <p:cNvCxnSpPr>
            <a:stCxn id="233" idx="2"/>
            <a:endCxn id="235" idx="1"/>
          </p:cNvCxnSpPr>
          <p:nvPr/>
        </p:nvCxnSpPr>
        <p:spPr>
          <a:xfrm flipH="1" rot="-5400000">
            <a:off x="-306525" y="1561650"/>
            <a:ext cx="1763700" cy="2784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50"/>
          <p:cNvCxnSpPr>
            <a:stCxn id="233" idx="2"/>
            <a:endCxn id="236" idx="1"/>
          </p:cNvCxnSpPr>
          <p:nvPr/>
        </p:nvCxnSpPr>
        <p:spPr>
          <a:xfrm flipH="1" rot="-5400000">
            <a:off x="-626925" y="1882050"/>
            <a:ext cx="2404500" cy="2784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50"/>
          <p:cNvCxnSpPr>
            <a:stCxn id="233" idx="2"/>
            <a:endCxn id="237" idx="1"/>
          </p:cNvCxnSpPr>
          <p:nvPr/>
        </p:nvCxnSpPr>
        <p:spPr>
          <a:xfrm flipH="1" rot="-5400000">
            <a:off x="-947475" y="2202600"/>
            <a:ext cx="3045600" cy="2784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1" name="Google Shape;241;p50"/>
          <p:cNvSpPr txBox="1"/>
          <p:nvPr/>
        </p:nvSpPr>
        <p:spPr>
          <a:xfrm>
            <a:off x="714375" y="1028700"/>
            <a:ext cx="3905100" cy="576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Hypothalamus is a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major regulator of body homeostasis:</a:t>
            </a:r>
            <a:endParaRPr/>
          </a:p>
        </p:txBody>
      </p:sp>
      <p:cxnSp>
        <p:nvCxnSpPr>
          <p:cNvPr id="242" name="Google Shape;242;p50"/>
          <p:cNvCxnSpPr>
            <a:stCxn id="233" idx="2"/>
            <a:endCxn id="241" idx="1"/>
          </p:cNvCxnSpPr>
          <p:nvPr/>
        </p:nvCxnSpPr>
        <p:spPr>
          <a:xfrm flipH="1" rot="-5400000">
            <a:off x="326325" y="928800"/>
            <a:ext cx="498000" cy="278400"/>
          </a:xfrm>
          <a:prstGeom prst="bentConnector2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3" name="Google Shape;243;p50"/>
          <p:cNvSpPr/>
          <p:nvPr/>
        </p:nvSpPr>
        <p:spPr>
          <a:xfrm>
            <a:off x="316125" y="1834900"/>
            <a:ext cx="278100" cy="213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" name="Google Shape;244;p50"/>
          <p:cNvSpPr/>
          <p:nvPr/>
        </p:nvSpPr>
        <p:spPr>
          <a:xfrm>
            <a:off x="316125" y="2444500"/>
            <a:ext cx="278100" cy="213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p50"/>
          <p:cNvSpPr/>
          <p:nvPr/>
        </p:nvSpPr>
        <p:spPr>
          <a:xfrm>
            <a:off x="316125" y="3130300"/>
            <a:ext cx="278100" cy="213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316125" y="3739900"/>
            <a:ext cx="278100" cy="2139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50"/>
          <p:cNvSpPr txBox="1"/>
          <p:nvPr/>
        </p:nvSpPr>
        <p:spPr>
          <a:xfrm>
            <a:off x="304800" y="1697600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p50"/>
          <p:cNvSpPr txBox="1"/>
          <p:nvPr/>
        </p:nvSpPr>
        <p:spPr>
          <a:xfrm>
            <a:off x="295275" y="2307200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50"/>
          <p:cNvSpPr txBox="1"/>
          <p:nvPr/>
        </p:nvSpPr>
        <p:spPr>
          <a:xfrm>
            <a:off x="295275" y="2964425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50"/>
          <p:cNvSpPr txBox="1"/>
          <p:nvPr/>
        </p:nvSpPr>
        <p:spPr>
          <a:xfrm>
            <a:off x="295275" y="3574025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50"/>
          <p:cNvSpPr txBox="1"/>
          <p:nvPr/>
        </p:nvSpPr>
        <p:spPr>
          <a:xfrm>
            <a:off x="178180" y="8491151"/>
            <a:ext cx="6300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Effects of GH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2" name="Google Shape;252;p50"/>
          <p:cNvPicPr preferRelativeResize="0"/>
          <p:nvPr/>
        </p:nvPicPr>
        <p:blipFill rotWithShape="1">
          <a:blip r:embed="rId4">
            <a:alphaModFix/>
          </a:blip>
          <a:srcRect b="0" l="4611" r="3712" t="0"/>
          <a:stretch/>
        </p:blipFill>
        <p:spPr>
          <a:xfrm>
            <a:off x="2457450" y="9106614"/>
            <a:ext cx="2010650" cy="1873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50"/>
          <p:cNvCxnSpPr/>
          <p:nvPr/>
        </p:nvCxnSpPr>
        <p:spPr>
          <a:xfrm>
            <a:off x="76200" y="9258300"/>
            <a:ext cx="20004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4" name="Google Shape;254;p50"/>
          <p:cNvCxnSpPr/>
          <p:nvPr/>
        </p:nvCxnSpPr>
        <p:spPr>
          <a:xfrm>
            <a:off x="76200" y="11010900"/>
            <a:ext cx="20382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5" name="Google Shape;255;p50"/>
          <p:cNvCxnSpPr/>
          <p:nvPr/>
        </p:nvCxnSpPr>
        <p:spPr>
          <a:xfrm>
            <a:off x="4724400" y="9258300"/>
            <a:ext cx="20004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6" name="Google Shape;256;p50"/>
          <p:cNvCxnSpPr/>
          <p:nvPr/>
        </p:nvCxnSpPr>
        <p:spPr>
          <a:xfrm>
            <a:off x="4724400" y="11010900"/>
            <a:ext cx="20004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7" name="Google Shape;257;p50"/>
          <p:cNvSpPr txBox="1"/>
          <p:nvPr/>
        </p:nvSpPr>
        <p:spPr>
          <a:xfrm>
            <a:off x="-114300" y="9286150"/>
            <a:ext cx="2457300" cy="16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Binds to adipocytes &amp; causes them to break down triglycerides &amp; prevents them from accumulating fat in the blood.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Releases insulin-like growth factor-1 (IGF-1) from the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liver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50"/>
          <p:cNvSpPr txBox="1"/>
          <p:nvPr/>
        </p:nvSpPr>
        <p:spPr>
          <a:xfrm>
            <a:off x="4636125" y="9343300"/>
            <a:ext cx="22752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Stimulates: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Bone growth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Cartilage cells (chondrocytes) growth.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Myoblasts growth &amp; differentiation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Amino Acid uptake &amp; protein synthesis.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50"/>
          <p:cNvSpPr txBox="1"/>
          <p:nvPr/>
        </p:nvSpPr>
        <p:spPr>
          <a:xfrm>
            <a:off x="171450" y="8867775"/>
            <a:ext cx="18105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Direct Effect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50"/>
          <p:cNvSpPr txBox="1"/>
          <p:nvPr/>
        </p:nvSpPr>
        <p:spPr>
          <a:xfrm>
            <a:off x="4819650" y="8867775"/>
            <a:ext cx="18105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Indirect Effect </a:t>
            </a:r>
            <a:r>
              <a:rPr baseline="30000" lang="en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50"/>
          <p:cNvSpPr txBox="1"/>
          <p:nvPr/>
        </p:nvSpPr>
        <p:spPr>
          <a:xfrm>
            <a:off x="100325" y="11336825"/>
            <a:ext cx="5910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Mada"/>
              <a:buAutoNum type="arabicPeriod"/>
            </a:pPr>
            <a:r>
              <a:rPr lang="en"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Through IGF</a:t>
            </a:r>
            <a:endParaRPr sz="11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/>
          <p:nvPr/>
        </p:nvSpPr>
        <p:spPr>
          <a:xfrm>
            <a:off x="115300" y="666750"/>
            <a:ext cx="1465800" cy="125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Deficiency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 absence of somatotroph cells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51"/>
          <p:cNvSpPr/>
          <p:nvPr/>
        </p:nvSpPr>
        <p:spPr>
          <a:xfrm>
            <a:off x="2207575" y="666750"/>
            <a:ext cx="1740600" cy="125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Underproduction of growth hormone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51"/>
          <p:cNvSpPr/>
          <p:nvPr/>
        </p:nvSpPr>
        <p:spPr>
          <a:xfrm>
            <a:off x="4574650" y="666750"/>
            <a:ext cx="2217000" cy="125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Pituitary Dwarfism, primary.</a:t>
            </a:r>
            <a:endParaRPr b="1" sz="1200">
              <a:solidFill>
                <a:schemeClr val="dk1"/>
              </a:solidFill>
              <a:highlight>
                <a:srgbClr val="C8E8DE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 (</a:t>
            </a:r>
            <a:r>
              <a:rPr b="1" lang="en" sz="1200">
                <a:solidFill>
                  <a:srgbClr val="674EA7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Laron Syndrome</a:t>
            </a: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/</a:t>
            </a:r>
            <a:r>
              <a:rPr b="1" lang="en" sz="1200">
                <a:solidFill>
                  <a:srgbClr val="3D85C6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Lorain dwarfism</a:t>
            </a:r>
            <a:r>
              <a:rPr b="1" lang="en" sz="1200">
                <a:solidFill>
                  <a:schemeClr val="dk1"/>
                </a:solidFill>
                <a:highlight>
                  <a:srgbClr val="CFE2F3"/>
                </a:highlight>
                <a:latin typeface="Mada"/>
                <a:ea typeface="Mada"/>
                <a:cs typeface="Mada"/>
                <a:sym typeface="Mada"/>
              </a:rPr>
              <a:t>)</a:t>
            </a:r>
            <a:endParaRPr b="1" sz="1200">
              <a:solidFill>
                <a:schemeClr val="dk1"/>
              </a:solidFill>
              <a:highlight>
                <a:srgbClr val="CFE2F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Delayed skeletal growth &amp; </a:t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retarded sexual development </a:t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but </a:t>
            </a:r>
            <a:r>
              <a:rPr b="1"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alert, intelligent, well proportioned child.</a:t>
            </a:r>
            <a:endParaRPr b="1"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9" name="Google Shape;269;p51"/>
          <p:cNvSpPr/>
          <p:nvPr/>
        </p:nvSpPr>
        <p:spPr>
          <a:xfrm>
            <a:off x="77200" y="3955100"/>
            <a:ext cx="6676500" cy="1683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benign tumor of the anterior lobe of the pituitary that causes symptoms either by: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Underproduction: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growth hormone deficiency, major problem in children’s growth, hypothyroidism.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Overproduction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of the pituitary hormones: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Growth hormone excess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resulting in acromegaly or gigantism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Prolactin excess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leads to galactorrhoea, menstrual abnormalities and infertility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adrenocorticotropic hormone (ACTH)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cause Cushing disease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Thyroid stimulating hormone (TSH)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excess lead to Hyperthyroidism.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0" name="Google Shape;270;p51"/>
          <p:cNvSpPr/>
          <p:nvPr/>
        </p:nvSpPr>
        <p:spPr>
          <a:xfrm>
            <a:off x="1581150" y="3680950"/>
            <a:ext cx="3905100" cy="349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Pituitary Adenoma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590100" y="983300"/>
            <a:ext cx="703200" cy="46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1"/>
          <p:cNvSpPr/>
          <p:nvPr/>
        </p:nvSpPr>
        <p:spPr>
          <a:xfrm>
            <a:off x="3948100" y="973775"/>
            <a:ext cx="703200" cy="46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1"/>
          <p:cNvSpPr txBox="1"/>
          <p:nvPr/>
        </p:nvSpPr>
        <p:spPr>
          <a:xfrm>
            <a:off x="254380" y="128201"/>
            <a:ext cx="6300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Abnormalities of the GH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51"/>
          <p:cNvSpPr txBox="1"/>
          <p:nvPr/>
        </p:nvSpPr>
        <p:spPr>
          <a:xfrm>
            <a:off x="1517425" y="876300"/>
            <a:ext cx="8001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Leads to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51"/>
          <p:cNvSpPr txBox="1"/>
          <p:nvPr/>
        </p:nvSpPr>
        <p:spPr>
          <a:xfrm>
            <a:off x="3860575" y="866775"/>
            <a:ext cx="8001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Example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51"/>
          <p:cNvSpPr/>
          <p:nvPr/>
        </p:nvSpPr>
        <p:spPr>
          <a:xfrm>
            <a:off x="28575" y="507450"/>
            <a:ext cx="302100" cy="302100"/>
          </a:xfrm>
          <a:prstGeom prst="ellipse">
            <a:avLst/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51"/>
          <p:cNvSpPr txBox="1"/>
          <p:nvPr/>
        </p:nvSpPr>
        <p:spPr>
          <a:xfrm>
            <a:off x="28575" y="411725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51"/>
          <p:cNvSpPr/>
          <p:nvPr/>
        </p:nvSpPr>
        <p:spPr>
          <a:xfrm>
            <a:off x="115300" y="2200275"/>
            <a:ext cx="1465800" cy="119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Overactivity</a:t>
            </a:r>
            <a:endParaRPr b="1" sz="1200" u="sng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(or tumor)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of somatotroph cells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51"/>
          <p:cNvSpPr/>
          <p:nvPr/>
        </p:nvSpPr>
        <p:spPr>
          <a:xfrm>
            <a:off x="2207575" y="2200275"/>
            <a:ext cx="1740600" cy="119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Overproduction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of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growth hormone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which will increase IGF-1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</a:t>
            </a: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Stimulates protein synthesis  + Influenced CHO and fat metabolism + Mitosis of all cell types)</a:t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51"/>
          <p:cNvSpPr/>
          <p:nvPr/>
        </p:nvSpPr>
        <p:spPr>
          <a:xfrm>
            <a:off x="4574650" y="2200275"/>
            <a:ext cx="2217000" cy="119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Gigantism in children</a:t>
            </a:r>
            <a:endParaRPr b="1" sz="1200">
              <a:solidFill>
                <a:schemeClr val="dk1"/>
              </a:solidFill>
              <a:highlight>
                <a:srgbClr val="CFE2F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Onset before bony epiphysis have closed at puberty.</a:t>
            </a:r>
            <a:endParaRPr sz="11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Acromegaly in adults</a:t>
            </a:r>
            <a:endParaRPr b="1" sz="1200">
              <a:solidFill>
                <a:schemeClr val="dk1"/>
              </a:solidFill>
              <a:highlight>
                <a:srgbClr val="C8E8DE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Onset after puberty.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51"/>
          <p:cNvSpPr/>
          <p:nvPr/>
        </p:nvSpPr>
        <p:spPr>
          <a:xfrm>
            <a:off x="1590100" y="2488250"/>
            <a:ext cx="703200" cy="46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1"/>
          <p:cNvSpPr/>
          <p:nvPr/>
        </p:nvSpPr>
        <p:spPr>
          <a:xfrm>
            <a:off x="3948100" y="2478725"/>
            <a:ext cx="703200" cy="46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1"/>
          <p:cNvSpPr txBox="1"/>
          <p:nvPr/>
        </p:nvSpPr>
        <p:spPr>
          <a:xfrm>
            <a:off x="1517425" y="2381250"/>
            <a:ext cx="8001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Leads to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4" name="Google Shape;284;p51"/>
          <p:cNvSpPr/>
          <p:nvPr/>
        </p:nvSpPr>
        <p:spPr>
          <a:xfrm>
            <a:off x="28575" y="2021925"/>
            <a:ext cx="302100" cy="302100"/>
          </a:xfrm>
          <a:prstGeom prst="ellipse">
            <a:avLst/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51"/>
          <p:cNvSpPr txBox="1"/>
          <p:nvPr/>
        </p:nvSpPr>
        <p:spPr>
          <a:xfrm>
            <a:off x="9525" y="1945250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6" name="Google Shape;286;p51"/>
          <p:cNvSpPr txBox="1"/>
          <p:nvPr/>
        </p:nvSpPr>
        <p:spPr>
          <a:xfrm>
            <a:off x="3870100" y="2371725"/>
            <a:ext cx="8001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Example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7" name="Google Shape;287;p51"/>
          <p:cNvSpPr/>
          <p:nvPr/>
        </p:nvSpPr>
        <p:spPr>
          <a:xfrm>
            <a:off x="1476375" y="3517350"/>
            <a:ext cx="302100" cy="302100"/>
          </a:xfrm>
          <a:prstGeom prst="ellipse">
            <a:avLst/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1457325" y="3402575"/>
            <a:ext cx="238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89" name="Google Shape;289;p51"/>
          <p:cNvGraphicFramePr/>
          <p:nvPr/>
        </p:nvGraphicFramePr>
        <p:xfrm>
          <a:off x="-17" y="6377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599125"/>
                <a:gridCol w="1470550"/>
                <a:gridCol w="1567600"/>
                <a:gridCol w="1468025"/>
                <a:gridCol w="1734725"/>
              </a:tblGrid>
              <a:tr h="361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Sermorelin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Somatropin </a:t>
                      </a:r>
                      <a:r>
                        <a:rPr b="1" baseline="30000" lang="en" sz="14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 sz="14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Somatrem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Mecasermin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C27BA0"/>
                    </a:solidFill>
                  </a:tcPr>
                </a:tc>
              </a:tr>
              <a:tr h="1169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Synthetic growth hormone releasing hormone (GHRH)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Recombinant human growth hormone which is a 191-amino acid peptide,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identical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to the native form of hGH.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Recombinant human growth hormone 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Recombinant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IGF-1, administered  S.C.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</a:tr>
              <a:tr h="160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Used if a patient possesses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defective hypothalamic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releasing of GHRH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BUT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 u="sng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normally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functioning anterior pituitary somatrophs.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241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 gridSpan="2"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Documented Growth failure in pediatric patients associated with </a:t>
                      </a: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GH deﬁciency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and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Turner syndrome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(to increase height in girls 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by 10-15 cm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Idiopathic short stature.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Wasting </a:t>
                      </a:r>
                      <a:r>
                        <a:rPr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muscle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in patients with AIDS.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Short bowel syndrome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in patients who are also receiving specialized nutritional support.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Used for children with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severe IGF1 deﬁciency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due to mutations in the GH receptor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Laron dwarﬁsm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 development of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neutralizing antibodies against GH.</a:t>
                      </a:r>
                      <a:endParaRPr b="1"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</a:tr>
              <a:tr h="133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Leukemia.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Rapid growth of melanocytic lesions.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(pigmentation)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Hypothyroidism.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Insulin resistance.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Arthralgia.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 in cytochrome P450 activity.</a:t>
                      </a:r>
                      <a:endParaRPr/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common ADR is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po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glycemia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6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: can be avoided by consumption of meal 20 min before or after the administration of drug.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0" name="Google Shape;290;p51"/>
          <p:cNvSpPr txBox="1"/>
          <p:nvPr/>
        </p:nvSpPr>
        <p:spPr>
          <a:xfrm>
            <a:off x="466725" y="5648325"/>
            <a:ext cx="59436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Drugs Used in Case of GH </a:t>
            </a:r>
            <a:r>
              <a:rPr b="1" lang="en" sz="2000" u="sng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Deficiency</a:t>
            </a:r>
            <a:endParaRPr b="1" sz="2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(GH Agonist)</a:t>
            </a:r>
            <a:endParaRPr b="1" sz="2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1" name="Google Shape;291;p51"/>
          <p:cNvSpPr txBox="1"/>
          <p:nvPr/>
        </p:nvSpPr>
        <p:spPr>
          <a:xfrm>
            <a:off x="-25" y="11265175"/>
            <a:ext cx="67401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eriod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Somatropin is more commonly used compared to Somatrem.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eriod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Recombinant DNA is a technology used to synthesize proteins and hormones by  inserting  a specific DNA into the plasmid, forcing the plasmid to synthesize a target hormone.  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eriod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Chromosomal condition that affects development in females causing short stature.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eriod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Bowel resection and intestinal bypass.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AutoNum type="arabicPeriod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Children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can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tolerate the ADR of GH agonists.                                     6. Due to its insulin-like effect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52"/>
          <p:cNvGraphicFramePr/>
          <p:nvPr/>
        </p:nvGraphicFramePr>
        <p:xfrm>
          <a:off x="4" y="7929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639850"/>
                <a:gridCol w="2198100"/>
                <a:gridCol w="1809575"/>
                <a:gridCol w="2192475"/>
              </a:tblGrid>
              <a:tr h="1223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Octreotide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Lanreotide</a:t>
                      </a:r>
                      <a:endParaRPr/>
                    </a:p>
                  </a:txBody>
                  <a:tcPr marT="91475" marB="91475" marR="91175" marL="91175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Pegvisomant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741B47"/>
                    </a:solidFill>
                  </a:tcPr>
                </a:tc>
              </a:tr>
              <a:tr h="211525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synthetic long-lasting peptide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analogue of somatostatin.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GH receptor antagonist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</a:tr>
              <a:tr h="174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Normally: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Somatostatin physiologically inhibits GH secretion, but is rarely used clinically, since it has a very short half-life (few minutes)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Octreotide: </a:t>
                      </a:r>
                      <a:endParaRPr b="1" sz="1200">
                        <a:highlight>
                          <a:srgbClr val="C8E8DE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ainly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GH secretion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Partially inhibits GH-induced IGF-1 generation.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Reduce GHRH release.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Normally: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GH  has 2 distinct receptor binding sites, initiates cellular signaling cascades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by dimerizing  </a:t>
                      </a:r>
                      <a:r>
                        <a:rPr lang="en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-conformational changing-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 GH receptors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Pegvisomant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: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 long-acting derivative of a mutant GH that is able to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cross-link GH receptors</a:t>
                      </a:r>
                      <a:r>
                        <a:rPr lang="en" sz="8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-bind to the receptor-</a:t>
                      </a:r>
                      <a:r>
                        <a:rPr lang="en" sz="800" u="sng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but is incapable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of inducing the conformational changes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required for receptor activation.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Very expensive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45 times more potent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Suppress GH levels for 6–12 h.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Half-life in plasma being 113 min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4EA7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Peak plasma concentrations within 1 h.</a:t>
                      </a:r>
                      <a:endParaRPr sz="11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Given every 4 weeks.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Given S.C \ I.M</a:t>
                      </a:r>
                      <a:endParaRPr/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Given I.M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Given S.C.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Check IGF-1 level every 4-6 weeks.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Monitoring GH not useful.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Dose 10-40 mg/d.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Treatment of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acromegaly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&amp; gigantism.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9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Signiﬁcant Gastrointestinal disturbances.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Gallstones.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Cardiac conduction abnormalities.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7" name="Google Shape;297;p52"/>
          <p:cNvGraphicFramePr/>
          <p:nvPr/>
        </p:nvGraphicFramePr>
        <p:xfrm>
          <a:off x="-6277924" y="9659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1861200"/>
                <a:gridCol w="2149625"/>
                <a:gridCol w="1973825"/>
              </a:tblGrid>
              <a:tr h="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baseline="30000" sz="8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Bromocriptine</a:t>
                      </a:r>
                      <a:endParaRPr b="1" sz="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Mada"/>
                          <a:ea typeface="Mada"/>
                          <a:cs typeface="Mada"/>
                          <a:sym typeface="Mada"/>
                        </a:rPr>
                        <a:t>Cabergoline</a:t>
                      </a:r>
                      <a:endParaRPr b="1" sz="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B5394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GH reduction</a:t>
                      </a:r>
                      <a:endParaRPr b="1" baseline="30000" sz="800">
                        <a:solidFill>
                          <a:srgbClr val="0B5394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Mada"/>
                          <a:ea typeface="Mada"/>
                          <a:cs typeface="Mada"/>
                          <a:sym typeface="Mada"/>
                        </a:rPr>
                        <a:t>20%</a:t>
                      </a:r>
                      <a:endParaRPr b="1" sz="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44%</a:t>
                      </a:r>
                      <a:endParaRPr b="1" sz="8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B5394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IGF-1 reduction</a:t>
                      </a:r>
                      <a:endParaRPr b="1" sz="800">
                        <a:solidFill>
                          <a:srgbClr val="0B5394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Mada"/>
                          <a:ea typeface="Mada"/>
                          <a:cs typeface="Mada"/>
                          <a:sym typeface="Mada"/>
                        </a:rPr>
                        <a:t>10%</a:t>
                      </a:r>
                      <a:endParaRPr b="1" sz="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35%</a:t>
                      </a:r>
                      <a:endParaRPr b="1" sz="8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8" name="Google Shape;298;p52"/>
          <p:cNvGraphicFramePr/>
          <p:nvPr/>
        </p:nvGraphicFramePr>
        <p:xfrm>
          <a:off x="24" y="9656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1010800"/>
                <a:gridCol w="1036400"/>
                <a:gridCol w="1003850"/>
                <a:gridCol w="980275"/>
                <a:gridCol w="939400"/>
                <a:gridCol w="1015600"/>
                <a:gridCol w="853675"/>
              </a:tblGrid>
              <a:tr h="30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Octreotide (S.C) 100 to 500 mic.gm TDS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Octreotide (I.M) at 28 days interval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Lanreotide (I.M) every 7-14 days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Pegvisomant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Bromocriptine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Cabergoline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GH reduction</a:t>
                      </a:r>
                      <a:endParaRPr b="1" baseline="30000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47%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56%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50%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Not useful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20%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44%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IGF-1 reduction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46%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66%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48%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97%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35%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75" marB="91475" marR="91175" marL="9117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9" name="Google Shape;299;p52"/>
          <p:cNvSpPr txBox="1"/>
          <p:nvPr/>
        </p:nvSpPr>
        <p:spPr>
          <a:xfrm>
            <a:off x="361950" y="57150"/>
            <a:ext cx="6200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Drugs Used in Case of GH </a:t>
            </a:r>
            <a:r>
              <a:rPr b="1" lang="en" sz="2000" u="sng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Overproduction</a:t>
            </a:r>
            <a:endParaRPr b="1" sz="2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(GH Antagonist)</a:t>
            </a:r>
            <a:endParaRPr sz="2000"/>
          </a:p>
        </p:txBody>
      </p:sp>
      <p:sp>
        <p:nvSpPr>
          <p:cNvPr id="300" name="Google Shape;300;p52"/>
          <p:cNvSpPr txBox="1"/>
          <p:nvPr/>
        </p:nvSpPr>
        <p:spPr>
          <a:xfrm>
            <a:off x="-28575" y="9229725"/>
            <a:ext cx="6840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Comparison between the drugs and their effect on GH and IGF-1</a:t>
            </a:r>
            <a:r>
              <a:rPr b="1" baseline="30000" lang="en" sz="1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1" name="Google Shape;301;p52"/>
          <p:cNvSpPr txBox="1"/>
          <p:nvPr/>
        </p:nvSpPr>
        <p:spPr>
          <a:xfrm>
            <a:off x="133350" y="8315325"/>
            <a:ext cx="65532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Dopamine agonists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can be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used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as primary and adjuvant treatment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but their response rate is low.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Bromocriptine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up to 20 mg\day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Cabergoline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1-2 mg\week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2" name="Google Shape;302;p52"/>
          <p:cNvSpPr txBox="1"/>
          <p:nvPr/>
        </p:nvSpPr>
        <p:spPr>
          <a:xfrm>
            <a:off x="95250" y="11391900"/>
            <a:ext cx="6553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explanation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the table: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Char char="●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Note that the efficacy of Octreotide can increase by changing the route of administration.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Char char="●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D2 receptor agonists are not very 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effective, but Cabergoline shows more efficacy than Bromocriptine.</a:t>
            </a: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/>
        </p:nvSpPr>
        <p:spPr>
          <a:xfrm>
            <a:off x="361950" y="247650"/>
            <a:ext cx="6200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Dopamine D2 receptor Agonist</a:t>
            </a:r>
            <a:endParaRPr sz="2400"/>
          </a:p>
        </p:txBody>
      </p:sp>
      <p:sp>
        <p:nvSpPr>
          <p:cNvPr id="308" name="Google Shape;308;p53"/>
          <p:cNvSpPr txBox="1"/>
          <p:nvPr/>
        </p:nvSpPr>
        <p:spPr>
          <a:xfrm>
            <a:off x="190500" y="800100"/>
            <a:ext cx="6534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Dopamine D2 receptor agonists such as bromocriptine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are more effective at inhibiting prolactin release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than inhibiting GH release.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However,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high doses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of D2 receptor agonists have some efficacy in the treatment of small GH-secreting tumors, 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they are only used in high doses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.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 case of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Prolactinoma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(pituitary adenoma with excess release of prolactin)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the initial therapy is generally dopamine agonists.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09" name="Google Shape;309;p53"/>
          <p:cNvGraphicFramePr/>
          <p:nvPr/>
        </p:nvGraphicFramePr>
        <p:xfrm>
          <a:off x="4775" y="231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623875"/>
                <a:gridCol w="3208200"/>
                <a:gridCol w="3003150"/>
              </a:tblGrid>
              <a:tr h="4305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Bromocriptine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Cabergoline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</a:tr>
              <a:tr h="1000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Ergot derivatives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Selective activation of D2 receptors located on lactotroph cell surface (PRL-producing cells) → decrease adenylate cyclase activity → decreasing in cAMP level →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inhibition of PRL synthesis &amp; release.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inhibiting prolactin secretion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without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uterotonic, vasospastic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properties of other ergots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safe in pregnancy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 absorption rate from the GI tract is 25-30%.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orally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Very high first-pass effect, with 93.6% of a dose being metabolized and only 6.5% of an absorbed dose reaching the systemic circulation unchanged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Excreted via the biliary route into the feces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start low dose at 2.5 mg day at night before increasing to 2.5 – 10 mg per day in divided doses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Take with food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to reduce side effects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more effective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than bromocriptine for tumor shrinkage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Well tolerated but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not safe in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pregnancy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more expensive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once or twice a week with a starting dose of 0.25 mg 2 x week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Orthostatic hypotension,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nausea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dizziness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 CVS side effects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; can be avoided by beginning with low dose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(gradual therapy)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 vMerge="1"/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 intolerance, postural hypotension, constipation,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nasal stuffiness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  <p:sp>
        <p:nvSpPr>
          <p:cNvPr id="310" name="Google Shape;310;p53"/>
          <p:cNvSpPr txBox="1"/>
          <p:nvPr/>
        </p:nvSpPr>
        <p:spPr>
          <a:xfrm>
            <a:off x="1441700" y="2370525"/>
            <a:ext cx="17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2-bromo-α- ergocryptine mesylate</a:t>
            </a:r>
            <a:endParaRPr sz="8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11" name="Google Shape;311;p53"/>
          <p:cNvGraphicFramePr/>
          <p:nvPr/>
        </p:nvGraphicFramePr>
        <p:xfrm>
          <a:off x="0" y="87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628650"/>
                <a:gridCol w="6211350"/>
              </a:tblGrid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Pergolide Mesylate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AA84F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Long-acting ergot derivatives with dopaminergic properties but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strong vasospasm and uterotonic 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Same as Btomocriptein and cabergoline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 intolerance, postural hypotension, constipation,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nasal stuffiness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12" name="Google Shape;312;p53"/>
          <p:cNvSpPr txBox="1"/>
          <p:nvPr/>
        </p:nvSpPr>
        <p:spPr>
          <a:xfrm>
            <a:off x="54700" y="11348925"/>
            <a:ext cx="6078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contraindicated during pregnancy.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Char char="-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Generally speaking, Pregnant? Bromocriptine. Not pregnant? Cabergoline.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/>
          <p:nvPr/>
        </p:nvSpPr>
        <p:spPr>
          <a:xfrm flipH="1" rot="10800000">
            <a:off x="0" y="11168750"/>
            <a:ext cx="1290900" cy="442200"/>
          </a:xfrm>
          <a:prstGeom prst="homePlate">
            <a:avLst>
              <a:gd fmla="val 50000" name="adj"/>
            </a:avLst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4"/>
          <p:cNvSpPr txBox="1"/>
          <p:nvPr/>
        </p:nvSpPr>
        <p:spPr>
          <a:xfrm>
            <a:off x="-38100" y="11154060"/>
            <a:ext cx="1368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p54"/>
          <p:cNvSpPr txBox="1"/>
          <p:nvPr/>
        </p:nvSpPr>
        <p:spPr>
          <a:xfrm>
            <a:off x="4102900" y="10394516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20" name="Google Shape;320;p54"/>
          <p:cNvGraphicFramePr/>
          <p:nvPr/>
        </p:nvGraphicFramePr>
        <p:xfrm>
          <a:off x="2369586" y="105946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381850"/>
                <a:gridCol w="3983125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Bromocriptine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Selective activation of D2 receptors located on lactotroph cell surface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Octreotide, Lanreotide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GI disturbances &amp; Cardiac conduction abnormalities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1" name="Google Shape;321;p54"/>
          <p:cNvGraphicFramePr/>
          <p:nvPr/>
        </p:nvGraphicFramePr>
        <p:xfrm>
          <a:off x="1382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{18E10848-76C7-44E5-9919-5B9A353926DD}</a:tableStyleId>
              </a:tblPr>
              <a:tblGrid>
                <a:gridCol w="381850"/>
                <a:gridCol w="381850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4CFC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A4CFC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4CFC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A4CFC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4CFC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A4CFC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4CFC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800">
                        <a:solidFill>
                          <a:srgbClr val="A4CFC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4CFC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A4CFC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p54"/>
          <p:cNvSpPr txBox="1"/>
          <p:nvPr/>
        </p:nvSpPr>
        <p:spPr>
          <a:xfrm>
            <a:off x="1311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3" name="Google Shape;323;p54"/>
          <p:cNvSpPr/>
          <p:nvPr/>
        </p:nvSpPr>
        <p:spPr>
          <a:xfrm>
            <a:off x="123650" y="1514547"/>
            <a:ext cx="6612000" cy="4580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4" name="Google Shape;324;p54"/>
          <p:cNvSpPr/>
          <p:nvPr/>
        </p:nvSpPr>
        <p:spPr>
          <a:xfrm>
            <a:off x="123650" y="6652898"/>
            <a:ext cx="6612000" cy="3586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5" name="Google Shape;325;p54"/>
          <p:cNvSpPr/>
          <p:nvPr/>
        </p:nvSpPr>
        <p:spPr>
          <a:xfrm>
            <a:off x="655500" y="644995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731500" y="131446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7" name="Google Shape;327;p54"/>
          <p:cNvSpPr/>
          <p:nvPr/>
        </p:nvSpPr>
        <p:spPr>
          <a:xfrm rot="10800000">
            <a:off x="-150" y="-9600"/>
            <a:ext cx="6840000" cy="733500"/>
          </a:xfrm>
          <a:prstGeom prst="round1Rect">
            <a:avLst>
              <a:gd fmla="val 16667" name="adj"/>
            </a:avLst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4"/>
          <p:cNvSpPr txBox="1"/>
          <p:nvPr/>
        </p:nvSpPr>
        <p:spPr>
          <a:xfrm>
            <a:off x="2743200" y="-152400"/>
            <a:ext cx="2771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p54"/>
          <p:cNvSpPr txBox="1"/>
          <p:nvPr/>
        </p:nvSpPr>
        <p:spPr>
          <a:xfrm>
            <a:off x="428625" y="1790700"/>
            <a:ext cx="60939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1- Which of the following have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no effect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on GH reduction?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A- Pegvisomant      B- Octreotid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e      C- Cabergoline     D- Bromocriptine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2- Which of the following medications can be used safe in pregnancy?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A- Pergolide Mesylate      B- Bromocriptine      C- Cabergoline     D- Trimethoprim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3- Which of the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following drugs can’t be used with cardiac patients due to cardiac conduction abnormalities?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A- Pergolide Mesylate      B- Octreotide      C- Cabergoline     D- Somatrem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4- Which of the following have a hypoglycemic side effect?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A- Lanreotide      B- Somatropin      C- Cabergoline     D- Mecasermin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5- Which of the following can be used in treating turner syndrome?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A- Lanreotide      B- Somatropin      C- Bromocriptine     D- Pegvisomant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0" name="Google Shape;330;p54"/>
          <p:cNvSpPr/>
          <p:nvPr/>
        </p:nvSpPr>
        <p:spPr>
          <a:xfrm>
            <a:off x="105150" y="6935775"/>
            <a:ext cx="6629400" cy="335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1- A 32 years old pregnant woman was taking medication for back pain for a long time,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later she developed galactorrhea and amenorrhea and was 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diagnosed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with prolactinoma after looking to her PRL concentration in her blood that showed increase amount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of the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prolactin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caused by a tumor.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Q1-What is the best drug to be used in this case?</a:t>
            </a:r>
            <a:endParaRPr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Q2- What is the M.O.A of the drug?</a:t>
            </a:r>
            <a:endParaRPr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41B47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- A 39 years old male was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diagnosed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before by acromegaly, he uses his medication regularly. After while, he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visited the clinic complaining of abdominal pain. Based on physical and laboratory finding he was diagnosed with gallstones.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Q3-What is the drug he use?</a:t>
            </a:r>
            <a:endParaRPr sz="1200">
              <a:solidFill>
                <a:srgbClr val="78B8A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8B8A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Q4-List 2 other side effect of those drugs</a:t>
            </a: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b="1" sz="1200">
              <a:solidFill>
                <a:srgbClr val="78B8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/>
          <p:nvPr/>
        </p:nvSpPr>
        <p:spPr>
          <a:xfrm rot="10800000">
            <a:off x="-9450" y="0"/>
            <a:ext cx="6848400" cy="4533900"/>
          </a:xfrm>
          <a:prstGeom prst="round1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55"/>
          <p:cNvPicPr preferRelativeResize="0"/>
          <p:nvPr/>
        </p:nvPicPr>
        <p:blipFill rotWithShape="1">
          <a:blip r:embed="rId3">
            <a:alphaModFix/>
          </a:blip>
          <a:srcRect b="49917" l="0" r="0" t="0"/>
          <a:stretch/>
        </p:blipFill>
        <p:spPr>
          <a:xfrm rot="10800000">
            <a:off x="190500" y="150"/>
            <a:ext cx="6649500" cy="42861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37" name="Google Shape;337;p55"/>
          <p:cNvSpPr/>
          <p:nvPr/>
        </p:nvSpPr>
        <p:spPr>
          <a:xfrm rot="10800000">
            <a:off x="295350" y="300"/>
            <a:ext cx="6543600" cy="42288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5"/>
          <p:cNvSpPr txBox="1"/>
          <p:nvPr/>
        </p:nvSpPr>
        <p:spPr>
          <a:xfrm>
            <a:off x="466725" y="1578675"/>
            <a:ext cx="62676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Thank you for all your love and support.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Good luck future doctors!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9" name="Google Shape;339;p55"/>
          <p:cNvPicPr preferRelativeResize="0"/>
          <p:nvPr/>
        </p:nvPicPr>
        <p:blipFill rotWithShape="1">
          <a:blip r:embed="rId4">
            <a:alphaModFix/>
          </a:blip>
          <a:srcRect b="14879" l="0" r="0" t="16169"/>
          <a:stretch/>
        </p:blipFill>
        <p:spPr>
          <a:xfrm>
            <a:off x="2600325" y="228600"/>
            <a:ext cx="1829900" cy="1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/>
        </p:nvSpPr>
        <p:spPr>
          <a:xfrm>
            <a:off x="162000" y="5522831"/>
            <a:ext cx="64293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55"/>
          <p:cNvSpPr txBox="1"/>
          <p:nvPr/>
        </p:nvSpPr>
        <p:spPr>
          <a:xfrm>
            <a:off x="-240308" y="7274975"/>
            <a:ext cx="73734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This Magnificent Work was Done By: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2" name="Google Shape;342;p55"/>
          <p:cNvSpPr txBox="1"/>
          <p:nvPr/>
        </p:nvSpPr>
        <p:spPr>
          <a:xfrm>
            <a:off x="252450" y="7998575"/>
            <a:ext cx="6339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Abdulrahman M. Bedaiwi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3" name="Google Shape;343;p55"/>
          <p:cNvSpPr txBox="1"/>
          <p:nvPr/>
        </p:nvSpPr>
        <p:spPr>
          <a:xfrm>
            <a:off x="1131300" y="88751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Note writer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4" name="Google Shape;344;p55"/>
          <p:cNvSpPr txBox="1"/>
          <p:nvPr/>
        </p:nvSpPr>
        <p:spPr>
          <a:xfrm>
            <a:off x="1055100" y="104753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 writer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5" name="Google Shape;345;p55"/>
          <p:cNvSpPr txBox="1"/>
          <p:nvPr/>
        </p:nvSpPr>
        <p:spPr>
          <a:xfrm>
            <a:off x="32250" y="9536350"/>
            <a:ext cx="66495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Abdulrahman M. Bedaiwi       Nouf AlShammari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6" name="Google Shape;346;p55"/>
          <p:cNvSpPr txBox="1"/>
          <p:nvPr/>
        </p:nvSpPr>
        <p:spPr>
          <a:xfrm>
            <a:off x="207150" y="11068175"/>
            <a:ext cx="6339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Abdulrahman M. Bedaiwi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