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y="12189600" cx="6840000"/>
  <p:notesSz cx="6858000" cy="9144000"/>
  <p:embeddedFontLst>
    <p:embeddedFont>
      <p:font typeface="Mada"/>
      <p:regular r:id="rId18"/>
      <p:bold r:id="rId19"/>
    </p:embeddedFont>
    <p:embeddedFont>
      <p:font typeface="Changa"/>
      <p:regular r:id="rId20"/>
      <p:bold r:id="rId21"/>
    </p:embeddedFont>
    <p:embeddedFont>
      <p:font typeface="Ex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39">
          <p15:clr>
            <a:srgbClr val="A4A3A4"/>
          </p15:clr>
        </p15:guide>
        <p15:guide id="2" pos="21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5981584-A3BC-435A-9579-6B27CE320A86}">
  <a:tblStyle styleId="{85981584-A3BC-435A-9579-6B27CE320A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39" orient="horz"/>
        <p:guide pos="21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hanga-regular.fntdata"/><Relationship Id="rId22" Type="http://schemas.openxmlformats.org/officeDocument/2006/relationships/font" Target="fonts/Exo-regular.fntdata"/><Relationship Id="rId21" Type="http://schemas.openxmlformats.org/officeDocument/2006/relationships/font" Target="fonts/Changa-bold.fntdata"/><Relationship Id="rId24" Type="http://schemas.openxmlformats.org/officeDocument/2006/relationships/font" Target="fonts/Exo-italic.fntdata"/><Relationship Id="rId23" Type="http://schemas.openxmlformats.org/officeDocument/2006/relationships/font" Target="fonts/Ex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5" Type="http://schemas.openxmlformats.org/officeDocument/2006/relationships/font" Target="fonts/Ex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Mada-bold.fntdata"/><Relationship Id="rId18" Type="http://schemas.openxmlformats.org/officeDocument/2006/relationships/font" Target="fonts/Mad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ec3d0f7a7_0_79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ec3d0f7a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ec3d0f7a7_0_0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ec3d0f7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f4dcac803_0_9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f4dcac80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ec3d0f7a7_0_9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ec3d0f7a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e2a498b56_0_13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7e2a498b5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e229384e9_2_6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e229384e9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e229384e9_2_13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e229384e9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ec3d0f7a7_0_297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ec3d0f7a7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ec3d0f7a7_0_312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6ec3d0f7a7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168" y="1764571"/>
            <a:ext cx="6373800" cy="48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161" y="6716604"/>
            <a:ext cx="63738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33161" y="2621410"/>
            <a:ext cx="6373800" cy="46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33161" y="7470470"/>
            <a:ext cx="63738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233168" y="1764571"/>
            <a:ext cx="6373800" cy="48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33161" y="6716604"/>
            <a:ext cx="63738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233161" y="5097308"/>
            <a:ext cx="63738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233161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3614787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233161" y="1316719"/>
            <a:ext cx="2100600" cy="17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233161" y="3293218"/>
            <a:ext cx="2100600" cy="7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366722" y="1066812"/>
            <a:ext cx="4763400" cy="9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3420000" y="-296"/>
            <a:ext cx="34200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198602" y="2922506"/>
            <a:ext cx="3025800" cy="3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3694902" y="1715988"/>
            <a:ext cx="2870100" cy="87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161" y="5097308"/>
            <a:ext cx="63738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233161" y="2621410"/>
            <a:ext cx="6373800" cy="46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233161" y="7470470"/>
            <a:ext cx="63738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ctrTitle"/>
          </p:nvPr>
        </p:nvSpPr>
        <p:spPr>
          <a:xfrm>
            <a:off x="233168" y="1764571"/>
            <a:ext cx="6373500" cy="48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26"/>
          <p:cNvSpPr txBox="1"/>
          <p:nvPr>
            <p:ph idx="1" type="subTitle"/>
          </p:nvPr>
        </p:nvSpPr>
        <p:spPr>
          <a:xfrm>
            <a:off x="233161" y="6716604"/>
            <a:ext cx="63735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type="title"/>
          </p:nvPr>
        </p:nvSpPr>
        <p:spPr>
          <a:xfrm>
            <a:off x="233161" y="5097308"/>
            <a:ext cx="63735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233161" y="1054666"/>
            <a:ext cx="63735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" type="body"/>
          </p:nvPr>
        </p:nvSpPr>
        <p:spPr>
          <a:xfrm>
            <a:off x="233161" y="2731255"/>
            <a:ext cx="63735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/>
          <p:nvPr>
            <p:ph type="title"/>
          </p:nvPr>
        </p:nvSpPr>
        <p:spPr>
          <a:xfrm>
            <a:off x="233161" y="1054666"/>
            <a:ext cx="63735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1" type="body"/>
          </p:nvPr>
        </p:nvSpPr>
        <p:spPr>
          <a:xfrm>
            <a:off x="233161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5" name="Google Shape;115;p29"/>
          <p:cNvSpPr txBox="1"/>
          <p:nvPr>
            <p:ph idx="2" type="body"/>
          </p:nvPr>
        </p:nvSpPr>
        <p:spPr>
          <a:xfrm>
            <a:off x="3614787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29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/>
          <p:nvPr>
            <p:ph type="title"/>
          </p:nvPr>
        </p:nvSpPr>
        <p:spPr>
          <a:xfrm>
            <a:off x="233161" y="1054666"/>
            <a:ext cx="63735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type="title"/>
          </p:nvPr>
        </p:nvSpPr>
        <p:spPr>
          <a:xfrm>
            <a:off x="233161" y="1316719"/>
            <a:ext cx="2100600" cy="17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2" name="Google Shape;122;p31"/>
          <p:cNvSpPr txBox="1"/>
          <p:nvPr>
            <p:ph idx="1" type="body"/>
          </p:nvPr>
        </p:nvSpPr>
        <p:spPr>
          <a:xfrm>
            <a:off x="233161" y="3293218"/>
            <a:ext cx="2100600" cy="7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3" name="Google Shape;123;p3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/>
          <p:nvPr>
            <p:ph type="title"/>
          </p:nvPr>
        </p:nvSpPr>
        <p:spPr>
          <a:xfrm>
            <a:off x="366722" y="1066812"/>
            <a:ext cx="4763100" cy="9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6" name="Google Shape;126;p3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-150" y="11309950"/>
            <a:ext cx="6840000" cy="8760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A4CFC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-150" y="0"/>
            <a:ext cx="6840000" cy="95400"/>
          </a:xfrm>
          <a:prstGeom prst="rect">
            <a:avLst/>
          </a:prstGeom>
          <a:solidFill>
            <a:srgbClr val="A4CF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/>
          <p:nvPr/>
        </p:nvSpPr>
        <p:spPr>
          <a:xfrm>
            <a:off x="3420000" y="-296"/>
            <a:ext cx="34200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3"/>
          <p:cNvSpPr txBox="1"/>
          <p:nvPr>
            <p:ph type="title"/>
          </p:nvPr>
        </p:nvSpPr>
        <p:spPr>
          <a:xfrm>
            <a:off x="198602" y="2922506"/>
            <a:ext cx="3025800" cy="351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0" name="Google Shape;130;p33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1" name="Google Shape;131;p33"/>
          <p:cNvSpPr txBox="1"/>
          <p:nvPr>
            <p:ph idx="2" type="body"/>
          </p:nvPr>
        </p:nvSpPr>
        <p:spPr>
          <a:xfrm>
            <a:off x="3694902" y="1715988"/>
            <a:ext cx="2870100" cy="87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5" name="Google Shape;135;p3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/>
          <p:nvPr>
            <p:ph hasCustomPrompt="1" type="title"/>
          </p:nvPr>
        </p:nvSpPr>
        <p:spPr>
          <a:xfrm>
            <a:off x="233161" y="2621410"/>
            <a:ext cx="6373500" cy="46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35"/>
          <p:cNvSpPr txBox="1"/>
          <p:nvPr>
            <p:ph idx="1" type="body"/>
          </p:nvPr>
        </p:nvSpPr>
        <p:spPr>
          <a:xfrm>
            <a:off x="233161" y="7470470"/>
            <a:ext cx="63735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9" name="Google Shape;139;p3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33161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3614787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33161" y="1316719"/>
            <a:ext cx="2100600" cy="17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33161" y="3293218"/>
            <a:ext cx="2100600" cy="7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66722" y="1066812"/>
            <a:ext cx="4763400" cy="9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420000" y="-296"/>
            <a:ext cx="34200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198602" y="2922506"/>
            <a:ext cx="3025800" cy="3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3694902" y="1715988"/>
            <a:ext cx="2870100" cy="87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type="title"/>
          </p:nvPr>
        </p:nvSpPr>
        <p:spPr>
          <a:xfrm>
            <a:off x="233161" y="1054666"/>
            <a:ext cx="63735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233161" y="2731255"/>
            <a:ext cx="63735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hyperlink" Target="https://docs.google.com/document/d/18dHL2ykZFPQ9hg13ZT0ZVUgpo3UEiRQoEbcOT_JltQg/edit?usp=sharing" TargetMode="External"/><Relationship Id="rId8" Type="http://schemas.openxmlformats.org/officeDocument/2006/relationships/hyperlink" Target="https://docs.google.com/document/d/1h6bOhnByXFE0MiGApPzvgJCtHDqhL49dmPpb7aOQxcg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14043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40000" cy="12189600"/>
          </a:xfrm>
          <a:prstGeom prst="round2DiagRect">
            <a:avLst>
              <a:gd fmla="val 42612" name="adj1"/>
              <a:gd fmla="val 0" name="adj2"/>
            </a:avLst>
          </a:prstGeom>
          <a:noFill/>
          <a:ln>
            <a:noFill/>
          </a:ln>
        </p:spPr>
      </p:pic>
      <p:sp>
        <p:nvSpPr>
          <p:cNvPr id="147" name="Google Shape;147;p37"/>
          <p:cNvSpPr/>
          <p:nvPr/>
        </p:nvSpPr>
        <p:spPr>
          <a:xfrm>
            <a:off x="47625" y="130673"/>
            <a:ext cx="6725400" cy="119160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37"/>
          <p:cNvPicPr preferRelativeResize="0"/>
          <p:nvPr/>
        </p:nvPicPr>
        <p:blipFill rotWithShape="1">
          <a:blip r:embed="rId4">
            <a:alphaModFix/>
          </a:blip>
          <a:srcRect b="12040" l="0" r="0" t="12844"/>
          <a:stretch/>
        </p:blipFill>
        <p:spPr>
          <a:xfrm>
            <a:off x="5665200" y="123825"/>
            <a:ext cx="1054575" cy="7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0857" y="287814"/>
            <a:ext cx="991049" cy="64978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7"/>
          <p:cNvSpPr/>
          <p:nvPr/>
        </p:nvSpPr>
        <p:spPr>
          <a:xfrm>
            <a:off x="1239592" y="5544975"/>
            <a:ext cx="4341600" cy="1442100"/>
          </a:xfrm>
          <a:prstGeom prst="bracketPair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37"/>
          <p:cNvPicPr preferRelativeResize="0"/>
          <p:nvPr/>
        </p:nvPicPr>
        <p:blipFill rotWithShape="1">
          <a:blip r:embed="rId6">
            <a:alphaModFix/>
          </a:blip>
          <a:srcRect b="33687" l="12321" r="13045" t="0"/>
          <a:stretch/>
        </p:blipFill>
        <p:spPr>
          <a:xfrm>
            <a:off x="2186175" y="1818325"/>
            <a:ext cx="2557200" cy="2550300"/>
          </a:xfrm>
          <a:prstGeom prst="ellipse">
            <a:avLst/>
          </a:prstGeom>
          <a:noFill/>
          <a:ln cap="flat" cmpd="sng" w="38100">
            <a:solidFill>
              <a:srgbClr val="A4CFC1"/>
            </a:solidFill>
            <a:prstDash val="lgDash"/>
            <a:round/>
            <a:headEnd len="sm" w="sm" type="none"/>
            <a:tailEnd len="sm" w="sm" type="none"/>
          </a:ln>
        </p:spPr>
      </p:pic>
      <p:sp>
        <p:nvSpPr>
          <p:cNvPr id="152" name="Google Shape;152;p37"/>
          <p:cNvSpPr txBox="1"/>
          <p:nvPr/>
        </p:nvSpPr>
        <p:spPr>
          <a:xfrm>
            <a:off x="1743075" y="4429125"/>
            <a:ext cx="3524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Endocrine Block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37"/>
          <p:cNvSpPr txBox="1"/>
          <p:nvPr/>
        </p:nvSpPr>
        <p:spPr>
          <a:xfrm>
            <a:off x="1743075" y="4810125"/>
            <a:ext cx="35241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Pharmacology team 438</a:t>
            </a:r>
            <a:endParaRPr sz="12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4" name="Google Shape;154;p37"/>
          <p:cNvSpPr txBox="1"/>
          <p:nvPr/>
        </p:nvSpPr>
        <p:spPr>
          <a:xfrm>
            <a:off x="171450" y="7675539"/>
            <a:ext cx="3038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Objectives: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5" name="Google Shape;155;p37"/>
          <p:cNvSpPr txBox="1"/>
          <p:nvPr/>
        </p:nvSpPr>
        <p:spPr>
          <a:xfrm>
            <a:off x="200025" y="8192450"/>
            <a:ext cx="60018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By the end of the lecture , you should know:</a:t>
            </a:r>
            <a:endParaRPr b="1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8B8A3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Revise the composition, regulation &amp; the remodeling stages of bone turnover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8B8A3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Recognize the interlinks of osteoblastic and osteoclastic function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8B8A3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Relate the changes to the development of osteoporosis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8B8A3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Classify drugs according to their replacement, antiresorptive or anabolic MOA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8B8A3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Detail the pharmacology of such group of drugs and their clinical use in osteoporosis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6" name="Google Shape;156;p37"/>
          <p:cNvSpPr txBox="1"/>
          <p:nvPr/>
        </p:nvSpPr>
        <p:spPr>
          <a:xfrm>
            <a:off x="715438" y="5886450"/>
            <a:ext cx="54864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30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Drugs used in Osteoporosis</a:t>
            </a:r>
            <a:endParaRPr b="1" sz="30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p37"/>
          <p:cNvSpPr txBox="1"/>
          <p:nvPr/>
        </p:nvSpPr>
        <p:spPr>
          <a:xfrm>
            <a:off x="123825" y="11019029"/>
            <a:ext cx="13143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Color index:</a:t>
            </a:r>
            <a:endParaRPr b="1" u="sng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8" name="Google Shape;158;p37"/>
          <p:cNvSpPr txBox="1"/>
          <p:nvPr/>
        </p:nvSpPr>
        <p:spPr>
          <a:xfrm>
            <a:off x="66675" y="11295169"/>
            <a:ext cx="16668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Black : Main content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Red : Important</a:t>
            </a:r>
            <a:endParaRPr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  <a:latin typeface="Mada"/>
                <a:ea typeface="Mada"/>
                <a:cs typeface="Mada"/>
                <a:sym typeface="Mada"/>
              </a:rPr>
              <a:t>Blue: Males’ slides only</a:t>
            </a:r>
            <a:endParaRPr sz="1200">
              <a:solidFill>
                <a:srgbClr val="3D85C6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59" name="Google Shape;159;p37"/>
          <p:cNvCxnSpPr/>
          <p:nvPr/>
        </p:nvCxnSpPr>
        <p:spPr>
          <a:xfrm>
            <a:off x="1838325" y="11399843"/>
            <a:ext cx="0" cy="495300"/>
          </a:xfrm>
          <a:prstGeom prst="straightConnector1">
            <a:avLst/>
          </a:prstGeom>
          <a:noFill/>
          <a:ln cap="flat" cmpd="sng" w="9525">
            <a:solidFill>
              <a:srgbClr val="A7E3C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0" name="Google Shape;160;p37"/>
          <p:cNvSpPr txBox="1"/>
          <p:nvPr/>
        </p:nvSpPr>
        <p:spPr>
          <a:xfrm>
            <a:off x="1971675" y="11295169"/>
            <a:ext cx="22860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Purple: Females’ slides only</a:t>
            </a:r>
            <a:endParaRPr sz="1200">
              <a:solidFill>
                <a:srgbClr val="674EA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Grey: Extra info or explanation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Green : Dr.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1" name="Google Shape;161;p37"/>
          <p:cNvSpPr/>
          <p:nvPr/>
        </p:nvSpPr>
        <p:spPr>
          <a:xfrm flipH="1">
            <a:off x="5553225" y="1171575"/>
            <a:ext cx="1219800" cy="238200"/>
          </a:xfrm>
          <a:prstGeom prst="homePlat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  <a:hlinkClick r:id="rId7"/>
              </a:rPr>
              <a:t>Editing File</a:t>
            </a:r>
            <a:endParaRPr i="1" sz="1200" u="sng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2" name="Google Shape;162;p37"/>
          <p:cNvSpPr/>
          <p:nvPr/>
        </p:nvSpPr>
        <p:spPr>
          <a:xfrm flipH="1">
            <a:off x="5553225" y="1552575"/>
            <a:ext cx="1219800" cy="238200"/>
          </a:xfrm>
          <a:prstGeom prst="homePlat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  <a:hlinkClick r:id="rId8"/>
              </a:rPr>
              <a:t>Mnemonic File</a:t>
            </a:r>
            <a:endParaRPr i="1" sz="1200" u="sng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63" name="Google Shape;163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0950" y="203213"/>
            <a:ext cx="666601" cy="66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8"/>
          <p:cNvSpPr txBox="1"/>
          <p:nvPr>
            <p:ph type="title"/>
          </p:nvPr>
        </p:nvSpPr>
        <p:spPr>
          <a:xfrm>
            <a:off x="2116800" y="113650"/>
            <a:ext cx="2606400" cy="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Healthy</a:t>
            </a: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 Bones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9" name="Google Shape;169;p38"/>
          <p:cNvSpPr txBox="1"/>
          <p:nvPr/>
        </p:nvSpPr>
        <p:spPr>
          <a:xfrm>
            <a:off x="3669155" y="1488850"/>
            <a:ext cx="2868300" cy="307800"/>
          </a:xfrm>
          <a:prstGeom prst="rect">
            <a:avLst/>
          </a:prstGeom>
          <a:solidFill>
            <a:srgbClr val="78B8A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Trabecular</a:t>
            </a:r>
            <a:endParaRPr b="1"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0" name="Google Shape;170;p38"/>
          <p:cNvSpPr/>
          <p:nvPr/>
        </p:nvSpPr>
        <p:spPr>
          <a:xfrm>
            <a:off x="3659788" y="1765100"/>
            <a:ext cx="2886900" cy="84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24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Spongy, porous &amp; flexible bone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Ex: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24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End of the wrist, hip and spine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1" name="Google Shape;171;p38"/>
          <p:cNvSpPr txBox="1"/>
          <p:nvPr/>
        </p:nvSpPr>
        <p:spPr>
          <a:xfrm>
            <a:off x="312029" y="1488850"/>
            <a:ext cx="2868300" cy="307800"/>
          </a:xfrm>
          <a:prstGeom prst="rect">
            <a:avLst/>
          </a:prstGeom>
          <a:solidFill>
            <a:srgbClr val="31404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Cortical</a:t>
            </a:r>
            <a:endParaRPr b="1"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2" name="Google Shape;172;p38"/>
          <p:cNvSpPr/>
          <p:nvPr/>
        </p:nvSpPr>
        <p:spPr>
          <a:xfrm>
            <a:off x="293313" y="1765100"/>
            <a:ext cx="2886900" cy="84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rtl="0" algn="ctr">
              <a:spcBef>
                <a:spcPts val="24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Hard, compact, &amp; dense bone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Ex: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24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Long bones of arms and legs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3" name="Google Shape;173;p38"/>
          <p:cNvSpPr txBox="1"/>
          <p:nvPr>
            <p:ph type="title"/>
          </p:nvPr>
        </p:nvSpPr>
        <p:spPr>
          <a:xfrm>
            <a:off x="233100" y="533549"/>
            <a:ext cx="6373800" cy="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Bones are living tissues which are constantly being broken down and rebuilt in a process called </a:t>
            </a:r>
            <a:r>
              <a:rPr b="1" lang="en" sz="1200">
                <a:solidFill>
                  <a:srgbClr val="000000"/>
                </a:solidFill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remodeling</a:t>
            </a:r>
            <a:endParaRPr b="1" sz="1200">
              <a:solidFill>
                <a:srgbClr val="000000"/>
              </a:solidFill>
              <a:highlight>
                <a:srgbClr val="C8E8DE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4" name="Google Shape;174;p38"/>
          <p:cNvSpPr txBox="1"/>
          <p:nvPr>
            <p:ph type="title"/>
          </p:nvPr>
        </p:nvSpPr>
        <p:spPr>
          <a:xfrm>
            <a:off x="2568300" y="982025"/>
            <a:ext cx="17034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Types of bones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5" name="Google Shape;175;p38"/>
          <p:cNvSpPr txBox="1"/>
          <p:nvPr>
            <p:ph type="title"/>
          </p:nvPr>
        </p:nvSpPr>
        <p:spPr>
          <a:xfrm>
            <a:off x="2174175" y="2640800"/>
            <a:ext cx="25491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Components</a:t>
            </a: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of bones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6" name="Google Shape;176;p38"/>
          <p:cNvSpPr/>
          <p:nvPr/>
        </p:nvSpPr>
        <p:spPr>
          <a:xfrm rot="5400000">
            <a:off x="2643975" y="801125"/>
            <a:ext cx="1609500" cy="6313500"/>
          </a:xfrm>
          <a:prstGeom prst="roundRect">
            <a:avLst>
              <a:gd fmla="val 16667" name="adj"/>
            </a:avLst>
          </a:prstGeom>
          <a:solidFill>
            <a:srgbClr val="C8E8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8"/>
          <p:cNvSpPr/>
          <p:nvPr/>
        </p:nvSpPr>
        <p:spPr>
          <a:xfrm>
            <a:off x="421175" y="3410300"/>
            <a:ext cx="1074300" cy="1085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p38"/>
          <p:cNvSpPr txBox="1"/>
          <p:nvPr/>
        </p:nvSpPr>
        <p:spPr>
          <a:xfrm>
            <a:off x="1554950" y="3129500"/>
            <a:ext cx="5050500" cy="17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Bones are basically composed of two types of tissue: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Inorganic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(65% of mass)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Consists of crystalline calcium phosphate salts called hydroxyapatite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Organic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(35% of mass)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Consists of living cells which are: osteocytes, osteoclasts and osteoblasts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Bone cells are either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bone forming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or 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bone resorptive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cell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79" name="Google Shape;1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61" y="3585950"/>
            <a:ext cx="792524" cy="73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38"/>
          <p:cNvGrpSpPr/>
          <p:nvPr/>
        </p:nvGrpSpPr>
        <p:grpSpPr>
          <a:xfrm>
            <a:off x="3155491" y="5987589"/>
            <a:ext cx="570288" cy="597868"/>
            <a:chOff x="3912982" y="3339018"/>
            <a:chExt cx="1307100" cy="1307100"/>
          </a:xfrm>
        </p:grpSpPr>
        <p:sp>
          <p:nvSpPr>
            <p:cNvPr id="181" name="Google Shape;181;p38"/>
            <p:cNvSpPr/>
            <p:nvPr/>
          </p:nvSpPr>
          <p:spPr>
            <a:xfrm>
              <a:off x="3912982" y="3339018"/>
              <a:ext cx="1307100" cy="13071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8"/>
            <p:cNvSpPr/>
            <p:nvPr/>
          </p:nvSpPr>
          <p:spPr>
            <a:xfrm>
              <a:off x="4144138" y="3576556"/>
              <a:ext cx="840600" cy="8406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38"/>
          <p:cNvSpPr/>
          <p:nvPr/>
        </p:nvSpPr>
        <p:spPr>
          <a:xfrm>
            <a:off x="3006203" y="5295594"/>
            <a:ext cx="442261" cy="1004109"/>
          </a:xfrm>
          <a:custGeom>
            <a:rect b="b" l="l" r="r" t="t"/>
            <a:pathLst>
              <a:path extrusionOk="0" h="1482080" w="685676">
                <a:moveTo>
                  <a:pt x="10160" y="0"/>
                </a:moveTo>
                <a:lnTo>
                  <a:pt x="675516" y="728980"/>
                </a:lnTo>
                <a:lnTo>
                  <a:pt x="685676" y="1482080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rgbClr val="A4CF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38"/>
          <p:cNvCxnSpPr/>
          <p:nvPr/>
        </p:nvCxnSpPr>
        <p:spPr>
          <a:xfrm>
            <a:off x="3444134" y="5076724"/>
            <a:ext cx="0" cy="25338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5" name="Google Shape;185;p38"/>
          <p:cNvSpPr/>
          <p:nvPr/>
        </p:nvSpPr>
        <p:spPr>
          <a:xfrm>
            <a:off x="3012131" y="5064825"/>
            <a:ext cx="1673100" cy="92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8B8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38"/>
          <p:cNvGrpSpPr/>
          <p:nvPr/>
        </p:nvGrpSpPr>
        <p:grpSpPr>
          <a:xfrm rot="10800000">
            <a:off x="2212224" y="6289281"/>
            <a:ext cx="1673136" cy="1227750"/>
            <a:chOff x="4045951" y="2348472"/>
            <a:chExt cx="2592000" cy="1814320"/>
          </a:xfrm>
        </p:grpSpPr>
        <p:sp>
          <p:nvSpPr>
            <p:cNvPr id="187" name="Google Shape;187;p38"/>
            <p:cNvSpPr/>
            <p:nvPr/>
          </p:nvSpPr>
          <p:spPr>
            <a:xfrm>
              <a:off x="4045951" y="2680712"/>
              <a:ext cx="685676" cy="1482080"/>
            </a:xfrm>
            <a:custGeom>
              <a:rect b="b" l="l" r="r" t="t"/>
              <a:pathLst>
                <a:path extrusionOk="0" h="1482080" w="685676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8"/>
            <p:cNvSpPr/>
            <p:nvPr/>
          </p:nvSpPr>
          <p:spPr>
            <a:xfrm>
              <a:off x="4045951" y="2348472"/>
              <a:ext cx="2592000" cy="13683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3140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38"/>
          <p:cNvSpPr txBox="1"/>
          <p:nvPr/>
        </p:nvSpPr>
        <p:spPr>
          <a:xfrm>
            <a:off x="3077725" y="5415525"/>
            <a:ext cx="13302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Osteoclast</a:t>
            </a:r>
            <a:endParaRPr b="1"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" name="Google Shape;190;p38"/>
          <p:cNvSpPr txBox="1"/>
          <p:nvPr/>
        </p:nvSpPr>
        <p:spPr>
          <a:xfrm>
            <a:off x="2483476" y="6936950"/>
            <a:ext cx="13302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Osteoblast</a:t>
            </a:r>
            <a:endParaRPr b="1"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1" name="Google Shape;191;p38"/>
          <p:cNvSpPr txBox="1"/>
          <p:nvPr/>
        </p:nvSpPr>
        <p:spPr>
          <a:xfrm>
            <a:off x="126925" y="5952200"/>
            <a:ext cx="2146200" cy="14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Bone forming cells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Osteogenic cells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Mesenchymal in origin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Found on all bone surface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Forms osteoid framework and helps in its mineralization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92" name="Google Shape;192;p38"/>
          <p:cNvCxnSpPr/>
          <p:nvPr/>
        </p:nvCxnSpPr>
        <p:spPr>
          <a:xfrm>
            <a:off x="471336" y="7595050"/>
            <a:ext cx="13650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38"/>
          <p:cNvCxnSpPr/>
          <p:nvPr/>
        </p:nvCxnSpPr>
        <p:spPr>
          <a:xfrm>
            <a:off x="459086" y="5848475"/>
            <a:ext cx="13650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38"/>
          <p:cNvSpPr txBox="1"/>
          <p:nvPr/>
        </p:nvSpPr>
        <p:spPr>
          <a:xfrm>
            <a:off x="4858300" y="5197125"/>
            <a:ext cx="2061300" cy="21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Bone resorptive cells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- Phagocytic cells </a:t>
            </a:r>
            <a:endParaRPr sz="12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- H</a:t>
            </a:r>
            <a:r>
              <a:rPr lang="en" sz="12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ematopoietic</a:t>
            </a:r>
            <a:r>
              <a:rPr lang="en" sz="12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 in origin</a:t>
            </a:r>
            <a:endParaRPr sz="12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-Reside in pits (resorption bay)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Secrete lysosomal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enzyme (e.g.collagenase , metalloproteinase) and HCl to dissolve bone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matrix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95" name="Google Shape;195;p38"/>
          <p:cNvCxnSpPr/>
          <p:nvPr/>
        </p:nvCxnSpPr>
        <p:spPr>
          <a:xfrm>
            <a:off x="5050311" y="7421000"/>
            <a:ext cx="13650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38"/>
          <p:cNvCxnSpPr/>
          <p:nvPr/>
        </p:nvCxnSpPr>
        <p:spPr>
          <a:xfrm>
            <a:off x="5038061" y="5064825"/>
            <a:ext cx="13650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" name="Google Shape;197;p38"/>
          <p:cNvSpPr txBox="1"/>
          <p:nvPr>
            <p:ph type="title"/>
          </p:nvPr>
        </p:nvSpPr>
        <p:spPr>
          <a:xfrm>
            <a:off x="208575" y="8114225"/>
            <a:ext cx="6480300" cy="8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solidFill>
                  <a:srgbClr val="000000"/>
                </a:solidFill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Normally,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bones are continuously formed and absorbed under the control of systemic hormones, body mineral contents and local autocrine/paracrine such as: cytokines, Growth Factors and PGs.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It is meant to maintain calcium homeostasis and to renew bone in case of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micro damages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98" name="Google Shape;198;p38"/>
          <p:cNvGrpSpPr/>
          <p:nvPr/>
        </p:nvGrpSpPr>
        <p:grpSpPr>
          <a:xfrm>
            <a:off x="3119199" y="9187575"/>
            <a:ext cx="388285" cy="708082"/>
            <a:chOff x="4136752" y="1733232"/>
            <a:chExt cx="723738" cy="1422708"/>
          </a:xfrm>
        </p:grpSpPr>
        <p:sp>
          <p:nvSpPr>
            <p:cNvPr id="199" name="Google Shape;199;p38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A4CF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8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A4CF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8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A4CF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38"/>
          <p:cNvGrpSpPr/>
          <p:nvPr/>
        </p:nvGrpSpPr>
        <p:grpSpPr>
          <a:xfrm rot="10800000">
            <a:off x="3346065" y="10280163"/>
            <a:ext cx="388285" cy="708082"/>
            <a:chOff x="4136752" y="1733232"/>
            <a:chExt cx="723738" cy="1422708"/>
          </a:xfrm>
        </p:grpSpPr>
        <p:sp>
          <p:nvSpPr>
            <p:cNvPr id="203" name="Google Shape;203;p38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3140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8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3140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8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3140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38"/>
          <p:cNvSpPr txBox="1"/>
          <p:nvPr/>
        </p:nvSpPr>
        <p:spPr>
          <a:xfrm>
            <a:off x="2349291" y="9206413"/>
            <a:ext cx="683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100" u="none" cap="none" strike="noStrike">
                <a:solidFill>
                  <a:srgbClr val="A4CFC1"/>
                </a:solidFill>
                <a:latin typeface="Exo"/>
                <a:ea typeface="Exo"/>
                <a:cs typeface="Exo"/>
                <a:sym typeface="Exo"/>
              </a:rPr>
              <a:t>01</a:t>
            </a:r>
            <a:endParaRPr b="1" i="0" sz="3100" u="none" cap="none" strike="noStrike">
              <a:solidFill>
                <a:srgbClr val="A4CFC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07" name="Google Shape;207;p38"/>
          <p:cNvSpPr txBox="1"/>
          <p:nvPr/>
        </p:nvSpPr>
        <p:spPr>
          <a:xfrm>
            <a:off x="3838294" y="10336169"/>
            <a:ext cx="683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100" u="none" cap="none" strike="noStrike">
                <a:solidFill>
                  <a:srgbClr val="314043"/>
                </a:solidFill>
                <a:latin typeface="Exo"/>
                <a:ea typeface="Exo"/>
                <a:cs typeface="Exo"/>
                <a:sym typeface="Exo"/>
              </a:rPr>
              <a:t>02</a:t>
            </a:r>
            <a:endParaRPr b="1" i="0" sz="3100" u="none" cap="none" strike="noStrike">
              <a:solidFill>
                <a:srgbClr val="314043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208" name="Google Shape;208;p38"/>
          <p:cNvGrpSpPr/>
          <p:nvPr/>
        </p:nvGrpSpPr>
        <p:grpSpPr>
          <a:xfrm>
            <a:off x="3884350" y="9168809"/>
            <a:ext cx="2635212" cy="978933"/>
            <a:chOff x="2551704" y="4283314"/>
            <a:chExt cx="935700" cy="1611147"/>
          </a:xfrm>
        </p:grpSpPr>
        <p:sp>
          <p:nvSpPr>
            <p:cNvPr id="209" name="Google Shape;209;p38"/>
            <p:cNvSpPr txBox="1"/>
            <p:nvPr/>
          </p:nvSpPr>
          <p:spPr>
            <a:xfrm>
              <a:off x="2551704" y="4685761"/>
              <a:ext cx="935700" cy="120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Mada"/>
                  <a:ea typeface="Mada"/>
                  <a:cs typeface="Mada"/>
                  <a:sym typeface="Mada"/>
                </a:rPr>
                <a:t>Osteoclasts seek out old bone or damaged ones and destroy it, leaving a small empty space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10" name="Google Shape;210;p38"/>
            <p:cNvSpPr txBox="1"/>
            <p:nvPr/>
          </p:nvSpPr>
          <p:spPr>
            <a:xfrm>
              <a:off x="2551704" y="4283314"/>
              <a:ext cx="927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78B8A3"/>
                  </a:solidFill>
                  <a:latin typeface="Mada"/>
                  <a:ea typeface="Mada"/>
                  <a:cs typeface="Mada"/>
                  <a:sym typeface="Mada"/>
                </a:rPr>
                <a:t>Phase 1: Resorption</a:t>
              </a:r>
              <a:endParaRPr b="1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cxnSp>
        <p:nvCxnSpPr>
          <p:cNvPr id="211" name="Google Shape;211;p38"/>
          <p:cNvCxnSpPr/>
          <p:nvPr/>
        </p:nvCxnSpPr>
        <p:spPr>
          <a:xfrm>
            <a:off x="3746928" y="9192018"/>
            <a:ext cx="2828700" cy="0"/>
          </a:xfrm>
          <a:prstGeom prst="straightConnector1">
            <a:avLst/>
          </a:prstGeom>
          <a:noFill/>
          <a:ln cap="flat" cmpd="sng" w="19050">
            <a:solidFill>
              <a:srgbClr val="A4CFC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212" name="Google Shape;212;p38"/>
          <p:cNvCxnSpPr/>
          <p:nvPr/>
        </p:nvCxnSpPr>
        <p:spPr>
          <a:xfrm>
            <a:off x="3746928" y="10052114"/>
            <a:ext cx="2828700" cy="0"/>
          </a:xfrm>
          <a:prstGeom prst="straightConnector1">
            <a:avLst/>
          </a:prstGeom>
          <a:noFill/>
          <a:ln cap="flat" cmpd="sng" w="19050">
            <a:solidFill>
              <a:srgbClr val="A4CFC1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213" name="Google Shape;213;p38"/>
          <p:cNvGrpSpPr/>
          <p:nvPr/>
        </p:nvGrpSpPr>
        <p:grpSpPr>
          <a:xfrm>
            <a:off x="379150" y="10149884"/>
            <a:ext cx="2635212" cy="952696"/>
            <a:chOff x="2551704" y="4283314"/>
            <a:chExt cx="935700" cy="1567967"/>
          </a:xfrm>
        </p:grpSpPr>
        <p:sp>
          <p:nvSpPr>
            <p:cNvPr id="214" name="Google Shape;214;p38"/>
            <p:cNvSpPr txBox="1"/>
            <p:nvPr/>
          </p:nvSpPr>
          <p:spPr>
            <a:xfrm>
              <a:off x="2551704" y="4685781"/>
              <a:ext cx="935700" cy="11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Mada"/>
                  <a:ea typeface="Mada"/>
                  <a:cs typeface="Mada"/>
                  <a:sym typeface="Mada"/>
                </a:rPr>
                <a:t>Osteoblasts use minerals like calcium, phosphorus and Vit D to fill in this space with new bone cells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15" name="Google Shape;215;p38"/>
            <p:cNvSpPr txBox="1"/>
            <p:nvPr/>
          </p:nvSpPr>
          <p:spPr>
            <a:xfrm>
              <a:off x="2551704" y="4283314"/>
              <a:ext cx="927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314043"/>
                  </a:solidFill>
                  <a:latin typeface="Mada"/>
                  <a:ea typeface="Mada"/>
                  <a:cs typeface="Mada"/>
                  <a:sym typeface="Mada"/>
                </a:rPr>
                <a:t>Phase 2: Formation</a:t>
              </a:r>
              <a:endParaRPr b="1" sz="1200">
                <a:solidFill>
                  <a:srgbClr val="314043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cxnSp>
        <p:nvCxnSpPr>
          <p:cNvPr id="216" name="Google Shape;216;p38"/>
          <p:cNvCxnSpPr/>
          <p:nvPr/>
        </p:nvCxnSpPr>
        <p:spPr>
          <a:xfrm>
            <a:off x="241728" y="10173093"/>
            <a:ext cx="2828700" cy="0"/>
          </a:xfrm>
          <a:prstGeom prst="straightConnector1">
            <a:avLst/>
          </a:prstGeom>
          <a:noFill/>
          <a:ln cap="flat" cmpd="sng" w="19050">
            <a:solidFill>
              <a:srgbClr val="314043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241728" y="11033189"/>
            <a:ext cx="2828700" cy="0"/>
          </a:xfrm>
          <a:prstGeom prst="straightConnector1">
            <a:avLst/>
          </a:prstGeom>
          <a:noFill/>
          <a:ln cap="flat" cmpd="sng" w="19050">
            <a:solidFill>
              <a:srgbClr val="314043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218" name="Google Shape;218;p38"/>
          <p:cNvSpPr txBox="1"/>
          <p:nvPr>
            <p:ph type="title"/>
          </p:nvPr>
        </p:nvSpPr>
        <p:spPr>
          <a:xfrm>
            <a:off x="1925475" y="7674725"/>
            <a:ext cx="3046500" cy="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Bone</a:t>
            </a: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 Remodeling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9" name="Google Shape;219;p38"/>
          <p:cNvSpPr txBox="1"/>
          <p:nvPr/>
        </p:nvSpPr>
        <p:spPr>
          <a:xfrm>
            <a:off x="48549" y="11372775"/>
            <a:ext cx="66402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required for bone </a:t>
            </a:r>
            <a:r>
              <a:rPr lang="en" sz="1000" u="sng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mineralization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, giving the bone its strength.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/>
          <p:nvPr>
            <p:ph type="title"/>
          </p:nvPr>
        </p:nvSpPr>
        <p:spPr>
          <a:xfrm>
            <a:off x="1026200" y="128000"/>
            <a:ext cx="47877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Balance of Bone Remodeling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5" name="Google Shape;225;p39"/>
          <p:cNvPicPr preferRelativeResize="0"/>
          <p:nvPr/>
        </p:nvPicPr>
        <p:blipFill rotWithShape="1">
          <a:blip r:embed="rId3">
            <a:alphaModFix/>
          </a:blip>
          <a:srcRect b="0" l="0" r="0" t="4942"/>
          <a:stretch/>
        </p:blipFill>
        <p:spPr>
          <a:xfrm>
            <a:off x="3673650" y="1267650"/>
            <a:ext cx="3071100" cy="240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9"/>
          <p:cNvSpPr txBox="1"/>
          <p:nvPr/>
        </p:nvSpPr>
        <p:spPr>
          <a:xfrm>
            <a:off x="-88975" y="1173525"/>
            <a:ext cx="3947400" cy="25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Osteoblasts express a ligand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called RANKL</a:t>
            </a:r>
            <a:r>
              <a:rPr b="1"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(Receptor Activator of Nuclear factor Kappa-B Ligand). It’s a family member of </a:t>
            </a:r>
            <a:r>
              <a:rPr lang="en" sz="1200" u="sng">
                <a:latin typeface="Mada"/>
                <a:ea typeface="Mada"/>
                <a:cs typeface="Mada"/>
                <a:sym typeface="Mada"/>
              </a:rPr>
              <a:t>TNF cytokine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.</a:t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RANKL binds to a receptor located on the surface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of </a:t>
            </a:r>
            <a:r>
              <a:rPr b="1" lang="en" sz="1200" u="sng">
                <a:latin typeface="Mada"/>
                <a:ea typeface="Mada"/>
                <a:cs typeface="Mada"/>
                <a:sym typeface="Mada"/>
              </a:rPr>
              <a:t>preosteoclasts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called RANK. </a:t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This will convert the preosteoclast into a mature osteoclast (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osteoclastogenesis)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.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As RANKL is high in osteoporosis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, maturation of preosteoclast and resorption of the bone are increased.</a:t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Mada"/>
              <a:buChar char="★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RANKL can be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inhibited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physiologically by an endogenous inhibitor called</a:t>
            </a: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osteoprotegerin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(OPG)</a:t>
            </a:r>
            <a:r>
              <a:rPr b="1"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, OPG binds to RANK receptor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7" name="Google Shape;227;p39"/>
          <p:cNvSpPr txBox="1"/>
          <p:nvPr/>
        </p:nvSpPr>
        <p:spPr>
          <a:xfrm>
            <a:off x="195500" y="817725"/>
            <a:ext cx="59292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Doctor explanation (important to </a:t>
            </a:r>
            <a:r>
              <a:rPr b="1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understand as it has pharmacological application</a:t>
            </a:r>
            <a:r>
              <a:rPr b="1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):</a:t>
            </a:r>
            <a:endParaRPr b="1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28" name="Google Shape;228;p39"/>
          <p:cNvCxnSpPr/>
          <p:nvPr/>
        </p:nvCxnSpPr>
        <p:spPr>
          <a:xfrm>
            <a:off x="111050" y="707000"/>
            <a:ext cx="6470700" cy="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229" name="Google Shape;229;p39"/>
          <p:cNvCxnSpPr/>
          <p:nvPr/>
        </p:nvCxnSpPr>
        <p:spPr>
          <a:xfrm>
            <a:off x="111050" y="3967125"/>
            <a:ext cx="6499200" cy="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miter lim="800000"/>
            <a:headEnd len="med" w="med" type="oval"/>
            <a:tailEnd len="med" w="med" type="oval"/>
          </a:ln>
        </p:spPr>
      </p:cxnSp>
      <p:pic>
        <p:nvPicPr>
          <p:cNvPr id="230" name="Google Shape;230;p39"/>
          <p:cNvPicPr preferRelativeResize="0"/>
          <p:nvPr/>
        </p:nvPicPr>
        <p:blipFill rotWithShape="1">
          <a:blip r:embed="rId4">
            <a:alphaModFix/>
          </a:blip>
          <a:srcRect b="30201" l="0" r="0" t="0"/>
          <a:stretch/>
        </p:blipFill>
        <p:spPr>
          <a:xfrm>
            <a:off x="-6727561" y="2389988"/>
            <a:ext cx="5970212" cy="142818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9"/>
          <p:cNvSpPr txBox="1"/>
          <p:nvPr>
            <p:ph type="title"/>
          </p:nvPr>
        </p:nvSpPr>
        <p:spPr>
          <a:xfrm>
            <a:off x="2283750" y="4065825"/>
            <a:ext cx="2272500" cy="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Osteoporosis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2" name="Google Shape;232;p39"/>
          <p:cNvSpPr txBox="1"/>
          <p:nvPr>
            <p:ph type="title"/>
          </p:nvPr>
        </p:nvSpPr>
        <p:spPr>
          <a:xfrm>
            <a:off x="233100" y="4610250"/>
            <a:ext cx="6373800" cy="857100"/>
          </a:xfrm>
          <a:prstGeom prst="rect">
            <a:avLst/>
          </a:prstGeom>
          <a:ln cap="flat" cmpd="sng" w="9525">
            <a:solidFill>
              <a:srgbClr val="78B8A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 complex endocrinological disorder of bone and mineral metabolism leading to a decrease in bone mass, disruption of its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architecture,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density reducing its strength and increase the risk for fractures  </a:t>
            </a:r>
            <a:r>
              <a:rPr b="1" lang="en" sz="1200">
                <a:solidFill>
                  <a:srgbClr val="314043"/>
                </a:solidFill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“</a:t>
            </a:r>
            <a:r>
              <a:rPr b="1" lang="en" sz="1200">
                <a:solidFill>
                  <a:srgbClr val="FF0000"/>
                </a:solidFill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Bone resorption</a:t>
            </a:r>
            <a:r>
              <a:rPr b="1" lang="en" sz="1200"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" sz="1200">
                <a:solidFill>
                  <a:srgbClr val="314043"/>
                </a:solidFill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&gt;</a:t>
            </a:r>
            <a:r>
              <a:rPr b="1" lang="en" sz="1200"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" sz="1200">
                <a:solidFill>
                  <a:srgbClr val="314043"/>
                </a:solidFill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Bone formation”</a:t>
            </a:r>
            <a:endParaRPr b="1" sz="1200">
              <a:solidFill>
                <a:srgbClr val="314043"/>
              </a:solidFill>
              <a:highlight>
                <a:srgbClr val="C8E8DE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3" name="Google Shape;233;p39"/>
          <p:cNvSpPr txBox="1"/>
          <p:nvPr>
            <p:ph type="title"/>
          </p:nvPr>
        </p:nvSpPr>
        <p:spPr>
          <a:xfrm>
            <a:off x="2566650" y="5613450"/>
            <a:ext cx="15543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Risk Factors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34" name="Google Shape;234;p39"/>
          <p:cNvGrpSpPr/>
          <p:nvPr/>
        </p:nvGrpSpPr>
        <p:grpSpPr>
          <a:xfrm rot="2700000">
            <a:off x="3783018" y="5261531"/>
            <a:ext cx="2968259" cy="2614150"/>
            <a:chOff x="3249256" y="1303347"/>
            <a:chExt cx="2968287" cy="2614175"/>
          </a:xfrm>
        </p:grpSpPr>
        <p:sp>
          <p:nvSpPr>
            <p:cNvPr id="235" name="Google Shape;235;p39"/>
            <p:cNvSpPr/>
            <p:nvPr/>
          </p:nvSpPr>
          <p:spPr>
            <a:xfrm rot="2700000">
              <a:off x="4261029" y="1010508"/>
              <a:ext cx="431052" cy="3040276"/>
            </a:xfrm>
            <a:prstGeom prst="roundRect">
              <a:avLst>
                <a:gd fmla="val 50000" name="adj"/>
              </a:avLst>
            </a:prstGeom>
            <a:solidFill>
              <a:srgbClr val="78B8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7CBE5F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36" name="Google Shape;236;p39"/>
            <p:cNvSpPr/>
            <p:nvPr/>
          </p:nvSpPr>
          <p:spPr>
            <a:xfrm rot="-2700000">
              <a:off x="3420998" y="3205316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78B8A3"/>
                  </a:solidFill>
                  <a:latin typeface="Changa"/>
                  <a:ea typeface="Changa"/>
                  <a:cs typeface="Changa"/>
                  <a:sym typeface="Changa"/>
                </a:rPr>
                <a:t>2</a:t>
              </a:r>
              <a:endParaRPr b="1" i="0" sz="1200" u="none" cap="none" strike="noStrike">
                <a:solidFill>
                  <a:srgbClr val="78B8A3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37" name="Google Shape;237;p3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rPr>
                <a:t>Non-modifiable</a:t>
              </a:r>
              <a:endParaRPr b="1" i="0" sz="800" u="none" cap="none" strike="noStrike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38" name="Google Shape;238;p39"/>
            <p:cNvSpPr txBox="1"/>
            <p:nvPr/>
          </p:nvSpPr>
          <p:spPr>
            <a:xfrm rot="-2700000">
              <a:off x="3623809" y="2484362"/>
              <a:ext cx="2828569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>
                  <a:latin typeface="Mada"/>
                  <a:ea typeface="Mada"/>
                  <a:cs typeface="Mada"/>
                  <a:sym typeface="Mada"/>
                </a:rPr>
                <a:t>History of fractures (personal\1st degree relative)</a:t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 u="sng">
                  <a:latin typeface="Mada"/>
                  <a:ea typeface="Mada"/>
                  <a:cs typeface="Mada"/>
                  <a:sym typeface="Mada"/>
                </a:rPr>
                <a:t>Elderly</a:t>
              </a:r>
              <a:endParaRPr b="1" sz="1200" u="sng"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>
                  <a:latin typeface="Mada"/>
                  <a:ea typeface="Mada"/>
                  <a:cs typeface="Mada"/>
                  <a:sym typeface="Mada"/>
                </a:rPr>
                <a:t>Poor health</a:t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>
                  <a:latin typeface="Mada"/>
                  <a:ea typeface="Mada"/>
                  <a:cs typeface="Mada"/>
                  <a:sym typeface="Mada"/>
                </a:rPr>
                <a:t>Dementia</a:t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>
                  <a:latin typeface="Mada"/>
                  <a:ea typeface="Mada"/>
                  <a:cs typeface="Mada"/>
                  <a:sym typeface="Mada"/>
                </a:rPr>
                <a:t>Hormonal disorders</a:t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 u="sng">
                  <a:latin typeface="Mada"/>
                  <a:ea typeface="Mada"/>
                  <a:cs typeface="Mada"/>
                  <a:sym typeface="Mada"/>
                </a:rPr>
                <a:t>Neoplastic disorders</a:t>
              </a:r>
              <a:endParaRPr b="1" sz="1200" u="sng"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>
                  <a:latin typeface="Mada"/>
                  <a:ea typeface="Mada"/>
                  <a:cs typeface="Mada"/>
                  <a:sym typeface="Mada"/>
                </a:rPr>
                <a:t>Metabolic abnormalities</a:t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>
                  <a:latin typeface="Mada"/>
                  <a:ea typeface="Mada"/>
                  <a:cs typeface="Mada"/>
                  <a:sym typeface="Mada"/>
                </a:rPr>
                <a:t>Race(Caucasian or Asian)</a:t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239" name="Google Shape;239;p39"/>
          <p:cNvGrpSpPr/>
          <p:nvPr/>
        </p:nvGrpSpPr>
        <p:grpSpPr>
          <a:xfrm rot="2700000">
            <a:off x="392815" y="5176438"/>
            <a:ext cx="2724310" cy="2606240"/>
            <a:chOff x="5160808" y="1294871"/>
            <a:chExt cx="2724336" cy="2606265"/>
          </a:xfrm>
        </p:grpSpPr>
        <p:sp>
          <p:nvSpPr>
            <p:cNvPr id="240" name="Google Shape;240;p39"/>
            <p:cNvSpPr/>
            <p:nvPr/>
          </p:nvSpPr>
          <p:spPr>
            <a:xfrm rot="2700000">
              <a:off x="6169413" y="1009683"/>
              <a:ext cx="452690" cy="3040276"/>
            </a:xfrm>
            <a:prstGeom prst="roundRect">
              <a:avLst>
                <a:gd fmla="val 50000" name="adj"/>
              </a:avLst>
            </a:prstGeom>
            <a:solidFill>
              <a:srgbClr val="314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41" name="Google Shape;241;p39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" sz="1200">
                  <a:solidFill>
                    <a:srgbClr val="314043"/>
                  </a:solidFill>
                  <a:latin typeface="Changa"/>
                  <a:ea typeface="Changa"/>
                  <a:cs typeface="Changa"/>
                  <a:sym typeface="Changa"/>
                </a:rPr>
                <a:t>1</a:t>
              </a:r>
              <a:endParaRPr b="1" i="0" sz="1200" u="none" cap="none" strike="noStrike">
                <a:solidFill>
                  <a:srgbClr val="314043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42" name="Google Shape;242;p3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" sz="1200">
                  <a:solidFill>
                    <a:srgbClr val="FFFFFF"/>
                  </a:solidFill>
                  <a:latin typeface="Mada"/>
                  <a:ea typeface="Mada"/>
                  <a:cs typeface="Mada"/>
                  <a:sym typeface="Mada"/>
                </a:rPr>
                <a:t>Potentially modifiable</a:t>
              </a:r>
              <a:r>
                <a:rPr b="1" baseline="30000" lang="en" sz="1200">
                  <a:solidFill>
                    <a:srgbClr val="6AA84F"/>
                  </a:solidFill>
                  <a:latin typeface="Mada"/>
                  <a:ea typeface="Mada"/>
                  <a:cs typeface="Mada"/>
                  <a:sym typeface="Mada"/>
                </a:rPr>
                <a:t>3</a:t>
              </a:r>
              <a:endParaRPr b="1" baseline="30000" i="0" sz="800" u="none" cap="none" strike="noStrike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43" name="Google Shape;243;p39"/>
            <p:cNvSpPr txBox="1"/>
            <p:nvPr/>
          </p:nvSpPr>
          <p:spPr>
            <a:xfrm rot="-2700000">
              <a:off x="5615881" y="2602376"/>
              <a:ext cx="24484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>
                  <a:latin typeface="Mada"/>
                  <a:ea typeface="Mada"/>
                  <a:cs typeface="Mada"/>
                  <a:sym typeface="Mada"/>
                </a:rPr>
                <a:t>Cigarette</a:t>
              </a:r>
              <a:r>
                <a:rPr b="1" lang="en" sz="1200">
                  <a:latin typeface="Mada"/>
                  <a:ea typeface="Mada"/>
                  <a:cs typeface="Mada"/>
                  <a:sym typeface="Mada"/>
                </a:rPr>
                <a:t> smoking</a:t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 u="sng">
                  <a:latin typeface="Mada"/>
                  <a:ea typeface="Mada"/>
                  <a:cs typeface="Mada"/>
                  <a:sym typeface="Mada"/>
                </a:rPr>
                <a:t>Low calcium/ Vit D</a:t>
              </a:r>
              <a:r>
                <a:rPr b="1" baseline="30000" lang="en" sz="1200" u="sng">
                  <a:solidFill>
                    <a:srgbClr val="6AA84F"/>
                  </a:solidFill>
                  <a:latin typeface="Mada"/>
                  <a:ea typeface="Mada"/>
                  <a:cs typeface="Mada"/>
                  <a:sym typeface="Mada"/>
                </a:rPr>
                <a:t>4</a:t>
              </a:r>
              <a:r>
                <a:rPr b="1" lang="en" sz="1200" u="sng">
                  <a:latin typeface="Mada"/>
                  <a:ea typeface="Mada"/>
                  <a:cs typeface="Mada"/>
                  <a:sym typeface="Mada"/>
                </a:rPr>
                <a:t> in diet</a:t>
              </a:r>
              <a:endParaRPr b="1" sz="1200" u="sng"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 u="sng">
                  <a:latin typeface="Mada"/>
                  <a:ea typeface="Mada"/>
                  <a:cs typeface="Mada"/>
                  <a:sym typeface="Mada"/>
                </a:rPr>
                <a:t>Glucocorticoids</a:t>
              </a:r>
              <a:r>
                <a:rPr b="1" lang="en" sz="1200">
                  <a:latin typeface="Mada"/>
                  <a:ea typeface="Mada"/>
                  <a:cs typeface="Mada"/>
                  <a:sym typeface="Mada"/>
                </a:rPr>
                <a:t> </a:t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>
                  <a:latin typeface="Mada"/>
                  <a:ea typeface="Mada"/>
                  <a:cs typeface="Mada"/>
                  <a:sym typeface="Mada"/>
                </a:rPr>
                <a:t>Anticonvulsants</a:t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>
                  <a:latin typeface="Mada"/>
                  <a:ea typeface="Mada"/>
                  <a:cs typeface="Mada"/>
                  <a:sym typeface="Mada"/>
                </a:rPr>
                <a:t>Excessive alcohol intake</a:t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>
                  <a:latin typeface="Mada"/>
                  <a:ea typeface="Mada"/>
                  <a:cs typeface="Mada"/>
                  <a:sym typeface="Mada"/>
                </a:rPr>
                <a:t>Obesity</a:t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 u="sng">
                  <a:latin typeface="Mada"/>
                  <a:ea typeface="Mada"/>
                  <a:cs typeface="Mada"/>
                  <a:sym typeface="Mada"/>
                </a:rPr>
                <a:t>Sedentary</a:t>
              </a:r>
              <a:r>
                <a:rPr b="1" lang="en" sz="1200" u="sng">
                  <a:latin typeface="Mada"/>
                  <a:ea typeface="Mada"/>
                  <a:cs typeface="Mada"/>
                  <a:sym typeface="Mada"/>
                </a:rPr>
                <a:t> lifestyle</a:t>
              </a:r>
              <a:endParaRPr b="1" sz="1200" u="sng"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Mada"/>
                <a:buChar char="●"/>
              </a:pPr>
              <a:r>
                <a:rPr b="1" lang="en" sz="1200">
                  <a:latin typeface="Mada"/>
                  <a:ea typeface="Mada"/>
                  <a:cs typeface="Mada"/>
                  <a:sym typeface="Mada"/>
                </a:rPr>
                <a:t>Environmental risks</a:t>
              </a:r>
              <a:endParaRPr b="1" sz="12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244" name="Google Shape;244;p39"/>
          <p:cNvSpPr txBox="1"/>
          <p:nvPr>
            <p:ph type="title"/>
          </p:nvPr>
        </p:nvSpPr>
        <p:spPr>
          <a:xfrm>
            <a:off x="2110675" y="8561250"/>
            <a:ext cx="22725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Bone Loss and Aging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5" name="Google Shape;245;p39"/>
          <p:cNvSpPr txBox="1"/>
          <p:nvPr/>
        </p:nvSpPr>
        <p:spPr>
          <a:xfrm>
            <a:off x="97125" y="9195500"/>
            <a:ext cx="29949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The first 5-15 years after menopause, a woman can lose approximately 25-30% of her trabecular bone and 10-15% of her cortical bone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Bone loss often occurs without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symptoms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or warning signs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9E9E9E"/>
                </a:solidFill>
                <a:latin typeface="Mada"/>
                <a:ea typeface="Mada"/>
                <a:cs typeface="Mada"/>
                <a:sym typeface="Mada"/>
              </a:rPr>
              <a:t>Most common symptom is bone fracture after minor trauma</a:t>
            </a:r>
            <a:endParaRPr sz="1200">
              <a:solidFill>
                <a:srgbClr val="9E9E9E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9E9E9E"/>
                </a:solidFill>
                <a:latin typeface="Mada"/>
                <a:ea typeface="Mada"/>
                <a:cs typeface="Mada"/>
                <a:sym typeface="Mada"/>
              </a:rPr>
              <a:t>This loss is due to loss of estrogen levels after menopause</a:t>
            </a:r>
            <a:endParaRPr sz="1200">
              <a:solidFill>
                <a:srgbClr val="9E9E9E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46" name="Google Shape;246;p39"/>
          <p:cNvCxnSpPr/>
          <p:nvPr/>
        </p:nvCxnSpPr>
        <p:spPr>
          <a:xfrm>
            <a:off x="263450" y="9140257"/>
            <a:ext cx="2828700" cy="0"/>
          </a:xfrm>
          <a:prstGeom prst="straightConnector1">
            <a:avLst/>
          </a:prstGeom>
          <a:noFill/>
          <a:ln cap="flat" cmpd="sng" w="19050">
            <a:solidFill>
              <a:srgbClr val="314043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247" name="Google Shape;247;p39"/>
          <p:cNvCxnSpPr/>
          <p:nvPr/>
        </p:nvCxnSpPr>
        <p:spPr>
          <a:xfrm>
            <a:off x="263450" y="11147032"/>
            <a:ext cx="2828700" cy="0"/>
          </a:xfrm>
          <a:prstGeom prst="straightConnector1">
            <a:avLst/>
          </a:prstGeom>
          <a:noFill/>
          <a:ln cap="flat" cmpd="sng" w="19050">
            <a:solidFill>
              <a:srgbClr val="314043"/>
            </a:solidFill>
            <a:prstDash val="solid"/>
            <a:miter lim="800000"/>
            <a:headEnd len="med" w="med" type="oval"/>
            <a:tailEnd len="med" w="med" type="oval"/>
          </a:ln>
        </p:spPr>
      </p:cxnSp>
      <p:pic>
        <p:nvPicPr>
          <p:cNvPr id="248" name="Google Shape;24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700" y="9061125"/>
            <a:ext cx="3308999" cy="211355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9"/>
          <p:cNvSpPr txBox="1"/>
          <p:nvPr/>
        </p:nvSpPr>
        <p:spPr>
          <a:xfrm flipH="1">
            <a:off x="5168400" y="10698625"/>
            <a:ext cx="16716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Bones  become porous</a:t>
            </a:r>
            <a:endParaRPr sz="10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0" name="Google Shape;250;p39"/>
          <p:cNvSpPr txBox="1"/>
          <p:nvPr/>
        </p:nvSpPr>
        <p:spPr>
          <a:xfrm>
            <a:off x="0" y="11254416"/>
            <a:ext cx="6470700" cy="10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ensures maturation of osteoclasts by binding to pre-osteoclasts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prevents the maturation of osteoclasts = decrease bone resorption (some osteoporosis drugs work in the same mechanism).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can be changed, to 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minimize bone damage.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required for calcium 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absorption.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/>
          <p:nvPr>
            <p:ph type="title"/>
          </p:nvPr>
        </p:nvSpPr>
        <p:spPr>
          <a:xfrm>
            <a:off x="156900" y="244024"/>
            <a:ext cx="63738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Treatment for Osteoporosis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6" name="Google Shape;256;p40"/>
          <p:cNvSpPr txBox="1"/>
          <p:nvPr>
            <p:ph idx="1" type="body"/>
          </p:nvPr>
        </p:nvSpPr>
        <p:spPr>
          <a:xfrm>
            <a:off x="233100" y="748627"/>
            <a:ext cx="6373800" cy="1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Replace the missing components such as: Ca, Vit D, Na fluoride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Used to enhance the strength of the bone by the formation of fluorapatite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Considered when there is a decrease in the trabecular bone density with </a:t>
            </a:r>
            <a:r>
              <a:rPr b="1" lang="en" sz="1200" u="sng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normal</a:t>
            </a:r>
            <a:r>
              <a:rPr lang="en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cortical bone.</a:t>
            </a:r>
            <a:endParaRPr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AutoNum type="arabicPeriod"/>
            </a:pPr>
            <a:r>
              <a:rPr b="1" lang="en" sz="1200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 Restore the balance of remodeling by using:</a:t>
            </a:r>
            <a:endParaRPr b="1" sz="1200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7" name="Google Shape;257;p40"/>
          <p:cNvSpPr/>
          <p:nvPr/>
        </p:nvSpPr>
        <p:spPr>
          <a:xfrm>
            <a:off x="233125" y="2257425"/>
            <a:ext cx="1919400" cy="1269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 Bisphosphonates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 Estrogen analogues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 Androgen analogues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 SERMS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 Calcitonin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 RANKL inhibitors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8" name="Google Shape;258;p40"/>
          <p:cNvSpPr/>
          <p:nvPr/>
        </p:nvSpPr>
        <p:spPr>
          <a:xfrm>
            <a:off x="346950" y="2085975"/>
            <a:ext cx="1643700" cy="307800"/>
          </a:xfrm>
          <a:prstGeom prst="roundRect">
            <a:avLst>
              <a:gd fmla="val 16667" name="adj"/>
            </a:avLst>
          </a:prstGeom>
          <a:solidFill>
            <a:srgbClr val="78B8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Antiresorptive</a:t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9" name="Google Shape;259;p40"/>
          <p:cNvSpPr/>
          <p:nvPr/>
        </p:nvSpPr>
        <p:spPr>
          <a:xfrm>
            <a:off x="2566200" y="2257425"/>
            <a:ext cx="1919400" cy="1269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Parathyroid hormone (PTH)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 Teriparatide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(PTH analogue)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0" name="Google Shape;260;p40"/>
          <p:cNvSpPr/>
          <p:nvPr/>
        </p:nvSpPr>
        <p:spPr>
          <a:xfrm>
            <a:off x="2708100" y="2095500"/>
            <a:ext cx="1643700" cy="307800"/>
          </a:xfrm>
          <a:prstGeom prst="roundRect">
            <a:avLst>
              <a:gd fmla="val 16667" name="adj"/>
            </a:avLst>
          </a:prstGeom>
          <a:solidFill>
            <a:srgbClr val="314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Bone Anabolic</a:t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61" name="Google Shape;261;p40"/>
          <p:cNvGraphicFramePr/>
          <p:nvPr/>
        </p:nvGraphicFramePr>
        <p:xfrm>
          <a:off x="88088" y="451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{85981584-A3BC-435A-9579-6B27CE320A86}</a:tableStyleId>
              </a:tblPr>
              <a:tblGrid>
                <a:gridCol w="738175"/>
                <a:gridCol w="2998650"/>
                <a:gridCol w="29270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Class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Nitrogenous 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Non-Nitrogenous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Alendronate (oral)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Ibandronate (oral)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Risedronate (oral)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Zoledronate (I.V.)</a:t>
                      </a:r>
                      <a:endParaRPr sz="1200">
                        <a:solidFill>
                          <a:srgbClr val="9E9E9E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Etidronate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Clodronate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Tiludronate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r>
                        <a:rPr b="1" lang="en" sz="8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oth are important</a:t>
                      </a:r>
                      <a:endParaRPr b="1" sz="8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Bisphosphonates are compounds made of two phosphate groups (PO</a:t>
                      </a:r>
                      <a:r>
                        <a:rPr baseline="-25000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3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They are structurally similar to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pyrophosphate</a:t>
                      </a:r>
                      <a:r>
                        <a:rPr b="1"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5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and works as: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Bind  to calcium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and concentrate in bones,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bound to hydroxyapatite decreasing its solubility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and make it more resistance to osteoclastic activity </a:t>
                      </a:r>
                      <a:r>
                        <a:rPr lang="en" sz="12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since osteoclasts mainly dissolve and break pyrophosphate not bisphosphonates</a:t>
                      </a:r>
                      <a:endParaRPr sz="12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Prevent bone resorption by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Inhibit osteoclast function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AutoNum type="alphaLcPeriod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Block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steps in cholesterol synthetic pathway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6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in osteoclast that act as signaling molecules responsible for the osteoclastic hydrolytic &amp; phagocytic activity → osteoclast stops functioning leading to apoptosis.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Zoledronate (3rd generation) has the highest potency for osteoclast inhibition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Poorly absorbed  (&lt;10%), food impair absorption more so must be given 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an empty stomach / infused IV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</a:t>
                      </a:r>
                      <a:r>
                        <a:rPr lang="en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½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= 1 hr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½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of absorbed drug accumulates in bones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7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remainder is excreted in urine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 bones  it is retained for months</a:t>
                      </a:r>
                      <a:r>
                        <a:rPr b="1"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8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depending on bone turnover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Dosing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Once weekly or on two consecutive days each month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Should be taken in 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upright position to prevent esophagitis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Should be taken with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a large amount of water to prevent esophagitis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Should be given 4 hrs before having any Ca, Mg, Al containing drugs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latin typeface="Mada"/>
                          <a:ea typeface="Mada"/>
                          <a:cs typeface="Mada"/>
                          <a:sym typeface="Mada"/>
                        </a:rPr>
                        <a:t>Note: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Calcium and Vit D supplementation should be given after a gap from ingestion of bisphosphonates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because it can inhibit their absorption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Osteoporosis; secondary to menopause or glucocorticoids..etc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Paget’s Disease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9</a:t>
                      </a:r>
                      <a:endParaRPr baseline="30000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Malignancy associated with hypercalcemia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10</a:t>
                      </a:r>
                      <a:endParaRPr baseline="30000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</a:tbl>
          </a:graphicData>
        </a:graphic>
      </p:graphicFrame>
      <p:sp>
        <p:nvSpPr>
          <p:cNvPr id="262" name="Google Shape;262;p40"/>
          <p:cNvSpPr txBox="1"/>
          <p:nvPr>
            <p:ph type="title"/>
          </p:nvPr>
        </p:nvSpPr>
        <p:spPr>
          <a:xfrm>
            <a:off x="1489500" y="3959425"/>
            <a:ext cx="40179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(1) </a:t>
            </a: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Antiresorptive: </a:t>
            </a: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Bisphosphonates</a:t>
            </a:r>
            <a:r>
              <a:rPr b="1" baseline="30000" lang="en" sz="1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endParaRPr b="1" baseline="30000" sz="1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3" name="Google Shape;263;p40"/>
          <p:cNvSpPr/>
          <p:nvPr/>
        </p:nvSpPr>
        <p:spPr>
          <a:xfrm>
            <a:off x="4776000" y="2257425"/>
            <a:ext cx="1919400" cy="1269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- Strontium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4" name="Google Shape;264;p40"/>
          <p:cNvSpPr/>
          <p:nvPr/>
        </p:nvSpPr>
        <p:spPr>
          <a:xfrm>
            <a:off x="4927425" y="2085975"/>
            <a:ext cx="1643700" cy="307800"/>
          </a:xfrm>
          <a:prstGeom prst="roundRect">
            <a:avLst>
              <a:gd fmla="val 16667" name="adj"/>
            </a:avLst>
          </a:prstGeom>
          <a:solidFill>
            <a:srgbClr val="A4CF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Dual effect</a:t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5" name="Google Shape;265;p40"/>
          <p:cNvSpPr txBox="1"/>
          <p:nvPr/>
        </p:nvSpPr>
        <p:spPr>
          <a:xfrm>
            <a:off x="233125" y="3588125"/>
            <a:ext cx="1919400" cy="3105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Mainly inhibit osteoclasts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6" name="Google Shape;266;p40"/>
          <p:cNvSpPr txBox="1"/>
          <p:nvPr/>
        </p:nvSpPr>
        <p:spPr>
          <a:xfrm>
            <a:off x="2566200" y="3588125"/>
            <a:ext cx="1919400" cy="3105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Mainly activate osteoblasts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7" name="Google Shape;267;p40"/>
          <p:cNvSpPr txBox="1"/>
          <p:nvPr/>
        </p:nvSpPr>
        <p:spPr>
          <a:xfrm>
            <a:off x="4789575" y="3588125"/>
            <a:ext cx="1919400" cy="3105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Both effects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8" name="Google Shape;268;p40"/>
          <p:cNvSpPr txBox="1"/>
          <p:nvPr/>
        </p:nvSpPr>
        <p:spPr>
          <a:xfrm>
            <a:off x="2" y="11249100"/>
            <a:ext cx="64959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most used drug in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osteoporosis.                                             2: selective estrogen receptor modulators.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Recombinant DNA derivative of PTH.                                  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if asked about MOA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write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both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5: involved in normal bone mineralization.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6: leads to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destruction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of normal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osteoclastic brush border = dysfunctional osteoclasts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7: the therapeutic site of action.                                                8: long duration of action.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9: diseases of excessive breakdown of bone.                    10: helps by storing calcium in the bone = decrease serum calcium.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type="title"/>
          </p:nvPr>
        </p:nvSpPr>
        <p:spPr>
          <a:xfrm>
            <a:off x="1184700" y="341275"/>
            <a:ext cx="46446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(1) Antiresorptive: Bisphosphonates cont...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274" name="Google Shape;274;p41"/>
          <p:cNvGraphicFramePr/>
          <p:nvPr/>
        </p:nvGraphicFramePr>
        <p:xfrm>
          <a:off x="88088" y="5437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{85981584-A3BC-435A-9579-6B27CE320A86}</a:tableStyleId>
              </a:tblPr>
              <a:tblGrid>
                <a:gridCol w="738175"/>
                <a:gridCol w="5925650"/>
              </a:tblGrid>
              <a:tr h="100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Denosumab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</a:t>
                      </a:r>
                      <a:r>
                        <a:rPr lang="en" sz="8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Still under investigation)</a:t>
                      </a:r>
                      <a:endParaRPr sz="8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</a:tr>
              <a:tr h="100000">
                <a:tc vMerge="1"/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It is a fully humanized monoclonal antibody that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mimics the activity of osteoprotegerin (OPG)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highlight>
                            <a:srgbClr val="C8E8DE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Normally: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RANKL binds to its receptor RANK on the surface of precursor (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preosteoclast)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&amp; mature osteoclasts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stimulates these cells to mature &amp; resorb bone.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OPG,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which competes with RANKL for binding to RANK, is the physiological inhibitor of RANKL.</a:t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highlight>
                            <a:srgbClr val="C8E8DE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Denosumab: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Blocks RANKL from interacting with RANK receptor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expressed on preosteoclast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→</a:t>
                      </a:r>
                      <a:r>
                        <a:rPr lang="en" sz="12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↓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osteoclastogenesis→ no mature osteoclasts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Binds also to mature osteoclasts → increase their apoptosis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Net effect is decreasing bone resorption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Administered subcutaneously every 6 months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Extremely expensive treatment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reserved for patients who cant tolerate nor respond to bisphosphonates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Respiratory and urinary infections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baseline="30000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Eczema and skin rash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Pancreatitis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C.I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Patients with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hypocalcemia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as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denosumab decreases serum calcium conc.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correct Ca and Vit D levels before starting the treatment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75" name="Google Shape;275;p41"/>
          <p:cNvSpPr txBox="1"/>
          <p:nvPr>
            <p:ph type="title"/>
          </p:nvPr>
        </p:nvSpPr>
        <p:spPr>
          <a:xfrm>
            <a:off x="1577400" y="4927200"/>
            <a:ext cx="38376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(2) Antiresorptive: RANKL inhibitors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276" name="Google Shape;276;p41"/>
          <p:cNvGraphicFramePr/>
          <p:nvPr/>
        </p:nvGraphicFramePr>
        <p:xfrm>
          <a:off x="88088" y="85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{85981584-A3BC-435A-9579-6B27CE320A86}</a:tableStyleId>
              </a:tblPr>
              <a:tblGrid>
                <a:gridCol w="738175"/>
                <a:gridCol w="2998650"/>
                <a:gridCol w="2927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Nitrogenous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Non-Nitrogenous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1C4587"/>
                    </a:solidFill>
                  </a:tcPr>
                </a:tc>
              </a:tr>
              <a:tr h="2506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GIT  irritation: nausea, vomiting, gastritis, ulceration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Drinking large amount of  water to prevent the risk of tablet from getting stuck in esophagus.</a:t>
                      </a:r>
                      <a:endParaRPr b="1" sz="6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Gastroesophageal reflux </a:t>
                      </a:r>
                      <a:r>
                        <a:rPr lang="en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±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ulceration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Avoiding this by giving it on empty stomach and sitting while sitting in upright for 30 min.</a:t>
                      </a:r>
                      <a:endParaRPr b="1"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Flu like manifestation: fever, chills when given I.V. infusion</a:t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Osteonecrosis of  the of the mandible bone of  jaw upon long use with IV infusion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preparation usually after dental surgical procedures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-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If a dental implant or extraction is already planned,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delay bisphosphonate therapy for a few months until the jaw heals completely</a:t>
                      </a:r>
                      <a:endParaRPr b="1" sz="6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Atrial fibrillation → more in women with alendronate and zoledronate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  <a:tr h="859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C.I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Decreased renal function</a:t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Peptic Ulcer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Esophageal reflux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277" name="Google Shape;277;p41"/>
          <p:cNvSpPr txBox="1"/>
          <p:nvPr/>
        </p:nvSpPr>
        <p:spPr>
          <a:xfrm>
            <a:off x="48549" y="11372775"/>
            <a:ext cx="66402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because RANKL is a 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cytokines, inhibiting cytokines will compromise immunity.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" name="Google Shape;282;p42"/>
          <p:cNvGraphicFramePr/>
          <p:nvPr/>
        </p:nvGraphicFramePr>
        <p:xfrm>
          <a:off x="88088" y="710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{85981584-A3BC-435A-9579-6B27CE320A86}</a:tableStyleId>
              </a:tblPr>
              <a:tblGrid>
                <a:gridCol w="738175"/>
                <a:gridCol w="5925650"/>
              </a:tblGrid>
              <a:tr h="100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Strontium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</a:tr>
              <a:tr h="100000">
                <a:tc vMerge="1"/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Sr</a:t>
                      </a:r>
                      <a:r>
                        <a:rPr baseline="30000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2+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is a divalent cation resembling Ca</a:t>
                      </a:r>
                      <a:r>
                        <a:rPr baseline="30000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2+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in atomic and ionic properties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1st drug to possess a dual effect has both anabolic &amp; antiresorptive effects,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resulting in rebalance of bone turnover in favor of bone formation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Effects on Osteoblasts: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Acts as an agonist on Ca Sensing Receptor [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CaSR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]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 GP coupled receptor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→ </a:t>
                      </a:r>
                      <a:r>
                        <a:rPr b="1" lang="en" sz="1200" u="sng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enhances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differentiation of preosteoblast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to osteoblast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→ increase bone formation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Stimulate the expression of OPG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→ increase RANKL binding →</a:t>
                      </a:r>
                      <a:r>
                        <a:rPr lang="en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↓bone resorption</a:t>
                      </a:r>
                      <a:endParaRPr sz="6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Effects on Osteoclasts:</a:t>
                      </a:r>
                      <a:endParaRPr b="1" sz="12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Acts as an agonist on CaSR  → </a:t>
                      </a:r>
                      <a:r>
                        <a:rPr b="1" lang="en" sz="1200" u="sng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suppress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differentiation of preosteoclast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to osteoclast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decrease bone resorption</a:t>
                      </a:r>
                      <a:endParaRPr sz="12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Orally active as distrontium with a modest  bioavailability of 25%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Binds partially to plasma proteins and strongly to bones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</a:t>
                      </a:r>
                      <a:r>
                        <a:rPr lang="en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½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= 60  hrs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Excreted mainly by the kidney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Osteoporosis; secondary to menopause or glucocorticoids..etc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Malignancy associated hypercalcemia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GIT irritation: nausea, vomiting, headache &amp; eczema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-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All resolve within the first  3 months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C.I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Severe renal disease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Hypersensitivity to the drug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inter-</a:t>
                      </a:r>
                      <a:endParaRPr b="1">
                        <a:solidFill>
                          <a:schemeClr val="lt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action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Food containing milk or its products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Antacids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Oral Tetracycline and quinolones chelates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it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-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They can be prevented by having a 2 hrs spacing between them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83" name="Google Shape;283;p42"/>
          <p:cNvSpPr txBox="1"/>
          <p:nvPr>
            <p:ph type="title"/>
          </p:nvPr>
        </p:nvSpPr>
        <p:spPr>
          <a:xfrm>
            <a:off x="644249" y="221200"/>
            <a:ext cx="60423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(3)</a:t>
            </a: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Antiresorptive</a:t>
            </a: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+ Bone Anabolic Agents (Dual effect)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284" name="Google Shape;284;p42"/>
          <p:cNvGraphicFramePr/>
          <p:nvPr/>
        </p:nvGraphicFramePr>
        <p:xfrm>
          <a:off x="88088" y="737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{85981584-A3BC-435A-9579-6B27CE320A86}</a:tableStyleId>
              </a:tblPr>
              <a:tblGrid>
                <a:gridCol w="738175"/>
                <a:gridCol w="2998650"/>
                <a:gridCol w="29270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Estrogen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Androgen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>
                    <a:solidFill>
                      <a:srgbClr val="DD7E6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Estrogen in females and Androgens in males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are essential for normal bone remodeling:</a:t>
                      </a:r>
                      <a:endParaRPr b="1" sz="1200">
                        <a:highlight>
                          <a:srgbClr val="FFFFFF"/>
                        </a:highlight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↑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osteoclast apoptosis and </a:t>
                      </a:r>
                      <a:r>
                        <a:rPr lang="en" sz="12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Inhibit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osteoblast apoptosis</a:t>
                      </a:r>
                      <a:endParaRPr sz="12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↑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release of growth factors from osteoblasts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↓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number and depth of resorption cavities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rgbClr val="222222"/>
                          </a:solidFill>
                          <a:highlight>
                            <a:schemeClr val="lt1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↓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release of  inflammatory cytokines causing resorption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Hysterectomy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3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: use estrogen only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If uterus is present:  Estrogen + Progestin</a:t>
                      </a:r>
                      <a:endParaRPr baseline="30000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Hormonal Replacement therapy (HRT): menopausal symptoms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SERMs: Menopause\ elderly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For elderly men only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</a:t>
                      </a:r>
                      <a:r>
                        <a:rPr b="1" baseline="30000" lang="en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4</a:t>
                      </a:r>
                      <a:endParaRPr b="1" baseline="30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Risk for breast cancer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Vaginal bleeding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Venous thromboembolism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85" name="Google Shape;285;p42"/>
          <p:cNvSpPr txBox="1"/>
          <p:nvPr>
            <p:ph type="title"/>
          </p:nvPr>
        </p:nvSpPr>
        <p:spPr>
          <a:xfrm>
            <a:off x="2417688" y="6960175"/>
            <a:ext cx="20046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(4) Sex Hormones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6" name="Google Shape;286;p42"/>
          <p:cNvSpPr txBox="1"/>
          <p:nvPr/>
        </p:nvSpPr>
        <p:spPr>
          <a:xfrm>
            <a:off x="3800475" y="5457825"/>
            <a:ext cx="3038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Risk of venous thromboembolism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Mada"/>
              <a:buChar char="★"/>
            </a:pP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Phenylketonuria</a:t>
            </a:r>
            <a:r>
              <a:rPr b="1"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aseline="30000">
              <a:solidFill>
                <a:srgbClr val="6AA84F"/>
              </a:solidFill>
            </a:endParaRPr>
          </a:p>
        </p:txBody>
      </p:sp>
      <p:sp>
        <p:nvSpPr>
          <p:cNvPr id="287" name="Google Shape;287;p42"/>
          <p:cNvSpPr txBox="1"/>
          <p:nvPr/>
        </p:nvSpPr>
        <p:spPr>
          <a:xfrm>
            <a:off x="48550" y="11288425"/>
            <a:ext cx="66402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inborn disorder of phenylalanine metabolism, and since strontium contain phenylalanine, it will 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accumulate leading to complications.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bind to it = decrease its activity.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uterus is resected.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most common in females taking HRT.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/>
          <p:nvPr>
            <p:ph type="title"/>
          </p:nvPr>
        </p:nvSpPr>
        <p:spPr>
          <a:xfrm>
            <a:off x="667538" y="803338"/>
            <a:ext cx="55050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(5) Selective Estrogen Receptor Modulators (SERMs)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293" name="Google Shape;293;p43"/>
          <p:cNvGraphicFramePr/>
          <p:nvPr/>
        </p:nvGraphicFramePr>
        <p:xfrm>
          <a:off x="88113" y="1436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{85981584-A3BC-435A-9579-6B27CE320A86}</a:tableStyleId>
              </a:tblPr>
              <a:tblGrid>
                <a:gridCol w="814375"/>
                <a:gridCol w="5849450"/>
              </a:tblGrid>
              <a:tr h="100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Raloxifene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674EA7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Raloxifene is the 1st  SERM for prevention and treatment of osteoporosis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Antiestrogens that exhibit partial agonistic action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Acting  as an agonist in bones and an antagonist in female sex organs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Works only on women especially post-menopausal women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227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Increase bone density by 2% and decrease fracture risk by 30%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No stimulation of 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breasts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nor endometrial tissue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No need for progestin in women with a uterus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Decrease LDL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Good for women with a risk of uterine and breast cancer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Lower risk for thromboembolism compared to estrogen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May increase hot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flashes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No effect on HDL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294" name="Google Shape;294;p43"/>
          <p:cNvGraphicFramePr/>
          <p:nvPr/>
        </p:nvGraphicFramePr>
        <p:xfrm>
          <a:off x="1338238" y="3166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{85981584-A3BC-435A-9579-6B27CE320A86}</a:tableStyleId>
              </a:tblPr>
              <a:tblGrid>
                <a:gridCol w="838125"/>
                <a:gridCol w="562375"/>
                <a:gridCol w="657375"/>
                <a:gridCol w="657375"/>
                <a:gridCol w="657375"/>
                <a:gridCol w="657375"/>
                <a:gridCol w="657375"/>
              </a:tblGrid>
              <a:tr h="28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Brain</a:t>
                      </a:r>
                      <a:endParaRPr b="1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Uterus</a:t>
                      </a:r>
                      <a:endParaRPr b="1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Vagina</a:t>
                      </a:r>
                      <a:endParaRPr b="1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Breast</a:t>
                      </a:r>
                      <a:endParaRPr b="1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Bone</a:t>
                      </a:r>
                      <a:endParaRPr b="1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CVS</a:t>
                      </a:r>
                      <a:endParaRPr b="1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28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Estradiol</a:t>
                      </a:r>
                      <a:r>
                        <a:rPr b="1" baseline="30000"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b="1" baseline="30000" sz="1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ada"/>
                          <a:ea typeface="Mada"/>
                          <a:cs typeface="Mada"/>
                          <a:sym typeface="Mada"/>
                        </a:rPr>
                        <a:t>++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ada"/>
                          <a:ea typeface="Mada"/>
                          <a:cs typeface="Mada"/>
                          <a:sym typeface="Mada"/>
                        </a:rPr>
                        <a:t>++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ada"/>
                          <a:ea typeface="Mada"/>
                          <a:cs typeface="Mada"/>
                          <a:sym typeface="Mada"/>
                        </a:rPr>
                        <a:t>++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ada"/>
                          <a:ea typeface="Mada"/>
                          <a:cs typeface="Mada"/>
                          <a:sym typeface="Mada"/>
                        </a:rPr>
                        <a:t>++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Mada"/>
                          <a:ea typeface="Mada"/>
                          <a:cs typeface="Mada"/>
                          <a:sym typeface="Mada"/>
                        </a:rPr>
                        <a:t>++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Mada"/>
                          <a:ea typeface="Mada"/>
                          <a:cs typeface="Mada"/>
                          <a:sym typeface="Mada"/>
                        </a:rPr>
                        <a:t>++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Raloxifene</a:t>
                      </a:r>
                      <a:endParaRPr b="1" sz="10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r>
                        <a:rPr baseline="30000"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endParaRPr baseline="30000" sz="1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r>
                        <a:rPr baseline="30000" lang="en" sz="10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endParaRPr baseline="30000" sz="1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Mada"/>
                          <a:ea typeface="Mada"/>
                          <a:cs typeface="Mada"/>
                          <a:sym typeface="Mada"/>
                        </a:rPr>
                        <a:t>+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Mada"/>
                          <a:ea typeface="Mada"/>
                          <a:cs typeface="Mada"/>
                          <a:sym typeface="Mada"/>
                        </a:rPr>
                        <a:t>+</a:t>
                      </a:r>
                      <a:endParaRPr b="1"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95" name="Google Shape;295;p43"/>
          <p:cNvPicPr preferRelativeResize="0"/>
          <p:nvPr/>
        </p:nvPicPr>
        <p:blipFill rotWithShape="1">
          <a:blip r:embed="rId3">
            <a:alphaModFix/>
          </a:blip>
          <a:srcRect b="13141" l="0" r="0" t="0"/>
          <a:stretch/>
        </p:blipFill>
        <p:spPr>
          <a:xfrm>
            <a:off x="1787900" y="7590750"/>
            <a:ext cx="3594700" cy="235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3"/>
          <p:cNvSpPr txBox="1"/>
          <p:nvPr/>
        </p:nvSpPr>
        <p:spPr>
          <a:xfrm>
            <a:off x="-9525" y="3762375"/>
            <a:ext cx="10098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S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electivity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97" name="Google Shape;297;p43"/>
          <p:cNvSpPr txBox="1"/>
          <p:nvPr/>
        </p:nvSpPr>
        <p:spPr>
          <a:xfrm>
            <a:off x="886600" y="4191275"/>
            <a:ext cx="55434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Raloxifene has a partial agonism on bones and heart only. It doesn’t work as estrogen on the sex organs, thus decreasing its risk for uterine and breast cancer. “MALE doctor note”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8" name="Google Shape;298;p43"/>
          <p:cNvSpPr txBox="1"/>
          <p:nvPr/>
        </p:nvSpPr>
        <p:spPr>
          <a:xfrm>
            <a:off x="-142875" y="5610225"/>
            <a:ext cx="12858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Advantages</a:t>
            </a:r>
            <a:endParaRPr/>
          </a:p>
        </p:txBody>
      </p:sp>
      <p:sp>
        <p:nvSpPr>
          <p:cNvPr id="299" name="Google Shape;299;p43"/>
          <p:cNvSpPr txBox="1"/>
          <p:nvPr/>
        </p:nvSpPr>
        <p:spPr>
          <a:xfrm>
            <a:off x="-38100" y="6477000"/>
            <a:ext cx="10953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Dis-</a:t>
            </a:r>
            <a:endParaRPr b="1" sz="1200">
              <a:solidFill>
                <a:schemeClr val="lt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advantages</a:t>
            </a:r>
            <a:endParaRPr/>
          </a:p>
        </p:txBody>
      </p:sp>
      <p:sp>
        <p:nvSpPr>
          <p:cNvPr id="300" name="Google Shape;300;p43"/>
          <p:cNvSpPr txBox="1"/>
          <p:nvPr/>
        </p:nvSpPr>
        <p:spPr>
          <a:xfrm>
            <a:off x="1028700" y="10153650"/>
            <a:ext cx="4896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Relative efficacy of different therapeutic interventions on bone mineral density of the lumbar spine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1" name="Google Shape;301;p43"/>
          <p:cNvSpPr txBox="1"/>
          <p:nvPr/>
        </p:nvSpPr>
        <p:spPr>
          <a:xfrm>
            <a:off x="1095375" y="7439025"/>
            <a:ext cx="4752900" cy="3286200"/>
          </a:xfrm>
          <a:prstGeom prst="rect">
            <a:avLst/>
          </a:prstGeom>
          <a:noFill/>
          <a:ln cap="flat" cmpd="sng" w="9525">
            <a:solidFill>
              <a:srgbClr val="78B8A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3"/>
          <p:cNvSpPr txBox="1"/>
          <p:nvPr/>
        </p:nvSpPr>
        <p:spPr>
          <a:xfrm>
            <a:off x="48549" y="11372775"/>
            <a:ext cx="66402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= estrogen.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no risk of vaginal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bleeding or breast cancer.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/>
          <p:nvPr/>
        </p:nvSpPr>
        <p:spPr>
          <a:xfrm flipH="1" rot="10800000">
            <a:off x="0" y="11168750"/>
            <a:ext cx="1290900" cy="442200"/>
          </a:xfrm>
          <a:prstGeom prst="homePlate">
            <a:avLst>
              <a:gd fmla="val 50000" name="adj"/>
            </a:avLst>
          </a:prstGeom>
          <a:solidFill>
            <a:srgbClr val="A4CF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4"/>
          <p:cNvSpPr txBox="1"/>
          <p:nvPr/>
        </p:nvSpPr>
        <p:spPr>
          <a:xfrm>
            <a:off x="-38100" y="11154060"/>
            <a:ext cx="1368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Answers:</a:t>
            </a:r>
            <a:endParaRPr b="1" i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9" name="Google Shape;309;p44"/>
          <p:cNvSpPr txBox="1"/>
          <p:nvPr/>
        </p:nvSpPr>
        <p:spPr>
          <a:xfrm>
            <a:off x="4104000" y="10385029"/>
            <a:ext cx="874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14043"/>
                </a:solidFill>
                <a:latin typeface="Mada"/>
                <a:ea typeface="Mada"/>
                <a:cs typeface="Mada"/>
                <a:sym typeface="Mada"/>
              </a:rPr>
              <a:t>SAQ</a:t>
            </a:r>
            <a:endParaRPr b="1" sz="12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310" name="Google Shape;310;p44"/>
          <p:cNvGraphicFramePr/>
          <p:nvPr/>
        </p:nvGraphicFramePr>
        <p:xfrm>
          <a:off x="2370686" y="105851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{85981584-A3BC-435A-9579-6B27CE320A86}</a:tableStyleId>
              </a:tblPr>
              <a:tblGrid>
                <a:gridCol w="381850"/>
                <a:gridCol w="3983125"/>
              </a:tblGrid>
              <a:tr h="12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Bisphosphonates such as: Alendronate, Risedronate...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Increase resistance to osteoclasts and inhibit osteoclasts signaling 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Increase Calcium and Vit D in diet,  increase physical activity, &amp; reduce weight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11" name="Google Shape;311;p44"/>
          <p:cNvGraphicFramePr/>
          <p:nvPr/>
        </p:nvGraphicFramePr>
        <p:xfrm>
          <a:off x="1382686" y="105851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{85981584-A3BC-435A-9579-6B27CE320A86}</a:tableStyleId>
              </a:tblPr>
              <a:tblGrid>
                <a:gridCol w="381850"/>
                <a:gridCol w="381850"/>
              </a:tblGrid>
              <a:tr h="12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2" name="Google Shape;312;p44"/>
          <p:cNvSpPr txBox="1"/>
          <p:nvPr/>
        </p:nvSpPr>
        <p:spPr>
          <a:xfrm>
            <a:off x="1311000" y="10385029"/>
            <a:ext cx="874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14043"/>
                </a:solidFill>
                <a:latin typeface="Mada"/>
                <a:ea typeface="Mada"/>
                <a:cs typeface="Mada"/>
                <a:sym typeface="Mada"/>
              </a:rPr>
              <a:t>MCQ</a:t>
            </a:r>
            <a:endParaRPr b="1" sz="12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3" name="Google Shape;313;p44"/>
          <p:cNvSpPr/>
          <p:nvPr/>
        </p:nvSpPr>
        <p:spPr>
          <a:xfrm>
            <a:off x="123650" y="1285947"/>
            <a:ext cx="6612000" cy="45804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4" name="Google Shape;314;p44"/>
          <p:cNvSpPr/>
          <p:nvPr/>
        </p:nvSpPr>
        <p:spPr>
          <a:xfrm>
            <a:off x="123650" y="6424299"/>
            <a:ext cx="6612000" cy="35769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5" name="Google Shape;315;p44"/>
          <p:cNvSpPr/>
          <p:nvPr/>
        </p:nvSpPr>
        <p:spPr>
          <a:xfrm>
            <a:off x="655500" y="6221354"/>
            <a:ext cx="1311000" cy="3906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FFFFFF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4CFC1"/>
                </a:solidFill>
                <a:latin typeface="Georgia"/>
                <a:ea typeface="Georgia"/>
                <a:cs typeface="Georgia"/>
                <a:sym typeface="Georgia"/>
              </a:rPr>
              <a:t>SAQ</a:t>
            </a:r>
            <a:endParaRPr b="1" sz="1800">
              <a:solidFill>
                <a:srgbClr val="A4CFC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6" name="Google Shape;316;p44"/>
          <p:cNvSpPr/>
          <p:nvPr/>
        </p:nvSpPr>
        <p:spPr>
          <a:xfrm>
            <a:off x="731500" y="1085864"/>
            <a:ext cx="1311000" cy="3906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FFFFFF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4CFC1"/>
                </a:solidFill>
                <a:latin typeface="Georgia"/>
                <a:ea typeface="Georgia"/>
                <a:cs typeface="Georgia"/>
                <a:sym typeface="Georgia"/>
              </a:rPr>
              <a:t>MCQ</a:t>
            </a:r>
            <a:endParaRPr b="1" sz="1800">
              <a:solidFill>
                <a:srgbClr val="A4CFC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7" name="Google Shape;317;p44"/>
          <p:cNvSpPr/>
          <p:nvPr/>
        </p:nvSpPr>
        <p:spPr>
          <a:xfrm rot="10800000">
            <a:off x="-150" y="-9600"/>
            <a:ext cx="6840000" cy="733500"/>
          </a:xfrm>
          <a:prstGeom prst="round1Rect">
            <a:avLst>
              <a:gd fmla="val 16667" name="adj"/>
            </a:avLst>
          </a:prstGeom>
          <a:solidFill>
            <a:srgbClr val="C8E8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4"/>
          <p:cNvSpPr txBox="1"/>
          <p:nvPr/>
        </p:nvSpPr>
        <p:spPr>
          <a:xfrm>
            <a:off x="2743200" y="-152400"/>
            <a:ext cx="27717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Quiz</a:t>
            </a:r>
            <a:endParaRPr b="1" sz="4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9" name="Google Shape;319;p44"/>
          <p:cNvSpPr txBox="1"/>
          <p:nvPr/>
        </p:nvSpPr>
        <p:spPr>
          <a:xfrm>
            <a:off x="517100" y="1476475"/>
            <a:ext cx="5610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Q1- Which of the following drugs exhibits its therapeutic effect for osteoporosis by agonizing CaSR to enhance osteoblasts and suppress osteoclasts?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A-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Alendronate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  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B-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Strontium  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C-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Raloxifene  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D-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Denosumab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Q2- A 68-year-old woman came to the clinic for pain around her pelvis. The doctor suspected an osteoporotic microfracture, so he ordered a DEXA scan. The scan showed diminished bone density. The doctor gave the patient a drug and asked her to take it in an upright position and drink a full glass of water with it. Which of the following is the most likely prescribed drug?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A-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Estrogen HRT    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B-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Strontium  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C-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Risedronate  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D-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Denosumab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Q3- Which of the following is one benefit of Raloxifene over Estrogen in treating post-menopausal osteoporosis?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A-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Estrogen causes increase HDL in blood    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B-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Raloxifene antagonizes some estrogen receptors  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C-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Estrogen exerts unwanted effects on the brain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D-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Raloxifene increases 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osteoclast apoptosis and </a:t>
            </a:r>
            <a:r>
              <a:rPr lang="en" sz="1200">
                <a:solidFill>
                  <a:srgbClr val="78B8A3"/>
                </a:solidFill>
                <a:highlight>
                  <a:schemeClr val="lt1"/>
                </a:highlight>
                <a:latin typeface="Mada"/>
                <a:ea typeface="Mada"/>
                <a:cs typeface="Mada"/>
                <a:sym typeface="Mada"/>
              </a:rPr>
              <a:t>Inhibits 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osteoblast apoptosis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Q4- Which of the following mimics OPG activity in 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inhibiting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RANKL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A- 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Raloxifene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B- 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Teriparatide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C-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Denosumab 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D-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Strontium </a:t>
            </a: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Ranelate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0" name="Google Shape;320;p44"/>
          <p:cNvSpPr txBox="1"/>
          <p:nvPr/>
        </p:nvSpPr>
        <p:spPr>
          <a:xfrm>
            <a:off x="296300" y="6725750"/>
            <a:ext cx="6266700" cy="27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A 59-year-old post-menopause lady came to the clinic for her periodic health examination. She has an excellent health and no past medical or surgical history. The doctor ordered a bone-density test and found out that her bone density decreased by at least 40%.  She was diagnosed with 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postmenopausal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 osteoporosis.</a:t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Q1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) What is the drug of choice in her case?</a:t>
            </a:r>
            <a:endParaRPr sz="6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Q2) 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What is the M.O.A of that drug?</a:t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Q3)</a:t>
            </a:r>
            <a:r>
              <a:rPr lang="en" sz="12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 What are 2 non-pharmacological approaches the doctor can recommend?</a:t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/>
          <p:nvPr/>
        </p:nvSpPr>
        <p:spPr>
          <a:xfrm rot="10800000">
            <a:off x="-9450" y="0"/>
            <a:ext cx="6848400" cy="4533900"/>
          </a:xfrm>
          <a:prstGeom prst="round1Rect">
            <a:avLst>
              <a:gd fmla="val 16667" name="adj"/>
            </a:avLst>
          </a:prstGeom>
          <a:solidFill>
            <a:srgbClr val="314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6" name="Google Shape;326;p45"/>
          <p:cNvPicPr preferRelativeResize="0"/>
          <p:nvPr/>
        </p:nvPicPr>
        <p:blipFill rotWithShape="1">
          <a:blip r:embed="rId3">
            <a:alphaModFix/>
          </a:blip>
          <a:srcRect b="49917" l="0" r="0" t="0"/>
          <a:stretch/>
        </p:blipFill>
        <p:spPr>
          <a:xfrm rot="10800000">
            <a:off x="190500" y="150"/>
            <a:ext cx="6649500" cy="4286100"/>
          </a:xfrm>
          <a:prstGeom prst="round1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27" name="Google Shape;327;p45"/>
          <p:cNvSpPr/>
          <p:nvPr/>
        </p:nvSpPr>
        <p:spPr>
          <a:xfrm rot="10800000">
            <a:off x="295350" y="300"/>
            <a:ext cx="6543600" cy="4228800"/>
          </a:xfrm>
          <a:prstGeom prst="round1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5"/>
          <p:cNvSpPr txBox="1"/>
          <p:nvPr/>
        </p:nvSpPr>
        <p:spPr>
          <a:xfrm>
            <a:off x="466725" y="1578675"/>
            <a:ext cx="6267600" cy="27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78B8A3"/>
                </a:solidFill>
                <a:latin typeface="Georgia"/>
                <a:ea typeface="Georgia"/>
                <a:cs typeface="Georgia"/>
                <a:sym typeface="Georgia"/>
              </a:rPr>
              <a:t>Thank you for all your love and support.</a:t>
            </a:r>
            <a:endParaRPr b="1" i="1" sz="36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6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78B8A3"/>
                </a:solidFill>
                <a:latin typeface="Georgia"/>
                <a:ea typeface="Georgia"/>
                <a:cs typeface="Georgia"/>
                <a:sym typeface="Georgia"/>
              </a:rPr>
              <a:t>Good luck future doctors!</a:t>
            </a:r>
            <a:endParaRPr b="1" i="1" sz="36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9" name="Google Shape;329;p45"/>
          <p:cNvPicPr preferRelativeResize="0"/>
          <p:nvPr/>
        </p:nvPicPr>
        <p:blipFill rotWithShape="1">
          <a:blip r:embed="rId4">
            <a:alphaModFix/>
          </a:blip>
          <a:srcRect b="14879" l="0" r="0" t="16169"/>
          <a:stretch/>
        </p:blipFill>
        <p:spPr>
          <a:xfrm>
            <a:off x="2600325" y="228600"/>
            <a:ext cx="1829900" cy="126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5"/>
          <p:cNvSpPr txBox="1"/>
          <p:nvPr/>
        </p:nvSpPr>
        <p:spPr>
          <a:xfrm>
            <a:off x="162000" y="5522831"/>
            <a:ext cx="64293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Team Leaders:</a:t>
            </a:r>
            <a:endParaRPr b="1"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May Babaeer           Zyad Aldosari</a:t>
            </a:r>
            <a:endParaRPr b="1" sz="24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1" name="Google Shape;331;p45"/>
          <p:cNvSpPr txBox="1"/>
          <p:nvPr/>
        </p:nvSpPr>
        <p:spPr>
          <a:xfrm>
            <a:off x="-240308" y="7274975"/>
            <a:ext cx="73734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This Magnificent Work was Done By:</a:t>
            </a:r>
            <a:endParaRPr b="1" sz="27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2" name="Google Shape;332;p45"/>
          <p:cNvSpPr txBox="1"/>
          <p:nvPr/>
        </p:nvSpPr>
        <p:spPr>
          <a:xfrm>
            <a:off x="252450" y="8071911"/>
            <a:ext cx="64293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Mohammed Alhuqbani</a:t>
            </a:r>
            <a:endParaRPr b="1" sz="24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3" name="Google Shape;333;p45"/>
          <p:cNvSpPr txBox="1"/>
          <p:nvPr/>
        </p:nvSpPr>
        <p:spPr>
          <a:xfrm>
            <a:off x="1128150" y="9016775"/>
            <a:ext cx="45837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Note writers</a:t>
            </a:r>
            <a:endParaRPr b="1" sz="27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4" name="Google Shape;334;p45"/>
          <p:cNvSpPr txBox="1"/>
          <p:nvPr/>
        </p:nvSpPr>
        <p:spPr>
          <a:xfrm>
            <a:off x="1055100" y="10627775"/>
            <a:ext cx="45837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Quiz writers</a:t>
            </a:r>
            <a:endParaRPr b="1" sz="27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5" name="Google Shape;335;p45"/>
          <p:cNvSpPr txBox="1"/>
          <p:nvPr/>
        </p:nvSpPr>
        <p:spPr>
          <a:xfrm>
            <a:off x="252450" y="9644325"/>
            <a:ext cx="64293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Raghad AlKhashan</a:t>
            </a:r>
            <a:endParaRPr b="1" sz="24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6" name="Google Shape;336;p45"/>
          <p:cNvSpPr txBox="1"/>
          <p:nvPr/>
        </p:nvSpPr>
        <p:spPr>
          <a:xfrm>
            <a:off x="252450" y="11288950"/>
            <a:ext cx="64293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Mohammed Alhuqbani</a:t>
            </a:r>
            <a:endParaRPr b="1" sz="24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