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5"/>
    <p:sldMasterId id="2147483682" r:id="rId6"/>
    <p:sldMasterId id="2147483683" r:id="rId7"/>
  </p:sldMasterIdLst>
  <p:notesMasterIdLst>
    <p:notesMasterId r:id="rId8"/>
  </p:notesMasterIdLst>
  <p:sldIdLst>
    <p:sldId id="256" r:id="rId9"/>
    <p:sldId id="257" r:id="rId10"/>
    <p:sldId id="258" r:id="rId11"/>
    <p:sldId id="259" r:id="rId12"/>
    <p:sldId id="260" r:id="rId13"/>
    <p:sldId id="261" r:id="rId14"/>
    <p:sldId id="262" r:id="rId15"/>
  </p:sldIdLst>
  <p:sldSz cy="12189600" cx="6840000"/>
  <p:notesSz cx="6858000" cy="9144000"/>
  <p:embeddedFontLst>
    <p:embeddedFont>
      <p:font typeface="Mada"/>
      <p:regular r:id="rId16"/>
      <p:bold r:id="rId17"/>
    </p:embeddedFont>
    <p:embeddedFont>
      <p:font typeface="Changa"/>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839">
          <p15:clr>
            <a:srgbClr val="A4A3A4"/>
          </p15:clr>
        </p15:guide>
        <p15:guide id="2" pos="21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B3FD316-46B4-474D-BC9D-689CC397B46C}">
  <a:tblStyle styleId="{4B3FD316-46B4-474D-BC9D-689CC397B46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839" orient="horz"/>
        <p:guide pos="2154"/>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font" Target="fonts/Mada-bold.fntdata"/><Relationship Id="rId16" Type="http://schemas.openxmlformats.org/officeDocument/2006/relationships/font" Target="fonts/Mada-regular.fntdata"/><Relationship Id="rId5" Type="http://schemas.openxmlformats.org/officeDocument/2006/relationships/slideMaster" Target="slideMasters/slideMaster1.xml"/><Relationship Id="rId19" Type="http://schemas.openxmlformats.org/officeDocument/2006/relationships/font" Target="fonts/Changa-bold.fntdata"/><Relationship Id="rId6" Type="http://schemas.openxmlformats.org/officeDocument/2006/relationships/slideMaster" Target="slideMasters/slideMaster2.xml"/><Relationship Id="rId18" Type="http://schemas.openxmlformats.org/officeDocument/2006/relationships/font" Target="fonts/Changa-regular.fntdata"/><Relationship Id="rId7" Type="http://schemas.openxmlformats.org/officeDocument/2006/relationships/slideMaster" Target="slideMasters/slideMaster3.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6ec2422d75_0_79: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6ec2422d75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7e204a8815_0_1: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e204a881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70141c97d7_0_0: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70141c97d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7e27ae3c26_0_0: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7e27ae3c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7e2ce44c3f_0_0: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7e2ce44c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6ec2422d75_0_302: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6ec2422d75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6ec2422d75_0_317: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6ec2422d75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168" y="1764571"/>
            <a:ext cx="6373800" cy="48645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161" y="6716604"/>
            <a:ext cx="6373800" cy="1878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233161" y="2621410"/>
            <a:ext cx="6373800" cy="46533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233161" y="7470470"/>
            <a:ext cx="6373800" cy="3082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233168" y="1764571"/>
            <a:ext cx="6373800" cy="486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4"/>
          <p:cNvSpPr txBox="1"/>
          <p:nvPr>
            <p:ph idx="1" type="subTitle"/>
          </p:nvPr>
        </p:nvSpPr>
        <p:spPr>
          <a:xfrm>
            <a:off x="233161" y="6716604"/>
            <a:ext cx="6373800" cy="187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0" name="Shape 60"/>
        <p:cNvGrpSpPr/>
        <p:nvPr/>
      </p:nvGrpSpPr>
      <p:grpSpPr>
        <a:xfrm>
          <a:off x="0" y="0"/>
          <a:ext cx="0" cy="0"/>
          <a:chOff x="0" y="0"/>
          <a:chExt cx="0" cy="0"/>
        </a:xfrm>
      </p:grpSpPr>
      <p:sp>
        <p:nvSpPr>
          <p:cNvPr id="61" name="Google Shape;61;p15"/>
          <p:cNvSpPr txBox="1"/>
          <p:nvPr>
            <p:ph type="title"/>
          </p:nvPr>
        </p:nvSpPr>
        <p:spPr>
          <a:xfrm>
            <a:off x="233161" y="5097308"/>
            <a:ext cx="6373800" cy="1995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 name="Google Shape;62;p15"/>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233161" y="2731255"/>
            <a:ext cx="6373800" cy="809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6" name="Google Shape;66;p16"/>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7"/>
          <p:cNvSpPr txBox="1"/>
          <p:nvPr>
            <p:ph idx="1" type="body"/>
          </p:nvPr>
        </p:nvSpPr>
        <p:spPr>
          <a:xfrm>
            <a:off x="233161" y="2731255"/>
            <a:ext cx="29922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2" type="body"/>
          </p:nvPr>
        </p:nvSpPr>
        <p:spPr>
          <a:xfrm>
            <a:off x="3614787" y="2731255"/>
            <a:ext cx="29922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8"/>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233161" y="1316719"/>
            <a:ext cx="2100600" cy="1791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233161" y="3293218"/>
            <a:ext cx="2100600" cy="7534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8" name="Google Shape;78;p19"/>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9" name="Shape 79"/>
        <p:cNvGrpSpPr/>
        <p:nvPr/>
      </p:nvGrpSpPr>
      <p:grpSpPr>
        <a:xfrm>
          <a:off x="0" y="0"/>
          <a:ext cx="0" cy="0"/>
          <a:chOff x="0" y="0"/>
          <a:chExt cx="0" cy="0"/>
        </a:xfrm>
      </p:grpSpPr>
      <p:sp>
        <p:nvSpPr>
          <p:cNvPr id="80" name="Google Shape;80;p20"/>
          <p:cNvSpPr txBox="1"/>
          <p:nvPr>
            <p:ph type="title"/>
          </p:nvPr>
        </p:nvSpPr>
        <p:spPr>
          <a:xfrm>
            <a:off x="366722" y="1066812"/>
            <a:ext cx="4763400" cy="9694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1" name="Google Shape;81;p20"/>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3420000" y="-296"/>
            <a:ext cx="3420000" cy="12189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1"/>
          <p:cNvSpPr txBox="1"/>
          <p:nvPr>
            <p:ph type="title"/>
          </p:nvPr>
        </p:nvSpPr>
        <p:spPr>
          <a:xfrm>
            <a:off x="198602" y="2922506"/>
            <a:ext cx="3025800" cy="3513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5" name="Google Shape;85;p21"/>
          <p:cNvSpPr txBox="1"/>
          <p:nvPr>
            <p:ph idx="1" type="subTitle"/>
          </p:nvPr>
        </p:nvSpPr>
        <p:spPr>
          <a:xfrm>
            <a:off x="198602" y="6643018"/>
            <a:ext cx="3025800" cy="292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6" name="Google Shape;86;p21"/>
          <p:cNvSpPr txBox="1"/>
          <p:nvPr>
            <p:ph idx="2" type="body"/>
          </p:nvPr>
        </p:nvSpPr>
        <p:spPr>
          <a:xfrm>
            <a:off x="3694902" y="1715988"/>
            <a:ext cx="2870100" cy="87570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7" name="Google Shape;87;p21"/>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161" y="5097308"/>
            <a:ext cx="6373800" cy="1995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233161" y="10026056"/>
            <a:ext cx="4487400" cy="14340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0" name="Google Shape;90;p2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233161" y="2621410"/>
            <a:ext cx="6373800" cy="4653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3" name="Google Shape;93;p23"/>
          <p:cNvSpPr txBox="1"/>
          <p:nvPr>
            <p:ph idx="1" type="body"/>
          </p:nvPr>
        </p:nvSpPr>
        <p:spPr>
          <a:xfrm>
            <a:off x="233161" y="7470470"/>
            <a:ext cx="6373800" cy="3082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4" name="Google Shape;94;p23"/>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1" name="Shape 101"/>
        <p:cNvGrpSpPr/>
        <p:nvPr/>
      </p:nvGrpSpPr>
      <p:grpSpPr>
        <a:xfrm>
          <a:off x="0" y="0"/>
          <a:ext cx="0" cy="0"/>
          <a:chOff x="0" y="0"/>
          <a:chExt cx="0" cy="0"/>
        </a:xfrm>
      </p:grpSpPr>
      <p:sp>
        <p:nvSpPr>
          <p:cNvPr id="102" name="Google Shape;102;p26"/>
          <p:cNvSpPr txBox="1"/>
          <p:nvPr>
            <p:ph type="ctrTitle"/>
          </p:nvPr>
        </p:nvSpPr>
        <p:spPr>
          <a:xfrm>
            <a:off x="233168" y="1764571"/>
            <a:ext cx="6373500" cy="486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3" name="Google Shape;103;p26"/>
          <p:cNvSpPr txBox="1"/>
          <p:nvPr>
            <p:ph idx="1" type="subTitle"/>
          </p:nvPr>
        </p:nvSpPr>
        <p:spPr>
          <a:xfrm>
            <a:off x="233161" y="6716604"/>
            <a:ext cx="6373500" cy="187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4" name="Google Shape;104;p26"/>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5" name="Shape 105"/>
        <p:cNvGrpSpPr/>
        <p:nvPr/>
      </p:nvGrpSpPr>
      <p:grpSpPr>
        <a:xfrm>
          <a:off x="0" y="0"/>
          <a:ext cx="0" cy="0"/>
          <a:chOff x="0" y="0"/>
          <a:chExt cx="0" cy="0"/>
        </a:xfrm>
      </p:grpSpPr>
      <p:sp>
        <p:nvSpPr>
          <p:cNvPr id="106" name="Google Shape;106;p27"/>
          <p:cNvSpPr txBox="1"/>
          <p:nvPr>
            <p:ph type="title"/>
          </p:nvPr>
        </p:nvSpPr>
        <p:spPr>
          <a:xfrm>
            <a:off x="233161" y="5097308"/>
            <a:ext cx="6373500" cy="1995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7" name="Google Shape;107;p27"/>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08" name="Shape 108"/>
        <p:cNvGrpSpPr/>
        <p:nvPr/>
      </p:nvGrpSpPr>
      <p:grpSpPr>
        <a:xfrm>
          <a:off x="0" y="0"/>
          <a:ext cx="0" cy="0"/>
          <a:chOff x="0" y="0"/>
          <a:chExt cx="0" cy="0"/>
        </a:xfrm>
      </p:grpSpPr>
      <p:sp>
        <p:nvSpPr>
          <p:cNvPr id="109" name="Google Shape;109;p28"/>
          <p:cNvSpPr txBox="1"/>
          <p:nvPr>
            <p:ph type="title"/>
          </p:nvPr>
        </p:nvSpPr>
        <p:spPr>
          <a:xfrm>
            <a:off x="233161" y="1054666"/>
            <a:ext cx="63735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0" name="Google Shape;110;p28"/>
          <p:cNvSpPr txBox="1"/>
          <p:nvPr>
            <p:ph idx="1" type="body"/>
          </p:nvPr>
        </p:nvSpPr>
        <p:spPr>
          <a:xfrm>
            <a:off x="233161" y="2731255"/>
            <a:ext cx="6373500" cy="809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1" name="Google Shape;111;p28"/>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12" name="Shape 112"/>
        <p:cNvGrpSpPr/>
        <p:nvPr/>
      </p:nvGrpSpPr>
      <p:grpSpPr>
        <a:xfrm>
          <a:off x="0" y="0"/>
          <a:ext cx="0" cy="0"/>
          <a:chOff x="0" y="0"/>
          <a:chExt cx="0" cy="0"/>
        </a:xfrm>
      </p:grpSpPr>
      <p:sp>
        <p:nvSpPr>
          <p:cNvPr id="113" name="Google Shape;113;p29"/>
          <p:cNvSpPr txBox="1"/>
          <p:nvPr>
            <p:ph type="title"/>
          </p:nvPr>
        </p:nvSpPr>
        <p:spPr>
          <a:xfrm>
            <a:off x="233161" y="1054666"/>
            <a:ext cx="63735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4" name="Google Shape;114;p29"/>
          <p:cNvSpPr txBox="1"/>
          <p:nvPr>
            <p:ph idx="1" type="body"/>
          </p:nvPr>
        </p:nvSpPr>
        <p:spPr>
          <a:xfrm>
            <a:off x="233161" y="2731255"/>
            <a:ext cx="29922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5" name="Google Shape;115;p29"/>
          <p:cNvSpPr txBox="1"/>
          <p:nvPr>
            <p:ph idx="2" type="body"/>
          </p:nvPr>
        </p:nvSpPr>
        <p:spPr>
          <a:xfrm>
            <a:off x="3614787" y="2731255"/>
            <a:ext cx="29922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6" name="Google Shape;116;p29"/>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7" name="Shape 117"/>
        <p:cNvGrpSpPr/>
        <p:nvPr/>
      </p:nvGrpSpPr>
      <p:grpSpPr>
        <a:xfrm>
          <a:off x="0" y="0"/>
          <a:ext cx="0" cy="0"/>
          <a:chOff x="0" y="0"/>
          <a:chExt cx="0" cy="0"/>
        </a:xfrm>
      </p:grpSpPr>
      <p:sp>
        <p:nvSpPr>
          <p:cNvPr id="118" name="Google Shape;118;p30"/>
          <p:cNvSpPr txBox="1"/>
          <p:nvPr>
            <p:ph type="title"/>
          </p:nvPr>
        </p:nvSpPr>
        <p:spPr>
          <a:xfrm>
            <a:off x="233161" y="1054666"/>
            <a:ext cx="63735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9" name="Google Shape;119;p30"/>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20" name="Shape 120"/>
        <p:cNvGrpSpPr/>
        <p:nvPr/>
      </p:nvGrpSpPr>
      <p:grpSpPr>
        <a:xfrm>
          <a:off x="0" y="0"/>
          <a:ext cx="0" cy="0"/>
          <a:chOff x="0" y="0"/>
          <a:chExt cx="0" cy="0"/>
        </a:xfrm>
      </p:grpSpPr>
      <p:sp>
        <p:nvSpPr>
          <p:cNvPr id="121" name="Google Shape;121;p31"/>
          <p:cNvSpPr txBox="1"/>
          <p:nvPr>
            <p:ph type="title"/>
          </p:nvPr>
        </p:nvSpPr>
        <p:spPr>
          <a:xfrm>
            <a:off x="233161" y="1316719"/>
            <a:ext cx="2100600" cy="1791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2" name="Google Shape;122;p31"/>
          <p:cNvSpPr txBox="1"/>
          <p:nvPr>
            <p:ph idx="1" type="body"/>
          </p:nvPr>
        </p:nvSpPr>
        <p:spPr>
          <a:xfrm>
            <a:off x="233161" y="3293218"/>
            <a:ext cx="2100600" cy="7534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3" name="Google Shape;123;p31"/>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24" name="Shape 124"/>
        <p:cNvGrpSpPr/>
        <p:nvPr/>
      </p:nvGrpSpPr>
      <p:grpSpPr>
        <a:xfrm>
          <a:off x="0" y="0"/>
          <a:ext cx="0" cy="0"/>
          <a:chOff x="0" y="0"/>
          <a:chExt cx="0" cy="0"/>
        </a:xfrm>
      </p:grpSpPr>
      <p:sp>
        <p:nvSpPr>
          <p:cNvPr id="125" name="Google Shape;125;p32"/>
          <p:cNvSpPr txBox="1"/>
          <p:nvPr>
            <p:ph type="title"/>
          </p:nvPr>
        </p:nvSpPr>
        <p:spPr>
          <a:xfrm>
            <a:off x="366722" y="1066812"/>
            <a:ext cx="4763100" cy="9694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6" name="Google Shape;126;p3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161" y="2731255"/>
            <a:ext cx="6373800" cy="809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4"/>
          <p:cNvSpPr/>
          <p:nvPr/>
        </p:nvSpPr>
        <p:spPr>
          <a:xfrm>
            <a:off x="-150" y="11309950"/>
            <a:ext cx="6840000" cy="876000"/>
          </a:xfrm>
          <a:prstGeom prst="round2SameRect">
            <a:avLst>
              <a:gd fmla="val 16667" name="adj1"/>
              <a:gd fmla="val 0" name="adj2"/>
            </a:avLst>
          </a:prstGeom>
          <a:noFill/>
          <a:ln cap="flat" cmpd="sng" w="9525">
            <a:solidFill>
              <a:srgbClr val="A4CFC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150" y="0"/>
            <a:ext cx="6840000" cy="95400"/>
          </a:xfrm>
          <a:prstGeom prst="rect">
            <a:avLst/>
          </a:prstGeom>
          <a:solidFill>
            <a:srgbClr val="A4CF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sp>
        <p:nvSpPr>
          <p:cNvPr id="128" name="Google Shape;128;p33"/>
          <p:cNvSpPr/>
          <p:nvPr/>
        </p:nvSpPr>
        <p:spPr>
          <a:xfrm>
            <a:off x="3420000" y="-296"/>
            <a:ext cx="3420000" cy="12189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3"/>
          <p:cNvSpPr txBox="1"/>
          <p:nvPr>
            <p:ph type="title"/>
          </p:nvPr>
        </p:nvSpPr>
        <p:spPr>
          <a:xfrm>
            <a:off x="198602" y="2922506"/>
            <a:ext cx="3025800" cy="351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0" name="Google Shape;130;p33"/>
          <p:cNvSpPr txBox="1"/>
          <p:nvPr>
            <p:ph idx="1" type="subTitle"/>
          </p:nvPr>
        </p:nvSpPr>
        <p:spPr>
          <a:xfrm>
            <a:off x="198602" y="6643018"/>
            <a:ext cx="3025800" cy="292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1" name="Google Shape;131;p33"/>
          <p:cNvSpPr txBox="1"/>
          <p:nvPr>
            <p:ph idx="2" type="body"/>
          </p:nvPr>
        </p:nvSpPr>
        <p:spPr>
          <a:xfrm>
            <a:off x="3694902" y="1715988"/>
            <a:ext cx="2870100" cy="87570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2" name="Google Shape;132;p33"/>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3" name="Shape 133"/>
        <p:cNvGrpSpPr/>
        <p:nvPr/>
      </p:nvGrpSpPr>
      <p:grpSpPr>
        <a:xfrm>
          <a:off x="0" y="0"/>
          <a:ext cx="0" cy="0"/>
          <a:chOff x="0" y="0"/>
          <a:chExt cx="0" cy="0"/>
        </a:xfrm>
      </p:grpSpPr>
      <p:sp>
        <p:nvSpPr>
          <p:cNvPr id="134" name="Google Shape;134;p34"/>
          <p:cNvSpPr txBox="1"/>
          <p:nvPr>
            <p:ph idx="1" type="body"/>
          </p:nvPr>
        </p:nvSpPr>
        <p:spPr>
          <a:xfrm>
            <a:off x="233161" y="10026056"/>
            <a:ext cx="4487400" cy="14340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35" name="Google Shape;135;p3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36" name="Shape 136"/>
        <p:cNvGrpSpPr/>
        <p:nvPr/>
      </p:nvGrpSpPr>
      <p:grpSpPr>
        <a:xfrm>
          <a:off x="0" y="0"/>
          <a:ext cx="0" cy="0"/>
          <a:chOff x="0" y="0"/>
          <a:chExt cx="0" cy="0"/>
        </a:xfrm>
      </p:grpSpPr>
      <p:sp>
        <p:nvSpPr>
          <p:cNvPr id="137" name="Google Shape;137;p35"/>
          <p:cNvSpPr txBox="1"/>
          <p:nvPr>
            <p:ph hasCustomPrompt="1" type="title"/>
          </p:nvPr>
        </p:nvSpPr>
        <p:spPr>
          <a:xfrm>
            <a:off x="233161" y="2621410"/>
            <a:ext cx="6373500" cy="4653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8" name="Google Shape;138;p35"/>
          <p:cNvSpPr txBox="1"/>
          <p:nvPr>
            <p:ph idx="1" type="body"/>
          </p:nvPr>
        </p:nvSpPr>
        <p:spPr>
          <a:xfrm>
            <a:off x="233161" y="7470470"/>
            <a:ext cx="6373500" cy="3082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39" name="Google Shape;139;p35"/>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0" name="Shape 140"/>
        <p:cNvGrpSpPr/>
        <p:nvPr/>
      </p:nvGrpSpPr>
      <p:grpSpPr>
        <a:xfrm>
          <a:off x="0" y="0"/>
          <a:ext cx="0" cy="0"/>
          <a:chOff x="0" y="0"/>
          <a:chExt cx="0" cy="0"/>
        </a:xfrm>
      </p:grpSpPr>
      <p:sp>
        <p:nvSpPr>
          <p:cNvPr id="141" name="Google Shape;141;p36"/>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233161" y="2731255"/>
            <a:ext cx="2992200" cy="809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3614787" y="2731255"/>
            <a:ext cx="2992200" cy="809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233161" y="1316719"/>
            <a:ext cx="2100600" cy="1791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233161" y="3293218"/>
            <a:ext cx="2100600" cy="7534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366722" y="1066812"/>
            <a:ext cx="4763400" cy="9694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3420000" y="-296"/>
            <a:ext cx="3420000" cy="12189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198602" y="2922506"/>
            <a:ext cx="3025800" cy="35130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198602" y="6643018"/>
            <a:ext cx="3025800" cy="2927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3694902" y="1715988"/>
            <a:ext cx="2870100" cy="87570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233161" y="10026056"/>
            <a:ext cx="4487400" cy="14340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161" y="1054666"/>
            <a:ext cx="6373800" cy="1357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161" y="2731255"/>
            <a:ext cx="6373800" cy="809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233161" y="1054666"/>
            <a:ext cx="6373800" cy="1357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4" name="Google Shape;54;p13"/>
          <p:cNvSpPr txBox="1"/>
          <p:nvPr>
            <p:ph idx="1" type="body"/>
          </p:nvPr>
        </p:nvSpPr>
        <p:spPr>
          <a:xfrm>
            <a:off x="233161" y="2731255"/>
            <a:ext cx="6373800" cy="809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5" name="Google Shape;55;p13"/>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97" name="Shape 97"/>
        <p:cNvGrpSpPr/>
        <p:nvPr/>
      </p:nvGrpSpPr>
      <p:grpSpPr>
        <a:xfrm>
          <a:off x="0" y="0"/>
          <a:ext cx="0" cy="0"/>
          <a:chOff x="0" y="0"/>
          <a:chExt cx="0" cy="0"/>
        </a:xfrm>
      </p:grpSpPr>
      <p:sp>
        <p:nvSpPr>
          <p:cNvPr id="98" name="Google Shape;98;p25"/>
          <p:cNvSpPr txBox="1"/>
          <p:nvPr>
            <p:ph type="title"/>
          </p:nvPr>
        </p:nvSpPr>
        <p:spPr>
          <a:xfrm>
            <a:off x="233161" y="1054666"/>
            <a:ext cx="6373500" cy="1357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99" name="Google Shape;99;p25"/>
          <p:cNvSpPr txBox="1"/>
          <p:nvPr>
            <p:ph idx="1" type="body"/>
          </p:nvPr>
        </p:nvSpPr>
        <p:spPr>
          <a:xfrm>
            <a:off x="233161" y="2731255"/>
            <a:ext cx="6373500" cy="809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00" name="Google Shape;100;p25"/>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13.png"/><Relationship Id="rId5" Type="http://schemas.openxmlformats.org/officeDocument/2006/relationships/image" Target="../media/image4.png"/><Relationship Id="rId6" Type="http://schemas.openxmlformats.org/officeDocument/2006/relationships/image" Target="../media/image18.jpg"/><Relationship Id="rId7" Type="http://schemas.openxmlformats.org/officeDocument/2006/relationships/hyperlink" Target="https://docs.google.com/document/d/18dHL2ykZFPQ9hg13ZT0ZVUgpo3UEiRQoEbcOT_JltQg/edit?usp=sharing" TargetMode="External"/><Relationship Id="rId8" Type="http://schemas.openxmlformats.org/officeDocument/2006/relationships/hyperlink" Target="https://docs.google.com/document/d/1h6bOhnByXFE0MiGApPzvgJCtHDqhL49dmPpb7aOQxcg/edit?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21.png"/><Relationship Id="rId5" Type="http://schemas.openxmlformats.org/officeDocument/2006/relationships/image" Target="../media/image17.png"/><Relationship Id="rId6" Type="http://schemas.openxmlformats.org/officeDocument/2006/relationships/image" Target="../media/image9.png"/><Relationship Id="rId7" Type="http://schemas.openxmlformats.org/officeDocument/2006/relationships/image" Target="../media/image11.png"/><Relationship Id="rId8"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14043"/>
        </a:solidFill>
      </p:bgPr>
    </p:bg>
    <p:spTree>
      <p:nvGrpSpPr>
        <p:cNvPr id="145" name="Shape 145"/>
        <p:cNvGrpSpPr/>
        <p:nvPr/>
      </p:nvGrpSpPr>
      <p:grpSpPr>
        <a:xfrm>
          <a:off x="0" y="0"/>
          <a:ext cx="0" cy="0"/>
          <a:chOff x="0" y="0"/>
          <a:chExt cx="0" cy="0"/>
        </a:xfrm>
      </p:grpSpPr>
      <p:pic>
        <p:nvPicPr>
          <p:cNvPr id="146" name="Google Shape;146;p37"/>
          <p:cNvPicPr preferRelativeResize="0"/>
          <p:nvPr/>
        </p:nvPicPr>
        <p:blipFill>
          <a:blip r:embed="rId3">
            <a:alphaModFix/>
          </a:blip>
          <a:stretch>
            <a:fillRect/>
          </a:stretch>
        </p:blipFill>
        <p:spPr>
          <a:xfrm>
            <a:off x="0" y="0"/>
            <a:ext cx="6840000" cy="12189600"/>
          </a:xfrm>
          <a:prstGeom prst="round2DiagRect">
            <a:avLst>
              <a:gd fmla="val 42612" name="adj1"/>
              <a:gd fmla="val 0" name="adj2"/>
            </a:avLst>
          </a:prstGeom>
          <a:noFill/>
          <a:ln>
            <a:noFill/>
          </a:ln>
        </p:spPr>
      </p:pic>
      <p:sp>
        <p:nvSpPr>
          <p:cNvPr id="147" name="Google Shape;147;p37"/>
          <p:cNvSpPr/>
          <p:nvPr/>
        </p:nvSpPr>
        <p:spPr>
          <a:xfrm>
            <a:off x="47625" y="130673"/>
            <a:ext cx="6725400" cy="11916000"/>
          </a:xfrm>
          <a:prstGeom prst="round2DiagRect">
            <a:avLst>
              <a:gd fmla="val 50000" name="adj1"/>
              <a:gd fmla="val 0" name="adj2"/>
            </a:avLst>
          </a:prstGeom>
          <a:solidFill>
            <a:srgbClr val="FFFFF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8" name="Google Shape;148;p37"/>
          <p:cNvPicPr preferRelativeResize="0"/>
          <p:nvPr/>
        </p:nvPicPr>
        <p:blipFill rotWithShape="1">
          <a:blip r:embed="rId4">
            <a:alphaModFix/>
          </a:blip>
          <a:srcRect b="12040" l="0" r="0" t="12844"/>
          <a:stretch/>
        </p:blipFill>
        <p:spPr>
          <a:xfrm>
            <a:off x="5665200" y="123825"/>
            <a:ext cx="1054575" cy="792125"/>
          </a:xfrm>
          <a:prstGeom prst="rect">
            <a:avLst/>
          </a:prstGeom>
          <a:noFill/>
          <a:ln>
            <a:noFill/>
          </a:ln>
        </p:spPr>
      </p:pic>
      <p:pic>
        <p:nvPicPr>
          <p:cNvPr id="149" name="Google Shape;149;p37"/>
          <p:cNvPicPr preferRelativeResize="0"/>
          <p:nvPr/>
        </p:nvPicPr>
        <p:blipFill>
          <a:blip r:embed="rId5">
            <a:alphaModFix/>
          </a:blip>
          <a:stretch>
            <a:fillRect/>
          </a:stretch>
        </p:blipFill>
        <p:spPr>
          <a:xfrm>
            <a:off x="4490857" y="287814"/>
            <a:ext cx="991049" cy="649787"/>
          </a:xfrm>
          <a:prstGeom prst="rect">
            <a:avLst/>
          </a:prstGeom>
          <a:noFill/>
          <a:ln>
            <a:noFill/>
          </a:ln>
        </p:spPr>
      </p:pic>
      <p:sp>
        <p:nvSpPr>
          <p:cNvPr id="150" name="Google Shape;150;p37"/>
          <p:cNvSpPr/>
          <p:nvPr/>
        </p:nvSpPr>
        <p:spPr>
          <a:xfrm>
            <a:off x="780975" y="5544963"/>
            <a:ext cx="5210400" cy="1442100"/>
          </a:xfrm>
          <a:prstGeom prst="bracketPair">
            <a:avLst/>
          </a:prstGeom>
          <a:noFill/>
          <a:ln cap="flat" cmpd="sng" w="2857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1" name="Google Shape;151;p37"/>
          <p:cNvPicPr preferRelativeResize="0"/>
          <p:nvPr/>
        </p:nvPicPr>
        <p:blipFill rotWithShape="1">
          <a:blip r:embed="rId6">
            <a:alphaModFix/>
          </a:blip>
          <a:srcRect b="33687" l="12321" r="13045" t="0"/>
          <a:stretch/>
        </p:blipFill>
        <p:spPr>
          <a:xfrm>
            <a:off x="2186175" y="1818325"/>
            <a:ext cx="2557200" cy="2550300"/>
          </a:xfrm>
          <a:prstGeom prst="ellipse">
            <a:avLst/>
          </a:prstGeom>
          <a:noFill/>
          <a:ln cap="flat" cmpd="sng" w="38100">
            <a:solidFill>
              <a:srgbClr val="A4CFC1"/>
            </a:solidFill>
            <a:prstDash val="lgDash"/>
            <a:round/>
            <a:headEnd len="sm" w="sm" type="none"/>
            <a:tailEnd len="sm" w="sm" type="none"/>
          </a:ln>
        </p:spPr>
      </p:pic>
      <p:sp>
        <p:nvSpPr>
          <p:cNvPr id="152" name="Google Shape;152;p37"/>
          <p:cNvSpPr txBox="1"/>
          <p:nvPr/>
        </p:nvSpPr>
        <p:spPr>
          <a:xfrm>
            <a:off x="1743075" y="4429125"/>
            <a:ext cx="3524100" cy="52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Endocrine Block</a:t>
            </a:r>
            <a:endParaRPr b="1" sz="2400">
              <a:solidFill>
                <a:srgbClr val="314043"/>
              </a:solidFill>
              <a:latin typeface="Georgia"/>
              <a:ea typeface="Georgia"/>
              <a:cs typeface="Georgia"/>
              <a:sym typeface="Georgia"/>
            </a:endParaRPr>
          </a:p>
        </p:txBody>
      </p:sp>
      <p:sp>
        <p:nvSpPr>
          <p:cNvPr id="153" name="Google Shape;153;p37"/>
          <p:cNvSpPr txBox="1"/>
          <p:nvPr/>
        </p:nvSpPr>
        <p:spPr>
          <a:xfrm>
            <a:off x="1743075" y="4810125"/>
            <a:ext cx="3524100" cy="2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B7B7B7"/>
                </a:solidFill>
                <a:latin typeface="Mada"/>
                <a:ea typeface="Mada"/>
                <a:cs typeface="Mada"/>
                <a:sym typeface="Mada"/>
              </a:rPr>
              <a:t>Pharmacology team 438</a:t>
            </a:r>
            <a:endParaRPr sz="1200">
              <a:solidFill>
                <a:srgbClr val="B7B7B7"/>
              </a:solidFill>
              <a:latin typeface="Mada"/>
              <a:ea typeface="Mada"/>
              <a:cs typeface="Mada"/>
              <a:sym typeface="Mada"/>
            </a:endParaRPr>
          </a:p>
        </p:txBody>
      </p:sp>
      <p:sp>
        <p:nvSpPr>
          <p:cNvPr id="154" name="Google Shape;154;p37"/>
          <p:cNvSpPr txBox="1"/>
          <p:nvPr/>
        </p:nvSpPr>
        <p:spPr>
          <a:xfrm>
            <a:off x="171450" y="7675539"/>
            <a:ext cx="3038400" cy="62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314043"/>
                </a:solidFill>
                <a:latin typeface="Georgia"/>
                <a:ea typeface="Georgia"/>
                <a:cs typeface="Georgia"/>
                <a:sym typeface="Georgia"/>
              </a:rPr>
              <a:t>Objectives:</a:t>
            </a:r>
            <a:endParaRPr b="1" sz="2400">
              <a:solidFill>
                <a:srgbClr val="314043"/>
              </a:solidFill>
              <a:latin typeface="Georgia"/>
              <a:ea typeface="Georgia"/>
              <a:cs typeface="Georgia"/>
              <a:sym typeface="Georgia"/>
            </a:endParaRPr>
          </a:p>
        </p:txBody>
      </p:sp>
      <p:sp>
        <p:nvSpPr>
          <p:cNvPr id="155" name="Google Shape;155;p37"/>
          <p:cNvSpPr txBox="1"/>
          <p:nvPr/>
        </p:nvSpPr>
        <p:spPr>
          <a:xfrm>
            <a:off x="200025" y="8192451"/>
            <a:ext cx="5276700" cy="20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78B8A3"/>
                </a:solidFill>
                <a:latin typeface="Mada"/>
                <a:ea typeface="Mada"/>
                <a:cs typeface="Mada"/>
                <a:sym typeface="Mada"/>
              </a:rPr>
              <a:t>By the end of the lecture , you should know:</a:t>
            </a:r>
            <a:endParaRPr b="1">
              <a:solidFill>
                <a:srgbClr val="78B8A3"/>
              </a:solidFill>
              <a:latin typeface="Mada"/>
              <a:ea typeface="Mada"/>
              <a:cs typeface="Mada"/>
              <a:sym typeface="Mada"/>
            </a:endParaRPr>
          </a:p>
          <a:p>
            <a:pPr indent="0" lvl="0" marL="0" rtl="0" algn="ctr">
              <a:spcBef>
                <a:spcPts val="0"/>
              </a:spcBef>
              <a:spcAft>
                <a:spcPts val="0"/>
              </a:spcAft>
              <a:buNone/>
            </a:pPr>
            <a:r>
              <a:t/>
            </a:r>
            <a:endParaRPr b="1">
              <a:solidFill>
                <a:srgbClr val="78B8A3"/>
              </a:solidFill>
              <a:latin typeface="Mada"/>
              <a:ea typeface="Mada"/>
              <a:cs typeface="Mada"/>
              <a:sym typeface="Mada"/>
            </a:endParaRPr>
          </a:p>
          <a:p>
            <a:pPr indent="-304800" lvl="0" marL="457200" rtl="0" algn="l">
              <a:lnSpc>
                <a:spcPct val="115000"/>
              </a:lnSpc>
              <a:spcBef>
                <a:spcPts val="0"/>
              </a:spcBef>
              <a:spcAft>
                <a:spcPts val="0"/>
              </a:spcAft>
              <a:buClr>
                <a:srgbClr val="78B8A3"/>
              </a:buClr>
              <a:buSzPts val="1200"/>
              <a:buFont typeface="Mada"/>
              <a:buChar char="●"/>
            </a:pPr>
            <a:r>
              <a:rPr lang="en" sz="1200">
                <a:solidFill>
                  <a:srgbClr val="78B8A3"/>
                </a:solidFill>
                <a:latin typeface="Mada"/>
                <a:ea typeface="Mada"/>
                <a:cs typeface="Mada"/>
                <a:sym typeface="Mada"/>
              </a:rPr>
              <a:t>Recognize the common drugs used in calcium &amp; vitamin D disorders.</a:t>
            </a:r>
            <a:endParaRPr sz="1200">
              <a:solidFill>
                <a:srgbClr val="78B8A3"/>
              </a:solidFill>
              <a:latin typeface="Mada"/>
              <a:ea typeface="Mada"/>
              <a:cs typeface="Mada"/>
              <a:sym typeface="Mada"/>
            </a:endParaRPr>
          </a:p>
          <a:p>
            <a:pPr indent="-304800" lvl="0" marL="457200" rtl="0" algn="l">
              <a:lnSpc>
                <a:spcPct val="115000"/>
              </a:lnSpc>
              <a:spcBef>
                <a:spcPts val="0"/>
              </a:spcBef>
              <a:spcAft>
                <a:spcPts val="0"/>
              </a:spcAft>
              <a:buClr>
                <a:srgbClr val="78B8A3"/>
              </a:buClr>
              <a:buSzPts val="1200"/>
              <a:buFont typeface="Mada"/>
              <a:buChar char="●"/>
            </a:pPr>
            <a:r>
              <a:rPr lang="en" sz="1200">
                <a:solidFill>
                  <a:srgbClr val="78B8A3"/>
                </a:solidFill>
                <a:latin typeface="Mada"/>
                <a:ea typeface="Mada"/>
                <a:cs typeface="Mada"/>
                <a:sym typeface="Mada"/>
              </a:rPr>
              <a:t>Classify them according to sources &amp; Pharmacological effects.</a:t>
            </a:r>
            <a:endParaRPr sz="1200">
              <a:solidFill>
                <a:srgbClr val="78B8A3"/>
              </a:solidFill>
              <a:latin typeface="Mada"/>
              <a:ea typeface="Mada"/>
              <a:cs typeface="Mada"/>
              <a:sym typeface="Mada"/>
            </a:endParaRPr>
          </a:p>
          <a:p>
            <a:pPr indent="-304800" lvl="0" marL="457200" rtl="0" algn="l">
              <a:lnSpc>
                <a:spcPct val="115000"/>
              </a:lnSpc>
              <a:spcBef>
                <a:spcPts val="0"/>
              </a:spcBef>
              <a:spcAft>
                <a:spcPts val="0"/>
              </a:spcAft>
              <a:buClr>
                <a:srgbClr val="78B8A3"/>
              </a:buClr>
              <a:buSzPts val="1200"/>
              <a:buFont typeface="Mada"/>
              <a:buChar char="●"/>
            </a:pPr>
            <a:r>
              <a:rPr lang="en" sz="1200">
                <a:solidFill>
                  <a:srgbClr val="78B8A3"/>
                </a:solidFill>
                <a:latin typeface="Mada"/>
                <a:ea typeface="Mada"/>
                <a:cs typeface="Mada"/>
                <a:sym typeface="Mada"/>
              </a:rPr>
              <a:t>Detail the pharmacology of each drug regarding;  Mechanism, clinical utility in affecting calcium &amp; vitamin D.</a:t>
            </a:r>
            <a:endParaRPr sz="1200">
              <a:solidFill>
                <a:srgbClr val="78B8A3"/>
              </a:solidFill>
              <a:latin typeface="Mada"/>
              <a:ea typeface="Mada"/>
              <a:cs typeface="Mada"/>
              <a:sym typeface="Mada"/>
            </a:endParaRPr>
          </a:p>
        </p:txBody>
      </p:sp>
      <p:sp>
        <p:nvSpPr>
          <p:cNvPr id="156" name="Google Shape;156;p37"/>
          <p:cNvSpPr txBox="1"/>
          <p:nvPr/>
        </p:nvSpPr>
        <p:spPr>
          <a:xfrm>
            <a:off x="619125" y="5886450"/>
            <a:ext cx="5486400" cy="792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b="1" lang="en" sz="2400">
                <a:solidFill>
                  <a:srgbClr val="314043"/>
                </a:solidFill>
                <a:latin typeface="Georgia"/>
                <a:ea typeface="Georgia"/>
                <a:cs typeface="Georgia"/>
                <a:sym typeface="Georgia"/>
              </a:rPr>
              <a:t>Pharmacology of drugs used in calcium and Vit D disorder</a:t>
            </a:r>
            <a:endParaRPr b="1" sz="2400">
              <a:solidFill>
                <a:srgbClr val="314043"/>
              </a:solidFill>
              <a:latin typeface="Georgia"/>
              <a:ea typeface="Georgia"/>
              <a:cs typeface="Georgia"/>
              <a:sym typeface="Georgia"/>
            </a:endParaRPr>
          </a:p>
        </p:txBody>
      </p:sp>
      <p:sp>
        <p:nvSpPr>
          <p:cNvPr id="157" name="Google Shape;157;p37"/>
          <p:cNvSpPr txBox="1"/>
          <p:nvPr/>
        </p:nvSpPr>
        <p:spPr>
          <a:xfrm>
            <a:off x="123825" y="11019029"/>
            <a:ext cx="1314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A4CFC1"/>
                </a:solidFill>
                <a:latin typeface="Mada"/>
                <a:ea typeface="Mada"/>
                <a:cs typeface="Mada"/>
                <a:sym typeface="Mada"/>
              </a:rPr>
              <a:t>Color index:</a:t>
            </a:r>
            <a:endParaRPr b="1" u="sng">
              <a:solidFill>
                <a:srgbClr val="A4CFC1"/>
              </a:solidFill>
              <a:latin typeface="Mada"/>
              <a:ea typeface="Mada"/>
              <a:cs typeface="Mada"/>
              <a:sym typeface="Mada"/>
            </a:endParaRPr>
          </a:p>
        </p:txBody>
      </p:sp>
      <p:sp>
        <p:nvSpPr>
          <p:cNvPr id="158" name="Google Shape;158;p37"/>
          <p:cNvSpPr txBox="1"/>
          <p:nvPr/>
        </p:nvSpPr>
        <p:spPr>
          <a:xfrm>
            <a:off x="66675" y="11295169"/>
            <a:ext cx="1666800" cy="6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Black : Main content</a:t>
            </a:r>
            <a:endParaRPr sz="1200">
              <a:latin typeface="Mada"/>
              <a:ea typeface="Mada"/>
              <a:cs typeface="Mada"/>
              <a:sym typeface="Mada"/>
            </a:endParaRPr>
          </a:p>
          <a:p>
            <a:pPr indent="0" lvl="0" marL="0" rtl="0" algn="l">
              <a:spcBef>
                <a:spcPts val="0"/>
              </a:spcBef>
              <a:spcAft>
                <a:spcPts val="0"/>
              </a:spcAft>
              <a:buNone/>
            </a:pPr>
            <a:r>
              <a:rPr lang="en" sz="1200">
                <a:solidFill>
                  <a:srgbClr val="FF0000"/>
                </a:solidFill>
                <a:latin typeface="Mada"/>
                <a:ea typeface="Mada"/>
                <a:cs typeface="Mada"/>
                <a:sym typeface="Mada"/>
              </a:rPr>
              <a:t>Red : Important</a:t>
            </a:r>
            <a:endParaRPr sz="1200">
              <a:solidFill>
                <a:srgbClr val="FF0000"/>
              </a:solidFill>
              <a:latin typeface="Mada"/>
              <a:ea typeface="Mada"/>
              <a:cs typeface="Mada"/>
              <a:sym typeface="Mada"/>
            </a:endParaRPr>
          </a:p>
          <a:p>
            <a:pPr indent="0" lvl="0" marL="0" rtl="0" algn="l">
              <a:spcBef>
                <a:spcPts val="0"/>
              </a:spcBef>
              <a:spcAft>
                <a:spcPts val="0"/>
              </a:spcAft>
              <a:buNone/>
            </a:pPr>
            <a:r>
              <a:rPr lang="en" sz="1200">
                <a:solidFill>
                  <a:srgbClr val="3D85C6"/>
                </a:solidFill>
                <a:latin typeface="Mada"/>
                <a:ea typeface="Mada"/>
                <a:cs typeface="Mada"/>
                <a:sym typeface="Mada"/>
              </a:rPr>
              <a:t>Blue: Males’ slides only</a:t>
            </a:r>
            <a:endParaRPr sz="1200">
              <a:solidFill>
                <a:srgbClr val="3D85C6"/>
              </a:solidFill>
              <a:latin typeface="Mada"/>
              <a:ea typeface="Mada"/>
              <a:cs typeface="Mada"/>
              <a:sym typeface="Mada"/>
            </a:endParaRPr>
          </a:p>
        </p:txBody>
      </p:sp>
      <p:cxnSp>
        <p:nvCxnSpPr>
          <p:cNvPr id="159" name="Google Shape;159;p37"/>
          <p:cNvCxnSpPr/>
          <p:nvPr/>
        </p:nvCxnSpPr>
        <p:spPr>
          <a:xfrm>
            <a:off x="1838325" y="11399843"/>
            <a:ext cx="0" cy="495300"/>
          </a:xfrm>
          <a:prstGeom prst="straightConnector1">
            <a:avLst/>
          </a:prstGeom>
          <a:noFill/>
          <a:ln cap="flat" cmpd="sng" w="9525">
            <a:solidFill>
              <a:srgbClr val="A7E3CF"/>
            </a:solidFill>
            <a:prstDash val="solid"/>
            <a:round/>
            <a:headEnd len="med" w="med" type="oval"/>
            <a:tailEnd len="med" w="med" type="oval"/>
          </a:ln>
        </p:spPr>
      </p:cxnSp>
      <p:sp>
        <p:nvSpPr>
          <p:cNvPr id="160" name="Google Shape;160;p37"/>
          <p:cNvSpPr txBox="1"/>
          <p:nvPr/>
        </p:nvSpPr>
        <p:spPr>
          <a:xfrm>
            <a:off x="1971675" y="11295169"/>
            <a:ext cx="2286000" cy="6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74EA7"/>
                </a:solidFill>
                <a:latin typeface="Mada"/>
                <a:ea typeface="Mada"/>
                <a:cs typeface="Mada"/>
                <a:sym typeface="Mada"/>
              </a:rPr>
              <a:t>Purple: Females’ slides only</a:t>
            </a:r>
            <a:endParaRPr sz="1200">
              <a:solidFill>
                <a:srgbClr val="674EA7"/>
              </a:solidFill>
              <a:latin typeface="Mada"/>
              <a:ea typeface="Mada"/>
              <a:cs typeface="Mada"/>
              <a:sym typeface="Mada"/>
            </a:endParaRPr>
          </a:p>
          <a:p>
            <a:pPr indent="0" lvl="0" marL="0" rtl="0" algn="l">
              <a:spcBef>
                <a:spcPts val="0"/>
              </a:spcBef>
              <a:spcAft>
                <a:spcPts val="0"/>
              </a:spcAft>
              <a:buNone/>
            </a:pPr>
            <a:r>
              <a:rPr lang="en" sz="1200">
                <a:solidFill>
                  <a:srgbClr val="999999"/>
                </a:solidFill>
                <a:latin typeface="Mada"/>
                <a:ea typeface="Mada"/>
                <a:cs typeface="Mada"/>
                <a:sym typeface="Mada"/>
              </a:rPr>
              <a:t>Grey: Extra info or explanation</a:t>
            </a:r>
            <a:endParaRPr sz="1200">
              <a:solidFill>
                <a:srgbClr val="999999"/>
              </a:solidFill>
              <a:latin typeface="Mada"/>
              <a:ea typeface="Mada"/>
              <a:cs typeface="Mada"/>
              <a:sym typeface="Mada"/>
            </a:endParaRPr>
          </a:p>
          <a:p>
            <a:pPr indent="0" lvl="0" marL="0" rtl="0" algn="l">
              <a:spcBef>
                <a:spcPts val="0"/>
              </a:spcBef>
              <a:spcAft>
                <a:spcPts val="0"/>
              </a:spcAft>
              <a:buNone/>
            </a:pPr>
            <a:r>
              <a:rPr lang="en" sz="1200">
                <a:solidFill>
                  <a:srgbClr val="6AA84F"/>
                </a:solidFill>
                <a:latin typeface="Mada"/>
                <a:ea typeface="Mada"/>
                <a:cs typeface="Mada"/>
                <a:sym typeface="Mada"/>
              </a:rPr>
              <a:t>Green : Dr. notes</a:t>
            </a:r>
            <a:endParaRPr sz="1200">
              <a:solidFill>
                <a:srgbClr val="6AA84F"/>
              </a:solidFill>
              <a:latin typeface="Mada"/>
              <a:ea typeface="Mada"/>
              <a:cs typeface="Mada"/>
              <a:sym typeface="Mada"/>
            </a:endParaRPr>
          </a:p>
        </p:txBody>
      </p:sp>
      <p:sp>
        <p:nvSpPr>
          <p:cNvPr id="161" name="Google Shape;161;p37"/>
          <p:cNvSpPr/>
          <p:nvPr/>
        </p:nvSpPr>
        <p:spPr>
          <a:xfrm flipH="1">
            <a:off x="5553225" y="1171575"/>
            <a:ext cx="1219800" cy="238200"/>
          </a:xfrm>
          <a:prstGeom prst="homePlat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u="sng">
                <a:solidFill>
                  <a:srgbClr val="999999"/>
                </a:solidFill>
                <a:latin typeface="Mada"/>
                <a:ea typeface="Mada"/>
                <a:cs typeface="Mada"/>
                <a:sym typeface="Mada"/>
                <a:hlinkClick r:id="rId7"/>
              </a:rPr>
              <a:t>Editing File</a:t>
            </a:r>
            <a:endParaRPr i="1" sz="1200" u="sng">
              <a:solidFill>
                <a:srgbClr val="999999"/>
              </a:solidFill>
              <a:latin typeface="Mada"/>
              <a:ea typeface="Mada"/>
              <a:cs typeface="Mada"/>
              <a:sym typeface="Mada"/>
            </a:endParaRPr>
          </a:p>
        </p:txBody>
      </p:sp>
      <p:sp>
        <p:nvSpPr>
          <p:cNvPr id="162" name="Google Shape;162;p37"/>
          <p:cNvSpPr/>
          <p:nvPr/>
        </p:nvSpPr>
        <p:spPr>
          <a:xfrm flipH="1">
            <a:off x="5553225" y="1552575"/>
            <a:ext cx="1219800" cy="238200"/>
          </a:xfrm>
          <a:prstGeom prst="homePlat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u="sng">
                <a:solidFill>
                  <a:srgbClr val="999999"/>
                </a:solidFill>
                <a:latin typeface="Mada"/>
                <a:ea typeface="Mada"/>
                <a:cs typeface="Mada"/>
                <a:sym typeface="Mada"/>
                <a:hlinkClick r:id="rId8"/>
              </a:rPr>
              <a:t>Mnemonic File</a:t>
            </a:r>
            <a:endParaRPr i="1" sz="1200" u="sng">
              <a:solidFill>
                <a:srgbClr val="999999"/>
              </a:solidFill>
              <a:latin typeface="Mada"/>
              <a:ea typeface="Mada"/>
              <a:cs typeface="Mada"/>
              <a:sym typeface="Mada"/>
            </a:endParaRPr>
          </a:p>
        </p:txBody>
      </p:sp>
      <p:pic>
        <p:nvPicPr>
          <p:cNvPr id="163" name="Google Shape;163;p37"/>
          <p:cNvPicPr preferRelativeResize="0"/>
          <p:nvPr/>
        </p:nvPicPr>
        <p:blipFill rotWithShape="1">
          <a:blip r:embed="rId9">
            <a:alphaModFix/>
          </a:blip>
          <a:srcRect b="0" l="0" r="0" t="0"/>
          <a:stretch/>
        </p:blipFill>
        <p:spPr>
          <a:xfrm>
            <a:off x="3640950" y="203213"/>
            <a:ext cx="666601" cy="666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38"/>
          <p:cNvSpPr txBox="1"/>
          <p:nvPr>
            <p:ph idx="1" type="body"/>
          </p:nvPr>
        </p:nvSpPr>
        <p:spPr>
          <a:xfrm>
            <a:off x="-7996500" y="6140875"/>
            <a:ext cx="6373800" cy="975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Mada"/>
                <a:ea typeface="Mada"/>
                <a:cs typeface="Mada"/>
                <a:sym typeface="Mada"/>
              </a:rPr>
              <a:t>•</a:t>
            </a:r>
            <a:r>
              <a:rPr lang="en" sz="1200">
                <a:solidFill>
                  <a:srgbClr val="674EA7"/>
                </a:solidFill>
                <a:latin typeface="Mada"/>
                <a:ea typeface="Mada"/>
                <a:cs typeface="Mada"/>
                <a:sym typeface="Mada"/>
              </a:rPr>
              <a:t> Calcium plays an essential role in many cellular processes, including: (1) muscle contraction, (2) hormone secretion, (3) cell proliferation, and (4) gene expression.</a:t>
            </a:r>
            <a:endParaRPr sz="1200">
              <a:solidFill>
                <a:srgbClr val="674EA7"/>
              </a:solidFill>
              <a:latin typeface="Mada"/>
              <a:ea typeface="Mada"/>
              <a:cs typeface="Mada"/>
              <a:sym typeface="Mada"/>
            </a:endParaRPr>
          </a:p>
          <a:p>
            <a:pPr indent="0" lvl="0" marL="0" rtl="0" algn="l">
              <a:spcBef>
                <a:spcPts val="1600"/>
              </a:spcBef>
              <a:spcAft>
                <a:spcPts val="0"/>
              </a:spcAft>
              <a:buNone/>
            </a:pPr>
            <a:r>
              <a:rPr lang="en" sz="1200">
                <a:solidFill>
                  <a:srgbClr val="000000"/>
                </a:solidFill>
                <a:latin typeface="Mada"/>
                <a:ea typeface="Mada"/>
                <a:cs typeface="Mada"/>
                <a:sym typeface="Mada"/>
              </a:rPr>
              <a:t>• Calcium balance is a dynamic process that reflects a balance between:</a:t>
            </a:r>
            <a:endParaRPr sz="1200">
              <a:solidFill>
                <a:srgbClr val="000000"/>
              </a:solidFill>
              <a:latin typeface="Mada"/>
              <a:ea typeface="Mada"/>
              <a:cs typeface="Mada"/>
              <a:sym typeface="Mada"/>
            </a:endParaRPr>
          </a:p>
          <a:p>
            <a:pPr indent="-304800" lvl="0" marL="457200" rtl="0" algn="l">
              <a:spcBef>
                <a:spcPts val="1600"/>
              </a:spcBef>
              <a:spcAft>
                <a:spcPts val="0"/>
              </a:spcAft>
              <a:buClr>
                <a:srgbClr val="000000"/>
              </a:buClr>
              <a:buSzPts val="1200"/>
              <a:buFont typeface="Mada"/>
              <a:buAutoNum type="arabicPeriod"/>
            </a:pPr>
            <a:r>
              <a:rPr lang="en" sz="1200">
                <a:solidFill>
                  <a:srgbClr val="000000"/>
                </a:solidFill>
                <a:latin typeface="Mada"/>
                <a:ea typeface="Mada"/>
                <a:cs typeface="Mada"/>
                <a:sym typeface="Mada"/>
              </a:rPr>
              <a:t> calcium absorption by the intestinal tract. </a:t>
            </a:r>
            <a:endParaRPr sz="1200">
              <a:solidFill>
                <a:srgbClr val="000000"/>
              </a:solidFill>
              <a:latin typeface="Mada"/>
              <a:ea typeface="Mada"/>
              <a:cs typeface="Mada"/>
              <a:sym typeface="Mada"/>
            </a:endParaRPr>
          </a:p>
          <a:p>
            <a:pPr indent="-304800" lvl="0" marL="457200" rtl="0" algn="l">
              <a:spcBef>
                <a:spcPts val="0"/>
              </a:spcBef>
              <a:spcAft>
                <a:spcPts val="0"/>
              </a:spcAft>
              <a:buClr>
                <a:srgbClr val="000000"/>
              </a:buClr>
              <a:buSzPts val="1200"/>
              <a:buFont typeface="Mada"/>
              <a:buAutoNum type="arabicPeriod"/>
            </a:pPr>
            <a:r>
              <a:rPr lang="en" sz="1200">
                <a:solidFill>
                  <a:srgbClr val="000000"/>
                </a:solidFill>
                <a:latin typeface="Mada"/>
                <a:ea typeface="Mada"/>
                <a:cs typeface="Mada"/>
                <a:sym typeface="Mada"/>
              </a:rPr>
              <a:t> calcium excretion by the kidney.</a:t>
            </a:r>
            <a:endParaRPr sz="1200">
              <a:solidFill>
                <a:srgbClr val="000000"/>
              </a:solidFill>
              <a:latin typeface="Mada"/>
              <a:ea typeface="Mada"/>
              <a:cs typeface="Mada"/>
              <a:sym typeface="Mada"/>
            </a:endParaRPr>
          </a:p>
          <a:p>
            <a:pPr indent="-304800" lvl="0" marL="457200" rtl="0" algn="l">
              <a:spcBef>
                <a:spcPts val="0"/>
              </a:spcBef>
              <a:spcAft>
                <a:spcPts val="0"/>
              </a:spcAft>
              <a:buClr>
                <a:srgbClr val="000000"/>
              </a:buClr>
              <a:buSzPts val="1200"/>
              <a:buFont typeface="Mada"/>
              <a:buAutoNum type="arabicPeriod"/>
            </a:pPr>
            <a:r>
              <a:rPr lang="en" sz="1200">
                <a:solidFill>
                  <a:srgbClr val="000000"/>
                </a:solidFill>
                <a:latin typeface="Mada"/>
                <a:ea typeface="Mada"/>
                <a:cs typeface="Mada"/>
                <a:sym typeface="Mada"/>
              </a:rPr>
              <a:t> release and uptake of calcium by bone during bone formation and resorption. </a:t>
            </a:r>
            <a:endParaRPr sz="1200">
              <a:solidFill>
                <a:srgbClr val="000000"/>
              </a:solidFill>
              <a:latin typeface="Mada"/>
              <a:ea typeface="Mada"/>
              <a:cs typeface="Mada"/>
              <a:sym typeface="Mada"/>
            </a:endParaRPr>
          </a:p>
          <a:p>
            <a:pPr indent="0" lvl="0" marL="457200" rtl="0" algn="l">
              <a:spcBef>
                <a:spcPts val="1600"/>
              </a:spcBef>
              <a:spcAft>
                <a:spcPts val="0"/>
              </a:spcAft>
              <a:buNone/>
            </a:pPr>
            <a:r>
              <a:t/>
            </a:r>
            <a:endParaRPr sz="1200">
              <a:solidFill>
                <a:srgbClr val="000000"/>
              </a:solidFill>
              <a:latin typeface="Mada"/>
              <a:ea typeface="Mada"/>
              <a:cs typeface="Mada"/>
              <a:sym typeface="Mada"/>
            </a:endParaRPr>
          </a:p>
          <a:p>
            <a:pPr indent="0" lvl="0" marL="457200" rtl="0" algn="l">
              <a:spcBef>
                <a:spcPts val="1600"/>
              </a:spcBef>
              <a:spcAft>
                <a:spcPts val="0"/>
              </a:spcAft>
              <a:buNone/>
            </a:pPr>
            <a:r>
              <a:rPr b="1" lang="en" sz="1200">
                <a:solidFill>
                  <a:srgbClr val="000000"/>
                </a:solidFill>
                <a:latin typeface="Mada"/>
                <a:ea typeface="Mada"/>
                <a:cs typeface="Mada"/>
                <a:sym typeface="Mada"/>
              </a:rPr>
              <a:t>           </a:t>
            </a:r>
            <a:endParaRPr b="1" sz="1200">
              <a:solidFill>
                <a:srgbClr val="000000"/>
              </a:solidFill>
              <a:latin typeface="Mada"/>
              <a:ea typeface="Mada"/>
              <a:cs typeface="Mada"/>
              <a:sym typeface="Mada"/>
            </a:endParaRPr>
          </a:p>
          <a:p>
            <a:pPr indent="0" lvl="0" marL="457200" rtl="0" algn="l">
              <a:spcBef>
                <a:spcPts val="1600"/>
              </a:spcBef>
              <a:spcAft>
                <a:spcPts val="0"/>
              </a:spcAft>
              <a:buNone/>
            </a:pPr>
            <a:r>
              <a:t/>
            </a:r>
            <a:endParaRPr b="1" sz="1200">
              <a:solidFill>
                <a:srgbClr val="000000"/>
              </a:solidFill>
              <a:latin typeface="Mada"/>
              <a:ea typeface="Mada"/>
              <a:cs typeface="Mada"/>
              <a:sym typeface="Mada"/>
            </a:endParaRPr>
          </a:p>
          <a:p>
            <a:pPr indent="0" lvl="0" marL="457200" rtl="0" algn="l">
              <a:spcBef>
                <a:spcPts val="1600"/>
              </a:spcBef>
              <a:spcAft>
                <a:spcPts val="0"/>
              </a:spcAft>
              <a:buNone/>
            </a:pPr>
            <a:r>
              <a:t/>
            </a:r>
            <a:endParaRPr b="1" sz="1200">
              <a:solidFill>
                <a:srgbClr val="000000"/>
              </a:solidFill>
              <a:latin typeface="Mada"/>
              <a:ea typeface="Mada"/>
              <a:cs typeface="Mada"/>
              <a:sym typeface="Mada"/>
            </a:endParaRPr>
          </a:p>
          <a:p>
            <a:pPr indent="0" lvl="0" marL="457200" rtl="0" algn="l">
              <a:spcBef>
                <a:spcPts val="1600"/>
              </a:spcBef>
              <a:spcAft>
                <a:spcPts val="0"/>
              </a:spcAft>
              <a:buNone/>
            </a:pPr>
            <a:r>
              <a:t/>
            </a:r>
            <a:endParaRPr b="1" sz="1200">
              <a:solidFill>
                <a:srgbClr val="000000"/>
              </a:solidFill>
              <a:latin typeface="Mada"/>
              <a:ea typeface="Mada"/>
              <a:cs typeface="Mada"/>
              <a:sym typeface="Mada"/>
            </a:endParaRPr>
          </a:p>
          <a:p>
            <a:pPr indent="0" lvl="0" marL="457200" rtl="0" algn="l">
              <a:spcBef>
                <a:spcPts val="1600"/>
              </a:spcBef>
              <a:spcAft>
                <a:spcPts val="0"/>
              </a:spcAft>
              <a:buNone/>
            </a:pPr>
            <a:r>
              <a:rPr b="1" lang="en" sz="1200">
                <a:solidFill>
                  <a:srgbClr val="000000"/>
                </a:solidFill>
                <a:latin typeface="Mada"/>
                <a:ea typeface="Mada"/>
                <a:cs typeface="Mada"/>
                <a:sym typeface="Mada"/>
              </a:rPr>
              <a:t> </a:t>
            </a:r>
            <a:endParaRPr sz="1200">
              <a:solidFill>
                <a:srgbClr val="000000"/>
              </a:solidFill>
              <a:latin typeface="Mada"/>
              <a:ea typeface="Mada"/>
              <a:cs typeface="Mada"/>
              <a:sym typeface="Mada"/>
            </a:endParaRPr>
          </a:p>
          <a:p>
            <a:pPr indent="0" lvl="0" marL="0" rtl="0" algn="l">
              <a:spcBef>
                <a:spcPts val="1600"/>
              </a:spcBef>
              <a:spcAft>
                <a:spcPts val="0"/>
              </a:spcAft>
              <a:buNone/>
            </a:pPr>
            <a:r>
              <a:t/>
            </a:r>
            <a:endParaRPr sz="1200">
              <a:solidFill>
                <a:srgbClr val="000000"/>
              </a:solidFill>
              <a:latin typeface="Mada"/>
              <a:ea typeface="Mada"/>
              <a:cs typeface="Mada"/>
              <a:sym typeface="Mada"/>
            </a:endParaRPr>
          </a:p>
          <a:p>
            <a:pPr indent="0" lvl="0" marL="0" rtl="0" algn="l">
              <a:spcBef>
                <a:spcPts val="1600"/>
              </a:spcBef>
              <a:spcAft>
                <a:spcPts val="0"/>
              </a:spcAft>
              <a:buNone/>
            </a:pPr>
            <a:r>
              <a:rPr lang="en" sz="1200">
                <a:solidFill>
                  <a:srgbClr val="000000"/>
                </a:solidFill>
                <a:latin typeface="Mada"/>
                <a:ea typeface="Mada"/>
                <a:cs typeface="Mada"/>
                <a:sym typeface="Mada"/>
              </a:rPr>
              <a:t>             </a:t>
            </a:r>
            <a:endParaRPr sz="1200">
              <a:solidFill>
                <a:srgbClr val="000000"/>
              </a:solidFill>
              <a:latin typeface="Mada"/>
              <a:ea typeface="Mada"/>
              <a:cs typeface="Mada"/>
              <a:sym typeface="Mada"/>
            </a:endParaRPr>
          </a:p>
          <a:p>
            <a:pPr indent="0" lvl="0" marL="0" rtl="0" algn="l">
              <a:spcBef>
                <a:spcPts val="1600"/>
              </a:spcBef>
              <a:spcAft>
                <a:spcPts val="0"/>
              </a:spcAft>
              <a:buNone/>
            </a:pPr>
            <a:r>
              <a:t/>
            </a:r>
            <a:endParaRPr sz="1200">
              <a:solidFill>
                <a:srgbClr val="000000"/>
              </a:solidFill>
              <a:latin typeface="Mada"/>
              <a:ea typeface="Mada"/>
              <a:cs typeface="Mada"/>
              <a:sym typeface="Mada"/>
            </a:endParaRPr>
          </a:p>
          <a:p>
            <a:pPr indent="0" lvl="0" marL="0" rtl="0" algn="l">
              <a:spcBef>
                <a:spcPts val="1600"/>
              </a:spcBef>
              <a:spcAft>
                <a:spcPts val="0"/>
              </a:spcAft>
              <a:buNone/>
            </a:pPr>
            <a:r>
              <a:rPr lang="en" sz="1200">
                <a:solidFill>
                  <a:srgbClr val="000000"/>
                </a:solidFill>
                <a:latin typeface="Mada"/>
                <a:ea typeface="Mada"/>
                <a:cs typeface="Mada"/>
                <a:sym typeface="Mada"/>
              </a:rPr>
              <a:t>  </a:t>
            </a:r>
            <a:endParaRPr sz="1200">
              <a:solidFill>
                <a:srgbClr val="000000"/>
              </a:solidFill>
              <a:latin typeface="Mada"/>
              <a:ea typeface="Mada"/>
              <a:cs typeface="Mada"/>
              <a:sym typeface="Mada"/>
            </a:endParaRPr>
          </a:p>
          <a:p>
            <a:pPr indent="0" lvl="0" marL="0" rtl="0" algn="l">
              <a:lnSpc>
                <a:spcPct val="100000"/>
              </a:lnSpc>
              <a:spcBef>
                <a:spcPts val="1600"/>
              </a:spcBef>
              <a:spcAft>
                <a:spcPts val="0"/>
              </a:spcAft>
              <a:buNone/>
            </a:pPr>
            <a:r>
              <a:rPr b="1" lang="en" u="sng">
                <a:solidFill>
                  <a:srgbClr val="78B8A3"/>
                </a:solidFill>
                <a:latin typeface="Mada"/>
                <a:ea typeface="Mada"/>
                <a:cs typeface="Mada"/>
                <a:sym typeface="Mada"/>
              </a:rPr>
              <a:t>Bones:</a:t>
            </a:r>
            <a:endParaRPr sz="1200">
              <a:solidFill>
                <a:srgbClr val="314043"/>
              </a:solidFill>
              <a:latin typeface="Mada"/>
              <a:ea typeface="Mada"/>
              <a:cs typeface="Mada"/>
              <a:sym typeface="Mada"/>
            </a:endParaRPr>
          </a:p>
          <a:p>
            <a:pPr indent="-304800" lvl="0" marL="457200" rtl="0" algn="l">
              <a:lnSpc>
                <a:spcPct val="100000"/>
              </a:lnSpc>
              <a:spcBef>
                <a:spcPts val="1600"/>
              </a:spcBef>
              <a:spcAft>
                <a:spcPts val="0"/>
              </a:spcAft>
              <a:buClr>
                <a:srgbClr val="3C78D8"/>
              </a:buClr>
              <a:buSzPts val="1200"/>
              <a:buFont typeface="Mada"/>
              <a:buChar char="●"/>
            </a:pPr>
            <a:r>
              <a:rPr lang="en" sz="1200">
                <a:solidFill>
                  <a:srgbClr val="3C78D8"/>
                </a:solidFill>
                <a:latin typeface="Mada"/>
                <a:ea typeface="Mada"/>
                <a:cs typeface="Mada"/>
                <a:sym typeface="Mada"/>
              </a:rPr>
              <a:t>Is a dynamic organ undergoes continuous remodeling process involving resorption of old bone by osteoclast &amp; formation of new bone by osteoblast</a:t>
            </a:r>
            <a:endParaRPr sz="1200">
              <a:solidFill>
                <a:srgbClr val="3C78D8"/>
              </a:solidFill>
              <a:latin typeface="Mada"/>
              <a:ea typeface="Mada"/>
              <a:cs typeface="Mada"/>
              <a:sym typeface="Mada"/>
            </a:endParaRPr>
          </a:p>
          <a:p>
            <a:pPr indent="-304800" lvl="0" marL="457200" rtl="0" algn="l">
              <a:lnSpc>
                <a:spcPct val="100000"/>
              </a:lnSpc>
              <a:spcBef>
                <a:spcPts val="0"/>
              </a:spcBef>
              <a:spcAft>
                <a:spcPts val="0"/>
              </a:spcAft>
              <a:buClr>
                <a:srgbClr val="314043"/>
              </a:buClr>
              <a:buSzPts val="1200"/>
              <a:buFont typeface="Mada"/>
              <a:buChar char="●"/>
            </a:pPr>
            <a:r>
              <a:rPr lang="en" sz="1200">
                <a:solidFill>
                  <a:srgbClr val="314043"/>
                </a:solidFill>
                <a:latin typeface="Mada"/>
                <a:ea typeface="Mada"/>
                <a:cs typeface="Mada"/>
                <a:sym typeface="Mada"/>
              </a:rPr>
              <a:t>The dominant site of calcium storage in the body is bone, which contains nearly 99.9% of body calcium.</a:t>
            </a:r>
            <a:endParaRPr sz="1200">
              <a:solidFill>
                <a:srgbClr val="314043"/>
              </a:solidFill>
              <a:latin typeface="Mada"/>
              <a:ea typeface="Mada"/>
              <a:cs typeface="Mada"/>
              <a:sym typeface="Mada"/>
            </a:endParaRPr>
          </a:p>
          <a:p>
            <a:pPr indent="-304800" lvl="0" marL="457200" rtl="0" algn="l">
              <a:lnSpc>
                <a:spcPct val="100000"/>
              </a:lnSpc>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Although only a small fraction of total body calcium is located in the plasma, it is the plasma concentration of ionized calcium that is tightly regulated, primarily under the control of PTH and vitamin D.</a:t>
            </a:r>
            <a:endParaRPr sz="1200">
              <a:solidFill>
                <a:srgbClr val="674EA7"/>
              </a:solidFill>
              <a:latin typeface="Mada"/>
              <a:ea typeface="Mada"/>
              <a:cs typeface="Mada"/>
              <a:sym typeface="Mada"/>
            </a:endParaRPr>
          </a:p>
          <a:p>
            <a:pPr indent="0" lvl="0" marL="0" rtl="0" algn="l">
              <a:lnSpc>
                <a:spcPct val="100000"/>
              </a:lnSpc>
              <a:spcBef>
                <a:spcPts val="0"/>
              </a:spcBef>
              <a:spcAft>
                <a:spcPts val="1600"/>
              </a:spcAft>
              <a:buNone/>
            </a:pPr>
            <a:r>
              <a:rPr b="1" lang="en" u="sng">
                <a:solidFill>
                  <a:srgbClr val="78B8A3"/>
                </a:solidFill>
                <a:latin typeface="Mada"/>
                <a:ea typeface="Mada"/>
                <a:cs typeface="Mada"/>
                <a:sym typeface="Mada"/>
              </a:rPr>
              <a:t>Ca metabolism:</a:t>
            </a:r>
            <a:endParaRPr b="1" sz="1200">
              <a:solidFill>
                <a:srgbClr val="314043"/>
              </a:solidFill>
              <a:latin typeface="Mada"/>
              <a:ea typeface="Mada"/>
              <a:cs typeface="Mada"/>
              <a:sym typeface="Mada"/>
            </a:endParaRPr>
          </a:p>
        </p:txBody>
      </p:sp>
      <p:sp>
        <p:nvSpPr>
          <p:cNvPr id="169" name="Google Shape;169;p38"/>
          <p:cNvSpPr/>
          <p:nvPr/>
        </p:nvSpPr>
        <p:spPr>
          <a:xfrm>
            <a:off x="191600" y="3845126"/>
            <a:ext cx="1672800" cy="4269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en" sz="1200">
                <a:latin typeface="Mada"/>
                <a:ea typeface="Mada"/>
                <a:cs typeface="Mada"/>
                <a:sym typeface="Mada"/>
              </a:rPr>
              <a:t>Parathyroid hormone (PTH)</a:t>
            </a:r>
            <a:endParaRPr b="1" sz="1200">
              <a:latin typeface="Mada"/>
              <a:ea typeface="Mada"/>
              <a:cs typeface="Mada"/>
              <a:sym typeface="Mada"/>
            </a:endParaRPr>
          </a:p>
        </p:txBody>
      </p:sp>
      <p:sp>
        <p:nvSpPr>
          <p:cNvPr id="170" name="Google Shape;170;p38"/>
          <p:cNvSpPr/>
          <p:nvPr/>
        </p:nvSpPr>
        <p:spPr>
          <a:xfrm>
            <a:off x="2528593" y="3845132"/>
            <a:ext cx="1784400" cy="4269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en" sz="1200">
                <a:latin typeface="Mada"/>
                <a:ea typeface="Mada"/>
                <a:cs typeface="Mada"/>
                <a:sym typeface="Mada"/>
              </a:rPr>
              <a:t>Vitamin D</a:t>
            </a:r>
            <a:endParaRPr b="1" sz="1200">
              <a:latin typeface="Mada"/>
              <a:ea typeface="Mada"/>
              <a:cs typeface="Mada"/>
              <a:sym typeface="Mada"/>
            </a:endParaRPr>
          </a:p>
        </p:txBody>
      </p:sp>
      <p:sp>
        <p:nvSpPr>
          <p:cNvPr id="171" name="Google Shape;171;p38"/>
          <p:cNvSpPr/>
          <p:nvPr/>
        </p:nvSpPr>
        <p:spPr>
          <a:xfrm>
            <a:off x="4958155" y="3845123"/>
            <a:ext cx="1672800" cy="4269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en" sz="1200">
                <a:latin typeface="Mada"/>
                <a:ea typeface="Mada"/>
                <a:cs typeface="Mada"/>
                <a:sym typeface="Mada"/>
              </a:rPr>
              <a:t>Calcitonin</a:t>
            </a:r>
            <a:endParaRPr b="1" sz="1200">
              <a:latin typeface="Mada"/>
              <a:ea typeface="Mada"/>
              <a:cs typeface="Mada"/>
              <a:sym typeface="Mada"/>
            </a:endParaRPr>
          </a:p>
        </p:txBody>
      </p:sp>
      <p:sp>
        <p:nvSpPr>
          <p:cNvPr id="172" name="Google Shape;172;p38"/>
          <p:cNvSpPr/>
          <p:nvPr/>
        </p:nvSpPr>
        <p:spPr>
          <a:xfrm>
            <a:off x="269825" y="3059250"/>
            <a:ext cx="6312000" cy="431100"/>
          </a:xfrm>
          <a:prstGeom prst="roundRect">
            <a:avLst>
              <a:gd fmla="val 16667" name="adj"/>
            </a:avLst>
          </a:prstGeom>
          <a:solidFill>
            <a:srgbClr val="A4CFC1"/>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en" sz="1800">
                <a:solidFill>
                  <a:srgbClr val="FFFFFF"/>
                </a:solidFill>
                <a:latin typeface="Mada"/>
                <a:ea typeface="Mada"/>
                <a:cs typeface="Mada"/>
                <a:sym typeface="Mada"/>
              </a:rPr>
              <a:t>3 principal </a:t>
            </a:r>
            <a:r>
              <a:rPr b="1" lang="en" sz="1800" u="sng">
                <a:solidFill>
                  <a:srgbClr val="FFFFFF"/>
                </a:solidFill>
                <a:latin typeface="Mada"/>
                <a:ea typeface="Mada"/>
                <a:cs typeface="Mada"/>
                <a:sym typeface="Mada"/>
              </a:rPr>
              <a:t>hormones</a:t>
            </a:r>
            <a:r>
              <a:rPr b="1" lang="en" sz="1800">
                <a:solidFill>
                  <a:srgbClr val="FFFFFF"/>
                </a:solidFill>
                <a:latin typeface="Mada"/>
                <a:ea typeface="Mada"/>
                <a:cs typeface="Mada"/>
                <a:sym typeface="Mada"/>
              </a:rPr>
              <a:t> regulate Ca</a:t>
            </a:r>
            <a:r>
              <a:rPr b="1" baseline="30000" lang="en" sz="1800">
                <a:solidFill>
                  <a:srgbClr val="FFFFFF"/>
                </a:solidFill>
                <a:latin typeface="Mada"/>
                <a:ea typeface="Mada"/>
                <a:cs typeface="Mada"/>
                <a:sym typeface="Mada"/>
              </a:rPr>
              <a:t>+2</a:t>
            </a:r>
            <a:r>
              <a:rPr b="1" lang="en" sz="1800">
                <a:solidFill>
                  <a:srgbClr val="FFFFFF"/>
                </a:solidFill>
                <a:latin typeface="Mada"/>
                <a:ea typeface="Mada"/>
                <a:cs typeface="Mada"/>
                <a:sym typeface="Mada"/>
              </a:rPr>
              <a:t> homeostasis</a:t>
            </a:r>
            <a:endParaRPr b="1" sz="1800">
              <a:solidFill>
                <a:srgbClr val="FFFFFF"/>
              </a:solidFill>
              <a:latin typeface="Mada"/>
              <a:ea typeface="Mada"/>
              <a:cs typeface="Mada"/>
              <a:sym typeface="Mada"/>
            </a:endParaRPr>
          </a:p>
        </p:txBody>
      </p:sp>
      <p:cxnSp>
        <p:nvCxnSpPr>
          <p:cNvPr id="173" name="Google Shape;173;p38"/>
          <p:cNvCxnSpPr>
            <a:stCxn id="172" idx="2"/>
            <a:endCxn id="169" idx="0"/>
          </p:cNvCxnSpPr>
          <p:nvPr/>
        </p:nvCxnSpPr>
        <p:spPr>
          <a:xfrm rot="5400000">
            <a:off x="2049425" y="2468850"/>
            <a:ext cx="354900" cy="2397900"/>
          </a:xfrm>
          <a:prstGeom prst="bentConnector3">
            <a:avLst>
              <a:gd fmla="val 49983" name="adj1"/>
            </a:avLst>
          </a:prstGeom>
          <a:noFill/>
          <a:ln cap="flat" cmpd="sng" w="9525">
            <a:solidFill>
              <a:srgbClr val="666666"/>
            </a:solidFill>
            <a:prstDash val="solid"/>
            <a:round/>
            <a:headEnd len="med" w="med" type="none"/>
            <a:tailEnd len="med" w="med" type="none"/>
          </a:ln>
        </p:spPr>
      </p:cxnSp>
      <p:cxnSp>
        <p:nvCxnSpPr>
          <p:cNvPr id="174" name="Google Shape;174;p38"/>
          <p:cNvCxnSpPr>
            <a:stCxn id="172" idx="2"/>
            <a:endCxn id="171" idx="0"/>
          </p:cNvCxnSpPr>
          <p:nvPr/>
        </p:nvCxnSpPr>
        <p:spPr>
          <a:xfrm flipH="1" rot="-5400000">
            <a:off x="4432775" y="2483400"/>
            <a:ext cx="354900" cy="2368800"/>
          </a:xfrm>
          <a:prstGeom prst="bentConnector3">
            <a:avLst>
              <a:gd fmla="val 49982" name="adj1"/>
            </a:avLst>
          </a:prstGeom>
          <a:noFill/>
          <a:ln cap="flat" cmpd="sng" w="9525">
            <a:solidFill>
              <a:srgbClr val="666666"/>
            </a:solidFill>
            <a:prstDash val="solid"/>
            <a:round/>
            <a:headEnd len="med" w="med" type="none"/>
            <a:tailEnd len="med" w="med" type="none"/>
          </a:ln>
        </p:spPr>
      </p:cxnSp>
      <p:sp>
        <p:nvSpPr>
          <p:cNvPr id="175" name="Google Shape;175;p38"/>
          <p:cNvSpPr/>
          <p:nvPr/>
        </p:nvSpPr>
        <p:spPr>
          <a:xfrm>
            <a:off x="336350" y="289050"/>
            <a:ext cx="6312000" cy="4353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2400">
                <a:solidFill>
                  <a:srgbClr val="314043"/>
                </a:solidFill>
                <a:latin typeface="Georgia"/>
                <a:ea typeface="Georgia"/>
                <a:cs typeface="Georgia"/>
                <a:sym typeface="Georgia"/>
              </a:rPr>
              <a:t>Calcium Metabolism</a:t>
            </a:r>
            <a:endParaRPr b="1" sz="2400">
              <a:solidFill>
                <a:srgbClr val="314043"/>
              </a:solidFill>
              <a:latin typeface="Georgia"/>
              <a:ea typeface="Georgia"/>
              <a:cs typeface="Georgia"/>
              <a:sym typeface="Georgia"/>
            </a:endParaRPr>
          </a:p>
        </p:txBody>
      </p:sp>
      <p:pic>
        <p:nvPicPr>
          <p:cNvPr id="176" name="Google Shape;176;p38"/>
          <p:cNvPicPr preferRelativeResize="0"/>
          <p:nvPr/>
        </p:nvPicPr>
        <p:blipFill rotWithShape="1">
          <a:blip r:embed="rId3">
            <a:alphaModFix/>
          </a:blip>
          <a:srcRect b="11865" l="0" r="0" t="-7632"/>
          <a:stretch/>
        </p:blipFill>
        <p:spPr>
          <a:xfrm>
            <a:off x="2925463" y="5561100"/>
            <a:ext cx="921900" cy="863100"/>
          </a:xfrm>
          <a:prstGeom prst="ellipse">
            <a:avLst/>
          </a:prstGeom>
          <a:noFill/>
          <a:ln cap="flat" cmpd="sng" w="19050">
            <a:solidFill>
              <a:srgbClr val="314043"/>
            </a:solidFill>
            <a:prstDash val="solid"/>
            <a:round/>
            <a:headEnd len="sm" w="sm" type="none"/>
            <a:tailEnd len="sm" w="sm" type="none"/>
          </a:ln>
        </p:spPr>
      </p:pic>
      <p:pic>
        <p:nvPicPr>
          <p:cNvPr id="177" name="Google Shape;177;p38"/>
          <p:cNvPicPr preferRelativeResize="0"/>
          <p:nvPr/>
        </p:nvPicPr>
        <p:blipFill>
          <a:blip r:embed="rId4">
            <a:alphaModFix/>
          </a:blip>
          <a:stretch>
            <a:fillRect/>
          </a:stretch>
        </p:blipFill>
        <p:spPr>
          <a:xfrm>
            <a:off x="814700" y="5561100"/>
            <a:ext cx="921900" cy="863100"/>
          </a:xfrm>
          <a:prstGeom prst="ellipse">
            <a:avLst/>
          </a:prstGeom>
          <a:noFill/>
          <a:ln cap="flat" cmpd="sng" w="19050">
            <a:solidFill>
              <a:srgbClr val="314043"/>
            </a:solidFill>
            <a:prstDash val="solid"/>
            <a:round/>
            <a:headEnd len="sm" w="sm" type="none"/>
            <a:tailEnd len="sm" w="sm" type="none"/>
          </a:ln>
        </p:spPr>
      </p:pic>
      <p:pic>
        <p:nvPicPr>
          <p:cNvPr id="178" name="Google Shape;178;p38"/>
          <p:cNvPicPr preferRelativeResize="0"/>
          <p:nvPr/>
        </p:nvPicPr>
        <p:blipFill rotWithShape="1">
          <a:blip r:embed="rId5">
            <a:alphaModFix/>
          </a:blip>
          <a:srcRect b="47363" l="62781" r="9870" t="34106"/>
          <a:stretch/>
        </p:blipFill>
        <p:spPr>
          <a:xfrm>
            <a:off x="5157838" y="5561101"/>
            <a:ext cx="921900" cy="863100"/>
          </a:xfrm>
          <a:prstGeom prst="ellipse">
            <a:avLst/>
          </a:prstGeom>
          <a:noFill/>
          <a:ln cap="flat" cmpd="sng" w="19050">
            <a:solidFill>
              <a:srgbClr val="314043"/>
            </a:solidFill>
            <a:prstDash val="solid"/>
            <a:round/>
            <a:headEnd len="sm" w="sm" type="none"/>
            <a:tailEnd len="sm" w="sm" type="none"/>
          </a:ln>
        </p:spPr>
      </p:pic>
      <p:sp>
        <p:nvSpPr>
          <p:cNvPr id="179" name="Google Shape;179;p38"/>
          <p:cNvSpPr/>
          <p:nvPr/>
        </p:nvSpPr>
        <p:spPr>
          <a:xfrm>
            <a:off x="253375" y="4715150"/>
            <a:ext cx="6312000" cy="431100"/>
          </a:xfrm>
          <a:prstGeom prst="roundRect">
            <a:avLst>
              <a:gd fmla="val 16667" name="adj"/>
            </a:avLst>
          </a:prstGeom>
          <a:solidFill>
            <a:srgbClr val="A4CFC1"/>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en" sz="1800">
                <a:solidFill>
                  <a:srgbClr val="FFFFFF"/>
                </a:solidFill>
                <a:latin typeface="Mada"/>
                <a:ea typeface="Mada"/>
                <a:cs typeface="Mada"/>
                <a:sym typeface="Mada"/>
              </a:rPr>
              <a:t>3 target </a:t>
            </a:r>
            <a:r>
              <a:rPr b="1" lang="en" sz="1800" u="sng">
                <a:solidFill>
                  <a:srgbClr val="FFFFFF"/>
                </a:solidFill>
                <a:latin typeface="Mada"/>
                <a:ea typeface="Mada"/>
                <a:cs typeface="Mada"/>
                <a:sym typeface="Mada"/>
              </a:rPr>
              <a:t>tissues</a:t>
            </a:r>
            <a:r>
              <a:rPr b="1" lang="en" sz="1800">
                <a:solidFill>
                  <a:srgbClr val="FFFFFF"/>
                </a:solidFill>
                <a:latin typeface="Mada"/>
                <a:ea typeface="Mada"/>
                <a:cs typeface="Mada"/>
                <a:sym typeface="Mada"/>
              </a:rPr>
              <a:t> regulate </a:t>
            </a:r>
            <a:r>
              <a:rPr b="1" lang="en" sz="1800">
                <a:solidFill>
                  <a:schemeClr val="lt1"/>
                </a:solidFill>
                <a:latin typeface="Mada"/>
                <a:ea typeface="Mada"/>
                <a:cs typeface="Mada"/>
                <a:sym typeface="Mada"/>
              </a:rPr>
              <a:t>Ca</a:t>
            </a:r>
            <a:r>
              <a:rPr b="1" baseline="30000" lang="en" sz="1800">
                <a:solidFill>
                  <a:schemeClr val="lt1"/>
                </a:solidFill>
                <a:latin typeface="Mada"/>
                <a:ea typeface="Mada"/>
                <a:cs typeface="Mada"/>
                <a:sym typeface="Mada"/>
              </a:rPr>
              <a:t>+2</a:t>
            </a:r>
            <a:r>
              <a:rPr b="1" lang="en" sz="1800">
                <a:solidFill>
                  <a:srgbClr val="FFFFFF"/>
                </a:solidFill>
                <a:latin typeface="Mada"/>
                <a:ea typeface="Mada"/>
                <a:cs typeface="Mada"/>
                <a:sym typeface="Mada"/>
              </a:rPr>
              <a:t> homeostasis and Vit D:   </a:t>
            </a:r>
            <a:endParaRPr b="1" sz="1800">
              <a:solidFill>
                <a:srgbClr val="FFFFFF"/>
              </a:solidFill>
              <a:latin typeface="Mada"/>
              <a:ea typeface="Mada"/>
              <a:cs typeface="Mada"/>
              <a:sym typeface="Mada"/>
            </a:endParaRPr>
          </a:p>
        </p:txBody>
      </p:sp>
      <p:sp>
        <p:nvSpPr>
          <p:cNvPr id="180" name="Google Shape;180;p38"/>
          <p:cNvSpPr txBox="1"/>
          <p:nvPr/>
        </p:nvSpPr>
        <p:spPr>
          <a:xfrm>
            <a:off x="736200" y="5259200"/>
            <a:ext cx="1052100" cy="2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ada"/>
                <a:ea typeface="Mada"/>
                <a:cs typeface="Mada"/>
                <a:sym typeface="Mada"/>
              </a:rPr>
              <a:t>1-Bone</a:t>
            </a:r>
            <a:endParaRPr>
              <a:latin typeface="Mada"/>
              <a:ea typeface="Mada"/>
              <a:cs typeface="Mada"/>
              <a:sym typeface="Mada"/>
            </a:endParaRPr>
          </a:p>
        </p:txBody>
      </p:sp>
      <p:sp>
        <p:nvSpPr>
          <p:cNvPr id="181" name="Google Shape;181;p38"/>
          <p:cNvSpPr txBox="1"/>
          <p:nvPr/>
        </p:nvSpPr>
        <p:spPr>
          <a:xfrm>
            <a:off x="2860375" y="5238050"/>
            <a:ext cx="1052100" cy="2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ada"/>
                <a:ea typeface="Mada"/>
                <a:cs typeface="Mada"/>
                <a:sym typeface="Mada"/>
              </a:rPr>
              <a:t>2-Kidneys</a:t>
            </a:r>
            <a:endParaRPr>
              <a:latin typeface="Mada"/>
              <a:ea typeface="Mada"/>
              <a:cs typeface="Mada"/>
              <a:sym typeface="Mada"/>
            </a:endParaRPr>
          </a:p>
        </p:txBody>
      </p:sp>
      <p:sp>
        <p:nvSpPr>
          <p:cNvPr id="182" name="Google Shape;182;p38"/>
          <p:cNvSpPr txBox="1"/>
          <p:nvPr/>
        </p:nvSpPr>
        <p:spPr>
          <a:xfrm>
            <a:off x="5092750" y="5238050"/>
            <a:ext cx="1052100" cy="2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ada"/>
                <a:ea typeface="Mada"/>
                <a:cs typeface="Mada"/>
                <a:sym typeface="Mada"/>
              </a:rPr>
              <a:t>3-Intestine</a:t>
            </a:r>
            <a:endParaRPr>
              <a:latin typeface="Mada"/>
              <a:ea typeface="Mada"/>
              <a:cs typeface="Mada"/>
              <a:sym typeface="Mada"/>
            </a:endParaRPr>
          </a:p>
        </p:txBody>
      </p:sp>
      <p:cxnSp>
        <p:nvCxnSpPr>
          <p:cNvPr id="183" name="Google Shape;183;p38"/>
          <p:cNvCxnSpPr>
            <a:stCxn id="177" idx="4"/>
            <a:endCxn id="184" idx="0"/>
          </p:cNvCxnSpPr>
          <p:nvPr/>
        </p:nvCxnSpPr>
        <p:spPr>
          <a:xfrm>
            <a:off x="1275650" y="6424200"/>
            <a:ext cx="300" cy="199500"/>
          </a:xfrm>
          <a:prstGeom prst="straightConnector1">
            <a:avLst/>
          </a:prstGeom>
          <a:noFill/>
          <a:ln cap="flat" cmpd="sng" w="9525">
            <a:solidFill>
              <a:schemeClr val="dk2"/>
            </a:solidFill>
            <a:prstDash val="solid"/>
            <a:round/>
            <a:headEnd len="med" w="med" type="none"/>
            <a:tailEnd len="med" w="med" type="none"/>
          </a:ln>
        </p:spPr>
      </p:cxnSp>
      <p:sp>
        <p:nvSpPr>
          <p:cNvPr id="184" name="Google Shape;184;p38"/>
          <p:cNvSpPr/>
          <p:nvPr/>
        </p:nvSpPr>
        <p:spPr>
          <a:xfrm>
            <a:off x="538408" y="6623625"/>
            <a:ext cx="1475100" cy="377400"/>
          </a:xfrm>
          <a:prstGeom prst="roundRect">
            <a:avLst>
              <a:gd fmla="val 16667" name="adj"/>
            </a:avLst>
          </a:prstGeom>
          <a:noFill/>
          <a:ln cap="flat" cmpd="sng" w="19050">
            <a:solidFill>
              <a:srgbClr val="A4CFC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Mada"/>
                <a:ea typeface="Mada"/>
                <a:cs typeface="Mada"/>
                <a:sym typeface="Mada"/>
              </a:rPr>
              <a:t>Absorption and reabsorption of Ca</a:t>
            </a:r>
            <a:endParaRPr b="1" sz="1200">
              <a:latin typeface="Mada"/>
              <a:ea typeface="Mada"/>
              <a:cs typeface="Mada"/>
              <a:sym typeface="Mada"/>
            </a:endParaRPr>
          </a:p>
        </p:txBody>
      </p:sp>
      <p:sp>
        <p:nvSpPr>
          <p:cNvPr id="185" name="Google Shape;185;p38"/>
          <p:cNvSpPr/>
          <p:nvPr/>
        </p:nvSpPr>
        <p:spPr>
          <a:xfrm>
            <a:off x="4881250" y="6628726"/>
            <a:ext cx="1475100" cy="377400"/>
          </a:xfrm>
          <a:prstGeom prst="roundRect">
            <a:avLst>
              <a:gd fmla="val 16667" name="adj"/>
            </a:avLst>
          </a:prstGeom>
          <a:noFill/>
          <a:ln cap="flat" cmpd="sng" w="19050">
            <a:solidFill>
              <a:srgbClr val="A4CFC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Mada"/>
                <a:ea typeface="Mada"/>
                <a:cs typeface="Mada"/>
                <a:sym typeface="Mada"/>
              </a:rPr>
              <a:t>     Ca absorption   </a:t>
            </a:r>
            <a:endParaRPr b="1" sz="1200">
              <a:latin typeface="Mada"/>
              <a:ea typeface="Mada"/>
              <a:cs typeface="Mada"/>
              <a:sym typeface="Mada"/>
            </a:endParaRPr>
          </a:p>
        </p:txBody>
      </p:sp>
      <p:cxnSp>
        <p:nvCxnSpPr>
          <p:cNvPr id="186" name="Google Shape;186;p38"/>
          <p:cNvCxnSpPr>
            <a:stCxn id="178" idx="4"/>
            <a:endCxn id="185" idx="0"/>
          </p:cNvCxnSpPr>
          <p:nvPr/>
        </p:nvCxnSpPr>
        <p:spPr>
          <a:xfrm>
            <a:off x="5618788" y="6424201"/>
            <a:ext cx="0" cy="204600"/>
          </a:xfrm>
          <a:prstGeom prst="straightConnector1">
            <a:avLst/>
          </a:prstGeom>
          <a:noFill/>
          <a:ln cap="flat" cmpd="sng" w="9525">
            <a:solidFill>
              <a:schemeClr val="dk2"/>
            </a:solidFill>
            <a:prstDash val="solid"/>
            <a:round/>
            <a:headEnd len="med" w="med" type="none"/>
            <a:tailEnd len="med" w="med" type="none"/>
          </a:ln>
        </p:spPr>
      </p:cxnSp>
      <p:sp>
        <p:nvSpPr>
          <p:cNvPr id="187" name="Google Shape;187;p38"/>
          <p:cNvSpPr/>
          <p:nvPr/>
        </p:nvSpPr>
        <p:spPr>
          <a:xfrm>
            <a:off x="-4331290" y="9539878"/>
            <a:ext cx="1629900" cy="689400"/>
          </a:xfrm>
          <a:prstGeom prst="roundRect">
            <a:avLst>
              <a:gd fmla="val 0" name="adj"/>
            </a:avLst>
          </a:prstGeom>
          <a:solidFill>
            <a:srgbClr val="3140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Mada"/>
                <a:ea typeface="Mada"/>
                <a:cs typeface="Mada"/>
                <a:sym typeface="Mada"/>
              </a:rPr>
              <a:t>Principal factors involved in Ca metabolism &amp; bone remodelling</a:t>
            </a:r>
            <a:endParaRPr b="1" sz="1000">
              <a:solidFill>
                <a:srgbClr val="FFFFFF"/>
              </a:solidFill>
              <a:latin typeface="Mada"/>
              <a:ea typeface="Mada"/>
              <a:cs typeface="Mada"/>
              <a:sym typeface="Mada"/>
            </a:endParaRPr>
          </a:p>
        </p:txBody>
      </p:sp>
      <p:sp>
        <p:nvSpPr>
          <p:cNvPr id="188" name="Google Shape;188;p38"/>
          <p:cNvSpPr/>
          <p:nvPr/>
        </p:nvSpPr>
        <p:spPr>
          <a:xfrm>
            <a:off x="-2147038" y="9171652"/>
            <a:ext cx="1527900" cy="5298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en" sz="1200">
                <a:latin typeface="Mada"/>
                <a:ea typeface="Mada"/>
                <a:cs typeface="Mada"/>
                <a:sym typeface="Mada"/>
              </a:rPr>
              <a:t>Teriparatide</a:t>
            </a:r>
            <a:endParaRPr b="1" sz="1200">
              <a:latin typeface="Mada"/>
              <a:ea typeface="Mada"/>
              <a:cs typeface="Mada"/>
              <a:sym typeface="Mada"/>
            </a:endParaRPr>
          </a:p>
        </p:txBody>
      </p:sp>
      <p:sp>
        <p:nvSpPr>
          <p:cNvPr id="189" name="Google Shape;189;p38"/>
          <p:cNvSpPr/>
          <p:nvPr/>
        </p:nvSpPr>
        <p:spPr>
          <a:xfrm>
            <a:off x="-2147038" y="10111618"/>
            <a:ext cx="1527900" cy="5298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en" sz="1200">
                <a:latin typeface="Mada"/>
                <a:ea typeface="Mada"/>
                <a:cs typeface="Mada"/>
                <a:sym typeface="Mada"/>
              </a:rPr>
              <a:t>Calcitonin</a:t>
            </a:r>
            <a:endParaRPr b="1" sz="1200">
              <a:latin typeface="Mada"/>
              <a:ea typeface="Mada"/>
              <a:cs typeface="Mada"/>
              <a:sym typeface="Mada"/>
            </a:endParaRPr>
          </a:p>
        </p:txBody>
      </p:sp>
      <p:sp>
        <p:nvSpPr>
          <p:cNvPr id="190" name="Google Shape;190;p38"/>
          <p:cNvSpPr/>
          <p:nvPr/>
        </p:nvSpPr>
        <p:spPr>
          <a:xfrm>
            <a:off x="-6542025" y="9171652"/>
            <a:ext cx="1527900" cy="5298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en" sz="1200">
                <a:latin typeface="Mada"/>
                <a:ea typeface="Mada"/>
                <a:cs typeface="Mada"/>
                <a:sym typeface="Mada"/>
              </a:rPr>
              <a:t>Parathyroid Hormone(PTH)</a:t>
            </a:r>
            <a:endParaRPr b="1" sz="1200">
              <a:latin typeface="Mada"/>
              <a:ea typeface="Mada"/>
              <a:cs typeface="Mada"/>
              <a:sym typeface="Mada"/>
            </a:endParaRPr>
          </a:p>
        </p:txBody>
      </p:sp>
      <p:sp>
        <p:nvSpPr>
          <p:cNvPr id="191" name="Google Shape;191;p38"/>
          <p:cNvSpPr/>
          <p:nvPr/>
        </p:nvSpPr>
        <p:spPr>
          <a:xfrm>
            <a:off x="-6542025" y="10090216"/>
            <a:ext cx="1527900" cy="5298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en" sz="1200">
                <a:latin typeface="Mada"/>
                <a:ea typeface="Mada"/>
                <a:cs typeface="Mada"/>
                <a:sym typeface="Mada"/>
              </a:rPr>
              <a:t>Vitamin D</a:t>
            </a:r>
            <a:endParaRPr b="1" sz="1200">
              <a:latin typeface="Mada"/>
              <a:ea typeface="Mada"/>
              <a:cs typeface="Mada"/>
              <a:sym typeface="Mada"/>
            </a:endParaRPr>
          </a:p>
        </p:txBody>
      </p:sp>
      <p:cxnSp>
        <p:nvCxnSpPr>
          <p:cNvPr id="192" name="Google Shape;192;p38"/>
          <p:cNvCxnSpPr>
            <a:stCxn id="187" idx="3"/>
            <a:endCxn id="188" idx="1"/>
          </p:cNvCxnSpPr>
          <p:nvPr/>
        </p:nvCxnSpPr>
        <p:spPr>
          <a:xfrm flipH="1" rot="10800000">
            <a:off x="-2701390" y="9436678"/>
            <a:ext cx="554400" cy="447900"/>
          </a:xfrm>
          <a:prstGeom prst="curvedConnector3">
            <a:avLst>
              <a:gd fmla="val 50003" name="adj1"/>
            </a:avLst>
          </a:prstGeom>
          <a:noFill/>
          <a:ln cap="flat" cmpd="sng" w="9525">
            <a:solidFill>
              <a:srgbClr val="595959"/>
            </a:solidFill>
            <a:prstDash val="solid"/>
            <a:round/>
            <a:headEnd len="med" w="med" type="none"/>
            <a:tailEnd len="med" w="med" type="none"/>
          </a:ln>
        </p:spPr>
      </p:cxnSp>
      <p:cxnSp>
        <p:nvCxnSpPr>
          <p:cNvPr id="193" name="Google Shape;193;p38"/>
          <p:cNvCxnSpPr>
            <a:stCxn id="187" idx="3"/>
            <a:endCxn id="189" idx="1"/>
          </p:cNvCxnSpPr>
          <p:nvPr/>
        </p:nvCxnSpPr>
        <p:spPr>
          <a:xfrm>
            <a:off x="-2701390" y="9884578"/>
            <a:ext cx="554400" cy="492000"/>
          </a:xfrm>
          <a:prstGeom prst="curvedConnector3">
            <a:avLst>
              <a:gd fmla="val 50003" name="adj1"/>
            </a:avLst>
          </a:prstGeom>
          <a:noFill/>
          <a:ln cap="flat" cmpd="sng" w="9525">
            <a:solidFill>
              <a:srgbClr val="595959"/>
            </a:solidFill>
            <a:prstDash val="solid"/>
            <a:round/>
            <a:headEnd len="med" w="med" type="none"/>
            <a:tailEnd len="med" w="med" type="none"/>
          </a:ln>
        </p:spPr>
      </p:cxnSp>
      <p:cxnSp>
        <p:nvCxnSpPr>
          <p:cNvPr id="194" name="Google Shape;194;p38"/>
          <p:cNvCxnSpPr>
            <a:stCxn id="187" idx="1"/>
            <a:endCxn id="190" idx="3"/>
          </p:cNvCxnSpPr>
          <p:nvPr/>
        </p:nvCxnSpPr>
        <p:spPr>
          <a:xfrm rot="10800000">
            <a:off x="-5014090" y="9436678"/>
            <a:ext cx="682800" cy="447900"/>
          </a:xfrm>
          <a:prstGeom prst="curvedConnector3">
            <a:avLst>
              <a:gd fmla="val 49999" name="adj1"/>
            </a:avLst>
          </a:prstGeom>
          <a:noFill/>
          <a:ln cap="flat" cmpd="sng" w="9525">
            <a:solidFill>
              <a:srgbClr val="595959"/>
            </a:solidFill>
            <a:prstDash val="solid"/>
            <a:round/>
            <a:headEnd len="med" w="med" type="none"/>
            <a:tailEnd len="med" w="med" type="none"/>
          </a:ln>
        </p:spPr>
      </p:cxnSp>
      <p:cxnSp>
        <p:nvCxnSpPr>
          <p:cNvPr id="195" name="Google Shape;195;p38"/>
          <p:cNvCxnSpPr>
            <a:stCxn id="187" idx="1"/>
            <a:endCxn id="191" idx="3"/>
          </p:cNvCxnSpPr>
          <p:nvPr/>
        </p:nvCxnSpPr>
        <p:spPr>
          <a:xfrm flipH="1">
            <a:off x="-5014090" y="9884578"/>
            <a:ext cx="682800" cy="470400"/>
          </a:xfrm>
          <a:prstGeom prst="curvedConnector3">
            <a:avLst>
              <a:gd fmla="val 49999" name="adj1"/>
            </a:avLst>
          </a:prstGeom>
          <a:noFill/>
          <a:ln cap="flat" cmpd="sng" w="9525">
            <a:solidFill>
              <a:srgbClr val="595959"/>
            </a:solidFill>
            <a:prstDash val="solid"/>
            <a:round/>
            <a:headEnd len="med" w="med" type="none"/>
            <a:tailEnd len="med" w="med" type="none"/>
          </a:ln>
        </p:spPr>
      </p:cxnSp>
      <p:sp>
        <p:nvSpPr>
          <p:cNvPr id="196" name="Google Shape;196;p38"/>
          <p:cNvSpPr txBox="1"/>
          <p:nvPr/>
        </p:nvSpPr>
        <p:spPr>
          <a:xfrm>
            <a:off x="402123" y="10717250"/>
            <a:ext cx="6182700" cy="37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ada"/>
                <a:ea typeface="Mada"/>
                <a:cs typeface="Mada"/>
                <a:sym typeface="Mada"/>
              </a:rPr>
              <a:t>PTH and vitamin D play central roles in the regulation of bone metabolism.</a:t>
            </a:r>
            <a:endParaRPr sz="1200">
              <a:latin typeface="Mada"/>
              <a:ea typeface="Mada"/>
              <a:cs typeface="Mada"/>
              <a:sym typeface="Mada"/>
            </a:endParaRPr>
          </a:p>
          <a:p>
            <a:pPr indent="0" lvl="0" marL="0" rtl="0" algn="ctr">
              <a:spcBef>
                <a:spcPts val="0"/>
              </a:spcBef>
              <a:spcAft>
                <a:spcPts val="0"/>
              </a:spcAft>
              <a:buNone/>
            </a:pPr>
            <a:r>
              <a:rPr lang="en" sz="1200">
                <a:solidFill>
                  <a:srgbClr val="674EA7"/>
                </a:solidFill>
                <a:latin typeface="Mada"/>
                <a:ea typeface="Mada"/>
                <a:cs typeface="Mada"/>
                <a:sym typeface="Mada"/>
              </a:rPr>
              <a:t>Calcitonin is a physiological antagonist to PTH with regard to Ca2+ homeostasis.</a:t>
            </a:r>
            <a:endParaRPr sz="1200">
              <a:solidFill>
                <a:srgbClr val="674EA7"/>
              </a:solidFill>
              <a:latin typeface="Mada"/>
              <a:ea typeface="Mada"/>
              <a:cs typeface="Mada"/>
              <a:sym typeface="Mada"/>
            </a:endParaRPr>
          </a:p>
        </p:txBody>
      </p:sp>
      <p:sp>
        <p:nvSpPr>
          <p:cNvPr id="197" name="Google Shape;197;p38"/>
          <p:cNvSpPr/>
          <p:nvPr/>
        </p:nvSpPr>
        <p:spPr>
          <a:xfrm>
            <a:off x="2648875" y="6628713"/>
            <a:ext cx="1475100" cy="377400"/>
          </a:xfrm>
          <a:prstGeom prst="roundRect">
            <a:avLst>
              <a:gd fmla="val 16667" name="adj"/>
            </a:avLst>
          </a:prstGeom>
          <a:noFill/>
          <a:ln cap="flat" cmpd="sng" w="19050">
            <a:solidFill>
              <a:srgbClr val="A4CFC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Mada"/>
                <a:ea typeface="Mada"/>
                <a:cs typeface="Mada"/>
                <a:sym typeface="Mada"/>
              </a:rPr>
              <a:t>Reabsorption</a:t>
            </a:r>
            <a:endParaRPr b="1" sz="1200">
              <a:latin typeface="Mada"/>
              <a:ea typeface="Mada"/>
              <a:cs typeface="Mada"/>
              <a:sym typeface="Mada"/>
            </a:endParaRPr>
          </a:p>
        </p:txBody>
      </p:sp>
      <p:cxnSp>
        <p:nvCxnSpPr>
          <p:cNvPr id="198" name="Google Shape;198;p38"/>
          <p:cNvCxnSpPr>
            <a:stCxn id="176" idx="4"/>
            <a:endCxn id="197" idx="0"/>
          </p:cNvCxnSpPr>
          <p:nvPr/>
        </p:nvCxnSpPr>
        <p:spPr>
          <a:xfrm>
            <a:off x="3386413" y="6424200"/>
            <a:ext cx="0" cy="204600"/>
          </a:xfrm>
          <a:prstGeom prst="straightConnector1">
            <a:avLst/>
          </a:prstGeom>
          <a:noFill/>
          <a:ln cap="flat" cmpd="sng" w="9525">
            <a:solidFill>
              <a:schemeClr val="dk2"/>
            </a:solidFill>
            <a:prstDash val="solid"/>
            <a:round/>
            <a:headEnd len="med" w="med" type="none"/>
            <a:tailEnd len="med" w="med" type="none"/>
          </a:ln>
        </p:spPr>
      </p:cxnSp>
      <p:sp>
        <p:nvSpPr>
          <p:cNvPr id="199" name="Google Shape;199;p38"/>
          <p:cNvSpPr txBox="1"/>
          <p:nvPr/>
        </p:nvSpPr>
        <p:spPr>
          <a:xfrm>
            <a:off x="253400" y="754200"/>
            <a:ext cx="6312000" cy="2046600"/>
          </a:xfrm>
          <a:prstGeom prst="rect">
            <a:avLst/>
          </a:prstGeom>
          <a:noFill/>
          <a:ln cap="flat" cmpd="sng" w="9525">
            <a:solidFill>
              <a:srgbClr val="78B8A3"/>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Calcium plays an essential role in many cellular processes, including:</a:t>
            </a:r>
            <a:endParaRPr sz="1200">
              <a:solidFill>
                <a:srgbClr val="674EA7"/>
              </a:solidFill>
              <a:latin typeface="Mada"/>
              <a:ea typeface="Mada"/>
              <a:cs typeface="Mada"/>
              <a:sym typeface="Mada"/>
            </a:endParaRPr>
          </a:p>
          <a:p>
            <a:pPr indent="-304800" lvl="0" marL="457200" rtl="0" algn="l">
              <a:lnSpc>
                <a:spcPct val="115000"/>
              </a:lnSpc>
              <a:spcBef>
                <a:spcPts val="0"/>
              </a:spcBef>
              <a:spcAft>
                <a:spcPts val="0"/>
              </a:spcAft>
              <a:buClr>
                <a:srgbClr val="674EA7"/>
              </a:buClr>
              <a:buSzPts val="1200"/>
              <a:buFont typeface="Mada"/>
              <a:buAutoNum type="arabicPeriod"/>
            </a:pPr>
            <a:r>
              <a:rPr lang="en" sz="1200">
                <a:solidFill>
                  <a:srgbClr val="674EA7"/>
                </a:solidFill>
                <a:latin typeface="Mada"/>
                <a:ea typeface="Mada"/>
                <a:cs typeface="Mada"/>
                <a:sym typeface="Mada"/>
              </a:rPr>
              <a:t>muscle contraction</a:t>
            </a:r>
            <a:endParaRPr sz="1200">
              <a:solidFill>
                <a:srgbClr val="674EA7"/>
              </a:solidFill>
              <a:latin typeface="Mada"/>
              <a:ea typeface="Mada"/>
              <a:cs typeface="Mada"/>
              <a:sym typeface="Mada"/>
            </a:endParaRPr>
          </a:p>
          <a:p>
            <a:pPr indent="-304800" lvl="0" marL="457200" rtl="0" algn="l">
              <a:lnSpc>
                <a:spcPct val="115000"/>
              </a:lnSpc>
              <a:spcBef>
                <a:spcPts val="0"/>
              </a:spcBef>
              <a:spcAft>
                <a:spcPts val="0"/>
              </a:spcAft>
              <a:buClr>
                <a:srgbClr val="674EA7"/>
              </a:buClr>
              <a:buSzPts val="1200"/>
              <a:buFont typeface="Mada"/>
              <a:buAutoNum type="arabicPeriod"/>
            </a:pPr>
            <a:r>
              <a:rPr lang="en" sz="1200">
                <a:solidFill>
                  <a:srgbClr val="674EA7"/>
                </a:solidFill>
                <a:latin typeface="Mada"/>
                <a:ea typeface="Mada"/>
                <a:cs typeface="Mada"/>
                <a:sym typeface="Mada"/>
              </a:rPr>
              <a:t>hormone secretion</a:t>
            </a:r>
            <a:endParaRPr sz="1200">
              <a:solidFill>
                <a:srgbClr val="674EA7"/>
              </a:solidFill>
              <a:latin typeface="Mada"/>
              <a:ea typeface="Mada"/>
              <a:cs typeface="Mada"/>
              <a:sym typeface="Mada"/>
            </a:endParaRPr>
          </a:p>
          <a:p>
            <a:pPr indent="-304800" lvl="0" marL="457200" rtl="0" algn="l">
              <a:lnSpc>
                <a:spcPct val="115000"/>
              </a:lnSpc>
              <a:spcBef>
                <a:spcPts val="0"/>
              </a:spcBef>
              <a:spcAft>
                <a:spcPts val="0"/>
              </a:spcAft>
              <a:buClr>
                <a:srgbClr val="674EA7"/>
              </a:buClr>
              <a:buSzPts val="1200"/>
              <a:buFont typeface="Mada"/>
              <a:buAutoNum type="arabicPeriod"/>
            </a:pPr>
            <a:r>
              <a:rPr lang="en" sz="1200">
                <a:solidFill>
                  <a:srgbClr val="674EA7"/>
                </a:solidFill>
                <a:latin typeface="Mada"/>
                <a:ea typeface="Mada"/>
                <a:cs typeface="Mada"/>
                <a:sym typeface="Mada"/>
              </a:rPr>
              <a:t>cell proliferation</a:t>
            </a:r>
            <a:endParaRPr sz="1200">
              <a:solidFill>
                <a:srgbClr val="674EA7"/>
              </a:solidFill>
              <a:latin typeface="Mada"/>
              <a:ea typeface="Mada"/>
              <a:cs typeface="Mada"/>
              <a:sym typeface="Mada"/>
            </a:endParaRPr>
          </a:p>
          <a:p>
            <a:pPr indent="-304800" lvl="0" marL="457200" rtl="0" algn="l">
              <a:lnSpc>
                <a:spcPct val="115000"/>
              </a:lnSpc>
              <a:spcBef>
                <a:spcPts val="0"/>
              </a:spcBef>
              <a:spcAft>
                <a:spcPts val="0"/>
              </a:spcAft>
              <a:buClr>
                <a:srgbClr val="674EA7"/>
              </a:buClr>
              <a:buSzPts val="1200"/>
              <a:buFont typeface="Mada"/>
              <a:buAutoNum type="arabicPeriod"/>
            </a:pPr>
            <a:r>
              <a:rPr lang="en" sz="1200">
                <a:solidFill>
                  <a:srgbClr val="674EA7"/>
                </a:solidFill>
                <a:latin typeface="Mada"/>
                <a:ea typeface="Mada"/>
                <a:cs typeface="Mada"/>
                <a:sym typeface="Mada"/>
              </a:rPr>
              <a:t>gene expression</a:t>
            </a:r>
            <a:endParaRPr sz="600">
              <a:solidFill>
                <a:srgbClr val="674EA7"/>
              </a:solidFill>
              <a:latin typeface="Mada"/>
              <a:ea typeface="Mada"/>
              <a:cs typeface="Mada"/>
              <a:sym typeface="Mada"/>
            </a:endParaRPr>
          </a:p>
          <a:p>
            <a:pPr indent="0" lvl="0" marL="1371600" rtl="0" algn="l">
              <a:lnSpc>
                <a:spcPct val="115000"/>
              </a:lnSpc>
              <a:spcBef>
                <a:spcPts val="0"/>
              </a:spcBef>
              <a:spcAft>
                <a:spcPts val="0"/>
              </a:spcAft>
              <a:buNone/>
            </a:pPr>
            <a:r>
              <a:t/>
            </a:r>
            <a:endParaRPr sz="600">
              <a:solidFill>
                <a:srgbClr val="674EA7"/>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Calcium balance is a dynamic process that reflects a balance between:</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AutoNum type="arabicPeriod"/>
            </a:pPr>
            <a:r>
              <a:rPr lang="en" sz="1200">
                <a:solidFill>
                  <a:schemeClr val="dk1"/>
                </a:solidFill>
                <a:latin typeface="Mada"/>
                <a:ea typeface="Mada"/>
                <a:cs typeface="Mada"/>
                <a:sym typeface="Mada"/>
              </a:rPr>
              <a:t> calcium absorption by the intestinal tract </a:t>
            </a:r>
            <a:r>
              <a:rPr baseline="30000" lang="en" sz="1200">
                <a:solidFill>
                  <a:srgbClr val="6AA84F"/>
                </a:solidFill>
                <a:latin typeface="Mada"/>
                <a:ea typeface="Mada"/>
                <a:cs typeface="Mada"/>
                <a:sym typeface="Mada"/>
              </a:rPr>
              <a:t>1</a:t>
            </a:r>
            <a:r>
              <a:rPr lang="en"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AutoNum type="arabicPeriod"/>
            </a:pPr>
            <a:r>
              <a:rPr lang="en" sz="1200">
                <a:solidFill>
                  <a:schemeClr val="dk1"/>
                </a:solidFill>
                <a:latin typeface="Mada"/>
                <a:ea typeface="Mada"/>
                <a:cs typeface="Mada"/>
                <a:sym typeface="Mada"/>
              </a:rPr>
              <a:t> calcium excretion by the kidney.</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AutoNum type="arabicPeriod"/>
            </a:pPr>
            <a:r>
              <a:rPr lang="en" sz="1200">
                <a:solidFill>
                  <a:schemeClr val="dk1"/>
                </a:solidFill>
                <a:latin typeface="Mada"/>
                <a:ea typeface="Mada"/>
                <a:cs typeface="Mada"/>
                <a:sym typeface="Mada"/>
              </a:rPr>
              <a:t> release and uptake of calcium by bone during bone formation and resorption. </a:t>
            </a:r>
            <a:endParaRPr/>
          </a:p>
        </p:txBody>
      </p:sp>
      <p:sp>
        <p:nvSpPr>
          <p:cNvPr id="200" name="Google Shape;200;p38"/>
          <p:cNvSpPr txBox="1"/>
          <p:nvPr/>
        </p:nvSpPr>
        <p:spPr>
          <a:xfrm>
            <a:off x="269825" y="7679900"/>
            <a:ext cx="6182700" cy="1443600"/>
          </a:xfrm>
          <a:prstGeom prst="rect">
            <a:avLst/>
          </a:prstGeom>
          <a:noFill/>
          <a:ln cap="flat" cmpd="sng" w="9525">
            <a:solidFill>
              <a:srgbClr val="78B8A3"/>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rgbClr val="000000"/>
              </a:buClr>
              <a:buSzPts val="1200"/>
              <a:buFont typeface="Mada"/>
              <a:buChar char="●"/>
            </a:pPr>
            <a:r>
              <a:rPr lang="en" sz="1200">
                <a:latin typeface="Mada"/>
                <a:ea typeface="Mada"/>
                <a:cs typeface="Mada"/>
                <a:sym typeface="Mada"/>
              </a:rPr>
              <a:t>Is a dynamic organ undergoes continuous remodeling process involving resorption of old bone by osteoclast &amp; formation of new bone by osteoblast </a:t>
            </a:r>
            <a:r>
              <a:rPr baseline="30000" lang="en" sz="1200">
                <a:solidFill>
                  <a:srgbClr val="6AA84F"/>
                </a:solidFill>
                <a:latin typeface="Mada"/>
                <a:ea typeface="Mada"/>
                <a:cs typeface="Mada"/>
                <a:sym typeface="Mada"/>
              </a:rPr>
              <a:t>2</a:t>
            </a:r>
            <a:endParaRPr baseline="30000" sz="1200">
              <a:solidFill>
                <a:srgbClr val="6AA84F"/>
              </a:solidFill>
              <a:latin typeface="Mada"/>
              <a:ea typeface="Mada"/>
              <a:cs typeface="Mada"/>
              <a:sym typeface="Mada"/>
            </a:endParaRPr>
          </a:p>
          <a:p>
            <a:pPr indent="-304800" lvl="0" marL="457200" rtl="0" algn="l">
              <a:spcBef>
                <a:spcPts val="0"/>
              </a:spcBef>
              <a:spcAft>
                <a:spcPts val="0"/>
              </a:spcAft>
              <a:buClr>
                <a:srgbClr val="314043"/>
              </a:buClr>
              <a:buSzPts val="1200"/>
              <a:buFont typeface="Mada"/>
              <a:buChar char="●"/>
            </a:pPr>
            <a:r>
              <a:rPr lang="en" sz="1200">
                <a:solidFill>
                  <a:srgbClr val="314043"/>
                </a:solidFill>
                <a:latin typeface="Mada"/>
                <a:ea typeface="Mada"/>
                <a:cs typeface="Mada"/>
                <a:sym typeface="Mada"/>
              </a:rPr>
              <a:t>The dominant site of calcium storage in the body is bone, which contains nearly 99.9% of body calcium.</a:t>
            </a:r>
            <a:endParaRPr sz="1200">
              <a:solidFill>
                <a:srgbClr val="314043"/>
              </a:solidFill>
              <a:latin typeface="Mada"/>
              <a:ea typeface="Mada"/>
              <a:cs typeface="Mada"/>
              <a:sym typeface="Mada"/>
            </a:endParaRPr>
          </a:p>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Although only a small fraction of total body calcium is located in the plasma, it is the plasma concentration of ionized calcium that is tightly regulated, primarily under the control of PTH and vitamin D.</a:t>
            </a:r>
            <a:endParaRPr sz="1200">
              <a:solidFill>
                <a:schemeClr val="dk1"/>
              </a:solidFill>
              <a:latin typeface="Mada"/>
              <a:ea typeface="Mada"/>
              <a:cs typeface="Mada"/>
              <a:sym typeface="Mada"/>
            </a:endParaRPr>
          </a:p>
        </p:txBody>
      </p:sp>
      <p:cxnSp>
        <p:nvCxnSpPr>
          <p:cNvPr id="201" name="Google Shape;201;p38"/>
          <p:cNvCxnSpPr>
            <a:stCxn id="172" idx="2"/>
            <a:endCxn id="170" idx="0"/>
          </p:cNvCxnSpPr>
          <p:nvPr/>
        </p:nvCxnSpPr>
        <p:spPr>
          <a:xfrm flipH="1">
            <a:off x="3420725" y="3490350"/>
            <a:ext cx="5100" cy="354900"/>
          </a:xfrm>
          <a:prstGeom prst="straightConnector1">
            <a:avLst/>
          </a:prstGeom>
          <a:noFill/>
          <a:ln cap="flat" cmpd="sng" w="9525">
            <a:solidFill>
              <a:schemeClr val="dk2"/>
            </a:solidFill>
            <a:prstDash val="solid"/>
            <a:round/>
            <a:headEnd len="med" w="med" type="none"/>
            <a:tailEnd len="med" w="med" type="none"/>
          </a:ln>
        </p:spPr>
      </p:cxnSp>
      <p:sp>
        <p:nvSpPr>
          <p:cNvPr id="202" name="Google Shape;202;p38"/>
          <p:cNvSpPr txBox="1"/>
          <p:nvPr/>
        </p:nvSpPr>
        <p:spPr>
          <a:xfrm>
            <a:off x="2028825" y="7162800"/>
            <a:ext cx="2724300" cy="2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Bones</a:t>
            </a:r>
            <a:endParaRPr b="1" sz="2400">
              <a:solidFill>
                <a:srgbClr val="314043"/>
              </a:solidFill>
              <a:latin typeface="Georgia"/>
              <a:ea typeface="Georgia"/>
              <a:cs typeface="Georgia"/>
              <a:sym typeface="Georgia"/>
            </a:endParaRPr>
          </a:p>
        </p:txBody>
      </p:sp>
      <p:sp>
        <p:nvSpPr>
          <p:cNvPr id="203" name="Google Shape;203;p38"/>
          <p:cNvSpPr/>
          <p:nvPr/>
        </p:nvSpPr>
        <p:spPr>
          <a:xfrm>
            <a:off x="253375" y="9363350"/>
            <a:ext cx="6312000" cy="431100"/>
          </a:xfrm>
          <a:prstGeom prst="roundRect">
            <a:avLst>
              <a:gd fmla="val 16667" name="adj"/>
            </a:avLst>
          </a:prstGeom>
          <a:solidFill>
            <a:srgbClr val="A4CFC1"/>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b="1" lang="en" sz="1600">
                <a:solidFill>
                  <a:schemeClr val="lt1"/>
                </a:solidFill>
                <a:latin typeface="Mada"/>
                <a:ea typeface="Mada"/>
                <a:cs typeface="Mada"/>
                <a:sym typeface="Mada"/>
              </a:rPr>
              <a:t>Principal factors involved in Ca metabolism &amp; bone remodelling:</a:t>
            </a:r>
            <a:endParaRPr b="1" sz="1600">
              <a:solidFill>
                <a:srgbClr val="FFFFFF"/>
              </a:solidFill>
              <a:latin typeface="Mada"/>
              <a:ea typeface="Mada"/>
              <a:cs typeface="Mada"/>
              <a:sym typeface="Mada"/>
            </a:endParaRPr>
          </a:p>
        </p:txBody>
      </p:sp>
      <p:sp>
        <p:nvSpPr>
          <p:cNvPr id="204" name="Google Shape;204;p38"/>
          <p:cNvSpPr/>
          <p:nvPr/>
        </p:nvSpPr>
        <p:spPr>
          <a:xfrm>
            <a:off x="3543250" y="10118600"/>
            <a:ext cx="1414500" cy="4269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en" sz="1200">
                <a:latin typeface="Mada"/>
                <a:ea typeface="Mada"/>
                <a:cs typeface="Mada"/>
                <a:sym typeface="Mada"/>
              </a:rPr>
              <a:t>Teriparatide</a:t>
            </a:r>
            <a:endParaRPr b="1" sz="1200">
              <a:latin typeface="Mada"/>
              <a:ea typeface="Mada"/>
              <a:cs typeface="Mada"/>
              <a:sym typeface="Mada"/>
            </a:endParaRPr>
          </a:p>
        </p:txBody>
      </p:sp>
      <p:sp>
        <p:nvSpPr>
          <p:cNvPr id="205" name="Google Shape;205;p38"/>
          <p:cNvSpPr/>
          <p:nvPr/>
        </p:nvSpPr>
        <p:spPr>
          <a:xfrm>
            <a:off x="5150875" y="10115675"/>
            <a:ext cx="1414500" cy="4269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en" sz="1200">
                <a:latin typeface="Mada"/>
                <a:ea typeface="Mada"/>
                <a:cs typeface="Mada"/>
                <a:sym typeface="Mada"/>
              </a:rPr>
              <a:t>Calcitonin</a:t>
            </a:r>
            <a:endParaRPr b="1" sz="1200">
              <a:latin typeface="Mada"/>
              <a:ea typeface="Mada"/>
              <a:cs typeface="Mada"/>
              <a:sym typeface="Mada"/>
            </a:endParaRPr>
          </a:p>
        </p:txBody>
      </p:sp>
      <p:sp>
        <p:nvSpPr>
          <p:cNvPr id="206" name="Google Shape;206;p38"/>
          <p:cNvSpPr/>
          <p:nvPr/>
        </p:nvSpPr>
        <p:spPr>
          <a:xfrm>
            <a:off x="264050" y="10117050"/>
            <a:ext cx="1414500" cy="4269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en" sz="1200">
                <a:latin typeface="Mada"/>
                <a:ea typeface="Mada"/>
                <a:cs typeface="Mada"/>
                <a:sym typeface="Mada"/>
              </a:rPr>
              <a:t>Parathyroid Hormone(PTH)</a:t>
            </a:r>
            <a:r>
              <a:rPr lang="en" sz="1200">
                <a:latin typeface="Mada"/>
                <a:ea typeface="Mada"/>
                <a:cs typeface="Mada"/>
                <a:sym typeface="Mada"/>
              </a:rPr>
              <a:t> </a:t>
            </a:r>
            <a:r>
              <a:rPr baseline="30000" lang="en" sz="1200">
                <a:solidFill>
                  <a:srgbClr val="6AA84F"/>
                </a:solidFill>
                <a:latin typeface="Mada"/>
                <a:ea typeface="Mada"/>
                <a:cs typeface="Mada"/>
                <a:sym typeface="Mada"/>
              </a:rPr>
              <a:t>3</a:t>
            </a:r>
            <a:r>
              <a:rPr b="1" lang="en" sz="1200">
                <a:latin typeface="Mada"/>
                <a:ea typeface="Mada"/>
                <a:cs typeface="Mada"/>
                <a:sym typeface="Mada"/>
              </a:rPr>
              <a:t>  </a:t>
            </a:r>
            <a:endParaRPr b="1" baseline="30000" sz="1200">
              <a:solidFill>
                <a:srgbClr val="6AA84F"/>
              </a:solidFill>
              <a:latin typeface="Mada"/>
              <a:ea typeface="Mada"/>
              <a:cs typeface="Mada"/>
              <a:sym typeface="Mada"/>
            </a:endParaRPr>
          </a:p>
        </p:txBody>
      </p:sp>
      <p:sp>
        <p:nvSpPr>
          <p:cNvPr id="207" name="Google Shape;207;p38"/>
          <p:cNvSpPr/>
          <p:nvPr/>
        </p:nvSpPr>
        <p:spPr>
          <a:xfrm>
            <a:off x="1825775" y="10115775"/>
            <a:ext cx="1414500" cy="4269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en" sz="1200">
                <a:latin typeface="Mada"/>
                <a:ea typeface="Mada"/>
                <a:cs typeface="Mada"/>
                <a:sym typeface="Mada"/>
              </a:rPr>
              <a:t>Vitamin D</a:t>
            </a:r>
            <a:endParaRPr b="1" sz="1200">
              <a:latin typeface="Mada"/>
              <a:ea typeface="Mada"/>
              <a:cs typeface="Mada"/>
              <a:sym typeface="Mada"/>
            </a:endParaRPr>
          </a:p>
        </p:txBody>
      </p:sp>
      <p:cxnSp>
        <p:nvCxnSpPr>
          <p:cNvPr id="208" name="Google Shape;208;p38"/>
          <p:cNvCxnSpPr>
            <a:stCxn id="203" idx="2"/>
            <a:endCxn id="206" idx="0"/>
          </p:cNvCxnSpPr>
          <p:nvPr/>
        </p:nvCxnSpPr>
        <p:spPr>
          <a:xfrm rot="5400000">
            <a:off x="2029075" y="8736650"/>
            <a:ext cx="322500" cy="2438100"/>
          </a:xfrm>
          <a:prstGeom prst="bentConnector3">
            <a:avLst>
              <a:gd fmla="val 50016" name="adj1"/>
            </a:avLst>
          </a:prstGeom>
          <a:noFill/>
          <a:ln cap="flat" cmpd="sng" w="9525">
            <a:solidFill>
              <a:schemeClr val="dk2"/>
            </a:solidFill>
            <a:prstDash val="solid"/>
            <a:round/>
            <a:headEnd len="med" w="med" type="none"/>
            <a:tailEnd len="med" w="med" type="none"/>
          </a:ln>
        </p:spPr>
      </p:cxnSp>
      <p:cxnSp>
        <p:nvCxnSpPr>
          <p:cNvPr id="209" name="Google Shape;209;p38"/>
          <p:cNvCxnSpPr>
            <a:stCxn id="203" idx="2"/>
            <a:endCxn id="207" idx="0"/>
          </p:cNvCxnSpPr>
          <p:nvPr/>
        </p:nvCxnSpPr>
        <p:spPr>
          <a:xfrm rot="5400000">
            <a:off x="2810575" y="9516950"/>
            <a:ext cx="321300" cy="876300"/>
          </a:xfrm>
          <a:prstGeom prst="bentConnector3">
            <a:avLst>
              <a:gd fmla="val 50004" name="adj1"/>
            </a:avLst>
          </a:prstGeom>
          <a:noFill/>
          <a:ln cap="flat" cmpd="sng" w="9525">
            <a:solidFill>
              <a:schemeClr val="dk2"/>
            </a:solidFill>
            <a:prstDash val="solid"/>
            <a:round/>
            <a:headEnd len="med" w="med" type="none"/>
            <a:tailEnd len="med" w="med" type="none"/>
          </a:ln>
        </p:spPr>
      </p:cxnSp>
      <p:cxnSp>
        <p:nvCxnSpPr>
          <p:cNvPr id="210" name="Google Shape;210;p38"/>
          <p:cNvCxnSpPr>
            <a:stCxn id="203" idx="2"/>
            <a:endCxn id="205" idx="0"/>
          </p:cNvCxnSpPr>
          <p:nvPr/>
        </p:nvCxnSpPr>
        <p:spPr>
          <a:xfrm flipH="1" rot="-5400000">
            <a:off x="4473175" y="8730650"/>
            <a:ext cx="321300" cy="2448900"/>
          </a:xfrm>
          <a:prstGeom prst="bentConnector3">
            <a:avLst>
              <a:gd fmla="val 49988" name="adj1"/>
            </a:avLst>
          </a:prstGeom>
          <a:noFill/>
          <a:ln cap="flat" cmpd="sng" w="9525">
            <a:solidFill>
              <a:schemeClr val="dk2"/>
            </a:solidFill>
            <a:prstDash val="solid"/>
            <a:round/>
            <a:headEnd len="med" w="med" type="none"/>
            <a:tailEnd len="med" w="med" type="none"/>
          </a:ln>
        </p:spPr>
      </p:cxnSp>
      <p:cxnSp>
        <p:nvCxnSpPr>
          <p:cNvPr id="211" name="Google Shape;211;p38"/>
          <p:cNvCxnSpPr>
            <a:stCxn id="203" idx="2"/>
            <a:endCxn id="204" idx="0"/>
          </p:cNvCxnSpPr>
          <p:nvPr/>
        </p:nvCxnSpPr>
        <p:spPr>
          <a:xfrm flipH="1" rot="-5400000">
            <a:off x="3667975" y="9535850"/>
            <a:ext cx="324000" cy="841200"/>
          </a:xfrm>
          <a:prstGeom prst="bentConnector3">
            <a:avLst>
              <a:gd fmla="val 50023" name="adj1"/>
            </a:avLst>
          </a:prstGeom>
          <a:noFill/>
          <a:ln cap="flat" cmpd="sng" w="9525">
            <a:solidFill>
              <a:schemeClr val="dk2"/>
            </a:solidFill>
            <a:prstDash val="solid"/>
            <a:round/>
            <a:headEnd len="med" w="med" type="none"/>
            <a:tailEnd len="med" w="med" type="none"/>
          </a:ln>
        </p:spPr>
      </p:cxnSp>
      <p:sp>
        <p:nvSpPr>
          <p:cNvPr id="212" name="Google Shape;212;p38"/>
          <p:cNvSpPr txBox="1"/>
          <p:nvPr/>
        </p:nvSpPr>
        <p:spPr>
          <a:xfrm>
            <a:off x="100325" y="11361900"/>
            <a:ext cx="6588000" cy="68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6AA84F"/>
                </a:solidFill>
                <a:latin typeface="Mada"/>
                <a:ea typeface="Mada"/>
                <a:cs typeface="Mada"/>
                <a:sym typeface="Mada"/>
              </a:rPr>
              <a:t>1. Intestinal absorption of calcium occurs under the influence of Vit. D.</a:t>
            </a:r>
            <a:endParaRPr sz="1100">
              <a:solidFill>
                <a:srgbClr val="6AA84F"/>
              </a:solidFill>
              <a:latin typeface="Mada"/>
              <a:ea typeface="Mada"/>
              <a:cs typeface="Mada"/>
              <a:sym typeface="Mada"/>
            </a:endParaRPr>
          </a:p>
          <a:p>
            <a:pPr indent="0" lvl="0" marL="0" rtl="0" algn="l">
              <a:spcBef>
                <a:spcPts val="0"/>
              </a:spcBef>
              <a:spcAft>
                <a:spcPts val="0"/>
              </a:spcAft>
              <a:buNone/>
            </a:pPr>
            <a:r>
              <a:rPr lang="en" sz="1100">
                <a:solidFill>
                  <a:srgbClr val="6AA84F"/>
                </a:solidFill>
                <a:latin typeface="Mada"/>
                <a:ea typeface="Mada"/>
                <a:cs typeface="Mada"/>
                <a:sym typeface="Mada"/>
              </a:rPr>
              <a:t>2. Anabolic drugs are drugs that </a:t>
            </a:r>
            <a:r>
              <a:rPr lang="en" sz="1100">
                <a:solidFill>
                  <a:srgbClr val="6AA84F"/>
                </a:solidFill>
                <a:highlight>
                  <a:srgbClr val="FFFFFF"/>
                </a:highlight>
                <a:latin typeface="Mada"/>
                <a:ea typeface="Mada"/>
                <a:cs typeface="Mada"/>
                <a:sym typeface="Mada"/>
              </a:rPr>
              <a:t>have the capability to</a:t>
            </a:r>
            <a:r>
              <a:rPr lang="en" sz="1100">
                <a:solidFill>
                  <a:srgbClr val="6AA84F"/>
                </a:solidFill>
                <a:latin typeface="Mada"/>
                <a:ea typeface="Mada"/>
                <a:cs typeface="Mada"/>
                <a:sym typeface="Mada"/>
              </a:rPr>
              <a:t> increase bone mass by stimulating osteoblasts. </a:t>
            </a:r>
            <a:endParaRPr sz="1100">
              <a:solidFill>
                <a:srgbClr val="6AA84F"/>
              </a:solidFill>
              <a:latin typeface="Mada"/>
              <a:ea typeface="Mada"/>
              <a:cs typeface="Mada"/>
              <a:sym typeface="Mada"/>
            </a:endParaRPr>
          </a:p>
          <a:p>
            <a:pPr indent="0" lvl="0" marL="0" rtl="0" algn="l">
              <a:spcBef>
                <a:spcPts val="0"/>
              </a:spcBef>
              <a:spcAft>
                <a:spcPts val="0"/>
              </a:spcAft>
              <a:buNone/>
            </a:pPr>
            <a:r>
              <a:rPr lang="en" sz="1100">
                <a:solidFill>
                  <a:srgbClr val="6AA84F"/>
                </a:solidFill>
                <a:latin typeface="Mada"/>
                <a:ea typeface="Mada"/>
                <a:cs typeface="Mada"/>
                <a:sym typeface="Mada"/>
              </a:rPr>
              <a:t>3. Either a recombinant human PTH or a synthetic PTH analogue.</a:t>
            </a:r>
            <a:endParaRPr sz="1100">
              <a:solidFill>
                <a:srgbClr val="6AA84F"/>
              </a:solidFill>
              <a:latin typeface="Mada"/>
              <a:ea typeface="Mada"/>
              <a:cs typeface="Mada"/>
              <a:sym typeface="Mad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graphicFrame>
        <p:nvGraphicFramePr>
          <p:cNvPr id="217" name="Google Shape;217;p39"/>
          <p:cNvGraphicFramePr/>
          <p:nvPr/>
        </p:nvGraphicFramePr>
        <p:xfrm>
          <a:off x="107150" y="179775"/>
          <a:ext cx="3000000" cy="3000000"/>
        </p:xfrm>
        <a:graphic>
          <a:graphicData uri="http://schemas.openxmlformats.org/drawingml/2006/table">
            <a:tbl>
              <a:tblPr>
                <a:noFill/>
                <a:tableStyleId>{4B3FD316-46B4-474D-BC9D-689CC397B46C}</a:tableStyleId>
              </a:tblPr>
              <a:tblGrid>
                <a:gridCol w="883000"/>
                <a:gridCol w="5742675"/>
              </a:tblGrid>
              <a:tr h="194850">
                <a:tc gridSpan="2">
                  <a:txBody>
                    <a:bodyPr/>
                    <a:lstStyle/>
                    <a:p>
                      <a:pPr indent="0" lvl="0" marL="0" rtl="0" algn="ctr">
                        <a:spcBef>
                          <a:spcPts val="0"/>
                        </a:spcBef>
                        <a:spcAft>
                          <a:spcPts val="0"/>
                        </a:spcAft>
                        <a:buNone/>
                      </a:pPr>
                      <a:r>
                        <a:rPr b="1" lang="en">
                          <a:solidFill>
                            <a:srgbClr val="FFFFFF"/>
                          </a:solidFill>
                          <a:latin typeface="Mada"/>
                          <a:ea typeface="Mada"/>
                          <a:cs typeface="Mada"/>
                          <a:sym typeface="Mada"/>
                        </a:rPr>
                        <a:t>Parathyroid Hormone (PTH)</a:t>
                      </a:r>
                      <a:endParaRPr>
                        <a:latin typeface="Mada"/>
                        <a:ea typeface="Mada"/>
                        <a:cs typeface="Mada"/>
                        <a:sym typeface="Mada"/>
                      </a:endParaRPr>
                    </a:p>
                  </a:txBody>
                  <a:tcPr marT="91425" marB="91425" marR="91425" marL="91425">
                    <a:solidFill>
                      <a:srgbClr val="E69138"/>
                    </a:solidFill>
                  </a:tcPr>
                </a:tc>
                <a:tc hMerge="1"/>
              </a:tr>
              <a:tr h="46155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Definition</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PTH: A hormone that plays a critical role in controlling calcium , and phosphate balance.    </a:t>
                      </a:r>
                      <a:r>
                        <a:rPr lang="en"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PTH is released from the parathyroid gland </a:t>
                      </a:r>
                      <a:r>
                        <a:rPr b="1" lang="en" sz="1200">
                          <a:solidFill>
                            <a:srgbClr val="FF0000"/>
                          </a:solidFill>
                          <a:latin typeface="Mada"/>
                          <a:ea typeface="Mada"/>
                          <a:cs typeface="Mada"/>
                          <a:sym typeface="Mada"/>
                        </a:rPr>
                        <a:t>in response to low plasma Ca2+ level</a:t>
                      </a:r>
                      <a:r>
                        <a:rPr lang="en" sz="1200">
                          <a:solidFill>
                            <a:srgbClr val="FF0000"/>
                          </a:solidFill>
                          <a:latin typeface="Mada"/>
                          <a:ea typeface="Mada"/>
                          <a:cs typeface="Mada"/>
                          <a:sym typeface="Mada"/>
                        </a:rPr>
                        <a:t> </a:t>
                      </a:r>
                      <a:r>
                        <a:rPr lang="en" sz="1200">
                          <a:solidFill>
                            <a:srgbClr val="674EA7"/>
                          </a:solidFill>
                          <a:latin typeface="Mada"/>
                          <a:ea typeface="Mada"/>
                          <a:cs typeface="Mada"/>
                          <a:sym typeface="Mada"/>
                        </a:rPr>
                        <a:t>, its </a:t>
                      </a:r>
                      <a:r>
                        <a:rPr lang="en" sz="1200">
                          <a:solidFill>
                            <a:srgbClr val="674EA7"/>
                          </a:solidFill>
                          <a:latin typeface="Mada"/>
                          <a:ea typeface="Mada"/>
                          <a:cs typeface="Mada"/>
                          <a:sym typeface="Mada"/>
                        </a:rPr>
                        <a:t>s</a:t>
                      </a:r>
                      <a:r>
                        <a:rPr lang="en" sz="1200">
                          <a:solidFill>
                            <a:srgbClr val="674EA7"/>
                          </a:solidFill>
                          <a:latin typeface="Mada"/>
                          <a:ea typeface="Mada"/>
                          <a:cs typeface="Mada"/>
                          <a:sym typeface="Mada"/>
                        </a:rPr>
                        <a:t>ecretion is inversely related to [Ca2+ ] </a:t>
                      </a:r>
                      <a:endParaRPr sz="1200">
                        <a:solidFill>
                          <a:srgbClr val="674EA7"/>
                        </a:solidFill>
                        <a:latin typeface="Mada"/>
                        <a:ea typeface="Mada"/>
                        <a:cs typeface="Mada"/>
                        <a:sym typeface="Mada"/>
                      </a:endParaRPr>
                    </a:p>
                  </a:txBody>
                  <a:tcPr marT="91425" marB="91425" marR="91425" marL="91425"/>
                </a:tc>
              </a:tr>
              <a:tr h="16020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Action</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l">
                        <a:spcBef>
                          <a:spcPts val="0"/>
                        </a:spcBef>
                        <a:spcAft>
                          <a:spcPts val="0"/>
                        </a:spcAft>
                        <a:buNone/>
                      </a:pPr>
                      <a:r>
                        <a:rPr lang="en" sz="1200">
                          <a:latin typeface="Mada"/>
                          <a:ea typeface="Mada"/>
                          <a:cs typeface="Mada"/>
                          <a:sym typeface="Mada"/>
                        </a:rPr>
                        <a:t>The overall action of PTH is to </a:t>
                      </a:r>
                      <a:r>
                        <a:rPr b="1" lang="en" sz="1200">
                          <a:latin typeface="Mada"/>
                          <a:ea typeface="Mada"/>
                          <a:cs typeface="Mada"/>
                          <a:sym typeface="Mada"/>
                        </a:rPr>
                        <a:t>increase plasma Ca2+ levels</a:t>
                      </a:r>
                      <a:r>
                        <a:rPr lang="en" sz="1200">
                          <a:latin typeface="Mada"/>
                          <a:ea typeface="Mada"/>
                          <a:cs typeface="Mada"/>
                          <a:sym typeface="Mada"/>
                        </a:rPr>
                        <a:t> in response to hypocalcemia:</a:t>
                      </a:r>
                      <a:endParaRPr sz="600">
                        <a:latin typeface="Mada"/>
                        <a:ea typeface="Mada"/>
                        <a:cs typeface="Mada"/>
                        <a:sym typeface="Mada"/>
                      </a:endParaRPr>
                    </a:p>
                    <a:p>
                      <a:pPr indent="0" lvl="0" marL="0" rtl="0" algn="l">
                        <a:spcBef>
                          <a:spcPts val="0"/>
                        </a:spcBef>
                        <a:spcAft>
                          <a:spcPts val="0"/>
                        </a:spcAft>
                        <a:buNone/>
                      </a:pPr>
                      <a:r>
                        <a:t/>
                      </a:r>
                      <a:endParaRPr b="1" sz="600">
                        <a:latin typeface="Mada"/>
                        <a:ea typeface="Mada"/>
                        <a:cs typeface="Mada"/>
                        <a:sym typeface="Mada"/>
                      </a:endParaRPr>
                    </a:p>
                    <a:p>
                      <a:pPr indent="-304800" lvl="0" marL="457200" rtl="0" algn="l">
                        <a:spcBef>
                          <a:spcPts val="0"/>
                        </a:spcBef>
                        <a:spcAft>
                          <a:spcPts val="0"/>
                        </a:spcAft>
                        <a:buSzPts val="1200"/>
                        <a:buFont typeface="Mada"/>
                        <a:buChar char="●"/>
                      </a:pPr>
                      <a:r>
                        <a:rPr b="1" lang="en" sz="1200">
                          <a:latin typeface="Mada"/>
                          <a:ea typeface="Mada"/>
                          <a:cs typeface="Mada"/>
                          <a:sym typeface="Mada"/>
                        </a:rPr>
                        <a:t>Bone:</a:t>
                      </a:r>
                      <a:r>
                        <a:rPr lang="en" sz="1200">
                          <a:latin typeface="Mada"/>
                          <a:ea typeface="Mada"/>
                          <a:cs typeface="Mada"/>
                          <a:sym typeface="Mada"/>
                        </a:rPr>
                        <a:t> Mobilization of Ca &amp; PO from bone, </a:t>
                      </a:r>
                      <a:r>
                        <a:rPr b="1" lang="en" sz="1200">
                          <a:solidFill>
                            <a:srgbClr val="FF0000"/>
                          </a:solidFill>
                          <a:latin typeface="Mada"/>
                          <a:ea typeface="Mada"/>
                          <a:cs typeface="Mada"/>
                          <a:sym typeface="Mada"/>
                        </a:rPr>
                        <a:t>PTH stimulates osteoclasts</a:t>
                      </a:r>
                      <a:r>
                        <a:rPr lang="en" sz="1200">
                          <a:latin typeface="Mada"/>
                          <a:ea typeface="Mada"/>
                          <a:cs typeface="Mada"/>
                          <a:sym typeface="Mada"/>
                        </a:rPr>
                        <a:t> </a:t>
                      </a:r>
                      <a:r>
                        <a:rPr lang="en" sz="1200">
                          <a:latin typeface="Mada"/>
                          <a:ea typeface="Mada"/>
                          <a:cs typeface="Mada"/>
                          <a:sym typeface="Mada"/>
                        </a:rPr>
                        <a:t>cells to</a:t>
                      </a:r>
                      <a:r>
                        <a:rPr b="1" lang="en">
                          <a:solidFill>
                            <a:schemeClr val="dk1"/>
                          </a:solidFill>
                          <a:latin typeface="Mada"/>
                          <a:ea typeface="Mada"/>
                          <a:cs typeface="Mada"/>
                          <a:sym typeface="Mada"/>
                        </a:rPr>
                        <a:t>↑</a:t>
                      </a:r>
                      <a:r>
                        <a:rPr lang="en" sz="1200">
                          <a:latin typeface="Mada"/>
                          <a:ea typeface="Mada"/>
                          <a:cs typeface="Mada"/>
                          <a:sym typeface="Mada"/>
                        </a:rPr>
                        <a:t>the outward flux  of calcium to restore serum calcium level </a:t>
                      </a:r>
                      <a:endParaRPr sz="600">
                        <a:latin typeface="Mada"/>
                        <a:ea typeface="Mada"/>
                        <a:cs typeface="Mada"/>
                        <a:sym typeface="Mada"/>
                      </a:endParaRPr>
                    </a:p>
                    <a:p>
                      <a:pPr indent="0" lvl="0" marL="0" rtl="0" algn="l">
                        <a:spcBef>
                          <a:spcPts val="0"/>
                        </a:spcBef>
                        <a:spcAft>
                          <a:spcPts val="0"/>
                        </a:spcAft>
                        <a:buNone/>
                      </a:pPr>
                      <a:r>
                        <a:t/>
                      </a:r>
                      <a:endParaRPr sz="600">
                        <a:latin typeface="Mada"/>
                        <a:ea typeface="Mada"/>
                        <a:cs typeface="Mada"/>
                        <a:sym typeface="Mada"/>
                      </a:endParaRPr>
                    </a:p>
                    <a:p>
                      <a:pPr indent="-304800" lvl="0" marL="457200" rtl="0" algn="l">
                        <a:spcBef>
                          <a:spcPts val="0"/>
                        </a:spcBef>
                        <a:spcAft>
                          <a:spcPts val="0"/>
                        </a:spcAft>
                        <a:buSzPts val="1200"/>
                        <a:buFont typeface="Mada"/>
                        <a:buChar char="●"/>
                      </a:pPr>
                      <a:r>
                        <a:rPr b="1" lang="en" sz="1200">
                          <a:latin typeface="Mada"/>
                          <a:ea typeface="Mada"/>
                          <a:cs typeface="Mada"/>
                          <a:sym typeface="Mada"/>
                        </a:rPr>
                        <a:t>Kidney</a:t>
                      </a:r>
                      <a:r>
                        <a:rPr lang="en" sz="1200">
                          <a:latin typeface="Mada"/>
                          <a:ea typeface="Mada"/>
                          <a:cs typeface="Mada"/>
                          <a:sym typeface="Mada"/>
                        </a:rPr>
                        <a:t>: </a:t>
                      </a:r>
                      <a:r>
                        <a:rPr b="1" lang="en">
                          <a:solidFill>
                            <a:schemeClr val="dk1"/>
                          </a:solidFill>
                          <a:latin typeface="Mada"/>
                          <a:ea typeface="Mada"/>
                          <a:cs typeface="Mada"/>
                          <a:sym typeface="Mada"/>
                        </a:rPr>
                        <a:t>↑</a:t>
                      </a:r>
                      <a:r>
                        <a:rPr lang="en" sz="1200">
                          <a:latin typeface="Mada"/>
                          <a:ea typeface="Mada"/>
                          <a:cs typeface="Mada"/>
                          <a:sym typeface="Mada"/>
                        </a:rPr>
                        <a:t> </a:t>
                      </a:r>
                      <a:r>
                        <a:rPr lang="en" sz="1200">
                          <a:latin typeface="Mada"/>
                          <a:ea typeface="Mada"/>
                          <a:cs typeface="Mada"/>
                          <a:sym typeface="Mada"/>
                        </a:rPr>
                        <a:t>calcium active reabsorption</a:t>
                      </a:r>
                      <a:r>
                        <a:rPr lang="en" sz="1200">
                          <a:latin typeface="Mada"/>
                          <a:ea typeface="Mada"/>
                          <a:cs typeface="Mada"/>
                          <a:sym typeface="Mada"/>
                        </a:rPr>
                        <a:t> and</a:t>
                      </a:r>
                      <a:r>
                        <a:rPr b="1" lang="en">
                          <a:solidFill>
                            <a:schemeClr val="dk1"/>
                          </a:solidFill>
                          <a:latin typeface="Mada"/>
                          <a:ea typeface="Mada"/>
                          <a:cs typeface="Mada"/>
                          <a:sym typeface="Mada"/>
                        </a:rPr>
                        <a:t>↑</a:t>
                      </a:r>
                      <a:r>
                        <a:rPr lang="en" sz="1200">
                          <a:latin typeface="Mada"/>
                          <a:ea typeface="Mada"/>
                          <a:cs typeface="Mada"/>
                          <a:sym typeface="Mada"/>
                        </a:rPr>
                        <a:t>formation of calcitriol which is the active form of vitamin D</a:t>
                      </a:r>
                      <a:endParaRPr sz="600">
                        <a:latin typeface="Mada"/>
                        <a:ea typeface="Mada"/>
                        <a:cs typeface="Mada"/>
                        <a:sym typeface="Mada"/>
                      </a:endParaRPr>
                    </a:p>
                    <a:p>
                      <a:pPr indent="0" lvl="0" marL="457200" rtl="0" algn="l">
                        <a:spcBef>
                          <a:spcPts val="0"/>
                        </a:spcBef>
                        <a:spcAft>
                          <a:spcPts val="0"/>
                        </a:spcAft>
                        <a:buNone/>
                      </a:pPr>
                      <a:r>
                        <a:t/>
                      </a:r>
                      <a:endParaRPr sz="600">
                        <a:latin typeface="Mada"/>
                        <a:ea typeface="Mada"/>
                        <a:cs typeface="Mada"/>
                        <a:sym typeface="Mada"/>
                      </a:endParaRPr>
                    </a:p>
                    <a:p>
                      <a:pPr indent="-304800" lvl="0" marL="457200" rtl="0" algn="l">
                        <a:spcBef>
                          <a:spcPts val="0"/>
                        </a:spcBef>
                        <a:spcAft>
                          <a:spcPts val="0"/>
                        </a:spcAft>
                        <a:buSzPts val="1200"/>
                        <a:buFont typeface="Mada"/>
                        <a:buChar char="●"/>
                      </a:pPr>
                      <a:r>
                        <a:rPr b="1" lang="en" sz="1200">
                          <a:latin typeface="Mada"/>
                          <a:ea typeface="Mada"/>
                          <a:cs typeface="Mada"/>
                          <a:sym typeface="Mada"/>
                        </a:rPr>
                        <a:t>GIT:</a:t>
                      </a:r>
                      <a:r>
                        <a:rPr b="1" lang="en">
                          <a:solidFill>
                            <a:schemeClr val="dk1"/>
                          </a:solidFill>
                          <a:latin typeface="Mada"/>
                          <a:ea typeface="Mada"/>
                          <a:cs typeface="Mada"/>
                          <a:sym typeface="Mada"/>
                        </a:rPr>
                        <a:t>↑</a:t>
                      </a:r>
                      <a:r>
                        <a:rPr lang="en" sz="1200">
                          <a:latin typeface="Mada"/>
                          <a:ea typeface="Mada"/>
                          <a:cs typeface="Mada"/>
                          <a:sym typeface="Mada"/>
                        </a:rPr>
                        <a:t>absorption of calcium </a:t>
                      </a:r>
                      <a:r>
                        <a:rPr lang="en" sz="1200">
                          <a:solidFill>
                            <a:srgbClr val="674EA7"/>
                          </a:solidFill>
                          <a:latin typeface="Mada"/>
                          <a:ea typeface="Mada"/>
                          <a:cs typeface="Mada"/>
                          <a:sym typeface="Mada"/>
                        </a:rPr>
                        <a:t>in the </a:t>
                      </a:r>
                      <a:r>
                        <a:rPr lang="en" sz="1200">
                          <a:solidFill>
                            <a:srgbClr val="674EA7"/>
                          </a:solidFill>
                          <a:latin typeface="Mada"/>
                          <a:ea typeface="Mada"/>
                          <a:cs typeface="Mada"/>
                          <a:sym typeface="Mada"/>
                        </a:rPr>
                        <a:t>presence</a:t>
                      </a:r>
                      <a:r>
                        <a:rPr lang="en" sz="1200">
                          <a:solidFill>
                            <a:srgbClr val="674EA7"/>
                          </a:solidFill>
                          <a:latin typeface="Mada"/>
                          <a:ea typeface="Mada"/>
                          <a:cs typeface="Mada"/>
                          <a:sym typeface="Mada"/>
                        </a:rPr>
                        <a:t> of permissive amount of Vit D</a:t>
                      </a:r>
                      <a:endParaRPr sz="1200">
                        <a:solidFill>
                          <a:srgbClr val="674EA7"/>
                        </a:solidFill>
                        <a:latin typeface="Mada"/>
                        <a:ea typeface="Mada"/>
                        <a:cs typeface="Mada"/>
                        <a:sym typeface="Mada"/>
                      </a:endParaRPr>
                    </a:p>
                  </a:txBody>
                  <a:tcPr marT="91425" marB="91425" marR="91425" marL="91425"/>
                </a:tc>
              </a:tr>
              <a:tr h="46155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Response</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rgbClr val="FF0000"/>
                        </a:buClr>
                        <a:buSzPts val="1200"/>
                        <a:buFont typeface="Mada"/>
                        <a:buChar char="★"/>
                      </a:pPr>
                      <a:r>
                        <a:rPr b="1" lang="en" sz="1200">
                          <a:latin typeface="Mada"/>
                          <a:ea typeface="Mada"/>
                          <a:cs typeface="Mada"/>
                          <a:sym typeface="Mada"/>
                        </a:rPr>
                        <a:t>Daily, Intermittent </a:t>
                      </a:r>
                      <a:r>
                        <a:rPr lang="en" sz="1200">
                          <a:latin typeface="Mada"/>
                          <a:ea typeface="Mada"/>
                          <a:cs typeface="Mada"/>
                          <a:sym typeface="Mada"/>
                        </a:rPr>
                        <a:t>administration of recombinant human PTH, SC in the thigh (alternate thigh every day ) </a:t>
                      </a:r>
                      <a:r>
                        <a:rPr b="1" lang="en" sz="1200">
                          <a:solidFill>
                            <a:srgbClr val="FF0000"/>
                          </a:solidFill>
                          <a:latin typeface="Mada"/>
                          <a:ea typeface="Mada"/>
                          <a:cs typeface="Mada"/>
                          <a:sym typeface="Mada"/>
                        </a:rPr>
                        <a:t>leads to a net stimulation of </a:t>
                      </a:r>
                      <a:r>
                        <a:rPr b="1" lang="en" sz="1200" u="sng">
                          <a:solidFill>
                            <a:srgbClr val="FF0000"/>
                          </a:solidFill>
                          <a:latin typeface="Mada"/>
                          <a:ea typeface="Mada"/>
                          <a:cs typeface="Mada"/>
                          <a:sym typeface="Mada"/>
                        </a:rPr>
                        <a:t>bone formation</a:t>
                      </a:r>
                      <a:r>
                        <a:rPr b="1" lang="en" sz="1200">
                          <a:solidFill>
                            <a:srgbClr val="FF0000"/>
                          </a:solidFill>
                          <a:latin typeface="Mada"/>
                          <a:ea typeface="Mada"/>
                          <a:cs typeface="Mada"/>
                          <a:sym typeface="Mada"/>
                        </a:rPr>
                        <a:t> for treatment of osteoporosis.</a:t>
                      </a:r>
                      <a:endParaRPr b="1" sz="1200">
                        <a:solidFill>
                          <a:srgbClr val="FF0000"/>
                        </a:solidFill>
                        <a:latin typeface="Mada"/>
                        <a:ea typeface="Mada"/>
                        <a:cs typeface="Mada"/>
                        <a:sym typeface="Mada"/>
                      </a:endParaRPr>
                    </a:p>
                    <a:p>
                      <a:pPr indent="-304800" lvl="1" marL="914400" rtl="0" algn="l">
                        <a:spcBef>
                          <a:spcPts val="0"/>
                        </a:spcBef>
                        <a:spcAft>
                          <a:spcPts val="0"/>
                        </a:spcAft>
                        <a:buSzPts val="1200"/>
                        <a:buFont typeface="Mada"/>
                        <a:buChar char="○"/>
                      </a:pPr>
                      <a:r>
                        <a:rPr b="1" lang="en" sz="1200">
                          <a:latin typeface="Mada"/>
                          <a:ea typeface="Mada"/>
                          <a:cs typeface="Mada"/>
                          <a:sym typeface="Mada"/>
                        </a:rPr>
                        <a:t>Mechanism:</a:t>
                      </a:r>
                      <a:r>
                        <a:rPr b="1" lang="en">
                          <a:solidFill>
                            <a:schemeClr val="dk1"/>
                          </a:solidFill>
                          <a:latin typeface="Mada"/>
                          <a:ea typeface="Mada"/>
                          <a:cs typeface="Mada"/>
                          <a:sym typeface="Mada"/>
                        </a:rPr>
                        <a:t>↑</a:t>
                      </a:r>
                      <a:r>
                        <a:rPr lang="en" sz="1200">
                          <a:solidFill>
                            <a:schemeClr val="dk1"/>
                          </a:solidFill>
                          <a:latin typeface="Mada"/>
                          <a:ea typeface="Mada"/>
                          <a:cs typeface="Mada"/>
                          <a:sym typeface="Mada"/>
                        </a:rPr>
                        <a:t>Osteoblast number/function→</a:t>
                      </a:r>
                      <a:r>
                        <a:rPr b="1" lang="en">
                          <a:solidFill>
                            <a:schemeClr val="dk1"/>
                          </a:solidFill>
                          <a:latin typeface="Mada"/>
                          <a:ea typeface="Mada"/>
                          <a:cs typeface="Mada"/>
                          <a:sym typeface="Mada"/>
                        </a:rPr>
                        <a:t>↑</a:t>
                      </a:r>
                      <a:r>
                        <a:rPr lang="en" sz="1200">
                          <a:solidFill>
                            <a:schemeClr val="dk1"/>
                          </a:solidFill>
                          <a:latin typeface="Mada"/>
                          <a:ea typeface="Mada"/>
                          <a:cs typeface="Mada"/>
                          <a:sym typeface="Mada"/>
                        </a:rPr>
                        <a:t>Bone formation→ </a:t>
                      </a:r>
                      <a:r>
                        <a:rPr b="1" lang="en">
                          <a:solidFill>
                            <a:schemeClr val="dk1"/>
                          </a:solidFill>
                          <a:latin typeface="Mada"/>
                          <a:ea typeface="Mada"/>
                          <a:cs typeface="Mada"/>
                          <a:sym typeface="Mada"/>
                        </a:rPr>
                        <a:t>↑</a:t>
                      </a:r>
                      <a:r>
                        <a:rPr lang="en" sz="1200">
                          <a:solidFill>
                            <a:schemeClr val="dk1"/>
                          </a:solidFill>
                          <a:latin typeface="Mada"/>
                          <a:ea typeface="Mada"/>
                          <a:cs typeface="Mada"/>
                          <a:sym typeface="Mada"/>
                        </a:rPr>
                        <a:t>Bone mass/strength  </a:t>
                      </a:r>
                      <a:r>
                        <a:rPr b="1" lang="en" sz="1200">
                          <a:solidFill>
                            <a:srgbClr val="6AA84F"/>
                          </a:solidFill>
                          <a:latin typeface="Mada"/>
                          <a:ea typeface="Mada"/>
                          <a:cs typeface="Mada"/>
                          <a:sym typeface="Mada"/>
                        </a:rPr>
                        <a:t>Anabolic action</a:t>
                      </a:r>
                      <a:endParaRPr b="1" sz="600">
                        <a:solidFill>
                          <a:srgbClr val="6AA84F"/>
                        </a:solidFill>
                        <a:latin typeface="Mada"/>
                        <a:ea typeface="Mada"/>
                        <a:cs typeface="Mada"/>
                        <a:sym typeface="Mada"/>
                      </a:endParaRPr>
                    </a:p>
                    <a:p>
                      <a:pPr indent="0" lvl="0" marL="914400" rtl="0" algn="l">
                        <a:spcBef>
                          <a:spcPts val="0"/>
                        </a:spcBef>
                        <a:spcAft>
                          <a:spcPts val="0"/>
                        </a:spcAft>
                        <a:buNone/>
                      </a:pPr>
                      <a:r>
                        <a:t/>
                      </a:r>
                      <a:endParaRPr sz="600">
                        <a:solidFill>
                          <a:schemeClr val="dk1"/>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latin typeface="Mada"/>
                          <a:ea typeface="Mada"/>
                          <a:cs typeface="Mada"/>
                          <a:sym typeface="Mada"/>
                        </a:rPr>
                        <a:t>Continuous</a:t>
                      </a:r>
                      <a:r>
                        <a:rPr baseline="30000" lang="en" sz="1200">
                          <a:latin typeface="Mada"/>
                          <a:ea typeface="Mada"/>
                          <a:cs typeface="Mada"/>
                          <a:sym typeface="Mada"/>
                        </a:rPr>
                        <a:t> </a:t>
                      </a:r>
                      <a:r>
                        <a:rPr baseline="30000" lang="en" sz="1200">
                          <a:solidFill>
                            <a:srgbClr val="6AA84F"/>
                          </a:solidFill>
                          <a:latin typeface="Mada"/>
                          <a:ea typeface="Mada"/>
                          <a:cs typeface="Mada"/>
                          <a:sym typeface="Mada"/>
                        </a:rPr>
                        <a:t>1</a:t>
                      </a:r>
                      <a:r>
                        <a:rPr b="1" lang="en" sz="1200">
                          <a:latin typeface="Mada"/>
                          <a:ea typeface="Mada"/>
                          <a:cs typeface="Mada"/>
                          <a:sym typeface="Mada"/>
                        </a:rPr>
                        <a:t> </a:t>
                      </a:r>
                      <a:r>
                        <a:rPr lang="en" sz="1200">
                          <a:latin typeface="Mada"/>
                          <a:ea typeface="Mada"/>
                          <a:cs typeface="Mada"/>
                          <a:sym typeface="Mada"/>
                        </a:rPr>
                        <a:t>or chronic exposure to high serum PTH concentrations (as seen with primary or secondary hyperparathyroidism) </a:t>
                      </a:r>
                      <a:r>
                        <a:rPr b="1" lang="en" sz="1200">
                          <a:solidFill>
                            <a:srgbClr val="FF0000"/>
                          </a:solidFill>
                          <a:latin typeface="Mada"/>
                          <a:ea typeface="Mada"/>
                          <a:cs typeface="Mada"/>
                          <a:sym typeface="Mada"/>
                        </a:rPr>
                        <a:t>results in </a:t>
                      </a:r>
                      <a:r>
                        <a:rPr b="1" lang="en" sz="1200" u="sng">
                          <a:solidFill>
                            <a:srgbClr val="FF0000"/>
                          </a:solidFill>
                          <a:latin typeface="Mada"/>
                          <a:ea typeface="Mada"/>
                          <a:cs typeface="Mada"/>
                          <a:sym typeface="Mada"/>
                        </a:rPr>
                        <a:t>bone resorption</a:t>
                      </a:r>
                      <a:r>
                        <a:rPr b="1" lang="en" sz="1200">
                          <a:solidFill>
                            <a:srgbClr val="FF0000"/>
                          </a:solidFill>
                          <a:latin typeface="Mada"/>
                          <a:ea typeface="Mada"/>
                          <a:cs typeface="Mada"/>
                          <a:sym typeface="Mada"/>
                        </a:rPr>
                        <a:t> and risk of fractures.</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b="1" lang="en" sz="1200">
                          <a:latin typeface="Mada"/>
                          <a:ea typeface="Mada"/>
                          <a:cs typeface="Mada"/>
                          <a:sym typeface="Mada"/>
                        </a:rPr>
                        <a:t> Mechanism: </a:t>
                      </a:r>
                      <a:r>
                        <a:rPr b="1" lang="en">
                          <a:solidFill>
                            <a:schemeClr val="dk1"/>
                          </a:solidFill>
                          <a:latin typeface="Mada"/>
                          <a:ea typeface="Mada"/>
                          <a:cs typeface="Mada"/>
                          <a:sym typeface="Mada"/>
                        </a:rPr>
                        <a:t>↑</a:t>
                      </a:r>
                      <a:r>
                        <a:rPr lang="en" sz="1200">
                          <a:latin typeface="Mada"/>
                          <a:ea typeface="Mada"/>
                          <a:cs typeface="Mada"/>
                          <a:sym typeface="Mada"/>
                        </a:rPr>
                        <a:t>Osteoclast </a:t>
                      </a:r>
                      <a:r>
                        <a:rPr lang="en" sz="1200">
                          <a:solidFill>
                            <a:schemeClr val="dk1"/>
                          </a:solidFill>
                          <a:latin typeface="Mada"/>
                          <a:ea typeface="Mada"/>
                          <a:cs typeface="Mada"/>
                          <a:sym typeface="Mada"/>
                        </a:rPr>
                        <a:t>→</a:t>
                      </a:r>
                      <a:r>
                        <a:rPr b="1" lang="en">
                          <a:solidFill>
                            <a:schemeClr val="dk1"/>
                          </a:solidFill>
                          <a:latin typeface="Mada"/>
                          <a:ea typeface="Mada"/>
                          <a:cs typeface="Mada"/>
                          <a:sym typeface="Mada"/>
                        </a:rPr>
                        <a:t>↑</a:t>
                      </a:r>
                      <a:r>
                        <a:rPr lang="en" sz="1200">
                          <a:latin typeface="Mada"/>
                          <a:ea typeface="Mada"/>
                          <a:cs typeface="Mada"/>
                          <a:sym typeface="Mada"/>
                        </a:rPr>
                        <a:t>Bone resorption </a:t>
                      </a:r>
                      <a:r>
                        <a:rPr lang="en" sz="1200">
                          <a:solidFill>
                            <a:schemeClr val="dk1"/>
                          </a:solidFill>
                          <a:latin typeface="Mada"/>
                          <a:ea typeface="Mada"/>
                          <a:cs typeface="Mada"/>
                          <a:sym typeface="Mada"/>
                        </a:rPr>
                        <a:t>→</a:t>
                      </a:r>
                      <a:r>
                        <a:rPr b="1" lang="en">
                          <a:solidFill>
                            <a:schemeClr val="dk1"/>
                          </a:solidFill>
                          <a:latin typeface="Mada"/>
                          <a:ea typeface="Mada"/>
                          <a:cs typeface="Mada"/>
                          <a:sym typeface="Mada"/>
                        </a:rPr>
                        <a:t>↑</a:t>
                      </a:r>
                      <a:r>
                        <a:rPr lang="en" sz="1200">
                          <a:latin typeface="Mada"/>
                          <a:ea typeface="Mada"/>
                          <a:cs typeface="Mada"/>
                          <a:sym typeface="Mada"/>
                        </a:rPr>
                        <a:t>Serum Ca2+</a:t>
                      </a:r>
                      <a:endParaRPr sz="1200">
                        <a:latin typeface="Mada"/>
                        <a:ea typeface="Mada"/>
                        <a:cs typeface="Mada"/>
                        <a:sym typeface="Mada"/>
                      </a:endParaRPr>
                    </a:p>
                  </a:txBody>
                  <a:tcPr marT="91425" marB="91425" marR="91425" marL="91425"/>
                </a:tc>
              </a:tr>
              <a:tr h="46155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Uses</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Treatment of severe osteoporosis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Resistant cases failed to respond to other medications</a:t>
                      </a:r>
                      <a:endParaRPr sz="1200">
                        <a:latin typeface="Mada"/>
                        <a:ea typeface="Mada"/>
                        <a:cs typeface="Mada"/>
                        <a:sym typeface="Mada"/>
                      </a:endParaRPr>
                    </a:p>
                  </a:txBody>
                  <a:tcPr marT="91425" marB="91425" marR="91425" marL="91425"/>
                </a:tc>
              </a:tr>
            </a:tbl>
          </a:graphicData>
        </a:graphic>
      </p:graphicFrame>
      <p:sp>
        <p:nvSpPr>
          <p:cNvPr id="218" name="Google Shape;218;p39"/>
          <p:cNvSpPr txBox="1"/>
          <p:nvPr/>
        </p:nvSpPr>
        <p:spPr>
          <a:xfrm>
            <a:off x="-3669625" y="8091975"/>
            <a:ext cx="3674400" cy="177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C78D8"/>
                </a:solidFill>
              </a:rPr>
              <a:t>Daily , intermittent administration of PTH</a:t>
            </a:r>
            <a:endParaRPr>
              <a:solidFill>
                <a:srgbClr val="3C78D8"/>
              </a:solidFill>
            </a:endParaRPr>
          </a:p>
          <a:p>
            <a:pPr indent="0" lvl="0" marL="0" rtl="0" algn="l">
              <a:spcBef>
                <a:spcPts val="0"/>
              </a:spcBef>
              <a:spcAft>
                <a:spcPts val="0"/>
              </a:spcAft>
              <a:buNone/>
            </a:pPr>
            <a:r>
              <a:rPr lang="en">
                <a:solidFill>
                  <a:srgbClr val="3C78D8"/>
                </a:solidFill>
              </a:rPr>
              <a:t>for 1 to 2 hours / day leads to a net</a:t>
            </a:r>
            <a:endParaRPr>
              <a:solidFill>
                <a:srgbClr val="3C78D8"/>
              </a:solidFill>
            </a:endParaRPr>
          </a:p>
          <a:p>
            <a:pPr indent="0" lvl="0" marL="0" rtl="0" algn="l">
              <a:spcBef>
                <a:spcPts val="0"/>
              </a:spcBef>
              <a:spcAft>
                <a:spcPts val="0"/>
              </a:spcAft>
              <a:buNone/>
            </a:pPr>
            <a:r>
              <a:rPr lang="en">
                <a:solidFill>
                  <a:srgbClr val="3C78D8"/>
                </a:solidFill>
              </a:rPr>
              <a:t>stimulation of bone formation .</a:t>
            </a:r>
            <a:endParaRPr>
              <a:solidFill>
                <a:srgbClr val="3C78D8"/>
              </a:solidFill>
            </a:endParaRPr>
          </a:p>
          <a:p>
            <a:pPr indent="0" lvl="0" marL="0" rtl="0" algn="l">
              <a:spcBef>
                <a:spcPts val="0"/>
              </a:spcBef>
              <a:spcAft>
                <a:spcPts val="0"/>
              </a:spcAft>
              <a:buNone/>
            </a:pPr>
            <a:r>
              <a:t/>
            </a:r>
            <a:endParaRPr>
              <a:solidFill>
                <a:srgbClr val="3C78D8"/>
              </a:solidFill>
            </a:endParaRPr>
          </a:p>
          <a:p>
            <a:pPr indent="0" lvl="0" marL="0" rtl="0" algn="l">
              <a:spcBef>
                <a:spcPts val="0"/>
              </a:spcBef>
              <a:spcAft>
                <a:spcPts val="0"/>
              </a:spcAft>
              <a:buClr>
                <a:schemeClr val="dk1"/>
              </a:buClr>
              <a:buSzPts val="1100"/>
              <a:buFont typeface="Arial"/>
              <a:buNone/>
            </a:pPr>
            <a:r>
              <a:rPr lang="en">
                <a:solidFill>
                  <a:srgbClr val="3C78D8"/>
                </a:solidFill>
              </a:rPr>
              <a:t>Continuous exposure to elevated PTH leads</a:t>
            </a:r>
            <a:endParaRPr>
              <a:solidFill>
                <a:srgbClr val="3C78D8"/>
              </a:solidFill>
            </a:endParaRPr>
          </a:p>
          <a:p>
            <a:pPr indent="0" lvl="0" marL="0" rtl="0" algn="l">
              <a:spcBef>
                <a:spcPts val="0"/>
              </a:spcBef>
              <a:spcAft>
                <a:spcPts val="0"/>
              </a:spcAft>
              <a:buNone/>
            </a:pPr>
            <a:r>
              <a:rPr lang="en">
                <a:solidFill>
                  <a:srgbClr val="3C78D8"/>
                </a:solidFill>
              </a:rPr>
              <a:t>to bone resorption and risk of fracture.</a:t>
            </a:r>
            <a:endParaRPr>
              <a:solidFill>
                <a:srgbClr val="3C78D8"/>
              </a:solidFill>
            </a:endParaRPr>
          </a:p>
        </p:txBody>
      </p:sp>
      <p:graphicFrame>
        <p:nvGraphicFramePr>
          <p:cNvPr id="219" name="Google Shape;219;p39"/>
          <p:cNvGraphicFramePr/>
          <p:nvPr/>
        </p:nvGraphicFramePr>
        <p:xfrm>
          <a:off x="110713" y="5923193"/>
          <a:ext cx="3000000" cy="3000000"/>
        </p:xfrm>
        <a:graphic>
          <a:graphicData uri="http://schemas.openxmlformats.org/drawingml/2006/table">
            <a:tbl>
              <a:tblPr>
                <a:noFill/>
                <a:tableStyleId>{4B3FD316-46B4-474D-BC9D-689CC397B46C}</a:tableStyleId>
              </a:tblPr>
              <a:tblGrid>
                <a:gridCol w="875875"/>
                <a:gridCol w="5742675"/>
              </a:tblGrid>
              <a:tr h="228700">
                <a:tc gridSpan="2">
                  <a:txBody>
                    <a:bodyPr/>
                    <a:lstStyle/>
                    <a:p>
                      <a:pPr indent="0" lvl="0" marL="0" rtl="0" algn="ctr">
                        <a:spcBef>
                          <a:spcPts val="0"/>
                        </a:spcBef>
                        <a:spcAft>
                          <a:spcPts val="0"/>
                        </a:spcAft>
                        <a:buNone/>
                      </a:pPr>
                      <a:r>
                        <a:rPr b="1" lang="en">
                          <a:solidFill>
                            <a:srgbClr val="FFFFFF"/>
                          </a:solidFill>
                          <a:latin typeface="Mada"/>
                          <a:ea typeface="Mada"/>
                          <a:cs typeface="Mada"/>
                          <a:sym typeface="Mada"/>
                        </a:rPr>
                        <a:t>Teriparatide</a:t>
                      </a:r>
                      <a:endParaRPr b="1">
                        <a:solidFill>
                          <a:srgbClr val="FFFFFF"/>
                        </a:solidFill>
                        <a:latin typeface="Mada"/>
                        <a:ea typeface="Mada"/>
                        <a:cs typeface="Mada"/>
                        <a:sym typeface="Mada"/>
                      </a:endParaRPr>
                    </a:p>
                  </a:txBody>
                  <a:tcPr marT="91425" marB="91425" marR="91425" marL="91425" anchor="ctr">
                    <a:solidFill>
                      <a:srgbClr val="93C47D"/>
                    </a:solidFill>
                  </a:tcPr>
                </a:tc>
                <a:tc hMerge="1"/>
              </a:tr>
              <a:tr h="38425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Definition </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Synthetic polypeptide form of PTH ( PTH analogue ).</a:t>
                      </a:r>
                      <a:endParaRPr sz="1200">
                        <a:latin typeface="Mada"/>
                        <a:ea typeface="Mada"/>
                        <a:cs typeface="Mada"/>
                        <a:sym typeface="Mada"/>
                      </a:endParaRPr>
                    </a:p>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It belongs to a </a:t>
                      </a:r>
                      <a:r>
                        <a:rPr b="1" lang="en" sz="1200">
                          <a:solidFill>
                            <a:srgbClr val="674EA7"/>
                          </a:solidFill>
                          <a:latin typeface="Mada"/>
                          <a:ea typeface="Mada"/>
                          <a:cs typeface="Mada"/>
                          <a:sym typeface="Mada"/>
                        </a:rPr>
                        <a:t>class of anti- osteoporosis drugs</a:t>
                      </a:r>
                      <a:r>
                        <a:rPr lang="en" sz="1200">
                          <a:solidFill>
                            <a:srgbClr val="674EA7"/>
                          </a:solidFill>
                          <a:latin typeface="Mada"/>
                          <a:ea typeface="Mada"/>
                          <a:cs typeface="Mada"/>
                          <a:sym typeface="Mada"/>
                        </a:rPr>
                        <a:t>, the so-called “</a:t>
                      </a:r>
                      <a:r>
                        <a:rPr b="1" lang="en" sz="1200">
                          <a:solidFill>
                            <a:srgbClr val="674EA7"/>
                          </a:solidFill>
                          <a:latin typeface="Mada"/>
                          <a:ea typeface="Mada"/>
                          <a:cs typeface="Mada"/>
                          <a:sym typeface="Mada"/>
                        </a:rPr>
                        <a:t>anabolic</a:t>
                      </a:r>
                      <a:r>
                        <a:rPr lang="en" sz="1200">
                          <a:solidFill>
                            <a:srgbClr val="674EA7"/>
                          </a:solidFill>
                          <a:latin typeface="Mada"/>
                          <a:ea typeface="Mada"/>
                          <a:cs typeface="Mada"/>
                          <a:sym typeface="Mada"/>
                        </a:rPr>
                        <a:t>” agents.</a:t>
                      </a:r>
                      <a:endParaRPr sz="1200">
                        <a:solidFill>
                          <a:srgbClr val="674EA7"/>
                        </a:solidFill>
                        <a:latin typeface="Mada"/>
                        <a:ea typeface="Mada"/>
                        <a:cs typeface="Mada"/>
                        <a:sym typeface="Mada"/>
                      </a:endParaRPr>
                    </a:p>
                  </a:txBody>
                  <a:tcPr marT="91425" marB="91425" marR="91425" marL="91425" anchor="ctr"/>
                </a:tc>
              </a:tr>
              <a:tr h="38425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P.K</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Given once daily as subcutaneous injection</a:t>
                      </a:r>
                      <a:endParaRPr sz="1200">
                        <a:latin typeface="Mada"/>
                        <a:ea typeface="Mada"/>
                        <a:cs typeface="Mada"/>
                        <a:sym typeface="Mada"/>
                      </a:endParaRPr>
                    </a:p>
                  </a:txBody>
                  <a:tcPr marT="91425" marB="91425" marR="91425" marL="91425" anchor="ctr"/>
                </a:tc>
              </a:tr>
              <a:tr h="384250">
                <a:tc>
                  <a:txBody>
                    <a:bodyPr/>
                    <a:lstStyle/>
                    <a:p>
                      <a:pPr indent="0" lvl="0" marL="0" rtl="0" algn="ctr">
                        <a:spcBef>
                          <a:spcPts val="0"/>
                        </a:spcBef>
                        <a:spcAft>
                          <a:spcPts val="0"/>
                        </a:spcAft>
                        <a:buClr>
                          <a:schemeClr val="dk1"/>
                        </a:buClr>
                        <a:buSzPts val="1100"/>
                        <a:buFont typeface="Arial"/>
                        <a:buNone/>
                      </a:pPr>
                      <a:r>
                        <a:rPr b="1" lang="en" sz="1200">
                          <a:solidFill>
                            <a:srgbClr val="8E7CC3"/>
                          </a:solidFill>
                          <a:latin typeface="Mada"/>
                          <a:ea typeface="Mada"/>
                          <a:cs typeface="Mada"/>
                          <a:sym typeface="Mada"/>
                        </a:rPr>
                        <a:t>Response</a:t>
                      </a:r>
                      <a:endParaRPr b="1" sz="1200">
                        <a:solidFill>
                          <a:srgbClr val="8E7CC3"/>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A</a:t>
                      </a:r>
                      <a:r>
                        <a:rPr lang="en" sz="1200">
                          <a:solidFill>
                            <a:srgbClr val="674EA7"/>
                          </a:solidFill>
                          <a:latin typeface="Mada"/>
                          <a:ea typeface="Mada"/>
                          <a:cs typeface="Mada"/>
                          <a:sym typeface="Mada"/>
                        </a:rPr>
                        <a:t>s PTH ,the t</a:t>
                      </a:r>
                      <a:r>
                        <a:rPr lang="en" sz="1200">
                          <a:solidFill>
                            <a:srgbClr val="674EA7"/>
                          </a:solidFill>
                          <a:latin typeface="Mada"/>
                          <a:ea typeface="Mada"/>
                          <a:cs typeface="Mada"/>
                          <a:sym typeface="Mada"/>
                        </a:rPr>
                        <a:t>herapeutic effects of teriparatide depend upon the pattern of systemic exposure</a:t>
                      </a:r>
                      <a:endParaRPr sz="1200">
                        <a:solidFill>
                          <a:srgbClr val="674EA7"/>
                        </a:solidFill>
                        <a:latin typeface="Mada"/>
                        <a:ea typeface="Mada"/>
                        <a:cs typeface="Mada"/>
                        <a:sym typeface="Mada"/>
                      </a:endParaRPr>
                    </a:p>
                    <a:p>
                      <a:pPr indent="-304800" lvl="1" marL="9144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Daily </a:t>
                      </a:r>
                      <a:r>
                        <a:rPr lang="en" sz="1200">
                          <a:solidFill>
                            <a:srgbClr val="674EA7"/>
                          </a:solidFill>
                          <a:latin typeface="Mada"/>
                          <a:ea typeface="Mada"/>
                          <a:cs typeface="Mada"/>
                          <a:sym typeface="Mada"/>
                        </a:rPr>
                        <a:t>administration→ new bone formation</a:t>
                      </a:r>
                      <a:endParaRPr sz="1200">
                        <a:solidFill>
                          <a:srgbClr val="674EA7"/>
                        </a:solidFill>
                        <a:latin typeface="Mada"/>
                        <a:ea typeface="Mada"/>
                        <a:cs typeface="Mada"/>
                        <a:sym typeface="Mada"/>
                      </a:endParaRPr>
                    </a:p>
                    <a:p>
                      <a:pPr indent="-304800" lvl="1" marL="9144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Continuous administration→ bone resorption  </a:t>
                      </a:r>
                      <a:endParaRPr sz="1200">
                        <a:solidFill>
                          <a:srgbClr val="674EA7"/>
                        </a:solidFill>
                        <a:latin typeface="Mada"/>
                        <a:ea typeface="Mada"/>
                        <a:cs typeface="Mada"/>
                        <a:sym typeface="Mada"/>
                      </a:endParaRPr>
                    </a:p>
                  </a:txBody>
                  <a:tcPr marT="91425" marB="91425" marR="91425" marL="91425" anchor="ctr"/>
                </a:tc>
              </a:tr>
              <a:tr h="10651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Uses</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b="1" lang="en" sz="1200">
                          <a:latin typeface="Mada"/>
                          <a:ea typeface="Mada"/>
                          <a:cs typeface="Mada"/>
                          <a:sym typeface="Mada"/>
                        </a:rPr>
                        <a:t>S</a:t>
                      </a:r>
                      <a:r>
                        <a:rPr b="1" lang="en" sz="1200">
                          <a:latin typeface="Mada"/>
                          <a:ea typeface="Mada"/>
                          <a:cs typeface="Mada"/>
                          <a:sym typeface="Mada"/>
                        </a:rPr>
                        <a:t>hould not be used routinely due to</a:t>
                      </a:r>
                      <a:r>
                        <a:rPr b="1" lang="en" sz="1200">
                          <a:solidFill>
                            <a:srgbClr val="FF0000"/>
                          </a:solidFill>
                          <a:latin typeface="Mada"/>
                          <a:ea typeface="Mada"/>
                          <a:cs typeface="Mada"/>
                          <a:sym typeface="Mada"/>
                        </a:rPr>
                        <a:t> carcinogenic effects.</a:t>
                      </a:r>
                      <a:endParaRPr b="1" sz="1200">
                        <a:solidFill>
                          <a:srgbClr val="FF0000"/>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Use in severs osteoporosis or patients not responding to other drugs.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For treatment of osteoporosis in people who have a risk of getting fracture</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 increase bone mass &amp; strength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Good for postmenopausal osteoporosis.</a:t>
                      </a:r>
                      <a:endParaRPr sz="1200">
                        <a:latin typeface="Mada"/>
                        <a:ea typeface="Mada"/>
                        <a:cs typeface="Mada"/>
                        <a:sym typeface="Mada"/>
                      </a:endParaRPr>
                    </a:p>
                  </a:txBody>
                  <a:tcPr marT="91425" marB="91425" marR="91425" marL="91425" anchor="ctr"/>
                </a:tc>
              </a:tr>
              <a:tr h="67465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ADR</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Carcinogenic effect (osteosarcoma)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Elevated serum calcium can occur</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in some cases can lead to kidney stones</a:t>
                      </a:r>
                      <a:endParaRPr sz="1200">
                        <a:latin typeface="Mada"/>
                        <a:ea typeface="Mada"/>
                        <a:cs typeface="Mada"/>
                        <a:sym typeface="Mada"/>
                      </a:endParaRPr>
                    </a:p>
                  </a:txBody>
                  <a:tcPr marT="91425" marB="91425" marR="91425" marL="91425"/>
                </a:tc>
              </a:tr>
              <a:tr h="10651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C.I</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l">
                        <a:spcBef>
                          <a:spcPts val="0"/>
                        </a:spcBef>
                        <a:spcAft>
                          <a:spcPts val="0"/>
                        </a:spcAft>
                        <a:buNone/>
                      </a:pPr>
                      <a:r>
                        <a:rPr lang="en" sz="1200">
                          <a:latin typeface="Mada"/>
                          <a:ea typeface="Mada"/>
                          <a:cs typeface="Mada"/>
                          <a:sym typeface="Mada"/>
                        </a:rPr>
                        <a:t>Should not be used by people with increased risk for bone tumors (osteosarcoma) including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People with paget’s disease of bone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People who had radiation treatment involving bones</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Not </a:t>
                      </a:r>
                      <a:r>
                        <a:rPr b="1" lang="en" sz="1200">
                          <a:solidFill>
                            <a:srgbClr val="FF0000"/>
                          </a:solidFill>
                          <a:latin typeface="Mada"/>
                          <a:ea typeface="Mada"/>
                          <a:cs typeface="Mada"/>
                          <a:sym typeface="Mada"/>
                        </a:rPr>
                        <a:t>recommended</a:t>
                      </a:r>
                      <a:r>
                        <a:rPr b="1" lang="en" sz="1200">
                          <a:solidFill>
                            <a:srgbClr val="FF0000"/>
                          </a:solidFill>
                          <a:latin typeface="Mada"/>
                          <a:ea typeface="Mada"/>
                          <a:cs typeface="Mada"/>
                          <a:sym typeface="Mada"/>
                        </a:rPr>
                        <a:t> in children</a:t>
                      </a:r>
                      <a:endParaRPr b="1" sz="1200">
                        <a:solidFill>
                          <a:srgbClr val="FF0000"/>
                        </a:solidFill>
                        <a:latin typeface="Mada"/>
                        <a:ea typeface="Mada"/>
                        <a:cs typeface="Mada"/>
                        <a:sym typeface="Mada"/>
                      </a:endParaRPr>
                    </a:p>
                  </a:txBody>
                  <a:tcPr marT="91425" marB="91425" marR="91425" marL="91425" anchor="ctr"/>
                </a:tc>
              </a:tr>
            </a:tbl>
          </a:graphicData>
        </a:graphic>
      </p:graphicFrame>
      <p:pic>
        <p:nvPicPr>
          <p:cNvPr id="220" name="Google Shape;220;p39"/>
          <p:cNvPicPr preferRelativeResize="0"/>
          <p:nvPr/>
        </p:nvPicPr>
        <p:blipFill>
          <a:blip r:embed="rId3">
            <a:alphaModFix/>
          </a:blip>
          <a:stretch>
            <a:fillRect/>
          </a:stretch>
        </p:blipFill>
        <p:spPr>
          <a:xfrm>
            <a:off x="7077075" y="2543175"/>
            <a:ext cx="1953674" cy="1400175"/>
          </a:xfrm>
          <a:prstGeom prst="rect">
            <a:avLst/>
          </a:prstGeom>
          <a:noFill/>
          <a:ln>
            <a:noFill/>
          </a:ln>
        </p:spPr>
      </p:pic>
      <p:pic>
        <p:nvPicPr>
          <p:cNvPr id="221" name="Google Shape;221;p39"/>
          <p:cNvPicPr preferRelativeResize="0"/>
          <p:nvPr/>
        </p:nvPicPr>
        <p:blipFill rotWithShape="1">
          <a:blip r:embed="rId4">
            <a:alphaModFix/>
          </a:blip>
          <a:srcRect b="1580" l="4077" r="883" t="877"/>
          <a:stretch/>
        </p:blipFill>
        <p:spPr>
          <a:xfrm>
            <a:off x="7214150" y="1009650"/>
            <a:ext cx="816476" cy="1323977"/>
          </a:xfrm>
          <a:prstGeom prst="rect">
            <a:avLst/>
          </a:prstGeom>
          <a:noFill/>
          <a:ln cap="flat" cmpd="sng" w="9525">
            <a:solidFill>
              <a:srgbClr val="EFEFEF"/>
            </a:solidFill>
            <a:prstDash val="solid"/>
            <a:round/>
            <a:headEnd len="sm" w="sm" type="none"/>
            <a:tailEnd len="sm" w="sm" type="none"/>
          </a:ln>
        </p:spPr>
      </p:pic>
      <p:sp>
        <p:nvSpPr>
          <p:cNvPr id="222" name="Google Shape;222;p39"/>
          <p:cNvSpPr txBox="1"/>
          <p:nvPr/>
        </p:nvSpPr>
        <p:spPr>
          <a:xfrm>
            <a:off x="4223150" y="9435900"/>
            <a:ext cx="2495400" cy="781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Diarrhea, heartburn, nausea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headache, leg cramps</a:t>
            </a:r>
            <a:endParaRPr sz="1200">
              <a:solidFill>
                <a:schemeClr val="dk1"/>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Orthostatic hypotension</a:t>
            </a:r>
            <a:endParaRPr b="1">
              <a:solidFill>
                <a:srgbClr val="FF0000"/>
              </a:solidFill>
            </a:endParaRPr>
          </a:p>
        </p:txBody>
      </p:sp>
      <p:sp>
        <p:nvSpPr>
          <p:cNvPr id="223" name="Google Shape;223;p39"/>
          <p:cNvSpPr txBox="1"/>
          <p:nvPr/>
        </p:nvSpPr>
        <p:spPr>
          <a:xfrm>
            <a:off x="133775" y="11378625"/>
            <a:ext cx="64125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6AA84F"/>
                </a:solidFill>
                <a:latin typeface="Mada"/>
                <a:ea typeface="Mada"/>
                <a:cs typeface="Mada"/>
                <a:sym typeface="Mada"/>
              </a:rPr>
              <a:t>1. Due to a pathological condition. </a:t>
            </a:r>
            <a:endParaRPr sz="1100">
              <a:solidFill>
                <a:srgbClr val="6AA84F"/>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graphicFrame>
        <p:nvGraphicFramePr>
          <p:cNvPr id="228" name="Google Shape;228;p40"/>
          <p:cNvGraphicFramePr/>
          <p:nvPr/>
        </p:nvGraphicFramePr>
        <p:xfrm>
          <a:off x="95600" y="1559575"/>
          <a:ext cx="3000000" cy="3000000"/>
        </p:xfrm>
        <a:graphic>
          <a:graphicData uri="http://schemas.openxmlformats.org/drawingml/2006/table">
            <a:tbl>
              <a:tblPr>
                <a:noFill/>
                <a:tableStyleId>{4B3FD316-46B4-474D-BC9D-689CC397B46C}</a:tableStyleId>
              </a:tblPr>
              <a:tblGrid>
                <a:gridCol w="904100"/>
                <a:gridCol w="5759725"/>
              </a:tblGrid>
              <a:tr h="100000">
                <a:tc gridSpan="2">
                  <a:txBody>
                    <a:bodyPr/>
                    <a:lstStyle/>
                    <a:p>
                      <a:pPr indent="0" lvl="0" marL="0" rtl="0" algn="ctr">
                        <a:spcBef>
                          <a:spcPts val="0"/>
                        </a:spcBef>
                        <a:spcAft>
                          <a:spcPts val="0"/>
                        </a:spcAft>
                        <a:buNone/>
                      </a:pPr>
                      <a:r>
                        <a:rPr b="1" lang="en">
                          <a:solidFill>
                            <a:srgbClr val="FFFFFF"/>
                          </a:solidFill>
                          <a:latin typeface="Mada"/>
                          <a:ea typeface="Mada"/>
                          <a:cs typeface="Mada"/>
                          <a:sym typeface="Mada"/>
                        </a:rPr>
                        <a:t>Calcitonin</a:t>
                      </a:r>
                      <a:endParaRPr b="1">
                        <a:solidFill>
                          <a:srgbClr val="FFFFFF"/>
                        </a:solidFill>
                        <a:latin typeface="Mada"/>
                        <a:ea typeface="Mada"/>
                        <a:cs typeface="Mada"/>
                        <a:sym typeface="Mada"/>
                      </a:endParaRPr>
                    </a:p>
                  </a:txBody>
                  <a:tcPr marT="91425" marB="91425" marR="91425" marL="91425" anchor="ctr">
                    <a:solidFill>
                      <a:srgbClr val="6D9EEB"/>
                    </a:solidFill>
                  </a:tcPr>
                </a:tc>
                <a:tc hMerge="1"/>
              </a:tr>
              <a:tr h="2016775">
                <a:tc>
                  <a:txBody>
                    <a:bodyPr/>
                    <a:lstStyle/>
                    <a:p>
                      <a:pPr indent="0" lvl="0" marL="0" rtl="0" algn="ctr">
                        <a:spcBef>
                          <a:spcPts val="0"/>
                        </a:spcBef>
                        <a:spcAft>
                          <a:spcPts val="0"/>
                        </a:spcAft>
                        <a:buNone/>
                      </a:pPr>
                      <a:r>
                        <a:rPr b="1" lang="en" sz="1200">
                          <a:solidFill>
                            <a:schemeClr val="lt1"/>
                          </a:solidFill>
                          <a:latin typeface="Mada"/>
                          <a:ea typeface="Mada"/>
                          <a:cs typeface="Mada"/>
                          <a:sym typeface="Mada"/>
                        </a:rPr>
                        <a:t>Definition</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Calcitonin is synthesized and secreted by the </a:t>
                      </a:r>
                      <a:r>
                        <a:rPr b="1" lang="en" sz="1200">
                          <a:latin typeface="Mada"/>
                          <a:ea typeface="Mada"/>
                          <a:cs typeface="Mada"/>
                          <a:sym typeface="Mada"/>
                        </a:rPr>
                        <a:t>parafollicular</a:t>
                      </a:r>
                      <a:r>
                        <a:rPr lang="en" sz="1200">
                          <a:latin typeface="Mada"/>
                          <a:ea typeface="Mada"/>
                          <a:cs typeface="Mada"/>
                          <a:sym typeface="Mada"/>
                        </a:rPr>
                        <a:t> cells (</a:t>
                      </a:r>
                      <a:r>
                        <a:rPr b="1" lang="en" sz="1200">
                          <a:latin typeface="Mada"/>
                          <a:ea typeface="Mada"/>
                          <a:cs typeface="Mada"/>
                          <a:sym typeface="Mada"/>
                        </a:rPr>
                        <a:t>C</a:t>
                      </a:r>
                      <a:r>
                        <a:rPr lang="en" sz="1200">
                          <a:latin typeface="Mada"/>
                          <a:ea typeface="Mada"/>
                          <a:cs typeface="Mada"/>
                          <a:sym typeface="Mada"/>
                        </a:rPr>
                        <a:t> cells) of the thyroid gland and It is released</a:t>
                      </a:r>
                      <a:r>
                        <a:rPr b="1" lang="en" sz="1200">
                          <a:latin typeface="Mada"/>
                          <a:ea typeface="Mada"/>
                          <a:cs typeface="Mada"/>
                          <a:sym typeface="Mada"/>
                        </a:rPr>
                        <a:t> </a:t>
                      </a:r>
                      <a:r>
                        <a:rPr lang="en" sz="1200">
                          <a:latin typeface="Mada"/>
                          <a:ea typeface="Mada"/>
                          <a:cs typeface="Mada"/>
                          <a:sym typeface="Mada"/>
                        </a:rPr>
                        <a:t>when there is a </a:t>
                      </a:r>
                      <a:r>
                        <a:rPr b="1" lang="en" sz="1200">
                          <a:solidFill>
                            <a:srgbClr val="FF0000"/>
                          </a:solidFill>
                          <a:latin typeface="Mada"/>
                          <a:ea typeface="Mada"/>
                          <a:cs typeface="Mada"/>
                          <a:sym typeface="Mada"/>
                        </a:rPr>
                        <a:t>rise in plasma Ca levels .</a:t>
                      </a:r>
                      <a:r>
                        <a:rPr b="1" lang="en" sz="600">
                          <a:solidFill>
                            <a:srgbClr val="FF0000"/>
                          </a:solidFill>
                          <a:latin typeface="Mada"/>
                          <a:ea typeface="Mada"/>
                          <a:cs typeface="Mada"/>
                          <a:sym typeface="Mada"/>
                        </a:rPr>
                        <a:t> </a:t>
                      </a:r>
                      <a:endParaRPr b="1" sz="600">
                        <a:solidFill>
                          <a:srgbClr val="FF0000"/>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Calcitonin does not appear to be critical for the regulation of calcium homeostasis even if thyroid gland is removed.</a:t>
                      </a:r>
                      <a:endParaRPr sz="1200">
                        <a:latin typeface="Mada"/>
                        <a:ea typeface="Mada"/>
                        <a:cs typeface="Mada"/>
                        <a:sym typeface="Mada"/>
                      </a:endParaRPr>
                    </a:p>
                    <a:p>
                      <a:pPr indent="0" lvl="0" marL="457200" rtl="0" algn="l">
                        <a:spcBef>
                          <a:spcPts val="0"/>
                        </a:spcBef>
                        <a:spcAft>
                          <a:spcPts val="0"/>
                        </a:spcAft>
                        <a:buNone/>
                      </a:pPr>
                      <a:r>
                        <a:t/>
                      </a:r>
                      <a:endParaRPr b="1" sz="600">
                        <a:solidFill>
                          <a:srgbClr val="FF0000"/>
                        </a:solidFill>
                        <a:latin typeface="Mada"/>
                        <a:ea typeface="Mada"/>
                        <a:cs typeface="Mada"/>
                        <a:sym typeface="Mada"/>
                      </a:endParaRPr>
                    </a:p>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While PTH and vitamin D act to increase plasma </a:t>
                      </a:r>
                      <a:r>
                        <a:rPr lang="en" sz="1200">
                          <a:solidFill>
                            <a:srgbClr val="674EA7"/>
                          </a:solidFill>
                          <a:latin typeface="Mada"/>
                          <a:ea typeface="Mada"/>
                          <a:cs typeface="Mada"/>
                          <a:sym typeface="Mada"/>
                        </a:rPr>
                        <a:t>Ca</a:t>
                      </a:r>
                      <a:r>
                        <a:rPr baseline="30000" lang="en" sz="1200">
                          <a:solidFill>
                            <a:srgbClr val="674EA7"/>
                          </a:solidFill>
                          <a:latin typeface="Mada"/>
                          <a:ea typeface="Mada"/>
                          <a:cs typeface="Mada"/>
                          <a:sym typeface="Mada"/>
                        </a:rPr>
                        <a:t>2</a:t>
                      </a:r>
                      <a:r>
                        <a:rPr lang="en" sz="1200">
                          <a:solidFill>
                            <a:srgbClr val="674EA7"/>
                          </a:solidFill>
                          <a:latin typeface="Mada"/>
                          <a:ea typeface="Mada"/>
                          <a:cs typeface="Mada"/>
                          <a:sym typeface="Mada"/>
                        </a:rPr>
                        <a:t>, </a:t>
                      </a:r>
                      <a:r>
                        <a:rPr b="1" lang="en" sz="1200">
                          <a:solidFill>
                            <a:srgbClr val="674EA7"/>
                          </a:solidFill>
                          <a:latin typeface="Mada"/>
                          <a:ea typeface="Mada"/>
                          <a:cs typeface="Mada"/>
                          <a:sym typeface="Mada"/>
                        </a:rPr>
                        <a:t>only calcitonin causes a decrease in plasma </a:t>
                      </a:r>
                      <a:r>
                        <a:rPr b="1" lang="en" sz="1200">
                          <a:solidFill>
                            <a:srgbClr val="674EA7"/>
                          </a:solidFill>
                          <a:latin typeface="Mada"/>
                          <a:ea typeface="Mada"/>
                          <a:cs typeface="Mada"/>
                          <a:sym typeface="Mada"/>
                        </a:rPr>
                        <a:t>Ca.</a:t>
                      </a:r>
                      <a:endParaRPr b="1" sz="600">
                        <a:solidFill>
                          <a:srgbClr val="674EA7"/>
                        </a:solidFill>
                        <a:latin typeface="Mada"/>
                        <a:ea typeface="Mada"/>
                        <a:cs typeface="Mada"/>
                        <a:sym typeface="Mada"/>
                      </a:endParaRPr>
                    </a:p>
                    <a:p>
                      <a:pPr indent="0" lvl="0" marL="457200" rtl="0" algn="l">
                        <a:spcBef>
                          <a:spcPts val="0"/>
                        </a:spcBef>
                        <a:spcAft>
                          <a:spcPts val="0"/>
                        </a:spcAft>
                        <a:buNone/>
                      </a:pPr>
                      <a:r>
                        <a:t/>
                      </a:r>
                      <a:endParaRPr b="1" sz="600">
                        <a:solidFill>
                          <a:srgbClr val="674EA7"/>
                        </a:solidFill>
                        <a:latin typeface="Mada"/>
                        <a:ea typeface="Mada"/>
                        <a:cs typeface="Mada"/>
                        <a:sym typeface="Mada"/>
                      </a:endParaRPr>
                    </a:p>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Calcitonin protects against development of hypercalcemia caused by a variety of conditions including: </a:t>
                      </a:r>
                      <a:endParaRPr sz="1200">
                        <a:solidFill>
                          <a:srgbClr val="674EA7"/>
                        </a:solidFill>
                        <a:latin typeface="Mada"/>
                        <a:ea typeface="Mada"/>
                        <a:cs typeface="Mada"/>
                        <a:sym typeface="Mada"/>
                      </a:endParaRPr>
                    </a:p>
                    <a:p>
                      <a:pPr indent="0" lvl="0" marL="457200" rtl="0" algn="l">
                        <a:spcBef>
                          <a:spcPts val="0"/>
                        </a:spcBef>
                        <a:spcAft>
                          <a:spcPts val="0"/>
                        </a:spcAft>
                        <a:buNone/>
                      </a:pPr>
                      <a:r>
                        <a:rPr lang="en" sz="1200">
                          <a:solidFill>
                            <a:srgbClr val="674EA7"/>
                          </a:solidFill>
                          <a:latin typeface="Mada"/>
                          <a:ea typeface="Mada"/>
                          <a:cs typeface="Mada"/>
                          <a:sym typeface="Mada"/>
                        </a:rPr>
                        <a:t>1- increased calcium absorption (milk alkali syndrome). </a:t>
                      </a:r>
                      <a:endParaRPr sz="1200">
                        <a:solidFill>
                          <a:srgbClr val="674EA7"/>
                        </a:solidFill>
                        <a:latin typeface="Mada"/>
                        <a:ea typeface="Mada"/>
                        <a:cs typeface="Mada"/>
                        <a:sym typeface="Mada"/>
                      </a:endParaRPr>
                    </a:p>
                    <a:p>
                      <a:pPr indent="0" lvl="0" marL="457200" rtl="0" algn="l">
                        <a:spcBef>
                          <a:spcPts val="0"/>
                        </a:spcBef>
                        <a:spcAft>
                          <a:spcPts val="0"/>
                        </a:spcAft>
                        <a:buNone/>
                      </a:pPr>
                      <a:r>
                        <a:rPr lang="en" sz="1200">
                          <a:solidFill>
                            <a:srgbClr val="674EA7"/>
                          </a:solidFill>
                          <a:latin typeface="Mada"/>
                          <a:ea typeface="Mada"/>
                          <a:cs typeface="Mada"/>
                          <a:sym typeface="Mada"/>
                        </a:rPr>
                        <a:t>2-decreased calcium excretion (thiazide use).</a:t>
                      </a:r>
                      <a:endParaRPr sz="1200">
                        <a:latin typeface="Mada"/>
                        <a:ea typeface="Mada"/>
                        <a:cs typeface="Mada"/>
                        <a:sym typeface="Mada"/>
                      </a:endParaRPr>
                    </a:p>
                  </a:txBody>
                  <a:tcPr marT="91425" marB="91425" marR="91425" marL="91425" anchor="ctr"/>
                </a:tc>
              </a:tr>
              <a:tr h="18847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Effect </a:t>
                      </a:r>
                      <a:r>
                        <a:rPr baseline="30000" lang="en">
                          <a:solidFill>
                            <a:srgbClr val="6AA84F"/>
                          </a:solidFill>
                          <a:latin typeface="Mada"/>
                          <a:ea typeface="Mada"/>
                          <a:cs typeface="Mada"/>
                          <a:sym typeface="Mada"/>
                        </a:rPr>
                        <a:t>1</a:t>
                      </a:r>
                      <a:endParaRPr baseline="30000">
                        <a:solidFill>
                          <a:srgbClr val="6AA84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l">
                        <a:spcBef>
                          <a:spcPts val="0"/>
                        </a:spcBef>
                        <a:spcAft>
                          <a:spcPts val="0"/>
                        </a:spcAft>
                        <a:buClr>
                          <a:schemeClr val="dk1"/>
                        </a:buClr>
                        <a:buSzPts val="1100"/>
                        <a:buFont typeface="Arial"/>
                        <a:buNone/>
                      </a:pPr>
                      <a:r>
                        <a:rPr lang="en" sz="1200">
                          <a:latin typeface="Mada"/>
                          <a:ea typeface="Mada"/>
                          <a:cs typeface="Mada"/>
                          <a:sym typeface="Mada"/>
                        </a:rPr>
                        <a:t>The major effect of calcitonin administration is a </a:t>
                      </a:r>
                      <a:r>
                        <a:rPr b="1" lang="en" sz="1200">
                          <a:solidFill>
                            <a:srgbClr val="FF0000"/>
                          </a:solidFill>
                          <a:latin typeface="Mada"/>
                          <a:ea typeface="Mada"/>
                          <a:cs typeface="Mada"/>
                          <a:sym typeface="Mada"/>
                        </a:rPr>
                        <a:t>rapid fall in </a:t>
                      </a:r>
                      <a:endParaRPr b="1" sz="1200">
                        <a:solidFill>
                          <a:srgbClr val="FF0000"/>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en" sz="1200">
                          <a:solidFill>
                            <a:srgbClr val="FF0000"/>
                          </a:solidFill>
                          <a:latin typeface="Mada"/>
                          <a:ea typeface="Mada"/>
                          <a:cs typeface="Mada"/>
                          <a:sym typeface="Mada"/>
                        </a:rPr>
                        <a:t>Ca</a:t>
                      </a:r>
                      <a:r>
                        <a:rPr b="1" baseline="30000" lang="en" sz="1200">
                          <a:solidFill>
                            <a:srgbClr val="FF0000"/>
                          </a:solidFill>
                          <a:latin typeface="Mada"/>
                          <a:ea typeface="Mada"/>
                          <a:cs typeface="Mada"/>
                          <a:sym typeface="Mada"/>
                        </a:rPr>
                        <a:t>2</a:t>
                      </a:r>
                      <a:r>
                        <a:rPr lang="en" sz="1200">
                          <a:solidFill>
                            <a:schemeClr val="dk1"/>
                          </a:solidFill>
                          <a:latin typeface="Mada"/>
                          <a:ea typeface="Mada"/>
                          <a:cs typeface="Mada"/>
                          <a:sym typeface="Mada"/>
                        </a:rPr>
                        <a:t>  caused</a:t>
                      </a:r>
                      <a:r>
                        <a:rPr lang="en" sz="1200">
                          <a:latin typeface="Mada"/>
                          <a:ea typeface="Mada"/>
                          <a:cs typeface="Mada"/>
                          <a:sym typeface="Mada"/>
                        </a:rPr>
                        <a:t> by:</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 sz="1200">
                          <a:solidFill>
                            <a:schemeClr val="dk1"/>
                          </a:solidFill>
                          <a:latin typeface="Mada"/>
                          <a:ea typeface="Mada"/>
                          <a:cs typeface="Mada"/>
                          <a:sym typeface="Mada"/>
                        </a:rPr>
                        <a:t>B</a:t>
                      </a:r>
                      <a:r>
                        <a:rPr b="1" lang="en" sz="1200">
                          <a:solidFill>
                            <a:schemeClr val="dk1"/>
                          </a:solidFill>
                          <a:latin typeface="Mada"/>
                          <a:ea typeface="Mada"/>
                          <a:cs typeface="Mada"/>
                          <a:sym typeface="Mada"/>
                        </a:rPr>
                        <a:t>one: </a:t>
                      </a:r>
                      <a:r>
                        <a:rPr lang="en" sz="1200">
                          <a:solidFill>
                            <a:schemeClr val="dk1"/>
                          </a:solidFill>
                          <a:latin typeface="Mada"/>
                          <a:ea typeface="Mada"/>
                          <a:cs typeface="Mada"/>
                          <a:sym typeface="Mada"/>
                        </a:rPr>
                        <a:t>↓ </a:t>
                      </a:r>
                      <a:r>
                        <a:rPr lang="en" sz="1200">
                          <a:latin typeface="Mada"/>
                          <a:ea typeface="Mada"/>
                          <a:cs typeface="Mada"/>
                          <a:sym typeface="Mada"/>
                        </a:rPr>
                        <a:t>resorption by</a:t>
                      </a:r>
                      <a:r>
                        <a:rPr b="1" lang="en" sz="1200">
                          <a:latin typeface="Mada"/>
                          <a:ea typeface="Mada"/>
                          <a:cs typeface="Mada"/>
                          <a:sym typeface="Mada"/>
                        </a:rPr>
                        <a:t> </a:t>
                      </a:r>
                      <a:r>
                        <a:rPr b="1" lang="en" sz="1200">
                          <a:solidFill>
                            <a:srgbClr val="FF0000"/>
                          </a:solidFill>
                          <a:latin typeface="Mada"/>
                          <a:ea typeface="Mada"/>
                          <a:cs typeface="Mada"/>
                          <a:sym typeface="Mada"/>
                        </a:rPr>
                        <a:t>inhibiting osteoclast activity.</a:t>
                      </a:r>
                      <a:endParaRPr b="1" sz="1200">
                        <a:solidFill>
                          <a:srgbClr val="FF0000"/>
                        </a:solidFill>
                        <a:latin typeface="Mada"/>
                        <a:ea typeface="Mada"/>
                        <a:cs typeface="Mada"/>
                        <a:sym typeface="Mada"/>
                      </a:endParaRPr>
                    </a:p>
                    <a:p>
                      <a:pPr indent="0" lvl="0" marL="457200" rtl="0" algn="l">
                        <a:spcBef>
                          <a:spcPts val="0"/>
                        </a:spcBef>
                        <a:spcAft>
                          <a:spcPts val="0"/>
                        </a:spcAft>
                        <a:buNone/>
                      </a:pPr>
                      <a:r>
                        <a:rPr lang="en" sz="1200">
                          <a:solidFill>
                            <a:srgbClr val="674EA7"/>
                          </a:solidFill>
                          <a:latin typeface="Mada"/>
                          <a:ea typeface="Mada"/>
                          <a:cs typeface="Mada"/>
                          <a:sym typeface="Mada"/>
                        </a:rPr>
                        <a:t>The osteoclast bone cells appear to be a particular </a:t>
                      </a:r>
                      <a:endParaRPr sz="1200">
                        <a:solidFill>
                          <a:srgbClr val="674EA7"/>
                        </a:solidFill>
                        <a:latin typeface="Mada"/>
                        <a:ea typeface="Mada"/>
                        <a:cs typeface="Mada"/>
                        <a:sym typeface="Mada"/>
                      </a:endParaRPr>
                    </a:p>
                    <a:p>
                      <a:pPr indent="0" lvl="0" marL="457200" rtl="0" algn="l">
                        <a:spcBef>
                          <a:spcPts val="0"/>
                        </a:spcBef>
                        <a:spcAft>
                          <a:spcPts val="0"/>
                        </a:spcAft>
                        <a:buNone/>
                      </a:pPr>
                      <a:r>
                        <a:rPr lang="en" sz="1200">
                          <a:solidFill>
                            <a:srgbClr val="674EA7"/>
                          </a:solidFill>
                          <a:latin typeface="Mada"/>
                          <a:ea typeface="Mada"/>
                          <a:cs typeface="Mada"/>
                          <a:sym typeface="Mada"/>
                        </a:rPr>
                        <a:t>target of calcitonin.</a:t>
                      </a:r>
                      <a:endParaRPr sz="600">
                        <a:solidFill>
                          <a:srgbClr val="674EA7"/>
                        </a:solidFill>
                        <a:latin typeface="Mada"/>
                        <a:ea typeface="Mada"/>
                        <a:cs typeface="Mada"/>
                        <a:sym typeface="Mada"/>
                      </a:endParaRPr>
                    </a:p>
                    <a:p>
                      <a:pPr indent="0" lvl="0" marL="457200" rtl="0" algn="l">
                        <a:spcBef>
                          <a:spcPts val="0"/>
                        </a:spcBef>
                        <a:spcAft>
                          <a:spcPts val="0"/>
                        </a:spcAft>
                        <a:buNone/>
                      </a:pPr>
                      <a:r>
                        <a:t/>
                      </a:r>
                      <a:endParaRPr sz="600">
                        <a:solidFill>
                          <a:srgbClr val="674EA7"/>
                        </a:solidFill>
                        <a:latin typeface="Mada"/>
                        <a:ea typeface="Mada"/>
                        <a:cs typeface="Mada"/>
                        <a:sym typeface="Mada"/>
                      </a:endParaRPr>
                    </a:p>
                    <a:p>
                      <a:pPr indent="-304800" lvl="0" marL="457200" rtl="0" algn="l">
                        <a:spcBef>
                          <a:spcPts val="0"/>
                        </a:spcBef>
                        <a:spcAft>
                          <a:spcPts val="0"/>
                        </a:spcAft>
                        <a:buSzPts val="1200"/>
                        <a:buFont typeface="Mada"/>
                        <a:buChar char="●"/>
                      </a:pPr>
                      <a:r>
                        <a:rPr b="1" lang="en" sz="1200">
                          <a:solidFill>
                            <a:schemeClr val="dk1"/>
                          </a:solidFill>
                          <a:latin typeface="Mada"/>
                          <a:ea typeface="Mada"/>
                          <a:cs typeface="Mada"/>
                          <a:sym typeface="Mada"/>
                        </a:rPr>
                        <a:t>K</a:t>
                      </a:r>
                      <a:r>
                        <a:rPr b="1" lang="en" sz="1200">
                          <a:solidFill>
                            <a:schemeClr val="dk1"/>
                          </a:solidFill>
                          <a:latin typeface="Mada"/>
                          <a:ea typeface="Mada"/>
                          <a:cs typeface="Mada"/>
                          <a:sym typeface="Mada"/>
                        </a:rPr>
                        <a:t>idney:</a:t>
                      </a:r>
                      <a:r>
                        <a:rPr lang="en" sz="1200">
                          <a:solidFill>
                            <a:schemeClr val="dk1"/>
                          </a:solidFill>
                          <a:latin typeface="Mada"/>
                          <a:ea typeface="Mada"/>
                          <a:cs typeface="Mada"/>
                          <a:sym typeface="Mada"/>
                        </a:rPr>
                        <a:t>↓</a:t>
                      </a:r>
                      <a:r>
                        <a:rPr b="1" lang="en" sz="1200">
                          <a:latin typeface="Mada"/>
                          <a:ea typeface="Mada"/>
                          <a:cs typeface="Mada"/>
                          <a:sym typeface="Mada"/>
                        </a:rPr>
                        <a:t>re</a:t>
                      </a:r>
                      <a:r>
                        <a:rPr b="1" lang="en" sz="1200">
                          <a:latin typeface="Mada"/>
                          <a:ea typeface="Mada"/>
                          <a:cs typeface="Mada"/>
                          <a:sym typeface="Mada"/>
                        </a:rPr>
                        <a:t>absorption</a:t>
                      </a:r>
                      <a:r>
                        <a:rPr lang="en" sz="1200">
                          <a:latin typeface="Mada"/>
                          <a:ea typeface="Mada"/>
                          <a:cs typeface="Mada"/>
                          <a:sym typeface="Mada"/>
                        </a:rPr>
                        <a:t> of </a:t>
                      </a:r>
                      <a:r>
                        <a:rPr lang="en" sz="1200">
                          <a:solidFill>
                            <a:schemeClr val="dk1"/>
                          </a:solidFill>
                          <a:latin typeface="Mada"/>
                          <a:ea typeface="Mada"/>
                          <a:cs typeface="Mada"/>
                          <a:sym typeface="Mada"/>
                        </a:rPr>
                        <a:t>Ca</a:t>
                      </a:r>
                      <a:r>
                        <a:rPr baseline="30000" lang="en" sz="1200">
                          <a:solidFill>
                            <a:schemeClr val="dk1"/>
                          </a:solidFill>
                          <a:latin typeface="Mada"/>
                          <a:ea typeface="Mada"/>
                          <a:cs typeface="Mada"/>
                          <a:sym typeface="Mada"/>
                        </a:rPr>
                        <a:t>2 </a:t>
                      </a:r>
                      <a:r>
                        <a:rPr lang="en" sz="1200">
                          <a:latin typeface="Mada"/>
                          <a:ea typeface="Mada"/>
                          <a:cs typeface="Mada"/>
                          <a:sym typeface="Mada"/>
                        </a:rPr>
                        <a:t>&amp; PO 4, thus increasing their excretion.</a:t>
                      </a:r>
                      <a:endParaRPr b="1" sz="1200">
                        <a:latin typeface="Mada"/>
                        <a:ea typeface="Mada"/>
                        <a:cs typeface="Mada"/>
                        <a:sym typeface="Mada"/>
                      </a:endParaRPr>
                    </a:p>
                  </a:txBody>
                  <a:tcPr marT="91425" marB="91425" marR="91425" marL="91425" anchor="ctr"/>
                </a:tc>
              </a:tr>
              <a:tr h="62100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P.K</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Gevin</a:t>
                      </a:r>
                      <a:r>
                        <a:rPr b="1" lang="en" sz="1200">
                          <a:latin typeface="Mada"/>
                          <a:ea typeface="Mada"/>
                          <a:cs typeface="Mada"/>
                          <a:sym typeface="Mada"/>
                        </a:rPr>
                        <a:t> </a:t>
                      </a:r>
                      <a:r>
                        <a:rPr lang="en" sz="1200">
                          <a:latin typeface="Mada"/>
                          <a:ea typeface="Mada"/>
                          <a:cs typeface="Mada"/>
                          <a:sym typeface="Mada"/>
                        </a:rPr>
                        <a:t>S.C , Nasal spray </a:t>
                      </a:r>
                      <a:r>
                        <a:rPr lang="en" sz="1200">
                          <a:solidFill>
                            <a:srgbClr val="674EA7"/>
                          </a:solidFill>
                          <a:latin typeface="Mada"/>
                          <a:ea typeface="Mada"/>
                          <a:cs typeface="Mada"/>
                          <a:sym typeface="Mada"/>
                        </a:rPr>
                        <a:t>or solution (Calcitonin </a:t>
                      </a:r>
                      <a:r>
                        <a:rPr lang="en" sz="1200">
                          <a:solidFill>
                            <a:srgbClr val="6AA84F"/>
                          </a:solidFill>
                          <a:latin typeface="Mada"/>
                          <a:ea typeface="Mada"/>
                          <a:cs typeface="Mada"/>
                          <a:sym typeface="Mada"/>
                        </a:rPr>
                        <a:t>derived from </a:t>
                      </a:r>
                      <a:r>
                        <a:rPr lang="en" sz="1200">
                          <a:solidFill>
                            <a:srgbClr val="674EA7"/>
                          </a:solidFill>
                          <a:latin typeface="Mada"/>
                          <a:ea typeface="Mada"/>
                          <a:cs typeface="Mada"/>
                          <a:sym typeface="Mada"/>
                        </a:rPr>
                        <a:t>Salmon) has more affinity towards human calcitonin receptors.</a:t>
                      </a:r>
                      <a:endParaRPr sz="1200">
                        <a:solidFill>
                          <a:srgbClr val="674EA7"/>
                        </a:solidFill>
                        <a:latin typeface="Mada"/>
                        <a:ea typeface="Mada"/>
                        <a:cs typeface="Mada"/>
                        <a:sym typeface="Mada"/>
                      </a:endParaRPr>
                    </a:p>
                  </a:txBody>
                  <a:tcPr marT="91425" marB="91425" marR="91425" marL="91425" anchor="ctr"/>
                </a:tc>
              </a:tr>
              <a:tr h="175875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Uses</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Osteoporosis (major indication; alternative to other drugs).</a:t>
                      </a:r>
                      <a:endParaRPr sz="600">
                        <a:latin typeface="Mada"/>
                        <a:ea typeface="Mada"/>
                        <a:cs typeface="Mada"/>
                        <a:sym typeface="Mada"/>
                      </a:endParaRPr>
                    </a:p>
                    <a:p>
                      <a:pPr indent="0" lvl="0" marL="457200" rtl="0" algn="l">
                        <a:spcBef>
                          <a:spcPts val="0"/>
                        </a:spcBef>
                        <a:spcAft>
                          <a:spcPts val="0"/>
                        </a:spcAft>
                        <a:buNone/>
                      </a:pPr>
                      <a:r>
                        <a:t/>
                      </a:r>
                      <a:endParaRPr sz="6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Hypercalcemia (short term treatment of hypercalcemia of malignancy), Paget's disease</a:t>
                      </a:r>
                      <a:endParaRPr sz="600">
                        <a:latin typeface="Mada"/>
                        <a:ea typeface="Mada"/>
                        <a:cs typeface="Mada"/>
                        <a:sym typeface="Mada"/>
                      </a:endParaRPr>
                    </a:p>
                    <a:p>
                      <a:pPr indent="0" lvl="0" marL="457200" rtl="0" algn="l">
                        <a:spcBef>
                          <a:spcPts val="0"/>
                        </a:spcBef>
                        <a:spcAft>
                          <a:spcPts val="0"/>
                        </a:spcAft>
                        <a:buNone/>
                      </a:pPr>
                      <a:r>
                        <a:t/>
                      </a:r>
                      <a:endParaRPr sz="600">
                        <a:latin typeface="Mada"/>
                        <a:ea typeface="Mada"/>
                        <a:cs typeface="Mada"/>
                        <a:sym typeface="Mada"/>
                      </a:endParaRPr>
                    </a:p>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I</a:t>
                      </a:r>
                      <a:r>
                        <a:rPr lang="en" sz="1200">
                          <a:solidFill>
                            <a:srgbClr val="674EA7"/>
                          </a:solidFill>
                          <a:latin typeface="Mada"/>
                          <a:ea typeface="Mada"/>
                          <a:cs typeface="Mada"/>
                          <a:sym typeface="Mada"/>
                        </a:rPr>
                        <a:t>n certain bone diseases in which sustained reduction of osteoclastic resorption is therapeutically advantageous.</a:t>
                      </a:r>
                      <a:endParaRPr sz="600">
                        <a:solidFill>
                          <a:srgbClr val="674EA7"/>
                        </a:solidFill>
                        <a:latin typeface="Mada"/>
                        <a:ea typeface="Mada"/>
                        <a:cs typeface="Mada"/>
                        <a:sym typeface="Mada"/>
                      </a:endParaRPr>
                    </a:p>
                    <a:p>
                      <a:pPr indent="0" lvl="0" marL="457200" rtl="0" algn="l">
                        <a:spcBef>
                          <a:spcPts val="0"/>
                        </a:spcBef>
                        <a:spcAft>
                          <a:spcPts val="0"/>
                        </a:spcAft>
                        <a:buNone/>
                      </a:pPr>
                      <a:r>
                        <a:t/>
                      </a:r>
                      <a:endParaRPr sz="600">
                        <a:solidFill>
                          <a:srgbClr val="674EA7"/>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It has </a:t>
                      </a:r>
                      <a:r>
                        <a:rPr b="1" lang="en" sz="1200">
                          <a:latin typeface="Mada"/>
                          <a:ea typeface="Mada"/>
                          <a:cs typeface="Mada"/>
                          <a:sym typeface="Mada"/>
                        </a:rPr>
                        <a:t>lower efficacy</a:t>
                      </a:r>
                      <a:r>
                        <a:rPr lang="en" sz="1200">
                          <a:latin typeface="Mada"/>
                          <a:ea typeface="Mada"/>
                          <a:cs typeface="Mada"/>
                          <a:sym typeface="Mada"/>
                        </a:rPr>
                        <a:t> compared to other drugs </a:t>
                      </a:r>
                      <a:r>
                        <a:rPr baseline="30000" lang="en" sz="1200">
                          <a:solidFill>
                            <a:srgbClr val="6AA84F"/>
                          </a:solidFill>
                          <a:latin typeface="Mada"/>
                          <a:ea typeface="Mada"/>
                          <a:cs typeface="Mada"/>
                          <a:sym typeface="Mada"/>
                        </a:rPr>
                        <a:t>2</a:t>
                      </a:r>
                      <a:r>
                        <a:rPr lang="en" sz="1200">
                          <a:latin typeface="Mada"/>
                          <a:ea typeface="Mada"/>
                          <a:cs typeface="Mada"/>
                          <a:sym typeface="Mada"/>
                        </a:rPr>
                        <a:t>.</a:t>
                      </a:r>
                      <a:endParaRPr sz="1200">
                        <a:latin typeface="Mada"/>
                        <a:ea typeface="Mada"/>
                        <a:cs typeface="Mada"/>
                        <a:sym typeface="Mada"/>
                      </a:endParaRPr>
                    </a:p>
                  </a:txBody>
                  <a:tcPr marT="91425" marB="91425" marR="91425" marL="91425" anchor="ctr"/>
                </a:tc>
              </a:tr>
              <a:tr h="132585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ADR</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solidFill>
                            <a:schemeClr val="dk1"/>
                          </a:solidFill>
                          <a:latin typeface="Mada"/>
                          <a:ea typeface="Mada"/>
                          <a:cs typeface="Mada"/>
                          <a:sym typeface="Mada"/>
                        </a:rPr>
                        <a:t>Nausea</a:t>
                      </a:r>
                      <a:endParaRPr sz="600">
                        <a:solidFill>
                          <a:schemeClr val="dk1"/>
                        </a:solidFill>
                        <a:latin typeface="Mada"/>
                        <a:ea typeface="Mada"/>
                        <a:cs typeface="Mada"/>
                        <a:sym typeface="Mada"/>
                      </a:endParaRPr>
                    </a:p>
                    <a:p>
                      <a:pPr indent="0" lvl="0" marL="457200" rtl="0" algn="l">
                        <a:spcBef>
                          <a:spcPts val="0"/>
                        </a:spcBef>
                        <a:spcAft>
                          <a:spcPts val="0"/>
                        </a:spcAft>
                        <a:buNone/>
                      </a:pPr>
                      <a:r>
                        <a:t/>
                      </a:r>
                      <a:endParaRPr sz="6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Nasal irritation</a:t>
                      </a:r>
                      <a:endParaRPr sz="600">
                        <a:solidFill>
                          <a:schemeClr val="dk1"/>
                        </a:solidFill>
                        <a:latin typeface="Mada"/>
                        <a:ea typeface="Mada"/>
                        <a:cs typeface="Mada"/>
                        <a:sym typeface="Mada"/>
                      </a:endParaRPr>
                    </a:p>
                    <a:p>
                      <a:pPr indent="0" lvl="0" marL="457200" rtl="0" algn="l">
                        <a:spcBef>
                          <a:spcPts val="0"/>
                        </a:spcBef>
                        <a:spcAft>
                          <a:spcPts val="0"/>
                        </a:spcAft>
                        <a:buNone/>
                      </a:pPr>
                      <a:r>
                        <a:t/>
                      </a:r>
                      <a:endParaRPr sz="6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Local inflammation at site of injection</a:t>
                      </a:r>
                      <a:endParaRPr sz="600">
                        <a:solidFill>
                          <a:schemeClr val="dk1"/>
                        </a:solidFill>
                        <a:latin typeface="Mada"/>
                        <a:ea typeface="Mada"/>
                        <a:cs typeface="Mada"/>
                        <a:sym typeface="Mada"/>
                      </a:endParaRPr>
                    </a:p>
                    <a:p>
                      <a:pPr indent="0" lvl="0" marL="457200" rtl="0" algn="l">
                        <a:spcBef>
                          <a:spcPts val="0"/>
                        </a:spcBef>
                        <a:spcAft>
                          <a:spcPts val="0"/>
                        </a:spcAft>
                        <a:buNone/>
                      </a:pPr>
                      <a:r>
                        <a:t/>
                      </a:r>
                      <a:endParaRPr sz="6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Flushing of face &amp; hands</a:t>
                      </a:r>
                      <a:endParaRPr sz="1200">
                        <a:solidFill>
                          <a:schemeClr val="dk1"/>
                        </a:solidFill>
                        <a:latin typeface="Mada"/>
                        <a:ea typeface="Mada"/>
                        <a:cs typeface="Mada"/>
                        <a:sym typeface="Mada"/>
                      </a:endParaRPr>
                    </a:p>
                  </a:txBody>
                  <a:tcPr marT="91425" marB="91425" marR="91425" marL="91425" anchor="ctr"/>
                </a:tc>
              </a:tr>
            </a:tbl>
          </a:graphicData>
        </a:graphic>
      </p:graphicFrame>
      <p:sp>
        <p:nvSpPr>
          <p:cNvPr id="229" name="Google Shape;229;p40"/>
          <p:cNvSpPr txBox="1"/>
          <p:nvPr/>
        </p:nvSpPr>
        <p:spPr>
          <a:xfrm>
            <a:off x="9876100" y="9115275"/>
            <a:ext cx="1987200" cy="28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solidFill>
                  <a:srgbClr val="CCCCCC"/>
                </a:solidFill>
                <a:latin typeface="Mada"/>
                <a:ea typeface="Mada"/>
                <a:cs typeface="Mada"/>
                <a:sym typeface="Mada"/>
              </a:rPr>
              <a:t> mnemonic: </a:t>
            </a:r>
            <a:r>
              <a:rPr b="1" lang="en" sz="600" u="sng">
                <a:solidFill>
                  <a:srgbClr val="CCCCCC"/>
                </a:solidFill>
                <a:latin typeface="Mada"/>
                <a:ea typeface="Mada"/>
                <a:cs typeface="Mada"/>
                <a:sym typeface="Mada"/>
              </a:rPr>
              <a:t>C</a:t>
            </a:r>
            <a:r>
              <a:rPr lang="en" sz="600">
                <a:solidFill>
                  <a:srgbClr val="CCCCCC"/>
                </a:solidFill>
                <a:latin typeface="Mada"/>
                <a:ea typeface="Mada"/>
                <a:cs typeface="Mada"/>
                <a:sym typeface="Mada"/>
              </a:rPr>
              <a:t>alcitonin,</a:t>
            </a:r>
            <a:r>
              <a:rPr b="1" lang="en" sz="600" u="sng">
                <a:solidFill>
                  <a:srgbClr val="CCCCCC"/>
                </a:solidFill>
                <a:latin typeface="Mada"/>
                <a:ea typeface="Mada"/>
                <a:cs typeface="Mada"/>
                <a:sym typeface="Mada"/>
              </a:rPr>
              <a:t> C</a:t>
            </a:r>
            <a:r>
              <a:rPr lang="en" sz="600">
                <a:solidFill>
                  <a:srgbClr val="CCCCCC"/>
                </a:solidFill>
                <a:latin typeface="Mada"/>
                <a:ea typeface="Mada"/>
                <a:cs typeface="Mada"/>
                <a:sym typeface="Mada"/>
              </a:rPr>
              <a:t>ancel the calcium from plasma.</a:t>
            </a:r>
            <a:endParaRPr>
              <a:solidFill>
                <a:srgbClr val="CCCCCC"/>
              </a:solidFill>
            </a:endParaRPr>
          </a:p>
        </p:txBody>
      </p:sp>
      <p:pic>
        <p:nvPicPr>
          <p:cNvPr id="230" name="Google Shape;230;p40"/>
          <p:cNvPicPr preferRelativeResize="0"/>
          <p:nvPr/>
        </p:nvPicPr>
        <p:blipFill>
          <a:blip r:embed="rId3">
            <a:alphaModFix/>
          </a:blip>
          <a:stretch>
            <a:fillRect/>
          </a:stretch>
        </p:blipFill>
        <p:spPr>
          <a:xfrm>
            <a:off x="5098275" y="4204449"/>
            <a:ext cx="1598500" cy="1091450"/>
          </a:xfrm>
          <a:prstGeom prst="rect">
            <a:avLst/>
          </a:prstGeom>
          <a:noFill/>
          <a:ln cap="flat" cmpd="sng" w="9525">
            <a:solidFill>
              <a:srgbClr val="EFEFEF"/>
            </a:solidFill>
            <a:prstDash val="solid"/>
            <a:round/>
            <a:headEnd len="sm" w="sm" type="none"/>
            <a:tailEnd len="sm" w="sm" type="none"/>
          </a:ln>
        </p:spPr>
      </p:pic>
      <p:pic>
        <p:nvPicPr>
          <p:cNvPr id="231" name="Google Shape;231;p40"/>
          <p:cNvPicPr preferRelativeResize="0"/>
          <p:nvPr/>
        </p:nvPicPr>
        <p:blipFill>
          <a:blip r:embed="rId4">
            <a:alphaModFix/>
          </a:blip>
          <a:stretch>
            <a:fillRect/>
          </a:stretch>
        </p:blipFill>
        <p:spPr>
          <a:xfrm>
            <a:off x="5276838" y="8338113"/>
            <a:ext cx="1332200" cy="999786"/>
          </a:xfrm>
          <a:prstGeom prst="rect">
            <a:avLst/>
          </a:prstGeom>
          <a:noFill/>
          <a:ln>
            <a:noFill/>
          </a:ln>
        </p:spPr>
      </p:pic>
      <p:graphicFrame>
        <p:nvGraphicFramePr>
          <p:cNvPr id="232" name="Google Shape;232;p40"/>
          <p:cNvGraphicFramePr/>
          <p:nvPr/>
        </p:nvGraphicFramePr>
        <p:xfrm>
          <a:off x="-7905412" y="85225"/>
          <a:ext cx="3000000" cy="3000000"/>
        </p:xfrm>
        <a:graphic>
          <a:graphicData uri="http://schemas.openxmlformats.org/drawingml/2006/table">
            <a:tbl>
              <a:tblPr>
                <a:noFill/>
                <a:tableStyleId>{4B3FD316-46B4-474D-BC9D-689CC397B46C}</a:tableStyleId>
              </a:tblPr>
              <a:tblGrid>
                <a:gridCol w="923350"/>
                <a:gridCol w="5740475"/>
              </a:tblGrid>
              <a:tr h="100000">
                <a:tc gridSpan="2">
                  <a:txBody>
                    <a:bodyPr/>
                    <a:lstStyle/>
                    <a:p>
                      <a:pPr indent="0" lvl="0" marL="0" rtl="0" algn="ctr">
                        <a:spcBef>
                          <a:spcPts val="0"/>
                        </a:spcBef>
                        <a:spcAft>
                          <a:spcPts val="0"/>
                        </a:spcAft>
                        <a:buNone/>
                      </a:pPr>
                      <a:r>
                        <a:rPr b="1" lang="en">
                          <a:solidFill>
                            <a:srgbClr val="FFFFFF"/>
                          </a:solidFill>
                          <a:latin typeface="Mada"/>
                          <a:ea typeface="Mada"/>
                          <a:cs typeface="Mada"/>
                          <a:sym typeface="Mada"/>
                        </a:rPr>
                        <a:t>Vitamin D</a:t>
                      </a:r>
                      <a:endParaRPr b="1">
                        <a:solidFill>
                          <a:srgbClr val="FFFFFF"/>
                        </a:solidFill>
                        <a:latin typeface="Mada"/>
                        <a:ea typeface="Mada"/>
                        <a:cs typeface="Mada"/>
                        <a:sym typeface="Mada"/>
                      </a:endParaRPr>
                    </a:p>
                  </a:txBody>
                  <a:tcPr marT="91425" marB="91425" marR="91425" marL="91425">
                    <a:solidFill>
                      <a:srgbClr val="DD7E6B"/>
                    </a:solidFill>
                  </a:tcPr>
                </a:tc>
                <a:tc hMerge="1"/>
              </a:tr>
              <a:tr h="381000">
                <a:tc>
                  <a:txBody>
                    <a:bodyPr/>
                    <a:lstStyle/>
                    <a:p>
                      <a:pPr indent="0" lvl="0" marL="0" rtl="0" algn="ctr">
                        <a:spcBef>
                          <a:spcPts val="0"/>
                        </a:spcBef>
                        <a:spcAft>
                          <a:spcPts val="0"/>
                        </a:spcAft>
                        <a:buNone/>
                      </a:pPr>
                      <a:r>
                        <a:rPr b="1" lang="en" sz="1200">
                          <a:solidFill>
                            <a:srgbClr val="8E7CC3"/>
                          </a:solidFill>
                          <a:latin typeface="Mada"/>
                          <a:ea typeface="Mada"/>
                          <a:cs typeface="Mada"/>
                          <a:sym typeface="Mada"/>
                        </a:rPr>
                        <a:t>Definition</a:t>
                      </a:r>
                      <a:endParaRPr b="1" sz="1200">
                        <a:solidFill>
                          <a:srgbClr val="8E7CC3"/>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Vitamin D is a </a:t>
                      </a:r>
                      <a:r>
                        <a:rPr b="1" lang="en" sz="1200">
                          <a:solidFill>
                            <a:srgbClr val="674EA7"/>
                          </a:solidFill>
                          <a:latin typeface="Mada"/>
                          <a:ea typeface="Mada"/>
                          <a:cs typeface="Mada"/>
                          <a:sym typeface="Mada"/>
                        </a:rPr>
                        <a:t>steroid </a:t>
                      </a:r>
                      <a:r>
                        <a:rPr lang="en" sz="1200">
                          <a:solidFill>
                            <a:srgbClr val="674EA7"/>
                          </a:solidFill>
                          <a:latin typeface="Mada"/>
                          <a:ea typeface="Mada"/>
                          <a:cs typeface="Mada"/>
                          <a:sym typeface="Mada"/>
                        </a:rPr>
                        <a:t>hormone that is intimately involved in the regulation of plasma calcium levels.</a:t>
                      </a:r>
                      <a:endParaRPr sz="1200">
                        <a:solidFill>
                          <a:srgbClr val="674EA7"/>
                        </a:solidFill>
                        <a:latin typeface="Mada"/>
                        <a:ea typeface="Mada"/>
                        <a:cs typeface="Mada"/>
                        <a:sym typeface="Mada"/>
                      </a:endParaRPr>
                    </a:p>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Its role in calcium metabolism first was recognized in the childhood disease </a:t>
                      </a:r>
                      <a:r>
                        <a:rPr b="1" lang="en" sz="1200">
                          <a:solidFill>
                            <a:srgbClr val="674EA7"/>
                          </a:solidFill>
                          <a:latin typeface="Mada"/>
                          <a:ea typeface="Mada"/>
                          <a:cs typeface="Mada"/>
                          <a:sym typeface="Mada"/>
                        </a:rPr>
                        <a:t>rickets</a:t>
                      </a:r>
                      <a:r>
                        <a:rPr lang="en" sz="1200">
                          <a:solidFill>
                            <a:srgbClr val="674EA7"/>
                          </a:solidFill>
                          <a:latin typeface="Mada"/>
                          <a:ea typeface="Mada"/>
                          <a:cs typeface="Mada"/>
                          <a:sym typeface="Mada"/>
                        </a:rPr>
                        <a:t>, which is </a:t>
                      </a:r>
                      <a:r>
                        <a:rPr lang="en" sz="1200" u="sng">
                          <a:solidFill>
                            <a:srgbClr val="674EA7"/>
                          </a:solidFill>
                          <a:latin typeface="Mada"/>
                          <a:ea typeface="Mada"/>
                          <a:cs typeface="Mada"/>
                          <a:sym typeface="Mada"/>
                        </a:rPr>
                        <a:t>characterized by</a:t>
                      </a:r>
                      <a:r>
                        <a:rPr lang="en" sz="1200">
                          <a:solidFill>
                            <a:srgbClr val="674EA7"/>
                          </a:solidFill>
                          <a:latin typeface="Mada"/>
                          <a:ea typeface="Mada"/>
                          <a:cs typeface="Mada"/>
                          <a:sym typeface="Mada"/>
                        </a:rPr>
                        <a:t> </a:t>
                      </a:r>
                      <a:r>
                        <a:rPr b="1" lang="en" sz="1200">
                          <a:solidFill>
                            <a:srgbClr val="674EA7"/>
                          </a:solidFill>
                          <a:latin typeface="Mada"/>
                          <a:ea typeface="Mada"/>
                          <a:cs typeface="Mada"/>
                          <a:sym typeface="Mada"/>
                        </a:rPr>
                        <a:t>hypocalcaemia </a:t>
                      </a:r>
                      <a:r>
                        <a:rPr lang="en" sz="1200">
                          <a:solidFill>
                            <a:srgbClr val="674EA7"/>
                          </a:solidFill>
                          <a:latin typeface="Mada"/>
                          <a:ea typeface="Mada"/>
                          <a:cs typeface="Mada"/>
                          <a:sym typeface="Mada"/>
                        </a:rPr>
                        <a:t>and various skeletal abnormalities.</a:t>
                      </a:r>
                      <a:endParaRPr sz="1200">
                        <a:solidFill>
                          <a:srgbClr val="674EA7"/>
                        </a:solidFill>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AutoNum type="arabicPeriod"/>
                      </a:pPr>
                      <a:r>
                        <a:rPr lang="en" sz="1200">
                          <a:latin typeface="Mada"/>
                          <a:ea typeface="Mada"/>
                          <a:cs typeface="Mada"/>
                          <a:sym typeface="Mada"/>
                        </a:rPr>
                        <a:t>Exposure to the ultraviolet rays in the sunlight convert 7 dehydrocholesterol to cholecalciferol </a:t>
                      </a:r>
                      <a:r>
                        <a:rPr lang="en" sz="1200">
                          <a:solidFill>
                            <a:srgbClr val="CCCCCC"/>
                          </a:solidFill>
                          <a:latin typeface="Mada"/>
                          <a:ea typeface="Mada"/>
                          <a:cs typeface="Mada"/>
                          <a:sym typeface="Mada"/>
                        </a:rPr>
                        <a:t>(vitamin D3)</a:t>
                      </a:r>
                      <a:endParaRPr sz="1200">
                        <a:solidFill>
                          <a:srgbClr val="CCCCCC"/>
                        </a:solidFill>
                        <a:latin typeface="Mada"/>
                        <a:ea typeface="Mada"/>
                        <a:cs typeface="Mada"/>
                        <a:sym typeface="Mada"/>
                      </a:endParaRPr>
                    </a:p>
                    <a:p>
                      <a:pPr indent="0" lvl="0" marL="457200" rtl="0" algn="l">
                        <a:spcBef>
                          <a:spcPts val="0"/>
                        </a:spcBef>
                        <a:spcAft>
                          <a:spcPts val="0"/>
                        </a:spcAft>
                        <a:buNone/>
                      </a:pPr>
                      <a:r>
                        <a:t/>
                      </a:r>
                      <a:endParaRPr sz="1200">
                        <a:solidFill>
                          <a:srgbClr val="CCCCCC"/>
                        </a:solidFill>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The initial transformation (Vitamin D3) is metabolically </a:t>
                      </a:r>
                      <a:r>
                        <a:rPr b="1" lang="en" sz="1200">
                          <a:latin typeface="Mada"/>
                          <a:ea typeface="Mada"/>
                          <a:cs typeface="Mada"/>
                          <a:sym typeface="Mada"/>
                        </a:rPr>
                        <a:t>inactive</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until it is hydroxylated in first in the </a:t>
                      </a:r>
                      <a:r>
                        <a:rPr b="1" lang="en" sz="1200">
                          <a:solidFill>
                            <a:srgbClr val="FF0000"/>
                          </a:solidFill>
                          <a:latin typeface="Mada"/>
                          <a:ea typeface="Mada"/>
                          <a:cs typeface="Mada"/>
                          <a:sym typeface="Mada"/>
                        </a:rPr>
                        <a:t>liver</a:t>
                      </a:r>
                      <a:r>
                        <a:rPr lang="en" sz="1200">
                          <a:solidFill>
                            <a:srgbClr val="FF0000"/>
                          </a:solidFill>
                          <a:latin typeface="Mada"/>
                          <a:ea typeface="Mada"/>
                          <a:cs typeface="Mada"/>
                          <a:sym typeface="Mada"/>
                        </a:rPr>
                        <a:t>. </a:t>
                      </a:r>
                      <a:r>
                        <a:rPr lang="en" sz="1200">
                          <a:latin typeface="Mada"/>
                          <a:ea typeface="Mada"/>
                          <a:cs typeface="Mada"/>
                          <a:sym typeface="Mada"/>
                        </a:rPr>
                        <a:t>Then in the </a:t>
                      </a:r>
                      <a:r>
                        <a:rPr b="1" lang="en" sz="1200">
                          <a:solidFill>
                            <a:srgbClr val="FF0000"/>
                          </a:solidFill>
                          <a:latin typeface="Mada"/>
                          <a:ea typeface="Mada"/>
                          <a:cs typeface="Mada"/>
                          <a:sym typeface="Mada"/>
                        </a:rPr>
                        <a:t>kidney</a:t>
                      </a:r>
                      <a:r>
                        <a:rPr lang="en" sz="1200">
                          <a:solidFill>
                            <a:srgbClr val="FF0000"/>
                          </a:solidFill>
                          <a:latin typeface="Mada"/>
                          <a:ea typeface="Mada"/>
                          <a:cs typeface="Mada"/>
                          <a:sym typeface="Mada"/>
                        </a:rPr>
                        <a:t>, </a:t>
                      </a:r>
                      <a:endParaRPr sz="1200">
                        <a:solidFill>
                          <a:srgbClr val="FF0000"/>
                        </a:solidFill>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parathyroid hormone stimulates the formation of the </a:t>
                      </a:r>
                      <a:r>
                        <a:rPr b="1" lang="en" sz="1200">
                          <a:latin typeface="Mada"/>
                          <a:ea typeface="Mada"/>
                          <a:cs typeface="Mada"/>
                          <a:sym typeface="Mada"/>
                        </a:rPr>
                        <a:t>active</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form of vitamin D (</a:t>
                      </a:r>
                      <a:r>
                        <a:rPr b="1" lang="en" sz="1200">
                          <a:latin typeface="Mada"/>
                          <a:ea typeface="Mada"/>
                          <a:cs typeface="Mada"/>
                          <a:sym typeface="Mada"/>
                        </a:rPr>
                        <a:t>calcitriol /</a:t>
                      </a:r>
                      <a:r>
                        <a:rPr lang="en" sz="1200">
                          <a:solidFill>
                            <a:schemeClr val="dk1"/>
                          </a:solidFill>
                          <a:latin typeface="Mada"/>
                          <a:ea typeface="Mada"/>
                          <a:cs typeface="Mada"/>
                          <a:sym typeface="Mada"/>
                        </a:rPr>
                        <a:t>1,25 Dihydroxycholecalciferol</a:t>
                      </a:r>
                      <a:r>
                        <a:rPr b="1" lang="en" sz="1200">
                          <a:latin typeface="Mada"/>
                          <a:ea typeface="Mada"/>
                          <a:cs typeface="Mada"/>
                          <a:sym typeface="Mada"/>
                        </a:rPr>
                        <a:t> </a:t>
                      </a:r>
                      <a:r>
                        <a:rPr lang="en" sz="1200">
                          <a:latin typeface="Mada"/>
                          <a:ea typeface="Mada"/>
                          <a:cs typeface="Mada"/>
                          <a:sym typeface="Mada"/>
                        </a:rPr>
                        <a:t>)</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by </a:t>
                      </a:r>
                      <a:r>
                        <a:rPr b="1" lang="en" sz="1200">
                          <a:solidFill>
                            <a:srgbClr val="FF0000"/>
                          </a:solidFill>
                          <a:latin typeface="Mada"/>
                          <a:ea typeface="Mada"/>
                          <a:cs typeface="Mada"/>
                          <a:sym typeface="Mada"/>
                        </a:rPr>
                        <a:t>α hydroxylase</a:t>
                      </a:r>
                      <a:r>
                        <a:rPr lang="en" sz="1200">
                          <a:latin typeface="Mada"/>
                          <a:ea typeface="Mada"/>
                          <a:cs typeface="Mada"/>
                          <a:sym typeface="Mada"/>
                        </a:rPr>
                        <a:t>.</a:t>
                      </a:r>
                      <a:endParaRPr sz="1200">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Forms</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chemeClr val="dk1"/>
                        </a:buClr>
                        <a:buSzPts val="1200"/>
                        <a:buFont typeface="Mada"/>
                        <a:buChar char="●"/>
                      </a:pPr>
                      <a:r>
                        <a:rPr b="1" lang="en" sz="1200">
                          <a:solidFill>
                            <a:schemeClr val="dk1"/>
                          </a:solidFill>
                          <a:latin typeface="Mada"/>
                          <a:ea typeface="Mada"/>
                          <a:cs typeface="Mada"/>
                          <a:sym typeface="Mada"/>
                        </a:rPr>
                        <a:t>Cholecalciferol (Vitamin D3) :found in the skin </a:t>
                      </a:r>
                      <a:endParaRPr b="1" sz="1200">
                        <a:solidFill>
                          <a:schemeClr val="dk1"/>
                        </a:solidFill>
                      </a:endParaRPr>
                    </a:p>
                    <a:p>
                      <a:pPr indent="-304800" lvl="1" marL="914400" rtl="0" algn="l">
                        <a:spcBef>
                          <a:spcPts val="0"/>
                        </a:spcBef>
                        <a:spcAft>
                          <a:spcPts val="0"/>
                        </a:spcAft>
                        <a:buSzPts val="1200"/>
                        <a:buFont typeface="Mada"/>
                        <a:buChar char="○"/>
                      </a:pPr>
                      <a:r>
                        <a:rPr lang="en" sz="1200">
                          <a:solidFill>
                            <a:schemeClr val="dk1"/>
                          </a:solidFill>
                          <a:latin typeface="Mada"/>
                          <a:ea typeface="Mada"/>
                          <a:cs typeface="Mada"/>
                          <a:sym typeface="Mada"/>
                        </a:rPr>
                        <a:t>Vitamin D3 is usually for vitamin D-fortified milk &amp; foods. It is also available in drug combination product</a:t>
                      </a:r>
                      <a:endParaRPr sz="600">
                        <a:solidFill>
                          <a:schemeClr val="dk1"/>
                        </a:solidFill>
                        <a:latin typeface="Mada"/>
                        <a:ea typeface="Mada"/>
                        <a:cs typeface="Mada"/>
                        <a:sym typeface="Mada"/>
                      </a:endParaRPr>
                    </a:p>
                    <a:p>
                      <a:pPr indent="0" lvl="0" marL="914400" rtl="0" algn="l">
                        <a:spcBef>
                          <a:spcPts val="0"/>
                        </a:spcBef>
                        <a:spcAft>
                          <a:spcPts val="0"/>
                        </a:spcAft>
                        <a:buNone/>
                      </a:pPr>
                      <a:r>
                        <a:t/>
                      </a:r>
                      <a:endParaRPr sz="6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 sz="1200">
                          <a:solidFill>
                            <a:schemeClr val="dk1"/>
                          </a:solidFill>
                          <a:latin typeface="Mada"/>
                          <a:ea typeface="Mada"/>
                          <a:cs typeface="Mada"/>
                          <a:sym typeface="Mada"/>
                        </a:rPr>
                        <a:t>Ergocalciferol (Vitamin D2): found in the plants</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Vitamin D2 is the prescription form of vitamin D &amp; is also used as food additive (milk)</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 sz="1200">
                          <a:solidFill>
                            <a:schemeClr val="dk1"/>
                          </a:solidFill>
                          <a:latin typeface="Mada"/>
                          <a:ea typeface="Mada"/>
                          <a:cs typeface="Mada"/>
                          <a:sym typeface="Mada"/>
                        </a:rPr>
                        <a:t>Note: </a:t>
                      </a:r>
                      <a:r>
                        <a:rPr lang="en" sz="1200">
                          <a:solidFill>
                            <a:schemeClr val="dk1"/>
                          </a:solidFill>
                          <a:latin typeface="Mada"/>
                          <a:ea typeface="Mada"/>
                          <a:cs typeface="Mada"/>
                          <a:sym typeface="Mada"/>
                        </a:rPr>
                        <a:t>Vit D2 and Vit D3 have equal biological activities.</a:t>
                      </a:r>
                      <a:endParaRPr sz="1200">
                        <a:solidFill>
                          <a:schemeClr val="dk1"/>
                        </a:solidFill>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Effects</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l">
                        <a:spcBef>
                          <a:spcPts val="0"/>
                        </a:spcBef>
                        <a:spcAft>
                          <a:spcPts val="0"/>
                        </a:spcAft>
                        <a:buNone/>
                      </a:pPr>
                      <a:r>
                        <a:rPr lang="en" sz="1200">
                          <a:solidFill>
                            <a:schemeClr val="dk1"/>
                          </a:solidFill>
                          <a:latin typeface="Mada"/>
                          <a:ea typeface="Mada"/>
                          <a:cs typeface="Mada"/>
                          <a:sym typeface="Mada"/>
                        </a:rPr>
                        <a:t>The overall effect of vitamin D is to </a:t>
                      </a:r>
                      <a:r>
                        <a:rPr b="1" lang="en" sz="1200">
                          <a:solidFill>
                            <a:schemeClr val="dk1"/>
                          </a:solidFill>
                          <a:latin typeface="Mada"/>
                          <a:ea typeface="Mada"/>
                          <a:cs typeface="Mada"/>
                          <a:sym typeface="Mada"/>
                        </a:rPr>
                        <a:t>increase plasma Ca</a:t>
                      </a:r>
                      <a:r>
                        <a:rPr b="1" baseline="30000" lang="en" sz="1200">
                          <a:solidFill>
                            <a:schemeClr val="dk1"/>
                          </a:solidFill>
                          <a:latin typeface="Mada"/>
                          <a:ea typeface="Mada"/>
                          <a:cs typeface="Mada"/>
                          <a:sym typeface="Mada"/>
                        </a:rPr>
                        <a:t>2</a:t>
                      </a:r>
                      <a:r>
                        <a:rPr lang="en" sz="1200">
                          <a:solidFill>
                            <a:schemeClr val="dk1"/>
                          </a:solidFill>
                          <a:latin typeface="Mada"/>
                          <a:ea typeface="Mada"/>
                          <a:cs typeface="Mada"/>
                          <a:sym typeface="Mada"/>
                        </a:rPr>
                        <a:t> concentrations:</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b="1" lang="en" sz="1200">
                          <a:latin typeface="Mada"/>
                          <a:ea typeface="Mada"/>
                          <a:cs typeface="Mada"/>
                          <a:sym typeface="Mada"/>
                        </a:rPr>
                        <a:t>Bone:</a:t>
                      </a:r>
                      <a:r>
                        <a:rPr lang="en" sz="1200">
                          <a:latin typeface="Mada"/>
                          <a:ea typeface="Mada"/>
                          <a:cs typeface="Mada"/>
                          <a:sym typeface="Mada"/>
                        </a:rPr>
                        <a:t> </a:t>
                      </a:r>
                      <a:r>
                        <a:rPr b="1" lang="en">
                          <a:latin typeface="Mada"/>
                          <a:ea typeface="Mada"/>
                          <a:cs typeface="Mada"/>
                          <a:sym typeface="Mada"/>
                        </a:rPr>
                        <a:t>↑</a:t>
                      </a:r>
                      <a:r>
                        <a:rPr lang="en" sz="1200">
                          <a:latin typeface="Mada"/>
                          <a:ea typeface="Mada"/>
                          <a:cs typeface="Mada"/>
                          <a:sym typeface="Mada"/>
                        </a:rPr>
                        <a:t> bone resorption,</a:t>
                      </a:r>
                      <a:r>
                        <a:rPr lang="en" sz="1200">
                          <a:solidFill>
                            <a:srgbClr val="3D85C6"/>
                          </a:solidFill>
                          <a:latin typeface="Mada"/>
                          <a:ea typeface="Mada"/>
                          <a:cs typeface="Mada"/>
                          <a:sym typeface="Mada"/>
                        </a:rPr>
                        <a:t> activation of osteoblast</a:t>
                      </a:r>
                      <a:endParaRPr sz="1200">
                        <a:solidFill>
                          <a:srgbClr val="3D85C6"/>
                        </a:solidFill>
                        <a:latin typeface="Mada"/>
                        <a:ea typeface="Mada"/>
                        <a:cs typeface="Mada"/>
                        <a:sym typeface="Mada"/>
                      </a:endParaRPr>
                    </a:p>
                    <a:p>
                      <a:pPr indent="-304800" lvl="0" marL="457200" rtl="0" algn="l">
                        <a:spcBef>
                          <a:spcPts val="0"/>
                        </a:spcBef>
                        <a:spcAft>
                          <a:spcPts val="0"/>
                        </a:spcAft>
                        <a:buSzPts val="1200"/>
                        <a:buFont typeface="Mada"/>
                        <a:buAutoNum type="arabicPeriod"/>
                      </a:pPr>
                      <a:r>
                        <a:rPr b="1" lang="en" sz="1200">
                          <a:latin typeface="Mada"/>
                          <a:ea typeface="Mada"/>
                          <a:cs typeface="Mada"/>
                          <a:sym typeface="Mada"/>
                        </a:rPr>
                        <a:t>GIT:</a:t>
                      </a:r>
                      <a:r>
                        <a:rPr lang="en" sz="1200">
                          <a:latin typeface="Mada"/>
                          <a:ea typeface="Mada"/>
                          <a:cs typeface="Mada"/>
                          <a:sym typeface="Mada"/>
                        </a:rPr>
                        <a:t> </a:t>
                      </a:r>
                      <a:r>
                        <a:rPr b="1" lang="en">
                          <a:solidFill>
                            <a:schemeClr val="dk1"/>
                          </a:solidFill>
                          <a:latin typeface="Mada"/>
                          <a:ea typeface="Mada"/>
                          <a:cs typeface="Mada"/>
                          <a:sym typeface="Mada"/>
                        </a:rPr>
                        <a:t>↑</a:t>
                      </a:r>
                      <a:r>
                        <a:rPr lang="en" sz="1200">
                          <a:latin typeface="Mada"/>
                          <a:ea typeface="Mada"/>
                          <a:cs typeface="Mada"/>
                          <a:sym typeface="Mada"/>
                        </a:rPr>
                        <a:t> Ca</a:t>
                      </a:r>
                      <a:r>
                        <a:rPr baseline="30000" lang="en" sz="1200">
                          <a:latin typeface="Mada"/>
                          <a:ea typeface="Mada"/>
                          <a:cs typeface="Mada"/>
                          <a:sym typeface="Mada"/>
                        </a:rPr>
                        <a:t>2</a:t>
                      </a:r>
                      <a:r>
                        <a:rPr lang="en" sz="1200">
                          <a:latin typeface="Mada"/>
                          <a:ea typeface="Mada"/>
                          <a:cs typeface="Mada"/>
                          <a:sym typeface="Mada"/>
                        </a:rPr>
                        <a:t> absorption</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b="1" lang="en" sz="1200">
                          <a:latin typeface="Mada"/>
                          <a:ea typeface="Mada"/>
                          <a:cs typeface="Mada"/>
                          <a:sym typeface="Mada"/>
                        </a:rPr>
                        <a:t>Kidney: </a:t>
                      </a:r>
                      <a:r>
                        <a:rPr b="1" lang="en">
                          <a:solidFill>
                            <a:schemeClr val="dk1"/>
                          </a:solidFill>
                          <a:latin typeface="Mada"/>
                          <a:ea typeface="Mada"/>
                          <a:cs typeface="Mada"/>
                          <a:sym typeface="Mada"/>
                        </a:rPr>
                        <a:t>↑</a:t>
                      </a:r>
                      <a:r>
                        <a:rPr lang="en" sz="1200">
                          <a:solidFill>
                            <a:schemeClr val="dk1"/>
                          </a:solidFill>
                          <a:latin typeface="Mada"/>
                          <a:ea typeface="Mada"/>
                          <a:cs typeface="Mada"/>
                          <a:sym typeface="Mada"/>
                        </a:rPr>
                        <a:t>reabsorption of </a:t>
                      </a:r>
                      <a:r>
                        <a:rPr lang="en" sz="1200">
                          <a:latin typeface="Mada"/>
                          <a:ea typeface="Mada"/>
                          <a:cs typeface="Mada"/>
                          <a:sym typeface="Mada"/>
                        </a:rPr>
                        <a:t> </a:t>
                      </a:r>
                      <a:r>
                        <a:rPr lang="en" sz="1200">
                          <a:solidFill>
                            <a:schemeClr val="dk1"/>
                          </a:solidFill>
                          <a:latin typeface="Mada"/>
                          <a:ea typeface="Mada"/>
                          <a:cs typeface="Mada"/>
                          <a:sym typeface="Mada"/>
                        </a:rPr>
                        <a:t>Ca</a:t>
                      </a:r>
                      <a:r>
                        <a:rPr baseline="30000" lang="en" sz="1200">
                          <a:solidFill>
                            <a:schemeClr val="dk1"/>
                          </a:solidFill>
                          <a:latin typeface="Mada"/>
                          <a:ea typeface="Mada"/>
                          <a:cs typeface="Mada"/>
                          <a:sym typeface="Mada"/>
                        </a:rPr>
                        <a:t>2</a:t>
                      </a:r>
                      <a:r>
                        <a:rPr lang="en" sz="1200">
                          <a:latin typeface="Mada"/>
                          <a:ea typeface="Mada"/>
                          <a:cs typeface="Mada"/>
                          <a:sym typeface="Mada"/>
                        </a:rPr>
                        <a:t> </a:t>
                      </a:r>
                      <a:r>
                        <a:rPr lang="en" sz="1200">
                          <a:solidFill>
                            <a:srgbClr val="3D85C6"/>
                          </a:solidFill>
                          <a:latin typeface="Mada"/>
                          <a:ea typeface="Mada"/>
                          <a:cs typeface="Mada"/>
                          <a:sym typeface="Mada"/>
                        </a:rPr>
                        <a:t>and PO4</a:t>
                      </a:r>
                      <a:endParaRPr sz="1200">
                        <a:solidFill>
                          <a:srgbClr val="3D85C6"/>
                        </a:solidFill>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solidFill>
                            <a:schemeClr val="dk1"/>
                          </a:solidFill>
                          <a:latin typeface="Mada"/>
                          <a:ea typeface="Mada"/>
                          <a:cs typeface="Mada"/>
                          <a:sym typeface="Mada"/>
                        </a:rPr>
                        <a:t>↓ </a:t>
                      </a:r>
                      <a:r>
                        <a:rPr lang="en" sz="1200">
                          <a:latin typeface="Mada"/>
                          <a:ea typeface="Mada"/>
                          <a:cs typeface="Mada"/>
                          <a:sym typeface="Mada"/>
                        </a:rPr>
                        <a:t>the production of PTH by the parathyroid glands.</a:t>
                      </a:r>
                      <a:endParaRPr sz="1200">
                        <a:latin typeface="Mada"/>
                        <a:ea typeface="Mada"/>
                        <a:cs typeface="Mada"/>
                        <a:sym typeface="Mada"/>
                      </a:endParaRPr>
                    </a:p>
                  </a:txBody>
                  <a:tcPr marT="91425" marB="91425" marR="91425" marL="91425"/>
                </a:tc>
              </a:tr>
              <a:tr h="394800">
                <a:tc>
                  <a:txBody>
                    <a:bodyPr/>
                    <a:lstStyle/>
                    <a:p>
                      <a:pPr indent="0" lvl="0" marL="0" rtl="0" algn="ctr">
                        <a:spcBef>
                          <a:spcPts val="0"/>
                        </a:spcBef>
                        <a:spcAft>
                          <a:spcPts val="0"/>
                        </a:spcAft>
                        <a:buNone/>
                      </a:pPr>
                      <a:r>
                        <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l">
                        <a:spcBef>
                          <a:spcPts val="0"/>
                        </a:spcBef>
                        <a:spcAft>
                          <a:spcPts val="0"/>
                        </a:spcAft>
                        <a:buNone/>
                      </a:pPr>
                      <a:r>
                        <a:t/>
                      </a:r>
                      <a:endParaRPr sz="1200">
                        <a:solidFill>
                          <a:srgbClr val="674EA7"/>
                        </a:solidFill>
                        <a:latin typeface="Mada"/>
                        <a:ea typeface="Mada"/>
                        <a:cs typeface="Mada"/>
                        <a:sym typeface="Mada"/>
                      </a:endParaRPr>
                    </a:p>
                  </a:txBody>
                  <a:tcPr marT="91425" marB="91425" marR="91425" marL="91425"/>
                </a:tc>
              </a:tr>
              <a:tr h="476250">
                <a:tc>
                  <a:txBody>
                    <a:bodyPr/>
                    <a:lstStyle/>
                    <a:p>
                      <a:pPr indent="0" lvl="0" marL="0" rtl="0" algn="ctr">
                        <a:spcBef>
                          <a:spcPts val="0"/>
                        </a:spcBef>
                        <a:spcAft>
                          <a:spcPts val="0"/>
                        </a:spcAft>
                        <a:buNone/>
                      </a:pPr>
                      <a:r>
                        <a:rPr b="1" lang="en" sz="1200">
                          <a:solidFill>
                            <a:srgbClr val="8E7CC3"/>
                          </a:solidFill>
                          <a:latin typeface="Mada"/>
                          <a:ea typeface="Mada"/>
                          <a:cs typeface="Mada"/>
                          <a:sym typeface="Mada"/>
                        </a:rPr>
                        <a:t>Uses</a:t>
                      </a:r>
                      <a:endParaRPr b="1" sz="1200">
                        <a:solidFill>
                          <a:srgbClr val="8E7CC3"/>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l">
                        <a:spcBef>
                          <a:spcPts val="0"/>
                        </a:spcBef>
                        <a:spcAft>
                          <a:spcPts val="0"/>
                        </a:spcAft>
                        <a:buNone/>
                      </a:pPr>
                      <a:r>
                        <a:t/>
                      </a:r>
                      <a:endParaRPr sz="1200">
                        <a:solidFill>
                          <a:srgbClr val="674EA7"/>
                        </a:solidFill>
                        <a:latin typeface="Mada"/>
                        <a:ea typeface="Mada"/>
                        <a:cs typeface="Mada"/>
                        <a:sym typeface="Mada"/>
                      </a:endParaRPr>
                    </a:p>
                  </a:txBody>
                  <a:tcPr marT="91425" marB="91425" marR="91425" marL="91425"/>
                </a:tc>
              </a:tr>
            </a:tbl>
          </a:graphicData>
        </a:graphic>
      </p:graphicFrame>
      <p:pic>
        <p:nvPicPr>
          <p:cNvPr id="233" name="Google Shape;233;p40"/>
          <p:cNvPicPr preferRelativeResize="0"/>
          <p:nvPr/>
        </p:nvPicPr>
        <p:blipFill>
          <a:blip r:embed="rId5">
            <a:alphaModFix/>
          </a:blip>
          <a:stretch>
            <a:fillRect/>
          </a:stretch>
        </p:blipFill>
        <p:spPr>
          <a:xfrm>
            <a:off x="-2358588" y="1927300"/>
            <a:ext cx="1090825" cy="1189400"/>
          </a:xfrm>
          <a:prstGeom prst="rect">
            <a:avLst/>
          </a:prstGeom>
          <a:noFill/>
          <a:ln cap="flat" cmpd="sng" w="9525">
            <a:solidFill>
              <a:srgbClr val="CCCCCC"/>
            </a:solidFill>
            <a:prstDash val="solid"/>
            <a:round/>
            <a:headEnd len="sm" w="sm" type="none"/>
            <a:tailEnd len="sm" w="sm" type="none"/>
          </a:ln>
        </p:spPr>
      </p:pic>
      <p:sp>
        <p:nvSpPr>
          <p:cNvPr id="234" name="Google Shape;234;p40"/>
          <p:cNvSpPr txBox="1"/>
          <p:nvPr/>
        </p:nvSpPr>
        <p:spPr>
          <a:xfrm>
            <a:off x="-7936362" y="2191450"/>
            <a:ext cx="990600" cy="10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ada"/>
                <a:ea typeface="Mada"/>
                <a:cs typeface="Mada"/>
                <a:sym typeface="Mada"/>
              </a:rPr>
              <a:t>Metabolism</a:t>
            </a:r>
            <a:endParaRPr/>
          </a:p>
        </p:txBody>
      </p:sp>
      <p:sp>
        <p:nvSpPr>
          <p:cNvPr id="235" name="Google Shape;235;p40"/>
          <p:cNvSpPr txBox="1"/>
          <p:nvPr/>
        </p:nvSpPr>
        <p:spPr>
          <a:xfrm>
            <a:off x="-7174362" y="2124775"/>
            <a:ext cx="192300" cy="2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B7B7B7"/>
                </a:solidFill>
                <a:latin typeface="Mada"/>
                <a:ea typeface="Mada"/>
                <a:cs typeface="Mada"/>
                <a:sym typeface="Mada"/>
              </a:rPr>
              <a:t>1</a:t>
            </a:r>
            <a:endParaRPr sz="900">
              <a:solidFill>
                <a:srgbClr val="B7B7B7"/>
              </a:solidFill>
              <a:latin typeface="Mada"/>
              <a:ea typeface="Mada"/>
              <a:cs typeface="Mada"/>
              <a:sym typeface="Mada"/>
            </a:endParaRPr>
          </a:p>
        </p:txBody>
      </p:sp>
      <p:sp>
        <p:nvSpPr>
          <p:cNvPr id="236" name="Google Shape;236;p40"/>
          <p:cNvSpPr txBox="1"/>
          <p:nvPr/>
        </p:nvSpPr>
        <p:spPr>
          <a:xfrm>
            <a:off x="-7648575" y="8037775"/>
            <a:ext cx="990600" cy="10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8E7CC3"/>
                </a:solidFill>
                <a:latin typeface="Mada"/>
                <a:ea typeface="Mada"/>
                <a:cs typeface="Mada"/>
                <a:sym typeface="Mada"/>
              </a:rPr>
              <a:t>Deficiency</a:t>
            </a:r>
            <a:endParaRPr>
              <a:solidFill>
                <a:srgbClr val="8E7CC3"/>
              </a:solidFill>
            </a:endParaRPr>
          </a:p>
        </p:txBody>
      </p:sp>
      <p:sp>
        <p:nvSpPr>
          <p:cNvPr id="237" name="Google Shape;237;p40"/>
          <p:cNvSpPr txBox="1"/>
          <p:nvPr/>
        </p:nvSpPr>
        <p:spPr>
          <a:xfrm>
            <a:off x="-6581775" y="8056825"/>
            <a:ext cx="5631900" cy="3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74EA7"/>
                </a:solidFill>
                <a:latin typeface="Mada"/>
                <a:ea typeface="Mada"/>
                <a:cs typeface="Mada"/>
                <a:sym typeface="Mada"/>
              </a:rPr>
              <a:t>●        Rickets in children                   ●      Osteomalacia                    ●      Osteoporosis</a:t>
            </a:r>
            <a:endParaRPr sz="1200">
              <a:solidFill>
                <a:srgbClr val="674EA7"/>
              </a:solidFill>
              <a:latin typeface="Mada"/>
              <a:ea typeface="Mada"/>
              <a:cs typeface="Mada"/>
              <a:sym typeface="Mada"/>
            </a:endParaRPr>
          </a:p>
        </p:txBody>
      </p:sp>
      <p:sp>
        <p:nvSpPr>
          <p:cNvPr id="238" name="Google Shape;238;p40"/>
          <p:cNvSpPr txBox="1"/>
          <p:nvPr/>
        </p:nvSpPr>
        <p:spPr>
          <a:xfrm>
            <a:off x="-6581775" y="8399725"/>
            <a:ext cx="5744700" cy="3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74EA7"/>
                </a:solidFill>
                <a:latin typeface="Mada"/>
                <a:ea typeface="Mada"/>
                <a:cs typeface="Mada"/>
                <a:sym typeface="Mada"/>
              </a:rPr>
              <a:t>●          Rickets &amp; Osteomalacia      ●      Osteoporosis</a:t>
            </a:r>
            <a:endParaRPr sz="1200">
              <a:solidFill>
                <a:srgbClr val="674EA7"/>
              </a:solidFill>
              <a:latin typeface="Mada"/>
              <a:ea typeface="Mada"/>
              <a:cs typeface="Mada"/>
              <a:sym typeface="Mada"/>
            </a:endParaRPr>
          </a:p>
          <a:p>
            <a:pPr indent="0" lvl="0" marL="0" rtl="0" algn="l">
              <a:spcBef>
                <a:spcPts val="0"/>
              </a:spcBef>
              <a:spcAft>
                <a:spcPts val="0"/>
              </a:spcAft>
              <a:buNone/>
            </a:pPr>
            <a:r>
              <a:rPr lang="en" sz="1200">
                <a:solidFill>
                  <a:srgbClr val="674EA7"/>
                </a:solidFill>
                <a:latin typeface="Mada"/>
                <a:ea typeface="Mada"/>
                <a:cs typeface="Mada"/>
                <a:sym typeface="Mada"/>
              </a:rPr>
              <a:t>●          Psoriasis                                    ●      Cancer prevention (prostate &amp; colorectal)</a:t>
            </a:r>
            <a:endParaRPr sz="1200">
              <a:solidFill>
                <a:srgbClr val="674EA7"/>
              </a:solidFill>
              <a:latin typeface="Mada"/>
              <a:ea typeface="Mada"/>
              <a:cs typeface="Mada"/>
              <a:sym typeface="Mada"/>
            </a:endParaRPr>
          </a:p>
        </p:txBody>
      </p:sp>
      <p:sp>
        <p:nvSpPr>
          <p:cNvPr id="239" name="Google Shape;239;p40"/>
          <p:cNvSpPr txBox="1"/>
          <p:nvPr/>
        </p:nvSpPr>
        <p:spPr>
          <a:xfrm>
            <a:off x="-4057650" y="8937925"/>
            <a:ext cx="1391700" cy="33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lt1"/>
                </a:solidFill>
                <a:latin typeface="Mada"/>
                <a:ea typeface="Mada"/>
                <a:cs typeface="Mada"/>
                <a:sym typeface="Mada"/>
              </a:rPr>
              <a:t>Definition</a:t>
            </a:r>
            <a:endParaRPr b="1" sz="1200">
              <a:solidFill>
                <a:schemeClr val="lt1"/>
              </a:solidFill>
              <a:latin typeface="Mada"/>
              <a:ea typeface="Mada"/>
              <a:cs typeface="Mada"/>
              <a:sym typeface="Mada"/>
            </a:endParaRPr>
          </a:p>
          <a:p>
            <a:pPr indent="0" lvl="0" marL="0" rtl="0" algn="l">
              <a:spcBef>
                <a:spcPts val="0"/>
              </a:spcBef>
              <a:spcAft>
                <a:spcPts val="0"/>
              </a:spcAft>
              <a:buNone/>
            </a:pPr>
            <a:r>
              <a:t/>
            </a:r>
            <a:endParaRPr/>
          </a:p>
        </p:txBody>
      </p:sp>
      <p:graphicFrame>
        <p:nvGraphicFramePr>
          <p:cNvPr id="240" name="Google Shape;240;p40"/>
          <p:cNvGraphicFramePr/>
          <p:nvPr/>
        </p:nvGraphicFramePr>
        <p:xfrm>
          <a:off x="6987763" y="264168"/>
          <a:ext cx="3000000" cy="3000000"/>
        </p:xfrm>
        <a:graphic>
          <a:graphicData uri="http://schemas.openxmlformats.org/drawingml/2006/table">
            <a:tbl>
              <a:tblPr>
                <a:noFill/>
                <a:tableStyleId>{4B3FD316-46B4-474D-BC9D-689CC397B46C}</a:tableStyleId>
              </a:tblPr>
              <a:tblGrid>
                <a:gridCol w="875875"/>
                <a:gridCol w="5742675"/>
              </a:tblGrid>
              <a:tr h="228700">
                <a:tc gridSpan="2">
                  <a:txBody>
                    <a:bodyPr/>
                    <a:lstStyle/>
                    <a:p>
                      <a:pPr indent="0" lvl="0" marL="0" rtl="0" algn="ctr">
                        <a:spcBef>
                          <a:spcPts val="0"/>
                        </a:spcBef>
                        <a:spcAft>
                          <a:spcPts val="0"/>
                        </a:spcAft>
                        <a:buNone/>
                      </a:pPr>
                      <a:r>
                        <a:rPr b="1" lang="en">
                          <a:solidFill>
                            <a:srgbClr val="FFFFFF"/>
                          </a:solidFill>
                          <a:latin typeface="Mada"/>
                          <a:ea typeface="Mada"/>
                          <a:cs typeface="Mada"/>
                          <a:sym typeface="Mada"/>
                        </a:rPr>
                        <a:t>Teriparatide</a:t>
                      </a:r>
                      <a:endParaRPr b="1">
                        <a:solidFill>
                          <a:srgbClr val="FFFFFF"/>
                        </a:solidFill>
                        <a:latin typeface="Mada"/>
                        <a:ea typeface="Mada"/>
                        <a:cs typeface="Mada"/>
                        <a:sym typeface="Mada"/>
                      </a:endParaRPr>
                    </a:p>
                  </a:txBody>
                  <a:tcPr marT="91425" marB="91425" marR="91425" marL="91425" anchor="ctr">
                    <a:solidFill>
                      <a:srgbClr val="93C47D"/>
                    </a:solidFill>
                  </a:tcPr>
                </a:tc>
                <a:tc hMerge="1"/>
              </a:tr>
              <a:tr h="38425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Definition </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Synthetic polypeptide form of PTH ( PTH analogue ).</a:t>
                      </a:r>
                      <a:endParaRPr sz="1200">
                        <a:latin typeface="Mada"/>
                        <a:ea typeface="Mada"/>
                        <a:cs typeface="Mada"/>
                        <a:sym typeface="Mada"/>
                      </a:endParaRPr>
                    </a:p>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It belongs to a </a:t>
                      </a:r>
                      <a:r>
                        <a:rPr b="1" lang="en" sz="1200">
                          <a:solidFill>
                            <a:srgbClr val="674EA7"/>
                          </a:solidFill>
                          <a:latin typeface="Mada"/>
                          <a:ea typeface="Mada"/>
                          <a:cs typeface="Mada"/>
                          <a:sym typeface="Mada"/>
                        </a:rPr>
                        <a:t>class of anti- osteoporosis drugs</a:t>
                      </a:r>
                      <a:r>
                        <a:rPr lang="en" sz="1200">
                          <a:solidFill>
                            <a:srgbClr val="674EA7"/>
                          </a:solidFill>
                          <a:latin typeface="Mada"/>
                          <a:ea typeface="Mada"/>
                          <a:cs typeface="Mada"/>
                          <a:sym typeface="Mada"/>
                        </a:rPr>
                        <a:t>, the so-called “anabolic” agents.</a:t>
                      </a:r>
                      <a:endParaRPr sz="1200">
                        <a:solidFill>
                          <a:srgbClr val="674EA7"/>
                        </a:solidFill>
                        <a:latin typeface="Mada"/>
                        <a:ea typeface="Mada"/>
                        <a:cs typeface="Mada"/>
                        <a:sym typeface="Mada"/>
                      </a:endParaRPr>
                    </a:p>
                  </a:txBody>
                  <a:tcPr marT="91425" marB="91425" marR="91425" marL="91425" anchor="ctr"/>
                </a:tc>
              </a:tr>
              <a:tr h="38425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P.K</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Given once daily as subcutaneous injection</a:t>
                      </a:r>
                      <a:endParaRPr sz="1200">
                        <a:latin typeface="Mada"/>
                        <a:ea typeface="Mada"/>
                        <a:cs typeface="Mada"/>
                        <a:sym typeface="Mada"/>
                      </a:endParaRPr>
                    </a:p>
                  </a:txBody>
                  <a:tcPr marT="91425" marB="91425" marR="91425" marL="91425" anchor="ctr"/>
                </a:tc>
              </a:tr>
              <a:tr h="384250">
                <a:tc>
                  <a:txBody>
                    <a:bodyPr/>
                    <a:lstStyle/>
                    <a:p>
                      <a:pPr indent="0" lvl="0" marL="0" rtl="0" algn="ctr">
                        <a:spcBef>
                          <a:spcPts val="0"/>
                        </a:spcBef>
                        <a:spcAft>
                          <a:spcPts val="0"/>
                        </a:spcAft>
                        <a:buClr>
                          <a:schemeClr val="dk1"/>
                        </a:buClr>
                        <a:buSzPts val="1100"/>
                        <a:buFont typeface="Arial"/>
                        <a:buNone/>
                      </a:pPr>
                      <a:r>
                        <a:rPr b="1" lang="en" sz="1200">
                          <a:solidFill>
                            <a:srgbClr val="8E7CC3"/>
                          </a:solidFill>
                          <a:latin typeface="Mada"/>
                          <a:ea typeface="Mada"/>
                          <a:cs typeface="Mada"/>
                          <a:sym typeface="Mada"/>
                        </a:rPr>
                        <a:t>Response</a:t>
                      </a:r>
                      <a:endParaRPr b="1" sz="1200">
                        <a:solidFill>
                          <a:srgbClr val="8E7CC3"/>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As PTH ,the therapeutic effects of teriparatide depend upon the pattern of systemic exposure</a:t>
                      </a:r>
                      <a:endParaRPr sz="1200">
                        <a:solidFill>
                          <a:srgbClr val="674EA7"/>
                        </a:solidFill>
                        <a:latin typeface="Mada"/>
                        <a:ea typeface="Mada"/>
                        <a:cs typeface="Mada"/>
                        <a:sym typeface="Mada"/>
                      </a:endParaRPr>
                    </a:p>
                    <a:p>
                      <a:pPr indent="-304800" lvl="1" marL="9144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Daily administration→ new bone formation</a:t>
                      </a:r>
                      <a:endParaRPr sz="1200">
                        <a:solidFill>
                          <a:srgbClr val="674EA7"/>
                        </a:solidFill>
                        <a:latin typeface="Mada"/>
                        <a:ea typeface="Mada"/>
                        <a:cs typeface="Mada"/>
                        <a:sym typeface="Mada"/>
                      </a:endParaRPr>
                    </a:p>
                    <a:p>
                      <a:pPr indent="-304800" lvl="1" marL="9144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Continuous administration→ bone resorption  </a:t>
                      </a:r>
                      <a:endParaRPr sz="1200">
                        <a:solidFill>
                          <a:srgbClr val="674EA7"/>
                        </a:solidFill>
                        <a:latin typeface="Mada"/>
                        <a:ea typeface="Mada"/>
                        <a:cs typeface="Mada"/>
                        <a:sym typeface="Mada"/>
                      </a:endParaRPr>
                    </a:p>
                  </a:txBody>
                  <a:tcPr marT="91425" marB="91425" marR="91425" marL="91425" anchor="ctr"/>
                </a:tc>
              </a:tr>
              <a:tr h="10651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Uses</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b="1" lang="en" sz="1200">
                          <a:latin typeface="Mada"/>
                          <a:ea typeface="Mada"/>
                          <a:cs typeface="Mada"/>
                          <a:sym typeface="Mada"/>
                        </a:rPr>
                        <a:t>Should not be used routinely due to</a:t>
                      </a:r>
                      <a:r>
                        <a:rPr b="1" lang="en" sz="1200">
                          <a:solidFill>
                            <a:srgbClr val="FF0000"/>
                          </a:solidFill>
                          <a:latin typeface="Mada"/>
                          <a:ea typeface="Mada"/>
                          <a:cs typeface="Mada"/>
                          <a:sym typeface="Mada"/>
                        </a:rPr>
                        <a:t> carcinogenic effects.</a:t>
                      </a:r>
                      <a:endParaRPr b="1" sz="1200">
                        <a:solidFill>
                          <a:srgbClr val="FF0000"/>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Use in severs osteoporosis or patients not responding to other drugs.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For treatment of osteoporosis in people who have a risk of getting fracture</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 increase bone mass &amp; strength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Good for postmenopausal osteoporosis.</a:t>
                      </a:r>
                      <a:endParaRPr sz="1200">
                        <a:latin typeface="Mada"/>
                        <a:ea typeface="Mada"/>
                        <a:cs typeface="Mada"/>
                        <a:sym typeface="Mada"/>
                      </a:endParaRPr>
                    </a:p>
                  </a:txBody>
                  <a:tcPr marT="91425" marB="91425" marR="91425" marL="91425" anchor="ctr"/>
                </a:tc>
              </a:tr>
              <a:tr h="67465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ADR</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Carcinogenic effect (osteosarcoma)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Elevated serum calcium can occur</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in some cases can lead to kidney stones</a:t>
                      </a:r>
                      <a:endParaRPr sz="1200">
                        <a:latin typeface="Mada"/>
                        <a:ea typeface="Mada"/>
                        <a:cs typeface="Mada"/>
                        <a:sym typeface="Mada"/>
                      </a:endParaRPr>
                    </a:p>
                  </a:txBody>
                  <a:tcPr marT="91425" marB="91425" marR="91425" marL="91425"/>
                </a:tc>
              </a:tr>
              <a:tr h="10651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C.I</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l">
                        <a:spcBef>
                          <a:spcPts val="0"/>
                        </a:spcBef>
                        <a:spcAft>
                          <a:spcPts val="0"/>
                        </a:spcAft>
                        <a:buNone/>
                      </a:pPr>
                      <a:r>
                        <a:rPr lang="en" sz="1200">
                          <a:latin typeface="Mada"/>
                          <a:ea typeface="Mada"/>
                          <a:cs typeface="Mada"/>
                          <a:sym typeface="Mada"/>
                        </a:rPr>
                        <a:t>Should not be used by people with increased risk for bone tumors (osteosarcoma) including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People with paget’s disease of bone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People who had radiation treatment involving bones</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Not recommended in children</a:t>
                      </a:r>
                      <a:endParaRPr b="1" sz="1200">
                        <a:solidFill>
                          <a:srgbClr val="FF0000"/>
                        </a:solidFill>
                        <a:latin typeface="Mada"/>
                        <a:ea typeface="Mada"/>
                        <a:cs typeface="Mada"/>
                        <a:sym typeface="Mada"/>
                      </a:endParaRPr>
                    </a:p>
                  </a:txBody>
                  <a:tcPr marT="91425" marB="91425" marR="91425" marL="91425" anchor="ctr"/>
                </a:tc>
              </a:tr>
            </a:tbl>
          </a:graphicData>
        </a:graphic>
      </p:graphicFrame>
      <p:sp>
        <p:nvSpPr>
          <p:cNvPr id="241" name="Google Shape;241;p40"/>
          <p:cNvSpPr txBox="1"/>
          <p:nvPr/>
        </p:nvSpPr>
        <p:spPr>
          <a:xfrm>
            <a:off x="11100200" y="3776875"/>
            <a:ext cx="2495400" cy="781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Diarrhea, heartburn, nausea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headache, leg cramps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Orthostatic hypotension</a:t>
            </a:r>
            <a:endParaRPr/>
          </a:p>
        </p:txBody>
      </p:sp>
      <p:sp>
        <p:nvSpPr>
          <p:cNvPr id="242" name="Google Shape;242;p40"/>
          <p:cNvSpPr txBox="1"/>
          <p:nvPr/>
        </p:nvSpPr>
        <p:spPr>
          <a:xfrm>
            <a:off x="133775" y="11336825"/>
            <a:ext cx="6354000" cy="69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6AA84F"/>
                </a:solidFill>
                <a:latin typeface="Mada"/>
                <a:ea typeface="Mada"/>
                <a:cs typeface="Mada"/>
                <a:sym typeface="Mada"/>
              </a:rPr>
              <a:t>1. Calcitonin is not an anabolic agent </a:t>
            </a:r>
            <a:r>
              <a:rPr lang="en" sz="1100">
                <a:solidFill>
                  <a:srgbClr val="6AA84F"/>
                </a:solidFill>
                <a:latin typeface="Mada"/>
                <a:ea typeface="Mada"/>
                <a:cs typeface="Mada"/>
                <a:sym typeface="Mada"/>
              </a:rPr>
              <a:t>because it works by inhibiting the osteoclastic activity.</a:t>
            </a:r>
            <a:endParaRPr sz="1100">
              <a:solidFill>
                <a:srgbClr val="6AA84F"/>
              </a:solidFill>
              <a:latin typeface="Mada"/>
              <a:ea typeface="Mada"/>
              <a:cs typeface="Mada"/>
              <a:sym typeface="Mada"/>
            </a:endParaRPr>
          </a:p>
          <a:p>
            <a:pPr indent="0" lvl="0" marL="0" rtl="0" algn="l">
              <a:spcBef>
                <a:spcPts val="0"/>
              </a:spcBef>
              <a:spcAft>
                <a:spcPts val="0"/>
              </a:spcAft>
              <a:buNone/>
            </a:pPr>
            <a:r>
              <a:rPr lang="en" sz="1100">
                <a:solidFill>
                  <a:srgbClr val="6AA84F"/>
                </a:solidFill>
                <a:latin typeface="Mada"/>
                <a:ea typeface="Mada"/>
                <a:cs typeface="Mada"/>
                <a:sym typeface="Mada"/>
              </a:rPr>
              <a:t>2. Thus drug synergism is preferred. </a:t>
            </a:r>
            <a:endParaRPr sz="1100">
              <a:solidFill>
                <a:srgbClr val="6AA84F"/>
              </a:solidFill>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graphicFrame>
        <p:nvGraphicFramePr>
          <p:cNvPr id="247" name="Google Shape;247;p41"/>
          <p:cNvGraphicFramePr/>
          <p:nvPr/>
        </p:nvGraphicFramePr>
        <p:xfrm>
          <a:off x="80975" y="865575"/>
          <a:ext cx="3000000" cy="3000000"/>
        </p:xfrm>
        <a:graphic>
          <a:graphicData uri="http://schemas.openxmlformats.org/drawingml/2006/table">
            <a:tbl>
              <a:tblPr>
                <a:noFill/>
                <a:tableStyleId>{4B3FD316-46B4-474D-BC9D-689CC397B46C}</a:tableStyleId>
              </a:tblPr>
              <a:tblGrid>
                <a:gridCol w="862000"/>
                <a:gridCol w="5801825"/>
              </a:tblGrid>
              <a:tr h="100000">
                <a:tc gridSpan="2">
                  <a:txBody>
                    <a:bodyPr/>
                    <a:lstStyle/>
                    <a:p>
                      <a:pPr indent="0" lvl="0" marL="0" rtl="0" algn="ctr">
                        <a:spcBef>
                          <a:spcPts val="0"/>
                        </a:spcBef>
                        <a:spcAft>
                          <a:spcPts val="0"/>
                        </a:spcAft>
                        <a:buNone/>
                      </a:pPr>
                      <a:r>
                        <a:rPr b="1" lang="en">
                          <a:solidFill>
                            <a:srgbClr val="FFFFFF"/>
                          </a:solidFill>
                          <a:latin typeface="Mada"/>
                          <a:ea typeface="Mada"/>
                          <a:cs typeface="Mada"/>
                          <a:sym typeface="Mada"/>
                        </a:rPr>
                        <a:t>Vitamin D</a:t>
                      </a:r>
                      <a:endParaRPr b="1">
                        <a:solidFill>
                          <a:srgbClr val="FFFFFF"/>
                        </a:solidFill>
                        <a:latin typeface="Mada"/>
                        <a:ea typeface="Mada"/>
                        <a:cs typeface="Mada"/>
                        <a:sym typeface="Mada"/>
                      </a:endParaRPr>
                    </a:p>
                  </a:txBody>
                  <a:tcPr marT="91425" marB="91425" marR="91425" marL="91425">
                    <a:solidFill>
                      <a:srgbClr val="DD7E6B"/>
                    </a:solidFill>
                  </a:tcPr>
                </a:tc>
                <a:tc hMerge="1"/>
              </a:tr>
              <a:tr h="381000">
                <a:tc>
                  <a:txBody>
                    <a:bodyPr/>
                    <a:lstStyle/>
                    <a:p>
                      <a:pPr indent="0" lvl="0" marL="0" rtl="0" algn="ctr">
                        <a:spcBef>
                          <a:spcPts val="0"/>
                        </a:spcBef>
                        <a:spcAft>
                          <a:spcPts val="0"/>
                        </a:spcAft>
                        <a:buNone/>
                      </a:pPr>
                      <a:r>
                        <a:rPr b="1" lang="en" sz="1200">
                          <a:solidFill>
                            <a:srgbClr val="8E7CC3"/>
                          </a:solidFill>
                          <a:latin typeface="Mada"/>
                          <a:ea typeface="Mada"/>
                          <a:cs typeface="Mada"/>
                          <a:sym typeface="Mada"/>
                        </a:rPr>
                        <a:t>Definition</a:t>
                      </a:r>
                      <a:endParaRPr b="1" sz="1200">
                        <a:solidFill>
                          <a:srgbClr val="8E7CC3"/>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Vitamin D is a </a:t>
                      </a:r>
                      <a:r>
                        <a:rPr b="1" lang="en" sz="1200">
                          <a:solidFill>
                            <a:srgbClr val="674EA7"/>
                          </a:solidFill>
                          <a:latin typeface="Mada"/>
                          <a:ea typeface="Mada"/>
                          <a:cs typeface="Mada"/>
                          <a:sym typeface="Mada"/>
                        </a:rPr>
                        <a:t>steroid </a:t>
                      </a:r>
                      <a:r>
                        <a:rPr lang="en" sz="1200">
                          <a:solidFill>
                            <a:srgbClr val="674EA7"/>
                          </a:solidFill>
                          <a:latin typeface="Mada"/>
                          <a:ea typeface="Mada"/>
                          <a:cs typeface="Mada"/>
                          <a:sym typeface="Mada"/>
                        </a:rPr>
                        <a:t>hormone that is intimately involved in the regulation of plasma calcium levels.</a:t>
                      </a:r>
                      <a:endParaRPr sz="600">
                        <a:solidFill>
                          <a:srgbClr val="674EA7"/>
                        </a:solidFill>
                        <a:latin typeface="Mada"/>
                        <a:ea typeface="Mada"/>
                        <a:cs typeface="Mada"/>
                        <a:sym typeface="Mada"/>
                      </a:endParaRPr>
                    </a:p>
                    <a:p>
                      <a:pPr indent="0" lvl="0" marL="457200" rtl="0" algn="l">
                        <a:spcBef>
                          <a:spcPts val="0"/>
                        </a:spcBef>
                        <a:spcAft>
                          <a:spcPts val="0"/>
                        </a:spcAft>
                        <a:buNone/>
                      </a:pPr>
                      <a:r>
                        <a:t/>
                      </a:r>
                      <a:endParaRPr sz="600">
                        <a:solidFill>
                          <a:srgbClr val="674EA7"/>
                        </a:solidFill>
                        <a:latin typeface="Mada"/>
                        <a:ea typeface="Mada"/>
                        <a:cs typeface="Mada"/>
                        <a:sym typeface="Mada"/>
                      </a:endParaRPr>
                    </a:p>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Its role in calcium metabolism first was recognized in the childhood disease </a:t>
                      </a:r>
                      <a:r>
                        <a:rPr b="1" lang="en" sz="1200">
                          <a:solidFill>
                            <a:srgbClr val="674EA7"/>
                          </a:solidFill>
                          <a:latin typeface="Mada"/>
                          <a:ea typeface="Mada"/>
                          <a:cs typeface="Mada"/>
                          <a:sym typeface="Mada"/>
                        </a:rPr>
                        <a:t>rickets</a:t>
                      </a:r>
                      <a:r>
                        <a:rPr lang="en" sz="1200">
                          <a:solidFill>
                            <a:srgbClr val="674EA7"/>
                          </a:solidFill>
                          <a:latin typeface="Mada"/>
                          <a:ea typeface="Mada"/>
                          <a:cs typeface="Mada"/>
                          <a:sym typeface="Mada"/>
                        </a:rPr>
                        <a:t>, which is </a:t>
                      </a:r>
                      <a:r>
                        <a:rPr lang="en" sz="1200" u="sng">
                          <a:solidFill>
                            <a:srgbClr val="674EA7"/>
                          </a:solidFill>
                          <a:latin typeface="Mada"/>
                          <a:ea typeface="Mada"/>
                          <a:cs typeface="Mada"/>
                          <a:sym typeface="Mada"/>
                        </a:rPr>
                        <a:t>characterized by</a:t>
                      </a:r>
                      <a:r>
                        <a:rPr lang="en" sz="1200">
                          <a:solidFill>
                            <a:srgbClr val="674EA7"/>
                          </a:solidFill>
                          <a:latin typeface="Mada"/>
                          <a:ea typeface="Mada"/>
                          <a:cs typeface="Mada"/>
                          <a:sym typeface="Mada"/>
                        </a:rPr>
                        <a:t> </a:t>
                      </a:r>
                      <a:r>
                        <a:rPr b="1" lang="en" sz="1200">
                          <a:solidFill>
                            <a:srgbClr val="674EA7"/>
                          </a:solidFill>
                          <a:latin typeface="Mada"/>
                          <a:ea typeface="Mada"/>
                          <a:cs typeface="Mada"/>
                          <a:sym typeface="Mada"/>
                        </a:rPr>
                        <a:t>hypocalcaemia </a:t>
                      </a:r>
                      <a:r>
                        <a:rPr lang="en" sz="1200">
                          <a:solidFill>
                            <a:srgbClr val="674EA7"/>
                          </a:solidFill>
                          <a:latin typeface="Mada"/>
                          <a:ea typeface="Mada"/>
                          <a:cs typeface="Mada"/>
                          <a:sym typeface="Mada"/>
                        </a:rPr>
                        <a:t>and various skeletal abnormalities.</a:t>
                      </a:r>
                      <a:endParaRPr sz="1200">
                        <a:solidFill>
                          <a:srgbClr val="674EA7"/>
                        </a:solidFill>
                        <a:latin typeface="Mada"/>
                        <a:ea typeface="Mada"/>
                        <a:cs typeface="Mada"/>
                        <a:sym typeface="Mada"/>
                      </a:endParaRPr>
                    </a:p>
                  </a:txBody>
                  <a:tcPr marT="91425" marB="91425" marR="91425" marL="91425" anchor="ctr"/>
                </a:tc>
              </a:tr>
              <a:tr h="2021175">
                <a:tc>
                  <a:txBody>
                    <a:bodyPr/>
                    <a:lstStyle/>
                    <a:p>
                      <a:pPr indent="0" lvl="0" marL="0" rtl="0" algn="ctr">
                        <a:spcBef>
                          <a:spcPts val="0"/>
                        </a:spcBef>
                        <a:spcAft>
                          <a:spcPts val="0"/>
                        </a:spcAft>
                        <a:buNone/>
                      </a:pPr>
                      <a:r>
                        <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AutoNum type="arabicPeriod"/>
                      </a:pPr>
                      <a:r>
                        <a:rPr lang="en" sz="1200">
                          <a:latin typeface="Mada"/>
                          <a:ea typeface="Mada"/>
                          <a:cs typeface="Mada"/>
                          <a:sym typeface="Mada"/>
                        </a:rPr>
                        <a:t>Exposure to the ultraviolet rays in the sunlight convert </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7 dehydrocholesterol to cholecalciferol </a:t>
                      </a:r>
                      <a:r>
                        <a:rPr lang="en" sz="1200">
                          <a:solidFill>
                            <a:srgbClr val="CCCCCC"/>
                          </a:solidFill>
                          <a:latin typeface="Mada"/>
                          <a:ea typeface="Mada"/>
                          <a:cs typeface="Mada"/>
                          <a:sym typeface="Mada"/>
                        </a:rPr>
                        <a:t>(vitamin D3)</a:t>
                      </a:r>
                      <a:endParaRPr sz="1200">
                        <a:solidFill>
                          <a:srgbClr val="CCCCCC"/>
                        </a:solidFill>
                        <a:latin typeface="Mada"/>
                        <a:ea typeface="Mada"/>
                        <a:cs typeface="Mada"/>
                        <a:sym typeface="Mada"/>
                      </a:endParaRPr>
                    </a:p>
                    <a:p>
                      <a:pPr indent="0" lvl="0" marL="457200" rtl="0" algn="l">
                        <a:spcBef>
                          <a:spcPts val="0"/>
                        </a:spcBef>
                        <a:spcAft>
                          <a:spcPts val="0"/>
                        </a:spcAft>
                        <a:buNone/>
                      </a:pPr>
                      <a:r>
                        <a:t/>
                      </a:r>
                      <a:endParaRPr sz="1200">
                        <a:solidFill>
                          <a:srgbClr val="CCCCCC"/>
                        </a:solidFill>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The initial transformation (Vitamin D3) is metabolically</a:t>
                      </a:r>
                      <a:endParaRPr sz="1200">
                        <a:latin typeface="Mada"/>
                        <a:ea typeface="Mada"/>
                        <a:cs typeface="Mada"/>
                        <a:sym typeface="Mada"/>
                      </a:endParaRPr>
                    </a:p>
                    <a:p>
                      <a:pPr indent="0" lvl="0" marL="457200" rtl="0" algn="l">
                        <a:spcBef>
                          <a:spcPts val="0"/>
                        </a:spcBef>
                        <a:spcAft>
                          <a:spcPts val="0"/>
                        </a:spcAft>
                        <a:buNone/>
                      </a:pPr>
                      <a:r>
                        <a:rPr b="1" lang="en" sz="1200">
                          <a:latin typeface="Mada"/>
                          <a:ea typeface="Mada"/>
                          <a:cs typeface="Mada"/>
                          <a:sym typeface="Mada"/>
                        </a:rPr>
                        <a:t>inactive</a:t>
                      </a:r>
                      <a:r>
                        <a:rPr lang="en" sz="1200">
                          <a:latin typeface="Mada"/>
                          <a:ea typeface="Mada"/>
                          <a:cs typeface="Mada"/>
                          <a:sym typeface="Mada"/>
                        </a:rPr>
                        <a:t> until it is hydroxylated in first in the </a:t>
                      </a:r>
                      <a:r>
                        <a:rPr b="1" lang="en" sz="1200">
                          <a:solidFill>
                            <a:srgbClr val="FF0000"/>
                          </a:solidFill>
                          <a:latin typeface="Mada"/>
                          <a:ea typeface="Mada"/>
                          <a:cs typeface="Mada"/>
                          <a:sym typeface="Mada"/>
                        </a:rPr>
                        <a:t>liver</a:t>
                      </a:r>
                      <a:r>
                        <a:rPr lang="en" sz="1200">
                          <a:solidFill>
                            <a:srgbClr val="FF0000"/>
                          </a:solidFill>
                          <a:latin typeface="Mada"/>
                          <a:ea typeface="Mada"/>
                          <a:cs typeface="Mada"/>
                          <a:sym typeface="Mada"/>
                        </a:rPr>
                        <a:t>. </a:t>
                      </a:r>
                      <a:r>
                        <a:rPr lang="en" sz="1200">
                          <a:latin typeface="Mada"/>
                          <a:ea typeface="Mada"/>
                          <a:cs typeface="Mada"/>
                          <a:sym typeface="Mada"/>
                        </a:rPr>
                        <a:t>T</a:t>
                      </a:r>
                      <a:r>
                        <a:rPr lang="en" sz="1200">
                          <a:latin typeface="Mada"/>
                          <a:ea typeface="Mada"/>
                          <a:cs typeface="Mada"/>
                          <a:sym typeface="Mada"/>
                        </a:rPr>
                        <a:t>hen</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in the </a:t>
                      </a:r>
                      <a:r>
                        <a:rPr b="1" lang="en" sz="1200">
                          <a:solidFill>
                            <a:srgbClr val="FF0000"/>
                          </a:solidFill>
                          <a:latin typeface="Mada"/>
                          <a:ea typeface="Mada"/>
                          <a:cs typeface="Mada"/>
                          <a:sym typeface="Mada"/>
                        </a:rPr>
                        <a:t>kidney</a:t>
                      </a:r>
                      <a:r>
                        <a:rPr lang="en" sz="1200">
                          <a:solidFill>
                            <a:srgbClr val="FF0000"/>
                          </a:solidFill>
                          <a:latin typeface="Mada"/>
                          <a:ea typeface="Mada"/>
                          <a:cs typeface="Mada"/>
                          <a:sym typeface="Mada"/>
                        </a:rPr>
                        <a:t>, </a:t>
                      </a:r>
                      <a:r>
                        <a:rPr lang="en" sz="1200">
                          <a:latin typeface="Mada"/>
                          <a:ea typeface="Mada"/>
                          <a:cs typeface="Mada"/>
                          <a:sym typeface="Mada"/>
                        </a:rPr>
                        <a:t>parathyroid hormone stimulates th</a:t>
                      </a:r>
                      <a:r>
                        <a:rPr lang="en" sz="1200">
                          <a:latin typeface="Mada"/>
                          <a:ea typeface="Mada"/>
                          <a:cs typeface="Mada"/>
                          <a:sym typeface="Mada"/>
                        </a:rPr>
                        <a:t>e</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formation of the </a:t>
                      </a:r>
                      <a:r>
                        <a:rPr b="1" lang="en" sz="1200">
                          <a:latin typeface="Mada"/>
                          <a:ea typeface="Mada"/>
                          <a:cs typeface="Mada"/>
                          <a:sym typeface="Mada"/>
                        </a:rPr>
                        <a:t>active</a:t>
                      </a:r>
                      <a:r>
                        <a:rPr lang="en" sz="1200">
                          <a:latin typeface="Mada"/>
                          <a:ea typeface="Mada"/>
                          <a:cs typeface="Mada"/>
                          <a:sym typeface="Mada"/>
                        </a:rPr>
                        <a:t> form of vitamin D</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a:t>
                      </a:r>
                      <a:r>
                        <a:rPr b="1" lang="en" sz="1200">
                          <a:latin typeface="Mada"/>
                          <a:ea typeface="Mada"/>
                          <a:cs typeface="Mada"/>
                          <a:sym typeface="Mada"/>
                        </a:rPr>
                        <a:t>calcitriol /</a:t>
                      </a:r>
                      <a:r>
                        <a:rPr lang="en" sz="1200">
                          <a:solidFill>
                            <a:schemeClr val="dk1"/>
                          </a:solidFill>
                          <a:latin typeface="Mada"/>
                          <a:ea typeface="Mada"/>
                          <a:cs typeface="Mada"/>
                          <a:sym typeface="Mada"/>
                        </a:rPr>
                        <a:t>1,25 Dihydroxycholecalciferol</a:t>
                      </a:r>
                      <a:r>
                        <a:rPr b="1" lang="en" sz="1200">
                          <a:latin typeface="Mada"/>
                          <a:ea typeface="Mada"/>
                          <a:cs typeface="Mada"/>
                          <a:sym typeface="Mada"/>
                        </a:rPr>
                        <a:t> </a:t>
                      </a:r>
                      <a:r>
                        <a:rPr lang="en" sz="1200">
                          <a:latin typeface="Mada"/>
                          <a:ea typeface="Mada"/>
                          <a:cs typeface="Mada"/>
                          <a:sym typeface="Mada"/>
                        </a:rPr>
                        <a:t>)</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by </a:t>
                      </a:r>
                      <a:r>
                        <a:rPr b="1" lang="en" sz="1200">
                          <a:solidFill>
                            <a:srgbClr val="FF0000"/>
                          </a:solidFill>
                          <a:latin typeface="Mada"/>
                          <a:ea typeface="Mada"/>
                          <a:cs typeface="Mada"/>
                          <a:sym typeface="Mada"/>
                        </a:rPr>
                        <a:t>α hydroxylase</a:t>
                      </a:r>
                      <a:r>
                        <a:rPr lang="en" sz="1200">
                          <a:latin typeface="Mada"/>
                          <a:ea typeface="Mada"/>
                          <a:cs typeface="Mada"/>
                          <a:sym typeface="Mada"/>
                        </a:rPr>
                        <a:t>.</a:t>
                      </a:r>
                      <a:endParaRPr sz="1200">
                        <a:latin typeface="Mada"/>
                        <a:ea typeface="Mada"/>
                        <a:cs typeface="Mada"/>
                        <a:sym typeface="Mada"/>
                      </a:endParaRPr>
                    </a:p>
                  </a:txBody>
                  <a:tcPr marT="91425" marB="91425" marR="91425" marL="91425" anchor="ctr"/>
                </a:tc>
              </a:tr>
              <a:tr h="195450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Forms</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chemeClr val="dk1"/>
                        </a:buClr>
                        <a:buSzPts val="1200"/>
                        <a:buFont typeface="Mada"/>
                        <a:buChar char="●"/>
                      </a:pPr>
                      <a:r>
                        <a:rPr b="1" lang="en" sz="1200">
                          <a:solidFill>
                            <a:schemeClr val="dk1"/>
                          </a:solidFill>
                          <a:latin typeface="Mada"/>
                          <a:ea typeface="Mada"/>
                          <a:cs typeface="Mada"/>
                          <a:sym typeface="Mada"/>
                        </a:rPr>
                        <a:t>Cholecalciferol (Vitamin D3)</a:t>
                      </a:r>
                      <a:r>
                        <a:rPr baseline="30000" lang="en" sz="1200">
                          <a:solidFill>
                            <a:srgbClr val="6AA84F"/>
                          </a:solidFill>
                          <a:latin typeface="Mada"/>
                          <a:ea typeface="Mada"/>
                          <a:cs typeface="Mada"/>
                          <a:sym typeface="Mada"/>
                        </a:rPr>
                        <a:t>2</a:t>
                      </a:r>
                      <a:r>
                        <a:rPr b="1" lang="en" sz="1200">
                          <a:solidFill>
                            <a:schemeClr val="dk1"/>
                          </a:solidFill>
                          <a:latin typeface="Mada"/>
                          <a:ea typeface="Mada"/>
                          <a:cs typeface="Mada"/>
                          <a:sym typeface="Mada"/>
                        </a:rPr>
                        <a:t> :found in the skin </a:t>
                      </a:r>
                      <a:endParaRPr b="1" sz="1200">
                        <a:solidFill>
                          <a:schemeClr val="dk1"/>
                        </a:solidFill>
                      </a:endParaRPr>
                    </a:p>
                    <a:p>
                      <a:pPr indent="-304800" lvl="1" marL="914400" rtl="0" algn="l">
                        <a:spcBef>
                          <a:spcPts val="0"/>
                        </a:spcBef>
                        <a:spcAft>
                          <a:spcPts val="0"/>
                        </a:spcAft>
                        <a:buSzPts val="1200"/>
                        <a:buFont typeface="Mada"/>
                        <a:buChar char="○"/>
                      </a:pPr>
                      <a:r>
                        <a:rPr lang="en" sz="1200">
                          <a:solidFill>
                            <a:schemeClr val="dk1"/>
                          </a:solidFill>
                          <a:latin typeface="Mada"/>
                          <a:ea typeface="Mada"/>
                          <a:cs typeface="Mada"/>
                          <a:sym typeface="Mada"/>
                        </a:rPr>
                        <a:t>Vitamin D3 is usually for vitamin D-fortified milk &amp; foods. It is also available in drug combination product</a:t>
                      </a:r>
                      <a:endParaRPr sz="600">
                        <a:solidFill>
                          <a:schemeClr val="dk1"/>
                        </a:solidFill>
                        <a:latin typeface="Mada"/>
                        <a:ea typeface="Mada"/>
                        <a:cs typeface="Mada"/>
                        <a:sym typeface="Mada"/>
                      </a:endParaRPr>
                    </a:p>
                    <a:p>
                      <a:pPr indent="0" lvl="0" marL="914400" rtl="0" algn="l">
                        <a:spcBef>
                          <a:spcPts val="0"/>
                        </a:spcBef>
                        <a:spcAft>
                          <a:spcPts val="0"/>
                        </a:spcAft>
                        <a:buNone/>
                      </a:pPr>
                      <a:r>
                        <a:t/>
                      </a:r>
                      <a:endParaRPr sz="600">
                        <a:solidFill>
                          <a:schemeClr val="dk1"/>
                        </a:solidFill>
                        <a:latin typeface="Mada"/>
                        <a:ea typeface="Mada"/>
                        <a:cs typeface="Mada"/>
                        <a:sym typeface="Mada"/>
                      </a:endParaRPr>
                    </a:p>
                    <a:p>
                      <a:pPr indent="0" lvl="0" marL="914400" rtl="0" algn="l">
                        <a:spcBef>
                          <a:spcPts val="0"/>
                        </a:spcBef>
                        <a:spcAft>
                          <a:spcPts val="0"/>
                        </a:spcAft>
                        <a:buNone/>
                      </a:pPr>
                      <a:r>
                        <a:t/>
                      </a:r>
                      <a:endParaRPr sz="600">
                        <a:solidFill>
                          <a:schemeClr val="dk1"/>
                        </a:solidFill>
                        <a:latin typeface="Mada"/>
                        <a:ea typeface="Mada"/>
                        <a:cs typeface="Mada"/>
                        <a:sym typeface="Mada"/>
                      </a:endParaRPr>
                    </a:p>
                    <a:p>
                      <a:pPr indent="0" lvl="0" marL="914400" rtl="0" algn="l">
                        <a:spcBef>
                          <a:spcPts val="0"/>
                        </a:spcBef>
                        <a:spcAft>
                          <a:spcPts val="0"/>
                        </a:spcAft>
                        <a:buNone/>
                      </a:pPr>
                      <a:r>
                        <a:t/>
                      </a:r>
                      <a:endParaRPr sz="6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 sz="1200">
                          <a:solidFill>
                            <a:schemeClr val="dk1"/>
                          </a:solidFill>
                          <a:latin typeface="Mada"/>
                          <a:ea typeface="Mada"/>
                          <a:cs typeface="Mada"/>
                          <a:sym typeface="Mada"/>
                        </a:rPr>
                        <a:t>Ergocalciferol (Vitamin D2): found in the plants</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Vitamin D2 is the prescription form of vitamin D &amp; is also used as food additive (</a:t>
                      </a:r>
                      <a:r>
                        <a:rPr lang="en" sz="1200">
                          <a:solidFill>
                            <a:schemeClr val="dk1"/>
                          </a:solidFill>
                          <a:latin typeface="Mada"/>
                          <a:ea typeface="Mada"/>
                          <a:cs typeface="Mada"/>
                          <a:sym typeface="Mada"/>
                        </a:rPr>
                        <a:t>milk</a:t>
                      </a:r>
                      <a:r>
                        <a:rPr lang="en" sz="1200">
                          <a:solidFill>
                            <a:schemeClr val="dk1"/>
                          </a:solidFill>
                          <a:latin typeface="Mada"/>
                          <a:ea typeface="Mada"/>
                          <a:cs typeface="Mada"/>
                          <a:sym typeface="Mada"/>
                        </a:rPr>
                        <a:t>+ </a:t>
                      </a:r>
                      <a:r>
                        <a:rPr lang="en" sz="1200">
                          <a:solidFill>
                            <a:srgbClr val="3C78D8"/>
                          </a:solidFill>
                          <a:latin typeface="Mada"/>
                          <a:ea typeface="Mada"/>
                          <a:cs typeface="Mada"/>
                          <a:sym typeface="Mada"/>
                        </a:rPr>
                        <a:t>egg yolk, &amp; fish oil</a:t>
                      </a:r>
                      <a:r>
                        <a:rPr lang="en" sz="1200">
                          <a:solidFill>
                            <a:schemeClr val="dk1"/>
                          </a:solidFill>
                          <a:latin typeface="Mada"/>
                          <a:ea typeface="Mada"/>
                          <a:cs typeface="Mada"/>
                          <a:sym typeface="Mada"/>
                        </a:rPr>
                        <a:t>)</a:t>
                      </a:r>
                      <a:endParaRPr sz="600">
                        <a:solidFill>
                          <a:schemeClr val="dk1"/>
                        </a:solidFill>
                        <a:latin typeface="Mada"/>
                        <a:ea typeface="Mada"/>
                        <a:cs typeface="Mada"/>
                        <a:sym typeface="Mada"/>
                      </a:endParaRPr>
                    </a:p>
                    <a:p>
                      <a:pPr indent="0" lvl="0" marL="914400" rtl="0" algn="l">
                        <a:spcBef>
                          <a:spcPts val="0"/>
                        </a:spcBef>
                        <a:spcAft>
                          <a:spcPts val="0"/>
                        </a:spcAft>
                        <a:buNone/>
                      </a:pPr>
                      <a:r>
                        <a:t/>
                      </a:r>
                      <a:endParaRPr sz="6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 sz="1200">
                          <a:solidFill>
                            <a:schemeClr val="dk1"/>
                          </a:solidFill>
                          <a:latin typeface="Mada"/>
                          <a:ea typeface="Mada"/>
                          <a:cs typeface="Mada"/>
                          <a:sym typeface="Mada"/>
                        </a:rPr>
                        <a:t>Note: </a:t>
                      </a:r>
                      <a:r>
                        <a:rPr lang="en" sz="1200">
                          <a:solidFill>
                            <a:schemeClr val="dk1"/>
                          </a:solidFill>
                          <a:latin typeface="Mada"/>
                          <a:ea typeface="Mada"/>
                          <a:cs typeface="Mada"/>
                          <a:sym typeface="Mada"/>
                        </a:rPr>
                        <a:t>Vit D2 and Vit D3 have equal biological activities.</a:t>
                      </a:r>
                      <a:endParaRPr sz="1200">
                        <a:solidFill>
                          <a:schemeClr val="dk1"/>
                        </a:solidFill>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Effects</a:t>
                      </a:r>
                      <a:r>
                        <a:rPr b="1" baseline="30000" lang="en" sz="1200">
                          <a:solidFill>
                            <a:srgbClr val="6AA84F"/>
                          </a:solidFill>
                          <a:latin typeface="Mada"/>
                          <a:ea typeface="Mada"/>
                          <a:cs typeface="Mada"/>
                          <a:sym typeface="Mada"/>
                        </a:rPr>
                        <a:t>3</a:t>
                      </a:r>
                      <a:endParaRPr b="1" baseline="30000" sz="1200">
                        <a:solidFill>
                          <a:srgbClr val="6AA84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l">
                        <a:spcBef>
                          <a:spcPts val="0"/>
                        </a:spcBef>
                        <a:spcAft>
                          <a:spcPts val="0"/>
                        </a:spcAft>
                        <a:buNone/>
                      </a:pPr>
                      <a:r>
                        <a:rPr lang="en" sz="1200">
                          <a:solidFill>
                            <a:schemeClr val="dk1"/>
                          </a:solidFill>
                          <a:latin typeface="Mada"/>
                          <a:ea typeface="Mada"/>
                          <a:cs typeface="Mada"/>
                          <a:sym typeface="Mada"/>
                        </a:rPr>
                        <a:t>The overall effect of vitamin D is to </a:t>
                      </a:r>
                      <a:r>
                        <a:rPr b="1" lang="en" sz="1200">
                          <a:solidFill>
                            <a:schemeClr val="dk1"/>
                          </a:solidFill>
                          <a:latin typeface="Mada"/>
                          <a:ea typeface="Mada"/>
                          <a:cs typeface="Mada"/>
                          <a:sym typeface="Mada"/>
                        </a:rPr>
                        <a:t>increase plasma Ca</a:t>
                      </a:r>
                      <a:r>
                        <a:rPr b="1" baseline="30000" lang="en" sz="1200">
                          <a:solidFill>
                            <a:schemeClr val="dk1"/>
                          </a:solidFill>
                          <a:latin typeface="Mada"/>
                          <a:ea typeface="Mada"/>
                          <a:cs typeface="Mada"/>
                          <a:sym typeface="Mada"/>
                        </a:rPr>
                        <a:t>2</a:t>
                      </a:r>
                      <a:r>
                        <a:rPr lang="en" sz="1200">
                          <a:solidFill>
                            <a:schemeClr val="dk1"/>
                          </a:solidFill>
                          <a:latin typeface="Mada"/>
                          <a:ea typeface="Mada"/>
                          <a:cs typeface="Mada"/>
                          <a:sym typeface="Mada"/>
                        </a:rPr>
                        <a:t> concentrations:</a:t>
                      </a:r>
                      <a:endParaRPr sz="600">
                        <a:solidFill>
                          <a:schemeClr val="dk1"/>
                        </a:solidFill>
                        <a:latin typeface="Mada"/>
                        <a:ea typeface="Mada"/>
                        <a:cs typeface="Mada"/>
                        <a:sym typeface="Mada"/>
                      </a:endParaRPr>
                    </a:p>
                    <a:p>
                      <a:pPr indent="0" lvl="0" marL="0" rtl="0" algn="l">
                        <a:spcBef>
                          <a:spcPts val="0"/>
                        </a:spcBef>
                        <a:spcAft>
                          <a:spcPts val="0"/>
                        </a:spcAft>
                        <a:buNone/>
                      </a:pPr>
                      <a:r>
                        <a:t/>
                      </a:r>
                      <a:endParaRPr sz="600">
                        <a:solidFill>
                          <a:schemeClr val="dk1"/>
                        </a:solidFill>
                        <a:latin typeface="Mada"/>
                        <a:ea typeface="Mada"/>
                        <a:cs typeface="Mada"/>
                        <a:sym typeface="Mada"/>
                      </a:endParaRPr>
                    </a:p>
                    <a:p>
                      <a:pPr indent="-304800" lvl="0" marL="457200" rtl="0" algn="l">
                        <a:spcBef>
                          <a:spcPts val="0"/>
                        </a:spcBef>
                        <a:spcAft>
                          <a:spcPts val="0"/>
                        </a:spcAft>
                        <a:buSzPts val="1200"/>
                        <a:buFont typeface="Mada"/>
                        <a:buAutoNum type="arabicPeriod"/>
                      </a:pPr>
                      <a:r>
                        <a:rPr b="1" lang="en" sz="1200">
                          <a:latin typeface="Mada"/>
                          <a:ea typeface="Mada"/>
                          <a:cs typeface="Mada"/>
                          <a:sym typeface="Mada"/>
                        </a:rPr>
                        <a:t>Bone:</a:t>
                      </a:r>
                      <a:r>
                        <a:rPr lang="en" sz="1200">
                          <a:latin typeface="Mada"/>
                          <a:ea typeface="Mada"/>
                          <a:cs typeface="Mada"/>
                          <a:sym typeface="Mada"/>
                        </a:rPr>
                        <a:t> </a:t>
                      </a:r>
                      <a:r>
                        <a:rPr b="1" lang="en">
                          <a:latin typeface="Mada"/>
                          <a:ea typeface="Mada"/>
                          <a:cs typeface="Mada"/>
                          <a:sym typeface="Mada"/>
                        </a:rPr>
                        <a:t>↑</a:t>
                      </a:r>
                      <a:r>
                        <a:rPr lang="en" sz="1200">
                          <a:latin typeface="Mada"/>
                          <a:ea typeface="Mada"/>
                          <a:cs typeface="Mada"/>
                          <a:sym typeface="Mada"/>
                        </a:rPr>
                        <a:t> bone resorption,</a:t>
                      </a:r>
                      <a:r>
                        <a:rPr lang="en" sz="1200">
                          <a:solidFill>
                            <a:srgbClr val="3D85C6"/>
                          </a:solidFill>
                          <a:latin typeface="Mada"/>
                          <a:ea typeface="Mada"/>
                          <a:cs typeface="Mada"/>
                          <a:sym typeface="Mada"/>
                        </a:rPr>
                        <a:t> activation of osteoblast</a:t>
                      </a:r>
                      <a:endParaRPr sz="600">
                        <a:solidFill>
                          <a:srgbClr val="3D85C6"/>
                        </a:solidFill>
                        <a:latin typeface="Mada"/>
                        <a:ea typeface="Mada"/>
                        <a:cs typeface="Mada"/>
                        <a:sym typeface="Mada"/>
                      </a:endParaRPr>
                    </a:p>
                    <a:p>
                      <a:pPr indent="0" lvl="0" marL="457200" rtl="0" algn="l">
                        <a:spcBef>
                          <a:spcPts val="0"/>
                        </a:spcBef>
                        <a:spcAft>
                          <a:spcPts val="0"/>
                        </a:spcAft>
                        <a:buNone/>
                      </a:pPr>
                      <a:r>
                        <a:t/>
                      </a:r>
                      <a:endParaRPr sz="600">
                        <a:solidFill>
                          <a:srgbClr val="3D85C6"/>
                        </a:solidFill>
                        <a:latin typeface="Mada"/>
                        <a:ea typeface="Mada"/>
                        <a:cs typeface="Mada"/>
                        <a:sym typeface="Mada"/>
                      </a:endParaRPr>
                    </a:p>
                    <a:p>
                      <a:pPr indent="-304800" lvl="0" marL="457200" rtl="0" algn="l">
                        <a:spcBef>
                          <a:spcPts val="0"/>
                        </a:spcBef>
                        <a:spcAft>
                          <a:spcPts val="0"/>
                        </a:spcAft>
                        <a:buSzPts val="1200"/>
                        <a:buFont typeface="Mada"/>
                        <a:buAutoNum type="arabicPeriod"/>
                      </a:pPr>
                      <a:r>
                        <a:rPr b="1" lang="en" sz="1200">
                          <a:latin typeface="Mada"/>
                          <a:ea typeface="Mada"/>
                          <a:cs typeface="Mada"/>
                          <a:sym typeface="Mada"/>
                        </a:rPr>
                        <a:t>GIT:</a:t>
                      </a:r>
                      <a:r>
                        <a:rPr lang="en" sz="1200">
                          <a:latin typeface="Mada"/>
                          <a:ea typeface="Mada"/>
                          <a:cs typeface="Mada"/>
                          <a:sym typeface="Mada"/>
                        </a:rPr>
                        <a:t> </a:t>
                      </a:r>
                      <a:r>
                        <a:rPr b="1" lang="en">
                          <a:solidFill>
                            <a:schemeClr val="dk1"/>
                          </a:solidFill>
                          <a:latin typeface="Mada"/>
                          <a:ea typeface="Mada"/>
                          <a:cs typeface="Mada"/>
                          <a:sym typeface="Mada"/>
                        </a:rPr>
                        <a:t>↑</a:t>
                      </a:r>
                      <a:r>
                        <a:rPr lang="en" sz="1200">
                          <a:latin typeface="Mada"/>
                          <a:ea typeface="Mada"/>
                          <a:cs typeface="Mada"/>
                          <a:sym typeface="Mada"/>
                        </a:rPr>
                        <a:t> Ca</a:t>
                      </a:r>
                      <a:r>
                        <a:rPr baseline="30000" lang="en" sz="1200">
                          <a:latin typeface="Mada"/>
                          <a:ea typeface="Mada"/>
                          <a:cs typeface="Mada"/>
                          <a:sym typeface="Mada"/>
                        </a:rPr>
                        <a:t>2</a:t>
                      </a:r>
                      <a:r>
                        <a:rPr lang="en" sz="1200">
                          <a:latin typeface="Mada"/>
                          <a:ea typeface="Mada"/>
                          <a:cs typeface="Mada"/>
                          <a:sym typeface="Mada"/>
                        </a:rPr>
                        <a:t> absorption</a:t>
                      </a:r>
                      <a:endParaRPr sz="600">
                        <a:latin typeface="Mada"/>
                        <a:ea typeface="Mada"/>
                        <a:cs typeface="Mada"/>
                        <a:sym typeface="Mada"/>
                      </a:endParaRPr>
                    </a:p>
                    <a:p>
                      <a:pPr indent="0" lvl="0" marL="457200" rtl="0" algn="l">
                        <a:spcBef>
                          <a:spcPts val="0"/>
                        </a:spcBef>
                        <a:spcAft>
                          <a:spcPts val="0"/>
                        </a:spcAft>
                        <a:buNone/>
                      </a:pPr>
                      <a:r>
                        <a:t/>
                      </a:r>
                      <a:endParaRPr sz="600">
                        <a:latin typeface="Mada"/>
                        <a:ea typeface="Mada"/>
                        <a:cs typeface="Mada"/>
                        <a:sym typeface="Mada"/>
                      </a:endParaRPr>
                    </a:p>
                    <a:p>
                      <a:pPr indent="-304800" lvl="0" marL="457200" rtl="0" algn="l">
                        <a:spcBef>
                          <a:spcPts val="0"/>
                        </a:spcBef>
                        <a:spcAft>
                          <a:spcPts val="0"/>
                        </a:spcAft>
                        <a:buSzPts val="1200"/>
                        <a:buFont typeface="Mada"/>
                        <a:buAutoNum type="arabicPeriod"/>
                      </a:pPr>
                      <a:r>
                        <a:rPr b="1" lang="en" sz="1200">
                          <a:latin typeface="Mada"/>
                          <a:ea typeface="Mada"/>
                          <a:cs typeface="Mada"/>
                          <a:sym typeface="Mada"/>
                        </a:rPr>
                        <a:t>Kidney: </a:t>
                      </a:r>
                      <a:r>
                        <a:rPr b="1" lang="en">
                          <a:solidFill>
                            <a:schemeClr val="dk1"/>
                          </a:solidFill>
                          <a:latin typeface="Mada"/>
                          <a:ea typeface="Mada"/>
                          <a:cs typeface="Mada"/>
                          <a:sym typeface="Mada"/>
                        </a:rPr>
                        <a:t>↑</a:t>
                      </a:r>
                      <a:r>
                        <a:rPr lang="en" sz="1200">
                          <a:solidFill>
                            <a:schemeClr val="dk1"/>
                          </a:solidFill>
                          <a:latin typeface="Mada"/>
                          <a:ea typeface="Mada"/>
                          <a:cs typeface="Mada"/>
                          <a:sym typeface="Mada"/>
                        </a:rPr>
                        <a:t>reabsorption of </a:t>
                      </a:r>
                      <a:r>
                        <a:rPr lang="en" sz="1200">
                          <a:latin typeface="Mada"/>
                          <a:ea typeface="Mada"/>
                          <a:cs typeface="Mada"/>
                          <a:sym typeface="Mada"/>
                        </a:rPr>
                        <a:t> </a:t>
                      </a:r>
                      <a:r>
                        <a:rPr lang="en" sz="1200">
                          <a:solidFill>
                            <a:schemeClr val="dk1"/>
                          </a:solidFill>
                          <a:latin typeface="Mada"/>
                          <a:ea typeface="Mada"/>
                          <a:cs typeface="Mada"/>
                          <a:sym typeface="Mada"/>
                        </a:rPr>
                        <a:t>Ca</a:t>
                      </a:r>
                      <a:r>
                        <a:rPr baseline="30000" lang="en" sz="1200">
                          <a:solidFill>
                            <a:schemeClr val="dk1"/>
                          </a:solidFill>
                          <a:latin typeface="Mada"/>
                          <a:ea typeface="Mada"/>
                          <a:cs typeface="Mada"/>
                          <a:sym typeface="Mada"/>
                        </a:rPr>
                        <a:t>2</a:t>
                      </a:r>
                      <a:r>
                        <a:rPr lang="en" sz="1200">
                          <a:latin typeface="Mada"/>
                          <a:ea typeface="Mada"/>
                          <a:cs typeface="Mada"/>
                          <a:sym typeface="Mada"/>
                        </a:rPr>
                        <a:t> </a:t>
                      </a:r>
                      <a:r>
                        <a:rPr lang="en" sz="1200">
                          <a:solidFill>
                            <a:srgbClr val="3D85C6"/>
                          </a:solidFill>
                          <a:latin typeface="Mada"/>
                          <a:ea typeface="Mada"/>
                          <a:cs typeface="Mada"/>
                          <a:sym typeface="Mada"/>
                        </a:rPr>
                        <a:t>and PO4</a:t>
                      </a:r>
                      <a:endParaRPr sz="600">
                        <a:solidFill>
                          <a:srgbClr val="3D85C6"/>
                        </a:solidFill>
                        <a:latin typeface="Mada"/>
                        <a:ea typeface="Mada"/>
                        <a:cs typeface="Mada"/>
                        <a:sym typeface="Mada"/>
                      </a:endParaRPr>
                    </a:p>
                    <a:p>
                      <a:pPr indent="0" lvl="0" marL="457200" rtl="0" algn="l">
                        <a:spcBef>
                          <a:spcPts val="0"/>
                        </a:spcBef>
                        <a:spcAft>
                          <a:spcPts val="0"/>
                        </a:spcAft>
                        <a:buNone/>
                      </a:pPr>
                      <a:r>
                        <a:t/>
                      </a:r>
                      <a:endParaRPr sz="600">
                        <a:solidFill>
                          <a:srgbClr val="3D85C6"/>
                        </a:solidFill>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solidFill>
                            <a:schemeClr val="dk1"/>
                          </a:solidFill>
                          <a:latin typeface="Mada"/>
                          <a:ea typeface="Mada"/>
                          <a:cs typeface="Mada"/>
                          <a:sym typeface="Mada"/>
                        </a:rPr>
                        <a:t>↓ </a:t>
                      </a:r>
                      <a:r>
                        <a:rPr lang="en" sz="1200">
                          <a:latin typeface="Mada"/>
                          <a:ea typeface="Mada"/>
                          <a:cs typeface="Mada"/>
                          <a:sym typeface="Mada"/>
                        </a:rPr>
                        <a:t>the production of PTH by the parathyroid glands.</a:t>
                      </a:r>
                      <a:endParaRPr sz="1200">
                        <a:latin typeface="Mada"/>
                        <a:ea typeface="Mada"/>
                        <a:cs typeface="Mada"/>
                        <a:sym typeface="Mada"/>
                      </a:endParaRPr>
                    </a:p>
                  </a:txBody>
                  <a:tcPr marT="91425" marB="91425" marR="91425" marL="91425"/>
                </a:tc>
              </a:tr>
              <a:tr h="394800">
                <a:tc>
                  <a:txBody>
                    <a:bodyPr/>
                    <a:lstStyle/>
                    <a:p>
                      <a:pPr indent="0" lvl="0" marL="0" rtl="0" algn="ctr">
                        <a:spcBef>
                          <a:spcPts val="0"/>
                        </a:spcBef>
                        <a:spcAft>
                          <a:spcPts val="0"/>
                        </a:spcAft>
                        <a:buNone/>
                      </a:pPr>
                      <a:r>
                        <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Rickets in children</a:t>
                      </a:r>
                      <a:endParaRPr sz="600">
                        <a:solidFill>
                          <a:srgbClr val="674EA7"/>
                        </a:solidFill>
                        <a:latin typeface="Mada"/>
                        <a:ea typeface="Mada"/>
                        <a:cs typeface="Mada"/>
                        <a:sym typeface="Mada"/>
                      </a:endParaRPr>
                    </a:p>
                    <a:p>
                      <a:pPr indent="0" lvl="0" marL="457200" rtl="0" algn="l">
                        <a:spcBef>
                          <a:spcPts val="0"/>
                        </a:spcBef>
                        <a:spcAft>
                          <a:spcPts val="0"/>
                        </a:spcAft>
                        <a:buNone/>
                      </a:pPr>
                      <a:r>
                        <a:t/>
                      </a:r>
                      <a:endParaRPr sz="600">
                        <a:solidFill>
                          <a:srgbClr val="674EA7"/>
                        </a:solidFill>
                        <a:latin typeface="Mada"/>
                        <a:ea typeface="Mada"/>
                        <a:cs typeface="Mada"/>
                        <a:sym typeface="Mada"/>
                      </a:endParaRPr>
                    </a:p>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Osteomalacia</a:t>
                      </a:r>
                      <a:endParaRPr sz="600">
                        <a:solidFill>
                          <a:srgbClr val="674EA7"/>
                        </a:solidFill>
                        <a:latin typeface="Mada"/>
                        <a:ea typeface="Mada"/>
                        <a:cs typeface="Mada"/>
                        <a:sym typeface="Mada"/>
                      </a:endParaRPr>
                    </a:p>
                    <a:p>
                      <a:pPr indent="0" lvl="0" marL="457200" rtl="0" algn="l">
                        <a:spcBef>
                          <a:spcPts val="0"/>
                        </a:spcBef>
                        <a:spcAft>
                          <a:spcPts val="0"/>
                        </a:spcAft>
                        <a:buNone/>
                      </a:pPr>
                      <a:r>
                        <a:t/>
                      </a:r>
                      <a:endParaRPr sz="600">
                        <a:solidFill>
                          <a:srgbClr val="674EA7"/>
                        </a:solidFill>
                        <a:latin typeface="Mada"/>
                        <a:ea typeface="Mada"/>
                        <a:cs typeface="Mada"/>
                        <a:sym typeface="Mada"/>
                      </a:endParaRPr>
                    </a:p>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Osteoporosis</a:t>
                      </a:r>
                      <a:endParaRPr sz="1200">
                        <a:solidFill>
                          <a:srgbClr val="674EA7"/>
                        </a:solidFill>
                        <a:latin typeface="Mada"/>
                        <a:ea typeface="Mada"/>
                        <a:cs typeface="Mada"/>
                        <a:sym typeface="Mada"/>
                      </a:endParaRPr>
                    </a:p>
                  </a:txBody>
                  <a:tcPr marT="91425" marB="91425" marR="91425" marL="91425"/>
                </a:tc>
              </a:tr>
              <a:tr h="476250">
                <a:tc>
                  <a:txBody>
                    <a:bodyPr/>
                    <a:lstStyle/>
                    <a:p>
                      <a:pPr indent="0" lvl="0" marL="0" rtl="0" algn="ctr">
                        <a:spcBef>
                          <a:spcPts val="0"/>
                        </a:spcBef>
                        <a:spcAft>
                          <a:spcPts val="0"/>
                        </a:spcAft>
                        <a:buNone/>
                      </a:pPr>
                      <a:r>
                        <a:rPr b="1" lang="en" sz="1200">
                          <a:solidFill>
                            <a:srgbClr val="8E7CC3"/>
                          </a:solidFill>
                          <a:latin typeface="Mada"/>
                          <a:ea typeface="Mada"/>
                          <a:cs typeface="Mada"/>
                          <a:sym typeface="Mada"/>
                        </a:rPr>
                        <a:t>Uses</a:t>
                      </a:r>
                      <a:endParaRPr b="1" sz="1200">
                        <a:solidFill>
                          <a:srgbClr val="8E7CC3"/>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Rickets &amp; Osteomalacia</a:t>
                      </a:r>
                      <a:endParaRPr sz="600">
                        <a:solidFill>
                          <a:srgbClr val="674EA7"/>
                        </a:solidFill>
                        <a:latin typeface="Mada"/>
                        <a:ea typeface="Mada"/>
                        <a:cs typeface="Mada"/>
                        <a:sym typeface="Mada"/>
                      </a:endParaRPr>
                    </a:p>
                    <a:p>
                      <a:pPr indent="0" lvl="0" marL="457200" rtl="0" algn="l">
                        <a:spcBef>
                          <a:spcPts val="0"/>
                        </a:spcBef>
                        <a:spcAft>
                          <a:spcPts val="0"/>
                        </a:spcAft>
                        <a:buNone/>
                      </a:pPr>
                      <a:r>
                        <a:t/>
                      </a:r>
                      <a:endParaRPr sz="600">
                        <a:solidFill>
                          <a:srgbClr val="674EA7"/>
                        </a:solidFill>
                        <a:latin typeface="Mada"/>
                        <a:ea typeface="Mada"/>
                        <a:cs typeface="Mada"/>
                        <a:sym typeface="Mada"/>
                      </a:endParaRPr>
                    </a:p>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Psoriasis</a:t>
                      </a:r>
                      <a:endParaRPr sz="600">
                        <a:solidFill>
                          <a:srgbClr val="674EA7"/>
                        </a:solidFill>
                        <a:latin typeface="Mada"/>
                        <a:ea typeface="Mada"/>
                        <a:cs typeface="Mada"/>
                        <a:sym typeface="Mada"/>
                      </a:endParaRPr>
                    </a:p>
                    <a:p>
                      <a:pPr indent="0" lvl="0" marL="457200" rtl="0" algn="l">
                        <a:spcBef>
                          <a:spcPts val="0"/>
                        </a:spcBef>
                        <a:spcAft>
                          <a:spcPts val="0"/>
                        </a:spcAft>
                        <a:buNone/>
                      </a:pPr>
                      <a:r>
                        <a:t/>
                      </a:r>
                      <a:endParaRPr sz="600">
                        <a:solidFill>
                          <a:srgbClr val="674EA7"/>
                        </a:solidFill>
                        <a:latin typeface="Mada"/>
                        <a:ea typeface="Mada"/>
                        <a:cs typeface="Mada"/>
                        <a:sym typeface="Mada"/>
                      </a:endParaRPr>
                    </a:p>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Osteoporosis</a:t>
                      </a:r>
                      <a:endParaRPr sz="600">
                        <a:solidFill>
                          <a:srgbClr val="674EA7"/>
                        </a:solidFill>
                        <a:latin typeface="Mada"/>
                        <a:ea typeface="Mada"/>
                        <a:cs typeface="Mada"/>
                        <a:sym typeface="Mada"/>
                      </a:endParaRPr>
                    </a:p>
                    <a:p>
                      <a:pPr indent="0" lvl="0" marL="457200" rtl="0" algn="l">
                        <a:spcBef>
                          <a:spcPts val="0"/>
                        </a:spcBef>
                        <a:spcAft>
                          <a:spcPts val="0"/>
                        </a:spcAft>
                        <a:buNone/>
                      </a:pPr>
                      <a:r>
                        <a:t/>
                      </a:r>
                      <a:endParaRPr sz="600">
                        <a:solidFill>
                          <a:srgbClr val="674EA7"/>
                        </a:solidFill>
                        <a:latin typeface="Mada"/>
                        <a:ea typeface="Mada"/>
                        <a:cs typeface="Mada"/>
                        <a:sym typeface="Mada"/>
                      </a:endParaRPr>
                    </a:p>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Cancer prevention (prostate &amp; colorectal)</a:t>
                      </a:r>
                      <a:endParaRPr sz="1200">
                        <a:solidFill>
                          <a:srgbClr val="674EA7"/>
                        </a:solidFill>
                        <a:latin typeface="Mada"/>
                        <a:ea typeface="Mada"/>
                        <a:cs typeface="Mada"/>
                        <a:sym typeface="Mada"/>
                      </a:endParaRPr>
                    </a:p>
                  </a:txBody>
                  <a:tcPr marT="91425" marB="91425" marR="91425" marL="91425"/>
                </a:tc>
              </a:tr>
            </a:tbl>
          </a:graphicData>
        </a:graphic>
      </p:graphicFrame>
      <p:pic>
        <p:nvPicPr>
          <p:cNvPr id="248" name="Google Shape;248;p41"/>
          <p:cNvPicPr preferRelativeResize="0"/>
          <p:nvPr/>
        </p:nvPicPr>
        <p:blipFill>
          <a:blip r:embed="rId3">
            <a:alphaModFix/>
          </a:blip>
          <a:stretch>
            <a:fillRect/>
          </a:stretch>
        </p:blipFill>
        <p:spPr>
          <a:xfrm>
            <a:off x="5121500" y="2631450"/>
            <a:ext cx="1547100" cy="1686899"/>
          </a:xfrm>
          <a:prstGeom prst="rect">
            <a:avLst/>
          </a:prstGeom>
          <a:noFill/>
          <a:ln cap="flat" cmpd="sng" w="9525">
            <a:solidFill>
              <a:srgbClr val="CCCCCC"/>
            </a:solidFill>
            <a:prstDash val="solid"/>
            <a:round/>
            <a:headEnd len="sm" w="sm" type="none"/>
            <a:tailEnd len="sm" w="sm" type="none"/>
          </a:ln>
        </p:spPr>
      </p:pic>
      <p:sp>
        <p:nvSpPr>
          <p:cNvPr id="249" name="Google Shape;249;p41"/>
          <p:cNvSpPr txBox="1"/>
          <p:nvPr/>
        </p:nvSpPr>
        <p:spPr>
          <a:xfrm rot="-5400000">
            <a:off x="-3432950" y="1294125"/>
            <a:ext cx="890700" cy="28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50">
                <a:solidFill>
                  <a:schemeClr val="lt1"/>
                </a:solidFill>
                <a:latin typeface="Mada"/>
                <a:ea typeface="Mada"/>
                <a:cs typeface="Mada"/>
                <a:sym typeface="Mada"/>
              </a:rPr>
              <a:t>Definition</a:t>
            </a:r>
            <a:endParaRPr sz="1250"/>
          </a:p>
        </p:txBody>
      </p:sp>
      <p:sp>
        <p:nvSpPr>
          <p:cNvPr id="250" name="Google Shape;250;p41"/>
          <p:cNvSpPr txBox="1"/>
          <p:nvPr/>
        </p:nvSpPr>
        <p:spPr>
          <a:xfrm>
            <a:off x="7609000" y="3818750"/>
            <a:ext cx="1726500" cy="798600"/>
          </a:xfrm>
          <a:prstGeom prst="rect">
            <a:avLst/>
          </a:prstGeom>
          <a:noFill/>
          <a:ln cap="flat" cmpd="sng" w="9525">
            <a:solidFill>
              <a:srgbClr val="CCCCCC"/>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CCCCCC"/>
                </a:solidFill>
              </a:rPr>
              <a:t>Simply U will get Vit D3 from the sun</a:t>
            </a:r>
            <a:endParaRPr sz="700">
              <a:solidFill>
                <a:srgbClr val="CCCCCC"/>
              </a:solidFill>
            </a:endParaRPr>
          </a:p>
          <a:p>
            <a:pPr indent="0" lvl="0" marL="0" rtl="0" algn="l">
              <a:spcBef>
                <a:spcPts val="0"/>
              </a:spcBef>
              <a:spcAft>
                <a:spcPts val="0"/>
              </a:spcAft>
              <a:buNone/>
            </a:pPr>
            <a:r>
              <a:rPr lang="en" sz="700">
                <a:solidFill>
                  <a:srgbClr val="CCCCCC"/>
                </a:solidFill>
              </a:rPr>
              <a:t>--&gt; hydroxylation will occur in the liver.</a:t>
            </a:r>
            <a:endParaRPr sz="700">
              <a:solidFill>
                <a:srgbClr val="CCCCCC"/>
              </a:solidFill>
            </a:endParaRPr>
          </a:p>
          <a:p>
            <a:pPr indent="0" lvl="0" marL="0" rtl="0" algn="l">
              <a:spcBef>
                <a:spcPts val="0"/>
              </a:spcBef>
              <a:spcAft>
                <a:spcPts val="0"/>
              </a:spcAft>
              <a:buNone/>
            </a:pPr>
            <a:r>
              <a:t/>
            </a:r>
            <a:endParaRPr sz="700">
              <a:solidFill>
                <a:srgbClr val="CCCCCC"/>
              </a:solidFill>
            </a:endParaRPr>
          </a:p>
          <a:p>
            <a:pPr indent="0" lvl="0" marL="0" rtl="0" algn="l">
              <a:spcBef>
                <a:spcPts val="0"/>
              </a:spcBef>
              <a:spcAft>
                <a:spcPts val="0"/>
              </a:spcAft>
              <a:buNone/>
            </a:pPr>
            <a:r>
              <a:rPr lang="en" sz="700">
                <a:solidFill>
                  <a:srgbClr val="CCCCCC"/>
                </a:solidFill>
              </a:rPr>
              <a:t>--&gt; another hydroxylation will occur in the kidney and u will get the </a:t>
            </a:r>
            <a:r>
              <a:rPr b="1" lang="en" sz="700">
                <a:solidFill>
                  <a:srgbClr val="CCCCCC"/>
                </a:solidFill>
              </a:rPr>
              <a:t>active form</a:t>
            </a:r>
            <a:endParaRPr b="1" sz="700">
              <a:solidFill>
                <a:srgbClr val="CCCCCC"/>
              </a:solidFill>
            </a:endParaRPr>
          </a:p>
        </p:txBody>
      </p:sp>
      <p:sp>
        <p:nvSpPr>
          <p:cNvPr id="251" name="Google Shape;251;p41"/>
          <p:cNvSpPr txBox="1"/>
          <p:nvPr/>
        </p:nvSpPr>
        <p:spPr>
          <a:xfrm rot="-5400000">
            <a:off x="-3026925" y="3121425"/>
            <a:ext cx="2439000" cy="310800"/>
          </a:xfrm>
          <a:prstGeom prst="rect">
            <a:avLst/>
          </a:prstGeom>
          <a:solidFill>
            <a:srgbClr val="43434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ada"/>
                <a:ea typeface="Mada"/>
                <a:cs typeface="Mada"/>
                <a:sym typeface="Mada"/>
              </a:rPr>
              <a:t>Metabolism</a:t>
            </a:r>
            <a:endParaRPr/>
          </a:p>
        </p:txBody>
      </p:sp>
      <p:pic>
        <p:nvPicPr>
          <p:cNvPr id="252" name="Google Shape;252;p41"/>
          <p:cNvPicPr preferRelativeResize="0"/>
          <p:nvPr/>
        </p:nvPicPr>
        <p:blipFill>
          <a:blip r:embed="rId4">
            <a:alphaModFix/>
          </a:blip>
          <a:stretch>
            <a:fillRect/>
          </a:stretch>
        </p:blipFill>
        <p:spPr>
          <a:xfrm>
            <a:off x="4832050" y="6824878"/>
            <a:ext cx="1836550" cy="1055622"/>
          </a:xfrm>
          <a:prstGeom prst="rect">
            <a:avLst/>
          </a:prstGeom>
          <a:noFill/>
          <a:ln>
            <a:noFill/>
          </a:ln>
        </p:spPr>
      </p:pic>
      <p:sp>
        <p:nvSpPr>
          <p:cNvPr id="253" name="Google Shape;253;p41"/>
          <p:cNvSpPr/>
          <p:nvPr/>
        </p:nvSpPr>
        <p:spPr>
          <a:xfrm>
            <a:off x="-6837078" y="5199777"/>
            <a:ext cx="1916700" cy="108000"/>
          </a:xfrm>
          <a:prstGeom prst="rect">
            <a:avLst/>
          </a:prstGeom>
          <a:solidFill>
            <a:srgbClr val="DD7E6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000" u="none" cap="none" strike="noStrike">
              <a:latin typeface="Arial"/>
              <a:ea typeface="Arial"/>
              <a:cs typeface="Arial"/>
              <a:sym typeface="Arial"/>
            </a:endParaRPr>
          </a:p>
        </p:txBody>
      </p:sp>
      <p:sp>
        <p:nvSpPr>
          <p:cNvPr id="254" name="Google Shape;254;p41"/>
          <p:cNvSpPr txBox="1"/>
          <p:nvPr/>
        </p:nvSpPr>
        <p:spPr>
          <a:xfrm>
            <a:off x="-7069575" y="5319782"/>
            <a:ext cx="2491800" cy="369000"/>
          </a:xfrm>
          <a:prstGeom prst="rect">
            <a:avLst/>
          </a:prstGeom>
          <a:noFill/>
          <a:ln>
            <a:noFill/>
          </a:ln>
        </p:spPr>
        <p:txBody>
          <a:bodyPr anchorCtr="0" anchor="t" bIns="34275" lIns="68575" spcFirstLastPara="1" rIns="68575" wrap="square" tIns="34275">
            <a:noAutofit/>
          </a:bodyPr>
          <a:lstStyle/>
          <a:p>
            <a:pPr indent="-304800" lvl="0" marL="457200" rtl="0" algn="l">
              <a:spcBef>
                <a:spcPts val="0"/>
              </a:spcBef>
              <a:spcAft>
                <a:spcPts val="0"/>
              </a:spcAft>
              <a:buClr>
                <a:schemeClr val="dk1"/>
              </a:buClr>
              <a:buSzPts val="1200"/>
              <a:buFont typeface="Mada"/>
              <a:buChar char="●"/>
            </a:pPr>
            <a:r>
              <a:rPr b="1" lang="en" sz="1200">
                <a:solidFill>
                  <a:schemeClr val="dk1"/>
                </a:solidFill>
                <a:latin typeface="Mada"/>
                <a:ea typeface="Mada"/>
                <a:cs typeface="Mada"/>
                <a:sym typeface="Mada"/>
              </a:rPr>
              <a:t>Cholecalciferol (Vitamin D3)</a:t>
            </a:r>
            <a:endParaRPr b="1" sz="1200">
              <a:latin typeface="Arial"/>
              <a:ea typeface="Arial"/>
              <a:cs typeface="Arial"/>
              <a:sym typeface="Arial"/>
            </a:endParaRPr>
          </a:p>
        </p:txBody>
      </p:sp>
      <p:grpSp>
        <p:nvGrpSpPr>
          <p:cNvPr id="255" name="Google Shape;255;p41"/>
          <p:cNvGrpSpPr/>
          <p:nvPr/>
        </p:nvGrpSpPr>
        <p:grpSpPr>
          <a:xfrm>
            <a:off x="-6494498" y="5534582"/>
            <a:ext cx="1916724" cy="833750"/>
            <a:chOff x="2846399" y="2871050"/>
            <a:chExt cx="1968900" cy="1111667"/>
          </a:xfrm>
        </p:grpSpPr>
        <p:sp>
          <p:nvSpPr>
            <p:cNvPr id="256" name="Google Shape;256;p41"/>
            <p:cNvSpPr txBox="1"/>
            <p:nvPr/>
          </p:nvSpPr>
          <p:spPr>
            <a:xfrm>
              <a:off x="2846399" y="3151717"/>
              <a:ext cx="1968900" cy="8310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 sz="800">
                  <a:solidFill>
                    <a:schemeClr val="dk1"/>
                  </a:solidFill>
                  <a:latin typeface="Mada"/>
                  <a:ea typeface="Mada"/>
                  <a:cs typeface="Mada"/>
                  <a:sym typeface="Mada"/>
                </a:rPr>
                <a:t>Vitamin D3 is usually for vitamin D-fortified milk &amp; foods. It is also available in drug combination product</a:t>
              </a:r>
              <a:endParaRPr sz="800"/>
            </a:p>
          </p:txBody>
        </p:sp>
        <p:sp>
          <p:nvSpPr>
            <p:cNvPr id="257" name="Google Shape;257;p41"/>
            <p:cNvSpPr txBox="1"/>
            <p:nvPr/>
          </p:nvSpPr>
          <p:spPr>
            <a:xfrm>
              <a:off x="2846399" y="2871050"/>
              <a:ext cx="19689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900">
                  <a:latin typeface="Mada"/>
                  <a:ea typeface="Mada"/>
                  <a:cs typeface="Mada"/>
                  <a:sym typeface="Mada"/>
                </a:rPr>
                <a:t>In the skin</a:t>
              </a:r>
              <a:endParaRPr b="1" sz="900">
                <a:latin typeface="Mada"/>
                <a:ea typeface="Mada"/>
                <a:cs typeface="Mada"/>
                <a:sym typeface="Mada"/>
              </a:endParaRPr>
            </a:p>
          </p:txBody>
        </p:sp>
      </p:grpSp>
      <p:sp>
        <p:nvSpPr>
          <p:cNvPr id="258" name="Google Shape;258;p41"/>
          <p:cNvSpPr/>
          <p:nvPr/>
        </p:nvSpPr>
        <p:spPr>
          <a:xfrm>
            <a:off x="-3513734" y="5199775"/>
            <a:ext cx="2087700" cy="108000"/>
          </a:xfrm>
          <a:prstGeom prst="rect">
            <a:avLst/>
          </a:prstGeom>
          <a:solidFill>
            <a:srgbClr val="78B8A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sp>
        <p:nvSpPr>
          <p:cNvPr id="259" name="Google Shape;259;p41"/>
          <p:cNvSpPr txBox="1"/>
          <p:nvPr/>
        </p:nvSpPr>
        <p:spPr>
          <a:xfrm>
            <a:off x="-3746213" y="5307795"/>
            <a:ext cx="2552700" cy="253800"/>
          </a:xfrm>
          <a:prstGeom prst="rect">
            <a:avLst/>
          </a:prstGeom>
          <a:noFill/>
          <a:ln>
            <a:noFill/>
          </a:ln>
        </p:spPr>
        <p:txBody>
          <a:bodyPr anchorCtr="0" anchor="t" bIns="34275" lIns="68575" spcFirstLastPara="1" rIns="68575" wrap="square" tIns="34275">
            <a:noAutofit/>
          </a:bodyPr>
          <a:lstStyle/>
          <a:p>
            <a:pPr indent="-304800" lvl="0" marL="457200" marR="0" rtl="0" algn="l">
              <a:spcBef>
                <a:spcPts val="0"/>
              </a:spcBef>
              <a:spcAft>
                <a:spcPts val="0"/>
              </a:spcAft>
              <a:buSzPts val="1200"/>
              <a:buFont typeface="Mada"/>
              <a:buChar char="●"/>
            </a:pPr>
            <a:r>
              <a:rPr b="1" lang="en" sz="1200">
                <a:latin typeface="Mada"/>
                <a:ea typeface="Mada"/>
                <a:cs typeface="Mada"/>
                <a:sym typeface="Mada"/>
              </a:rPr>
              <a:t>Ergocalciferol (Vitamin D2)</a:t>
            </a:r>
            <a:endParaRPr b="1" sz="1200">
              <a:latin typeface="Mada"/>
              <a:ea typeface="Mada"/>
              <a:cs typeface="Mada"/>
              <a:sym typeface="Mada"/>
            </a:endParaRPr>
          </a:p>
        </p:txBody>
      </p:sp>
      <p:grpSp>
        <p:nvGrpSpPr>
          <p:cNvPr id="260" name="Google Shape;260;p41"/>
          <p:cNvGrpSpPr/>
          <p:nvPr/>
        </p:nvGrpSpPr>
        <p:grpSpPr>
          <a:xfrm>
            <a:off x="-3208140" y="5534578"/>
            <a:ext cx="1836528" cy="728154"/>
            <a:chOff x="2380298" y="4283314"/>
            <a:chExt cx="2162402" cy="1207752"/>
          </a:xfrm>
        </p:grpSpPr>
        <p:sp>
          <p:nvSpPr>
            <p:cNvPr id="261" name="Google Shape;261;p41"/>
            <p:cNvSpPr txBox="1"/>
            <p:nvPr/>
          </p:nvSpPr>
          <p:spPr>
            <a:xfrm>
              <a:off x="2380301" y="4660066"/>
              <a:ext cx="2162400" cy="831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Clr>
                  <a:schemeClr val="dk1"/>
                </a:buClr>
                <a:buSzPts val="1100"/>
                <a:buFont typeface="Arial"/>
                <a:buNone/>
              </a:pPr>
              <a:r>
                <a:rPr lang="en" sz="800">
                  <a:latin typeface="Mada"/>
                  <a:ea typeface="Mada"/>
                  <a:cs typeface="Mada"/>
                  <a:sym typeface="Mada"/>
                </a:rPr>
                <a:t>Vitamin D2 is the prescription form of vitamin D &amp; is also used as food additive (milk)</a:t>
              </a:r>
              <a:endParaRPr sz="800">
                <a:latin typeface="Mada"/>
                <a:ea typeface="Mada"/>
                <a:cs typeface="Mada"/>
                <a:sym typeface="Mada"/>
              </a:endParaRPr>
            </a:p>
          </p:txBody>
        </p:sp>
        <p:sp>
          <p:nvSpPr>
            <p:cNvPr id="262" name="Google Shape;262;p41"/>
            <p:cNvSpPr txBox="1"/>
            <p:nvPr/>
          </p:nvSpPr>
          <p:spPr>
            <a:xfrm>
              <a:off x="2380298" y="4283314"/>
              <a:ext cx="14676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900">
                  <a:latin typeface="Mada"/>
                  <a:ea typeface="Mada"/>
                  <a:cs typeface="Mada"/>
                  <a:sym typeface="Mada"/>
                </a:rPr>
                <a:t>In the plants</a:t>
              </a:r>
              <a:endParaRPr b="1" sz="900">
                <a:latin typeface="Mada"/>
                <a:ea typeface="Mada"/>
                <a:cs typeface="Mada"/>
                <a:sym typeface="Mada"/>
              </a:endParaRPr>
            </a:p>
          </p:txBody>
        </p:sp>
      </p:grpSp>
      <p:pic>
        <p:nvPicPr>
          <p:cNvPr id="263" name="Google Shape;263;p41"/>
          <p:cNvPicPr preferRelativeResize="0"/>
          <p:nvPr/>
        </p:nvPicPr>
        <p:blipFill>
          <a:blip r:embed="rId5">
            <a:alphaModFix/>
          </a:blip>
          <a:stretch>
            <a:fillRect/>
          </a:stretch>
        </p:blipFill>
        <p:spPr>
          <a:xfrm>
            <a:off x="7789523" y="3271532"/>
            <a:ext cx="375052" cy="340825"/>
          </a:xfrm>
          <a:prstGeom prst="rect">
            <a:avLst/>
          </a:prstGeom>
          <a:noFill/>
          <a:ln>
            <a:noFill/>
          </a:ln>
        </p:spPr>
      </p:pic>
      <p:sp>
        <p:nvSpPr>
          <p:cNvPr id="264" name="Google Shape;264;p41"/>
          <p:cNvSpPr/>
          <p:nvPr/>
        </p:nvSpPr>
        <p:spPr>
          <a:xfrm>
            <a:off x="7744259" y="3209151"/>
            <a:ext cx="465600" cy="465600"/>
          </a:xfrm>
          <a:prstGeom prst="ellipse">
            <a:avLst/>
          </a:prstGeom>
          <a:noFill/>
          <a:ln cap="flat" cmpd="sng" w="38100">
            <a:solidFill>
              <a:srgbClr val="DD7E6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pic>
        <p:nvPicPr>
          <p:cNvPr id="265" name="Google Shape;265;p41"/>
          <p:cNvPicPr preferRelativeResize="0"/>
          <p:nvPr/>
        </p:nvPicPr>
        <p:blipFill>
          <a:blip r:embed="rId6">
            <a:alphaModFix/>
          </a:blip>
          <a:stretch>
            <a:fillRect/>
          </a:stretch>
        </p:blipFill>
        <p:spPr>
          <a:xfrm>
            <a:off x="7645801" y="4909212"/>
            <a:ext cx="316345" cy="331233"/>
          </a:xfrm>
          <a:prstGeom prst="rect">
            <a:avLst/>
          </a:prstGeom>
          <a:noFill/>
          <a:ln>
            <a:noFill/>
          </a:ln>
        </p:spPr>
      </p:pic>
      <p:sp>
        <p:nvSpPr>
          <p:cNvPr id="266" name="Google Shape;266;p41"/>
          <p:cNvSpPr/>
          <p:nvPr/>
        </p:nvSpPr>
        <p:spPr>
          <a:xfrm>
            <a:off x="7616475" y="4878475"/>
            <a:ext cx="375000" cy="392700"/>
          </a:xfrm>
          <a:prstGeom prst="ellipse">
            <a:avLst/>
          </a:prstGeom>
          <a:noFill/>
          <a:ln cap="flat" cmpd="sng" w="38100">
            <a:solidFill>
              <a:srgbClr val="78B8A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sp>
        <p:nvSpPr>
          <p:cNvPr id="267" name="Google Shape;267;p41"/>
          <p:cNvSpPr txBox="1"/>
          <p:nvPr/>
        </p:nvSpPr>
        <p:spPr>
          <a:xfrm rot="-5400000">
            <a:off x="-2228175" y="5463450"/>
            <a:ext cx="1755900" cy="31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ada"/>
                <a:ea typeface="Mada"/>
                <a:cs typeface="Mada"/>
                <a:sym typeface="Mada"/>
              </a:rPr>
              <a:t>Forms</a:t>
            </a:r>
            <a:endParaRPr/>
          </a:p>
        </p:txBody>
      </p:sp>
      <p:pic>
        <p:nvPicPr>
          <p:cNvPr id="268" name="Google Shape;268;p41"/>
          <p:cNvPicPr preferRelativeResize="0"/>
          <p:nvPr/>
        </p:nvPicPr>
        <p:blipFill rotWithShape="1">
          <a:blip r:embed="rId7">
            <a:alphaModFix/>
          </a:blip>
          <a:srcRect b="25093" l="0" r="0" t="0"/>
          <a:stretch/>
        </p:blipFill>
        <p:spPr>
          <a:xfrm>
            <a:off x="-3508400" y="9278338"/>
            <a:ext cx="1547100" cy="1248000"/>
          </a:xfrm>
          <a:prstGeom prst="rect">
            <a:avLst/>
          </a:prstGeom>
          <a:noFill/>
          <a:ln>
            <a:noFill/>
          </a:ln>
        </p:spPr>
      </p:pic>
      <p:sp>
        <p:nvSpPr>
          <p:cNvPr id="269" name="Google Shape;269;p41"/>
          <p:cNvSpPr txBox="1"/>
          <p:nvPr/>
        </p:nvSpPr>
        <p:spPr>
          <a:xfrm>
            <a:off x="-2847055" y="7290218"/>
            <a:ext cx="419700" cy="270000"/>
          </a:xfrm>
          <a:prstGeom prst="rect">
            <a:avLst/>
          </a:prstGeom>
          <a:noFill/>
          <a:ln>
            <a:noFill/>
          </a:ln>
        </p:spPr>
        <p:txBody>
          <a:bodyPr anchorCtr="0" anchor="t" bIns="91425" lIns="91425" spcFirstLastPara="1" rIns="91425" wrap="square" tIns="91425">
            <a:noAutofit/>
          </a:bodyPr>
          <a:lstStyle/>
          <a:p>
            <a:pPr indent="0" lvl="0" marL="0" marR="0" rtl="1" algn="r">
              <a:lnSpc>
                <a:spcPct val="100000"/>
              </a:lnSpc>
              <a:spcBef>
                <a:spcPts val="0"/>
              </a:spcBef>
              <a:spcAft>
                <a:spcPts val="0"/>
              </a:spcAft>
              <a:buClr>
                <a:srgbClr val="000000"/>
              </a:buClr>
              <a:buSzPts val="1600"/>
              <a:buFont typeface="Arial"/>
              <a:buNone/>
            </a:pPr>
            <a:r>
              <a:rPr lang="en" sz="1600">
                <a:solidFill>
                  <a:srgbClr val="FFFFFF"/>
                </a:solidFill>
                <a:latin typeface="Changa"/>
                <a:ea typeface="Changa"/>
                <a:cs typeface="Changa"/>
                <a:sym typeface="Changa"/>
              </a:rPr>
              <a:t>03</a:t>
            </a:r>
            <a:endParaRPr i="0" sz="1600" u="none" cap="none" strike="noStrike">
              <a:solidFill>
                <a:srgbClr val="FFFFFF"/>
              </a:solidFill>
              <a:latin typeface="Changa"/>
              <a:ea typeface="Changa"/>
              <a:cs typeface="Changa"/>
              <a:sym typeface="Changa"/>
            </a:endParaRPr>
          </a:p>
        </p:txBody>
      </p:sp>
      <p:sp>
        <p:nvSpPr>
          <p:cNvPr id="270" name="Google Shape;270;p41"/>
          <p:cNvSpPr txBox="1"/>
          <p:nvPr/>
        </p:nvSpPr>
        <p:spPr>
          <a:xfrm rot="-5400000">
            <a:off x="-2151975" y="8873838"/>
            <a:ext cx="1755900" cy="31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ada"/>
                <a:ea typeface="Mada"/>
                <a:cs typeface="Mada"/>
                <a:sym typeface="Mada"/>
              </a:rPr>
              <a:t>Deficiency</a:t>
            </a:r>
            <a:endParaRPr/>
          </a:p>
        </p:txBody>
      </p:sp>
      <p:sp>
        <p:nvSpPr>
          <p:cNvPr id="271" name="Google Shape;271;p41"/>
          <p:cNvSpPr txBox="1"/>
          <p:nvPr/>
        </p:nvSpPr>
        <p:spPr>
          <a:xfrm rot="-5401425">
            <a:off x="-2836031" y="7213652"/>
            <a:ext cx="1447200" cy="31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lt1"/>
                </a:solidFill>
                <a:latin typeface="Mada"/>
                <a:ea typeface="Mada"/>
                <a:cs typeface="Mada"/>
                <a:sym typeface="Mada"/>
              </a:rPr>
              <a:t>Ca2  &amp;  Vit D</a:t>
            </a:r>
            <a:endParaRPr b="1">
              <a:solidFill>
                <a:srgbClr val="FFFFFF"/>
              </a:solidFill>
              <a:latin typeface="Mada"/>
              <a:ea typeface="Mada"/>
              <a:cs typeface="Mada"/>
              <a:sym typeface="Mada"/>
            </a:endParaRPr>
          </a:p>
        </p:txBody>
      </p:sp>
      <p:pic>
        <p:nvPicPr>
          <p:cNvPr id="272" name="Google Shape;272;p41"/>
          <p:cNvPicPr preferRelativeResize="0"/>
          <p:nvPr/>
        </p:nvPicPr>
        <p:blipFill>
          <a:blip r:embed="rId8">
            <a:alphaModFix/>
          </a:blip>
          <a:stretch>
            <a:fillRect/>
          </a:stretch>
        </p:blipFill>
        <p:spPr>
          <a:xfrm>
            <a:off x="-4540725" y="8556750"/>
            <a:ext cx="761875" cy="917850"/>
          </a:xfrm>
          <a:prstGeom prst="rect">
            <a:avLst/>
          </a:prstGeom>
          <a:noFill/>
          <a:ln>
            <a:noFill/>
          </a:ln>
        </p:spPr>
      </p:pic>
      <p:pic>
        <p:nvPicPr>
          <p:cNvPr id="273" name="Google Shape;273;p41"/>
          <p:cNvPicPr preferRelativeResize="0"/>
          <p:nvPr/>
        </p:nvPicPr>
        <p:blipFill>
          <a:blip r:embed="rId9">
            <a:alphaModFix/>
          </a:blip>
          <a:stretch>
            <a:fillRect/>
          </a:stretch>
        </p:blipFill>
        <p:spPr>
          <a:xfrm flipH="1">
            <a:off x="6552358" y="11368463"/>
            <a:ext cx="192444" cy="270001"/>
          </a:xfrm>
          <a:prstGeom prst="rect">
            <a:avLst/>
          </a:prstGeom>
          <a:noFill/>
          <a:ln>
            <a:noFill/>
          </a:ln>
        </p:spPr>
      </p:pic>
      <p:grpSp>
        <p:nvGrpSpPr>
          <p:cNvPr id="274" name="Google Shape;274;p41"/>
          <p:cNvGrpSpPr/>
          <p:nvPr/>
        </p:nvGrpSpPr>
        <p:grpSpPr>
          <a:xfrm>
            <a:off x="-6548148" y="7942482"/>
            <a:ext cx="5277006" cy="2173512"/>
            <a:chOff x="318425" y="880921"/>
            <a:chExt cx="6893542" cy="2932027"/>
          </a:xfrm>
        </p:grpSpPr>
        <p:grpSp>
          <p:nvGrpSpPr>
            <p:cNvPr id="275" name="Google Shape;275;p41"/>
            <p:cNvGrpSpPr/>
            <p:nvPr/>
          </p:nvGrpSpPr>
          <p:grpSpPr>
            <a:xfrm>
              <a:off x="1973638" y="880921"/>
              <a:ext cx="2910719" cy="2932027"/>
              <a:chOff x="2662213" y="676343"/>
              <a:chExt cx="3814835" cy="3790597"/>
            </a:xfrm>
          </p:grpSpPr>
          <p:sp>
            <p:nvSpPr>
              <p:cNvPr id="276" name="Google Shape;276;p41"/>
              <p:cNvSpPr/>
              <p:nvPr/>
            </p:nvSpPr>
            <p:spPr>
              <a:xfrm rot="3600185">
                <a:off x="3169983" y="1184511"/>
                <a:ext cx="2774659" cy="2774659"/>
              </a:xfrm>
              <a:prstGeom prst="blockArc">
                <a:avLst>
                  <a:gd fmla="val 12622480" name="adj1"/>
                  <a:gd fmla="val 19781569" name="adj2"/>
                  <a:gd fmla="val 20773" name="adj3"/>
                </a:avLst>
              </a:prstGeom>
              <a:solidFill>
                <a:srgbClr val="78B8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277" name="Google Shape;277;p41"/>
              <p:cNvSpPr/>
              <p:nvPr/>
            </p:nvSpPr>
            <p:spPr>
              <a:xfrm rot="10800000">
                <a:off x="3183490" y="1163229"/>
                <a:ext cx="2774700" cy="2774700"/>
              </a:xfrm>
              <a:prstGeom prst="blockArc">
                <a:avLst>
                  <a:gd fmla="val 12622480" name="adj1"/>
                  <a:gd fmla="val 19662822" name="adj2"/>
                  <a:gd fmla="val 20729" name="adj3"/>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278" name="Google Shape;278;p41"/>
              <p:cNvSpPr/>
              <p:nvPr/>
            </p:nvSpPr>
            <p:spPr>
              <a:xfrm rot="-3600185">
                <a:off x="3194618" y="1184114"/>
                <a:ext cx="2774659" cy="2774659"/>
              </a:xfrm>
              <a:prstGeom prst="blockArc">
                <a:avLst>
                  <a:gd fmla="val 12622480" name="adj1"/>
                  <a:gd fmla="val 19703271" name="adj2"/>
                  <a:gd fmla="val 20851" name="adj3"/>
                </a:avLst>
              </a:prstGeom>
              <a:solidFill>
                <a:srgbClr val="3140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grpSp>
            <p:nvGrpSpPr>
              <p:cNvPr id="279" name="Google Shape;279;p41"/>
              <p:cNvGrpSpPr/>
              <p:nvPr/>
            </p:nvGrpSpPr>
            <p:grpSpPr>
              <a:xfrm>
                <a:off x="4264097" y="1180331"/>
                <a:ext cx="585001" cy="585530"/>
                <a:chOff x="1970048" y="811613"/>
                <a:chExt cx="588000" cy="588000"/>
              </a:xfrm>
            </p:grpSpPr>
            <p:sp>
              <p:nvSpPr>
                <p:cNvPr id="280" name="Google Shape;280;p41"/>
                <p:cNvSpPr/>
                <p:nvPr/>
              </p:nvSpPr>
              <p:spPr>
                <a:xfrm rot="39023">
                  <a:off x="1973329" y="814894"/>
                  <a:ext cx="581437" cy="581437"/>
                </a:xfrm>
                <a:prstGeom prst="pie">
                  <a:avLst>
                    <a:gd fmla="val 6190354" name="adj1"/>
                    <a:gd fmla="val 14996165" name="adj2"/>
                  </a:avLst>
                </a:prstGeom>
                <a:solidFill>
                  <a:srgbClr val="78B8A3"/>
                </a:solidFill>
                <a:ln>
                  <a:noFill/>
                </a:ln>
                <a:effectLst>
                  <a:outerShdw blurRad="142875" rotWithShape="0" algn="bl">
                    <a:srgbClr val="000000">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281" name="Google Shape;281;p41"/>
                <p:cNvSpPr/>
                <p:nvPr/>
              </p:nvSpPr>
              <p:spPr>
                <a:xfrm rot="10800000">
                  <a:off x="1973295" y="814927"/>
                  <a:ext cx="581400" cy="581400"/>
                </a:xfrm>
                <a:prstGeom prst="pie">
                  <a:avLst>
                    <a:gd fmla="val 4028252" name="adj1"/>
                    <a:gd fmla="val 17183677" name="adj2"/>
                  </a:avLst>
                </a:prstGeom>
                <a:solidFill>
                  <a:srgbClr val="78B8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grpSp>
          <p:grpSp>
            <p:nvGrpSpPr>
              <p:cNvPr id="282" name="Google Shape;282;p41"/>
              <p:cNvGrpSpPr/>
              <p:nvPr/>
            </p:nvGrpSpPr>
            <p:grpSpPr>
              <a:xfrm rot="7200165">
                <a:off x="5229899" y="2804769"/>
                <a:ext cx="585011" cy="585536"/>
                <a:chOff x="1977085" y="811649"/>
                <a:chExt cx="588000" cy="588000"/>
              </a:xfrm>
            </p:grpSpPr>
            <p:sp>
              <p:nvSpPr>
                <p:cNvPr id="283" name="Google Shape;283;p41"/>
                <p:cNvSpPr/>
                <p:nvPr/>
              </p:nvSpPr>
              <p:spPr>
                <a:xfrm rot="39023">
                  <a:off x="1980366" y="814930"/>
                  <a:ext cx="581437" cy="581437"/>
                </a:xfrm>
                <a:prstGeom prst="pie">
                  <a:avLst>
                    <a:gd fmla="val 6190354" name="adj1"/>
                    <a:gd fmla="val 14996165" name="adj2"/>
                  </a:avLst>
                </a:prstGeom>
                <a:solidFill>
                  <a:srgbClr val="D9D9D9"/>
                </a:solidFill>
                <a:ln>
                  <a:noFill/>
                </a:ln>
                <a:effectLst>
                  <a:outerShdw blurRad="142875" rotWithShape="0" algn="bl">
                    <a:srgbClr val="000000">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284" name="Google Shape;284;p41"/>
                <p:cNvSpPr/>
                <p:nvPr/>
              </p:nvSpPr>
              <p:spPr>
                <a:xfrm rot="10800000">
                  <a:off x="1980332" y="814963"/>
                  <a:ext cx="581400" cy="581400"/>
                </a:xfrm>
                <a:prstGeom prst="pie">
                  <a:avLst>
                    <a:gd fmla="val 4028252" name="adj1"/>
                    <a:gd fmla="val 17183677" name="adj2"/>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grpSp>
          <p:sp>
            <p:nvSpPr>
              <p:cNvPr id="285" name="Google Shape;285;p41"/>
              <p:cNvSpPr txBox="1"/>
              <p:nvPr/>
            </p:nvSpPr>
            <p:spPr>
              <a:xfrm>
                <a:off x="3292258" y="2819222"/>
                <a:ext cx="675900" cy="40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i="0" lang="en" sz="1600" u="none" cap="none" strike="noStrike">
                    <a:solidFill>
                      <a:srgbClr val="FFFFFF"/>
                    </a:solidFill>
                    <a:latin typeface="Changa"/>
                    <a:ea typeface="Changa"/>
                    <a:cs typeface="Changa"/>
                    <a:sym typeface="Changa"/>
                  </a:rPr>
                  <a:t>0 </a:t>
                </a:r>
                <a:endParaRPr i="0" sz="1600" u="none" cap="none" strike="noStrike">
                  <a:solidFill>
                    <a:srgbClr val="FFFFFF"/>
                  </a:solidFill>
                  <a:latin typeface="Changa"/>
                  <a:ea typeface="Changa"/>
                  <a:cs typeface="Changa"/>
                  <a:sym typeface="Changa"/>
                </a:endParaRPr>
              </a:p>
            </p:txBody>
          </p:sp>
          <p:grpSp>
            <p:nvGrpSpPr>
              <p:cNvPr id="286" name="Google Shape;286;p41"/>
              <p:cNvGrpSpPr/>
              <p:nvPr/>
            </p:nvGrpSpPr>
            <p:grpSpPr>
              <a:xfrm rot="-7200165">
                <a:off x="3337708" y="2826834"/>
                <a:ext cx="585011" cy="585536"/>
                <a:chOff x="1967628" y="812211"/>
                <a:chExt cx="588000" cy="588000"/>
              </a:xfrm>
            </p:grpSpPr>
            <p:sp>
              <p:nvSpPr>
                <p:cNvPr id="287" name="Google Shape;287;p41"/>
                <p:cNvSpPr/>
                <p:nvPr/>
              </p:nvSpPr>
              <p:spPr>
                <a:xfrm rot="39023">
                  <a:off x="1970909" y="815492"/>
                  <a:ext cx="581437" cy="581437"/>
                </a:xfrm>
                <a:prstGeom prst="pie">
                  <a:avLst>
                    <a:gd fmla="val 6190354" name="adj1"/>
                    <a:gd fmla="val 14996165" name="adj2"/>
                  </a:avLst>
                </a:prstGeom>
                <a:solidFill>
                  <a:srgbClr val="314043"/>
                </a:solidFill>
                <a:ln>
                  <a:noFill/>
                </a:ln>
                <a:effectLst>
                  <a:outerShdw blurRad="142875" rotWithShape="0" algn="bl">
                    <a:srgbClr val="000000">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288" name="Google Shape;288;p41"/>
                <p:cNvSpPr/>
                <p:nvPr/>
              </p:nvSpPr>
              <p:spPr>
                <a:xfrm rot="10800000">
                  <a:off x="1970875" y="815525"/>
                  <a:ext cx="581400" cy="581400"/>
                </a:xfrm>
                <a:prstGeom prst="pie">
                  <a:avLst>
                    <a:gd fmla="val 4028252" name="adj1"/>
                    <a:gd fmla="val 17183677" name="adj2"/>
                  </a:avLst>
                </a:prstGeom>
                <a:solidFill>
                  <a:srgbClr val="3140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grpSp>
        </p:grpSp>
        <p:grpSp>
          <p:nvGrpSpPr>
            <p:cNvPr id="289" name="Google Shape;289;p41"/>
            <p:cNvGrpSpPr/>
            <p:nvPr/>
          </p:nvGrpSpPr>
          <p:grpSpPr>
            <a:xfrm>
              <a:off x="318425" y="1341286"/>
              <a:ext cx="6893542" cy="2290818"/>
              <a:chOff x="318425" y="1341286"/>
              <a:chExt cx="6893542" cy="2290818"/>
            </a:xfrm>
          </p:grpSpPr>
          <p:sp>
            <p:nvSpPr>
              <p:cNvPr id="290" name="Google Shape;290;p41"/>
              <p:cNvSpPr txBox="1"/>
              <p:nvPr/>
            </p:nvSpPr>
            <p:spPr>
              <a:xfrm>
                <a:off x="4900167" y="1341286"/>
                <a:ext cx="2311800" cy="83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800"/>
                  <a:buFont typeface="Arial"/>
                  <a:buNone/>
                </a:pPr>
                <a:r>
                  <a:rPr b="1" lang="en" sz="1100">
                    <a:solidFill>
                      <a:srgbClr val="674EA7"/>
                    </a:solidFill>
                    <a:latin typeface="Mada"/>
                    <a:ea typeface="Mada"/>
                    <a:cs typeface="Mada"/>
                    <a:sym typeface="Mada"/>
                  </a:rPr>
                  <a:t>Rickets in small children</a:t>
                </a:r>
                <a:endParaRPr b="1" sz="1100">
                  <a:solidFill>
                    <a:srgbClr val="674EA7"/>
                  </a:solidFill>
                  <a:latin typeface="Mada"/>
                  <a:ea typeface="Mada"/>
                  <a:cs typeface="Mada"/>
                  <a:sym typeface="Mada"/>
                </a:endParaRPr>
              </a:p>
            </p:txBody>
          </p:sp>
          <p:cxnSp>
            <p:nvCxnSpPr>
              <p:cNvPr id="291" name="Google Shape;291;p41"/>
              <p:cNvCxnSpPr/>
              <p:nvPr/>
            </p:nvCxnSpPr>
            <p:spPr>
              <a:xfrm>
                <a:off x="3915676" y="1630328"/>
                <a:ext cx="981900" cy="0"/>
              </a:xfrm>
              <a:prstGeom prst="straightConnector1">
                <a:avLst/>
              </a:prstGeom>
              <a:noFill/>
              <a:ln cap="flat" cmpd="sng" w="9525">
                <a:solidFill>
                  <a:srgbClr val="78B8A3"/>
                </a:solidFill>
                <a:prstDash val="solid"/>
                <a:round/>
                <a:headEnd len="sm" w="sm" type="none"/>
                <a:tailEnd len="med" w="med" type="oval"/>
              </a:ln>
            </p:spPr>
          </p:cxnSp>
          <p:grpSp>
            <p:nvGrpSpPr>
              <p:cNvPr id="292" name="Google Shape;292;p41"/>
              <p:cNvGrpSpPr/>
              <p:nvPr/>
            </p:nvGrpSpPr>
            <p:grpSpPr>
              <a:xfrm>
                <a:off x="3915676" y="2634521"/>
                <a:ext cx="2605090" cy="997583"/>
                <a:chOff x="5209838" y="3003446"/>
                <a:chExt cx="3414272" cy="1289700"/>
              </a:xfrm>
            </p:grpSpPr>
            <p:cxnSp>
              <p:nvCxnSpPr>
                <p:cNvPr id="293" name="Google Shape;293;p41"/>
                <p:cNvCxnSpPr/>
                <p:nvPr/>
              </p:nvCxnSpPr>
              <p:spPr>
                <a:xfrm>
                  <a:off x="5209838" y="3648300"/>
                  <a:ext cx="1286700" cy="0"/>
                </a:xfrm>
                <a:prstGeom prst="straightConnector1">
                  <a:avLst/>
                </a:prstGeom>
                <a:noFill/>
                <a:ln cap="flat" cmpd="sng" w="9525">
                  <a:solidFill>
                    <a:srgbClr val="D9D9D9"/>
                  </a:solidFill>
                  <a:prstDash val="solid"/>
                  <a:round/>
                  <a:headEnd len="sm" w="sm" type="none"/>
                  <a:tailEnd len="med" w="med" type="oval"/>
                </a:ln>
              </p:spPr>
            </p:cxnSp>
            <p:sp>
              <p:nvSpPr>
                <p:cNvPr id="294" name="Google Shape;294;p41"/>
                <p:cNvSpPr txBox="1"/>
                <p:nvPr/>
              </p:nvSpPr>
              <p:spPr>
                <a:xfrm>
                  <a:off x="6500110" y="3003446"/>
                  <a:ext cx="2124000" cy="1289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lang="en" sz="1200">
                      <a:solidFill>
                        <a:srgbClr val="674EA7"/>
                      </a:solidFill>
                      <a:latin typeface="Mada"/>
                      <a:ea typeface="Mada"/>
                      <a:cs typeface="Mada"/>
                      <a:sym typeface="Mada"/>
                    </a:rPr>
                    <a:t>Osteomalacia</a:t>
                  </a:r>
                  <a:endParaRPr b="1" i="0" sz="700" u="none" cap="none" strike="noStrike">
                    <a:solidFill>
                      <a:srgbClr val="674EA7"/>
                    </a:solidFill>
                    <a:latin typeface="Mada"/>
                    <a:ea typeface="Mada"/>
                    <a:cs typeface="Mada"/>
                    <a:sym typeface="Mada"/>
                  </a:endParaRPr>
                </a:p>
              </p:txBody>
            </p:sp>
          </p:grpSp>
          <p:grpSp>
            <p:nvGrpSpPr>
              <p:cNvPr id="295" name="Google Shape;295;p41"/>
              <p:cNvGrpSpPr/>
              <p:nvPr/>
            </p:nvGrpSpPr>
            <p:grpSpPr>
              <a:xfrm>
                <a:off x="318425" y="1767651"/>
                <a:ext cx="2121456" cy="1121962"/>
                <a:chOff x="495224" y="1882735"/>
                <a:chExt cx="2780415" cy="1450500"/>
              </a:xfrm>
            </p:grpSpPr>
            <p:cxnSp>
              <p:nvCxnSpPr>
                <p:cNvPr id="296" name="Google Shape;296;p41"/>
                <p:cNvCxnSpPr/>
                <p:nvPr/>
              </p:nvCxnSpPr>
              <p:spPr>
                <a:xfrm rot="10800000">
                  <a:off x="2642038" y="2647950"/>
                  <a:ext cx="633600" cy="0"/>
                </a:xfrm>
                <a:prstGeom prst="straightConnector1">
                  <a:avLst/>
                </a:prstGeom>
                <a:noFill/>
                <a:ln cap="flat" cmpd="sng" w="9525">
                  <a:solidFill>
                    <a:srgbClr val="314043"/>
                  </a:solidFill>
                  <a:prstDash val="solid"/>
                  <a:round/>
                  <a:headEnd len="sm" w="sm" type="none"/>
                  <a:tailEnd len="med" w="med" type="oval"/>
                </a:ln>
              </p:spPr>
            </p:cxnSp>
            <p:sp>
              <p:nvSpPr>
                <p:cNvPr id="297" name="Google Shape;297;p41"/>
                <p:cNvSpPr txBox="1"/>
                <p:nvPr/>
              </p:nvSpPr>
              <p:spPr>
                <a:xfrm>
                  <a:off x="495224" y="1882735"/>
                  <a:ext cx="2124000" cy="14505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lang="en" sz="1200">
                      <a:solidFill>
                        <a:srgbClr val="674EA7"/>
                      </a:solidFill>
                      <a:latin typeface="Mada"/>
                      <a:ea typeface="Mada"/>
                      <a:cs typeface="Mada"/>
                      <a:sym typeface="Mada"/>
                    </a:rPr>
                    <a:t>Osteoporosis</a:t>
                  </a:r>
                  <a:endParaRPr b="1" i="0" sz="700" u="none" cap="none" strike="noStrike">
                    <a:solidFill>
                      <a:srgbClr val="674EA7"/>
                    </a:solidFill>
                    <a:latin typeface="Mada"/>
                    <a:ea typeface="Mada"/>
                    <a:cs typeface="Mada"/>
                    <a:sym typeface="Mada"/>
                  </a:endParaRPr>
                </a:p>
              </p:txBody>
            </p:sp>
          </p:grpSp>
        </p:grpSp>
      </p:grpSp>
      <p:sp>
        <p:nvSpPr>
          <p:cNvPr id="298" name="Google Shape;298;p41"/>
          <p:cNvSpPr/>
          <p:nvPr/>
        </p:nvSpPr>
        <p:spPr>
          <a:xfrm>
            <a:off x="-2101700" y="6496800"/>
            <a:ext cx="311400" cy="392700"/>
          </a:xfrm>
          <a:prstGeom prst="star5">
            <a:avLst>
              <a:gd fmla="val 19098" name="adj"/>
              <a:gd fmla="val 105146" name="hf"/>
              <a:gd fmla="val 110557" name="vf"/>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1"/>
          <p:cNvSpPr txBox="1"/>
          <p:nvPr/>
        </p:nvSpPr>
        <p:spPr>
          <a:xfrm>
            <a:off x="19050" y="3200400"/>
            <a:ext cx="990600" cy="10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lt1"/>
                </a:solidFill>
                <a:latin typeface="Mada"/>
                <a:ea typeface="Mada"/>
                <a:cs typeface="Mada"/>
                <a:sym typeface="Mada"/>
              </a:rPr>
              <a:t>M</a:t>
            </a:r>
            <a:r>
              <a:rPr b="1" lang="en" sz="1200">
                <a:solidFill>
                  <a:schemeClr val="lt1"/>
                </a:solidFill>
                <a:latin typeface="Mada"/>
                <a:ea typeface="Mada"/>
                <a:cs typeface="Mada"/>
                <a:sym typeface="Mada"/>
              </a:rPr>
              <a:t>etabolism</a:t>
            </a:r>
            <a:endParaRPr/>
          </a:p>
        </p:txBody>
      </p:sp>
      <p:sp>
        <p:nvSpPr>
          <p:cNvPr id="300" name="Google Shape;300;p41"/>
          <p:cNvSpPr txBox="1"/>
          <p:nvPr/>
        </p:nvSpPr>
        <p:spPr>
          <a:xfrm>
            <a:off x="781050" y="3114675"/>
            <a:ext cx="192300" cy="2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B7B7B7"/>
                </a:solidFill>
                <a:latin typeface="Mada"/>
                <a:ea typeface="Mada"/>
                <a:cs typeface="Mada"/>
                <a:sym typeface="Mada"/>
              </a:rPr>
              <a:t>1</a:t>
            </a:r>
            <a:endParaRPr sz="900">
              <a:solidFill>
                <a:srgbClr val="B7B7B7"/>
              </a:solidFill>
              <a:latin typeface="Mada"/>
              <a:ea typeface="Mada"/>
              <a:cs typeface="Mada"/>
              <a:sym typeface="Mada"/>
            </a:endParaRPr>
          </a:p>
        </p:txBody>
      </p:sp>
      <p:sp>
        <p:nvSpPr>
          <p:cNvPr id="301" name="Google Shape;301;p41"/>
          <p:cNvSpPr txBox="1"/>
          <p:nvPr/>
        </p:nvSpPr>
        <p:spPr>
          <a:xfrm>
            <a:off x="80975" y="11315700"/>
            <a:ext cx="6471300" cy="72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CCCCCC"/>
                </a:solidFill>
                <a:latin typeface="Mada"/>
                <a:ea typeface="Mada"/>
                <a:cs typeface="Mada"/>
                <a:sym typeface="Mada"/>
              </a:rPr>
              <a:t>1. </a:t>
            </a:r>
            <a:r>
              <a:rPr lang="en" sz="1100">
                <a:solidFill>
                  <a:srgbClr val="CCCCCC"/>
                </a:solidFill>
                <a:latin typeface="Mada"/>
                <a:ea typeface="Mada"/>
                <a:cs typeface="Mada"/>
                <a:sym typeface="Mada"/>
              </a:rPr>
              <a:t>Simply you will get Vit D3 from the sun →  hydroxylation will occur in the liver →  another hydroxylation will occur in the kidney and you will get the </a:t>
            </a:r>
            <a:r>
              <a:rPr b="1" lang="en" sz="1100">
                <a:solidFill>
                  <a:srgbClr val="CCCCCC"/>
                </a:solidFill>
                <a:latin typeface="Mada"/>
                <a:ea typeface="Mada"/>
                <a:cs typeface="Mada"/>
                <a:sym typeface="Mada"/>
              </a:rPr>
              <a:t>active form</a:t>
            </a:r>
            <a:r>
              <a:rPr lang="en" sz="1100">
                <a:solidFill>
                  <a:srgbClr val="CCCCCC"/>
                </a:solidFill>
                <a:latin typeface="Mada"/>
                <a:ea typeface="Mada"/>
                <a:cs typeface="Mada"/>
                <a:sym typeface="Mada"/>
              </a:rPr>
              <a:t>.</a:t>
            </a:r>
            <a:endParaRPr sz="1100">
              <a:solidFill>
                <a:srgbClr val="CCCCCC"/>
              </a:solidFill>
              <a:latin typeface="Mada"/>
              <a:ea typeface="Mada"/>
              <a:cs typeface="Mada"/>
              <a:sym typeface="Mada"/>
            </a:endParaRPr>
          </a:p>
          <a:p>
            <a:pPr indent="0" lvl="0" marL="0" rtl="0" algn="l">
              <a:spcBef>
                <a:spcPts val="0"/>
              </a:spcBef>
              <a:spcAft>
                <a:spcPts val="0"/>
              </a:spcAft>
              <a:buNone/>
            </a:pPr>
            <a:r>
              <a:rPr lang="en" sz="1100">
                <a:solidFill>
                  <a:srgbClr val="6AA84F"/>
                </a:solidFill>
                <a:latin typeface="Mada"/>
                <a:ea typeface="Mada"/>
                <a:cs typeface="Mada"/>
                <a:sym typeface="Mada"/>
              </a:rPr>
              <a:t>2. D3 is more potent than D2</a:t>
            </a:r>
            <a:endParaRPr sz="1100">
              <a:solidFill>
                <a:srgbClr val="6AA84F"/>
              </a:solidFill>
              <a:latin typeface="Mada"/>
              <a:ea typeface="Mada"/>
              <a:cs typeface="Mada"/>
              <a:sym typeface="Mada"/>
            </a:endParaRPr>
          </a:p>
          <a:p>
            <a:pPr indent="0" lvl="0" marL="0" rtl="0" algn="l">
              <a:spcBef>
                <a:spcPts val="0"/>
              </a:spcBef>
              <a:spcAft>
                <a:spcPts val="0"/>
              </a:spcAft>
              <a:buNone/>
            </a:pPr>
            <a:r>
              <a:rPr lang="en" sz="1100">
                <a:solidFill>
                  <a:srgbClr val="6AA84F"/>
                </a:solidFill>
                <a:latin typeface="Mada"/>
                <a:ea typeface="Mada"/>
                <a:cs typeface="Mada"/>
                <a:sym typeface="Mada"/>
              </a:rPr>
              <a:t>3 if asked about the MOA, you should write at least the first 3 effects.</a:t>
            </a:r>
            <a:endParaRPr sz="1100">
              <a:solidFill>
                <a:srgbClr val="6AA84F"/>
              </a:solidFill>
              <a:latin typeface="Mada"/>
              <a:ea typeface="Mada"/>
              <a:cs typeface="Mada"/>
              <a:sym typeface="Mada"/>
            </a:endParaRPr>
          </a:p>
        </p:txBody>
      </p:sp>
      <p:sp>
        <p:nvSpPr>
          <p:cNvPr id="302" name="Google Shape;302;p41"/>
          <p:cNvSpPr txBox="1"/>
          <p:nvPr/>
        </p:nvSpPr>
        <p:spPr>
          <a:xfrm>
            <a:off x="-6581775" y="2181225"/>
            <a:ext cx="4154400" cy="392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en" sz="1200">
                <a:solidFill>
                  <a:schemeClr val="dk1"/>
                </a:solidFill>
                <a:latin typeface="Mada"/>
                <a:ea typeface="Mada"/>
                <a:cs typeface="Mada"/>
                <a:sym typeface="Mada"/>
              </a:rPr>
              <a:t>Vit D2 and Vit D3 have equal biological activities.</a:t>
            </a:r>
            <a:endParaRPr b="1" sz="1200">
              <a:solidFill>
                <a:schemeClr val="dk1"/>
              </a:solidFill>
              <a:latin typeface="Mada"/>
              <a:ea typeface="Mada"/>
              <a:cs typeface="Mada"/>
              <a:sym typeface="Mada"/>
            </a:endParaRPr>
          </a:p>
          <a:p>
            <a:pPr indent="0" lvl="0" marL="0" rtl="0" algn="l">
              <a:spcBef>
                <a:spcPts val="0"/>
              </a:spcBef>
              <a:spcAft>
                <a:spcPts val="0"/>
              </a:spcAft>
              <a:buNone/>
            </a:pPr>
            <a:r>
              <a:t/>
            </a:r>
            <a:endParaRPr/>
          </a:p>
        </p:txBody>
      </p:sp>
      <p:sp>
        <p:nvSpPr>
          <p:cNvPr id="303" name="Google Shape;303;p41"/>
          <p:cNvSpPr txBox="1"/>
          <p:nvPr/>
        </p:nvSpPr>
        <p:spPr>
          <a:xfrm>
            <a:off x="9525" y="8220075"/>
            <a:ext cx="990600" cy="10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8E7CC3"/>
                </a:solidFill>
                <a:latin typeface="Mada"/>
                <a:ea typeface="Mada"/>
                <a:cs typeface="Mada"/>
                <a:sym typeface="Mada"/>
              </a:rPr>
              <a:t>Deficiency</a:t>
            </a:r>
            <a:endParaRPr>
              <a:solidFill>
                <a:srgbClr val="8E7CC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42"/>
          <p:cNvSpPr/>
          <p:nvPr/>
        </p:nvSpPr>
        <p:spPr>
          <a:xfrm flipH="1" rot="10800000">
            <a:off x="0" y="11016350"/>
            <a:ext cx="1290900" cy="442200"/>
          </a:xfrm>
          <a:prstGeom prst="homePlate">
            <a:avLst>
              <a:gd fmla="val 50000" name="adj"/>
            </a:avLst>
          </a:prstGeom>
          <a:solidFill>
            <a:srgbClr val="A4CF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2"/>
          <p:cNvSpPr txBox="1"/>
          <p:nvPr/>
        </p:nvSpPr>
        <p:spPr>
          <a:xfrm>
            <a:off x="-38100" y="11001660"/>
            <a:ext cx="1368000" cy="3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solidFill>
                  <a:srgbClr val="FFFFFF"/>
                </a:solidFill>
                <a:latin typeface="Georgia"/>
                <a:ea typeface="Georgia"/>
                <a:cs typeface="Georgia"/>
                <a:sym typeface="Georgia"/>
              </a:rPr>
              <a:t>Answers:</a:t>
            </a:r>
            <a:endParaRPr b="1" i="1" sz="1800">
              <a:solidFill>
                <a:srgbClr val="FFFFFF"/>
              </a:solidFill>
              <a:latin typeface="Georgia"/>
              <a:ea typeface="Georgia"/>
              <a:cs typeface="Georgia"/>
              <a:sym typeface="Georgia"/>
            </a:endParaRPr>
          </a:p>
        </p:txBody>
      </p:sp>
      <p:sp>
        <p:nvSpPr>
          <p:cNvPr id="310" name="Google Shape;310;p42"/>
          <p:cNvSpPr txBox="1"/>
          <p:nvPr/>
        </p:nvSpPr>
        <p:spPr>
          <a:xfrm>
            <a:off x="4104000" y="10232629"/>
            <a:ext cx="874200" cy="20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14043"/>
                </a:solidFill>
                <a:latin typeface="Mada"/>
                <a:ea typeface="Mada"/>
                <a:cs typeface="Mada"/>
                <a:sym typeface="Mada"/>
              </a:rPr>
              <a:t>SAQ</a:t>
            </a:r>
            <a:endParaRPr b="1" sz="1200">
              <a:solidFill>
                <a:srgbClr val="314043"/>
              </a:solidFill>
              <a:latin typeface="Mada"/>
              <a:ea typeface="Mada"/>
              <a:cs typeface="Mada"/>
              <a:sym typeface="Mada"/>
            </a:endParaRPr>
          </a:p>
        </p:txBody>
      </p:sp>
      <p:graphicFrame>
        <p:nvGraphicFramePr>
          <p:cNvPr id="311" name="Google Shape;311;p42"/>
          <p:cNvGraphicFramePr/>
          <p:nvPr/>
        </p:nvGraphicFramePr>
        <p:xfrm>
          <a:off x="2370686" y="10432739"/>
          <a:ext cx="3000000" cy="3000000"/>
        </p:xfrm>
        <a:graphic>
          <a:graphicData uri="http://schemas.openxmlformats.org/drawingml/2006/table">
            <a:tbl>
              <a:tblPr>
                <a:noFill/>
                <a:tableStyleId>{4B3FD316-46B4-474D-BC9D-689CC397B46C}</a:tableStyleId>
              </a:tblPr>
              <a:tblGrid>
                <a:gridCol w="381850"/>
                <a:gridCol w="3983125"/>
              </a:tblGrid>
              <a:tr h="123800">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Q1</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Teriparatide</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Q2</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Carcinogenic effect (osteosarcoma), Diarrhea, heartburn, nausea, headache, leg cramps, Hypotension when standing, and kidney stones</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223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Q3</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Vitamin D, PTH, Calcitonin</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graphicFrame>
        <p:nvGraphicFramePr>
          <p:cNvPr id="312" name="Google Shape;312;p42"/>
          <p:cNvGraphicFramePr/>
          <p:nvPr/>
        </p:nvGraphicFramePr>
        <p:xfrm>
          <a:off x="1382686" y="10432739"/>
          <a:ext cx="3000000" cy="3000000"/>
        </p:xfrm>
        <a:graphic>
          <a:graphicData uri="http://schemas.openxmlformats.org/drawingml/2006/table">
            <a:tbl>
              <a:tblPr>
                <a:noFill/>
                <a:tableStyleId>{4B3FD316-46B4-474D-BC9D-689CC397B46C}</a:tableStyleId>
              </a:tblPr>
              <a:tblGrid>
                <a:gridCol w="381850"/>
                <a:gridCol w="381850"/>
              </a:tblGrid>
              <a:tr h="123800">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Q1</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Q2</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Q3</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Q4</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Q5</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313" name="Google Shape;313;p42"/>
          <p:cNvSpPr txBox="1"/>
          <p:nvPr/>
        </p:nvSpPr>
        <p:spPr>
          <a:xfrm>
            <a:off x="1311000" y="10232629"/>
            <a:ext cx="874200" cy="20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14043"/>
                </a:solidFill>
                <a:latin typeface="Mada"/>
                <a:ea typeface="Mada"/>
                <a:cs typeface="Mada"/>
                <a:sym typeface="Mada"/>
              </a:rPr>
              <a:t>MCQ</a:t>
            </a:r>
            <a:endParaRPr b="1" sz="1200">
              <a:solidFill>
                <a:srgbClr val="314043"/>
              </a:solidFill>
              <a:latin typeface="Mada"/>
              <a:ea typeface="Mada"/>
              <a:cs typeface="Mada"/>
              <a:sym typeface="Mada"/>
            </a:endParaRPr>
          </a:p>
        </p:txBody>
      </p:sp>
      <p:sp>
        <p:nvSpPr>
          <p:cNvPr id="314" name="Google Shape;314;p42"/>
          <p:cNvSpPr/>
          <p:nvPr/>
        </p:nvSpPr>
        <p:spPr>
          <a:xfrm>
            <a:off x="123650" y="1285947"/>
            <a:ext cx="6612000" cy="4580400"/>
          </a:xfrm>
          <a:prstGeom prst="round2DiagRect">
            <a:avLst>
              <a:gd fmla="val 16667" name="adj1"/>
              <a:gd fmla="val 0" name="adj2"/>
            </a:avLst>
          </a:prstGeom>
          <a:noFill/>
          <a:ln cap="flat" cmpd="sng" w="19050">
            <a:solidFill>
              <a:srgbClr val="B7B7B7"/>
            </a:solidFill>
            <a:prstDash val="lg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Mada"/>
                <a:ea typeface="Mada"/>
                <a:cs typeface="Mada"/>
                <a:sym typeface="Mada"/>
              </a:rPr>
              <a:t>1- Administration of parathyroid hormone must be ……</a:t>
            </a:r>
            <a:endParaRPr>
              <a:solidFill>
                <a:schemeClr val="dk1"/>
              </a:solidFill>
              <a:latin typeface="Mada"/>
              <a:ea typeface="Mada"/>
              <a:cs typeface="Mada"/>
              <a:sym typeface="Mada"/>
            </a:endParaRPr>
          </a:p>
          <a:p>
            <a:pPr indent="0" lvl="0" marL="0" rtl="0" algn="ctr">
              <a:lnSpc>
                <a:spcPct val="115000"/>
              </a:lnSpc>
              <a:spcBef>
                <a:spcPts val="0"/>
              </a:spcBef>
              <a:spcAft>
                <a:spcPts val="0"/>
              </a:spcAft>
              <a:buNone/>
            </a:pPr>
            <a:r>
              <a:rPr lang="en">
                <a:solidFill>
                  <a:srgbClr val="78B8A3"/>
                </a:solidFill>
                <a:latin typeface="Mada"/>
                <a:ea typeface="Mada"/>
                <a:cs typeface="Mada"/>
                <a:sym typeface="Mada"/>
              </a:rPr>
              <a:t>A- Continuous B- Continuous following a loading dose C- Daily, intermittent</a:t>
            </a:r>
            <a:endParaRPr>
              <a:solidFill>
                <a:srgbClr val="78B8A3"/>
              </a:solidFill>
              <a:latin typeface="Mada"/>
              <a:ea typeface="Mada"/>
              <a:cs typeface="Mada"/>
              <a:sym typeface="Mada"/>
            </a:endParaRPr>
          </a:p>
          <a:p>
            <a:pPr indent="0" lvl="0" marL="0" rtl="0" algn="ctr">
              <a:lnSpc>
                <a:spcPct val="115000"/>
              </a:lnSpc>
              <a:spcBef>
                <a:spcPts val="0"/>
              </a:spcBef>
              <a:spcAft>
                <a:spcPts val="0"/>
              </a:spcAft>
              <a:buNone/>
            </a:pPr>
            <a:r>
              <a:t/>
            </a:r>
            <a:endParaRPr>
              <a:solidFill>
                <a:srgbClr val="78B8A3"/>
              </a:solidFill>
              <a:latin typeface="Mada"/>
              <a:ea typeface="Mada"/>
              <a:cs typeface="Mada"/>
              <a:sym typeface="Mada"/>
            </a:endParaRPr>
          </a:p>
          <a:p>
            <a:pPr indent="0" lvl="0" marL="0" rtl="0" algn="l">
              <a:lnSpc>
                <a:spcPct val="115000"/>
              </a:lnSpc>
              <a:spcBef>
                <a:spcPts val="0"/>
              </a:spcBef>
              <a:spcAft>
                <a:spcPts val="0"/>
              </a:spcAft>
              <a:buNone/>
            </a:pPr>
            <a:r>
              <a:rPr lang="en">
                <a:latin typeface="Mada"/>
                <a:ea typeface="Mada"/>
                <a:cs typeface="Mada"/>
                <a:sym typeface="Mada"/>
              </a:rPr>
              <a:t>2- What is Vitamin D’s effect on the kidney?</a:t>
            </a:r>
            <a:endParaRPr>
              <a:latin typeface="Mada"/>
              <a:ea typeface="Mada"/>
              <a:cs typeface="Mada"/>
              <a:sym typeface="Mada"/>
            </a:endParaRPr>
          </a:p>
          <a:p>
            <a:pPr indent="0" lvl="0" marL="0" rtl="0" algn="ctr">
              <a:lnSpc>
                <a:spcPct val="115000"/>
              </a:lnSpc>
              <a:spcBef>
                <a:spcPts val="0"/>
              </a:spcBef>
              <a:spcAft>
                <a:spcPts val="0"/>
              </a:spcAft>
              <a:buNone/>
            </a:pPr>
            <a:r>
              <a:rPr lang="en">
                <a:solidFill>
                  <a:srgbClr val="78B8A3"/>
                </a:solidFill>
                <a:latin typeface="Mada"/>
                <a:ea typeface="Mada"/>
                <a:cs typeface="Mada"/>
                <a:sym typeface="Mada"/>
              </a:rPr>
              <a:t>A- Decrease renal Ca2+ &amp; PO4 reabsorption B- Increase </a:t>
            </a:r>
            <a:r>
              <a:rPr lang="en">
                <a:solidFill>
                  <a:srgbClr val="78B8A3"/>
                </a:solidFill>
                <a:latin typeface="Mada"/>
                <a:ea typeface="Mada"/>
                <a:cs typeface="Mada"/>
                <a:sym typeface="Mada"/>
              </a:rPr>
              <a:t>renal Ca2+ &amp; PO4 reabsorption C- Increases renal Ca2+ absorption and decreases PO4 reabsorption</a:t>
            </a:r>
            <a:endParaRPr>
              <a:solidFill>
                <a:srgbClr val="78B8A3"/>
              </a:solidFill>
              <a:latin typeface="Mada"/>
              <a:ea typeface="Mada"/>
              <a:cs typeface="Mada"/>
              <a:sym typeface="Mada"/>
            </a:endParaRPr>
          </a:p>
          <a:p>
            <a:pPr indent="0" lvl="0" marL="0" rtl="0" algn="ctr">
              <a:lnSpc>
                <a:spcPct val="115000"/>
              </a:lnSpc>
              <a:spcBef>
                <a:spcPts val="0"/>
              </a:spcBef>
              <a:spcAft>
                <a:spcPts val="0"/>
              </a:spcAft>
              <a:buNone/>
            </a:pPr>
            <a:r>
              <a:t/>
            </a:r>
            <a:endParaRPr>
              <a:solidFill>
                <a:srgbClr val="78B8A3"/>
              </a:solidFill>
              <a:latin typeface="Mada"/>
              <a:ea typeface="Mada"/>
              <a:cs typeface="Mada"/>
              <a:sym typeface="Mada"/>
            </a:endParaRPr>
          </a:p>
          <a:p>
            <a:pPr indent="0" lvl="0" marL="0" rtl="0" algn="l">
              <a:lnSpc>
                <a:spcPct val="115000"/>
              </a:lnSpc>
              <a:spcBef>
                <a:spcPts val="0"/>
              </a:spcBef>
              <a:spcAft>
                <a:spcPts val="0"/>
              </a:spcAft>
              <a:buNone/>
            </a:pPr>
            <a:r>
              <a:rPr lang="en">
                <a:latin typeface="Mada"/>
                <a:ea typeface="Mada"/>
                <a:cs typeface="Mada"/>
                <a:sym typeface="Mada"/>
              </a:rPr>
              <a:t>3- Which of the following is an adverse effect of teriparatide? </a:t>
            </a:r>
            <a:endParaRPr>
              <a:latin typeface="Mada"/>
              <a:ea typeface="Mada"/>
              <a:cs typeface="Mada"/>
              <a:sym typeface="Mada"/>
            </a:endParaRPr>
          </a:p>
          <a:p>
            <a:pPr indent="0" lvl="0" marL="0" rtl="0" algn="ctr">
              <a:lnSpc>
                <a:spcPct val="115000"/>
              </a:lnSpc>
              <a:spcBef>
                <a:spcPts val="0"/>
              </a:spcBef>
              <a:spcAft>
                <a:spcPts val="0"/>
              </a:spcAft>
              <a:buNone/>
            </a:pPr>
            <a:r>
              <a:rPr lang="en">
                <a:solidFill>
                  <a:srgbClr val="78B8A3"/>
                </a:solidFill>
                <a:latin typeface="Mada"/>
                <a:ea typeface="Mada"/>
                <a:cs typeface="Mada"/>
                <a:sym typeface="Mada"/>
              </a:rPr>
              <a:t>A- Osteosarcoma B- Leukopenia C- Arthropathy D- Autoimmune hepatitis</a:t>
            </a:r>
            <a:endParaRPr>
              <a:solidFill>
                <a:srgbClr val="78B8A3"/>
              </a:solidFill>
              <a:latin typeface="Mada"/>
              <a:ea typeface="Mada"/>
              <a:cs typeface="Mada"/>
              <a:sym typeface="Mada"/>
            </a:endParaRPr>
          </a:p>
          <a:p>
            <a:pPr indent="0" lvl="0" marL="0" rtl="0" algn="ctr">
              <a:lnSpc>
                <a:spcPct val="115000"/>
              </a:lnSpc>
              <a:spcBef>
                <a:spcPts val="0"/>
              </a:spcBef>
              <a:spcAft>
                <a:spcPts val="0"/>
              </a:spcAft>
              <a:buNone/>
            </a:pPr>
            <a:r>
              <a:rPr lang="en">
                <a:solidFill>
                  <a:srgbClr val="78B8A3"/>
                </a:solidFill>
                <a:latin typeface="Mada"/>
                <a:ea typeface="Mada"/>
                <a:cs typeface="Mada"/>
                <a:sym typeface="Mada"/>
              </a:rPr>
              <a:t> </a:t>
            </a:r>
            <a:endParaRPr>
              <a:solidFill>
                <a:srgbClr val="78B8A3"/>
              </a:solidFill>
              <a:latin typeface="Mada"/>
              <a:ea typeface="Mada"/>
              <a:cs typeface="Mada"/>
              <a:sym typeface="Mada"/>
            </a:endParaRPr>
          </a:p>
          <a:p>
            <a:pPr indent="0" lvl="0" marL="0" rtl="0" algn="l">
              <a:lnSpc>
                <a:spcPct val="115000"/>
              </a:lnSpc>
              <a:spcBef>
                <a:spcPts val="0"/>
              </a:spcBef>
              <a:spcAft>
                <a:spcPts val="0"/>
              </a:spcAft>
              <a:buNone/>
            </a:pPr>
            <a:r>
              <a:rPr lang="en">
                <a:latin typeface="Mada"/>
                <a:ea typeface="Mada"/>
                <a:cs typeface="Mada"/>
                <a:sym typeface="Mada"/>
              </a:rPr>
              <a:t>4- </a:t>
            </a:r>
            <a:r>
              <a:rPr lang="en">
                <a:solidFill>
                  <a:schemeClr val="dk1"/>
                </a:solidFill>
                <a:latin typeface="Mada"/>
                <a:ea typeface="Mada"/>
                <a:cs typeface="Mada"/>
                <a:sym typeface="Mada"/>
              </a:rPr>
              <a:t>Which one of the following treatment is recommended in case of postmenopausal osteoporosis?</a:t>
            </a:r>
            <a:endParaRPr>
              <a:solidFill>
                <a:schemeClr val="dk1"/>
              </a:solidFill>
              <a:latin typeface="Mada"/>
              <a:ea typeface="Mada"/>
              <a:cs typeface="Mada"/>
              <a:sym typeface="Mada"/>
            </a:endParaRPr>
          </a:p>
          <a:p>
            <a:pPr indent="0" lvl="0" marL="0" rtl="0" algn="ctr">
              <a:lnSpc>
                <a:spcPct val="115000"/>
              </a:lnSpc>
              <a:spcBef>
                <a:spcPts val="0"/>
              </a:spcBef>
              <a:spcAft>
                <a:spcPts val="0"/>
              </a:spcAft>
              <a:buNone/>
            </a:pPr>
            <a:r>
              <a:rPr lang="en">
                <a:solidFill>
                  <a:srgbClr val="78B8A3"/>
                </a:solidFill>
                <a:latin typeface="Mada"/>
                <a:ea typeface="Mada"/>
                <a:cs typeface="Mada"/>
                <a:sym typeface="Mada"/>
              </a:rPr>
              <a:t>A- PTH B- Teriparatide C- Calcitonin </a:t>
            </a:r>
            <a:endParaRPr>
              <a:solidFill>
                <a:srgbClr val="78B8A3"/>
              </a:solidFill>
              <a:latin typeface="Mada"/>
              <a:ea typeface="Mada"/>
              <a:cs typeface="Mada"/>
              <a:sym typeface="Mada"/>
            </a:endParaRPr>
          </a:p>
          <a:p>
            <a:pPr indent="0" lvl="0" marL="0" rtl="0" algn="ctr">
              <a:lnSpc>
                <a:spcPct val="115000"/>
              </a:lnSpc>
              <a:spcBef>
                <a:spcPts val="0"/>
              </a:spcBef>
              <a:spcAft>
                <a:spcPts val="0"/>
              </a:spcAft>
              <a:buNone/>
            </a:pPr>
            <a:r>
              <a:t/>
            </a:r>
            <a:endParaRPr>
              <a:solidFill>
                <a:srgbClr val="78B8A3"/>
              </a:solidFill>
              <a:latin typeface="Mada"/>
              <a:ea typeface="Mada"/>
              <a:cs typeface="Mada"/>
              <a:sym typeface="Mada"/>
            </a:endParaRPr>
          </a:p>
          <a:p>
            <a:pPr indent="0" lvl="0" marL="0" rtl="0" algn="l">
              <a:lnSpc>
                <a:spcPct val="115000"/>
              </a:lnSpc>
              <a:spcBef>
                <a:spcPts val="0"/>
              </a:spcBef>
              <a:spcAft>
                <a:spcPts val="0"/>
              </a:spcAft>
              <a:buNone/>
            </a:pPr>
            <a:r>
              <a:rPr lang="en">
                <a:latin typeface="Mada"/>
                <a:ea typeface="Mada"/>
                <a:cs typeface="Mada"/>
                <a:sym typeface="Mada"/>
              </a:rPr>
              <a:t>5- </a:t>
            </a:r>
            <a:r>
              <a:rPr lang="en">
                <a:solidFill>
                  <a:schemeClr val="dk1"/>
                </a:solidFill>
                <a:latin typeface="Mada"/>
                <a:ea typeface="Mada"/>
                <a:cs typeface="Mada"/>
                <a:sym typeface="Mada"/>
              </a:rPr>
              <a:t>Which one of the following can be used in case of Paget’s disease?</a:t>
            </a:r>
            <a:endParaRPr>
              <a:solidFill>
                <a:schemeClr val="dk1"/>
              </a:solidFill>
              <a:latin typeface="Mada"/>
              <a:ea typeface="Mada"/>
              <a:cs typeface="Mada"/>
              <a:sym typeface="Mada"/>
            </a:endParaRPr>
          </a:p>
          <a:p>
            <a:pPr indent="0" lvl="0" marL="0" rtl="0" algn="ctr">
              <a:lnSpc>
                <a:spcPct val="115000"/>
              </a:lnSpc>
              <a:spcBef>
                <a:spcPts val="0"/>
              </a:spcBef>
              <a:spcAft>
                <a:spcPts val="0"/>
              </a:spcAft>
              <a:buNone/>
            </a:pPr>
            <a:r>
              <a:rPr lang="en">
                <a:solidFill>
                  <a:srgbClr val="78B8A3"/>
                </a:solidFill>
                <a:latin typeface="Mada"/>
                <a:ea typeface="Mada"/>
                <a:cs typeface="Mada"/>
                <a:sym typeface="Mada"/>
              </a:rPr>
              <a:t>A- PTH B- Teriparatide C- Calcitonin D- Vitamin D</a:t>
            </a:r>
            <a:endParaRPr>
              <a:solidFill>
                <a:srgbClr val="78B8A3"/>
              </a:solidFill>
              <a:latin typeface="Mada"/>
              <a:ea typeface="Mada"/>
              <a:cs typeface="Mada"/>
              <a:sym typeface="Mada"/>
            </a:endParaRPr>
          </a:p>
        </p:txBody>
      </p:sp>
      <p:sp>
        <p:nvSpPr>
          <p:cNvPr id="315" name="Google Shape;315;p42"/>
          <p:cNvSpPr/>
          <p:nvPr/>
        </p:nvSpPr>
        <p:spPr>
          <a:xfrm>
            <a:off x="123650" y="6424299"/>
            <a:ext cx="6612000" cy="3576900"/>
          </a:xfrm>
          <a:prstGeom prst="round2DiagRect">
            <a:avLst>
              <a:gd fmla="val 16667" name="adj1"/>
              <a:gd fmla="val 0" name="adj2"/>
            </a:avLst>
          </a:prstGeom>
          <a:noFill/>
          <a:ln cap="flat" cmpd="sng" w="19050">
            <a:solidFill>
              <a:srgbClr val="B7B7B7"/>
            </a:solidFill>
            <a:prstDash val="lg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latin typeface="Mada"/>
                <a:ea typeface="Mada"/>
                <a:cs typeface="Mada"/>
                <a:sym typeface="Mada"/>
              </a:rPr>
              <a:t>1- </a:t>
            </a:r>
            <a:r>
              <a:rPr lang="en" sz="1500">
                <a:solidFill>
                  <a:schemeClr val="dk1"/>
                </a:solidFill>
                <a:latin typeface="Mada"/>
                <a:ea typeface="Mada"/>
                <a:cs typeface="Mada"/>
                <a:sym typeface="Mada"/>
              </a:rPr>
              <a:t>A 50 year old woman visits her family physician and the physician prescribes her medication to prevent postmenopausal osteoporosis. She tells her this drug is a synthetic PTH analogue.</a:t>
            </a:r>
            <a:endParaRPr sz="1500">
              <a:solidFill>
                <a:schemeClr val="dk1"/>
              </a:solidFill>
              <a:latin typeface="Mada"/>
              <a:ea typeface="Mada"/>
              <a:cs typeface="Mada"/>
              <a:sym typeface="Mada"/>
            </a:endParaRPr>
          </a:p>
          <a:p>
            <a:pPr indent="0" lvl="0" marL="0" rtl="0" algn="l">
              <a:lnSpc>
                <a:spcPct val="100000"/>
              </a:lnSpc>
              <a:spcBef>
                <a:spcPts val="0"/>
              </a:spcBef>
              <a:spcAft>
                <a:spcPts val="0"/>
              </a:spcAft>
              <a:buNone/>
            </a:pPr>
            <a:r>
              <a:t/>
            </a:r>
            <a:endParaRPr sz="1500">
              <a:solidFill>
                <a:srgbClr val="78B8A3"/>
              </a:solidFill>
              <a:latin typeface="Mada"/>
              <a:ea typeface="Mada"/>
              <a:cs typeface="Mada"/>
              <a:sym typeface="Mada"/>
            </a:endParaRPr>
          </a:p>
          <a:p>
            <a:pPr indent="0" lvl="0" marL="0" rtl="0" algn="l">
              <a:lnSpc>
                <a:spcPct val="100000"/>
              </a:lnSpc>
              <a:spcBef>
                <a:spcPts val="0"/>
              </a:spcBef>
              <a:spcAft>
                <a:spcPts val="0"/>
              </a:spcAft>
              <a:buNone/>
            </a:pPr>
            <a:r>
              <a:rPr lang="en" sz="1500">
                <a:solidFill>
                  <a:srgbClr val="78B8A3"/>
                </a:solidFill>
                <a:latin typeface="Mada"/>
                <a:ea typeface="Mada"/>
                <a:cs typeface="Mada"/>
                <a:sym typeface="Mada"/>
              </a:rPr>
              <a:t>Q1) What is the name of the drug that was prescribed?</a:t>
            </a:r>
            <a:endParaRPr sz="1500">
              <a:solidFill>
                <a:srgbClr val="78B8A3"/>
              </a:solidFill>
              <a:latin typeface="Mada"/>
              <a:ea typeface="Mada"/>
              <a:cs typeface="Mada"/>
              <a:sym typeface="Mada"/>
            </a:endParaRPr>
          </a:p>
          <a:p>
            <a:pPr indent="0" lvl="0" marL="0" rtl="0" algn="l">
              <a:lnSpc>
                <a:spcPct val="100000"/>
              </a:lnSpc>
              <a:spcBef>
                <a:spcPts val="0"/>
              </a:spcBef>
              <a:spcAft>
                <a:spcPts val="0"/>
              </a:spcAft>
              <a:buNone/>
            </a:pPr>
            <a:r>
              <a:t/>
            </a:r>
            <a:endParaRPr sz="1500">
              <a:solidFill>
                <a:srgbClr val="78B8A3"/>
              </a:solidFill>
              <a:latin typeface="Mada"/>
              <a:ea typeface="Mada"/>
              <a:cs typeface="Mada"/>
              <a:sym typeface="Mada"/>
            </a:endParaRPr>
          </a:p>
          <a:p>
            <a:pPr indent="0" lvl="0" marL="0" rtl="0" algn="l">
              <a:lnSpc>
                <a:spcPct val="100000"/>
              </a:lnSpc>
              <a:spcBef>
                <a:spcPts val="0"/>
              </a:spcBef>
              <a:spcAft>
                <a:spcPts val="0"/>
              </a:spcAft>
              <a:buNone/>
            </a:pPr>
            <a:r>
              <a:rPr lang="en" sz="1500">
                <a:solidFill>
                  <a:srgbClr val="78B8A3"/>
                </a:solidFill>
                <a:latin typeface="Mada"/>
                <a:ea typeface="Mada"/>
                <a:cs typeface="Mada"/>
                <a:sym typeface="Mada"/>
              </a:rPr>
              <a:t>Q2) List three possible adverse effects:</a:t>
            </a:r>
            <a:endParaRPr sz="1500">
              <a:solidFill>
                <a:srgbClr val="78B8A3"/>
              </a:solidFill>
              <a:latin typeface="Mada"/>
              <a:ea typeface="Mada"/>
              <a:cs typeface="Mada"/>
              <a:sym typeface="Mada"/>
            </a:endParaRPr>
          </a:p>
          <a:p>
            <a:pPr indent="0" lvl="0" marL="0" rtl="0" algn="l">
              <a:lnSpc>
                <a:spcPct val="100000"/>
              </a:lnSpc>
              <a:spcBef>
                <a:spcPts val="0"/>
              </a:spcBef>
              <a:spcAft>
                <a:spcPts val="0"/>
              </a:spcAft>
              <a:buNone/>
            </a:pPr>
            <a:r>
              <a:t/>
            </a:r>
            <a:endParaRPr sz="1500">
              <a:solidFill>
                <a:srgbClr val="78B8A3"/>
              </a:solidFill>
              <a:latin typeface="Mada"/>
              <a:ea typeface="Mada"/>
              <a:cs typeface="Mada"/>
              <a:sym typeface="Mada"/>
            </a:endParaRPr>
          </a:p>
          <a:p>
            <a:pPr indent="0" lvl="0" marL="0" rtl="0" algn="l">
              <a:lnSpc>
                <a:spcPct val="100000"/>
              </a:lnSpc>
              <a:spcBef>
                <a:spcPts val="0"/>
              </a:spcBef>
              <a:spcAft>
                <a:spcPts val="0"/>
              </a:spcAft>
              <a:buNone/>
            </a:pPr>
            <a:r>
              <a:rPr lang="en" sz="1500">
                <a:solidFill>
                  <a:srgbClr val="78B8A3"/>
                </a:solidFill>
                <a:latin typeface="Mada"/>
                <a:ea typeface="Mada"/>
                <a:cs typeface="Mada"/>
                <a:sym typeface="Mada"/>
              </a:rPr>
              <a:t>Q3) List two other hormones that can be used in the treatment of osteoporosis</a:t>
            </a:r>
            <a:endParaRPr sz="1500">
              <a:solidFill>
                <a:srgbClr val="78B8A3"/>
              </a:solidFill>
              <a:latin typeface="Mada"/>
              <a:ea typeface="Mada"/>
              <a:cs typeface="Mada"/>
              <a:sym typeface="Mada"/>
            </a:endParaRPr>
          </a:p>
        </p:txBody>
      </p:sp>
      <p:sp>
        <p:nvSpPr>
          <p:cNvPr id="316" name="Google Shape;316;p42"/>
          <p:cNvSpPr/>
          <p:nvPr/>
        </p:nvSpPr>
        <p:spPr>
          <a:xfrm>
            <a:off x="655500" y="6221354"/>
            <a:ext cx="1311000" cy="390600"/>
          </a:xfrm>
          <a:prstGeom prst="round2DiagRect">
            <a:avLst>
              <a:gd fmla="val 50000" name="adj1"/>
              <a:gd fmla="val 0" name="adj2"/>
            </a:avLst>
          </a:prstGeom>
          <a:solidFill>
            <a:srgbClr val="FFFFFF"/>
          </a:solid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A4CFC1"/>
                </a:solidFill>
                <a:latin typeface="Georgia"/>
                <a:ea typeface="Georgia"/>
                <a:cs typeface="Georgia"/>
                <a:sym typeface="Georgia"/>
              </a:rPr>
              <a:t>SAQ</a:t>
            </a:r>
            <a:endParaRPr b="1" sz="1800">
              <a:solidFill>
                <a:srgbClr val="A4CFC1"/>
              </a:solidFill>
              <a:latin typeface="Georgia"/>
              <a:ea typeface="Georgia"/>
              <a:cs typeface="Georgia"/>
              <a:sym typeface="Georgia"/>
            </a:endParaRPr>
          </a:p>
        </p:txBody>
      </p:sp>
      <p:sp>
        <p:nvSpPr>
          <p:cNvPr id="317" name="Google Shape;317;p42"/>
          <p:cNvSpPr/>
          <p:nvPr/>
        </p:nvSpPr>
        <p:spPr>
          <a:xfrm>
            <a:off x="731500" y="1085864"/>
            <a:ext cx="1311000" cy="390600"/>
          </a:xfrm>
          <a:prstGeom prst="round2DiagRect">
            <a:avLst>
              <a:gd fmla="val 50000" name="adj1"/>
              <a:gd fmla="val 0" name="adj2"/>
            </a:avLst>
          </a:prstGeom>
          <a:solidFill>
            <a:srgbClr val="FFFFFF"/>
          </a:solid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A4CFC1"/>
                </a:solidFill>
                <a:latin typeface="Georgia"/>
                <a:ea typeface="Georgia"/>
                <a:cs typeface="Georgia"/>
                <a:sym typeface="Georgia"/>
              </a:rPr>
              <a:t>MCQ</a:t>
            </a:r>
            <a:endParaRPr b="1" sz="1800">
              <a:solidFill>
                <a:srgbClr val="A4CFC1"/>
              </a:solidFill>
              <a:latin typeface="Georgia"/>
              <a:ea typeface="Georgia"/>
              <a:cs typeface="Georgia"/>
              <a:sym typeface="Georgia"/>
            </a:endParaRPr>
          </a:p>
        </p:txBody>
      </p:sp>
      <p:sp>
        <p:nvSpPr>
          <p:cNvPr id="318" name="Google Shape;318;p42"/>
          <p:cNvSpPr/>
          <p:nvPr/>
        </p:nvSpPr>
        <p:spPr>
          <a:xfrm rot="10800000">
            <a:off x="-150" y="-9600"/>
            <a:ext cx="6840000" cy="733500"/>
          </a:xfrm>
          <a:prstGeom prst="round1Rect">
            <a:avLst>
              <a:gd fmla="val 16667" name="adj"/>
            </a:avLst>
          </a:prstGeom>
          <a:solidFill>
            <a:srgbClr val="C8E8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2"/>
          <p:cNvSpPr txBox="1"/>
          <p:nvPr/>
        </p:nvSpPr>
        <p:spPr>
          <a:xfrm>
            <a:off x="2743200" y="-152400"/>
            <a:ext cx="27717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314043"/>
                </a:solidFill>
                <a:latin typeface="Georgia"/>
                <a:ea typeface="Georgia"/>
                <a:cs typeface="Georgia"/>
                <a:sym typeface="Georgia"/>
              </a:rPr>
              <a:t>Quiz</a:t>
            </a:r>
            <a:endParaRPr b="1" sz="4800">
              <a:solidFill>
                <a:srgbClr val="314043"/>
              </a:solidFill>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23" name="Shape 323"/>
        <p:cNvGrpSpPr/>
        <p:nvPr/>
      </p:nvGrpSpPr>
      <p:grpSpPr>
        <a:xfrm>
          <a:off x="0" y="0"/>
          <a:ext cx="0" cy="0"/>
          <a:chOff x="0" y="0"/>
          <a:chExt cx="0" cy="0"/>
        </a:xfrm>
      </p:grpSpPr>
      <p:sp>
        <p:nvSpPr>
          <p:cNvPr id="324" name="Google Shape;324;p43"/>
          <p:cNvSpPr/>
          <p:nvPr/>
        </p:nvSpPr>
        <p:spPr>
          <a:xfrm rot="10800000">
            <a:off x="-9450" y="0"/>
            <a:ext cx="6848400" cy="4533900"/>
          </a:xfrm>
          <a:prstGeom prst="round1Rect">
            <a:avLst>
              <a:gd fmla="val 16667" name="adj"/>
            </a:avLst>
          </a:prstGeom>
          <a:solidFill>
            <a:srgbClr val="3140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5" name="Google Shape;325;p43"/>
          <p:cNvPicPr preferRelativeResize="0"/>
          <p:nvPr/>
        </p:nvPicPr>
        <p:blipFill rotWithShape="1">
          <a:blip r:embed="rId3">
            <a:alphaModFix/>
          </a:blip>
          <a:srcRect b="49917" l="0" r="0" t="0"/>
          <a:stretch/>
        </p:blipFill>
        <p:spPr>
          <a:xfrm rot="10800000">
            <a:off x="190500" y="150"/>
            <a:ext cx="6649500" cy="4286100"/>
          </a:xfrm>
          <a:prstGeom prst="round1Rect">
            <a:avLst>
              <a:gd fmla="val 16667" name="adj"/>
            </a:avLst>
          </a:prstGeom>
          <a:noFill/>
          <a:ln>
            <a:noFill/>
          </a:ln>
        </p:spPr>
      </p:pic>
      <p:sp>
        <p:nvSpPr>
          <p:cNvPr id="326" name="Google Shape;326;p43"/>
          <p:cNvSpPr/>
          <p:nvPr/>
        </p:nvSpPr>
        <p:spPr>
          <a:xfrm rot="10800000">
            <a:off x="295350" y="300"/>
            <a:ext cx="6543600" cy="4228800"/>
          </a:xfrm>
          <a:prstGeom prst="round1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3"/>
          <p:cNvSpPr txBox="1"/>
          <p:nvPr/>
        </p:nvSpPr>
        <p:spPr>
          <a:xfrm>
            <a:off x="466725" y="1578675"/>
            <a:ext cx="6267600" cy="27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3600">
                <a:solidFill>
                  <a:srgbClr val="78B8A3"/>
                </a:solidFill>
                <a:latin typeface="Georgia"/>
                <a:ea typeface="Georgia"/>
                <a:cs typeface="Georgia"/>
                <a:sym typeface="Georgia"/>
              </a:rPr>
              <a:t>Thank you for all your love and support.</a:t>
            </a:r>
            <a:endParaRPr b="1" i="1" sz="3600">
              <a:solidFill>
                <a:srgbClr val="78B8A3"/>
              </a:solidFill>
              <a:latin typeface="Georgia"/>
              <a:ea typeface="Georgia"/>
              <a:cs typeface="Georgia"/>
              <a:sym typeface="Georgia"/>
            </a:endParaRPr>
          </a:p>
          <a:p>
            <a:pPr indent="0" lvl="0" marL="0" rtl="0" algn="ctr">
              <a:spcBef>
                <a:spcPts val="0"/>
              </a:spcBef>
              <a:spcAft>
                <a:spcPts val="0"/>
              </a:spcAft>
              <a:buNone/>
            </a:pPr>
            <a:r>
              <a:t/>
            </a:r>
            <a:endParaRPr b="1" i="1" sz="3600">
              <a:solidFill>
                <a:srgbClr val="78B8A3"/>
              </a:solidFill>
              <a:latin typeface="Georgia"/>
              <a:ea typeface="Georgia"/>
              <a:cs typeface="Georgia"/>
              <a:sym typeface="Georgia"/>
            </a:endParaRPr>
          </a:p>
          <a:p>
            <a:pPr indent="0" lvl="0" marL="0" rtl="0" algn="ctr">
              <a:spcBef>
                <a:spcPts val="0"/>
              </a:spcBef>
              <a:spcAft>
                <a:spcPts val="0"/>
              </a:spcAft>
              <a:buNone/>
            </a:pPr>
            <a:r>
              <a:rPr b="1" i="1" lang="en" sz="3600">
                <a:solidFill>
                  <a:srgbClr val="78B8A3"/>
                </a:solidFill>
                <a:latin typeface="Georgia"/>
                <a:ea typeface="Georgia"/>
                <a:cs typeface="Georgia"/>
                <a:sym typeface="Georgia"/>
              </a:rPr>
              <a:t>Good luck future doctors!</a:t>
            </a:r>
            <a:endParaRPr b="1" i="1" sz="3600">
              <a:solidFill>
                <a:srgbClr val="78B8A3"/>
              </a:solidFill>
              <a:latin typeface="Georgia"/>
              <a:ea typeface="Georgia"/>
              <a:cs typeface="Georgia"/>
              <a:sym typeface="Georgia"/>
            </a:endParaRPr>
          </a:p>
        </p:txBody>
      </p:sp>
      <p:pic>
        <p:nvPicPr>
          <p:cNvPr id="328" name="Google Shape;328;p43"/>
          <p:cNvPicPr preferRelativeResize="0"/>
          <p:nvPr/>
        </p:nvPicPr>
        <p:blipFill rotWithShape="1">
          <a:blip r:embed="rId4">
            <a:alphaModFix/>
          </a:blip>
          <a:srcRect b="14879" l="0" r="0" t="16169"/>
          <a:stretch/>
        </p:blipFill>
        <p:spPr>
          <a:xfrm>
            <a:off x="2600325" y="228600"/>
            <a:ext cx="1829900" cy="1261725"/>
          </a:xfrm>
          <a:prstGeom prst="rect">
            <a:avLst/>
          </a:prstGeom>
          <a:noFill/>
          <a:ln>
            <a:noFill/>
          </a:ln>
        </p:spPr>
      </p:pic>
      <p:sp>
        <p:nvSpPr>
          <p:cNvPr id="329" name="Google Shape;329;p43"/>
          <p:cNvSpPr txBox="1"/>
          <p:nvPr/>
        </p:nvSpPr>
        <p:spPr>
          <a:xfrm>
            <a:off x="162000" y="5522831"/>
            <a:ext cx="6429300" cy="139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314043"/>
                </a:solidFill>
                <a:latin typeface="Georgia"/>
                <a:ea typeface="Georgia"/>
                <a:cs typeface="Georgia"/>
                <a:sym typeface="Georgia"/>
              </a:rPr>
              <a:t>Team Leaders:</a:t>
            </a:r>
            <a:endParaRPr b="1" sz="1200">
              <a:solidFill>
                <a:srgbClr val="314043"/>
              </a:solidFill>
              <a:latin typeface="Georgia"/>
              <a:ea typeface="Georgia"/>
              <a:cs typeface="Georgia"/>
              <a:sym typeface="Georgia"/>
            </a:endParaRPr>
          </a:p>
          <a:p>
            <a:pPr indent="0" lvl="0" marL="0" rtl="0" algn="ctr">
              <a:spcBef>
                <a:spcPts val="0"/>
              </a:spcBef>
              <a:spcAft>
                <a:spcPts val="0"/>
              </a:spcAft>
              <a:buNone/>
            </a:pPr>
            <a:r>
              <a:t/>
            </a:r>
            <a:endParaRPr b="1" sz="1200">
              <a:solidFill>
                <a:srgbClr val="351C75"/>
              </a:solidFill>
              <a:latin typeface="Georgia"/>
              <a:ea typeface="Georgia"/>
              <a:cs typeface="Georgia"/>
              <a:sym typeface="Georgia"/>
            </a:endParaRPr>
          </a:p>
          <a:p>
            <a:pPr indent="0" lvl="0" marL="0" rtl="0" algn="ctr">
              <a:spcBef>
                <a:spcPts val="0"/>
              </a:spcBef>
              <a:spcAft>
                <a:spcPts val="0"/>
              </a:spcAft>
              <a:buNone/>
            </a:pPr>
            <a:r>
              <a:t/>
            </a:r>
            <a:endParaRPr b="1" sz="1200">
              <a:solidFill>
                <a:srgbClr val="351C75"/>
              </a:solidFill>
              <a:latin typeface="Georgia"/>
              <a:ea typeface="Georgia"/>
              <a:cs typeface="Georgia"/>
              <a:sym typeface="Georgia"/>
            </a:endParaRPr>
          </a:p>
          <a:p>
            <a:pPr indent="0" lvl="0" marL="0" rtl="0" algn="ctr">
              <a:spcBef>
                <a:spcPts val="0"/>
              </a:spcBef>
              <a:spcAft>
                <a:spcPts val="0"/>
              </a:spcAft>
              <a:buNone/>
            </a:pPr>
            <a:r>
              <a:rPr b="1" lang="en" sz="2400">
                <a:solidFill>
                  <a:srgbClr val="A4CFC1"/>
                </a:solidFill>
                <a:latin typeface="Mada"/>
                <a:ea typeface="Mada"/>
                <a:cs typeface="Mada"/>
                <a:sym typeface="Mada"/>
              </a:rPr>
              <a:t>May Babaeer           Zyad Aldosari</a:t>
            </a:r>
            <a:endParaRPr b="1" sz="2400">
              <a:solidFill>
                <a:srgbClr val="A4CFC1"/>
              </a:solidFill>
              <a:latin typeface="Mada"/>
              <a:ea typeface="Mada"/>
              <a:cs typeface="Mada"/>
              <a:sym typeface="Mada"/>
            </a:endParaRPr>
          </a:p>
        </p:txBody>
      </p:sp>
      <p:sp>
        <p:nvSpPr>
          <p:cNvPr id="330" name="Google Shape;330;p43"/>
          <p:cNvSpPr txBox="1"/>
          <p:nvPr/>
        </p:nvSpPr>
        <p:spPr>
          <a:xfrm>
            <a:off x="-240308" y="7274975"/>
            <a:ext cx="7373400" cy="7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314043"/>
                </a:solidFill>
                <a:latin typeface="Georgia"/>
                <a:ea typeface="Georgia"/>
                <a:cs typeface="Georgia"/>
                <a:sym typeface="Georgia"/>
              </a:rPr>
              <a:t>This Magnificent Work was Done By:</a:t>
            </a:r>
            <a:endParaRPr b="1" sz="2700">
              <a:solidFill>
                <a:srgbClr val="314043"/>
              </a:solidFill>
              <a:latin typeface="Mada"/>
              <a:ea typeface="Mada"/>
              <a:cs typeface="Mada"/>
              <a:sym typeface="Mada"/>
            </a:endParaRPr>
          </a:p>
        </p:txBody>
      </p:sp>
      <p:sp>
        <p:nvSpPr>
          <p:cNvPr id="331" name="Google Shape;331;p43"/>
          <p:cNvSpPr txBox="1"/>
          <p:nvPr/>
        </p:nvSpPr>
        <p:spPr>
          <a:xfrm>
            <a:off x="252450" y="7888525"/>
            <a:ext cx="6429300" cy="109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A4CFC1"/>
                </a:solidFill>
                <a:latin typeface="Mada"/>
                <a:ea typeface="Mada"/>
                <a:cs typeface="Mada"/>
                <a:sym typeface="Mada"/>
              </a:rPr>
              <a:t>Salman Alagla</a:t>
            </a:r>
            <a:r>
              <a:rPr b="1" lang="en" sz="2400">
                <a:solidFill>
                  <a:srgbClr val="A4CFC1"/>
                </a:solidFill>
                <a:latin typeface="Mada"/>
                <a:ea typeface="Mada"/>
                <a:cs typeface="Mada"/>
                <a:sym typeface="Mada"/>
              </a:rPr>
              <a:t>         Khalid Aldossari    </a:t>
            </a:r>
            <a:r>
              <a:rPr b="1" lang="en" sz="2400">
                <a:solidFill>
                  <a:srgbClr val="8E7CC3"/>
                </a:solidFill>
                <a:latin typeface="Mada"/>
                <a:ea typeface="Mada"/>
                <a:cs typeface="Mada"/>
                <a:sym typeface="Mada"/>
              </a:rPr>
              <a:t>   </a:t>
            </a:r>
            <a:endParaRPr b="1" sz="2400">
              <a:solidFill>
                <a:srgbClr val="8E7CC3"/>
              </a:solidFill>
              <a:latin typeface="Mada"/>
              <a:ea typeface="Mada"/>
              <a:cs typeface="Mada"/>
              <a:sym typeface="Mada"/>
            </a:endParaRPr>
          </a:p>
          <a:p>
            <a:pPr indent="0" lvl="0" marL="0" rtl="0" algn="l">
              <a:spcBef>
                <a:spcPts val="0"/>
              </a:spcBef>
              <a:spcAft>
                <a:spcPts val="0"/>
              </a:spcAft>
              <a:buNone/>
            </a:pPr>
            <a:r>
              <a:t/>
            </a:r>
            <a:endParaRPr b="1" sz="1100">
              <a:solidFill>
                <a:srgbClr val="A4CFC1"/>
              </a:solidFill>
              <a:latin typeface="Mada"/>
              <a:ea typeface="Mada"/>
              <a:cs typeface="Mada"/>
              <a:sym typeface="Mada"/>
            </a:endParaRPr>
          </a:p>
          <a:p>
            <a:pPr indent="0" lvl="0" marL="0" rtl="0" algn="ctr">
              <a:spcBef>
                <a:spcPts val="0"/>
              </a:spcBef>
              <a:spcAft>
                <a:spcPts val="0"/>
              </a:spcAft>
              <a:buNone/>
            </a:pPr>
            <a:r>
              <a:rPr b="1" lang="en" sz="2400">
                <a:solidFill>
                  <a:srgbClr val="A4CFC1"/>
                </a:solidFill>
                <a:latin typeface="Mada"/>
                <a:ea typeface="Mada"/>
                <a:cs typeface="Mada"/>
                <a:sym typeface="Mada"/>
              </a:rPr>
              <a:t>Talal Abozaid          </a:t>
            </a:r>
            <a:r>
              <a:rPr b="1" lang="en" sz="2400">
                <a:solidFill>
                  <a:srgbClr val="8E7CC3"/>
                </a:solidFill>
                <a:latin typeface="Mada"/>
                <a:ea typeface="Mada"/>
                <a:cs typeface="Mada"/>
                <a:sym typeface="Mada"/>
              </a:rPr>
              <a:t>  </a:t>
            </a:r>
            <a:r>
              <a:rPr b="1" lang="en" sz="2400">
                <a:solidFill>
                  <a:srgbClr val="A4CFC1"/>
                </a:solidFill>
                <a:latin typeface="Mada"/>
                <a:ea typeface="Mada"/>
                <a:cs typeface="Mada"/>
                <a:sym typeface="Mada"/>
              </a:rPr>
              <a:t>Naif Aldossari</a:t>
            </a:r>
            <a:endParaRPr b="1" sz="1100">
              <a:solidFill>
                <a:srgbClr val="A4CFC1"/>
              </a:solidFill>
              <a:latin typeface="Mada"/>
              <a:ea typeface="Mada"/>
              <a:cs typeface="Mada"/>
              <a:sym typeface="Mada"/>
            </a:endParaRPr>
          </a:p>
          <a:p>
            <a:pPr indent="0" lvl="0" marL="0" rtl="0" algn="ctr">
              <a:spcBef>
                <a:spcPts val="0"/>
              </a:spcBef>
              <a:spcAft>
                <a:spcPts val="0"/>
              </a:spcAft>
              <a:buNone/>
            </a:pPr>
            <a:r>
              <a:t/>
            </a:r>
            <a:endParaRPr b="1" sz="2400">
              <a:solidFill>
                <a:srgbClr val="A4CFC1"/>
              </a:solidFill>
              <a:latin typeface="Mada"/>
              <a:ea typeface="Mada"/>
              <a:cs typeface="Mada"/>
              <a:sym typeface="Mada"/>
            </a:endParaRPr>
          </a:p>
        </p:txBody>
      </p:sp>
      <p:sp>
        <p:nvSpPr>
          <p:cNvPr id="332" name="Google Shape;332;p43"/>
          <p:cNvSpPr txBox="1"/>
          <p:nvPr/>
        </p:nvSpPr>
        <p:spPr>
          <a:xfrm>
            <a:off x="1131300" y="9179975"/>
            <a:ext cx="45837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314043"/>
                </a:solidFill>
                <a:latin typeface="Georgia"/>
                <a:ea typeface="Georgia"/>
                <a:cs typeface="Georgia"/>
                <a:sym typeface="Georgia"/>
              </a:rPr>
              <a:t>Note writers</a:t>
            </a:r>
            <a:endParaRPr b="1" sz="2700">
              <a:solidFill>
                <a:srgbClr val="314043"/>
              </a:solidFill>
              <a:latin typeface="Mada"/>
              <a:ea typeface="Mada"/>
              <a:cs typeface="Mada"/>
              <a:sym typeface="Mada"/>
            </a:endParaRPr>
          </a:p>
        </p:txBody>
      </p:sp>
      <p:sp>
        <p:nvSpPr>
          <p:cNvPr id="333" name="Google Shape;333;p43"/>
          <p:cNvSpPr txBox="1"/>
          <p:nvPr/>
        </p:nvSpPr>
        <p:spPr>
          <a:xfrm>
            <a:off x="1055100" y="10627775"/>
            <a:ext cx="45837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314043"/>
                </a:solidFill>
                <a:latin typeface="Georgia"/>
                <a:ea typeface="Georgia"/>
                <a:cs typeface="Georgia"/>
                <a:sym typeface="Georgia"/>
              </a:rPr>
              <a:t>Quiz writers</a:t>
            </a:r>
            <a:endParaRPr b="1" sz="2700">
              <a:solidFill>
                <a:srgbClr val="314043"/>
              </a:solidFill>
              <a:latin typeface="Mada"/>
              <a:ea typeface="Mada"/>
              <a:cs typeface="Mada"/>
              <a:sym typeface="Mada"/>
            </a:endParaRPr>
          </a:p>
        </p:txBody>
      </p:sp>
      <p:sp>
        <p:nvSpPr>
          <p:cNvPr id="334" name="Google Shape;334;p43"/>
          <p:cNvSpPr txBox="1"/>
          <p:nvPr/>
        </p:nvSpPr>
        <p:spPr>
          <a:xfrm>
            <a:off x="252450" y="9841150"/>
            <a:ext cx="64293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A4CFC1"/>
                </a:solidFill>
                <a:latin typeface="Mada"/>
                <a:ea typeface="Mada"/>
                <a:cs typeface="Mada"/>
                <a:sym typeface="Mada"/>
              </a:rPr>
              <a:t>Nouf AlShammari</a:t>
            </a:r>
            <a:endParaRPr b="1" sz="2400">
              <a:solidFill>
                <a:srgbClr val="A4CFC1"/>
              </a:solidFill>
              <a:latin typeface="Mada"/>
              <a:ea typeface="Mada"/>
              <a:cs typeface="Mada"/>
              <a:sym typeface="Mada"/>
            </a:endParaRPr>
          </a:p>
        </p:txBody>
      </p:sp>
      <p:sp>
        <p:nvSpPr>
          <p:cNvPr id="335" name="Google Shape;335;p43"/>
          <p:cNvSpPr txBox="1"/>
          <p:nvPr/>
        </p:nvSpPr>
        <p:spPr>
          <a:xfrm>
            <a:off x="252450" y="11288950"/>
            <a:ext cx="64293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400">
                <a:solidFill>
                  <a:srgbClr val="A4CFC1"/>
                </a:solidFill>
                <a:latin typeface="Mada"/>
                <a:ea typeface="Mada"/>
                <a:cs typeface="Mada"/>
                <a:sym typeface="Mada"/>
              </a:rPr>
              <a:t>Salman Alagla</a:t>
            </a:r>
            <a:endParaRPr b="1" sz="2400">
              <a:solidFill>
                <a:srgbClr val="A4CFC1"/>
              </a:solidFill>
              <a:latin typeface="Mada"/>
              <a:ea typeface="Mada"/>
              <a:cs typeface="Mada"/>
              <a:sym typeface="Mad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