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12189600" cx="6840000"/>
  <p:notesSz cx="6858000" cy="9144000"/>
  <p:embeddedFontLst>
    <p:embeddedFont>
      <p:font typeface="Mada"/>
      <p:regular r:id="rId18"/>
      <p:bold r:id="rId19"/>
    </p:embeddedFont>
    <p:embeddedFont>
      <p:font typeface="Ex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39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8829113-79C0-4FBA-A4E1-3AA1A891E5A8}">
  <a:tblStyle styleId="{88829113-79C0-4FBA-A4E1-3AA1A891E5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 orient="horz"/>
        <p:guide pos="21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regular.fntdata"/><Relationship Id="rId11" Type="http://schemas.openxmlformats.org/officeDocument/2006/relationships/slide" Target="slides/slide3.xml"/><Relationship Id="rId22" Type="http://schemas.openxmlformats.org/officeDocument/2006/relationships/font" Target="fonts/Exo-italic.fntdata"/><Relationship Id="rId10" Type="http://schemas.openxmlformats.org/officeDocument/2006/relationships/slide" Target="slides/slide2.xml"/><Relationship Id="rId21" Type="http://schemas.openxmlformats.org/officeDocument/2006/relationships/font" Target="fonts/Exo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font" Target="fonts/Ex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font" Target="fonts/Mada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ada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ec34fa4cf_0_235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ec34fa4cf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c34fa4cf_0_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ec34fa4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03a4e7596_0_8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03a4e759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e24c9aa65f4cf7d_1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e24c9aa65f4cf7d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0d07fefe6_0_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70d07fef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03a4e7596_0_88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03a4e759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ec34fa4cf_0_9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6ec34fa4c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ec34fa4cf_0_375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6ec34fa4cf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6ec34fa4cf_0_390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6ec34fa4cf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ctrTitle"/>
          </p:nvPr>
        </p:nvSpPr>
        <p:spPr>
          <a:xfrm>
            <a:off x="233168" y="1764571"/>
            <a:ext cx="63735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26"/>
          <p:cNvSpPr txBox="1"/>
          <p:nvPr>
            <p:ph idx="1" type="subTitle"/>
          </p:nvPr>
        </p:nvSpPr>
        <p:spPr>
          <a:xfrm>
            <a:off x="233161" y="6716604"/>
            <a:ext cx="63735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type="title"/>
          </p:nvPr>
        </p:nvSpPr>
        <p:spPr>
          <a:xfrm>
            <a:off x="233161" y="5097308"/>
            <a:ext cx="63735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233161" y="2731255"/>
            <a:ext cx="63735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29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31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p3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366722" y="1066812"/>
            <a:ext cx="47631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6" name="Google Shape;126;p3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-150" y="11309950"/>
            <a:ext cx="6840000" cy="8760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A4CFC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150" y="0"/>
            <a:ext cx="6840000" cy="95400"/>
          </a:xfrm>
          <a:prstGeom prst="rect">
            <a:avLst/>
          </a:prstGeom>
          <a:solidFill>
            <a:srgbClr val="A4C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3"/>
          <p:cNvSpPr txBox="1"/>
          <p:nvPr>
            <p:ph type="title"/>
          </p:nvPr>
        </p:nvSpPr>
        <p:spPr>
          <a:xfrm>
            <a:off x="198602" y="2922506"/>
            <a:ext cx="3025800" cy="35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0" name="Google Shape;130;p33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1" name="Google Shape;131;p33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5" name="Google Shape;135;p3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hasCustomPrompt="1" type="title"/>
          </p:nvPr>
        </p:nvSpPr>
        <p:spPr>
          <a:xfrm>
            <a:off x="233161" y="2621410"/>
            <a:ext cx="63735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35"/>
          <p:cNvSpPr txBox="1"/>
          <p:nvPr>
            <p:ph idx="1" type="body"/>
          </p:nvPr>
        </p:nvSpPr>
        <p:spPr>
          <a:xfrm>
            <a:off x="233161" y="7470470"/>
            <a:ext cx="63735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233161" y="1054666"/>
            <a:ext cx="63735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233161" y="2731255"/>
            <a:ext cx="63735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hyperlink" Target="https://docs.google.com/document/d/18dHL2ykZFPQ9hg13ZT0ZVUgpo3UEiRQoEbcOT_JltQg/edit?usp=sharing" TargetMode="External"/><Relationship Id="rId8" Type="http://schemas.openxmlformats.org/officeDocument/2006/relationships/hyperlink" Target="https://docs.google.com/document/d/1h6bOhnByXFE0MiGApPzvgJCtHDqhL49dmPpb7aOQxcg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1404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40000" cy="12189600"/>
          </a:xfrm>
          <a:prstGeom prst="round2DiagRect">
            <a:avLst>
              <a:gd fmla="val 42612" name="adj1"/>
              <a:gd fmla="val 0" name="adj2"/>
            </a:avLst>
          </a:prstGeom>
          <a:noFill/>
          <a:ln>
            <a:noFill/>
          </a:ln>
        </p:spPr>
      </p:pic>
      <p:sp>
        <p:nvSpPr>
          <p:cNvPr id="147" name="Google Shape;147;p37"/>
          <p:cNvSpPr/>
          <p:nvPr/>
        </p:nvSpPr>
        <p:spPr>
          <a:xfrm>
            <a:off x="47625" y="130673"/>
            <a:ext cx="6725400" cy="119160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37"/>
          <p:cNvPicPr preferRelativeResize="0"/>
          <p:nvPr/>
        </p:nvPicPr>
        <p:blipFill rotWithShape="1">
          <a:blip r:embed="rId4">
            <a:alphaModFix/>
          </a:blip>
          <a:srcRect b="12040" l="0" r="0" t="12844"/>
          <a:stretch/>
        </p:blipFill>
        <p:spPr>
          <a:xfrm>
            <a:off x="5665200" y="123825"/>
            <a:ext cx="1054575" cy="7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0857" y="287814"/>
            <a:ext cx="991049" cy="649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7"/>
          <p:cNvSpPr/>
          <p:nvPr/>
        </p:nvSpPr>
        <p:spPr>
          <a:xfrm>
            <a:off x="933375" y="5544975"/>
            <a:ext cx="4884300" cy="1442100"/>
          </a:xfrm>
          <a:prstGeom prst="bracketPair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37"/>
          <p:cNvPicPr preferRelativeResize="0"/>
          <p:nvPr/>
        </p:nvPicPr>
        <p:blipFill rotWithShape="1">
          <a:blip r:embed="rId6">
            <a:alphaModFix/>
          </a:blip>
          <a:srcRect b="33687" l="12321" r="13045" t="0"/>
          <a:stretch/>
        </p:blipFill>
        <p:spPr>
          <a:xfrm>
            <a:off x="2186175" y="1818325"/>
            <a:ext cx="2557200" cy="2550300"/>
          </a:xfrm>
          <a:prstGeom prst="ellipse">
            <a:avLst/>
          </a:prstGeom>
          <a:noFill/>
          <a:ln cap="flat" cmpd="sng" w="38100">
            <a:solidFill>
              <a:srgbClr val="A4CFC1"/>
            </a:solidFill>
            <a:prstDash val="lgDash"/>
            <a:round/>
            <a:headEnd len="sm" w="sm" type="none"/>
            <a:tailEnd len="sm" w="sm" type="none"/>
          </a:ln>
        </p:spPr>
      </p:pic>
      <p:sp>
        <p:nvSpPr>
          <p:cNvPr id="152" name="Google Shape;152;p37"/>
          <p:cNvSpPr txBox="1"/>
          <p:nvPr/>
        </p:nvSpPr>
        <p:spPr>
          <a:xfrm>
            <a:off x="1743075" y="4429125"/>
            <a:ext cx="3524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Endocrine Block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37"/>
          <p:cNvSpPr txBox="1"/>
          <p:nvPr/>
        </p:nvSpPr>
        <p:spPr>
          <a:xfrm>
            <a:off x="1743075" y="4810125"/>
            <a:ext cx="35241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Pharmacology team 438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4" name="Google Shape;154;p37"/>
          <p:cNvSpPr txBox="1"/>
          <p:nvPr/>
        </p:nvSpPr>
        <p:spPr>
          <a:xfrm>
            <a:off x="171450" y="7675539"/>
            <a:ext cx="3038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5" name="Google Shape;155;p37"/>
          <p:cNvSpPr txBox="1"/>
          <p:nvPr/>
        </p:nvSpPr>
        <p:spPr>
          <a:xfrm>
            <a:off x="200025" y="8192451"/>
            <a:ext cx="52767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By the end of the lecture , you should know:</a:t>
            </a:r>
            <a:endParaRPr b="1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Revise the synthesis of steroids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Mechanism of action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Pharmacokinetics of cortisol, pharmacodynamic actions and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therapeutic uses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Adverse reaction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200"/>
              <a:buFont typeface="Mada"/>
              <a:buChar char="●"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Steroids agonists and antagonists and their therapeutic applications.</a:t>
            </a:r>
            <a:endParaRPr sz="12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6" name="Google Shape;156;p37"/>
          <p:cNvSpPr txBox="1"/>
          <p:nvPr/>
        </p:nvSpPr>
        <p:spPr>
          <a:xfrm>
            <a:off x="619125" y="5886450"/>
            <a:ext cx="54864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Pharmacology of Corticosteroids</a:t>
            </a:r>
            <a:endParaRPr b="1" sz="30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Google Shape;157;p37"/>
          <p:cNvSpPr txBox="1"/>
          <p:nvPr/>
        </p:nvSpPr>
        <p:spPr>
          <a:xfrm>
            <a:off x="123825" y="11019029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Color index:</a:t>
            </a:r>
            <a:endParaRPr b="1" u="sng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8" name="Google Shape;158;p37"/>
          <p:cNvSpPr txBox="1"/>
          <p:nvPr/>
        </p:nvSpPr>
        <p:spPr>
          <a:xfrm>
            <a:off x="66675" y="11295169"/>
            <a:ext cx="1666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Black : Main content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Red : Important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Blue: Males’ slides only</a:t>
            </a:r>
            <a:endParaRPr sz="1200">
              <a:solidFill>
                <a:srgbClr val="3D85C6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59" name="Google Shape;159;p37"/>
          <p:cNvCxnSpPr/>
          <p:nvPr/>
        </p:nvCxnSpPr>
        <p:spPr>
          <a:xfrm>
            <a:off x="1838325" y="11399843"/>
            <a:ext cx="0" cy="495300"/>
          </a:xfrm>
          <a:prstGeom prst="straightConnector1">
            <a:avLst/>
          </a:prstGeom>
          <a:noFill/>
          <a:ln cap="flat" cmpd="sng" w="9525">
            <a:solidFill>
              <a:srgbClr val="A7E3C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0" name="Google Shape;160;p37"/>
          <p:cNvSpPr txBox="1"/>
          <p:nvPr/>
        </p:nvSpPr>
        <p:spPr>
          <a:xfrm>
            <a:off x="1971675" y="11295169"/>
            <a:ext cx="22860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Purple: Females’ slides only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Grey: Extra info or explanation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Green : Dr.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1" name="Google Shape;161;p37"/>
          <p:cNvSpPr/>
          <p:nvPr/>
        </p:nvSpPr>
        <p:spPr>
          <a:xfrm flipH="1">
            <a:off x="5553225" y="1171575"/>
            <a:ext cx="1219800" cy="2382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  <a:hlinkClick r:id="rId7"/>
              </a:rPr>
              <a:t>Editing File</a:t>
            </a:r>
            <a:endParaRPr i="1" sz="1200" u="sng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2" name="Google Shape;162;p37"/>
          <p:cNvSpPr/>
          <p:nvPr/>
        </p:nvSpPr>
        <p:spPr>
          <a:xfrm flipH="1">
            <a:off x="5553225" y="1552575"/>
            <a:ext cx="1219800" cy="238200"/>
          </a:xfrm>
          <a:prstGeom prst="homePlat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 u="sng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  <a:hlinkClick r:id="rId8"/>
              </a:rPr>
              <a:t>Mnemonic File</a:t>
            </a:r>
            <a:endParaRPr i="1" sz="1200" u="sng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63" name="Google Shape;163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0950" y="203213"/>
            <a:ext cx="666601" cy="66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/>
          <p:nvPr/>
        </p:nvSpPr>
        <p:spPr>
          <a:xfrm>
            <a:off x="351988" y="1101220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Cholesterol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9" name="Google Shape;169;p38"/>
          <p:cNvSpPr/>
          <p:nvPr/>
        </p:nvSpPr>
        <p:spPr>
          <a:xfrm>
            <a:off x="351963" y="1836778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Pregnenolone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0" name="Google Shape;170;p38"/>
          <p:cNvSpPr/>
          <p:nvPr/>
        </p:nvSpPr>
        <p:spPr>
          <a:xfrm>
            <a:off x="351963" y="2436060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Progesterone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1" name="Google Shape;171;p38"/>
          <p:cNvSpPr/>
          <p:nvPr/>
        </p:nvSpPr>
        <p:spPr>
          <a:xfrm>
            <a:off x="86650" y="567551"/>
            <a:ext cx="1977900" cy="393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Mineralocorticoids</a:t>
            </a:r>
            <a:r>
              <a:rPr b="1" lang="en" sz="16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b="1" sz="16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2" name="Google Shape;172;p38"/>
          <p:cNvSpPr/>
          <p:nvPr/>
        </p:nvSpPr>
        <p:spPr>
          <a:xfrm>
            <a:off x="351950" y="2956743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11-Deoxy corticosterone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3" name="Google Shape;173;p38"/>
          <p:cNvSpPr/>
          <p:nvPr/>
        </p:nvSpPr>
        <p:spPr>
          <a:xfrm>
            <a:off x="351950" y="3556014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Corticosterone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4" name="Google Shape;174;p38"/>
          <p:cNvSpPr/>
          <p:nvPr/>
        </p:nvSpPr>
        <p:spPr>
          <a:xfrm>
            <a:off x="351975" y="4264645"/>
            <a:ext cx="1447200" cy="3759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Aldosterone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5" name="Google Shape;175;p38"/>
          <p:cNvSpPr/>
          <p:nvPr/>
        </p:nvSpPr>
        <p:spPr>
          <a:xfrm>
            <a:off x="2365147" y="567551"/>
            <a:ext cx="1977900" cy="393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Glucocorticoids</a:t>
            </a:r>
            <a:r>
              <a:rPr b="1" lang="en" sz="16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b="1" sz="16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6" name="Google Shape;176;p38"/>
          <p:cNvSpPr/>
          <p:nvPr/>
        </p:nvSpPr>
        <p:spPr>
          <a:xfrm>
            <a:off x="4551103" y="574235"/>
            <a:ext cx="1977900" cy="393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Sex hormones</a:t>
            </a:r>
            <a:endParaRPr b="1" sz="16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77" name="Google Shape;177;p38"/>
          <p:cNvCxnSpPr>
            <a:stCxn id="168" idx="2"/>
            <a:endCxn id="169" idx="0"/>
          </p:cNvCxnSpPr>
          <p:nvPr/>
        </p:nvCxnSpPr>
        <p:spPr>
          <a:xfrm>
            <a:off x="1075588" y="1477120"/>
            <a:ext cx="0" cy="359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8" name="Google Shape;178;p38"/>
          <p:cNvCxnSpPr>
            <a:stCxn id="169" idx="2"/>
            <a:endCxn id="170" idx="0"/>
          </p:cNvCxnSpPr>
          <p:nvPr/>
        </p:nvCxnSpPr>
        <p:spPr>
          <a:xfrm>
            <a:off x="1075563" y="2212678"/>
            <a:ext cx="0" cy="223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79" name="Google Shape;179;p38"/>
          <p:cNvCxnSpPr>
            <a:stCxn id="170" idx="2"/>
            <a:endCxn id="172" idx="0"/>
          </p:cNvCxnSpPr>
          <p:nvPr/>
        </p:nvCxnSpPr>
        <p:spPr>
          <a:xfrm>
            <a:off x="1075563" y="2811960"/>
            <a:ext cx="0" cy="144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0" name="Google Shape;180;p38"/>
          <p:cNvCxnSpPr>
            <a:stCxn id="172" idx="2"/>
            <a:endCxn id="173" idx="0"/>
          </p:cNvCxnSpPr>
          <p:nvPr/>
        </p:nvCxnSpPr>
        <p:spPr>
          <a:xfrm>
            <a:off x="1075550" y="3332643"/>
            <a:ext cx="0" cy="223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1" name="Google Shape;181;p38"/>
          <p:cNvCxnSpPr>
            <a:stCxn id="173" idx="2"/>
            <a:endCxn id="174" idx="0"/>
          </p:cNvCxnSpPr>
          <p:nvPr/>
        </p:nvCxnSpPr>
        <p:spPr>
          <a:xfrm>
            <a:off x="1075550" y="3931914"/>
            <a:ext cx="0" cy="332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82" name="Google Shape;182;p38"/>
          <p:cNvSpPr/>
          <p:nvPr/>
        </p:nvSpPr>
        <p:spPr>
          <a:xfrm>
            <a:off x="2659050" y="1836908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11-OH pregnenolone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3" name="Google Shape;183;p38"/>
          <p:cNvSpPr/>
          <p:nvPr/>
        </p:nvSpPr>
        <p:spPr>
          <a:xfrm>
            <a:off x="2659050" y="2436178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11-OH progesterone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2659050" y="2985510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11-Deoxy cortisol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5" name="Google Shape;185;p38"/>
          <p:cNvSpPr/>
          <p:nvPr/>
        </p:nvSpPr>
        <p:spPr>
          <a:xfrm>
            <a:off x="2659038" y="4279543"/>
            <a:ext cx="1447200" cy="3759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Cortisol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86" name="Google Shape;186;p38"/>
          <p:cNvCxnSpPr>
            <a:stCxn id="182" idx="2"/>
            <a:endCxn id="183" idx="0"/>
          </p:cNvCxnSpPr>
          <p:nvPr/>
        </p:nvCxnSpPr>
        <p:spPr>
          <a:xfrm>
            <a:off x="3382650" y="2212808"/>
            <a:ext cx="0" cy="223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7" name="Google Shape;187;p38"/>
          <p:cNvCxnSpPr>
            <a:stCxn id="183" idx="2"/>
            <a:endCxn id="184" idx="0"/>
          </p:cNvCxnSpPr>
          <p:nvPr/>
        </p:nvCxnSpPr>
        <p:spPr>
          <a:xfrm>
            <a:off x="3382650" y="2812078"/>
            <a:ext cx="0" cy="173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8" name="Google Shape;188;p38"/>
          <p:cNvCxnSpPr>
            <a:stCxn id="184" idx="2"/>
            <a:endCxn id="185" idx="0"/>
          </p:cNvCxnSpPr>
          <p:nvPr/>
        </p:nvCxnSpPr>
        <p:spPr>
          <a:xfrm>
            <a:off x="3382650" y="3361410"/>
            <a:ext cx="0" cy="9180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89" name="Google Shape;189;p38"/>
          <p:cNvSpPr/>
          <p:nvPr/>
        </p:nvSpPr>
        <p:spPr>
          <a:xfrm>
            <a:off x="4848402" y="1836795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Dehydroepiandrosterone (DHEA)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0" name="Google Shape;190;p38"/>
          <p:cNvSpPr/>
          <p:nvPr/>
        </p:nvSpPr>
        <p:spPr>
          <a:xfrm>
            <a:off x="4848402" y="2436066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Androstenodione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1" name="Google Shape;191;p38"/>
          <p:cNvSpPr/>
          <p:nvPr/>
        </p:nvSpPr>
        <p:spPr>
          <a:xfrm>
            <a:off x="4848402" y="3082133"/>
            <a:ext cx="1447200" cy="37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Testosterone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2" name="Google Shape;192;p38"/>
          <p:cNvSpPr/>
          <p:nvPr/>
        </p:nvSpPr>
        <p:spPr>
          <a:xfrm>
            <a:off x="4714815" y="4282065"/>
            <a:ext cx="1733400" cy="3759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Dihydrotestosterone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Estradiol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93" name="Google Shape;193;p38"/>
          <p:cNvCxnSpPr>
            <a:stCxn id="189" idx="2"/>
            <a:endCxn id="190" idx="0"/>
          </p:cNvCxnSpPr>
          <p:nvPr/>
        </p:nvCxnSpPr>
        <p:spPr>
          <a:xfrm>
            <a:off x="5572002" y="2212695"/>
            <a:ext cx="0" cy="223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4" name="Google Shape;194;p38"/>
          <p:cNvCxnSpPr>
            <a:stCxn id="190" idx="2"/>
            <a:endCxn id="191" idx="0"/>
          </p:cNvCxnSpPr>
          <p:nvPr/>
        </p:nvCxnSpPr>
        <p:spPr>
          <a:xfrm>
            <a:off x="5572002" y="2811966"/>
            <a:ext cx="0" cy="2703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5" name="Google Shape;195;p38"/>
          <p:cNvCxnSpPr>
            <a:stCxn id="191" idx="0"/>
            <a:endCxn id="190" idx="2"/>
          </p:cNvCxnSpPr>
          <p:nvPr/>
        </p:nvCxnSpPr>
        <p:spPr>
          <a:xfrm rot="10800000">
            <a:off x="5572002" y="2811833"/>
            <a:ext cx="0" cy="2703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6" name="Google Shape;196;p38"/>
          <p:cNvCxnSpPr>
            <a:stCxn id="169" idx="3"/>
            <a:endCxn id="182" idx="1"/>
          </p:cNvCxnSpPr>
          <p:nvPr/>
        </p:nvCxnSpPr>
        <p:spPr>
          <a:xfrm>
            <a:off x="1799163" y="2024728"/>
            <a:ext cx="8598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7" name="Google Shape;197;p38"/>
          <p:cNvCxnSpPr>
            <a:stCxn id="170" idx="3"/>
            <a:endCxn id="183" idx="1"/>
          </p:cNvCxnSpPr>
          <p:nvPr/>
        </p:nvCxnSpPr>
        <p:spPr>
          <a:xfrm>
            <a:off x="1799163" y="2624010"/>
            <a:ext cx="8598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8" name="Google Shape;198;p38"/>
          <p:cNvCxnSpPr>
            <a:stCxn id="183" idx="3"/>
            <a:endCxn id="190" idx="1"/>
          </p:cNvCxnSpPr>
          <p:nvPr/>
        </p:nvCxnSpPr>
        <p:spPr>
          <a:xfrm>
            <a:off x="4106250" y="2624128"/>
            <a:ext cx="7422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9" name="Google Shape;199;p38"/>
          <p:cNvCxnSpPr>
            <a:stCxn id="182" idx="3"/>
            <a:endCxn id="189" idx="1"/>
          </p:cNvCxnSpPr>
          <p:nvPr/>
        </p:nvCxnSpPr>
        <p:spPr>
          <a:xfrm>
            <a:off x="4106250" y="2024858"/>
            <a:ext cx="7422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200" name="Google Shape;200;p38"/>
          <p:cNvGrpSpPr/>
          <p:nvPr/>
        </p:nvGrpSpPr>
        <p:grpSpPr>
          <a:xfrm>
            <a:off x="280887" y="1555247"/>
            <a:ext cx="792900" cy="144900"/>
            <a:chOff x="268420" y="2526175"/>
            <a:chExt cx="792900" cy="144900"/>
          </a:xfrm>
        </p:grpSpPr>
        <p:sp>
          <p:nvSpPr>
            <p:cNvPr id="201" name="Google Shape;201;p38"/>
            <p:cNvSpPr/>
            <p:nvPr/>
          </p:nvSpPr>
          <p:spPr>
            <a:xfrm>
              <a:off x="268420" y="2526175"/>
              <a:ext cx="560700" cy="1449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900">
                  <a:latin typeface="Mada"/>
                  <a:ea typeface="Mada"/>
                  <a:cs typeface="Mada"/>
                  <a:sym typeface="Mada"/>
                </a:rPr>
                <a:t>ACTH</a:t>
              </a:r>
              <a:endParaRPr sz="900">
                <a:latin typeface="Mada"/>
                <a:ea typeface="Mada"/>
                <a:cs typeface="Mada"/>
                <a:sym typeface="Mada"/>
              </a:endParaRPr>
            </a:p>
          </p:txBody>
        </p:sp>
        <p:cxnSp>
          <p:nvCxnSpPr>
            <p:cNvPr id="202" name="Google Shape;202;p38"/>
            <p:cNvCxnSpPr>
              <a:stCxn id="201" idx="3"/>
            </p:cNvCxnSpPr>
            <p:nvPr/>
          </p:nvCxnSpPr>
          <p:spPr>
            <a:xfrm>
              <a:off x="829120" y="2598625"/>
              <a:ext cx="232200" cy="27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grpSp>
        <p:nvGrpSpPr>
          <p:cNvPr id="203" name="Google Shape;203;p38"/>
          <p:cNvGrpSpPr/>
          <p:nvPr/>
        </p:nvGrpSpPr>
        <p:grpSpPr>
          <a:xfrm>
            <a:off x="280892" y="4014209"/>
            <a:ext cx="792900" cy="144900"/>
            <a:chOff x="268420" y="2526175"/>
            <a:chExt cx="792900" cy="144900"/>
          </a:xfrm>
        </p:grpSpPr>
        <p:sp>
          <p:nvSpPr>
            <p:cNvPr id="204" name="Google Shape;204;p38"/>
            <p:cNvSpPr/>
            <p:nvPr/>
          </p:nvSpPr>
          <p:spPr>
            <a:xfrm>
              <a:off x="268420" y="2526175"/>
              <a:ext cx="560700" cy="1449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900">
                  <a:latin typeface="Mada"/>
                  <a:ea typeface="Mada"/>
                  <a:cs typeface="Mada"/>
                  <a:sym typeface="Mada"/>
                </a:rPr>
                <a:t>AT II</a:t>
              </a:r>
              <a:endParaRPr sz="900">
                <a:latin typeface="Mada"/>
                <a:ea typeface="Mada"/>
                <a:cs typeface="Mada"/>
                <a:sym typeface="Mada"/>
              </a:endParaRPr>
            </a:p>
          </p:txBody>
        </p:sp>
        <p:cxnSp>
          <p:nvCxnSpPr>
            <p:cNvPr id="205" name="Google Shape;205;p38"/>
            <p:cNvCxnSpPr>
              <a:stCxn id="204" idx="3"/>
            </p:cNvCxnSpPr>
            <p:nvPr/>
          </p:nvCxnSpPr>
          <p:spPr>
            <a:xfrm>
              <a:off x="829120" y="2598625"/>
              <a:ext cx="232200" cy="27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206" name="Google Shape;206;p38"/>
          <p:cNvSpPr txBox="1"/>
          <p:nvPr/>
        </p:nvSpPr>
        <p:spPr>
          <a:xfrm>
            <a:off x="1889971" y="1879832"/>
            <a:ext cx="6783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11αOH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1889971" y="2479232"/>
            <a:ext cx="6783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11αOH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4020747" y="1879825"/>
            <a:ext cx="7929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ada"/>
                <a:ea typeface="Mada"/>
                <a:cs typeface="Mada"/>
                <a:sym typeface="Mada"/>
              </a:rPr>
              <a:t>17,20 lyase</a:t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4034997" y="2481100"/>
            <a:ext cx="7929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ada"/>
                <a:ea typeface="Mada"/>
                <a:cs typeface="Mada"/>
                <a:sym typeface="Mada"/>
              </a:rPr>
              <a:t>17,20 lyase</a:t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0" name="Google Shape;210;p38"/>
          <p:cNvSpPr/>
          <p:nvPr/>
        </p:nvSpPr>
        <p:spPr>
          <a:xfrm>
            <a:off x="2643700" y="6068900"/>
            <a:ext cx="2524200" cy="104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1404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Mineralocorticoids: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Aldosterone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1" name="Google Shape;211;p38"/>
          <p:cNvSpPr/>
          <p:nvPr/>
        </p:nvSpPr>
        <p:spPr>
          <a:xfrm>
            <a:off x="1691200" y="5573600"/>
            <a:ext cx="2524200" cy="1009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8B8A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Glucocorticoids: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Cortisol (Hydrocortisone</a:t>
            </a:r>
            <a:r>
              <a:rPr b="1"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b="1" lang="en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)</a:t>
            </a:r>
            <a:endParaRPr b="1"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5129725" y="5583650"/>
            <a:ext cx="1691100" cy="14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They have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salt-retaining activity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which regulate Na &amp; K reabsorption in the collecting tubules of the kidney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3" name="Google Shape;213;p38"/>
          <p:cNvSpPr txBox="1"/>
          <p:nvPr/>
        </p:nvSpPr>
        <p:spPr>
          <a:xfrm>
            <a:off x="66675" y="5583125"/>
            <a:ext cx="1691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They have important effects on intermediary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metabolism, catabolism, immune responses, growth &amp; inflammation.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14" name="Google Shape;214;p38"/>
          <p:cNvCxnSpPr/>
          <p:nvPr/>
        </p:nvCxnSpPr>
        <p:spPr>
          <a:xfrm>
            <a:off x="5434525" y="5583125"/>
            <a:ext cx="1066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38"/>
          <p:cNvCxnSpPr/>
          <p:nvPr/>
        </p:nvCxnSpPr>
        <p:spPr>
          <a:xfrm>
            <a:off x="405325" y="6954725"/>
            <a:ext cx="1066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405325" y="5583125"/>
            <a:ext cx="1066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5434525" y="7040600"/>
            <a:ext cx="1066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38"/>
          <p:cNvSpPr txBox="1"/>
          <p:nvPr/>
        </p:nvSpPr>
        <p:spPr>
          <a:xfrm>
            <a:off x="505750" y="4816323"/>
            <a:ext cx="5791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Corticosteroids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152400" y="5189425"/>
            <a:ext cx="68400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Corticosteroids are steroid hormones produced by the adrenal cortex. They consist of two groups: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20" name="Google Shape;220;p38"/>
          <p:cNvGrpSpPr/>
          <p:nvPr/>
        </p:nvGrpSpPr>
        <p:grpSpPr>
          <a:xfrm>
            <a:off x="8272484" y="417643"/>
            <a:ext cx="6595039" cy="3813574"/>
            <a:chOff x="66711" y="7160868"/>
            <a:chExt cx="6595039" cy="3813574"/>
          </a:xfrm>
        </p:grpSpPr>
        <p:grpSp>
          <p:nvGrpSpPr>
            <p:cNvPr id="221" name="Google Shape;221;p38"/>
            <p:cNvGrpSpPr/>
            <p:nvPr/>
          </p:nvGrpSpPr>
          <p:grpSpPr>
            <a:xfrm>
              <a:off x="66711" y="7160868"/>
              <a:ext cx="6576093" cy="3813574"/>
              <a:chOff x="66708" y="7497202"/>
              <a:chExt cx="6576093" cy="3494844"/>
            </a:xfrm>
          </p:grpSpPr>
          <p:grpSp>
            <p:nvGrpSpPr>
              <p:cNvPr id="222" name="Google Shape;222;p38"/>
              <p:cNvGrpSpPr/>
              <p:nvPr/>
            </p:nvGrpSpPr>
            <p:grpSpPr>
              <a:xfrm>
                <a:off x="2512487" y="7772590"/>
                <a:ext cx="1731193" cy="2963841"/>
                <a:chOff x="3264101" y="1803519"/>
                <a:chExt cx="2531355" cy="3428387"/>
              </a:xfrm>
            </p:grpSpPr>
            <p:cxnSp>
              <p:nvCxnSpPr>
                <p:cNvPr id="223" name="Google Shape;223;p38"/>
                <p:cNvCxnSpPr/>
                <p:nvPr/>
              </p:nvCxnSpPr>
              <p:spPr>
                <a:xfrm>
                  <a:off x="4265835" y="3004412"/>
                  <a:ext cx="795900" cy="830400"/>
                </a:xfrm>
                <a:prstGeom prst="straightConnector1">
                  <a:avLst/>
                </a:prstGeom>
                <a:noFill/>
                <a:ln cap="flat" cmpd="sng" w="66675">
                  <a:solidFill>
                    <a:srgbClr val="D9D9D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4" name="Google Shape;224;p38"/>
                <p:cNvCxnSpPr/>
                <p:nvPr/>
              </p:nvCxnSpPr>
              <p:spPr>
                <a:xfrm flipH="1" rot="10800000">
                  <a:off x="4002526" y="4316949"/>
                  <a:ext cx="1059300" cy="443400"/>
                </a:xfrm>
                <a:prstGeom prst="straightConnector1">
                  <a:avLst/>
                </a:prstGeom>
                <a:noFill/>
                <a:ln cap="flat" cmpd="sng" w="66675">
                  <a:solidFill>
                    <a:srgbClr val="D9D9D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25" name="Google Shape;225;p38"/>
                <p:cNvCxnSpPr/>
                <p:nvPr/>
              </p:nvCxnSpPr>
              <p:spPr>
                <a:xfrm flipH="1" rot="10800000">
                  <a:off x="4265835" y="2282744"/>
                  <a:ext cx="478200" cy="386700"/>
                </a:xfrm>
                <a:prstGeom prst="straightConnector1">
                  <a:avLst/>
                </a:prstGeom>
                <a:noFill/>
                <a:ln cap="flat" cmpd="sng" w="66675">
                  <a:solidFill>
                    <a:srgbClr val="D9D9D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226" name="Google Shape;226;p38"/>
                <p:cNvSpPr/>
                <p:nvPr/>
              </p:nvSpPr>
              <p:spPr>
                <a:xfrm>
                  <a:off x="4837989" y="1803519"/>
                  <a:ext cx="592800" cy="5928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38100">
                  <a:solidFill>
                    <a:srgbClr val="A4CFC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3F3F3F"/>
                      </a:solidFill>
                      <a:latin typeface="Exo"/>
                      <a:ea typeface="Exo"/>
                      <a:cs typeface="Exo"/>
                      <a:sym typeface="Exo"/>
                    </a:rPr>
                    <a:t>1</a:t>
                  </a:r>
                  <a:endParaRPr i="0" sz="1400" u="none" cap="none" strike="noStrike">
                    <a:solidFill>
                      <a:srgbClr val="3F3F3F"/>
                    </a:solidFill>
                    <a:latin typeface="Exo"/>
                    <a:ea typeface="Exo"/>
                    <a:cs typeface="Exo"/>
                    <a:sym typeface="Exo"/>
                  </a:endParaRPr>
                </a:p>
              </p:txBody>
            </p:sp>
            <p:sp>
              <p:nvSpPr>
                <p:cNvPr id="227" name="Google Shape;227;p38"/>
                <p:cNvSpPr/>
                <p:nvPr/>
              </p:nvSpPr>
              <p:spPr>
                <a:xfrm>
                  <a:off x="3592225" y="2540931"/>
                  <a:ext cx="592800" cy="5928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38100">
                  <a:solidFill>
                    <a:srgbClr val="31404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3F3F3F"/>
                      </a:solidFill>
                      <a:latin typeface="Exo"/>
                      <a:ea typeface="Exo"/>
                      <a:cs typeface="Exo"/>
                      <a:sym typeface="Exo"/>
                    </a:rPr>
                    <a:t>2</a:t>
                  </a:r>
                  <a:endParaRPr i="0" sz="1400" u="none" cap="none" strike="noStrike">
                    <a:solidFill>
                      <a:srgbClr val="3F3F3F"/>
                    </a:solidFill>
                    <a:latin typeface="Exo"/>
                    <a:ea typeface="Exo"/>
                    <a:cs typeface="Exo"/>
                    <a:sym typeface="Exo"/>
                  </a:endParaRPr>
                </a:p>
              </p:txBody>
            </p:sp>
            <p:sp>
              <p:nvSpPr>
                <p:cNvPr id="228" name="Google Shape;228;p38"/>
                <p:cNvSpPr/>
                <p:nvPr/>
              </p:nvSpPr>
              <p:spPr>
                <a:xfrm>
                  <a:off x="5202656" y="3834814"/>
                  <a:ext cx="592800" cy="5928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38100">
                  <a:solidFill>
                    <a:srgbClr val="78B8A3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3F3F3F"/>
                      </a:solidFill>
                      <a:latin typeface="Exo"/>
                      <a:ea typeface="Exo"/>
                      <a:cs typeface="Exo"/>
                      <a:sym typeface="Exo"/>
                    </a:rPr>
                    <a:t>3</a:t>
                  </a:r>
                  <a:endParaRPr i="0" sz="1400" u="none" cap="none" strike="noStrike">
                    <a:solidFill>
                      <a:srgbClr val="3F3F3F"/>
                    </a:solidFill>
                    <a:latin typeface="Exo"/>
                    <a:ea typeface="Exo"/>
                    <a:cs typeface="Exo"/>
                    <a:sym typeface="Exo"/>
                  </a:endParaRPr>
                </a:p>
              </p:txBody>
            </p:sp>
            <p:sp>
              <p:nvSpPr>
                <p:cNvPr id="229" name="Google Shape;229;p38"/>
                <p:cNvSpPr/>
                <p:nvPr/>
              </p:nvSpPr>
              <p:spPr>
                <a:xfrm>
                  <a:off x="3264101" y="4639106"/>
                  <a:ext cx="592800" cy="5928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38100">
                  <a:solidFill>
                    <a:srgbClr val="9999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3F3F3F"/>
                      </a:solidFill>
                      <a:latin typeface="Exo"/>
                      <a:ea typeface="Exo"/>
                      <a:cs typeface="Exo"/>
                      <a:sym typeface="Exo"/>
                    </a:rPr>
                    <a:t>4</a:t>
                  </a:r>
                  <a:endParaRPr i="0" sz="1400" u="none" cap="none" strike="noStrike">
                    <a:solidFill>
                      <a:srgbClr val="3F3F3F"/>
                    </a:solidFill>
                    <a:latin typeface="Exo"/>
                    <a:ea typeface="Exo"/>
                    <a:cs typeface="Exo"/>
                    <a:sym typeface="Exo"/>
                  </a:endParaRPr>
                </a:p>
              </p:txBody>
            </p:sp>
          </p:grpSp>
          <p:sp>
            <p:nvSpPr>
              <p:cNvPr id="230" name="Google Shape;230;p38"/>
              <p:cNvSpPr/>
              <p:nvPr/>
            </p:nvSpPr>
            <p:spPr>
              <a:xfrm>
                <a:off x="4250610" y="7497202"/>
                <a:ext cx="2274286" cy="1023709"/>
              </a:xfrm>
              <a:custGeom>
                <a:rect b="b" l="l" r="r" t="t"/>
                <a:pathLst>
                  <a:path extrusionOk="0" h="1233384" w="2897180">
                    <a:moveTo>
                      <a:pt x="503125" y="0"/>
                    </a:moveTo>
                    <a:lnTo>
                      <a:pt x="2691612" y="0"/>
                    </a:lnTo>
                    <a:cubicBezTo>
                      <a:pt x="2805144" y="0"/>
                      <a:pt x="2897180" y="92036"/>
                      <a:pt x="2897180" y="205568"/>
                    </a:cubicBezTo>
                    <a:lnTo>
                      <a:pt x="2897180" y="1027816"/>
                    </a:lnTo>
                    <a:cubicBezTo>
                      <a:pt x="2897180" y="1141348"/>
                      <a:pt x="2805144" y="1233384"/>
                      <a:pt x="2691612" y="1233384"/>
                    </a:cubicBezTo>
                    <a:lnTo>
                      <a:pt x="503125" y="1233384"/>
                    </a:lnTo>
                    <a:cubicBezTo>
                      <a:pt x="389593" y="1233384"/>
                      <a:pt x="297557" y="1141348"/>
                      <a:pt x="297557" y="1027816"/>
                    </a:cubicBezTo>
                    <a:lnTo>
                      <a:pt x="297557" y="785055"/>
                    </a:lnTo>
                    <a:lnTo>
                      <a:pt x="0" y="612472"/>
                    </a:lnTo>
                    <a:lnTo>
                      <a:pt x="297557" y="439889"/>
                    </a:lnTo>
                    <a:lnTo>
                      <a:pt x="297557" y="205568"/>
                    </a:lnTo>
                    <a:cubicBezTo>
                      <a:pt x="297557" y="92036"/>
                      <a:pt x="389593" y="0"/>
                      <a:pt x="503125" y="0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rgbClr val="A4CFC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i="0" sz="1200" u="none" cap="none" strike="noStrike">
                  <a:solidFill>
                    <a:schemeClr val="dk2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31" name="Google Shape;231;p38"/>
              <p:cNvSpPr/>
              <p:nvPr/>
            </p:nvSpPr>
            <p:spPr>
              <a:xfrm>
                <a:off x="4310571" y="9144316"/>
                <a:ext cx="2332230" cy="1273469"/>
              </a:xfrm>
              <a:custGeom>
                <a:rect b="b" l="l" r="r" t="t"/>
                <a:pathLst>
                  <a:path extrusionOk="0" h="1233384" w="2897180">
                    <a:moveTo>
                      <a:pt x="503125" y="0"/>
                    </a:moveTo>
                    <a:lnTo>
                      <a:pt x="2691612" y="0"/>
                    </a:lnTo>
                    <a:cubicBezTo>
                      <a:pt x="2805144" y="0"/>
                      <a:pt x="2897180" y="92036"/>
                      <a:pt x="2897180" y="205568"/>
                    </a:cubicBezTo>
                    <a:lnTo>
                      <a:pt x="2897180" y="1027816"/>
                    </a:lnTo>
                    <a:cubicBezTo>
                      <a:pt x="2897180" y="1141348"/>
                      <a:pt x="2805144" y="1233384"/>
                      <a:pt x="2691612" y="1233384"/>
                    </a:cubicBezTo>
                    <a:lnTo>
                      <a:pt x="503125" y="1233384"/>
                    </a:lnTo>
                    <a:cubicBezTo>
                      <a:pt x="389593" y="1233384"/>
                      <a:pt x="297557" y="1141348"/>
                      <a:pt x="297557" y="1027816"/>
                    </a:cubicBezTo>
                    <a:lnTo>
                      <a:pt x="297557" y="785055"/>
                    </a:lnTo>
                    <a:lnTo>
                      <a:pt x="0" y="612472"/>
                    </a:lnTo>
                    <a:lnTo>
                      <a:pt x="297557" y="439889"/>
                    </a:lnTo>
                    <a:lnTo>
                      <a:pt x="297557" y="205568"/>
                    </a:lnTo>
                    <a:cubicBezTo>
                      <a:pt x="297557" y="92036"/>
                      <a:pt x="389593" y="0"/>
                      <a:pt x="503125" y="0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rgbClr val="78B8A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2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32" name="Google Shape;232;p38"/>
              <p:cNvSpPr/>
              <p:nvPr/>
            </p:nvSpPr>
            <p:spPr>
              <a:xfrm rot="10800000">
                <a:off x="66708" y="8012420"/>
                <a:ext cx="2477089" cy="1276552"/>
              </a:xfrm>
              <a:custGeom>
                <a:rect b="b" l="l" r="r" t="t"/>
                <a:pathLst>
                  <a:path extrusionOk="0" h="1233384" w="2897180">
                    <a:moveTo>
                      <a:pt x="503125" y="0"/>
                    </a:moveTo>
                    <a:lnTo>
                      <a:pt x="2691612" y="0"/>
                    </a:lnTo>
                    <a:cubicBezTo>
                      <a:pt x="2805144" y="0"/>
                      <a:pt x="2897180" y="92036"/>
                      <a:pt x="2897180" y="205568"/>
                    </a:cubicBezTo>
                    <a:lnTo>
                      <a:pt x="2897180" y="1027816"/>
                    </a:lnTo>
                    <a:cubicBezTo>
                      <a:pt x="2897180" y="1141348"/>
                      <a:pt x="2805144" y="1233384"/>
                      <a:pt x="2691612" y="1233384"/>
                    </a:cubicBezTo>
                    <a:lnTo>
                      <a:pt x="503125" y="1233384"/>
                    </a:lnTo>
                    <a:cubicBezTo>
                      <a:pt x="389593" y="1233384"/>
                      <a:pt x="297557" y="1141348"/>
                      <a:pt x="297557" y="1027816"/>
                    </a:cubicBezTo>
                    <a:lnTo>
                      <a:pt x="297557" y="785055"/>
                    </a:lnTo>
                    <a:lnTo>
                      <a:pt x="0" y="612472"/>
                    </a:lnTo>
                    <a:lnTo>
                      <a:pt x="297557" y="439889"/>
                    </a:lnTo>
                    <a:lnTo>
                      <a:pt x="297557" y="205568"/>
                    </a:lnTo>
                    <a:cubicBezTo>
                      <a:pt x="297557" y="92036"/>
                      <a:pt x="389593" y="0"/>
                      <a:pt x="503125" y="0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rgbClr val="3140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2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sp>
            <p:nvSpPr>
              <p:cNvPr id="233" name="Google Shape;233;p38"/>
              <p:cNvSpPr/>
              <p:nvPr/>
            </p:nvSpPr>
            <p:spPr>
              <a:xfrm rot="10800000">
                <a:off x="168108" y="9968337"/>
                <a:ext cx="2274286" cy="1023709"/>
              </a:xfrm>
              <a:custGeom>
                <a:rect b="b" l="l" r="r" t="t"/>
                <a:pathLst>
                  <a:path extrusionOk="0" h="1233384" w="2897180">
                    <a:moveTo>
                      <a:pt x="503125" y="0"/>
                    </a:moveTo>
                    <a:lnTo>
                      <a:pt x="2691612" y="0"/>
                    </a:lnTo>
                    <a:cubicBezTo>
                      <a:pt x="2805144" y="0"/>
                      <a:pt x="2897180" y="92036"/>
                      <a:pt x="2897180" y="205568"/>
                    </a:cubicBezTo>
                    <a:lnTo>
                      <a:pt x="2897180" y="1027816"/>
                    </a:lnTo>
                    <a:cubicBezTo>
                      <a:pt x="2897180" y="1141348"/>
                      <a:pt x="2805144" y="1233384"/>
                      <a:pt x="2691612" y="1233384"/>
                    </a:cubicBezTo>
                    <a:lnTo>
                      <a:pt x="503125" y="1233384"/>
                    </a:lnTo>
                    <a:cubicBezTo>
                      <a:pt x="389593" y="1233384"/>
                      <a:pt x="297557" y="1141348"/>
                      <a:pt x="297557" y="1027816"/>
                    </a:cubicBezTo>
                    <a:lnTo>
                      <a:pt x="297557" y="785055"/>
                    </a:lnTo>
                    <a:lnTo>
                      <a:pt x="0" y="612472"/>
                    </a:lnTo>
                    <a:lnTo>
                      <a:pt x="297557" y="439889"/>
                    </a:lnTo>
                    <a:lnTo>
                      <a:pt x="297557" y="205568"/>
                    </a:lnTo>
                    <a:cubicBezTo>
                      <a:pt x="297557" y="92036"/>
                      <a:pt x="389593" y="0"/>
                      <a:pt x="503125" y="0"/>
                    </a:cubicBezTo>
                    <a:close/>
                  </a:path>
                </a:pathLst>
              </a:custGeom>
              <a:noFill/>
              <a:ln cap="flat" cmpd="sng" w="38100">
                <a:solidFill>
                  <a:srgbClr val="99999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2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</p:grpSp>
        <p:sp>
          <p:nvSpPr>
            <p:cNvPr id="234" name="Google Shape;234;p38"/>
            <p:cNvSpPr txBox="1"/>
            <p:nvPr/>
          </p:nvSpPr>
          <p:spPr>
            <a:xfrm>
              <a:off x="4459500" y="7177950"/>
              <a:ext cx="2069400" cy="107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ada"/>
                  <a:ea typeface="Mada"/>
                  <a:cs typeface="Mada"/>
                  <a:sym typeface="Mada"/>
                </a:rPr>
                <a:t>Corticosteroid is present in the blood bound to the corticosteroid binding globulin (CBG) and enters the cell as the free molecule.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35" name="Google Shape;235;p38"/>
            <p:cNvSpPr txBox="1"/>
            <p:nvPr/>
          </p:nvSpPr>
          <p:spPr>
            <a:xfrm>
              <a:off x="86650" y="7702500"/>
              <a:ext cx="2204400" cy="13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Mada"/>
                  <a:ea typeface="Mada"/>
                  <a:cs typeface="Mada"/>
                  <a:sym typeface="Mada"/>
                </a:rPr>
                <a:t>The intracellular receptor is bound to the stabilizing proteins, including heat shock protein 90 (Hsp90) and several others (X). When the complex binds a molecule of steroid, the Hsp90 and associated molecules are released.</a:t>
              </a:r>
              <a:endParaRPr sz="11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36" name="Google Shape;236;p38"/>
            <p:cNvSpPr txBox="1"/>
            <p:nvPr/>
          </p:nvSpPr>
          <p:spPr>
            <a:xfrm>
              <a:off x="4519750" y="8948675"/>
              <a:ext cx="2142000" cy="13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Mada"/>
                  <a:ea typeface="Mada"/>
                  <a:cs typeface="Mada"/>
                  <a:sym typeface="Mada"/>
                </a:rPr>
                <a:t>The Steroid – receptor complex enters the nucleus as a dimer, binds to the glucocorticoid response element (GRE) on the gene, and regulates gene transcription by RNA polymerase2 and associated transcription factors.</a:t>
              </a:r>
              <a:endParaRPr sz="11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37" name="Google Shape;237;p38"/>
            <p:cNvSpPr txBox="1"/>
            <p:nvPr/>
          </p:nvSpPr>
          <p:spPr>
            <a:xfrm>
              <a:off x="170292" y="9857363"/>
              <a:ext cx="2069400" cy="111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ada"/>
                  <a:ea typeface="Mada"/>
                  <a:cs typeface="Mada"/>
                  <a:sym typeface="Mada"/>
                </a:rPr>
                <a:t>The resulting mRNA is edited and exported to the cytoplasm for the production of protein that brings about the final hormone response.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38" name="Google Shape;238;p38"/>
          <p:cNvSpPr txBox="1"/>
          <p:nvPr/>
        </p:nvSpPr>
        <p:spPr>
          <a:xfrm>
            <a:off x="467650" y="7077588"/>
            <a:ext cx="2924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Mechanism of action: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39" name="Google Shape;239;p38"/>
          <p:cNvGrpSpPr/>
          <p:nvPr/>
        </p:nvGrpSpPr>
        <p:grpSpPr>
          <a:xfrm>
            <a:off x="8193250" y="4389983"/>
            <a:ext cx="6753475" cy="2904220"/>
            <a:chOff x="0" y="7571763"/>
            <a:chExt cx="6753475" cy="2369438"/>
          </a:xfrm>
        </p:grpSpPr>
        <p:grpSp>
          <p:nvGrpSpPr>
            <p:cNvPr id="240" name="Google Shape;240;p38"/>
            <p:cNvGrpSpPr/>
            <p:nvPr/>
          </p:nvGrpSpPr>
          <p:grpSpPr>
            <a:xfrm>
              <a:off x="3368589" y="7693039"/>
              <a:ext cx="45029" cy="2181378"/>
              <a:chOff x="4283968" y="1628800"/>
              <a:chExt cx="69000" cy="3419088"/>
            </a:xfrm>
          </p:grpSpPr>
          <p:sp>
            <p:nvSpPr>
              <p:cNvPr id="241" name="Google Shape;241;p38"/>
              <p:cNvSpPr/>
              <p:nvPr/>
            </p:nvSpPr>
            <p:spPr>
              <a:xfrm>
                <a:off x="4283968" y="1628800"/>
                <a:ext cx="69000" cy="826800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>
                <a:off x="4283968" y="2492896"/>
                <a:ext cx="69000" cy="826800"/>
              </a:xfrm>
              <a:prstGeom prst="rect">
                <a:avLst/>
              </a:prstGeom>
              <a:solidFill>
                <a:srgbClr val="31404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4283968" y="3356992"/>
                <a:ext cx="69000" cy="826800"/>
              </a:xfrm>
              <a:prstGeom prst="rect">
                <a:avLst/>
              </a:prstGeom>
              <a:solidFill>
                <a:srgbClr val="78B8A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4283968" y="4221088"/>
                <a:ext cx="69000" cy="826800"/>
              </a:xfrm>
              <a:prstGeom prst="rect">
                <a:avLst/>
              </a:prstGeom>
              <a:solidFill>
                <a:srgbClr val="A4CFC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5" name="Google Shape;245;p38"/>
            <p:cNvCxnSpPr/>
            <p:nvPr/>
          </p:nvCxnSpPr>
          <p:spPr>
            <a:xfrm>
              <a:off x="3509479" y="7956771"/>
              <a:ext cx="234900" cy="0"/>
            </a:xfrm>
            <a:prstGeom prst="straightConnector1">
              <a:avLst/>
            </a:prstGeom>
            <a:noFill/>
            <a:ln cap="flat" cmpd="sng" w="19050">
              <a:solidFill>
                <a:srgbClr val="BFBFBF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46" name="Google Shape;246;p38"/>
            <p:cNvCxnSpPr/>
            <p:nvPr/>
          </p:nvCxnSpPr>
          <p:spPr>
            <a:xfrm>
              <a:off x="3509479" y="9070332"/>
              <a:ext cx="234900" cy="0"/>
            </a:xfrm>
            <a:prstGeom prst="straightConnector1">
              <a:avLst/>
            </a:prstGeom>
            <a:noFill/>
            <a:ln cap="flat" cmpd="sng" w="19050">
              <a:solidFill>
                <a:srgbClr val="BFBFBF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47" name="Google Shape;247;p38"/>
            <p:cNvCxnSpPr/>
            <p:nvPr/>
          </p:nvCxnSpPr>
          <p:spPr>
            <a:xfrm>
              <a:off x="3020921" y="9601898"/>
              <a:ext cx="234900" cy="0"/>
            </a:xfrm>
            <a:prstGeom prst="straightConnector1">
              <a:avLst/>
            </a:prstGeom>
            <a:noFill/>
            <a:ln cap="flat" cmpd="sng" w="19050">
              <a:solidFill>
                <a:srgbClr val="BFBFBF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cxnSp>
          <p:nvCxnSpPr>
            <p:cNvPr id="248" name="Google Shape;248;p38"/>
            <p:cNvCxnSpPr/>
            <p:nvPr/>
          </p:nvCxnSpPr>
          <p:spPr>
            <a:xfrm>
              <a:off x="3020921" y="8517857"/>
              <a:ext cx="234900" cy="0"/>
            </a:xfrm>
            <a:prstGeom prst="straightConnector1">
              <a:avLst/>
            </a:prstGeom>
            <a:noFill/>
            <a:ln cap="flat" cmpd="sng" w="19050">
              <a:solidFill>
                <a:srgbClr val="BFBFBF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249" name="Google Shape;249;p38"/>
            <p:cNvSpPr txBox="1"/>
            <p:nvPr/>
          </p:nvSpPr>
          <p:spPr>
            <a:xfrm>
              <a:off x="3744375" y="7571763"/>
              <a:ext cx="24642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ada"/>
                  <a:ea typeface="Mada"/>
                  <a:cs typeface="Mada"/>
                  <a:sym typeface="Mada"/>
                </a:rPr>
                <a:t>Corticosteroid is present in the blood bound to the corticosteroid binding globulin (CBG) and enters the cell as the free molecule.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50" name="Google Shape;250;p38"/>
            <p:cNvSpPr txBox="1"/>
            <p:nvPr/>
          </p:nvSpPr>
          <p:spPr>
            <a:xfrm>
              <a:off x="0" y="7956775"/>
              <a:ext cx="3037800" cy="11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ada"/>
                  <a:ea typeface="Mada"/>
                  <a:cs typeface="Mada"/>
                  <a:sym typeface="Mada"/>
                </a:rPr>
                <a:t>The intracellular receptor is bound to the stabilizing proteins, including heat shock protein 90 (Hsp90) and several others (X). When the complex binds a molecule of steroid, the Hsp90 and associated molecules are released.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51" name="Google Shape;251;p38"/>
            <p:cNvSpPr txBox="1"/>
            <p:nvPr/>
          </p:nvSpPr>
          <p:spPr>
            <a:xfrm>
              <a:off x="3744475" y="8546825"/>
              <a:ext cx="3009000" cy="102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ada"/>
                  <a:ea typeface="Mada"/>
                  <a:cs typeface="Mada"/>
                  <a:sym typeface="Mada"/>
                </a:rPr>
                <a:t>The Steroid – receptor complex enters the nucleus as a dimer, binds to the glucocorticoid response element (GRE) on the gene, and regulates gene transcription by RNA polymerase2 and associated transcription factors.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52" name="Google Shape;252;p38"/>
            <p:cNvSpPr txBox="1"/>
            <p:nvPr/>
          </p:nvSpPr>
          <p:spPr>
            <a:xfrm>
              <a:off x="205150" y="9262600"/>
              <a:ext cx="2832600" cy="6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Mada"/>
                  <a:ea typeface="Mada"/>
                  <a:cs typeface="Mada"/>
                  <a:sym typeface="Mada"/>
                </a:rPr>
                <a:t>The resulting mRNA is edited and exported to the cytoplasm for the production of protein that brings about the final hormone response.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pic>
        <p:nvPicPr>
          <p:cNvPr id="253" name="Google Shape;253;p38"/>
          <p:cNvPicPr preferRelativeResize="0"/>
          <p:nvPr/>
        </p:nvPicPr>
        <p:blipFill rotWithShape="1">
          <a:blip r:embed="rId3">
            <a:alphaModFix/>
          </a:blip>
          <a:srcRect b="8517" l="0" r="0" t="0"/>
          <a:stretch/>
        </p:blipFill>
        <p:spPr>
          <a:xfrm>
            <a:off x="3793550" y="7820100"/>
            <a:ext cx="2924100" cy="2904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38"/>
          <p:cNvGrpSpPr/>
          <p:nvPr/>
        </p:nvGrpSpPr>
        <p:grpSpPr>
          <a:xfrm>
            <a:off x="-80079" y="7428084"/>
            <a:ext cx="576901" cy="831000"/>
            <a:chOff x="117009" y="7693046"/>
            <a:chExt cx="576901" cy="831000"/>
          </a:xfrm>
        </p:grpSpPr>
        <p:sp>
          <p:nvSpPr>
            <p:cNvPr id="255" name="Google Shape;255;p38"/>
            <p:cNvSpPr txBox="1"/>
            <p:nvPr/>
          </p:nvSpPr>
          <p:spPr>
            <a:xfrm>
              <a:off x="117009" y="7693046"/>
              <a:ext cx="432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500" u="none" cap="none" strike="noStrike">
                  <a:solidFill>
                    <a:srgbClr val="314043"/>
                  </a:solidFill>
                  <a:latin typeface="Georgia"/>
                  <a:ea typeface="Georgia"/>
                  <a:cs typeface="Georgia"/>
                  <a:sym typeface="Georgia"/>
                </a:rPr>
                <a:t>1</a:t>
              </a:r>
              <a:endParaRPr b="1" sz="35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639910" y="7914016"/>
              <a:ext cx="54000" cy="540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38"/>
          <p:cNvSpPr txBox="1"/>
          <p:nvPr/>
        </p:nvSpPr>
        <p:spPr>
          <a:xfrm>
            <a:off x="505530" y="7511475"/>
            <a:ext cx="31143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Corticosteroid is present in the blood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bound to the corticosteroid binding globulin (CBG)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and enters the cell as the free molecule.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58" name="Google Shape;258;p38"/>
          <p:cNvGrpSpPr/>
          <p:nvPr/>
        </p:nvGrpSpPr>
        <p:grpSpPr>
          <a:xfrm>
            <a:off x="-86829" y="8290983"/>
            <a:ext cx="557851" cy="831000"/>
            <a:chOff x="136059" y="8851371"/>
            <a:chExt cx="557851" cy="831000"/>
          </a:xfrm>
        </p:grpSpPr>
        <p:sp>
          <p:nvSpPr>
            <p:cNvPr id="259" name="Google Shape;259;p38"/>
            <p:cNvSpPr txBox="1"/>
            <p:nvPr/>
          </p:nvSpPr>
          <p:spPr>
            <a:xfrm>
              <a:off x="136059" y="8851371"/>
              <a:ext cx="432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rgbClr val="A4CFC1"/>
                  </a:solidFill>
                  <a:latin typeface="Georgia"/>
                  <a:ea typeface="Georgia"/>
                  <a:cs typeface="Georgia"/>
                  <a:sym typeface="Georgia"/>
                </a:rPr>
                <a:t>2</a:t>
              </a:r>
              <a:endParaRPr b="1" sz="3500">
                <a:solidFill>
                  <a:srgbClr val="A4CFC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639910" y="9072340"/>
              <a:ext cx="54000" cy="540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38"/>
          <p:cNvSpPr txBox="1"/>
          <p:nvPr/>
        </p:nvSpPr>
        <p:spPr>
          <a:xfrm>
            <a:off x="478903" y="8398113"/>
            <a:ext cx="31143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ada"/>
                <a:ea typeface="Mada"/>
                <a:cs typeface="Mada"/>
                <a:sym typeface="Mada"/>
              </a:rPr>
              <a:t>The intracellular receptor is bound to the </a:t>
            </a:r>
            <a:r>
              <a:rPr b="1" lang="en" sz="11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stabilizing proteins</a:t>
            </a:r>
            <a:r>
              <a:rPr lang="en" sz="1100">
                <a:latin typeface="Mada"/>
                <a:ea typeface="Mada"/>
                <a:cs typeface="Mada"/>
                <a:sym typeface="Mada"/>
              </a:rPr>
              <a:t>, including heat shock protein 90 (Hsp90) and several others (X). </a:t>
            </a:r>
            <a:r>
              <a:rPr b="1" lang="en" sz="1100">
                <a:latin typeface="Mada"/>
                <a:ea typeface="Mada"/>
                <a:cs typeface="Mada"/>
                <a:sym typeface="Mada"/>
              </a:rPr>
              <a:t>When the complex binds a molecule of steroid, the Hsp90 and associated molecules are released.</a:t>
            </a:r>
            <a:endParaRPr b="1" sz="11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62" name="Google Shape;262;p38"/>
          <p:cNvGrpSpPr/>
          <p:nvPr/>
        </p:nvGrpSpPr>
        <p:grpSpPr>
          <a:xfrm>
            <a:off x="-69179" y="9278584"/>
            <a:ext cx="549251" cy="831000"/>
            <a:chOff x="155109" y="9911959"/>
            <a:chExt cx="549251" cy="831000"/>
          </a:xfrm>
        </p:grpSpPr>
        <p:sp>
          <p:nvSpPr>
            <p:cNvPr id="263" name="Google Shape;263;p38"/>
            <p:cNvSpPr txBox="1"/>
            <p:nvPr/>
          </p:nvSpPr>
          <p:spPr>
            <a:xfrm>
              <a:off x="155109" y="9911959"/>
              <a:ext cx="432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rgbClr val="78B8A3"/>
                  </a:solidFill>
                  <a:latin typeface="Georgia"/>
                  <a:ea typeface="Georgia"/>
                  <a:cs typeface="Georgia"/>
                  <a:sym typeface="Georgia"/>
                </a:rPr>
                <a:t>3</a:t>
              </a:r>
              <a:endParaRPr b="1" sz="35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650360" y="10131571"/>
              <a:ext cx="54000" cy="540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38"/>
          <p:cNvSpPr txBox="1"/>
          <p:nvPr/>
        </p:nvSpPr>
        <p:spPr>
          <a:xfrm>
            <a:off x="470775" y="9405838"/>
            <a:ext cx="3177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ada"/>
                <a:ea typeface="Mada"/>
                <a:cs typeface="Mada"/>
                <a:sym typeface="Mada"/>
              </a:rPr>
              <a:t>The Steroid – receptor complex enters the nucleus as a dimer, </a:t>
            </a:r>
            <a:r>
              <a:rPr b="1" lang="en" sz="1100">
                <a:latin typeface="Mada"/>
                <a:ea typeface="Mada"/>
                <a:cs typeface="Mada"/>
                <a:sym typeface="Mada"/>
              </a:rPr>
              <a:t>binds to the glucocorticoid response element (GRE)</a:t>
            </a:r>
            <a:r>
              <a:rPr lang="en" sz="1100">
                <a:latin typeface="Mada"/>
                <a:ea typeface="Mada"/>
                <a:cs typeface="Mada"/>
                <a:sym typeface="Mada"/>
              </a:rPr>
              <a:t> on the gene, and regulates gene transcription by RNA polymerase 2 and associated transcription factors.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66" name="Google Shape;266;p38"/>
          <p:cNvGrpSpPr/>
          <p:nvPr/>
        </p:nvGrpSpPr>
        <p:grpSpPr>
          <a:xfrm>
            <a:off x="-79154" y="10316154"/>
            <a:ext cx="569164" cy="831000"/>
            <a:chOff x="124746" y="11215054"/>
            <a:chExt cx="569164" cy="831000"/>
          </a:xfrm>
        </p:grpSpPr>
        <p:sp>
          <p:nvSpPr>
            <p:cNvPr id="267" name="Google Shape;267;p38"/>
            <p:cNvSpPr txBox="1"/>
            <p:nvPr/>
          </p:nvSpPr>
          <p:spPr>
            <a:xfrm>
              <a:off x="124746" y="11215054"/>
              <a:ext cx="432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rgbClr val="999999"/>
                  </a:solidFill>
                  <a:latin typeface="Georgia"/>
                  <a:ea typeface="Georgia"/>
                  <a:cs typeface="Georgia"/>
                  <a:sym typeface="Georgia"/>
                </a:rPr>
                <a:t>4</a:t>
              </a:r>
              <a:endParaRPr b="1" sz="35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639910" y="11388986"/>
              <a:ext cx="54000" cy="5400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38"/>
          <p:cNvSpPr txBox="1"/>
          <p:nvPr/>
        </p:nvSpPr>
        <p:spPr>
          <a:xfrm>
            <a:off x="490630" y="10454825"/>
            <a:ext cx="3114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The resulting mRNA is edited and exported to the cytoplasm for the production of protein that brings about the final hormone response.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3835101" y="9294752"/>
            <a:ext cx="138900" cy="173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5158249" y="7971875"/>
            <a:ext cx="161100" cy="223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4CFC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12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5435430" y="9030677"/>
            <a:ext cx="161100" cy="223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12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4518443" y="9890714"/>
            <a:ext cx="161100" cy="194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b="1" sz="12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4" name="Google Shape;274;p38"/>
          <p:cNvSpPr txBox="1"/>
          <p:nvPr/>
        </p:nvSpPr>
        <p:spPr>
          <a:xfrm>
            <a:off x="495300" y="47625"/>
            <a:ext cx="57912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Biosynthesis of Adrenal Hormone</a:t>
            </a:r>
            <a:r>
              <a:rPr b="1" baseline="30000" lang="en" sz="2400">
                <a:solidFill>
                  <a:srgbClr val="6AA84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baseline="30000" sz="2400">
              <a:solidFill>
                <a:srgbClr val="6AA84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75" name="Google Shape;275;p38"/>
          <p:cNvCxnSpPr>
            <a:stCxn id="191" idx="2"/>
            <a:endCxn id="192" idx="0"/>
          </p:cNvCxnSpPr>
          <p:nvPr/>
        </p:nvCxnSpPr>
        <p:spPr>
          <a:xfrm>
            <a:off x="5572002" y="3458033"/>
            <a:ext cx="9600" cy="8241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"/>
            <a:headEnd len="sm" w="sm" type="none"/>
            <a:tailEnd len="med" w="med" type="stealth"/>
          </a:ln>
        </p:spPr>
      </p:cxnSp>
      <p:sp>
        <p:nvSpPr>
          <p:cNvPr id="276" name="Google Shape;276;p38"/>
          <p:cNvSpPr/>
          <p:nvPr/>
        </p:nvSpPr>
        <p:spPr>
          <a:xfrm>
            <a:off x="3752850" y="7677150"/>
            <a:ext cx="3048900" cy="3200400"/>
          </a:xfrm>
          <a:prstGeom prst="rect">
            <a:avLst/>
          </a:prstGeom>
          <a:noFill/>
          <a:ln cap="flat" cmpd="sng" w="19050">
            <a:solidFill>
              <a:srgbClr val="A4CF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8"/>
          <p:cNvSpPr txBox="1"/>
          <p:nvPr/>
        </p:nvSpPr>
        <p:spPr>
          <a:xfrm>
            <a:off x="14100" y="11305800"/>
            <a:ext cx="6753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all are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derivatives of cholesterol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synthetic/pharmaceutical form of cortisol.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Are all reactions related to generation and storage of metabolic energy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86650" y="7061725"/>
            <a:ext cx="425100" cy="399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p39"/>
          <p:cNvCxnSpPr/>
          <p:nvPr/>
        </p:nvCxnSpPr>
        <p:spPr>
          <a:xfrm>
            <a:off x="2647950" y="2743275"/>
            <a:ext cx="4036200" cy="0"/>
          </a:xfrm>
          <a:prstGeom prst="straightConnector1">
            <a:avLst/>
          </a:prstGeom>
          <a:noFill/>
          <a:ln cap="flat" cmpd="sng" w="19050">
            <a:solidFill>
              <a:srgbClr val="A4CFC1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284" name="Google Shape;284;p39"/>
          <p:cNvGrpSpPr/>
          <p:nvPr/>
        </p:nvGrpSpPr>
        <p:grpSpPr>
          <a:xfrm>
            <a:off x="2027537" y="1329299"/>
            <a:ext cx="388285" cy="708082"/>
            <a:chOff x="4136752" y="1733232"/>
            <a:chExt cx="723738" cy="1422708"/>
          </a:xfrm>
        </p:grpSpPr>
        <p:sp>
          <p:nvSpPr>
            <p:cNvPr id="285" name="Google Shape;285;p3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A4CF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A4CF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A4CF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39"/>
          <p:cNvSpPr txBox="1"/>
          <p:nvPr/>
        </p:nvSpPr>
        <p:spPr>
          <a:xfrm>
            <a:off x="-340783" y="1357881"/>
            <a:ext cx="2391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Metabolic effects</a:t>
            </a:r>
            <a:endParaRPr b="1" i="0" sz="1800" u="none" cap="none" strike="noStrike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2514600" y="774600"/>
            <a:ext cx="42291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Glucocorticoid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stimulate gluconeogenesis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, as a result: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Blood glucose rises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Insulin secretion is stimulated→Lipolysis and lipogenesis are stimulated. With a net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increase of fat deposition in certain areas 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[e.g.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the face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(moon facies),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shoulder and back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(buffalo hump)]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Char char="★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These effects occur when the patient is treated with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100 mg </a:t>
            </a:r>
            <a:r>
              <a:rPr b="1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(high dose)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of hydrocortisone or &gt; for longer than 2 weeks. 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90" name="Google Shape;290;p39"/>
          <p:cNvCxnSpPr/>
          <p:nvPr/>
        </p:nvCxnSpPr>
        <p:spPr>
          <a:xfrm>
            <a:off x="2647950" y="688900"/>
            <a:ext cx="4036200" cy="0"/>
          </a:xfrm>
          <a:prstGeom prst="straightConnector1">
            <a:avLst/>
          </a:prstGeom>
          <a:noFill/>
          <a:ln cap="flat" cmpd="sng" w="19050">
            <a:solidFill>
              <a:srgbClr val="A4CFC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291" name="Google Shape;291;p39"/>
          <p:cNvSpPr txBox="1"/>
          <p:nvPr/>
        </p:nvSpPr>
        <p:spPr>
          <a:xfrm>
            <a:off x="2051125" y="203288"/>
            <a:ext cx="2924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Effects of Glucocorticoids: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92" name="Google Shape;292;p39"/>
          <p:cNvGrpSpPr/>
          <p:nvPr/>
        </p:nvGrpSpPr>
        <p:grpSpPr>
          <a:xfrm flipH="1" rot="10800000">
            <a:off x="2027528" y="3494816"/>
            <a:ext cx="388285" cy="708082"/>
            <a:chOff x="4136752" y="1733232"/>
            <a:chExt cx="723738" cy="1422708"/>
          </a:xfrm>
        </p:grpSpPr>
        <p:sp>
          <p:nvSpPr>
            <p:cNvPr id="293" name="Google Shape;293;p3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39"/>
          <p:cNvSpPr txBox="1"/>
          <p:nvPr/>
        </p:nvSpPr>
        <p:spPr>
          <a:xfrm>
            <a:off x="188898" y="3522175"/>
            <a:ext cx="2132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Catabolic effects</a:t>
            </a:r>
            <a:endParaRPr b="1" i="0" sz="1800" u="none" cap="none" strike="noStrike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2597550" y="3219450"/>
            <a:ext cx="40866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Glucocorticoids cause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muscle protein catabolism(↓muscle mass/</a:t>
            </a:r>
            <a:r>
              <a:rPr b="1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muscle wasting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).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Lymphoid and connective tissue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fat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and skin undergo wasting 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Catabolic effects on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bone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lead to osteoporosis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Char char="★"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In children growth is inhibited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98" name="Google Shape;298;p39"/>
          <p:cNvCxnSpPr/>
          <p:nvPr/>
        </p:nvCxnSpPr>
        <p:spPr>
          <a:xfrm>
            <a:off x="2647950" y="3128350"/>
            <a:ext cx="4036200" cy="0"/>
          </a:xfrm>
          <a:prstGeom prst="straightConnector1">
            <a:avLst/>
          </a:prstGeom>
          <a:noFill/>
          <a:ln cap="flat" cmpd="sng" w="19050">
            <a:solidFill>
              <a:srgbClr val="314043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299" name="Google Shape;299;p39"/>
          <p:cNvCxnSpPr/>
          <p:nvPr/>
        </p:nvCxnSpPr>
        <p:spPr>
          <a:xfrm>
            <a:off x="2647950" y="4582450"/>
            <a:ext cx="4036200" cy="0"/>
          </a:xfrm>
          <a:prstGeom prst="straightConnector1">
            <a:avLst/>
          </a:prstGeom>
          <a:noFill/>
          <a:ln cap="flat" cmpd="sng" w="19050">
            <a:solidFill>
              <a:srgbClr val="314043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300" name="Google Shape;300;p39"/>
          <p:cNvGrpSpPr/>
          <p:nvPr/>
        </p:nvGrpSpPr>
        <p:grpSpPr>
          <a:xfrm>
            <a:off x="2027537" y="5305441"/>
            <a:ext cx="388285" cy="708082"/>
            <a:chOff x="4136752" y="1733232"/>
            <a:chExt cx="723738" cy="1422708"/>
          </a:xfrm>
        </p:grpSpPr>
        <p:sp>
          <p:nvSpPr>
            <p:cNvPr id="301" name="Google Shape;301;p3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8B8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8B8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8B8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39"/>
          <p:cNvSpPr txBox="1"/>
          <p:nvPr/>
        </p:nvSpPr>
        <p:spPr>
          <a:xfrm>
            <a:off x="0" y="5433475"/>
            <a:ext cx="22608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Immunosuppressive effects</a:t>
            </a:r>
            <a:r>
              <a:rPr b="1" baseline="30000" lang="en" sz="1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baseline="30000" i="0" sz="1800" u="none" cap="none" strike="noStrike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5" name="Google Shape;305;p39"/>
          <p:cNvSpPr txBox="1"/>
          <p:nvPr/>
        </p:nvSpPr>
        <p:spPr>
          <a:xfrm>
            <a:off x="2581275" y="5108675"/>
            <a:ext cx="41625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Glucocorticoids inhibit cell mediated immunologic functions, especially dependent on lymphocytes &amp; decrease interleukins secretion.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Char char="★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Glucocorticoids do not interfere with the development of normal acquired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immunity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but delay rejection reactions in patients with organ transplants.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06" name="Google Shape;306;p39"/>
          <p:cNvCxnSpPr/>
          <p:nvPr/>
        </p:nvCxnSpPr>
        <p:spPr>
          <a:xfrm>
            <a:off x="2647950" y="6444475"/>
            <a:ext cx="4036200" cy="0"/>
          </a:xfrm>
          <a:prstGeom prst="straightConnector1">
            <a:avLst/>
          </a:prstGeom>
          <a:noFill/>
          <a:ln cap="flat" cmpd="sng" w="19050">
            <a:solidFill>
              <a:srgbClr val="78B8A3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07" name="Google Shape;307;p39"/>
          <p:cNvCxnSpPr/>
          <p:nvPr/>
        </p:nvCxnSpPr>
        <p:spPr>
          <a:xfrm>
            <a:off x="2647950" y="5070575"/>
            <a:ext cx="4036200" cy="0"/>
          </a:xfrm>
          <a:prstGeom prst="straightConnector1">
            <a:avLst/>
          </a:prstGeom>
          <a:noFill/>
          <a:ln cap="flat" cmpd="sng" w="19050">
            <a:solidFill>
              <a:srgbClr val="78B8A3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308" name="Google Shape;308;p39"/>
          <p:cNvGrpSpPr/>
          <p:nvPr/>
        </p:nvGrpSpPr>
        <p:grpSpPr>
          <a:xfrm flipH="1" rot="10800000">
            <a:off x="2033302" y="7362847"/>
            <a:ext cx="388285" cy="708082"/>
            <a:chOff x="4136752" y="1733232"/>
            <a:chExt cx="723738" cy="1422708"/>
          </a:xfrm>
        </p:grpSpPr>
        <p:sp>
          <p:nvSpPr>
            <p:cNvPr id="309" name="Google Shape;309;p3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39"/>
          <p:cNvSpPr txBox="1"/>
          <p:nvPr/>
        </p:nvSpPr>
        <p:spPr>
          <a:xfrm>
            <a:off x="18875" y="7430925"/>
            <a:ext cx="23595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Anti inflammatory</a:t>
            </a:r>
            <a:endParaRPr b="1" sz="18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effect</a:t>
            </a:r>
            <a:r>
              <a:rPr b="1" baseline="30000" lang="en" sz="1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baseline="30000" i="0" sz="1800" u="none" cap="none" strike="noStrike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2658925" y="6920750"/>
            <a:ext cx="4086600" cy="18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Glucocorticoids have important</a:t>
            </a:r>
            <a:r>
              <a:rPr b="1" lang="en" sz="1200" u="sng">
                <a:latin typeface="Mada"/>
                <a:ea typeface="Mada"/>
                <a:cs typeface="Mada"/>
                <a:sym typeface="Mada"/>
              </a:rPr>
              <a:t> inhibitory effects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on the distribution, function and migration of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leukocytes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.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 u="sng">
                <a:latin typeface="Mada"/>
                <a:ea typeface="Mada"/>
                <a:cs typeface="Mada"/>
                <a:sym typeface="Mada"/>
              </a:rPr>
              <a:t>Suppressive effect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on the inflammatory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cytokines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&amp;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chemokines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These drugs increase neutrophils and </a:t>
            </a:r>
            <a:r>
              <a:rPr b="1" lang="en" sz="1200" u="sng">
                <a:latin typeface="Mada"/>
                <a:ea typeface="Mada"/>
                <a:cs typeface="Mada"/>
                <a:sym typeface="Mada"/>
              </a:rPr>
              <a:t>decrease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lymphocytes, eosinophils, basophils and monocytes.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Char char="★"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Inhibit phospholipase A2</a:t>
            </a:r>
            <a:r>
              <a:rPr b="1"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 &amp; Prostaglandins synthesis.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14" name="Google Shape;314;p39"/>
          <p:cNvCxnSpPr/>
          <p:nvPr/>
        </p:nvCxnSpPr>
        <p:spPr>
          <a:xfrm>
            <a:off x="2658925" y="6939800"/>
            <a:ext cx="40362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15" name="Google Shape;315;p39"/>
          <p:cNvCxnSpPr/>
          <p:nvPr/>
        </p:nvCxnSpPr>
        <p:spPr>
          <a:xfrm>
            <a:off x="2658925" y="8701425"/>
            <a:ext cx="40362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316" name="Google Shape;316;p39"/>
          <p:cNvGrpSpPr/>
          <p:nvPr/>
        </p:nvGrpSpPr>
        <p:grpSpPr>
          <a:xfrm>
            <a:off x="1961516" y="9640298"/>
            <a:ext cx="388285" cy="708082"/>
            <a:chOff x="4136752" y="1733232"/>
            <a:chExt cx="723738" cy="1422708"/>
          </a:xfrm>
        </p:grpSpPr>
        <p:sp>
          <p:nvSpPr>
            <p:cNvPr id="317" name="Google Shape;317;p3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3140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p39"/>
          <p:cNvSpPr txBox="1"/>
          <p:nvPr/>
        </p:nvSpPr>
        <p:spPr>
          <a:xfrm>
            <a:off x="333377" y="9683175"/>
            <a:ext cx="1686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Other effects</a:t>
            </a:r>
            <a:endParaRPr b="1" i="0" sz="1800" u="none" cap="none" strike="noStrike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2589300" y="9227925"/>
            <a:ext cx="4162500" cy="16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Renal: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Glucocorticoids such as cortisol are required for normal renal excretion of water loads.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CNS: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When given in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 large doses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these drugs may cause profound behavioral changes (first insomnia &amp; euphoria then depression).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GIT: Large doses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also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stimulate gastric acid secretion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and decrease resistance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to ulcer formation.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22" name="Google Shape;322;p39"/>
          <p:cNvCxnSpPr/>
          <p:nvPr/>
        </p:nvCxnSpPr>
        <p:spPr>
          <a:xfrm>
            <a:off x="2651975" y="10944975"/>
            <a:ext cx="4086600" cy="0"/>
          </a:xfrm>
          <a:prstGeom prst="straightConnector1">
            <a:avLst/>
          </a:prstGeom>
          <a:noFill/>
          <a:ln cap="flat" cmpd="sng" w="19050">
            <a:solidFill>
              <a:srgbClr val="314043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323" name="Google Shape;323;p39"/>
          <p:cNvCxnSpPr/>
          <p:nvPr/>
        </p:nvCxnSpPr>
        <p:spPr>
          <a:xfrm>
            <a:off x="2651975" y="9151725"/>
            <a:ext cx="4086600" cy="0"/>
          </a:xfrm>
          <a:prstGeom prst="straightConnector1">
            <a:avLst/>
          </a:prstGeom>
          <a:noFill/>
          <a:ln cap="flat" cmpd="sng" w="19050">
            <a:solidFill>
              <a:srgbClr val="314043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324" name="Google Shape;324;p39"/>
          <p:cNvSpPr txBox="1"/>
          <p:nvPr/>
        </p:nvSpPr>
        <p:spPr>
          <a:xfrm>
            <a:off x="0" y="11230875"/>
            <a:ext cx="6753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Steroids are contraindicated in children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most common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therapeutic uses of steroids.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= Adaptive.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enzyme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responsible for liberation of arachidonic acid (first step in the arachidonic acid pathway) which inhibit the production of all prostanoids and leukotrienes.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decrease prostaglandins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/>
          <p:nvPr/>
        </p:nvSpPr>
        <p:spPr>
          <a:xfrm>
            <a:off x="-1775750" y="2419277"/>
            <a:ext cx="1446900" cy="41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Mifepristone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-1775750" y="3025145"/>
            <a:ext cx="1446900" cy="41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Ketoconazole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1" name="Google Shape;331;p40"/>
          <p:cNvSpPr/>
          <p:nvPr/>
        </p:nvSpPr>
        <p:spPr>
          <a:xfrm>
            <a:off x="-6346963" y="1017843"/>
            <a:ext cx="1589400" cy="797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Agonist</a:t>
            </a:r>
            <a:r>
              <a:rPr b="1" lang="en" sz="16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b="1" sz="16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2" name="Google Shape;332;p40"/>
          <p:cNvSpPr/>
          <p:nvPr/>
        </p:nvSpPr>
        <p:spPr>
          <a:xfrm>
            <a:off x="-1918150" y="1017872"/>
            <a:ext cx="1589400" cy="630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6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Antagonist</a:t>
            </a:r>
            <a:endParaRPr b="1" sz="16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3" name="Google Shape;333;p40"/>
          <p:cNvSpPr/>
          <p:nvPr/>
        </p:nvSpPr>
        <p:spPr>
          <a:xfrm>
            <a:off x="-5252782" y="273065"/>
            <a:ext cx="3993300" cy="577500"/>
          </a:xfrm>
          <a:prstGeom prst="roundRect">
            <a:avLst>
              <a:gd fmla="val 16667" name="adj"/>
            </a:avLst>
          </a:prstGeom>
          <a:solidFill>
            <a:srgbClr val="31404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Overview</a:t>
            </a: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34" name="Google Shape;334;p40"/>
          <p:cNvCxnSpPr>
            <a:stCxn id="333" idx="2"/>
            <a:endCxn id="331" idx="0"/>
          </p:cNvCxnSpPr>
          <p:nvPr/>
        </p:nvCxnSpPr>
        <p:spPr>
          <a:xfrm rot="5400000">
            <a:off x="-4487932" y="-213835"/>
            <a:ext cx="167400" cy="2296200"/>
          </a:xfrm>
          <a:prstGeom prst="bentConnector3">
            <a:avLst>
              <a:gd fmla="val 50044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40"/>
          <p:cNvCxnSpPr>
            <a:stCxn id="333" idx="2"/>
            <a:endCxn id="332" idx="0"/>
          </p:cNvCxnSpPr>
          <p:nvPr/>
        </p:nvCxnSpPr>
        <p:spPr>
          <a:xfrm flipH="1" rot="-5400000">
            <a:off x="-2273482" y="-132085"/>
            <a:ext cx="167400" cy="2132700"/>
          </a:xfrm>
          <a:prstGeom prst="bentConnector3">
            <a:avLst>
              <a:gd fmla="val 4996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40"/>
          <p:cNvSpPr/>
          <p:nvPr/>
        </p:nvSpPr>
        <p:spPr>
          <a:xfrm>
            <a:off x="-1775750" y="1758330"/>
            <a:ext cx="1446900" cy="41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Spironolactone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7" name="Google Shape;337;p40"/>
          <p:cNvSpPr/>
          <p:nvPr/>
        </p:nvSpPr>
        <p:spPr>
          <a:xfrm>
            <a:off x="-6631900" y="2032035"/>
            <a:ext cx="1610700" cy="41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300">
                <a:latin typeface="Mada"/>
                <a:ea typeface="Mada"/>
                <a:cs typeface="Mada"/>
                <a:sym typeface="Mada"/>
              </a:rPr>
              <a:t>Glucocorticoids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8" name="Google Shape;338;p40"/>
          <p:cNvSpPr/>
          <p:nvPr/>
        </p:nvSpPr>
        <p:spPr>
          <a:xfrm>
            <a:off x="-3725775" y="2036397"/>
            <a:ext cx="1843800" cy="41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300">
                <a:latin typeface="Mada"/>
                <a:ea typeface="Mada"/>
                <a:cs typeface="Mada"/>
                <a:sym typeface="Mada"/>
              </a:rPr>
              <a:t>Mineralocorticoids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9" name="Google Shape;339;p40"/>
          <p:cNvSpPr/>
          <p:nvPr/>
        </p:nvSpPr>
        <p:spPr>
          <a:xfrm>
            <a:off x="-6785375" y="2878522"/>
            <a:ext cx="1447200" cy="41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Natural Glucocorticoids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40" name="Google Shape;340;p40"/>
          <p:cNvCxnSpPr>
            <a:stCxn id="332" idx="3"/>
            <a:endCxn id="329" idx="3"/>
          </p:cNvCxnSpPr>
          <p:nvPr/>
        </p:nvCxnSpPr>
        <p:spPr>
          <a:xfrm>
            <a:off x="-328750" y="1332872"/>
            <a:ext cx="600" cy="12936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40"/>
          <p:cNvCxnSpPr>
            <a:stCxn id="331" idx="2"/>
            <a:endCxn id="338" idx="0"/>
          </p:cNvCxnSpPr>
          <p:nvPr/>
        </p:nvCxnSpPr>
        <p:spPr>
          <a:xfrm flipH="1" rot="-5400000">
            <a:off x="-4288663" y="551643"/>
            <a:ext cx="221100" cy="27483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40"/>
          <p:cNvCxnSpPr>
            <a:stCxn id="332" idx="3"/>
            <a:endCxn id="330" idx="3"/>
          </p:cNvCxnSpPr>
          <p:nvPr/>
        </p:nvCxnSpPr>
        <p:spPr>
          <a:xfrm>
            <a:off x="-328750" y="1332872"/>
            <a:ext cx="600" cy="18993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40"/>
          <p:cNvCxnSpPr>
            <a:stCxn id="332" idx="3"/>
            <a:endCxn id="336" idx="3"/>
          </p:cNvCxnSpPr>
          <p:nvPr/>
        </p:nvCxnSpPr>
        <p:spPr>
          <a:xfrm>
            <a:off x="-328750" y="1332872"/>
            <a:ext cx="600" cy="6327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40"/>
          <p:cNvSpPr/>
          <p:nvPr/>
        </p:nvSpPr>
        <p:spPr>
          <a:xfrm>
            <a:off x="-1775650" y="3584516"/>
            <a:ext cx="1446900" cy="41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Aminogluthemide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5" name="Google Shape;345;p40"/>
          <p:cNvSpPr/>
          <p:nvPr/>
        </p:nvSpPr>
        <p:spPr>
          <a:xfrm>
            <a:off x="-1775650" y="4190384"/>
            <a:ext cx="1446900" cy="41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Metrapone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46" name="Google Shape;346;p40"/>
          <p:cNvCxnSpPr>
            <a:stCxn id="332" idx="3"/>
            <a:endCxn id="344" idx="3"/>
          </p:cNvCxnSpPr>
          <p:nvPr/>
        </p:nvCxnSpPr>
        <p:spPr>
          <a:xfrm>
            <a:off x="-328750" y="1332872"/>
            <a:ext cx="600" cy="24588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40"/>
          <p:cNvCxnSpPr>
            <a:stCxn id="332" idx="3"/>
            <a:endCxn id="345" idx="3"/>
          </p:cNvCxnSpPr>
          <p:nvPr/>
        </p:nvCxnSpPr>
        <p:spPr>
          <a:xfrm>
            <a:off x="-328750" y="1332872"/>
            <a:ext cx="600" cy="30648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40"/>
          <p:cNvCxnSpPr>
            <a:stCxn id="331" idx="2"/>
            <a:endCxn id="337" idx="0"/>
          </p:cNvCxnSpPr>
          <p:nvPr/>
        </p:nvCxnSpPr>
        <p:spPr>
          <a:xfrm rot="5400000">
            <a:off x="-5797813" y="1786593"/>
            <a:ext cx="216900" cy="2742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40"/>
          <p:cNvSpPr/>
          <p:nvPr/>
        </p:nvSpPr>
        <p:spPr>
          <a:xfrm>
            <a:off x="-5039000" y="2878522"/>
            <a:ext cx="1447200" cy="41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synthetic Glucocorticoids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0" name="Google Shape;350;p40"/>
          <p:cNvSpPr/>
          <p:nvPr/>
        </p:nvSpPr>
        <p:spPr>
          <a:xfrm>
            <a:off x="-5038900" y="3985791"/>
            <a:ext cx="1446900" cy="34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Prednisolone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1" name="Google Shape;351;p40"/>
          <p:cNvSpPr/>
          <p:nvPr/>
        </p:nvSpPr>
        <p:spPr>
          <a:xfrm>
            <a:off x="-5038900" y="4496942"/>
            <a:ext cx="1446900" cy="34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Dexamethasone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2" name="Google Shape;352;p40"/>
          <p:cNvSpPr/>
          <p:nvPr/>
        </p:nvSpPr>
        <p:spPr>
          <a:xfrm>
            <a:off x="-5038900" y="3428172"/>
            <a:ext cx="1446900" cy="34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Prednisone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3" name="Google Shape;353;p40"/>
          <p:cNvSpPr/>
          <p:nvPr/>
        </p:nvSpPr>
        <p:spPr>
          <a:xfrm>
            <a:off x="-5038800" y="4968865"/>
            <a:ext cx="1446900" cy="34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Triamcinolone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4" name="Google Shape;354;p40"/>
          <p:cNvSpPr/>
          <p:nvPr/>
        </p:nvSpPr>
        <p:spPr>
          <a:xfrm>
            <a:off x="-5038800" y="5480016"/>
            <a:ext cx="1446900" cy="34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Beclomethasone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5" name="Google Shape;355;p40"/>
          <p:cNvSpPr/>
          <p:nvPr/>
        </p:nvSpPr>
        <p:spPr>
          <a:xfrm>
            <a:off x="-5038800" y="5991166"/>
            <a:ext cx="1446900" cy="34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Budesonide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6" name="Google Shape;356;p40"/>
          <p:cNvSpPr/>
          <p:nvPr/>
        </p:nvSpPr>
        <p:spPr>
          <a:xfrm>
            <a:off x="-6785225" y="3428166"/>
            <a:ext cx="1446900" cy="34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Cortisol (hydrocortisone)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-3527623" y="2540654"/>
            <a:ext cx="1446900" cy="34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Aldosterone (Fludrocortisone)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58" name="Google Shape;358;p40"/>
          <p:cNvCxnSpPr>
            <a:stCxn id="349" idx="3"/>
            <a:endCxn id="352" idx="3"/>
          </p:cNvCxnSpPr>
          <p:nvPr/>
        </p:nvCxnSpPr>
        <p:spPr>
          <a:xfrm>
            <a:off x="-3591800" y="3086272"/>
            <a:ext cx="600" cy="5166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40"/>
          <p:cNvCxnSpPr>
            <a:stCxn id="349" idx="3"/>
            <a:endCxn id="350" idx="3"/>
          </p:cNvCxnSpPr>
          <p:nvPr/>
        </p:nvCxnSpPr>
        <p:spPr>
          <a:xfrm>
            <a:off x="-3591800" y="3086272"/>
            <a:ext cx="600" cy="10743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40"/>
          <p:cNvCxnSpPr>
            <a:stCxn id="349" idx="3"/>
            <a:endCxn id="351" idx="3"/>
          </p:cNvCxnSpPr>
          <p:nvPr/>
        </p:nvCxnSpPr>
        <p:spPr>
          <a:xfrm>
            <a:off x="-3591800" y="3086272"/>
            <a:ext cx="600" cy="15855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40"/>
          <p:cNvCxnSpPr>
            <a:stCxn id="349" idx="3"/>
            <a:endCxn id="353" idx="3"/>
          </p:cNvCxnSpPr>
          <p:nvPr/>
        </p:nvCxnSpPr>
        <p:spPr>
          <a:xfrm>
            <a:off x="-3591800" y="3086272"/>
            <a:ext cx="600" cy="20574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40"/>
          <p:cNvCxnSpPr>
            <a:stCxn id="349" idx="3"/>
            <a:endCxn id="354" idx="3"/>
          </p:cNvCxnSpPr>
          <p:nvPr/>
        </p:nvCxnSpPr>
        <p:spPr>
          <a:xfrm>
            <a:off x="-3591800" y="3086272"/>
            <a:ext cx="600" cy="25686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40"/>
          <p:cNvCxnSpPr>
            <a:stCxn id="349" idx="3"/>
            <a:endCxn id="355" idx="3"/>
          </p:cNvCxnSpPr>
          <p:nvPr/>
        </p:nvCxnSpPr>
        <p:spPr>
          <a:xfrm>
            <a:off x="-3591800" y="3086272"/>
            <a:ext cx="600" cy="30795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40"/>
          <p:cNvCxnSpPr>
            <a:stCxn id="356" idx="0"/>
            <a:endCxn id="339" idx="2"/>
          </p:cNvCxnSpPr>
          <p:nvPr/>
        </p:nvCxnSpPr>
        <p:spPr>
          <a:xfrm rot="-5400000">
            <a:off x="-6128525" y="3360816"/>
            <a:ext cx="134100" cy="600"/>
          </a:xfrm>
          <a:prstGeom prst="bentConnector3">
            <a:avLst>
              <a:gd fmla="val 5001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40"/>
          <p:cNvCxnSpPr>
            <a:stCxn id="338" idx="2"/>
            <a:endCxn id="357" idx="0"/>
          </p:cNvCxnSpPr>
          <p:nvPr/>
        </p:nvCxnSpPr>
        <p:spPr>
          <a:xfrm flipH="1" rot="-5400000">
            <a:off x="-2847975" y="2495997"/>
            <a:ext cx="88800" cy="600"/>
          </a:xfrm>
          <a:prstGeom prst="bentConnector3">
            <a:avLst>
              <a:gd fmla="val 4997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6" name="Google Shape;366;p40"/>
          <p:cNvCxnSpPr>
            <a:stCxn id="337" idx="2"/>
            <a:endCxn id="349" idx="0"/>
          </p:cNvCxnSpPr>
          <p:nvPr/>
        </p:nvCxnSpPr>
        <p:spPr>
          <a:xfrm flipH="1" rot="-5400000">
            <a:off x="-5286550" y="1907535"/>
            <a:ext cx="431100" cy="15111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40"/>
          <p:cNvCxnSpPr>
            <a:stCxn id="337" idx="2"/>
            <a:endCxn id="339" idx="0"/>
          </p:cNvCxnSpPr>
          <p:nvPr/>
        </p:nvCxnSpPr>
        <p:spPr>
          <a:xfrm rot="5400000">
            <a:off x="-6159700" y="2545485"/>
            <a:ext cx="431100" cy="2352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368" name="Google Shape;368;p40"/>
          <p:cNvGraphicFramePr/>
          <p:nvPr/>
        </p:nvGraphicFramePr>
        <p:xfrm>
          <a:off x="-7090050" y="633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1352350"/>
                <a:gridCol w="1840900"/>
                <a:gridCol w="1525225"/>
                <a:gridCol w="1976150"/>
              </a:tblGrid>
              <a:tr h="3586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Agents</a:t>
                      </a:r>
                      <a:endParaRPr b="1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Activity</a:t>
                      </a:r>
                      <a:endParaRPr b="1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 hMerge="1"/>
                <a:tc hMerge="1"/>
              </a:tr>
              <a:tr h="354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Anti-inflammatory                             </a:t>
                      </a:r>
                      <a:endParaRPr b="1" sz="1200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Topical</a:t>
                      </a:r>
                      <a:endParaRPr b="1" sz="1200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Salt-retaining</a:t>
                      </a:r>
                      <a:endParaRPr b="1" sz="1200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Short to medium acting glucocorticoids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8E8DE"/>
                    </a:solidFill>
                  </a:tcPr>
                </a:tc>
                <a:tc hMerge="1"/>
                <a:tc hMerge="1"/>
                <a:tc hMerge="1"/>
              </a:tr>
              <a:tr h="49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Hydrocortisone (cortisol)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Cortisone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0.8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0.8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Prednisone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0.3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Prednisolone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0.3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Methyl-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prednisolone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Meprednisone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Long acting glucocorticoids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8E8DE"/>
                    </a:solidFill>
                  </a:tcPr>
                </a:tc>
                <a:tc hMerge="1"/>
                <a:tc hMerge="1"/>
                <a:tc hMerge="1"/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Betamethasone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25-40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Dexamethasone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Mineralocorticoids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8E8DE"/>
                    </a:solidFill>
                  </a:tcPr>
                </a:tc>
                <a:tc hMerge="1"/>
                <a:tc hMerge="1"/>
                <a:tc hMerge="1"/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Fludrocortisone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250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69" name="Google Shape;369;p40"/>
          <p:cNvSpPr/>
          <p:nvPr/>
        </p:nvSpPr>
        <p:spPr>
          <a:xfrm rot="-5400000">
            <a:off x="-1823850" y="2968225"/>
            <a:ext cx="4437600" cy="577500"/>
          </a:xfrm>
          <a:prstGeom prst="roundRect">
            <a:avLst>
              <a:gd fmla="val 16667" name="adj"/>
            </a:avLst>
          </a:prstGeom>
          <a:solidFill>
            <a:srgbClr val="31404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Classification of Corticosteroids</a:t>
            </a:r>
            <a:endParaRPr b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1148900" y="1485250"/>
            <a:ext cx="1589400" cy="431100"/>
          </a:xfrm>
          <a:prstGeom prst="roundRect">
            <a:avLst>
              <a:gd fmla="val 16667" name="adj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Agonist </a:t>
            </a:r>
            <a:endParaRPr b="1" sz="16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1" name="Google Shape;371;p40"/>
          <p:cNvSpPr/>
          <p:nvPr/>
        </p:nvSpPr>
        <p:spPr>
          <a:xfrm>
            <a:off x="1148900" y="4465452"/>
            <a:ext cx="1589400" cy="414300"/>
          </a:xfrm>
          <a:prstGeom prst="roundRect">
            <a:avLst>
              <a:gd fmla="val 16667" name="adj"/>
            </a:avLst>
          </a:prstGeom>
          <a:solidFill>
            <a:srgbClr val="78B8A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Antagonist</a:t>
            </a:r>
            <a:endParaRPr b="1" sz="16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72" name="Google Shape;372;p40"/>
          <p:cNvCxnSpPr>
            <a:stCxn id="369" idx="2"/>
            <a:endCxn id="370" idx="1"/>
          </p:cNvCxnSpPr>
          <p:nvPr/>
        </p:nvCxnSpPr>
        <p:spPr>
          <a:xfrm flipH="1" rot="10800000">
            <a:off x="683700" y="1700875"/>
            <a:ext cx="465300" cy="15561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40"/>
          <p:cNvCxnSpPr>
            <a:stCxn id="369" idx="2"/>
            <a:endCxn id="371" idx="1"/>
          </p:cNvCxnSpPr>
          <p:nvPr/>
        </p:nvCxnSpPr>
        <p:spPr>
          <a:xfrm>
            <a:off x="683700" y="3256975"/>
            <a:ext cx="465300" cy="14157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Google Shape;374;p40"/>
          <p:cNvSpPr/>
          <p:nvPr/>
        </p:nvSpPr>
        <p:spPr>
          <a:xfrm>
            <a:off x="2969300" y="660425"/>
            <a:ext cx="1688400" cy="415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300">
                <a:latin typeface="Mada"/>
                <a:ea typeface="Mada"/>
                <a:cs typeface="Mada"/>
                <a:sym typeface="Mada"/>
              </a:rPr>
              <a:t>Glucocorticoids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2969457" y="2124121"/>
            <a:ext cx="1688400" cy="415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300">
                <a:latin typeface="Mada"/>
                <a:ea typeface="Mada"/>
                <a:cs typeface="Mada"/>
                <a:sym typeface="Mada"/>
              </a:rPr>
              <a:t>Mineralocorticoids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76" name="Google Shape;376;p40"/>
          <p:cNvCxnSpPr>
            <a:stCxn id="370" idx="3"/>
            <a:endCxn id="374" idx="1"/>
          </p:cNvCxnSpPr>
          <p:nvPr/>
        </p:nvCxnSpPr>
        <p:spPr>
          <a:xfrm flipH="1" rot="10800000">
            <a:off x="2738300" y="868300"/>
            <a:ext cx="231000" cy="832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40"/>
          <p:cNvCxnSpPr>
            <a:stCxn id="370" idx="3"/>
            <a:endCxn id="375" idx="1"/>
          </p:cNvCxnSpPr>
          <p:nvPr/>
        </p:nvCxnSpPr>
        <p:spPr>
          <a:xfrm>
            <a:off x="2738300" y="1700800"/>
            <a:ext cx="231300" cy="631200"/>
          </a:xfrm>
          <a:prstGeom prst="bentConnector3">
            <a:avLst>
              <a:gd fmla="val 49969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8" name="Google Shape;378;p40"/>
          <p:cNvSpPr/>
          <p:nvPr/>
        </p:nvSpPr>
        <p:spPr>
          <a:xfrm>
            <a:off x="4928600" y="279425"/>
            <a:ext cx="1843500" cy="457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300">
                <a:latin typeface="Mada"/>
                <a:ea typeface="Mada"/>
                <a:cs typeface="Mada"/>
                <a:sym typeface="Mada"/>
              </a:rPr>
              <a:t>Natural</a:t>
            </a:r>
            <a:endParaRPr b="1" sz="13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Cortisol ( hydrocortisone)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9" name="Google Shape;379;p40"/>
          <p:cNvSpPr/>
          <p:nvPr/>
        </p:nvSpPr>
        <p:spPr>
          <a:xfrm>
            <a:off x="4928600" y="951175"/>
            <a:ext cx="1843500" cy="543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Synthetic</a:t>
            </a:r>
            <a:endParaRPr b="1" sz="13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80" name="Google Shape;380;p40"/>
          <p:cNvCxnSpPr>
            <a:stCxn id="374" idx="3"/>
            <a:endCxn id="378" idx="1"/>
          </p:cNvCxnSpPr>
          <p:nvPr/>
        </p:nvCxnSpPr>
        <p:spPr>
          <a:xfrm flipH="1" rot="10800000">
            <a:off x="4657700" y="508475"/>
            <a:ext cx="270900" cy="359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40"/>
          <p:cNvCxnSpPr>
            <a:stCxn id="374" idx="3"/>
            <a:endCxn id="379" idx="1"/>
          </p:cNvCxnSpPr>
          <p:nvPr/>
        </p:nvCxnSpPr>
        <p:spPr>
          <a:xfrm>
            <a:off x="4657700" y="868175"/>
            <a:ext cx="270900" cy="354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2" name="Google Shape;382;p40"/>
          <p:cNvSpPr/>
          <p:nvPr/>
        </p:nvSpPr>
        <p:spPr>
          <a:xfrm>
            <a:off x="4986404" y="1803426"/>
            <a:ext cx="1785900" cy="415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300">
                <a:latin typeface="Mada"/>
                <a:ea typeface="Mada"/>
                <a:cs typeface="Mada"/>
                <a:sym typeface="Mada"/>
              </a:rPr>
              <a:t>Natural</a:t>
            </a:r>
            <a:endParaRPr b="1" sz="13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Aldosterone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3" name="Google Shape;383;p40"/>
          <p:cNvSpPr/>
          <p:nvPr/>
        </p:nvSpPr>
        <p:spPr>
          <a:xfrm>
            <a:off x="4986404" y="2413026"/>
            <a:ext cx="1785900" cy="415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Synthetic</a:t>
            </a:r>
            <a:endParaRPr b="1" sz="13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Flucocortisone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84" name="Google Shape;384;p40"/>
          <p:cNvCxnSpPr>
            <a:stCxn id="375" idx="3"/>
            <a:endCxn id="382" idx="1"/>
          </p:cNvCxnSpPr>
          <p:nvPr/>
        </p:nvCxnSpPr>
        <p:spPr>
          <a:xfrm flipH="1" rot="10800000">
            <a:off x="4657857" y="2011171"/>
            <a:ext cx="328500" cy="3207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40"/>
          <p:cNvCxnSpPr>
            <a:stCxn id="375" idx="3"/>
            <a:endCxn id="383" idx="1"/>
          </p:cNvCxnSpPr>
          <p:nvPr/>
        </p:nvCxnSpPr>
        <p:spPr>
          <a:xfrm>
            <a:off x="4657857" y="2331871"/>
            <a:ext cx="328500" cy="2889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6" name="Google Shape;386;p40"/>
          <p:cNvSpPr/>
          <p:nvPr/>
        </p:nvSpPr>
        <p:spPr>
          <a:xfrm>
            <a:off x="2969300" y="3708425"/>
            <a:ext cx="1688400" cy="415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300">
                <a:latin typeface="Mada"/>
                <a:ea typeface="Mada"/>
                <a:cs typeface="Mada"/>
                <a:sym typeface="Mada"/>
              </a:rPr>
              <a:t>Receptor antagonist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7" name="Google Shape;387;p40"/>
          <p:cNvSpPr/>
          <p:nvPr/>
        </p:nvSpPr>
        <p:spPr>
          <a:xfrm>
            <a:off x="2969457" y="5095921"/>
            <a:ext cx="1688400" cy="415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300">
                <a:latin typeface="Mada"/>
                <a:ea typeface="Mada"/>
                <a:cs typeface="Mada"/>
                <a:sym typeface="Mada"/>
              </a:rPr>
              <a:t>Synthetic inhibitors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88" name="Google Shape;388;p40"/>
          <p:cNvCxnSpPr>
            <a:stCxn id="371" idx="3"/>
            <a:endCxn id="386" idx="1"/>
          </p:cNvCxnSpPr>
          <p:nvPr/>
        </p:nvCxnSpPr>
        <p:spPr>
          <a:xfrm flipH="1" rot="10800000">
            <a:off x="2738300" y="3916302"/>
            <a:ext cx="231000" cy="756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40"/>
          <p:cNvCxnSpPr>
            <a:stCxn id="371" idx="3"/>
            <a:endCxn id="387" idx="1"/>
          </p:cNvCxnSpPr>
          <p:nvPr/>
        </p:nvCxnSpPr>
        <p:spPr>
          <a:xfrm>
            <a:off x="2738300" y="4672602"/>
            <a:ext cx="231300" cy="631200"/>
          </a:xfrm>
          <a:prstGeom prst="bentConnector3">
            <a:avLst>
              <a:gd fmla="val 49969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0" name="Google Shape;390;p40"/>
          <p:cNvSpPr/>
          <p:nvPr/>
        </p:nvSpPr>
        <p:spPr>
          <a:xfrm>
            <a:off x="4986404" y="3203527"/>
            <a:ext cx="1785900" cy="543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Glucocorticoids receptors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E.g Mifepristone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1" name="Google Shape;391;p40"/>
          <p:cNvSpPr/>
          <p:nvPr/>
        </p:nvSpPr>
        <p:spPr>
          <a:xfrm>
            <a:off x="4986404" y="4001241"/>
            <a:ext cx="1785900" cy="5436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Mineralocorticoids receptors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E.g Spironolactone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4986563" y="5096525"/>
            <a:ext cx="1785900" cy="414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E.g Ketoconazole</a:t>
            </a:r>
            <a:endParaRPr b="1" sz="13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93" name="Google Shape;393;p40"/>
          <p:cNvCxnSpPr>
            <a:stCxn id="386" idx="3"/>
            <a:endCxn id="390" idx="1"/>
          </p:cNvCxnSpPr>
          <p:nvPr/>
        </p:nvCxnSpPr>
        <p:spPr>
          <a:xfrm flipH="1" rot="10800000">
            <a:off x="4657700" y="3475475"/>
            <a:ext cx="328800" cy="440700"/>
          </a:xfrm>
          <a:prstGeom prst="bentConnector3">
            <a:avLst>
              <a:gd fmla="val 49985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40"/>
          <p:cNvCxnSpPr>
            <a:stCxn id="386" idx="3"/>
            <a:endCxn id="391" idx="1"/>
          </p:cNvCxnSpPr>
          <p:nvPr/>
        </p:nvCxnSpPr>
        <p:spPr>
          <a:xfrm>
            <a:off x="4657700" y="3916175"/>
            <a:ext cx="328800" cy="357000"/>
          </a:xfrm>
          <a:prstGeom prst="bentConnector3">
            <a:avLst>
              <a:gd fmla="val 49985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40"/>
          <p:cNvCxnSpPr>
            <a:stCxn id="387" idx="3"/>
            <a:endCxn id="392" idx="1"/>
          </p:cNvCxnSpPr>
          <p:nvPr/>
        </p:nvCxnSpPr>
        <p:spPr>
          <a:xfrm>
            <a:off x="4657857" y="5303671"/>
            <a:ext cx="3288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6" name="Google Shape;396;p40"/>
          <p:cNvSpPr txBox="1"/>
          <p:nvPr/>
        </p:nvSpPr>
        <p:spPr>
          <a:xfrm>
            <a:off x="-7258050" y="5895975"/>
            <a:ext cx="69723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Some commonly used natural and synthetic corticosteroids for general use</a:t>
            </a:r>
            <a:endParaRPr sz="1600">
              <a:solidFill>
                <a:srgbClr val="78B8A3"/>
              </a:solidFill>
            </a:endParaRPr>
          </a:p>
        </p:txBody>
      </p:sp>
      <p:graphicFrame>
        <p:nvGraphicFramePr>
          <p:cNvPr id="397" name="Google Shape;397;p40"/>
          <p:cNvGraphicFramePr/>
          <p:nvPr/>
        </p:nvGraphicFramePr>
        <p:xfrm>
          <a:off x="7083150" y="633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1352350"/>
                <a:gridCol w="1840900"/>
                <a:gridCol w="1525225"/>
                <a:gridCol w="1976150"/>
              </a:tblGrid>
              <a:tr h="3586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Agent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Activity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hMerge="1"/>
                <a:tc hMerge="1"/>
              </a:tr>
              <a:tr h="354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Anti-inflammatory                             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Topical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Salt-retaining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Short to medium acting glucocorticoids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B4A7D6"/>
                    </a:solidFill>
                  </a:tcPr>
                </a:tc>
                <a:tc hMerge="1"/>
                <a:tc hMerge="1"/>
                <a:tc hMerge="1"/>
              </a:tr>
              <a:tr h="49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Hydrocortisone (cortisol)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Cortisone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0.8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0.8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Prednisone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0.3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Prednisolone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0.3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Long acting glucocorticoids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 hMerge="1"/>
                <a:tc hMerge="1"/>
                <a:tc hMerge="1"/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Betamethasone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25-40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Dexamethasone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Mineralocorticoids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A9999"/>
                    </a:solidFill>
                  </a:tcPr>
                </a:tc>
                <a:tc hMerge="1"/>
                <a:tc hMerge="1"/>
                <a:tc hMerge="1"/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Fludrocotisone</a:t>
                      </a:r>
                      <a:endParaRPr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250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98" name="Google Shape;398;p40"/>
          <p:cNvSpPr txBox="1"/>
          <p:nvPr/>
        </p:nvSpPr>
        <p:spPr>
          <a:xfrm>
            <a:off x="4795025" y="1087775"/>
            <a:ext cx="21327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E.g Prednisone \ Dexamethasone</a:t>
            </a:r>
            <a:r>
              <a:rPr baseline="30000"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0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Budesonide \ Beclomethasone</a:t>
            </a:r>
            <a:endParaRPr sz="10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99" name="Google Shape;399;p40"/>
          <p:cNvGraphicFramePr/>
          <p:nvPr/>
        </p:nvGraphicFramePr>
        <p:xfrm>
          <a:off x="88075" y="61681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671500"/>
                <a:gridCol w="3065325"/>
                <a:gridCol w="2927000"/>
              </a:tblGrid>
              <a:tr h="100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Natural cortisol (hydrocortisone)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ynthetic Glucocorticoids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A64D79"/>
                    </a:solidFill>
                  </a:tcPr>
                </a:tc>
              </a:tr>
              <a:tr h="100000">
                <a:tc vMerge="1"/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is the major natural glucocorticoid.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The physiologic secretion of cortisol is regulated by adrenocorticotropic	(ACTH)	 &amp; secretion rate varies during the day (Circadian rhythm). Peaks in the morning and trough (declines) in midnight.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Prednisone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and its active metabolite prednisolone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Dexamethasone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Budesonide 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Beclomethasone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orally, cortisol is well absorbed from GIT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Cortisol in the plasma is 95% bound to CBG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is metabolized by the liver &amp;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has short duration of action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compared with the synthetic congeners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diffuses poorly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across normal skin &amp; mucous membranes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The cortisol molecule also has a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small but significant mineralocorticoid effect.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This is an important cause of  hypertension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in patients with cortisol secreting adrenal tumor or a pituitary ACTH secreting tumor (Cushing’s syndrome)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Their properties in compared to cortisol include: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longer half life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longer duration of action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reduce salt retaining effect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better penetration of lipid barriers for topical activity.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00" name="Google Shape;400;p40"/>
          <p:cNvSpPr txBox="1"/>
          <p:nvPr/>
        </p:nvSpPr>
        <p:spPr>
          <a:xfrm>
            <a:off x="543438" y="5667375"/>
            <a:ext cx="5791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Glucocorticoids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1" name="Google Shape;401;p40"/>
          <p:cNvSpPr txBox="1"/>
          <p:nvPr/>
        </p:nvSpPr>
        <p:spPr>
          <a:xfrm>
            <a:off x="-7209000" y="6410325"/>
            <a:ext cx="68400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" sz="1200">
                <a:solidFill>
                  <a:schemeClr val="dk1"/>
                </a:solidFill>
                <a:highlight>
                  <a:srgbClr val="C8E8DE"/>
                </a:highlight>
                <a:latin typeface="Mada"/>
                <a:ea typeface="Mada"/>
                <a:cs typeface="Mada"/>
                <a:sym typeface="Mada"/>
              </a:rPr>
              <a:t>Cortisol</a:t>
            </a:r>
            <a:r>
              <a:rPr b="1"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is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major natural glucocorticoid.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physiologic secretion of cortisol is regulated by adrenocorticotropic	(ACTH)	 &amp; secretion rate varies during the day (Circadian rhythm). Peaks in the morning and trough (declines) in midnight.</a:t>
            </a:r>
            <a:endParaRPr/>
          </a:p>
        </p:txBody>
      </p:sp>
      <p:sp>
        <p:nvSpPr>
          <p:cNvPr id="402" name="Google Shape;402;p40"/>
          <p:cNvSpPr txBox="1"/>
          <p:nvPr/>
        </p:nvSpPr>
        <p:spPr>
          <a:xfrm>
            <a:off x="0" y="11294500"/>
            <a:ext cx="6753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long acting.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7" name="Google Shape;407;p41"/>
          <p:cNvGraphicFramePr/>
          <p:nvPr/>
        </p:nvGraphicFramePr>
        <p:xfrm>
          <a:off x="88075" y="6055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671500"/>
                <a:gridCol w="3065325"/>
                <a:gridCol w="29270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Natural cortisol (hydrocortisone)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Synthetic Glucocorticoids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A64D79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Adrenal Disorder:</a:t>
                      </a:r>
                      <a:endParaRPr b="1" sz="1200">
                        <a:highlight>
                          <a:srgbClr val="C8E8DE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Addison’s disease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(chronic adrenocortical insufficiency)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Acute adrenal insufficiency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associated with life threatening shock, infections or trauma</a:t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Congenital adrenal hyperplasia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(in which synthesis of abnormal forms of corticosteroids are stimulated by ACTH).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381000">
                <a:tc vMerge="1"/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Non- a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highlight>
                            <a:srgbClr val="C8E8DE"/>
                          </a:highlight>
                          <a:latin typeface="Mada"/>
                          <a:ea typeface="Mada"/>
                          <a:cs typeface="Mada"/>
                          <a:sym typeface="Mada"/>
                        </a:rPr>
                        <a:t>drenal Disorder:</a:t>
                      </a:r>
                      <a:endParaRPr b="1" sz="1200">
                        <a:solidFill>
                          <a:schemeClr val="dk1"/>
                        </a:solidFill>
                        <a:highlight>
                          <a:srgbClr val="C8E8DE"/>
                        </a:highlight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Allergic reactions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(e.g. bronchial asthma, angioneurotic edema,drug reactions, urticaria, allergic rhinitis)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AutoNum type="alphaLcPeriod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Beclomethasone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&amp;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budesonide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have been developed for use in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asthma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and other condition in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which good surface activity on mucous membrane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or skin is needed and systemic effects are to be avoided.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lphaL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Rapidly penetrate the airway mucosa but have very short half lives after they enter the blood, so that systemic effects and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toxicity are greatly reduced.</a:t>
                      </a:r>
                      <a:endParaRPr b="1"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(advantage)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Collagen vascular disorder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(e.g rheumatoid arthritis, systemic lupus erythematosus, giant cell arteritis, polymyositis, mixed connective tissue syndrome)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Organ transplants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(prevention &amp; treatment of rejection – immunosuppression)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GI disorders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(e.g inflammatory bowel disease)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Hematologic disorders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(leukemia, multiple myeloma, acquired hemolytic anemia, acute allergic purpura)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Infections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(acute respiratory distress syndrome, sepsis)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Neurologic disorders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4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(to minimize cerebral edema after brain surgery, multiple sclerosis).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Pulmonary diseases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(e.g. aspiration pneumonia, bronchial asthma, sarcoidosis)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Thyroid diseases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autoimmune diseases: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malignant exophthalmos, subacute thyroiditis)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Renal disorders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(nephrotic syndrome)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Miscellaneous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(hypercalcaemia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mountain sickness).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124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Toxicity:</a:t>
                      </a:r>
                      <a:endParaRPr b="1"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Cushing’s syndrome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(iatrogenic,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by higher doses &gt; than 100 mg hydrocortisone daily for &gt; than 2 weeks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characterized by moon shape face &amp; buffalo hump)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Increased growth of fine hair on face, thighs &amp; trunk, myopathy, muscle wasting, thinning of skin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6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, Diabetes Mellitus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Osteoporosis &amp; aseptic necrosis of the hip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Wound healing is impaired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Peptic ulcer (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↑GI acidity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)</a:t>
                      </a:r>
                      <a:endParaRPr baseline="30000" sz="6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Acute psychosis, depression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Subcapsular cataracts (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necrosis of the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epithelium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)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Growth suppression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Hypertension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AutoNum type="arabicPeriod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Adrenal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suppression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7 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</a:tbl>
          </a:graphicData>
        </a:graphic>
      </p:graphicFrame>
      <p:sp>
        <p:nvSpPr>
          <p:cNvPr id="408" name="Google Shape;408;p41"/>
          <p:cNvSpPr txBox="1"/>
          <p:nvPr/>
        </p:nvSpPr>
        <p:spPr>
          <a:xfrm>
            <a:off x="543438" y="133350"/>
            <a:ext cx="5791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Glucocorticoids Cont...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9" name="Google Shape;409;p41"/>
          <p:cNvSpPr txBox="1"/>
          <p:nvPr/>
        </p:nvSpPr>
        <p:spPr>
          <a:xfrm>
            <a:off x="0" y="11260026"/>
            <a:ext cx="6753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due to their immunosuppressive effect.                            2: a group of disorders of connective tissues.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since all are immune related cancers, we could use the immunosuppressive effects of glucocorticoids to treat.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Dexamethasone is mostly used in neurological disorders due to its long duration of action and low salt-retaining activity.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glucocorticoids can be used in hypercalcemia since it helps increase calcium secretion and decrease its absorption.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6: due to poor healing , connective tissue wasting.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7: already high cortisol by external sources will suppress the adrenal secretion of cortisol.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" name="Google Shape;414;p42"/>
          <p:cNvGraphicFramePr/>
          <p:nvPr/>
        </p:nvGraphicFramePr>
        <p:xfrm>
          <a:off x="72750" y="297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1352350"/>
                <a:gridCol w="1840900"/>
                <a:gridCol w="1763350"/>
                <a:gridCol w="1738025"/>
              </a:tblGrid>
              <a:tr h="3586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Agents</a:t>
                      </a:r>
                      <a:endParaRPr b="1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Activity</a:t>
                      </a:r>
                      <a:endParaRPr b="1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 hMerge="1"/>
                <a:tc hMerge="1"/>
              </a:tr>
              <a:tr h="354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Anti-inflammatory                             </a:t>
                      </a:r>
                      <a:endParaRPr b="1" sz="1200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Topical</a:t>
                      </a:r>
                      <a:endParaRPr b="1" sz="1200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78B8A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Salt-retaining</a:t>
                      </a:r>
                      <a:endParaRPr b="1" sz="1200">
                        <a:solidFill>
                          <a:srgbClr val="78B8A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Short to medium acting glucocorticoids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8E8DE"/>
                    </a:solidFill>
                  </a:tcPr>
                </a:tc>
                <a:tc hMerge="1"/>
                <a:tc hMerge="1"/>
                <a:tc hMerge="1"/>
              </a:tr>
              <a:tr h="49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Hydrocortisone (cortisol)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Cortisone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0.8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0.8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Prednisone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0.3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Prednisolone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0.3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Methyl-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prednisolone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0.25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Meprednisone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Intermediate</a:t>
                      </a: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acting glucocorticoids</a:t>
                      </a:r>
                      <a:endParaRPr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8E8DE"/>
                    </a:solidFill>
                  </a:tcPr>
                </a:tc>
                <a:tc hMerge="1"/>
                <a:tc hMerge="1"/>
                <a:tc hMerge="1"/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Triamcinolone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r>
                        <a:rPr baseline="30000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endParaRPr baseline="30000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Paramethasone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Fluprednisolone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7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Long acting glucocorticoids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8E8DE"/>
                    </a:solidFill>
                  </a:tcPr>
                </a:tc>
                <a:tc hMerge="1"/>
                <a:tc hMerge="1"/>
                <a:tc hMerge="1"/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Betamethasone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25-40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Dexamethasone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32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Mineralocorticoids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8E8DE"/>
                    </a:solidFill>
                  </a:tcPr>
                </a:tc>
                <a:tc hMerge="1"/>
                <a:tc hMerge="1"/>
                <a:tc hMerge="1"/>
              </a:tr>
              <a:tr h="33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Fludrocortisone</a:t>
                      </a:r>
                      <a:endParaRPr b="1" sz="12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0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250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15" name="Google Shape;415;p42"/>
          <p:cNvSpPr txBox="1"/>
          <p:nvPr/>
        </p:nvSpPr>
        <p:spPr>
          <a:xfrm>
            <a:off x="9525" y="2105025"/>
            <a:ext cx="67818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Some commonly used natural and synthetic corticosteroids for general use</a:t>
            </a:r>
            <a:endParaRPr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6" name="Google Shape;416;p42"/>
          <p:cNvSpPr txBox="1"/>
          <p:nvPr/>
        </p:nvSpPr>
        <p:spPr>
          <a:xfrm>
            <a:off x="72750" y="9890650"/>
            <a:ext cx="6694500" cy="12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Explanation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of the table: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Char char="●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First, you need to understand that all the numbers compare the drugs to the physiological glucocorticoid cortisol (is why all of its numbers are 1)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Char char="●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All synthetic drugs have better anti-inflammatory action than cortisol.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Char char="●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Most synthetic drugs (except the ones that are indicated with 0 activity) have better topical action than cortisol (which means they penetrate lipid barriers better).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900"/>
              <a:buFont typeface="Mada"/>
              <a:buChar char="●"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All synthetic drugs have </a:t>
            </a:r>
            <a:r>
              <a:rPr lang="en" sz="9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less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salt retaining action (advantage) </a:t>
            </a:r>
            <a:r>
              <a:rPr b="1" lang="en" sz="9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EXCEPT </a:t>
            </a:r>
            <a:r>
              <a:rPr lang="en" sz="9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Mineralocorticoids</a:t>
            </a:r>
            <a:r>
              <a:rPr lang="en" sz="9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900" u="sng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(Dr.Alia: no need to memorize the numbers, just know the properties of each drug and memorize the names of the drugs and their duration of action)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7" name="Google Shape;417;p42"/>
          <p:cNvSpPr/>
          <p:nvPr/>
        </p:nvSpPr>
        <p:spPr>
          <a:xfrm>
            <a:off x="402100" y="583088"/>
            <a:ext cx="2481000" cy="525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Local application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(e.g; aerosol for asthma)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8" name="Google Shape;418;p42"/>
          <p:cNvSpPr/>
          <p:nvPr/>
        </p:nvSpPr>
        <p:spPr>
          <a:xfrm>
            <a:off x="72739" y="583163"/>
            <a:ext cx="631638" cy="556441"/>
          </a:xfrm>
          <a:prstGeom prst="flowChartMerge">
            <a:avLst/>
          </a:prstGeom>
          <a:solidFill>
            <a:srgbClr val="314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19" name="Google Shape;419;p42"/>
          <p:cNvSpPr/>
          <p:nvPr/>
        </p:nvSpPr>
        <p:spPr>
          <a:xfrm>
            <a:off x="3580227" y="598850"/>
            <a:ext cx="3106200" cy="525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Alternate day therapy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(to reduce pituitary suppression)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0" name="Google Shape;420;p42"/>
          <p:cNvSpPr/>
          <p:nvPr/>
        </p:nvSpPr>
        <p:spPr>
          <a:xfrm>
            <a:off x="3262887" y="598905"/>
            <a:ext cx="631638" cy="556441"/>
          </a:xfrm>
          <a:prstGeom prst="flowChartMerge">
            <a:avLst/>
          </a:prstGeom>
          <a:solidFill>
            <a:srgbClr val="78B8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1" name="Google Shape;421;p42"/>
          <p:cNvSpPr/>
          <p:nvPr/>
        </p:nvSpPr>
        <p:spPr>
          <a:xfrm>
            <a:off x="378795" y="1493550"/>
            <a:ext cx="2481000" cy="525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Tapering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the dose soon after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achieving a therapeutic response.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2" name="Google Shape;422;p42"/>
          <p:cNvSpPr/>
          <p:nvPr/>
        </p:nvSpPr>
        <p:spPr>
          <a:xfrm>
            <a:off x="72849" y="1490684"/>
            <a:ext cx="631638" cy="556441"/>
          </a:xfrm>
          <a:prstGeom prst="flowChartMerge">
            <a:avLst/>
          </a:prstGeom>
          <a:solidFill>
            <a:srgbClr val="A4C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3" name="Google Shape;423;p42"/>
          <p:cNvSpPr/>
          <p:nvPr/>
        </p:nvSpPr>
        <p:spPr>
          <a:xfrm>
            <a:off x="3580200" y="1342425"/>
            <a:ext cx="3211200" cy="704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        </a:t>
            </a:r>
            <a:r>
              <a:rPr lang="en" sz="11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To avoid adrenal insufficiency in patient</a:t>
            </a:r>
            <a:endParaRPr sz="11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        who have had long term therapy, </a:t>
            </a:r>
            <a:r>
              <a:rPr b="1" lang="en" sz="11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additional                 Stress doses </a:t>
            </a:r>
            <a:r>
              <a:rPr lang="en" sz="11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may need to be given  during serious illness or before major surgery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4" name="Google Shape;424;p42"/>
          <p:cNvSpPr/>
          <p:nvPr/>
        </p:nvSpPr>
        <p:spPr>
          <a:xfrm>
            <a:off x="3170625" y="1342488"/>
            <a:ext cx="800100" cy="704850"/>
          </a:xfrm>
          <a:prstGeom prst="flowChartMerg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-49025" y="76194"/>
            <a:ext cx="68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Methods for minimizing corticosteroid toxicity: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6" name="Google Shape;426;p42"/>
          <p:cNvSpPr txBox="1"/>
          <p:nvPr/>
        </p:nvSpPr>
        <p:spPr>
          <a:xfrm>
            <a:off x="0" y="11294500"/>
            <a:ext cx="6753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= start with high dose, then when we reach the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therapeutic effect decrease the dose gradually.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72750" y="2978700"/>
            <a:ext cx="12867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Female slide only</a:t>
            </a:r>
            <a:endParaRPr b="1" sz="10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" name="Google Shape;432;p43"/>
          <p:cNvGraphicFramePr/>
          <p:nvPr/>
        </p:nvGraphicFramePr>
        <p:xfrm>
          <a:off x="-7467611" y="3924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1149375"/>
                <a:gridCol w="1786925"/>
                <a:gridCol w="1680250"/>
                <a:gridCol w="22234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Type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Indications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</a:tr>
              <a:tr h="11839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Receptor antagonists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Spironolactone , </a:t>
                      </a:r>
                      <a:r>
                        <a:rPr b="1" lang="en">
                          <a:solidFill>
                            <a:srgbClr val="3D85C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eplerenone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 Antagonists of aldosterone at its receptor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 Mineralocorticoid antagonist &amp; k-sparing diuretic.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used in the  treatment of primary aldosteronism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1025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Mifepristone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 competitive inhibitor of glucocorticoid receptors as well as progesterone receptors.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useful in the treatment of Cushing's syndrome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6659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Synthesis inhibitors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Ketoconazole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inhibits the cytochrome p450  enzymes  necessary for the  synthesis of all steroids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 anti-fungal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 Used in a number of conditions in which	 reduced steroid level are desirable such as:1-. Adrenal	carcinoma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2-Hirsutism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3-Breast cancer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4-Prostate	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cancer.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Adrenal cancer, when surgical therapy is impractical or unsuccessful because of metastasis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7279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3D85C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Aminoglutethimide</a:t>
                      </a: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, 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metyrapone</a:t>
                      </a: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blocks the conversion of cholesterol to pregnelone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Inhibits the synthesis of all hormonally active steroids.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 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Adrenocortical cancer (steroid producing tumor)  in conjuction with other drugs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- Adrenal cancer, when surgical therapy is impractical or unsuccessful because of metastasis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33" name="Google Shape;433;p43"/>
          <p:cNvSpPr txBox="1"/>
          <p:nvPr/>
        </p:nvSpPr>
        <p:spPr>
          <a:xfrm>
            <a:off x="600600" y="4019950"/>
            <a:ext cx="5791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Corticoids Antagonist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434" name="Google Shape;434;p43"/>
          <p:cNvGraphicFramePr/>
          <p:nvPr/>
        </p:nvGraphicFramePr>
        <p:xfrm>
          <a:off x="80975" y="109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738175"/>
                <a:gridCol w="59256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Aldosterone \ 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Fludrocortisone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3C47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Same as that of glucocorticoids.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 major natural mineralocorticoid in human.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Aldosterone is  the main salt-retaining hormone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promotes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Na Reabsorption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K excretion,in the distal convoluted tubule &amp; thus it is very important in the regulation of blood volume &amp; blood	pressure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Its secretion is regulated by ACTH &amp; by the renin-angiotensin system.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Aldosterone has short half life &amp; little glucocorticoid activity.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Fludrocortisone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is favored for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replacement therapy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after adrenalectomy &amp; in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other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conditions in which mineralocorticoid therapy is needed.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35" name="Google Shape;435;p43"/>
          <p:cNvSpPr txBox="1"/>
          <p:nvPr/>
        </p:nvSpPr>
        <p:spPr>
          <a:xfrm>
            <a:off x="524400" y="542925"/>
            <a:ext cx="57912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Mineralocorticoids</a:t>
            </a:r>
            <a:endParaRPr b="1" sz="24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436" name="Google Shape;436;p43"/>
          <p:cNvGraphicFramePr/>
          <p:nvPr/>
        </p:nvGraphicFramePr>
        <p:xfrm>
          <a:off x="80975" y="490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738175"/>
                <a:gridCol w="2998650"/>
                <a:gridCol w="29270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Spironolactone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Mifepristone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0B539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mineralocorticoid antagonist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&amp; K-sparing diuretic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antagonists of aldosterone at its receptor.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 competitive inhibitor of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glucocorticoid receptors</a:t>
                      </a:r>
                      <a:endParaRPr b="1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Treatment of primary aldosteronism (Conn’s syndrome).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Treatment of Cushing’s syndrome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37" name="Google Shape;437;p43"/>
          <p:cNvSpPr txBox="1"/>
          <p:nvPr/>
        </p:nvSpPr>
        <p:spPr>
          <a:xfrm>
            <a:off x="323850" y="4457700"/>
            <a:ext cx="5991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78B8A3"/>
              </a:buClr>
              <a:buSzPts val="1800"/>
              <a:buFont typeface="Mada"/>
              <a:buAutoNum type="arabicParenR"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Receptor Antagonist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1466850" y="7048500"/>
            <a:ext cx="36480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2)      Synthetic Inhibitors</a:t>
            </a:r>
            <a:endParaRPr b="1" sz="1800">
              <a:solidFill>
                <a:srgbClr val="78B8A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439" name="Google Shape;439;p43"/>
          <p:cNvGraphicFramePr/>
          <p:nvPr/>
        </p:nvGraphicFramePr>
        <p:xfrm>
          <a:off x="80975" y="749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738175"/>
                <a:gridCol w="59256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Ketoconazole ( Anti Fungal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)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741B4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It inhibits the cytochrome p450 enzymes necessary for the synthesis of all steroids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Used in a number of conditions in which reduced steroid level are desirable such as: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Adrenal cancer,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when surgical therapy is impractical or unsuccessful because of metastasis.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Hirsutism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Breast cancer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Prostate cancer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40" name="Google Shape;440;p43"/>
          <p:cNvSpPr txBox="1"/>
          <p:nvPr/>
        </p:nvSpPr>
        <p:spPr>
          <a:xfrm>
            <a:off x="-41100" y="11302044"/>
            <a:ext cx="666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act as an anti-fungal in low doses, while in high doses it blocks the synthesis of mineralocorticoids.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"/>
          <p:cNvSpPr/>
          <p:nvPr/>
        </p:nvSpPr>
        <p:spPr>
          <a:xfrm flipH="1" rot="10800000">
            <a:off x="0" y="11168750"/>
            <a:ext cx="1290900" cy="442200"/>
          </a:xfrm>
          <a:prstGeom prst="homePlate">
            <a:avLst>
              <a:gd fmla="val 50000" name="adj"/>
            </a:avLst>
          </a:prstGeom>
          <a:solidFill>
            <a:srgbClr val="A4CF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4"/>
          <p:cNvSpPr txBox="1"/>
          <p:nvPr/>
        </p:nvSpPr>
        <p:spPr>
          <a:xfrm>
            <a:off x="-38100" y="11154060"/>
            <a:ext cx="1368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Answers:</a:t>
            </a:r>
            <a:endParaRPr b="1" i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7" name="Google Shape;447;p44"/>
          <p:cNvSpPr txBox="1"/>
          <p:nvPr/>
        </p:nvSpPr>
        <p:spPr>
          <a:xfrm>
            <a:off x="4104000" y="1030882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SAQ</a:t>
            </a:r>
            <a:endParaRPr b="1" sz="12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448" name="Google Shape;448;p44"/>
          <p:cNvGraphicFramePr/>
          <p:nvPr/>
        </p:nvGraphicFramePr>
        <p:xfrm>
          <a:off x="2370686" y="10508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381850"/>
                <a:gridCol w="3983125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Mifepristone 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 competitive inhibitor of glucocorticoid receptors.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Fludrocortisone 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Spironolactone 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When taking high dose (100 mg) daily for more than 2 weeks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9" name="Google Shape;449;p44"/>
          <p:cNvGraphicFramePr/>
          <p:nvPr/>
        </p:nvGraphicFramePr>
        <p:xfrm>
          <a:off x="1382686" y="105089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{88829113-79C0-4FBA-A4E1-3AA1A891E5A8}</a:tableStyleId>
              </a:tblPr>
              <a:tblGrid>
                <a:gridCol w="381850"/>
                <a:gridCol w="381850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314043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314043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0" name="Google Shape;450;p44"/>
          <p:cNvSpPr txBox="1"/>
          <p:nvPr/>
        </p:nvSpPr>
        <p:spPr>
          <a:xfrm>
            <a:off x="1311000" y="1030882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MCQ</a:t>
            </a:r>
            <a:endParaRPr b="1" sz="12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1" name="Google Shape;451;p44"/>
          <p:cNvSpPr/>
          <p:nvPr/>
        </p:nvSpPr>
        <p:spPr>
          <a:xfrm>
            <a:off x="123650" y="1285947"/>
            <a:ext cx="6612000" cy="4580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2" name="Google Shape;452;p44"/>
          <p:cNvSpPr/>
          <p:nvPr/>
        </p:nvSpPr>
        <p:spPr>
          <a:xfrm>
            <a:off x="123650" y="6424299"/>
            <a:ext cx="6612000" cy="3576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9050">
            <a:solidFill>
              <a:srgbClr val="B7B7B7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-A 40 years old woman with rheumatoid arthritis came to the hospital with increased growth of hair on her face , abnormal fat deposition and muscle wasting. She was diagnosed to have cushing’s syndrome due to prolonged use of steroids.</a:t>
            </a:r>
            <a:endParaRPr sz="1200">
              <a:solidFill>
                <a:srgbClr val="314043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1- Which drug best to be used to reduce the symptoms?</a:t>
            </a:r>
            <a:endParaRPr sz="1200">
              <a:solidFill>
                <a:srgbClr val="78B8A3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2- What is the M.O.A of that drug?</a:t>
            </a:r>
            <a:endParaRPr sz="1200">
              <a:solidFill>
                <a:srgbClr val="78B8A3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3- A 56 years old male with an adrenal tumor underwent adrenalectomy.W</a:t>
            </a:r>
            <a:r>
              <a:rPr lang="en" sz="1200">
                <a:solidFill>
                  <a:srgbClr val="314043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hich  drug  is favored as a replacement therapy?</a:t>
            </a:r>
            <a:endParaRPr sz="1200">
              <a:solidFill>
                <a:srgbClr val="314043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-A 39 years old patient came to the clinic complaining of  </a:t>
            </a:r>
            <a:r>
              <a:rPr lang="en" sz="12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muscle cramps, headache and have high blood pressure after investigation he diagnosed with primary aldosteronsim.</a:t>
            </a:r>
            <a:endParaRPr sz="12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B8A3"/>
                </a:solidFill>
                <a:latin typeface="Mada"/>
                <a:ea typeface="Mada"/>
                <a:cs typeface="Mada"/>
                <a:sym typeface="Mada"/>
              </a:rPr>
              <a:t>4- </a:t>
            </a:r>
            <a:r>
              <a:rPr lang="en" sz="1200">
                <a:solidFill>
                  <a:srgbClr val="78B8A3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Name a drug that can be used in her case.</a:t>
            </a:r>
            <a:endParaRPr sz="1200">
              <a:solidFill>
                <a:srgbClr val="78B8A3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043"/>
                </a:solidFill>
                <a:latin typeface="Mada"/>
                <a:ea typeface="Mada"/>
                <a:cs typeface="Mada"/>
                <a:sym typeface="Mada"/>
              </a:rPr>
              <a:t>5-How does the toxicity of Glucocorticoids develop?</a:t>
            </a:r>
            <a:endParaRPr sz="1200">
              <a:solidFill>
                <a:srgbClr val="314043"/>
              </a:solidFill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53" name="Google Shape;453;p44"/>
          <p:cNvSpPr/>
          <p:nvPr/>
        </p:nvSpPr>
        <p:spPr>
          <a:xfrm>
            <a:off x="655500" y="6221354"/>
            <a:ext cx="1311000" cy="3906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CFC1"/>
                </a:solidFill>
                <a:latin typeface="Georgia"/>
                <a:ea typeface="Georgia"/>
                <a:cs typeface="Georgia"/>
                <a:sym typeface="Georgia"/>
              </a:rPr>
              <a:t>SAQ</a:t>
            </a:r>
            <a:endParaRPr b="1" sz="18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4" name="Google Shape;454;p44"/>
          <p:cNvSpPr/>
          <p:nvPr/>
        </p:nvSpPr>
        <p:spPr>
          <a:xfrm>
            <a:off x="731500" y="1085864"/>
            <a:ext cx="1311000" cy="390600"/>
          </a:xfrm>
          <a:prstGeom prst="round2DiagRect">
            <a:avLst>
              <a:gd fmla="val 50000" name="adj1"/>
              <a:gd fmla="val 0" name="adj2"/>
            </a:avLst>
          </a:prstGeom>
          <a:solidFill>
            <a:srgbClr val="FFFFFF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CFC1"/>
                </a:solidFill>
                <a:latin typeface="Georgia"/>
                <a:ea typeface="Georgia"/>
                <a:cs typeface="Georgia"/>
                <a:sym typeface="Georgia"/>
              </a:rPr>
              <a:t>MCQ</a:t>
            </a:r>
            <a:endParaRPr b="1" sz="1800">
              <a:solidFill>
                <a:srgbClr val="A4CFC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5" name="Google Shape;455;p44"/>
          <p:cNvSpPr/>
          <p:nvPr/>
        </p:nvSpPr>
        <p:spPr>
          <a:xfrm rot="10800000">
            <a:off x="-150" y="-9600"/>
            <a:ext cx="6840000" cy="733500"/>
          </a:xfrm>
          <a:prstGeom prst="round1Rect">
            <a:avLst>
              <a:gd fmla="val 16667" name="adj"/>
            </a:avLst>
          </a:prstGeom>
          <a:solidFill>
            <a:srgbClr val="C8E8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4"/>
          <p:cNvSpPr txBox="1"/>
          <p:nvPr/>
        </p:nvSpPr>
        <p:spPr>
          <a:xfrm>
            <a:off x="2743200" y="-152400"/>
            <a:ext cx="27717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Quiz</a:t>
            </a:r>
            <a:endParaRPr b="1" sz="48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7" name="Google Shape;457;p44"/>
          <p:cNvSpPr txBox="1"/>
          <p:nvPr/>
        </p:nvSpPr>
        <p:spPr>
          <a:xfrm>
            <a:off x="247150" y="1455550"/>
            <a:ext cx="648840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Q1-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Corticosteroids are useful in the treatment of all of the following disorders except: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A-  Addison disease  B-  Allergic rhinitis   C-  Cushing syndrome D-  Rheumatoid arthritis</a:t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Q2- All of the following adverse effects commonly occur with glucocorticoid therapy except: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A- Peptic Ulcer.  B- DM</a:t>
            </a: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  C- Hypotension.  D- Emotional disturbances.</a:t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Q3- Osteoporosis is a major adverse effect caused by the  glucocorticoids. It is due to: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A- </a:t>
            </a: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Catabolic effects on bone</a:t>
            </a: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. B- </a:t>
            </a: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Stimulation of </a:t>
            </a: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the hypothalamic–pituitary–adrenal axis.  </a:t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C- Decrease production of prostaglandins.  D- Decrease collagen synthesis.</a:t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Q4- A child with severe asthma is being treated with high doses of inhaled corticosteroids. Which of the following adverse effects is of particular concern?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A- Hypoglycemia.  B- Hirsutism.  C- Growth suppression. D- Cushing syndrome.  E- Cataract formation.</a:t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Q5- Which of the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following drugs have a potassium sparing effect?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A-  Mifepristone  B-  Spironolactone  C-  Fludrocortisone  D-  Budesonide</a:t>
            </a:r>
            <a:endParaRPr sz="12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5"/>
          <p:cNvSpPr/>
          <p:nvPr/>
        </p:nvSpPr>
        <p:spPr>
          <a:xfrm rot="10800000">
            <a:off x="-9450" y="0"/>
            <a:ext cx="6848400" cy="4533900"/>
          </a:xfrm>
          <a:prstGeom prst="round1Rect">
            <a:avLst>
              <a:gd fmla="val 16667" name="adj"/>
            </a:avLst>
          </a:prstGeom>
          <a:solidFill>
            <a:srgbClr val="3140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3" name="Google Shape;463;p45"/>
          <p:cNvPicPr preferRelativeResize="0"/>
          <p:nvPr/>
        </p:nvPicPr>
        <p:blipFill rotWithShape="1">
          <a:blip r:embed="rId3">
            <a:alphaModFix/>
          </a:blip>
          <a:srcRect b="49917" l="0" r="0" t="0"/>
          <a:stretch/>
        </p:blipFill>
        <p:spPr>
          <a:xfrm rot="10800000">
            <a:off x="190500" y="150"/>
            <a:ext cx="6649500" cy="42861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64" name="Google Shape;464;p45"/>
          <p:cNvSpPr/>
          <p:nvPr/>
        </p:nvSpPr>
        <p:spPr>
          <a:xfrm rot="10800000">
            <a:off x="295350" y="300"/>
            <a:ext cx="6543600" cy="4228800"/>
          </a:xfrm>
          <a:prstGeom prst="round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5"/>
          <p:cNvSpPr txBox="1"/>
          <p:nvPr/>
        </p:nvSpPr>
        <p:spPr>
          <a:xfrm>
            <a:off x="466725" y="1578675"/>
            <a:ext cx="6267600" cy="2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Thank you for all your love and support.</a:t>
            </a:r>
            <a:endParaRPr b="1" i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78B8A3"/>
                </a:solidFill>
                <a:latin typeface="Georgia"/>
                <a:ea typeface="Georgia"/>
                <a:cs typeface="Georgia"/>
                <a:sym typeface="Georgia"/>
              </a:rPr>
              <a:t>Good luck future doctors!</a:t>
            </a:r>
            <a:endParaRPr b="1" i="1" sz="3600">
              <a:solidFill>
                <a:srgbClr val="78B8A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66" name="Google Shape;466;p45"/>
          <p:cNvPicPr preferRelativeResize="0"/>
          <p:nvPr/>
        </p:nvPicPr>
        <p:blipFill rotWithShape="1">
          <a:blip r:embed="rId4">
            <a:alphaModFix/>
          </a:blip>
          <a:srcRect b="14879" l="0" r="0" t="16169"/>
          <a:stretch/>
        </p:blipFill>
        <p:spPr>
          <a:xfrm>
            <a:off x="2600325" y="228600"/>
            <a:ext cx="1829900" cy="12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5"/>
          <p:cNvSpPr txBox="1"/>
          <p:nvPr/>
        </p:nvSpPr>
        <p:spPr>
          <a:xfrm>
            <a:off x="162000" y="5522831"/>
            <a:ext cx="64293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Team Leaders:</a:t>
            </a:r>
            <a:endParaRPr b="1" sz="1200">
              <a:solidFill>
                <a:srgbClr val="31404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May Babaeer           Zyad Aldosari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68" name="Google Shape;468;p45"/>
          <p:cNvSpPr txBox="1"/>
          <p:nvPr/>
        </p:nvSpPr>
        <p:spPr>
          <a:xfrm>
            <a:off x="-240308" y="7274975"/>
            <a:ext cx="73734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This Magnificent Work was Done By:</a:t>
            </a:r>
            <a:endParaRPr b="1" sz="27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69" name="Google Shape;469;p45"/>
          <p:cNvSpPr txBox="1"/>
          <p:nvPr/>
        </p:nvSpPr>
        <p:spPr>
          <a:xfrm>
            <a:off x="252450" y="7964725"/>
            <a:ext cx="64293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Reema AlMutawa</a:t>
            </a: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           Ghalia AlNufaei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0" name="Google Shape;470;p45"/>
          <p:cNvSpPr txBox="1"/>
          <p:nvPr/>
        </p:nvSpPr>
        <p:spPr>
          <a:xfrm>
            <a:off x="1131300" y="8951375"/>
            <a:ext cx="45837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Note writers</a:t>
            </a:r>
            <a:endParaRPr b="1" sz="27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1" name="Google Shape;471;p45"/>
          <p:cNvSpPr txBox="1"/>
          <p:nvPr/>
        </p:nvSpPr>
        <p:spPr>
          <a:xfrm>
            <a:off x="1055100" y="10551575"/>
            <a:ext cx="45837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314043"/>
                </a:solidFill>
                <a:latin typeface="Georgia"/>
                <a:ea typeface="Georgia"/>
                <a:cs typeface="Georgia"/>
                <a:sym typeface="Georgia"/>
              </a:rPr>
              <a:t>Quiz writers</a:t>
            </a:r>
            <a:endParaRPr b="1" sz="2700">
              <a:solidFill>
                <a:srgbClr val="314043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2" name="Google Shape;472;p45"/>
          <p:cNvSpPr txBox="1"/>
          <p:nvPr/>
        </p:nvSpPr>
        <p:spPr>
          <a:xfrm>
            <a:off x="176250" y="9612550"/>
            <a:ext cx="64293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Raghad AlKhashan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473" name="Google Shape;473;p45"/>
          <p:cNvSpPr txBox="1"/>
          <p:nvPr/>
        </p:nvSpPr>
        <p:spPr>
          <a:xfrm>
            <a:off x="252450" y="11212750"/>
            <a:ext cx="64293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Noura AlMazrou</a:t>
            </a:r>
            <a:r>
              <a:rPr b="1" lang="en" sz="2400">
                <a:solidFill>
                  <a:srgbClr val="A4CFC1"/>
                </a:solidFill>
                <a:latin typeface="Mada"/>
                <a:ea typeface="Mada"/>
                <a:cs typeface="Mada"/>
                <a:sym typeface="Mada"/>
              </a:rPr>
              <a:t>           Shahad AlSahil</a:t>
            </a:r>
            <a:endParaRPr b="1" sz="2400">
              <a:solidFill>
                <a:srgbClr val="A4CFC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