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1" r:id="rId5"/>
    <p:sldMasterId id="2147483682" r:id="rId6"/>
    <p:sldMasterId id="214748368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Lst>
  <p:sldSz cy="12189600" cx="6840000"/>
  <p:notesSz cx="6858000" cy="9144000"/>
  <p:embeddedFontLst>
    <p:embeddedFont>
      <p:font typeface="Mada"/>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839">
          <p15:clr>
            <a:srgbClr val="A4A3A4"/>
          </p15:clr>
        </p15:guide>
        <p15:guide id="2" pos="21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94333D5-90E7-4E36-88E9-25C3D0A1E959}">
  <a:tblStyle styleId="{A94333D5-90E7-4E36-88E9-25C3D0A1E95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839" orient="horz"/>
        <p:guide pos="215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ada-bold.fnt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5" Type="http://schemas.openxmlformats.org/officeDocument/2006/relationships/slideMaster" Target="slideMasters/slideMaster1.xml"/><Relationship Id="rId19" Type="http://schemas.openxmlformats.org/officeDocument/2006/relationships/font" Target="fonts/Mada-regular.fntdata"/><Relationship Id="rId6" Type="http://schemas.openxmlformats.org/officeDocument/2006/relationships/slideMaster" Target="slideMasters/slideMaster2.xml"/><Relationship Id="rId18" Type="http://schemas.openxmlformats.org/officeDocument/2006/relationships/slide" Target="slides/slide10.xml"/><Relationship Id="rId7" Type="http://schemas.openxmlformats.org/officeDocument/2006/relationships/slideMaster" Target="slideMasters/slideMaster3.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6ec1b79311_0_81: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6ec1b79311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6ec1b79311_0_314: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6ec1b79311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28240fa15dcea79_0: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28240fa15dcea7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16c86dfb1baf9d6f_22: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6c86dfb1baf9d6f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6fe1e93033cb41db_23: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6fe1e93033cb41db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217447116f6d8339_11: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17447116f6d8339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52c21b2b44_0_103: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52c21b2b44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6ec1b79311_0_11: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6ec1b7931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52c21b2b44_0_39: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52c21b2b4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6ec1b79311_0_299: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6ec1b79311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168" y="1764571"/>
            <a:ext cx="6373800" cy="48645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161" y="6716604"/>
            <a:ext cx="6373800" cy="1878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233161" y="2621410"/>
            <a:ext cx="6373800" cy="46533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233161" y="7470470"/>
            <a:ext cx="6373800" cy="3082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233168" y="1764571"/>
            <a:ext cx="6373800" cy="486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4"/>
          <p:cNvSpPr txBox="1"/>
          <p:nvPr>
            <p:ph idx="1" type="subTitle"/>
          </p:nvPr>
        </p:nvSpPr>
        <p:spPr>
          <a:xfrm>
            <a:off x="233161" y="6716604"/>
            <a:ext cx="6373800" cy="187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4"/>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0" name="Shape 60"/>
        <p:cNvGrpSpPr/>
        <p:nvPr/>
      </p:nvGrpSpPr>
      <p:grpSpPr>
        <a:xfrm>
          <a:off x="0" y="0"/>
          <a:ext cx="0" cy="0"/>
          <a:chOff x="0" y="0"/>
          <a:chExt cx="0" cy="0"/>
        </a:xfrm>
      </p:grpSpPr>
      <p:sp>
        <p:nvSpPr>
          <p:cNvPr id="61" name="Google Shape;61;p15"/>
          <p:cNvSpPr txBox="1"/>
          <p:nvPr>
            <p:ph type="title"/>
          </p:nvPr>
        </p:nvSpPr>
        <p:spPr>
          <a:xfrm>
            <a:off x="233161" y="5097308"/>
            <a:ext cx="6373800" cy="1995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2" name="Google Shape;62;p15"/>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6"/>
          <p:cNvSpPr txBox="1"/>
          <p:nvPr>
            <p:ph idx="1" type="body"/>
          </p:nvPr>
        </p:nvSpPr>
        <p:spPr>
          <a:xfrm>
            <a:off x="233161" y="2731255"/>
            <a:ext cx="6373800" cy="809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6" name="Google Shape;66;p16"/>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7"/>
          <p:cNvSpPr txBox="1"/>
          <p:nvPr>
            <p:ph idx="1" type="body"/>
          </p:nvPr>
        </p:nvSpPr>
        <p:spPr>
          <a:xfrm>
            <a:off x="233161" y="2731255"/>
            <a:ext cx="2992200" cy="809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Google Shape;70;p17"/>
          <p:cNvSpPr txBox="1"/>
          <p:nvPr>
            <p:ph idx="2" type="body"/>
          </p:nvPr>
        </p:nvSpPr>
        <p:spPr>
          <a:xfrm>
            <a:off x="3614787" y="2731255"/>
            <a:ext cx="2992200" cy="809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2" name="Shape 72"/>
        <p:cNvGrpSpPr/>
        <p:nvPr/>
      </p:nvGrpSpPr>
      <p:grpSpPr>
        <a:xfrm>
          <a:off x="0" y="0"/>
          <a:ext cx="0" cy="0"/>
          <a:chOff x="0" y="0"/>
          <a:chExt cx="0" cy="0"/>
        </a:xfrm>
      </p:grpSpPr>
      <p:sp>
        <p:nvSpPr>
          <p:cNvPr id="73" name="Google Shape;73;p18"/>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8"/>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5" name="Shape 75"/>
        <p:cNvGrpSpPr/>
        <p:nvPr/>
      </p:nvGrpSpPr>
      <p:grpSpPr>
        <a:xfrm>
          <a:off x="0" y="0"/>
          <a:ext cx="0" cy="0"/>
          <a:chOff x="0" y="0"/>
          <a:chExt cx="0" cy="0"/>
        </a:xfrm>
      </p:grpSpPr>
      <p:sp>
        <p:nvSpPr>
          <p:cNvPr id="76" name="Google Shape;76;p19"/>
          <p:cNvSpPr txBox="1"/>
          <p:nvPr>
            <p:ph type="title"/>
          </p:nvPr>
        </p:nvSpPr>
        <p:spPr>
          <a:xfrm>
            <a:off x="233161" y="1316719"/>
            <a:ext cx="2100600" cy="1791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 name="Google Shape;77;p19"/>
          <p:cNvSpPr txBox="1"/>
          <p:nvPr>
            <p:ph idx="1" type="body"/>
          </p:nvPr>
        </p:nvSpPr>
        <p:spPr>
          <a:xfrm>
            <a:off x="233161" y="3293218"/>
            <a:ext cx="2100600" cy="7534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8" name="Google Shape;78;p19"/>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9" name="Shape 79"/>
        <p:cNvGrpSpPr/>
        <p:nvPr/>
      </p:nvGrpSpPr>
      <p:grpSpPr>
        <a:xfrm>
          <a:off x="0" y="0"/>
          <a:ext cx="0" cy="0"/>
          <a:chOff x="0" y="0"/>
          <a:chExt cx="0" cy="0"/>
        </a:xfrm>
      </p:grpSpPr>
      <p:sp>
        <p:nvSpPr>
          <p:cNvPr id="80" name="Google Shape;80;p20"/>
          <p:cNvSpPr txBox="1"/>
          <p:nvPr>
            <p:ph type="title"/>
          </p:nvPr>
        </p:nvSpPr>
        <p:spPr>
          <a:xfrm>
            <a:off x="366722" y="1066812"/>
            <a:ext cx="4763400" cy="9694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1" name="Google Shape;81;p20"/>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1"/>
          <p:cNvSpPr/>
          <p:nvPr/>
        </p:nvSpPr>
        <p:spPr>
          <a:xfrm>
            <a:off x="3420000" y="-296"/>
            <a:ext cx="3420000" cy="12189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1"/>
          <p:cNvSpPr txBox="1"/>
          <p:nvPr>
            <p:ph type="title"/>
          </p:nvPr>
        </p:nvSpPr>
        <p:spPr>
          <a:xfrm>
            <a:off x="198602" y="2922506"/>
            <a:ext cx="3025800" cy="3513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5" name="Google Shape;85;p21"/>
          <p:cNvSpPr txBox="1"/>
          <p:nvPr>
            <p:ph idx="1" type="subTitle"/>
          </p:nvPr>
        </p:nvSpPr>
        <p:spPr>
          <a:xfrm>
            <a:off x="198602" y="6643018"/>
            <a:ext cx="3025800" cy="292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6" name="Google Shape;86;p21"/>
          <p:cNvSpPr txBox="1"/>
          <p:nvPr>
            <p:ph idx="2" type="body"/>
          </p:nvPr>
        </p:nvSpPr>
        <p:spPr>
          <a:xfrm>
            <a:off x="3694902" y="1715988"/>
            <a:ext cx="2870100" cy="87570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7" name="Google Shape;87;p21"/>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161" y="5097308"/>
            <a:ext cx="6373800" cy="1995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8" name="Shape 88"/>
        <p:cNvGrpSpPr/>
        <p:nvPr/>
      </p:nvGrpSpPr>
      <p:grpSpPr>
        <a:xfrm>
          <a:off x="0" y="0"/>
          <a:ext cx="0" cy="0"/>
          <a:chOff x="0" y="0"/>
          <a:chExt cx="0" cy="0"/>
        </a:xfrm>
      </p:grpSpPr>
      <p:sp>
        <p:nvSpPr>
          <p:cNvPr id="89" name="Google Shape;89;p22"/>
          <p:cNvSpPr txBox="1"/>
          <p:nvPr>
            <p:ph idx="1" type="body"/>
          </p:nvPr>
        </p:nvSpPr>
        <p:spPr>
          <a:xfrm>
            <a:off x="233161" y="10026056"/>
            <a:ext cx="4487400" cy="14340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0" name="Google Shape;90;p22"/>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1" name="Shape 91"/>
        <p:cNvGrpSpPr/>
        <p:nvPr/>
      </p:nvGrpSpPr>
      <p:grpSpPr>
        <a:xfrm>
          <a:off x="0" y="0"/>
          <a:ext cx="0" cy="0"/>
          <a:chOff x="0" y="0"/>
          <a:chExt cx="0" cy="0"/>
        </a:xfrm>
      </p:grpSpPr>
      <p:sp>
        <p:nvSpPr>
          <p:cNvPr id="92" name="Google Shape;92;p23"/>
          <p:cNvSpPr txBox="1"/>
          <p:nvPr>
            <p:ph hasCustomPrompt="1" type="title"/>
          </p:nvPr>
        </p:nvSpPr>
        <p:spPr>
          <a:xfrm>
            <a:off x="233161" y="2621410"/>
            <a:ext cx="6373800" cy="4653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3" name="Google Shape;93;p23"/>
          <p:cNvSpPr txBox="1"/>
          <p:nvPr>
            <p:ph idx="1" type="body"/>
          </p:nvPr>
        </p:nvSpPr>
        <p:spPr>
          <a:xfrm>
            <a:off x="233161" y="7470470"/>
            <a:ext cx="6373800" cy="3082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4" name="Google Shape;94;p23"/>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1" name="Shape 101"/>
        <p:cNvGrpSpPr/>
        <p:nvPr/>
      </p:nvGrpSpPr>
      <p:grpSpPr>
        <a:xfrm>
          <a:off x="0" y="0"/>
          <a:ext cx="0" cy="0"/>
          <a:chOff x="0" y="0"/>
          <a:chExt cx="0" cy="0"/>
        </a:xfrm>
      </p:grpSpPr>
      <p:sp>
        <p:nvSpPr>
          <p:cNvPr id="102" name="Google Shape;102;p26"/>
          <p:cNvSpPr txBox="1"/>
          <p:nvPr>
            <p:ph type="ctrTitle"/>
          </p:nvPr>
        </p:nvSpPr>
        <p:spPr>
          <a:xfrm>
            <a:off x="233168" y="1764571"/>
            <a:ext cx="6373500" cy="486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3" name="Google Shape;103;p26"/>
          <p:cNvSpPr txBox="1"/>
          <p:nvPr>
            <p:ph idx="1" type="subTitle"/>
          </p:nvPr>
        </p:nvSpPr>
        <p:spPr>
          <a:xfrm>
            <a:off x="233161" y="6716604"/>
            <a:ext cx="6373500" cy="187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4" name="Google Shape;104;p26"/>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5" name="Shape 105"/>
        <p:cNvGrpSpPr/>
        <p:nvPr/>
      </p:nvGrpSpPr>
      <p:grpSpPr>
        <a:xfrm>
          <a:off x="0" y="0"/>
          <a:ext cx="0" cy="0"/>
          <a:chOff x="0" y="0"/>
          <a:chExt cx="0" cy="0"/>
        </a:xfrm>
      </p:grpSpPr>
      <p:sp>
        <p:nvSpPr>
          <p:cNvPr id="106" name="Google Shape;106;p27"/>
          <p:cNvSpPr txBox="1"/>
          <p:nvPr>
            <p:ph type="title"/>
          </p:nvPr>
        </p:nvSpPr>
        <p:spPr>
          <a:xfrm>
            <a:off x="233161" y="5097308"/>
            <a:ext cx="6373500" cy="1995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7" name="Google Shape;107;p27"/>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08" name="Shape 108"/>
        <p:cNvGrpSpPr/>
        <p:nvPr/>
      </p:nvGrpSpPr>
      <p:grpSpPr>
        <a:xfrm>
          <a:off x="0" y="0"/>
          <a:ext cx="0" cy="0"/>
          <a:chOff x="0" y="0"/>
          <a:chExt cx="0" cy="0"/>
        </a:xfrm>
      </p:grpSpPr>
      <p:sp>
        <p:nvSpPr>
          <p:cNvPr id="109" name="Google Shape;109;p28"/>
          <p:cNvSpPr txBox="1"/>
          <p:nvPr>
            <p:ph type="title"/>
          </p:nvPr>
        </p:nvSpPr>
        <p:spPr>
          <a:xfrm>
            <a:off x="233161" y="1054666"/>
            <a:ext cx="63735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0" name="Google Shape;110;p28"/>
          <p:cNvSpPr txBox="1"/>
          <p:nvPr>
            <p:ph idx="1" type="body"/>
          </p:nvPr>
        </p:nvSpPr>
        <p:spPr>
          <a:xfrm>
            <a:off x="233161" y="2731255"/>
            <a:ext cx="6373500" cy="809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1" name="Google Shape;111;p28"/>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12" name="Shape 112"/>
        <p:cNvGrpSpPr/>
        <p:nvPr/>
      </p:nvGrpSpPr>
      <p:grpSpPr>
        <a:xfrm>
          <a:off x="0" y="0"/>
          <a:ext cx="0" cy="0"/>
          <a:chOff x="0" y="0"/>
          <a:chExt cx="0" cy="0"/>
        </a:xfrm>
      </p:grpSpPr>
      <p:sp>
        <p:nvSpPr>
          <p:cNvPr id="113" name="Google Shape;113;p29"/>
          <p:cNvSpPr txBox="1"/>
          <p:nvPr>
            <p:ph type="title"/>
          </p:nvPr>
        </p:nvSpPr>
        <p:spPr>
          <a:xfrm>
            <a:off x="233161" y="1054666"/>
            <a:ext cx="63735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4" name="Google Shape;114;p29"/>
          <p:cNvSpPr txBox="1"/>
          <p:nvPr>
            <p:ph idx="1" type="body"/>
          </p:nvPr>
        </p:nvSpPr>
        <p:spPr>
          <a:xfrm>
            <a:off x="233161" y="2731255"/>
            <a:ext cx="2992200" cy="809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5" name="Google Shape;115;p29"/>
          <p:cNvSpPr txBox="1"/>
          <p:nvPr>
            <p:ph idx="2" type="body"/>
          </p:nvPr>
        </p:nvSpPr>
        <p:spPr>
          <a:xfrm>
            <a:off x="3614787" y="2731255"/>
            <a:ext cx="2992200" cy="809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6" name="Google Shape;116;p29"/>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7" name="Shape 117"/>
        <p:cNvGrpSpPr/>
        <p:nvPr/>
      </p:nvGrpSpPr>
      <p:grpSpPr>
        <a:xfrm>
          <a:off x="0" y="0"/>
          <a:ext cx="0" cy="0"/>
          <a:chOff x="0" y="0"/>
          <a:chExt cx="0" cy="0"/>
        </a:xfrm>
      </p:grpSpPr>
      <p:sp>
        <p:nvSpPr>
          <p:cNvPr id="118" name="Google Shape;118;p30"/>
          <p:cNvSpPr txBox="1"/>
          <p:nvPr>
            <p:ph type="title"/>
          </p:nvPr>
        </p:nvSpPr>
        <p:spPr>
          <a:xfrm>
            <a:off x="233161" y="1054666"/>
            <a:ext cx="63735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9" name="Google Shape;119;p30"/>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20" name="Shape 120"/>
        <p:cNvGrpSpPr/>
        <p:nvPr/>
      </p:nvGrpSpPr>
      <p:grpSpPr>
        <a:xfrm>
          <a:off x="0" y="0"/>
          <a:ext cx="0" cy="0"/>
          <a:chOff x="0" y="0"/>
          <a:chExt cx="0" cy="0"/>
        </a:xfrm>
      </p:grpSpPr>
      <p:sp>
        <p:nvSpPr>
          <p:cNvPr id="121" name="Google Shape;121;p31"/>
          <p:cNvSpPr txBox="1"/>
          <p:nvPr>
            <p:ph type="title"/>
          </p:nvPr>
        </p:nvSpPr>
        <p:spPr>
          <a:xfrm>
            <a:off x="233161" y="1316719"/>
            <a:ext cx="2100600" cy="1791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2" name="Google Shape;122;p31"/>
          <p:cNvSpPr txBox="1"/>
          <p:nvPr>
            <p:ph idx="1" type="body"/>
          </p:nvPr>
        </p:nvSpPr>
        <p:spPr>
          <a:xfrm>
            <a:off x="233161" y="3293218"/>
            <a:ext cx="2100600" cy="7534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3" name="Google Shape;123;p31"/>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24" name="Shape 124"/>
        <p:cNvGrpSpPr/>
        <p:nvPr/>
      </p:nvGrpSpPr>
      <p:grpSpPr>
        <a:xfrm>
          <a:off x="0" y="0"/>
          <a:ext cx="0" cy="0"/>
          <a:chOff x="0" y="0"/>
          <a:chExt cx="0" cy="0"/>
        </a:xfrm>
      </p:grpSpPr>
      <p:sp>
        <p:nvSpPr>
          <p:cNvPr id="125" name="Google Shape;125;p32"/>
          <p:cNvSpPr txBox="1"/>
          <p:nvPr>
            <p:ph type="title"/>
          </p:nvPr>
        </p:nvSpPr>
        <p:spPr>
          <a:xfrm>
            <a:off x="366722" y="1066812"/>
            <a:ext cx="4763100" cy="9694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6" name="Google Shape;126;p32"/>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161" y="2731255"/>
            <a:ext cx="6373800" cy="809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4"/>
          <p:cNvSpPr/>
          <p:nvPr/>
        </p:nvSpPr>
        <p:spPr>
          <a:xfrm>
            <a:off x="-150" y="11309950"/>
            <a:ext cx="6840000" cy="876000"/>
          </a:xfrm>
          <a:prstGeom prst="round2SameRect">
            <a:avLst>
              <a:gd fmla="val 16667" name="adj1"/>
              <a:gd fmla="val 0" name="adj2"/>
            </a:avLst>
          </a:prstGeom>
          <a:noFill/>
          <a:ln cap="flat" cmpd="sng" w="9525">
            <a:solidFill>
              <a:srgbClr val="A4CFC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150" y="0"/>
            <a:ext cx="6840000" cy="95400"/>
          </a:xfrm>
          <a:prstGeom prst="rect">
            <a:avLst/>
          </a:prstGeom>
          <a:solidFill>
            <a:srgbClr val="A4CF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sp>
        <p:nvSpPr>
          <p:cNvPr id="128" name="Google Shape;128;p33"/>
          <p:cNvSpPr/>
          <p:nvPr/>
        </p:nvSpPr>
        <p:spPr>
          <a:xfrm>
            <a:off x="3420000" y="-296"/>
            <a:ext cx="3420000" cy="12189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3"/>
          <p:cNvSpPr txBox="1"/>
          <p:nvPr>
            <p:ph type="title"/>
          </p:nvPr>
        </p:nvSpPr>
        <p:spPr>
          <a:xfrm>
            <a:off x="198602" y="2922506"/>
            <a:ext cx="3025800" cy="3512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0" name="Google Shape;130;p33"/>
          <p:cNvSpPr txBox="1"/>
          <p:nvPr>
            <p:ph idx="1" type="subTitle"/>
          </p:nvPr>
        </p:nvSpPr>
        <p:spPr>
          <a:xfrm>
            <a:off x="198602" y="6643018"/>
            <a:ext cx="3025800" cy="292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1" name="Google Shape;131;p33"/>
          <p:cNvSpPr txBox="1"/>
          <p:nvPr>
            <p:ph idx="2" type="body"/>
          </p:nvPr>
        </p:nvSpPr>
        <p:spPr>
          <a:xfrm>
            <a:off x="3694902" y="1715988"/>
            <a:ext cx="2870100" cy="87570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2" name="Google Shape;132;p33"/>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3" name="Shape 133"/>
        <p:cNvGrpSpPr/>
        <p:nvPr/>
      </p:nvGrpSpPr>
      <p:grpSpPr>
        <a:xfrm>
          <a:off x="0" y="0"/>
          <a:ext cx="0" cy="0"/>
          <a:chOff x="0" y="0"/>
          <a:chExt cx="0" cy="0"/>
        </a:xfrm>
      </p:grpSpPr>
      <p:sp>
        <p:nvSpPr>
          <p:cNvPr id="134" name="Google Shape;134;p34"/>
          <p:cNvSpPr txBox="1"/>
          <p:nvPr>
            <p:ph idx="1" type="body"/>
          </p:nvPr>
        </p:nvSpPr>
        <p:spPr>
          <a:xfrm>
            <a:off x="233161" y="10026056"/>
            <a:ext cx="4487400" cy="14340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35" name="Google Shape;135;p34"/>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36" name="Shape 136"/>
        <p:cNvGrpSpPr/>
        <p:nvPr/>
      </p:nvGrpSpPr>
      <p:grpSpPr>
        <a:xfrm>
          <a:off x="0" y="0"/>
          <a:ext cx="0" cy="0"/>
          <a:chOff x="0" y="0"/>
          <a:chExt cx="0" cy="0"/>
        </a:xfrm>
      </p:grpSpPr>
      <p:sp>
        <p:nvSpPr>
          <p:cNvPr id="137" name="Google Shape;137;p35"/>
          <p:cNvSpPr txBox="1"/>
          <p:nvPr>
            <p:ph hasCustomPrompt="1" type="title"/>
          </p:nvPr>
        </p:nvSpPr>
        <p:spPr>
          <a:xfrm>
            <a:off x="233161" y="2621410"/>
            <a:ext cx="6373500" cy="4653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38" name="Google Shape;138;p35"/>
          <p:cNvSpPr txBox="1"/>
          <p:nvPr>
            <p:ph idx="1" type="body"/>
          </p:nvPr>
        </p:nvSpPr>
        <p:spPr>
          <a:xfrm>
            <a:off x="233161" y="7470470"/>
            <a:ext cx="6373500" cy="3082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39" name="Google Shape;139;p35"/>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40" name="Shape 140"/>
        <p:cNvGrpSpPr/>
        <p:nvPr/>
      </p:nvGrpSpPr>
      <p:grpSpPr>
        <a:xfrm>
          <a:off x="0" y="0"/>
          <a:ext cx="0" cy="0"/>
          <a:chOff x="0" y="0"/>
          <a:chExt cx="0" cy="0"/>
        </a:xfrm>
      </p:grpSpPr>
      <p:sp>
        <p:nvSpPr>
          <p:cNvPr id="141" name="Google Shape;141;p36"/>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233161" y="2731255"/>
            <a:ext cx="2992200" cy="809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3614787" y="2731255"/>
            <a:ext cx="2992200" cy="809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233161" y="1316719"/>
            <a:ext cx="2100600" cy="1791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233161" y="3293218"/>
            <a:ext cx="2100600" cy="7534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366722" y="1066812"/>
            <a:ext cx="4763400" cy="9694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3420000" y="-296"/>
            <a:ext cx="3420000" cy="12189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198602" y="2922506"/>
            <a:ext cx="3025800" cy="35130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198602" y="6643018"/>
            <a:ext cx="3025800" cy="2927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3694902" y="1715988"/>
            <a:ext cx="2870100" cy="87570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233161" y="10026056"/>
            <a:ext cx="4487400" cy="14340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161" y="1054666"/>
            <a:ext cx="6373800" cy="1357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161" y="2731255"/>
            <a:ext cx="6373800" cy="809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233161" y="1054666"/>
            <a:ext cx="6373800" cy="1357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4" name="Google Shape;54;p13"/>
          <p:cNvSpPr txBox="1"/>
          <p:nvPr>
            <p:ph idx="1" type="body"/>
          </p:nvPr>
        </p:nvSpPr>
        <p:spPr>
          <a:xfrm>
            <a:off x="233161" y="2731255"/>
            <a:ext cx="6373800" cy="809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5" name="Google Shape;55;p13"/>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97" name="Shape 97"/>
        <p:cNvGrpSpPr/>
        <p:nvPr/>
      </p:nvGrpSpPr>
      <p:grpSpPr>
        <a:xfrm>
          <a:off x="0" y="0"/>
          <a:ext cx="0" cy="0"/>
          <a:chOff x="0" y="0"/>
          <a:chExt cx="0" cy="0"/>
        </a:xfrm>
      </p:grpSpPr>
      <p:sp>
        <p:nvSpPr>
          <p:cNvPr id="98" name="Google Shape;98;p25"/>
          <p:cNvSpPr txBox="1"/>
          <p:nvPr>
            <p:ph type="title"/>
          </p:nvPr>
        </p:nvSpPr>
        <p:spPr>
          <a:xfrm>
            <a:off x="233161" y="1054666"/>
            <a:ext cx="6373500" cy="1357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99" name="Google Shape;99;p25"/>
          <p:cNvSpPr txBox="1"/>
          <p:nvPr>
            <p:ph idx="1" type="body"/>
          </p:nvPr>
        </p:nvSpPr>
        <p:spPr>
          <a:xfrm>
            <a:off x="233161" y="2731255"/>
            <a:ext cx="6373500" cy="809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00" name="Google Shape;100;p25"/>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png"/><Relationship Id="rId5" Type="http://schemas.openxmlformats.org/officeDocument/2006/relationships/image" Target="../media/image14.png"/><Relationship Id="rId6" Type="http://schemas.openxmlformats.org/officeDocument/2006/relationships/image" Target="../media/image15.jpg"/><Relationship Id="rId7" Type="http://schemas.openxmlformats.org/officeDocument/2006/relationships/hyperlink" Target="https://docs.google.com/document/d/18dHL2ykZFPQ9hg13ZT0ZVUgpo3UEiRQoEbcOT_JltQg/edit?usp=sharing" TargetMode="External"/><Relationship Id="rId8" Type="http://schemas.openxmlformats.org/officeDocument/2006/relationships/hyperlink" Target="https://docs.google.com/document/d/1h6bOhnByXFE0MiGApPzvgJCtHDqhL49dmPpb7aOQxcg/edit?usp=shari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14043"/>
        </a:solidFill>
      </p:bgPr>
    </p:bg>
    <p:spTree>
      <p:nvGrpSpPr>
        <p:cNvPr id="145" name="Shape 145"/>
        <p:cNvGrpSpPr/>
        <p:nvPr/>
      </p:nvGrpSpPr>
      <p:grpSpPr>
        <a:xfrm>
          <a:off x="0" y="0"/>
          <a:ext cx="0" cy="0"/>
          <a:chOff x="0" y="0"/>
          <a:chExt cx="0" cy="0"/>
        </a:xfrm>
      </p:grpSpPr>
      <p:pic>
        <p:nvPicPr>
          <p:cNvPr id="146" name="Google Shape;146;p37"/>
          <p:cNvPicPr preferRelativeResize="0"/>
          <p:nvPr/>
        </p:nvPicPr>
        <p:blipFill>
          <a:blip r:embed="rId3">
            <a:alphaModFix/>
          </a:blip>
          <a:stretch>
            <a:fillRect/>
          </a:stretch>
        </p:blipFill>
        <p:spPr>
          <a:xfrm>
            <a:off x="0" y="0"/>
            <a:ext cx="6840000" cy="12189600"/>
          </a:xfrm>
          <a:prstGeom prst="round2DiagRect">
            <a:avLst>
              <a:gd fmla="val 42612" name="adj1"/>
              <a:gd fmla="val 0" name="adj2"/>
            </a:avLst>
          </a:prstGeom>
          <a:noFill/>
          <a:ln>
            <a:noFill/>
          </a:ln>
        </p:spPr>
      </p:pic>
      <p:sp>
        <p:nvSpPr>
          <p:cNvPr id="147" name="Google Shape;147;p37"/>
          <p:cNvSpPr/>
          <p:nvPr/>
        </p:nvSpPr>
        <p:spPr>
          <a:xfrm>
            <a:off x="47625" y="130673"/>
            <a:ext cx="6725400" cy="11916000"/>
          </a:xfrm>
          <a:prstGeom prst="round2DiagRect">
            <a:avLst>
              <a:gd fmla="val 50000" name="adj1"/>
              <a:gd fmla="val 0" name="adj2"/>
            </a:avLst>
          </a:prstGeom>
          <a:solidFill>
            <a:srgbClr val="FFFFF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8" name="Google Shape;148;p37"/>
          <p:cNvPicPr preferRelativeResize="0"/>
          <p:nvPr/>
        </p:nvPicPr>
        <p:blipFill rotWithShape="1">
          <a:blip r:embed="rId4">
            <a:alphaModFix/>
          </a:blip>
          <a:srcRect b="12040" l="0" r="0" t="12844"/>
          <a:stretch/>
        </p:blipFill>
        <p:spPr>
          <a:xfrm>
            <a:off x="5665200" y="123825"/>
            <a:ext cx="1054575" cy="792125"/>
          </a:xfrm>
          <a:prstGeom prst="rect">
            <a:avLst/>
          </a:prstGeom>
          <a:noFill/>
          <a:ln>
            <a:noFill/>
          </a:ln>
        </p:spPr>
      </p:pic>
      <p:pic>
        <p:nvPicPr>
          <p:cNvPr id="149" name="Google Shape;149;p37"/>
          <p:cNvPicPr preferRelativeResize="0"/>
          <p:nvPr/>
        </p:nvPicPr>
        <p:blipFill>
          <a:blip r:embed="rId5">
            <a:alphaModFix/>
          </a:blip>
          <a:stretch>
            <a:fillRect/>
          </a:stretch>
        </p:blipFill>
        <p:spPr>
          <a:xfrm>
            <a:off x="4490857" y="287814"/>
            <a:ext cx="991049" cy="649787"/>
          </a:xfrm>
          <a:prstGeom prst="rect">
            <a:avLst/>
          </a:prstGeom>
          <a:noFill/>
          <a:ln>
            <a:noFill/>
          </a:ln>
        </p:spPr>
      </p:pic>
      <p:sp>
        <p:nvSpPr>
          <p:cNvPr id="150" name="Google Shape;150;p37"/>
          <p:cNvSpPr/>
          <p:nvPr/>
        </p:nvSpPr>
        <p:spPr>
          <a:xfrm>
            <a:off x="780975" y="5544963"/>
            <a:ext cx="5210400" cy="1442100"/>
          </a:xfrm>
          <a:prstGeom prst="bracketPair">
            <a:avLst/>
          </a:prstGeom>
          <a:noFill/>
          <a:ln cap="flat" cmpd="sng" w="2857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1" name="Google Shape;151;p37"/>
          <p:cNvPicPr preferRelativeResize="0"/>
          <p:nvPr/>
        </p:nvPicPr>
        <p:blipFill rotWithShape="1">
          <a:blip r:embed="rId6">
            <a:alphaModFix/>
          </a:blip>
          <a:srcRect b="33687" l="12321" r="13045" t="0"/>
          <a:stretch/>
        </p:blipFill>
        <p:spPr>
          <a:xfrm>
            <a:off x="2186175" y="1818325"/>
            <a:ext cx="2557200" cy="2550300"/>
          </a:xfrm>
          <a:prstGeom prst="ellipse">
            <a:avLst/>
          </a:prstGeom>
          <a:noFill/>
          <a:ln cap="flat" cmpd="sng" w="38100">
            <a:solidFill>
              <a:srgbClr val="A4CFC1"/>
            </a:solidFill>
            <a:prstDash val="lgDash"/>
            <a:round/>
            <a:headEnd len="sm" w="sm" type="none"/>
            <a:tailEnd len="sm" w="sm" type="none"/>
          </a:ln>
        </p:spPr>
      </p:pic>
      <p:sp>
        <p:nvSpPr>
          <p:cNvPr id="152" name="Google Shape;152;p37"/>
          <p:cNvSpPr txBox="1"/>
          <p:nvPr/>
        </p:nvSpPr>
        <p:spPr>
          <a:xfrm>
            <a:off x="1743075" y="4429125"/>
            <a:ext cx="3524100" cy="52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Endocrine Block</a:t>
            </a:r>
            <a:endParaRPr b="1" sz="2400">
              <a:solidFill>
                <a:srgbClr val="314043"/>
              </a:solidFill>
              <a:latin typeface="Georgia"/>
              <a:ea typeface="Georgia"/>
              <a:cs typeface="Georgia"/>
              <a:sym typeface="Georgia"/>
            </a:endParaRPr>
          </a:p>
        </p:txBody>
      </p:sp>
      <p:sp>
        <p:nvSpPr>
          <p:cNvPr id="153" name="Google Shape;153;p37"/>
          <p:cNvSpPr txBox="1"/>
          <p:nvPr/>
        </p:nvSpPr>
        <p:spPr>
          <a:xfrm>
            <a:off x="1743075" y="4810125"/>
            <a:ext cx="3524100" cy="2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B7B7B7"/>
                </a:solidFill>
                <a:latin typeface="Mada"/>
                <a:ea typeface="Mada"/>
                <a:cs typeface="Mada"/>
                <a:sym typeface="Mada"/>
              </a:rPr>
              <a:t>Pharmacology team 438</a:t>
            </a:r>
            <a:endParaRPr sz="1200">
              <a:solidFill>
                <a:srgbClr val="B7B7B7"/>
              </a:solidFill>
              <a:latin typeface="Mada"/>
              <a:ea typeface="Mada"/>
              <a:cs typeface="Mada"/>
              <a:sym typeface="Mada"/>
            </a:endParaRPr>
          </a:p>
        </p:txBody>
      </p:sp>
      <p:sp>
        <p:nvSpPr>
          <p:cNvPr id="154" name="Google Shape;154;p37"/>
          <p:cNvSpPr txBox="1"/>
          <p:nvPr/>
        </p:nvSpPr>
        <p:spPr>
          <a:xfrm>
            <a:off x="171450" y="7675539"/>
            <a:ext cx="3038400" cy="62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314043"/>
                </a:solidFill>
                <a:latin typeface="Georgia"/>
                <a:ea typeface="Georgia"/>
                <a:cs typeface="Georgia"/>
                <a:sym typeface="Georgia"/>
              </a:rPr>
              <a:t>Objectives:</a:t>
            </a:r>
            <a:endParaRPr b="1" sz="2400">
              <a:solidFill>
                <a:srgbClr val="314043"/>
              </a:solidFill>
              <a:latin typeface="Georgia"/>
              <a:ea typeface="Georgia"/>
              <a:cs typeface="Georgia"/>
              <a:sym typeface="Georgia"/>
            </a:endParaRPr>
          </a:p>
        </p:txBody>
      </p:sp>
      <p:sp>
        <p:nvSpPr>
          <p:cNvPr id="155" name="Google Shape;155;p37"/>
          <p:cNvSpPr txBox="1"/>
          <p:nvPr/>
        </p:nvSpPr>
        <p:spPr>
          <a:xfrm>
            <a:off x="200025" y="8192450"/>
            <a:ext cx="5276700" cy="25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78B8A3"/>
                </a:solidFill>
                <a:latin typeface="Mada"/>
                <a:ea typeface="Mada"/>
                <a:cs typeface="Mada"/>
                <a:sym typeface="Mada"/>
              </a:rPr>
              <a:t>By the end of the lecture , you should know:</a:t>
            </a:r>
            <a:endParaRPr b="1">
              <a:solidFill>
                <a:srgbClr val="78B8A3"/>
              </a:solidFill>
              <a:latin typeface="Mada"/>
              <a:ea typeface="Mada"/>
              <a:cs typeface="Mada"/>
              <a:sym typeface="Mada"/>
            </a:endParaRPr>
          </a:p>
          <a:p>
            <a:pPr indent="0" lvl="0" marL="0" rtl="0" algn="ctr">
              <a:spcBef>
                <a:spcPts val="0"/>
              </a:spcBef>
              <a:spcAft>
                <a:spcPts val="0"/>
              </a:spcAft>
              <a:buNone/>
            </a:pPr>
            <a:r>
              <a:t/>
            </a:r>
            <a:endParaRPr b="1">
              <a:solidFill>
                <a:srgbClr val="78B8A3"/>
              </a:solidFill>
              <a:latin typeface="Mada"/>
              <a:ea typeface="Mada"/>
              <a:cs typeface="Mada"/>
              <a:sym typeface="Mada"/>
            </a:endParaRPr>
          </a:p>
          <a:p>
            <a:pPr indent="-304800" lvl="0" marL="457200" rtl="0" algn="l">
              <a:spcBef>
                <a:spcPts val="0"/>
              </a:spcBef>
              <a:spcAft>
                <a:spcPts val="0"/>
              </a:spcAft>
              <a:buClr>
                <a:srgbClr val="78B8A3"/>
              </a:buClr>
              <a:buSzPts val="1200"/>
              <a:buFont typeface="Mada"/>
              <a:buChar char="●"/>
            </a:pPr>
            <a:r>
              <a:rPr lang="en" sz="1200">
                <a:solidFill>
                  <a:srgbClr val="78B8A3"/>
                </a:solidFill>
                <a:latin typeface="Mada"/>
                <a:ea typeface="Mada"/>
                <a:cs typeface="Mada"/>
                <a:sym typeface="Mada"/>
              </a:rPr>
              <a:t>Define diabetes and mention different types of diabetes.</a:t>
            </a:r>
            <a:endParaRPr sz="1200">
              <a:solidFill>
                <a:srgbClr val="78B8A3"/>
              </a:solidFill>
              <a:latin typeface="Mada"/>
              <a:ea typeface="Mada"/>
              <a:cs typeface="Mada"/>
              <a:sym typeface="Mada"/>
            </a:endParaRPr>
          </a:p>
          <a:p>
            <a:pPr indent="0" lvl="0" marL="457200" rtl="0" algn="l">
              <a:spcBef>
                <a:spcPts val="0"/>
              </a:spcBef>
              <a:spcAft>
                <a:spcPts val="0"/>
              </a:spcAft>
              <a:buNone/>
            </a:pPr>
            <a:r>
              <a:t/>
            </a:r>
            <a:endParaRPr sz="700">
              <a:solidFill>
                <a:srgbClr val="78B8A3"/>
              </a:solidFill>
              <a:latin typeface="Mada"/>
              <a:ea typeface="Mada"/>
              <a:cs typeface="Mada"/>
              <a:sym typeface="Mada"/>
            </a:endParaRPr>
          </a:p>
          <a:p>
            <a:pPr indent="-304800" lvl="0" marL="457200" rtl="0" algn="l">
              <a:spcBef>
                <a:spcPts val="0"/>
              </a:spcBef>
              <a:spcAft>
                <a:spcPts val="0"/>
              </a:spcAft>
              <a:buClr>
                <a:srgbClr val="78B8A3"/>
              </a:buClr>
              <a:buSzPts val="1200"/>
              <a:buFont typeface="Mada"/>
              <a:buChar char="●"/>
            </a:pPr>
            <a:r>
              <a:rPr lang="en" sz="1200">
                <a:solidFill>
                  <a:srgbClr val="78B8A3"/>
                </a:solidFill>
                <a:latin typeface="Mada"/>
                <a:ea typeface="Mada"/>
                <a:cs typeface="Mada"/>
                <a:sym typeface="Mada"/>
              </a:rPr>
              <a:t>Differentiate between difference in treating type I and type II diabetes. </a:t>
            </a:r>
            <a:endParaRPr sz="1200">
              <a:solidFill>
                <a:srgbClr val="78B8A3"/>
              </a:solidFill>
              <a:latin typeface="Mada"/>
              <a:ea typeface="Mada"/>
              <a:cs typeface="Mada"/>
              <a:sym typeface="Mada"/>
            </a:endParaRPr>
          </a:p>
          <a:p>
            <a:pPr indent="0" lvl="0" marL="457200" rtl="0" algn="l">
              <a:spcBef>
                <a:spcPts val="0"/>
              </a:spcBef>
              <a:spcAft>
                <a:spcPts val="0"/>
              </a:spcAft>
              <a:buNone/>
            </a:pPr>
            <a:r>
              <a:t/>
            </a:r>
            <a:endParaRPr sz="700">
              <a:solidFill>
                <a:srgbClr val="78B8A3"/>
              </a:solidFill>
              <a:latin typeface="Mada"/>
              <a:ea typeface="Mada"/>
              <a:cs typeface="Mada"/>
              <a:sym typeface="Mada"/>
            </a:endParaRPr>
          </a:p>
          <a:p>
            <a:pPr indent="-304800" lvl="0" marL="457200" rtl="0" algn="l">
              <a:spcBef>
                <a:spcPts val="0"/>
              </a:spcBef>
              <a:spcAft>
                <a:spcPts val="0"/>
              </a:spcAft>
              <a:buClr>
                <a:srgbClr val="78B8A3"/>
              </a:buClr>
              <a:buSzPts val="1200"/>
              <a:buFont typeface="Mada"/>
              <a:buChar char="●"/>
            </a:pPr>
            <a:r>
              <a:rPr lang="en" sz="1200">
                <a:solidFill>
                  <a:srgbClr val="78B8A3"/>
                </a:solidFill>
                <a:latin typeface="Mada"/>
                <a:ea typeface="Mada"/>
                <a:cs typeface="Mada"/>
                <a:sym typeface="Mada"/>
              </a:rPr>
              <a:t>Understand mechanism of action, secretion, and actions of insulin.</a:t>
            </a:r>
            <a:endParaRPr sz="1200">
              <a:solidFill>
                <a:srgbClr val="78B8A3"/>
              </a:solidFill>
              <a:latin typeface="Mada"/>
              <a:ea typeface="Mada"/>
              <a:cs typeface="Mada"/>
              <a:sym typeface="Mada"/>
            </a:endParaRPr>
          </a:p>
          <a:p>
            <a:pPr indent="0" lvl="0" marL="457200" rtl="0" algn="l">
              <a:spcBef>
                <a:spcPts val="0"/>
              </a:spcBef>
              <a:spcAft>
                <a:spcPts val="0"/>
              </a:spcAft>
              <a:buNone/>
            </a:pPr>
            <a:r>
              <a:t/>
            </a:r>
            <a:endParaRPr sz="700">
              <a:solidFill>
                <a:srgbClr val="78B8A3"/>
              </a:solidFill>
              <a:latin typeface="Mada"/>
              <a:ea typeface="Mada"/>
              <a:cs typeface="Mada"/>
              <a:sym typeface="Mada"/>
            </a:endParaRPr>
          </a:p>
          <a:p>
            <a:pPr indent="-304800" lvl="0" marL="457200" rtl="0" algn="l">
              <a:spcBef>
                <a:spcPts val="0"/>
              </a:spcBef>
              <a:spcAft>
                <a:spcPts val="0"/>
              </a:spcAft>
              <a:buClr>
                <a:srgbClr val="78B8A3"/>
              </a:buClr>
              <a:buSzPts val="1200"/>
              <a:buFont typeface="Mada"/>
              <a:buChar char="●"/>
            </a:pPr>
            <a:r>
              <a:rPr lang="en" sz="1200">
                <a:solidFill>
                  <a:srgbClr val="78B8A3"/>
                </a:solidFill>
                <a:latin typeface="Mada"/>
                <a:ea typeface="Mada"/>
                <a:cs typeface="Mada"/>
                <a:sym typeface="Mada"/>
              </a:rPr>
              <a:t>Describe different types of insulin analogues</a:t>
            </a:r>
            <a:endParaRPr sz="1200">
              <a:solidFill>
                <a:srgbClr val="78B8A3"/>
              </a:solidFill>
              <a:latin typeface="Mada"/>
              <a:ea typeface="Mada"/>
              <a:cs typeface="Mada"/>
              <a:sym typeface="Mada"/>
            </a:endParaRPr>
          </a:p>
          <a:p>
            <a:pPr indent="0" lvl="0" marL="457200" rtl="0" algn="l">
              <a:spcBef>
                <a:spcPts val="0"/>
              </a:spcBef>
              <a:spcAft>
                <a:spcPts val="0"/>
              </a:spcAft>
              <a:buNone/>
            </a:pPr>
            <a:r>
              <a:t/>
            </a:r>
            <a:endParaRPr sz="700">
              <a:solidFill>
                <a:srgbClr val="78B8A3"/>
              </a:solidFill>
              <a:latin typeface="Mada"/>
              <a:ea typeface="Mada"/>
              <a:cs typeface="Mada"/>
              <a:sym typeface="Mada"/>
            </a:endParaRPr>
          </a:p>
          <a:p>
            <a:pPr indent="-304800" lvl="0" marL="457200" rtl="0" algn="l">
              <a:spcBef>
                <a:spcPts val="0"/>
              </a:spcBef>
              <a:spcAft>
                <a:spcPts val="0"/>
              </a:spcAft>
              <a:buClr>
                <a:srgbClr val="78B8A3"/>
              </a:buClr>
              <a:buSzPts val="1200"/>
              <a:buFont typeface="Mada"/>
              <a:buChar char="●"/>
            </a:pPr>
            <a:r>
              <a:rPr lang="en" sz="1200">
                <a:solidFill>
                  <a:srgbClr val="78B8A3"/>
                </a:solidFill>
                <a:latin typeface="Mada"/>
                <a:ea typeface="Mada"/>
                <a:cs typeface="Mada"/>
                <a:sym typeface="Mada"/>
              </a:rPr>
              <a:t>Be able to recognize the difference in pharmacokinetic profile between different types of insulin analogues.</a:t>
            </a:r>
            <a:endParaRPr sz="600">
              <a:solidFill>
                <a:srgbClr val="78B8A3"/>
              </a:solidFill>
              <a:latin typeface="Mada"/>
              <a:ea typeface="Mada"/>
              <a:cs typeface="Mada"/>
              <a:sym typeface="Mada"/>
            </a:endParaRPr>
          </a:p>
          <a:p>
            <a:pPr indent="0" lvl="0" marL="457200" rtl="0" algn="l">
              <a:spcBef>
                <a:spcPts val="0"/>
              </a:spcBef>
              <a:spcAft>
                <a:spcPts val="0"/>
              </a:spcAft>
              <a:buNone/>
            </a:pPr>
            <a:r>
              <a:t/>
            </a:r>
            <a:endParaRPr sz="600">
              <a:solidFill>
                <a:srgbClr val="78B8A3"/>
              </a:solidFill>
              <a:latin typeface="Mada"/>
              <a:ea typeface="Mada"/>
              <a:cs typeface="Mada"/>
              <a:sym typeface="Mada"/>
            </a:endParaRPr>
          </a:p>
          <a:p>
            <a:pPr indent="-304800" lvl="0" marL="457200" rtl="0" algn="l">
              <a:spcBef>
                <a:spcPts val="0"/>
              </a:spcBef>
              <a:spcAft>
                <a:spcPts val="0"/>
              </a:spcAft>
              <a:buClr>
                <a:srgbClr val="78B8A3"/>
              </a:buClr>
              <a:buSzPts val="1200"/>
              <a:buFont typeface="Mada"/>
              <a:buChar char="●"/>
            </a:pPr>
            <a:r>
              <a:rPr lang="en" sz="1200">
                <a:solidFill>
                  <a:srgbClr val="78B8A3"/>
                </a:solidFill>
                <a:latin typeface="Mada"/>
                <a:ea typeface="Mada"/>
                <a:cs typeface="Mada"/>
                <a:sym typeface="Mada"/>
              </a:rPr>
              <a:t>Know uses of different insulin analogues.</a:t>
            </a:r>
            <a:endParaRPr sz="1200">
              <a:solidFill>
                <a:srgbClr val="78B8A3"/>
              </a:solidFill>
              <a:latin typeface="Mada"/>
              <a:ea typeface="Mada"/>
              <a:cs typeface="Mada"/>
              <a:sym typeface="Mada"/>
            </a:endParaRPr>
          </a:p>
        </p:txBody>
      </p:sp>
      <p:sp>
        <p:nvSpPr>
          <p:cNvPr id="156" name="Google Shape;156;p37"/>
          <p:cNvSpPr txBox="1"/>
          <p:nvPr/>
        </p:nvSpPr>
        <p:spPr>
          <a:xfrm>
            <a:off x="619125" y="5886450"/>
            <a:ext cx="5486400" cy="792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b="1" lang="en" sz="3000">
                <a:solidFill>
                  <a:srgbClr val="314043"/>
                </a:solidFill>
                <a:latin typeface="Georgia"/>
                <a:ea typeface="Georgia"/>
                <a:cs typeface="Georgia"/>
                <a:sym typeface="Georgia"/>
              </a:rPr>
              <a:t>Uses of </a:t>
            </a:r>
            <a:r>
              <a:rPr b="1" lang="en" sz="3000">
                <a:solidFill>
                  <a:srgbClr val="314043"/>
                </a:solidFill>
                <a:latin typeface="Georgia"/>
                <a:ea typeface="Georgia"/>
                <a:cs typeface="Georgia"/>
                <a:sym typeface="Georgia"/>
              </a:rPr>
              <a:t>insulin</a:t>
            </a:r>
            <a:r>
              <a:rPr b="1" lang="en" sz="3000">
                <a:solidFill>
                  <a:srgbClr val="314043"/>
                </a:solidFill>
                <a:latin typeface="Georgia"/>
                <a:ea typeface="Georgia"/>
                <a:cs typeface="Georgia"/>
                <a:sym typeface="Georgia"/>
              </a:rPr>
              <a:t> in treatment of diabetes</a:t>
            </a:r>
            <a:endParaRPr b="1" sz="3000">
              <a:solidFill>
                <a:srgbClr val="314043"/>
              </a:solidFill>
              <a:latin typeface="Georgia"/>
              <a:ea typeface="Georgia"/>
              <a:cs typeface="Georgia"/>
              <a:sym typeface="Georgia"/>
            </a:endParaRPr>
          </a:p>
        </p:txBody>
      </p:sp>
      <p:sp>
        <p:nvSpPr>
          <p:cNvPr id="157" name="Google Shape;157;p37"/>
          <p:cNvSpPr txBox="1"/>
          <p:nvPr/>
        </p:nvSpPr>
        <p:spPr>
          <a:xfrm>
            <a:off x="123825" y="11019029"/>
            <a:ext cx="1314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A4CFC1"/>
                </a:solidFill>
                <a:latin typeface="Mada"/>
                <a:ea typeface="Mada"/>
                <a:cs typeface="Mada"/>
                <a:sym typeface="Mada"/>
              </a:rPr>
              <a:t>Color index:</a:t>
            </a:r>
            <a:endParaRPr b="1" u="sng">
              <a:solidFill>
                <a:srgbClr val="A4CFC1"/>
              </a:solidFill>
              <a:latin typeface="Mada"/>
              <a:ea typeface="Mada"/>
              <a:cs typeface="Mada"/>
              <a:sym typeface="Mada"/>
            </a:endParaRPr>
          </a:p>
        </p:txBody>
      </p:sp>
      <p:sp>
        <p:nvSpPr>
          <p:cNvPr id="158" name="Google Shape;158;p37"/>
          <p:cNvSpPr txBox="1"/>
          <p:nvPr/>
        </p:nvSpPr>
        <p:spPr>
          <a:xfrm>
            <a:off x="66675" y="11295169"/>
            <a:ext cx="1666800" cy="6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Black : Main content</a:t>
            </a:r>
            <a:endParaRPr sz="1200">
              <a:latin typeface="Mada"/>
              <a:ea typeface="Mada"/>
              <a:cs typeface="Mada"/>
              <a:sym typeface="Mada"/>
            </a:endParaRPr>
          </a:p>
          <a:p>
            <a:pPr indent="0" lvl="0" marL="0" rtl="0" algn="l">
              <a:spcBef>
                <a:spcPts val="0"/>
              </a:spcBef>
              <a:spcAft>
                <a:spcPts val="0"/>
              </a:spcAft>
              <a:buNone/>
            </a:pPr>
            <a:r>
              <a:rPr lang="en" sz="1200">
                <a:solidFill>
                  <a:srgbClr val="FF0000"/>
                </a:solidFill>
                <a:latin typeface="Mada"/>
                <a:ea typeface="Mada"/>
                <a:cs typeface="Mada"/>
                <a:sym typeface="Mada"/>
              </a:rPr>
              <a:t>Red : Important</a:t>
            </a:r>
            <a:endParaRPr sz="1200">
              <a:solidFill>
                <a:srgbClr val="FF0000"/>
              </a:solidFill>
              <a:latin typeface="Mada"/>
              <a:ea typeface="Mada"/>
              <a:cs typeface="Mada"/>
              <a:sym typeface="Mada"/>
            </a:endParaRPr>
          </a:p>
          <a:p>
            <a:pPr indent="0" lvl="0" marL="0" rtl="0" algn="l">
              <a:spcBef>
                <a:spcPts val="0"/>
              </a:spcBef>
              <a:spcAft>
                <a:spcPts val="0"/>
              </a:spcAft>
              <a:buNone/>
            </a:pPr>
            <a:r>
              <a:rPr lang="en" sz="1200">
                <a:solidFill>
                  <a:srgbClr val="3D85C6"/>
                </a:solidFill>
                <a:latin typeface="Mada"/>
                <a:ea typeface="Mada"/>
                <a:cs typeface="Mada"/>
                <a:sym typeface="Mada"/>
              </a:rPr>
              <a:t>Blue: Males’ slides only</a:t>
            </a:r>
            <a:endParaRPr sz="1200">
              <a:solidFill>
                <a:srgbClr val="3D85C6"/>
              </a:solidFill>
              <a:latin typeface="Mada"/>
              <a:ea typeface="Mada"/>
              <a:cs typeface="Mada"/>
              <a:sym typeface="Mada"/>
            </a:endParaRPr>
          </a:p>
        </p:txBody>
      </p:sp>
      <p:cxnSp>
        <p:nvCxnSpPr>
          <p:cNvPr id="159" name="Google Shape;159;p37"/>
          <p:cNvCxnSpPr/>
          <p:nvPr/>
        </p:nvCxnSpPr>
        <p:spPr>
          <a:xfrm>
            <a:off x="1838325" y="11399843"/>
            <a:ext cx="0" cy="495300"/>
          </a:xfrm>
          <a:prstGeom prst="straightConnector1">
            <a:avLst/>
          </a:prstGeom>
          <a:noFill/>
          <a:ln cap="flat" cmpd="sng" w="9525">
            <a:solidFill>
              <a:srgbClr val="A7E3CF"/>
            </a:solidFill>
            <a:prstDash val="solid"/>
            <a:round/>
            <a:headEnd len="med" w="med" type="oval"/>
            <a:tailEnd len="med" w="med" type="oval"/>
          </a:ln>
        </p:spPr>
      </p:cxnSp>
      <p:sp>
        <p:nvSpPr>
          <p:cNvPr id="160" name="Google Shape;160;p37"/>
          <p:cNvSpPr txBox="1"/>
          <p:nvPr/>
        </p:nvSpPr>
        <p:spPr>
          <a:xfrm>
            <a:off x="1971675" y="11295169"/>
            <a:ext cx="2286000" cy="6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74EA7"/>
                </a:solidFill>
                <a:latin typeface="Mada"/>
                <a:ea typeface="Mada"/>
                <a:cs typeface="Mada"/>
                <a:sym typeface="Mada"/>
              </a:rPr>
              <a:t>Purple: Females’ slides only</a:t>
            </a:r>
            <a:endParaRPr sz="1200">
              <a:solidFill>
                <a:srgbClr val="674EA7"/>
              </a:solidFill>
              <a:latin typeface="Mada"/>
              <a:ea typeface="Mada"/>
              <a:cs typeface="Mada"/>
              <a:sym typeface="Mada"/>
            </a:endParaRPr>
          </a:p>
          <a:p>
            <a:pPr indent="0" lvl="0" marL="0" rtl="0" algn="l">
              <a:spcBef>
                <a:spcPts val="0"/>
              </a:spcBef>
              <a:spcAft>
                <a:spcPts val="0"/>
              </a:spcAft>
              <a:buNone/>
            </a:pPr>
            <a:r>
              <a:rPr lang="en" sz="1200">
                <a:solidFill>
                  <a:srgbClr val="999999"/>
                </a:solidFill>
                <a:latin typeface="Mada"/>
                <a:ea typeface="Mada"/>
                <a:cs typeface="Mada"/>
                <a:sym typeface="Mada"/>
              </a:rPr>
              <a:t>Grey: Extra info or explanation</a:t>
            </a:r>
            <a:endParaRPr sz="1200">
              <a:solidFill>
                <a:srgbClr val="999999"/>
              </a:solidFill>
              <a:latin typeface="Mada"/>
              <a:ea typeface="Mada"/>
              <a:cs typeface="Mada"/>
              <a:sym typeface="Mada"/>
            </a:endParaRPr>
          </a:p>
          <a:p>
            <a:pPr indent="0" lvl="0" marL="0" rtl="0" algn="l">
              <a:spcBef>
                <a:spcPts val="0"/>
              </a:spcBef>
              <a:spcAft>
                <a:spcPts val="0"/>
              </a:spcAft>
              <a:buNone/>
            </a:pPr>
            <a:r>
              <a:rPr lang="en" sz="1200">
                <a:solidFill>
                  <a:srgbClr val="6AA84F"/>
                </a:solidFill>
                <a:latin typeface="Mada"/>
                <a:ea typeface="Mada"/>
                <a:cs typeface="Mada"/>
                <a:sym typeface="Mada"/>
              </a:rPr>
              <a:t>Green : Dr. notes</a:t>
            </a:r>
            <a:endParaRPr sz="1200">
              <a:solidFill>
                <a:srgbClr val="6AA84F"/>
              </a:solidFill>
              <a:latin typeface="Mada"/>
              <a:ea typeface="Mada"/>
              <a:cs typeface="Mada"/>
              <a:sym typeface="Mada"/>
            </a:endParaRPr>
          </a:p>
        </p:txBody>
      </p:sp>
      <p:sp>
        <p:nvSpPr>
          <p:cNvPr id="161" name="Google Shape;161;p37"/>
          <p:cNvSpPr/>
          <p:nvPr/>
        </p:nvSpPr>
        <p:spPr>
          <a:xfrm flipH="1">
            <a:off x="5553225" y="1171575"/>
            <a:ext cx="1219800" cy="238200"/>
          </a:xfrm>
          <a:prstGeom prst="homePlat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200" u="sng">
                <a:solidFill>
                  <a:srgbClr val="999999"/>
                </a:solidFill>
                <a:latin typeface="Mada"/>
                <a:ea typeface="Mada"/>
                <a:cs typeface="Mada"/>
                <a:sym typeface="Mada"/>
                <a:hlinkClick r:id="rId7"/>
              </a:rPr>
              <a:t>Editing File</a:t>
            </a:r>
            <a:endParaRPr i="1" sz="1200" u="sng">
              <a:solidFill>
                <a:srgbClr val="999999"/>
              </a:solidFill>
              <a:latin typeface="Mada"/>
              <a:ea typeface="Mada"/>
              <a:cs typeface="Mada"/>
              <a:sym typeface="Mada"/>
            </a:endParaRPr>
          </a:p>
        </p:txBody>
      </p:sp>
      <p:sp>
        <p:nvSpPr>
          <p:cNvPr id="162" name="Google Shape;162;p37"/>
          <p:cNvSpPr/>
          <p:nvPr/>
        </p:nvSpPr>
        <p:spPr>
          <a:xfrm flipH="1">
            <a:off x="5553225" y="1552575"/>
            <a:ext cx="1219800" cy="238200"/>
          </a:xfrm>
          <a:prstGeom prst="homePlat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200" u="sng">
                <a:solidFill>
                  <a:srgbClr val="999999"/>
                </a:solidFill>
                <a:latin typeface="Mada"/>
                <a:ea typeface="Mada"/>
                <a:cs typeface="Mada"/>
                <a:sym typeface="Mada"/>
                <a:hlinkClick r:id="rId8"/>
              </a:rPr>
              <a:t>Mnemonic File</a:t>
            </a:r>
            <a:endParaRPr i="1" sz="1200" u="sng">
              <a:solidFill>
                <a:srgbClr val="999999"/>
              </a:solidFill>
              <a:latin typeface="Mada"/>
              <a:ea typeface="Mada"/>
              <a:cs typeface="Mada"/>
              <a:sym typeface="Mada"/>
            </a:endParaRPr>
          </a:p>
        </p:txBody>
      </p:sp>
      <p:pic>
        <p:nvPicPr>
          <p:cNvPr id="163" name="Google Shape;163;p37"/>
          <p:cNvPicPr preferRelativeResize="0"/>
          <p:nvPr/>
        </p:nvPicPr>
        <p:blipFill rotWithShape="1">
          <a:blip r:embed="rId9">
            <a:alphaModFix/>
          </a:blip>
          <a:srcRect b="0" l="0" r="0" t="0"/>
          <a:stretch/>
        </p:blipFill>
        <p:spPr>
          <a:xfrm>
            <a:off x="3640950" y="203213"/>
            <a:ext cx="666601" cy="6666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24" name="Shape 324"/>
        <p:cNvGrpSpPr/>
        <p:nvPr/>
      </p:nvGrpSpPr>
      <p:grpSpPr>
        <a:xfrm>
          <a:off x="0" y="0"/>
          <a:ext cx="0" cy="0"/>
          <a:chOff x="0" y="0"/>
          <a:chExt cx="0" cy="0"/>
        </a:xfrm>
      </p:grpSpPr>
      <p:sp>
        <p:nvSpPr>
          <p:cNvPr id="325" name="Google Shape;325;p46"/>
          <p:cNvSpPr/>
          <p:nvPr/>
        </p:nvSpPr>
        <p:spPr>
          <a:xfrm rot="10800000">
            <a:off x="-9450" y="0"/>
            <a:ext cx="6848400" cy="4533900"/>
          </a:xfrm>
          <a:prstGeom prst="round1Rect">
            <a:avLst>
              <a:gd fmla="val 16667" name="adj"/>
            </a:avLst>
          </a:prstGeom>
          <a:solidFill>
            <a:srgbClr val="3140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6" name="Google Shape;326;p46"/>
          <p:cNvPicPr preferRelativeResize="0"/>
          <p:nvPr/>
        </p:nvPicPr>
        <p:blipFill rotWithShape="1">
          <a:blip r:embed="rId3">
            <a:alphaModFix/>
          </a:blip>
          <a:srcRect b="49917" l="0" r="0" t="0"/>
          <a:stretch/>
        </p:blipFill>
        <p:spPr>
          <a:xfrm rot="10800000">
            <a:off x="190500" y="150"/>
            <a:ext cx="6649500" cy="4286100"/>
          </a:xfrm>
          <a:prstGeom prst="round1Rect">
            <a:avLst>
              <a:gd fmla="val 16667" name="adj"/>
            </a:avLst>
          </a:prstGeom>
          <a:noFill/>
          <a:ln>
            <a:noFill/>
          </a:ln>
        </p:spPr>
      </p:pic>
      <p:sp>
        <p:nvSpPr>
          <p:cNvPr id="327" name="Google Shape;327;p46"/>
          <p:cNvSpPr/>
          <p:nvPr/>
        </p:nvSpPr>
        <p:spPr>
          <a:xfrm rot="10800000">
            <a:off x="295350" y="300"/>
            <a:ext cx="6543600" cy="4228800"/>
          </a:xfrm>
          <a:prstGeom prst="round1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6"/>
          <p:cNvSpPr txBox="1"/>
          <p:nvPr/>
        </p:nvSpPr>
        <p:spPr>
          <a:xfrm>
            <a:off x="466725" y="1578675"/>
            <a:ext cx="6267600" cy="27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3600">
                <a:solidFill>
                  <a:srgbClr val="78B8A3"/>
                </a:solidFill>
                <a:latin typeface="Georgia"/>
                <a:ea typeface="Georgia"/>
                <a:cs typeface="Georgia"/>
                <a:sym typeface="Georgia"/>
              </a:rPr>
              <a:t>Thank you for all your love and support.</a:t>
            </a:r>
            <a:endParaRPr b="1" i="1" sz="3600">
              <a:solidFill>
                <a:srgbClr val="78B8A3"/>
              </a:solidFill>
              <a:latin typeface="Georgia"/>
              <a:ea typeface="Georgia"/>
              <a:cs typeface="Georgia"/>
              <a:sym typeface="Georgia"/>
            </a:endParaRPr>
          </a:p>
          <a:p>
            <a:pPr indent="0" lvl="0" marL="0" rtl="0" algn="ctr">
              <a:spcBef>
                <a:spcPts val="0"/>
              </a:spcBef>
              <a:spcAft>
                <a:spcPts val="0"/>
              </a:spcAft>
              <a:buNone/>
            </a:pPr>
            <a:r>
              <a:t/>
            </a:r>
            <a:endParaRPr b="1" i="1" sz="3600">
              <a:solidFill>
                <a:srgbClr val="78B8A3"/>
              </a:solidFill>
              <a:latin typeface="Georgia"/>
              <a:ea typeface="Georgia"/>
              <a:cs typeface="Georgia"/>
              <a:sym typeface="Georgia"/>
            </a:endParaRPr>
          </a:p>
          <a:p>
            <a:pPr indent="0" lvl="0" marL="0" rtl="0" algn="ctr">
              <a:spcBef>
                <a:spcPts val="0"/>
              </a:spcBef>
              <a:spcAft>
                <a:spcPts val="0"/>
              </a:spcAft>
              <a:buNone/>
            </a:pPr>
            <a:r>
              <a:rPr b="1" i="1" lang="en" sz="3600">
                <a:solidFill>
                  <a:srgbClr val="78B8A3"/>
                </a:solidFill>
                <a:latin typeface="Georgia"/>
                <a:ea typeface="Georgia"/>
                <a:cs typeface="Georgia"/>
                <a:sym typeface="Georgia"/>
              </a:rPr>
              <a:t>Good luck future doctors!</a:t>
            </a:r>
            <a:endParaRPr b="1" i="1" sz="3600">
              <a:solidFill>
                <a:srgbClr val="78B8A3"/>
              </a:solidFill>
              <a:latin typeface="Georgia"/>
              <a:ea typeface="Georgia"/>
              <a:cs typeface="Georgia"/>
              <a:sym typeface="Georgia"/>
            </a:endParaRPr>
          </a:p>
        </p:txBody>
      </p:sp>
      <p:pic>
        <p:nvPicPr>
          <p:cNvPr id="329" name="Google Shape;329;p46"/>
          <p:cNvPicPr preferRelativeResize="0"/>
          <p:nvPr/>
        </p:nvPicPr>
        <p:blipFill rotWithShape="1">
          <a:blip r:embed="rId4">
            <a:alphaModFix/>
          </a:blip>
          <a:srcRect b="14879" l="0" r="0" t="16169"/>
          <a:stretch/>
        </p:blipFill>
        <p:spPr>
          <a:xfrm>
            <a:off x="2600325" y="228600"/>
            <a:ext cx="1829900" cy="1261725"/>
          </a:xfrm>
          <a:prstGeom prst="rect">
            <a:avLst/>
          </a:prstGeom>
          <a:noFill/>
          <a:ln>
            <a:noFill/>
          </a:ln>
        </p:spPr>
      </p:pic>
      <p:sp>
        <p:nvSpPr>
          <p:cNvPr id="330" name="Google Shape;330;p46"/>
          <p:cNvSpPr txBox="1"/>
          <p:nvPr/>
        </p:nvSpPr>
        <p:spPr>
          <a:xfrm>
            <a:off x="162000" y="5522831"/>
            <a:ext cx="6429300" cy="139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314043"/>
                </a:solidFill>
                <a:latin typeface="Georgia"/>
                <a:ea typeface="Georgia"/>
                <a:cs typeface="Georgia"/>
                <a:sym typeface="Georgia"/>
              </a:rPr>
              <a:t>Team Leaders:</a:t>
            </a:r>
            <a:endParaRPr b="1" sz="1200">
              <a:solidFill>
                <a:srgbClr val="314043"/>
              </a:solidFill>
              <a:latin typeface="Georgia"/>
              <a:ea typeface="Georgia"/>
              <a:cs typeface="Georgia"/>
              <a:sym typeface="Georgia"/>
            </a:endParaRPr>
          </a:p>
          <a:p>
            <a:pPr indent="0" lvl="0" marL="0" rtl="0" algn="ctr">
              <a:spcBef>
                <a:spcPts val="0"/>
              </a:spcBef>
              <a:spcAft>
                <a:spcPts val="0"/>
              </a:spcAft>
              <a:buNone/>
            </a:pPr>
            <a:r>
              <a:t/>
            </a:r>
            <a:endParaRPr b="1" sz="1200">
              <a:solidFill>
                <a:srgbClr val="351C75"/>
              </a:solidFill>
              <a:latin typeface="Georgia"/>
              <a:ea typeface="Georgia"/>
              <a:cs typeface="Georgia"/>
              <a:sym typeface="Georgia"/>
            </a:endParaRPr>
          </a:p>
          <a:p>
            <a:pPr indent="0" lvl="0" marL="0" rtl="0" algn="ctr">
              <a:spcBef>
                <a:spcPts val="0"/>
              </a:spcBef>
              <a:spcAft>
                <a:spcPts val="0"/>
              </a:spcAft>
              <a:buNone/>
            </a:pPr>
            <a:r>
              <a:t/>
            </a:r>
            <a:endParaRPr b="1" sz="1200">
              <a:solidFill>
                <a:srgbClr val="351C75"/>
              </a:solidFill>
              <a:latin typeface="Georgia"/>
              <a:ea typeface="Georgia"/>
              <a:cs typeface="Georgia"/>
              <a:sym typeface="Georgia"/>
            </a:endParaRPr>
          </a:p>
          <a:p>
            <a:pPr indent="0" lvl="0" marL="0" rtl="0" algn="ctr">
              <a:spcBef>
                <a:spcPts val="0"/>
              </a:spcBef>
              <a:spcAft>
                <a:spcPts val="0"/>
              </a:spcAft>
              <a:buNone/>
            </a:pPr>
            <a:r>
              <a:rPr b="1" lang="en" sz="2400">
                <a:solidFill>
                  <a:srgbClr val="A4CFC1"/>
                </a:solidFill>
                <a:latin typeface="Mada"/>
                <a:ea typeface="Mada"/>
                <a:cs typeface="Mada"/>
                <a:sym typeface="Mada"/>
              </a:rPr>
              <a:t>May Babaeer           Zyad Aldosari</a:t>
            </a:r>
            <a:endParaRPr b="1" sz="2400">
              <a:solidFill>
                <a:srgbClr val="A4CFC1"/>
              </a:solidFill>
              <a:latin typeface="Mada"/>
              <a:ea typeface="Mada"/>
              <a:cs typeface="Mada"/>
              <a:sym typeface="Mada"/>
            </a:endParaRPr>
          </a:p>
        </p:txBody>
      </p:sp>
      <p:sp>
        <p:nvSpPr>
          <p:cNvPr id="331" name="Google Shape;331;p46"/>
          <p:cNvSpPr txBox="1"/>
          <p:nvPr/>
        </p:nvSpPr>
        <p:spPr>
          <a:xfrm>
            <a:off x="-240308" y="7274975"/>
            <a:ext cx="7373400" cy="7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314043"/>
                </a:solidFill>
                <a:latin typeface="Georgia"/>
                <a:ea typeface="Georgia"/>
                <a:cs typeface="Georgia"/>
                <a:sym typeface="Georgia"/>
              </a:rPr>
              <a:t>This Magnificent Work was Done By:</a:t>
            </a:r>
            <a:endParaRPr b="1" sz="2700">
              <a:solidFill>
                <a:srgbClr val="314043"/>
              </a:solidFill>
              <a:latin typeface="Mada"/>
              <a:ea typeface="Mada"/>
              <a:cs typeface="Mada"/>
              <a:sym typeface="Mada"/>
            </a:endParaRPr>
          </a:p>
        </p:txBody>
      </p:sp>
      <p:sp>
        <p:nvSpPr>
          <p:cNvPr id="332" name="Google Shape;332;p46"/>
          <p:cNvSpPr txBox="1"/>
          <p:nvPr/>
        </p:nvSpPr>
        <p:spPr>
          <a:xfrm>
            <a:off x="252450" y="7888525"/>
            <a:ext cx="6429300" cy="109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A4CFC1"/>
                </a:solidFill>
                <a:latin typeface="Mada"/>
                <a:ea typeface="Mada"/>
                <a:cs typeface="Mada"/>
                <a:sym typeface="Mada"/>
              </a:rPr>
              <a:t>Mohsen Almutairi</a:t>
            </a:r>
            <a:r>
              <a:rPr b="1" lang="en" sz="2400">
                <a:solidFill>
                  <a:srgbClr val="A4CFC1"/>
                </a:solidFill>
                <a:latin typeface="Mada"/>
                <a:ea typeface="Mada"/>
                <a:cs typeface="Mada"/>
                <a:sym typeface="Mada"/>
              </a:rPr>
              <a:t>         </a:t>
            </a:r>
            <a:r>
              <a:rPr b="1" lang="en" sz="2400">
                <a:solidFill>
                  <a:srgbClr val="A4CFC1"/>
                </a:solidFill>
                <a:latin typeface="Mada"/>
                <a:ea typeface="Mada"/>
                <a:cs typeface="Mada"/>
                <a:sym typeface="Mada"/>
              </a:rPr>
              <a:t>Abdullah Alassaf</a:t>
            </a:r>
            <a:endParaRPr b="1" sz="1100">
              <a:solidFill>
                <a:srgbClr val="A4CFC1"/>
              </a:solidFill>
              <a:latin typeface="Mada"/>
              <a:ea typeface="Mada"/>
              <a:cs typeface="Mada"/>
              <a:sym typeface="Mada"/>
            </a:endParaRPr>
          </a:p>
          <a:p>
            <a:pPr indent="0" lvl="0" marL="0" rtl="0" algn="ctr">
              <a:spcBef>
                <a:spcPts val="0"/>
              </a:spcBef>
              <a:spcAft>
                <a:spcPts val="0"/>
              </a:spcAft>
              <a:buNone/>
            </a:pPr>
            <a:r>
              <a:t/>
            </a:r>
            <a:endParaRPr b="1" sz="1100">
              <a:solidFill>
                <a:srgbClr val="A4CFC1"/>
              </a:solidFill>
              <a:latin typeface="Mada"/>
              <a:ea typeface="Mada"/>
              <a:cs typeface="Mada"/>
              <a:sym typeface="Mada"/>
            </a:endParaRPr>
          </a:p>
          <a:p>
            <a:pPr indent="0" lvl="0" marL="0" rtl="0" algn="ctr">
              <a:spcBef>
                <a:spcPts val="0"/>
              </a:spcBef>
              <a:spcAft>
                <a:spcPts val="0"/>
              </a:spcAft>
              <a:buNone/>
            </a:pPr>
            <a:r>
              <a:rPr b="1" lang="en" sz="2400">
                <a:solidFill>
                  <a:srgbClr val="A4CFC1"/>
                </a:solidFill>
                <a:latin typeface="Mada"/>
                <a:ea typeface="Mada"/>
                <a:cs typeface="Mada"/>
                <a:sym typeface="Mada"/>
              </a:rPr>
              <a:t>Bader Aldhafeeri</a:t>
            </a:r>
            <a:r>
              <a:rPr b="1" lang="en" sz="2400">
                <a:solidFill>
                  <a:srgbClr val="A4CFC1"/>
                </a:solidFill>
                <a:latin typeface="Mada"/>
                <a:ea typeface="Mada"/>
                <a:cs typeface="Mada"/>
                <a:sym typeface="Mada"/>
              </a:rPr>
              <a:t>   </a:t>
            </a:r>
            <a:endParaRPr b="1" sz="2400">
              <a:solidFill>
                <a:srgbClr val="A4CFC1"/>
              </a:solidFill>
              <a:latin typeface="Mada"/>
              <a:ea typeface="Mada"/>
              <a:cs typeface="Mada"/>
              <a:sym typeface="Mada"/>
            </a:endParaRPr>
          </a:p>
        </p:txBody>
      </p:sp>
      <p:sp>
        <p:nvSpPr>
          <p:cNvPr id="333" name="Google Shape;333;p46"/>
          <p:cNvSpPr txBox="1"/>
          <p:nvPr/>
        </p:nvSpPr>
        <p:spPr>
          <a:xfrm>
            <a:off x="1131300" y="9256175"/>
            <a:ext cx="45837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314043"/>
                </a:solidFill>
                <a:latin typeface="Georgia"/>
                <a:ea typeface="Georgia"/>
                <a:cs typeface="Georgia"/>
                <a:sym typeface="Georgia"/>
              </a:rPr>
              <a:t>Note writers</a:t>
            </a:r>
            <a:endParaRPr b="1" sz="2700">
              <a:solidFill>
                <a:srgbClr val="314043"/>
              </a:solidFill>
              <a:latin typeface="Mada"/>
              <a:ea typeface="Mada"/>
              <a:cs typeface="Mada"/>
              <a:sym typeface="Mada"/>
            </a:endParaRPr>
          </a:p>
        </p:txBody>
      </p:sp>
      <p:sp>
        <p:nvSpPr>
          <p:cNvPr id="334" name="Google Shape;334;p46"/>
          <p:cNvSpPr txBox="1"/>
          <p:nvPr/>
        </p:nvSpPr>
        <p:spPr>
          <a:xfrm>
            <a:off x="1055100" y="10627775"/>
            <a:ext cx="45837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314043"/>
                </a:solidFill>
                <a:latin typeface="Georgia"/>
                <a:ea typeface="Georgia"/>
                <a:cs typeface="Georgia"/>
                <a:sym typeface="Georgia"/>
              </a:rPr>
              <a:t>Quiz writers</a:t>
            </a:r>
            <a:endParaRPr b="1" sz="2700">
              <a:solidFill>
                <a:srgbClr val="314043"/>
              </a:solidFill>
              <a:latin typeface="Mada"/>
              <a:ea typeface="Mada"/>
              <a:cs typeface="Mada"/>
              <a:sym typeface="Mada"/>
            </a:endParaRPr>
          </a:p>
        </p:txBody>
      </p:sp>
      <p:sp>
        <p:nvSpPr>
          <p:cNvPr id="335" name="Google Shape;335;p46"/>
          <p:cNvSpPr txBox="1"/>
          <p:nvPr/>
        </p:nvSpPr>
        <p:spPr>
          <a:xfrm>
            <a:off x="252450" y="9841150"/>
            <a:ext cx="64293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A4CFC1"/>
                </a:solidFill>
                <a:latin typeface="Mada"/>
                <a:ea typeface="Mada"/>
                <a:cs typeface="Mada"/>
                <a:sym typeface="Mada"/>
              </a:rPr>
              <a:t>Raghad AlKhashan</a:t>
            </a:r>
            <a:endParaRPr b="1" sz="2400">
              <a:solidFill>
                <a:srgbClr val="A4CFC1"/>
              </a:solidFill>
              <a:latin typeface="Mada"/>
              <a:ea typeface="Mada"/>
              <a:cs typeface="Mada"/>
              <a:sym typeface="Mada"/>
            </a:endParaRPr>
          </a:p>
        </p:txBody>
      </p:sp>
      <p:sp>
        <p:nvSpPr>
          <p:cNvPr id="336" name="Google Shape;336;p46"/>
          <p:cNvSpPr txBox="1"/>
          <p:nvPr/>
        </p:nvSpPr>
        <p:spPr>
          <a:xfrm>
            <a:off x="252450" y="11288950"/>
            <a:ext cx="64293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A4CFC1"/>
                </a:solidFill>
                <a:latin typeface="Mada"/>
                <a:ea typeface="Mada"/>
                <a:cs typeface="Mada"/>
                <a:sym typeface="Mada"/>
              </a:rPr>
              <a:t>Abdullah Alassaf</a:t>
            </a:r>
            <a:r>
              <a:rPr b="1" lang="en" sz="2400">
                <a:solidFill>
                  <a:srgbClr val="A4CFC1"/>
                </a:solidFill>
                <a:latin typeface="Mada"/>
                <a:ea typeface="Mada"/>
                <a:cs typeface="Mada"/>
                <a:sym typeface="Mada"/>
              </a:rPr>
              <a:t>          </a:t>
            </a:r>
            <a:endParaRPr b="1" sz="2400">
              <a:solidFill>
                <a:srgbClr val="A4CFC1"/>
              </a:solidFill>
              <a:latin typeface="Mada"/>
              <a:ea typeface="Mada"/>
              <a:cs typeface="Mada"/>
              <a:sym typeface="Mad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38"/>
          <p:cNvSpPr txBox="1"/>
          <p:nvPr/>
        </p:nvSpPr>
        <p:spPr>
          <a:xfrm>
            <a:off x="542925" y="85725"/>
            <a:ext cx="5791200" cy="49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Diabetes mellitus</a:t>
            </a:r>
            <a:endParaRPr b="1" sz="2400">
              <a:solidFill>
                <a:srgbClr val="314043"/>
              </a:solidFill>
              <a:latin typeface="Georgia"/>
              <a:ea typeface="Georgia"/>
              <a:cs typeface="Georgia"/>
              <a:sym typeface="Georgia"/>
            </a:endParaRPr>
          </a:p>
        </p:txBody>
      </p:sp>
      <p:sp>
        <p:nvSpPr>
          <p:cNvPr id="169" name="Google Shape;169;p38"/>
          <p:cNvSpPr txBox="1"/>
          <p:nvPr/>
        </p:nvSpPr>
        <p:spPr>
          <a:xfrm>
            <a:off x="243425" y="488430"/>
            <a:ext cx="6353100" cy="58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ada"/>
                <a:ea typeface="Mada"/>
                <a:cs typeface="Mada"/>
                <a:sym typeface="Mada"/>
              </a:rPr>
              <a:t>Is a chronic metabolic disorder characterized by high blood glucose level caused by caused by deficiency of insulin or by increased insulin resistance.</a:t>
            </a:r>
            <a:endParaRPr sz="1200">
              <a:latin typeface="Mada"/>
              <a:ea typeface="Mada"/>
              <a:cs typeface="Mada"/>
              <a:sym typeface="Mada"/>
            </a:endParaRPr>
          </a:p>
          <a:p>
            <a:pPr indent="0" lvl="0" marL="0" rtl="0" algn="ctr">
              <a:spcBef>
                <a:spcPts val="0"/>
              </a:spcBef>
              <a:spcAft>
                <a:spcPts val="0"/>
              </a:spcAft>
              <a:buNone/>
            </a:pPr>
            <a:r>
              <a:t/>
            </a:r>
            <a:endParaRPr b="1" sz="1200">
              <a:solidFill>
                <a:srgbClr val="78B8A3"/>
              </a:solidFill>
              <a:latin typeface="Mada"/>
              <a:ea typeface="Mada"/>
              <a:cs typeface="Mada"/>
              <a:sym typeface="Mada"/>
            </a:endParaRPr>
          </a:p>
          <a:p>
            <a:pPr indent="0" lvl="0" marL="0" rtl="0" algn="l">
              <a:spcBef>
                <a:spcPts val="0"/>
              </a:spcBef>
              <a:spcAft>
                <a:spcPts val="0"/>
              </a:spcAft>
              <a:buNone/>
            </a:pPr>
            <a:r>
              <a:t/>
            </a:r>
            <a:endParaRPr b="1" sz="1200">
              <a:solidFill>
                <a:schemeClr val="accent5"/>
              </a:solidFill>
              <a:latin typeface="Mada"/>
              <a:ea typeface="Mada"/>
              <a:cs typeface="Mada"/>
              <a:sym typeface="Mada"/>
            </a:endParaRPr>
          </a:p>
        </p:txBody>
      </p:sp>
      <p:graphicFrame>
        <p:nvGraphicFramePr>
          <p:cNvPr id="170" name="Google Shape;170;p38"/>
          <p:cNvGraphicFramePr/>
          <p:nvPr/>
        </p:nvGraphicFramePr>
        <p:xfrm>
          <a:off x="382750" y="1492008"/>
          <a:ext cx="3000000" cy="3000000"/>
        </p:xfrm>
        <a:graphic>
          <a:graphicData uri="http://schemas.openxmlformats.org/drawingml/2006/table">
            <a:tbl>
              <a:tblPr>
                <a:noFill/>
                <a:tableStyleId>{A94333D5-90E7-4E36-88E9-25C3D0A1E959}</a:tableStyleId>
              </a:tblPr>
              <a:tblGrid>
                <a:gridCol w="1966500"/>
              </a:tblGrid>
              <a:tr h="321400">
                <a:tc>
                  <a:txBody>
                    <a:bodyPr/>
                    <a:lstStyle/>
                    <a:p>
                      <a:pPr indent="0" lvl="0" marL="0" rtl="0" algn="ctr">
                        <a:spcBef>
                          <a:spcPts val="0"/>
                        </a:spcBef>
                        <a:spcAft>
                          <a:spcPts val="0"/>
                        </a:spcAft>
                        <a:buClr>
                          <a:schemeClr val="dk1"/>
                        </a:buClr>
                        <a:buSzPts val="1100"/>
                        <a:buFont typeface="Arial"/>
                        <a:buNone/>
                      </a:pPr>
                      <a:r>
                        <a:rPr b="1" lang="en" sz="1200">
                          <a:solidFill>
                            <a:srgbClr val="FFFFFF"/>
                          </a:solidFill>
                          <a:latin typeface="Mada"/>
                          <a:ea typeface="Mada"/>
                          <a:cs typeface="Mada"/>
                          <a:sym typeface="Mada"/>
                        </a:rPr>
                        <a:t>Normal</a:t>
                      </a:r>
                      <a:endParaRPr b="1" sz="1200">
                        <a:solidFill>
                          <a:srgbClr val="FFFFFF"/>
                        </a:solidFill>
                        <a:latin typeface="Mada"/>
                        <a:ea typeface="Mada"/>
                        <a:cs typeface="Mada"/>
                        <a:sym typeface="Mada"/>
                      </a:endParaRPr>
                    </a:p>
                  </a:txBody>
                  <a:tcPr marT="91425" marB="91425" marR="91425" marL="91425">
                    <a:lnB cap="flat" cmpd="sng" w="9525">
                      <a:solidFill>
                        <a:srgbClr val="9E9E9E"/>
                      </a:solidFill>
                      <a:prstDash val="dash"/>
                      <a:round/>
                      <a:headEnd len="sm" w="sm" type="none"/>
                      <a:tailEnd len="sm" w="sm" type="none"/>
                    </a:lnB>
                    <a:solidFill>
                      <a:srgbClr val="78B8A3"/>
                    </a:solidFill>
                  </a:tcPr>
                </a:tc>
              </a:tr>
              <a:tr h="849550">
                <a:tc>
                  <a:txBody>
                    <a:bodyPr/>
                    <a:lstStyle/>
                    <a:p>
                      <a:pPr indent="0" lvl="0" marL="0" rtl="0" algn="ctr">
                        <a:spcBef>
                          <a:spcPts val="0"/>
                        </a:spcBef>
                        <a:spcAft>
                          <a:spcPts val="0"/>
                        </a:spcAft>
                        <a:buNone/>
                      </a:pPr>
                      <a:r>
                        <a:rPr b="1" lang="en" sz="1200">
                          <a:latin typeface="Mada"/>
                          <a:ea typeface="Mada"/>
                          <a:cs typeface="Mada"/>
                          <a:sym typeface="Mada"/>
                        </a:rPr>
                        <a:t>&lt;100 mg/dl </a:t>
                      </a:r>
                      <a:endParaRPr b="1" sz="1200">
                        <a:latin typeface="Mada"/>
                        <a:ea typeface="Mada"/>
                        <a:cs typeface="Mada"/>
                        <a:sym typeface="Mada"/>
                      </a:endParaRPr>
                    </a:p>
                    <a:p>
                      <a:pPr indent="0" lvl="0" marL="0" rtl="0" algn="ctr">
                        <a:spcBef>
                          <a:spcPts val="0"/>
                        </a:spcBef>
                        <a:spcAft>
                          <a:spcPts val="0"/>
                        </a:spcAft>
                        <a:buNone/>
                      </a:pPr>
                      <a:r>
                        <a:rPr lang="en" sz="1200">
                          <a:latin typeface="Mada"/>
                          <a:ea typeface="Mada"/>
                          <a:cs typeface="Mada"/>
                          <a:sym typeface="Mada"/>
                        </a:rPr>
                        <a:t>(5.6 mmol/l).</a:t>
                      </a:r>
                      <a:endParaRPr sz="1200">
                        <a:latin typeface="Mada"/>
                        <a:ea typeface="Mada"/>
                        <a:cs typeface="Mada"/>
                        <a:sym typeface="Mada"/>
                      </a:endParaRPr>
                    </a:p>
                  </a:txBody>
                  <a:tcPr marT="91425" marB="91425" marR="91425" marL="91425" anchor="ctr">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r>
            </a:tbl>
          </a:graphicData>
        </a:graphic>
      </p:graphicFrame>
      <p:graphicFrame>
        <p:nvGraphicFramePr>
          <p:cNvPr id="171" name="Google Shape;171;p38"/>
          <p:cNvGraphicFramePr/>
          <p:nvPr/>
        </p:nvGraphicFramePr>
        <p:xfrm>
          <a:off x="2436725" y="1492008"/>
          <a:ext cx="3000000" cy="3000000"/>
        </p:xfrm>
        <a:graphic>
          <a:graphicData uri="http://schemas.openxmlformats.org/drawingml/2006/table">
            <a:tbl>
              <a:tblPr>
                <a:noFill/>
                <a:tableStyleId>{A94333D5-90E7-4E36-88E9-25C3D0A1E959}</a:tableStyleId>
              </a:tblPr>
              <a:tblGrid>
                <a:gridCol w="1966500"/>
              </a:tblGrid>
              <a:tr h="37812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Pre-diabetes</a:t>
                      </a:r>
                      <a:endParaRPr b="1" sz="1200">
                        <a:solidFill>
                          <a:srgbClr val="FFFFFF"/>
                        </a:solidFill>
                        <a:latin typeface="Mada"/>
                        <a:ea typeface="Mada"/>
                        <a:cs typeface="Mada"/>
                        <a:sym typeface="Mada"/>
                      </a:endParaRPr>
                    </a:p>
                  </a:txBody>
                  <a:tcPr marT="91425" marB="91425" marR="91425" marL="91425">
                    <a:lnB cap="flat" cmpd="sng" w="9525">
                      <a:solidFill>
                        <a:srgbClr val="9E9E9E"/>
                      </a:solidFill>
                      <a:prstDash val="dash"/>
                      <a:round/>
                      <a:headEnd len="sm" w="sm" type="none"/>
                      <a:tailEnd len="sm" w="sm" type="none"/>
                    </a:lnB>
                    <a:solidFill>
                      <a:srgbClr val="78B8A3"/>
                    </a:solidFill>
                  </a:tcPr>
                </a:tc>
              </a:tr>
              <a:tr h="835275">
                <a:tc>
                  <a:txBody>
                    <a:bodyPr/>
                    <a:lstStyle/>
                    <a:p>
                      <a:pPr indent="0" lvl="0" marL="0" rtl="0" algn="ctr">
                        <a:spcBef>
                          <a:spcPts val="0"/>
                        </a:spcBef>
                        <a:spcAft>
                          <a:spcPts val="0"/>
                        </a:spcAft>
                        <a:buNone/>
                      </a:pPr>
                      <a:r>
                        <a:rPr b="1" lang="en" sz="1200">
                          <a:latin typeface="Mada"/>
                          <a:ea typeface="Mada"/>
                          <a:cs typeface="Mada"/>
                          <a:sym typeface="Mada"/>
                        </a:rPr>
                        <a:t>100-125 mg/dl</a:t>
                      </a:r>
                      <a:r>
                        <a:rPr lang="en" sz="1200">
                          <a:latin typeface="Mada"/>
                          <a:ea typeface="Mada"/>
                          <a:cs typeface="Mada"/>
                          <a:sym typeface="Mada"/>
                        </a:rPr>
                        <a:t> </a:t>
                      </a:r>
                      <a:endParaRPr sz="1200">
                        <a:latin typeface="Mada"/>
                        <a:ea typeface="Mada"/>
                        <a:cs typeface="Mada"/>
                        <a:sym typeface="Mada"/>
                      </a:endParaRPr>
                    </a:p>
                    <a:p>
                      <a:pPr indent="0" lvl="0" marL="0" rtl="0" algn="ctr">
                        <a:spcBef>
                          <a:spcPts val="0"/>
                        </a:spcBef>
                        <a:spcAft>
                          <a:spcPts val="0"/>
                        </a:spcAft>
                        <a:buNone/>
                      </a:pPr>
                      <a:r>
                        <a:rPr lang="en" sz="1200">
                          <a:latin typeface="Mada"/>
                          <a:ea typeface="Mada"/>
                          <a:cs typeface="Mada"/>
                          <a:sym typeface="Mada"/>
                        </a:rPr>
                        <a:t>(5.6-6.9 mmol/L).</a:t>
                      </a:r>
                      <a:endParaRPr sz="1200">
                        <a:latin typeface="Mada"/>
                        <a:ea typeface="Mada"/>
                        <a:cs typeface="Mada"/>
                        <a:sym typeface="Mada"/>
                      </a:endParaRPr>
                    </a:p>
                  </a:txBody>
                  <a:tcPr marT="91425" marB="91425" marR="91425" marL="91425" anchor="ctr">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r>
            </a:tbl>
          </a:graphicData>
        </a:graphic>
      </p:graphicFrame>
      <p:graphicFrame>
        <p:nvGraphicFramePr>
          <p:cNvPr id="172" name="Google Shape;172;p38"/>
          <p:cNvGraphicFramePr/>
          <p:nvPr/>
        </p:nvGraphicFramePr>
        <p:xfrm>
          <a:off x="4490700" y="1492008"/>
          <a:ext cx="3000000" cy="3000000"/>
        </p:xfrm>
        <a:graphic>
          <a:graphicData uri="http://schemas.openxmlformats.org/drawingml/2006/table">
            <a:tbl>
              <a:tblPr>
                <a:noFill/>
                <a:tableStyleId>{A94333D5-90E7-4E36-88E9-25C3D0A1E959}</a:tableStyleId>
              </a:tblPr>
              <a:tblGrid>
                <a:gridCol w="1966500"/>
              </a:tblGrid>
              <a:tr h="17577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Diabetes</a:t>
                      </a:r>
                      <a:endParaRPr b="1" sz="1200">
                        <a:solidFill>
                          <a:srgbClr val="FFFFFF"/>
                        </a:solidFill>
                        <a:latin typeface="Mada"/>
                        <a:ea typeface="Mada"/>
                        <a:cs typeface="Mada"/>
                        <a:sym typeface="Mada"/>
                      </a:endParaRPr>
                    </a:p>
                  </a:txBody>
                  <a:tcPr marT="91425" marB="91425" marR="91425" marL="91425">
                    <a:lnB cap="flat" cmpd="sng" w="9525">
                      <a:solidFill>
                        <a:srgbClr val="9E9E9E"/>
                      </a:solidFill>
                      <a:prstDash val="dash"/>
                      <a:round/>
                      <a:headEnd len="sm" w="sm" type="none"/>
                      <a:tailEnd len="sm" w="sm" type="none"/>
                    </a:lnB>
                    <a:solidFill>
                      <a:srgbClr val="78B8A3"/>
                    </a:solidFill>
                  </a:tcPr>
                </a:tc>
              </a:tr>
              <a:tr h="381000">
                <a:tc>
                  <a:txBody>
                    <a:bodyPr/>
                    <a:lstStyle/>
                    <a:p>
                      <a:pPr indent="0" lvl="0" marL="0" rtl="0" algn="ctr">
                        <a:spcBef>
                          <a:spcPts val="0"/>
                        </a:spcBef>
                        <a:spcAft>
                          <a:spcPts val="0"/>
                        </a:spcAft>
                        <a:buNone/>
                      </a:pPr>
                      <a:r>
                        <a:rPr lang="en" sz="900">
                          <a:solidFill>
                            <a:srgbClr val="78B8A3"/>
                          </a:solidFill>
                          <a:latin typeface="Mada"/>
                          <a:ea typeface="Mada"/>
                          <a:cs typeface="Mada"/>
                          <a:sym typeface="Mada"/>
                        </a:rPr>
                        <a:t>Fasting</a:t>
                      </a:r>
                      <a:r>
                        <a:rPr lang="en" sz="900">
                          <a:latin typeface="Mada"/>
                          <a:ea typeface="Mada"/>
                          <a:cs typeface="Mada"/>
                          <a:sym typeface="Mada"/>
                        </a:rPr>
                        <a:t> </a:t>
                      </a:r>
                      <a:r>
                        <a:rPr b="1" lang="en" sz="900">
                          <a:latin typeface="Mada"/>
                          <a:ea typeface="Mada"/>
                          <a:cs typeface="Mada"/>
                          <a:sym typeface="Mada"/>
                        </a:rPr>
                        <a:t>&gt;126 mg/dl </a:t>
                      </a:r>
                      <a:endParaRPr b="1" sz="900">
                        <a:latin typeface="Mada"/>
                        <a:ea typeface="Mada"/>
                        <a:cs typeface="Mada"/>
                        <a:sym typeface="Mada"/>
                      </a:endParaRPr>
                    </a:p>
                    <a:p>
                      <a:pPr indent="0" lvl="0" marL="0" rtl="0" algn="ctr">
                        <a:spcBef>
                          <a:spcPts val="0"/>
                        </a:spcBef>
                        <a:spcAft>
                          <a:spcPts val="0"/>
                        </a:spcAft>
                        <a:buNone/>
                      </a:pPr>
                      <a:r>
                        <a:rPr lang="en" sz="900">
                          <a:latin typeface="Mada"/>
                          <a:ea typeface="Mada"/>
                          <a:cs typeface="Mada"/>
                          <a:sym typeface="Mada"/>
                        </a:rPr>
                        <a:t>(7 mmol/L) </a:t>
                      </a:r>
                      <a:endParaRPr sz="900">
                        <a:latin typeface="Mada"/>
                        <a:ea typeface="Mada"/>
                        <a:cs typeface="Mada"/>
                        <a:sym typeface="Mada"/>
                      </a:endParaRPr>
                    </a:p>
                    <a:p>
                      <a:pPr indent="0" lvl="0" marL="0" rtl="0" algn="ctr">
                        <a:spcBef>
                          <a:spcPts val="0"/>
                        </a:spcBef>
                        <a:spcAft>
                          <a:spcPts val="0"/>
                        </a:spcAft>
                        <a:buNone/>
                      </a:pPr>
                      <a:r>
                        <a:rPr b="1" lang="en" sz="900">
                          <a:latin typeface="Mada"/>
                          <a:ea typeface="Mada"/>
                          <a:cs typeface="Mada"/>
                          <a:sym typeface="Mada"/>
                        </a:rPr>
                        <a:t>or</a:t>
                      </a:r>
                      <a:r>
                        <a:rPr lang="en" sz="900">
                          <a:latin typeface="Mada"/>
                          <a:ea typeface="Mada"/>
                          <a:cs typeface="Mada"/>
                          <a:sym typeface="Mada"/>
                        </a:rPr>
                        <a:t> </a:t>
                      </a:r>
                      <a:endParaRPr sz="900">
                        <a:latin typeface="Mada"/>
                        <a:ea typeface="Mada"/>
                        <a:cs typeface="Mada"/>
                        <a:sym typeface="Mada"/>
                      </a:endParaRPr>
                    </a:p>
                    <a:p>
                      <a:pPr indent="0" lvl="0" marL="0" rtl="0" algn="ctr">
                        <a:spcBef>
                          <a:spcPts val="0"/>
                        </a:spcBef>
                        <a:spcAft>
                          <a:spcPts val="0"/>
                        </a:spcAft>
                        <a:buNone/>
                      </a:pPr>
                      <a:r>
                        <a:rPr lang="en" sz="900">
                          <a:solidFill>
                            <a:srgbClr val="78B8A3"/>
                          </a:solidFill>
                          <a:latin typeface="Mada"/>
                          <a:ea typeface="Mada"/>
                          <a:cs typeface="Mada"/>
                          <a:sym typeface="Mada"/>
                        </a:rPr>
                        <a:t>2h after a meal</a:t>
                      </a:r>
                      <a:r>
                        <a:rPr lang="en" sz="900">
                          <a:latin typeface="Mada"/>
                          <a:ea typeface="Mada"/>
                          <a:cs typeface="Mada"/>
                          <a:sym typeface="Mada"/>
                        </a:rPr>
                        <a:t> </a:t>
                      </a:r>
                      <a:r>
                        <a:rPr b="1" lang="en" sz="900">
                          <a:latin typeface="Mada"/>
                          <a:ea typeface="Mada"/>
                          <a:cs typeface="Mada"/>
                          <a:sym typeface="Mada"/>
                        </a:rPr>
                        <a:t>&gt; 200mg/dl</a:t>
                      </a:r>
                      <a:endParaRPr b="1" sz="900">
                        <a:latin typeface="Mada"/>
                        <a:ea typeface="Mada"/>
                        <a:cs typeface="Mada"/>
                        <a:sym typeface="Mada"/>
                      </a:endParaRPr>
                    </a:p>
                    <a:p>
                      <a:pPr indent="0" lvl="0" marL="0" rtl="0" algn="ctr">
                        <a:spcBef>
                          <a:spcPts val="0"/>
                        </a:spcBef>
                        <a:spcAft>
                          <a:spcPts val="0"/>
                        </a:spcAft>
                        <a:buNone/>
                      </a:pPr>
                      <a:r>
                        <a:rPr lang="en" sz="900">
                          <a:latin typeface="Mada"/>
                          <a:ea typeface="Mada"/>
                          <a:cs typeface="Mada"/>
                          <a:sym typeface="Mada"/>
                        </a:rPr>
                        <a:t> (11.1 mmol/L).</a:t>
                      </a:r>
                      <a:endParaRPr sz="900">
                        <a:latin typeface="Mada"/>
                        <a:ea typeface="Mada"/>
                        <a:cs typeface="Mada"/>
                        <a:sym typeface="Mada"/>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r>
            </a:tbl>
          </a:graphicData>
        </a:graphic>
      </p:graphicFrame>
      <p:sp>
        <p:nvSpPr>
          <p:cNvPr id="173" name="Google Shape;173;p38"/>
          <p:cNvSpPr txBox="1"/>
          <p:nvPr/>
        </p:nvSpPr>
        <p:spPr>
          <a:xfrm>
            <a:off x="1976625" y="2763636"/>
            <a:ext cx="2899500" cy="58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rgbClr val="78B8A3"/>
                </a:solidFill>
                <a:latin typeface="Mada"/>
                <a:ea typeface="Mada"/>
                <a:cs typeface="Mada"/>
                <a:sym typeface="Mada"/>
              </a:rPr>
              <a:t>Types of diabetes</a:t>
            </a:r>
            <a:endParaRPr b="1" sz="2100">
              <a:solidFill>
                <a:srgbClr val="78B8A3"/>
              </a:solidFill>
              <a:latin typeface="Mada"/>
              <a:ea typeface="Mada"/>
              <a:cs typeface="Mada"/>
              <a:sym typeface="Mada"/>
            </a:endParaRPr>
          </a:p>
          <a:p>
            <a:pPr indent="0" lvl="0" marL="0" rtl="0" algn="ctr">
              <a:spcBef>
                <a:spcPts val="0"/>
              </a:spcBef>
              <a:spcAft>
                <a:spcPts val="0"/>
              </a:spcAft>
              <a:buNone/>
            </a:pPr>
            <a:r>
              <a:t/>
            </a:r>
            <a:endParaRPr b="1" sz="2100">
              <a:solidFill>
                <a:srgbClr val="78B8A3"/>
              </a:solidFill>
              <a:latin typeface="Mada"/>
              <a:ea typeface="Mada"/>
              <a:cs typeface="Mada"/>
              <a:sym typeface="Mada"/>
            </a:endParaRPr>
          </a:p>
        </p:txBody>
      </p:sp>
      <p:graphicFrame>
        <p:nvGraphicFramePr>
          <p:cNvPr id="174" name="Google Shape;174;p38"/>
          <p:cNvGraphicFramePr/>
          <p:nvPr/>
        </p:nvGraphicFramePr>
        <p:xfrm>
          <a:off x="288911" y="3299751"/>
          <a:ext cx="3000000" cy="3000000"/>
        </p:xfrm>
        <a:graphic>
          <a:graphicData uri="http://schemas.openxmlformats.org/drawingml/2006/table">
            <a:tbl>
              <a:tblPr>
                <a:noFill/>
                <a:tableStyleId>{A94333D5-90E7-4E36-88E9-25C3D0A1E959}</a:tableStyleId>
              </a:tblPr>
              <a:tblGrid>
                <a:gridCol w="1435725"/>
                <a:gridCol w="2413200"/>
                <a:gridCol w="2413200"/>
              </a:tblGrid>
              <a:tr h="362725">
                <a:tc>
                  <a:txBody>
                    <a:bodyPr/>
                    <a:lstStyle/>
                    <a:p>
                      <a:pPr indent="0" lvl="0" marL="0" rtl="0" algn="ctr">
                        <a:spcBef>
                          <a:spcPts val="0"/>
                        </a:spcBef>
                        <a:spcAft>
                          <a:spcPts val="0"/>
                        </a:spcAft>
                        <a:buNone/>
                      </a:pPr>
                      <a:r>
                        <a:rPr b="1" lang="en" sz="1300">
                          <a:latin typeface="Mada"/>
                          <a:ea typeface="Mada"/>
                          <a:cs typeface="Mada"/>
                          <a:sym typeface="Mada"/>
                        </a:rPr>
                        <a:t>Characteristic</a:t>
                      </a:r>
                      <a:endParaRPr b="1" sz="1300">
                        <a:latin typeface="Mada"/>
                        <a:ea typeface="Mada"/>
                        <a:cs typeface="Mada"/>
                        <a:sym typeface="Mada"/>
                      </a:endParaRPr>
                    </a:p>
                  </a:txBody>
                  <a:tcPr marT="91425" marB="91425" marR="91425" marL="91425" anchor="ctr">
                    <a:solidFill>
                      <a:srgbClr val="CCCCCC"/>
                    </a:solidFill>
                  </a:tcPr>
                </a:tc>
                <a:tc>
                  <a:txBody>
                    <a:bodyPr/>
                    <a:lstStyle/>
                    <a:p>
                      <a:pPr indent="0" lvl="0" marL="0" rtl="0" algn="ctr">
                        <a:spcBef>
                          <a:spcPts val="0"/>
                        </a:spcBef>
                        <a:spcAft>
                          <a:spcPts val="0"/>
                        </a:spcAft>
                        <a:buClr>
                          <a:schemeClr val="dk1"/>
                        </a:buClr>
                        <a:buSzPts val="1100"/>
                        <a:buFont typeface="Arial"/>
                        <a:buNone/>
                      </a:pPr>
                      <a:r>
                        <a:rPr b="1" lang="en" sz="1600">
                          <a:solidFill>
                            <a:srgbClr val="FFFFFF"/>
                          </a:solidFill>
                          <a:latin typeface="Mada"/>
                          <a:ea typeface="Mada"/>
                          <a:cs typeface="Mada"/>
                          <a:sym typeface="Mada"/>
                        </a:rPr>
                        <a:t>Type I diabetes (IDDM)</a:t>
                      </a:r>
                      <a:endParaRPr b="1" sz="1600">
                        <a:solidFill>
                          <a:srgbClr val="FFFFFF"/>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en" sz="1100">
                          <a:solidFill>
                            <a:srgbClr val="314043"/>
                          </a:solidFill>
                          <a:latin typeface="Mada"/>
                          <a:ea typeface="Mada"/>
                          <a:cs typeface="Mada"/>
                          <a:sym typeface="Mada"/>
                        </a:rPr>
                        <a:t>due to autoimmune or viral diseases</a:t>
                      </a:r>
                      <a:endParaRPr b="1" sz="2000">
                        <a:solidFill>
                          <a:srgbClr val="314043"/>
                        </a:solidFill>
                        <a:latin typeface="Mada"/>
                        <a:ea typeface="Mada"/>
                        <a:cs typeface="Mada"/>
                        <a:sym typeface="Mada"/>
                      </a:endParaRPr>
                    </a:p>
                  </a:txBody>
                  <a:tcPr marT="91425" marB="91425" marR="91425" marL="91425" anchor="ctr">
                    <a:solidFill>
                      <a:srgbClr val="A4CFC1"/>
                    </a:solidFill>
                  </a:tcPr>
                </a:tc>
                <a:tc>
                  <a:txBody>
                    <a:bodyPr/>
                    <a:lstStyle/>
                    <a:p>
                      <a:pPr indent="0" lvl="0" marL="0" rtl="0" algn="ctr">
                        <a:spcBef>
                          <a:spcPts val="0"/>
                        </a:spcBef>
                        <a:spcAft>
                          <a:spcPts val="0"/>
                        </a:spcAft>
                        <a:buClr>
                          <a:schemeClr val="dk1"/>
                        </a:buClr>
                        <a:buSzPts val="1100"/>
                        <a:buFont typeface="Arial"/>
                        <a:buNone/>
                      </a:pPr>
                      <a:r>
                        <a:rPr b="1" lang="en" sz="1600">
                          <a:solidFill>
                            <a:srgbClr val="FFFFFF"/>
                          </a:solidFill>
                          <a:latin typeface="Mada"/>
                          <a:ea typeface="Mada"/>
                          <a:cs typeface="Mada"/>
                          <a:sym typeface="Mada"/>
                        </a:rPr>
                        <a:t>Type II diabetes (NIDDM)</a:t>
                      </a:r>
                      <a:endParaRPr b="1" sz="1600">
                        <a:solidFill>
                          <a:srgbClr val="FFFFFF"/>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en" sz="1100">
                          <a:solidFill>
                            <a:srgbClr val="314043"/>
                          </a:solidFill>
                          <a:latin typeface="Mada"/>
                          <a:ea typeface="Mada"/>
                          <a:cs typeface="Mada"/>
                          <a:sym typeface="Mada"/>
                        </a:rPr>
                        <a:t>due to genetic susceptibility and other factors (age, obesity).</a:t>
                      </a:r>
                      <a:endParaRPr b="1" sz="2000">
                        <a:solidFill>
                          <a:srgbClr val="314043"/>
                        </a:solidFill>
                        <a:latin typeface="Mada"/>
                        <a:ea typeface="Mada"/>
                        <a:cs typeface="Mada"/>
                        <a:sym typeface="Mada"/>
                      </a:endParaRPr>
                    </a:p>
                  </a:txBody>
                  <a:tcPr marT="91425" marB="91425" marR="91425" marL="91425" anchor="ctr">
                    <a:solidFill>
                      <a:srgbClr val="A4CFC1"/>
                    </a:solidFill>
                  </a:tcPr>
                </a:tc>
              </a:tr>
              <a:tr h="36572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Onset (Age)</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lang="en" sz="1200">
                          <a:latin typeface="Mada"/>
                          <a:ea typeface="Mada"/>
                          <a:cs typeface="Mada"/>
                          <a:sym typeface="Mada"/>
                        </a:rPr>
                        <a:t>Usually during childhood or puberty</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Usually over age 40</a:t>
                      </a:r>
                      <a:endParaRPr sz="1200">
                        <a:latin typeface="Mada"/>
                        <a:ea typeface="Mada"/>
                        <a:cs typeface="Mada"/>
                        <a:sym typeface="Mada"/>
                      </a:endParaRPr>
                    </a:p>
                  </a:txBody>
                  <a:tcPr marT="91425" marB="91425" marR="91425" marL="91425" anchor="ctr"/>
                </a:tc>
              </a:tr>
              <a:tr h="36572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Type of onset</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lang="en" sz="1200">
                          <a:latin typeface="Mada"/>
                          <a:ea typeface="Mada"/>
                          <a:cs typeface="Mada"/>
                          <a:sym typeface="Mada"/>
                        </a:rPr>
                        <a:t>Abrupt</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Gradual</a:t>
                      </a:r>
                      <a:endParaRPr sz="1200">
                        <a:latin typeface="Mada"/>
                        <a:ea typeface="Mada"/>
                        <a:cs typeface="Mada"/>
                        <a:sym typeface="Mada"/>
                      </a:endParaRPr>
                    </a:p>
                  </a:txBody>
                  <a:tcPr marT="91425" marB="91425" marR="91425" marL="91425" anchor="ctr"/>
                </a:tc>
              </a:tr>
              <a:tr h="36572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Prevalence</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lang="en" sz="1200">
                          <a:latin typeface="Mada"/>
                          <a:ea typeface="Mada"/>
                          <a:cs typeface="Mada"/>
                          <a:sym typeface="Mada"/>
                        </a:rPr>
                        <a:t>10-20%</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80-90 %</a:t>
                      </a:r>
                      <a:endParaRPr sz="1200">
                        <a:latin typeface="Mada"/>
                        <a:ea typeface="Mada"/>
                        <a:cs typeface="Mada"/>
                        <a:sym typeface="Mada"/>
                      </a:endParaRPr>
                    </a:p>
                  </a:txBody>
                  <a:tcPr marT="91425" marB="91425" marR="91425" marL="91425" anchor="ctr"/>
                </a:tc>
              </a:tr>
              <a:tr h="18795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Genetic</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lang="en" sz="1200">
                          <a:latin typeface="Mada"/>
                          <a:ea typeface="Mada"/>
                          <a:cs typeface="Mada"/>
                          <a:sym typeface="Mada"/>
                        </a:rPr>
                        <a:t>Moderate</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Very strong</a:t>
                      </a:r>
                      <a:endParaRPr sz="1200">
                        <a:latin typeface="Mada"/>
                        <a:ea typeface="Mada"/>
                        <a:cs typeface="Mada"/>
                        <a:sym typeface="Mada"/>
                      </a:endParaRPr>
                    </a:p>
                  </a:txBody>
                  <a:tcPr marT="91425" marB="91425" marR="91425" marL="91425" anchor="ctr"/>
                </a:tc>
              </a:tr>
              <a:tr h="36572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Defects</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lang="en" sz="1200">
                          <a:latin typeface="Mada"/>
                          <a:ea typeface="Mada"/>
                          <a:cs typeface="Mada"/>
                          <a:sym typeface="Mada"/>
                        </a:rPr>
                        <a:t>β-cells are </a:t>
                      </a:r>
                      <a:r>
                        <a:rPr lang="en" sz="1200">
                          <a:latin typeface="Mada"/>
                          <a:ea typeface="Mada"/>
                          <a:cs typeface="Mada"/>
                          <a:sym typeface="Mada"/>
                        </a:rPr>
                        <a:t>completely</a:t>
                      </a:r>
                      <a:r>
                        <a:rPr lang="en" sz="1200">
                          <a:latin typeface="Mada"/>
                          <a:ea typeface="Mada"/>
                          <a:cs typeface="Mada"/>
                          <a:sym typeface="Mada"/>
                        </a:rPr>
                        <a:t> destroyed</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β-cells produce inadequate quantity of insulin</a:t>
                      </a:r>
                      <a:endParaRPr sz="1200">
                        <a:latin typeface="Mada"/>
                        <a:ea typeface="Mada"/>
                        <a:cs typeface="Mada"/>
                        <a:sym typeface="Mada"/>
                      </a:endParaRPr>
                    </a:p>
                  </a:txBody>
                  <a:tcPr marT="91425" marB="91425" marR="91425" marL="91425" anchor="ctr"/>
                </a:tc>
              </a:tr>
              <a:tr h="36572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Endogenous insulin</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lang="en" sz="1200">
                          <a:latin typeface="Mada"/>
                          <a:ea typeface="Mada"/>
                          <a:cs typeface="Mada"/>
                          <a:sym typeface="Mada"/>
                        </a:rPr>
                        <a:t>Absent</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Present (not enough)</a:t>
                      </a:r>
                      <a:endParaRPr sz="1200">
                        <a:latin typeface="Mada"/>
                        <a:ea typeface="Mada"/>
                        <a:cs typeface="Mada"/>
                        <a:sym typeface="Mada"/>
                      </a:endParaRPr>
                    </a:p>
                  </a:txBody>
                  <a:tcPr marT="91425" marB="91425" marR="91425" marL="91425" anchor="ctr"/>
                </a:tc>
              </a:tr>
              <a:tr h="36572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Insulin resistance</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lang="en" sz="1200">
                          <a:latin typeface="Mada"/>
                          <a:ea typeface="Mada"/>
                          <a:cs typeface="Mada"/>
                          <a:sym typeface="Mada"/>
                        </a:rPr>
                        <a:t>Absent</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present</a:t>
                      </a:r>
                      <a:endParaRPr sz="1200">
                        <a:latin typeface="Mada"/>
                        <a:ea typeface="Mada"/>
                        <a:cs typeface="Mada"/>
                        <a:sym typeface="Mada"/>
                      </a:endParaRPr>
                    </a:p>
                  </a:txBody>
                  <a:tcPr marT="91425" marB="91425" marR="91425" marL="91425" anchor="ctr"/>
                </a:tc>
              </a:tr>
              <a:tr h="36572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Nutritional status</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lang="en" sz="1200">
                          <a:latin typeface="Mada"/>
                          <a:ea typeface="Mada"/>
                          <a:cs typeface="Mada"/>
                          <a:sym typeface="Mada"/>
                        </a:rPr>
                        <a:t>Usually thin</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Usually obese</a:t>
                      </a:r>
                      <a:endParaRPr sz="1200">
                        <a:latin typeface="Mada"/>
                        <a:ea typeface="Mada"/>
                        <a:cs typeface="Mada"/>
                        <a:sym typeface="Mada"/>
                      </a:endParaRPr>
                    </a:p>
                    <a:p>
                      <a:pPr indent="0" lvl="0" marL="0" rtl="0" algn="ctr">
                        <a:spcBef>
                          <a:spcPts val="0"/>
                        </a:spcBef>
                        <a:spcAft>
                          <a:spcPts val="0"/>
                        </a:spcAft>
                        <a:buNone/>
                      </a:pPr>
                      <a:r>
                        <a:rPr lang="en" sz="1200">
                          <a:solidFill>
                            <a:schemeClr val="dk1"/>
                          </a:solidFill>
                          <a:latin typeface="Mada"/>
                          <a:ea typeface="Mada"/>
                          <a:cs typeface="Mada"/>
                          <a:sym typeface="Mada"/>
                        </a:rPr>
                        <a:t>(</a:t>
                      </a:r>
                      <a:r>
                        <a:rPr lang="en" sz="1200">
                          <a:solidFill>
                            <a:schemeClr val="dk1"/>
                          </a:solidFill>
                          <a:latin typeface="Mada"/>
                          <a:ea typeface="Mada"/>
                          <a:cs typeface="Mada"/>
                          <a:sym typeface="Mada"/>
                        </a:rPr>
                        <a:t>Obesity is an important factor)</a:t>
                      </a:r>
                      <a:endParaRPr sz="1200">
                        <a:latin typeface="Mada"/>
                        <a:ea typeface="Mada"/>
                        <a:cs typeface="Mada"/>
                        <a:sym typeface="Mada"/>
                      </a:endParaRPr>
                    </a:p>
                  </a:txBody>
                  <a:tcPr marT="91425" marB="91425" marR="91425" marL="91425" anchor="ctr"/>
                </a:tc>
              </a:tr>
              <a:tr h="36572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Ketosis</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lang="en" sz="1200">
                          <a:latin typeface="Mada"/>
                          <a:ea typeface="Mada"/>
                          <a:cs typeface="Mada"/>
                          <a:sym typeface="Mada"/>
                        </a:rPr>
                        <a:t>Frequent</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Usually absent</a:t>
                      </a:r>
                      <a:endParaRPr sz="1200">
                        <a:latin typeface="Mada"/>
                        <a:ea typeface="Mada"/>
                        <a:cs typeface="Mada"/>
                        <a:sym typeface="Mada"/>
                      </a:endParaRPr>
                    </a:p>
                  </a:txBody>
                  <a:tcPr marT="91425" marB="91425" marR="91425" marL="91425" anchor="ctr"/>
                </a:tc>
              </a:tr>
              <a:tr h="36572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Clinical symptoms</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lang="en" sz="1200">
                          <a:latin typeface="Mada"/>
                          <a:ea typeface="Mada"/>
                          <a:cs typeface="Mada"/>
                          <a:sym typeface="Mada"/>
                        </a:rPr>
                        <a:t>Polydipsia, polyphagia, polyuria, weight loss</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Often asymptomatic</a:t>
                      </a:r>
                      <a:endParaRPr sz="1200">
                        <a:latin typeface="Mada"/>
                        <a:ea typeface="Mada"/>
                        <a:cs typeface="Mada"/>
                        <a:sym typeface="Mada"/>
                      </a:endParaRPr>
                    </a:p>
                  </a:txBody>
                  <a:tcPr marT="91425" marB="91425" marR="91425" marL="91425" anchor="ctr"/>
                </a:tc>
              </a:tr>
              <a:tr h="36572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Related lipid abnormalities</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lang="en" sz="1200">
                          <a:latin typeface="Mada"/>
                          <a:ea typeface="Mada"/>
                          <a:cs typeface="Mada"/>
                          <a:sym typeface="Mada"/>
                        </a:rPr>
                        <a:t>Hypercholesterolemia frequent</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Cholesterol &amp; triglycerides often elevated</a:t>
                      </a:r>
                      <a:endParaRPr sz="1200">
                        <a:latin typeface="Mada"/>
                        <a:ea typeface="Mada"/>
                        <a:cs typeface="Mada"/>
                        <a:sym typeface="Mada"/>
                      </a:endParaRPr>
                    </a:p>
                  </a:txBody>
                  <a:tcPr marT="91425" marB="91425" marR="91425" marL="91425" anchor="ctr"/>
                </a:tc>
              </a:tr>
              <a:tr h="36572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Treatment</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b="1" lang="en" sz="1200">
                          <a:latin typeface="Mada"/>
                          <a:ea typeface="Mada"/>
                          <a:cs typeface="Mada"/>
                          <a:sym typeface="Mada"/>
                        </a:rPr>
                        <a:t>Insulin injection</a:t>
                      </a:r>
                      <a:endParaRPr b="1"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b="1" lang="en" sz="1200">
                          <a:latin typeface="Mada"/>
                          <a:ea typeface="Mada"/>
                          <a:cs typeface="Mada"/>
                          <a:sym typeface="Mada"/>
                        </a:rPr>
                        <a:t>Oral hypoglycemic drugs </a:t>
                      </a:r>
                      <a:r>
                        <a:rPr b="1" lang="en" sz="1200">
                          <a:solidFill>
                            <a:srgbClr val="6AA84F"/>
                          </a:solidFill>
                          <a:latin typeface="Mada"/>
                          <a:ea typeface="Mada"/>
                          <a:cs typeface="Mada"/>
                          <a:sym typeface="Mada"/>
                        </a:rPr>
                        <a:t>(antidiabetic drugs)</a:t>
                      </a:r>
                      <a:endParaRPr b="1" sz="1200">
                        <a:solidFill>
                          <a:srgbClr val="6AA84F"/>
                        </a:solidFill>
                        <a:latin typeface="Mada"/>
                        <a:ea typeface="Mada"/>
                        <a:cs typeface="Mada"/>
                        <a:sym typeface="Mada"/>
                      </a:endParaRPr>
                    </a:p>
                  </a:txBody>
                  <a:tcPr marT="91425" marB="91425" marR="91425" marL="91425" anchor="ctr"/>
                </a:tc>
              </a:tr>
            </a:tbl>
          </a:graphicData>
        </a:graphic>
      </p:graphicFrame>
      <p:sp>
        <p:nvSpPr>
          <p:cNvPr id="175" name="Google Shape;175;p38"/>
          <p:cNvSpPr txBox="1"/>
          <p:nvPr/>
        </p:nvSpPr>
        <p:spPr>
          <a:xfrm>
            <a:off x="1332443" y="9716500"/>
            <a:ext cx="4175100" cy="58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100">
                <a:solidFill>
                  <a:srgbClr val="78B8A3"/>
                </a:solidFill>
                <a:latin typeface="Mada"/>
                <a:ea typeface="Mada"/>
                <a:cs typeface="Mada"/>
                <a:sym typeface="Mada"/>
              </a:rPr>
              <a:t>Complications of diabetes</a:t>
            </a:r>
            <a:endParaRPr b="1" sz="1700">
              <a:solidFill>
                <a:srgbClr val="314043"/>
              </a:solidFill>
              <a:latin typeface="Mada"/>
              <a:ea typeface="Mada"/>
              <a:cs typeface="Mada"/>
              <a:sym typeface="Mada"/>
            </a:endParaRPr>
          </a:p>
        </p:txBody>
      </p:sp>
      <p:sp>
        <p:nvSpPr>
          <p:cNvPr id="176" name="Google Shape;176;p38"/>
          <p:cNvSpPr/>
          <p:nvPr/>
        </p:nvSpPr>
        <p:spPr>
          <a:xfrm rot="-5399067">
            <a:off x="2549971" y="11045688"/>
            <a:ext cx="1104900" cy="1100400"/>
          </a:xfrm>
          <a:prstGeom prst="hexagon">
            <a:avLst>
              <a:gd fmla="val 25000" name="adj"/>
              <a:gd fmla="val 115470" name="vf"/>
            </a:avLst>
          </a:prstGeom>
          <a:solidFill>
            <a:srgbClr val="EEEEEE"/>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77" name="Google Shape;177;p38"/>
          <p:cNvSpPr/>
          <p:nvPr/>
        </p:nvSpPr>
        <p:spPr>
          <a:xfrm rot="-5399067">
            <a:off x="3682305" y="11045700"/>
            <a:ext cx="1104900" cy="1100400"/>
          </a:xfrm>
          <a:prstGeom prst="hexagon">
            <a:avLst>
              <a:gd fmla="val 25000" name="adj"/>
              <a:gd fmla="val 115470" name="vf"/>
            </a:avLst>
          </a:prstGeom>
          <a:solidFill>
            <a:srgbClr val="EEEEEE"/>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78" name="Google Shape;178;p38"/>
          <p:cNvSpPr/>
          <p:nvPr/>
        </p:nvSpPr>
        <p:spPr>
          <a:xfrm rot="-5399067">
            <a:off x="1982564" y="10193246"/>
            <a:ext cx="1104900" cy="1100400"/>
          </a:xfrm>
          <a:prstGeom prst="hexagon">
            <a:avLst>
              <a:gd fmla="val 25000" name="adj"/>
              <a:gd fmla="val 115470" name="vf"/>
            </a:avLst>
          </a:prstGeom>
          <a:solidFill>
            <a:srgbClr val="EEEEEE"/>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79" name="Google Shape;179;p38"/>
          <p:cNvSpPr/>
          <p:nvPr/>
        </p:nvSpPr>
        <p:spPr>
          <a:xfrm rot="-5399067">
            <a:off x="832608" y="10193246"/>
            <a:ext cx="1104900" cy="1100400"/>
          </a:xfrm>
          <a:prstGeom prst="hexagon">
            <a:avLst>
              <a:gd fmla="val 25000" name="adj"/>
              <a:gd fmla="val 115470" name="vf"/>
            </a:avLst>
          </a:prstGeom>
          <a:solidFill>
            <a:srgbClr val="EEEEEE"/>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80" name="Google Shape;180;p38"/>
          <p:cNvSpPr/>
          <p:nvPr/>
        </p:nvSpPr>
        <p:spPr>
          <a:xfrm rot="-5399067">
            <a:off x="4242741" y="10193246"/>
            <a:ext cx="1104900" cy="1100400"/>
          </a:xfrm>
          <a:prstGeom prst="hexagon">
            <a:avLst>
              <a:gd fmla="val 25000" name="adj"/>
              <a:gd fmla="val 115470" name="vf"/>
            </a:avLst>
          </a:prstGeom>
          <a:solidFill>
            <a:srgbClr val="EEEEEE"/>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81" name="Google Shape;181;p38"/>
          <p:cNvSpPr txBox="1"/>
          <p:nvPr/>
        </p:nvSpPr>
        <p:spPr>
          <a:xfrm>
            <a:off x="3162497" y="10967681"/>
            <a:ext cx="949200" cy="14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B45F06"/>
                </a:solidFill>
                <a:latin typeface="Mada"/>
                <a:ea typeface="Mada"/>
                <a:cs typeface="Mada"/>
                <a:sym typeface="Mada"/>
              </a:rPr>
              <a:t>B</a:t>
            </a:r>
            <a:r>
              <a:rPr b="1" lang="en" sz="800">
                <a:latin typeface="Mada"/>
                <a:ea typeface="Mada"/>
                <a:cs typeface="Mada"/>
                <a:sym typeface="Mada"/>
              </a:rPr>
              <a:t>ea</a:t>
            </a:r>
            <a:r>
              <a:rPr b="1" lang="en" sz="800">
                <a:solidFill>
                  <a:srgbClr val="B45F06"/>
                </a:solidFill>
                <a:latin typeface="Mada"/>
                <a:ea typeface="Mada"/>
                <a:cs typeface="Mada"/>
                <a:sym typeface="Mada"/>
              </a:rPr>
              <a:t>N</a:t>
            </a:r>
            <a:r>
              <a:rPr b="1" lang="en" sz="800">
                <a:latin typeface="Mada"/>
                <a:ea typeface="Mada"/>
                <a:cs typeface="Mada"/>
                <a:sym typeface="Mada"/>
              </a:rPr>
              <a:t>’s</a:t>
            </a:r>
            <a:r>
              <a:rPr b="1" lang="en" sz="800">
                <a:solidFill>
                  <a:srgbClr val="B45F06"/>
                </a:solidFill>
                <a:latin typeface="Mada"/>
                <a:ea typeface="Mada"/>
                <a:cs typeface="Mada"/>
                <a:sym typeface="Mada"/>
              </a:rPr>
              <a:t> CAR</a:t>
            </a:r>
            <a:endParaRPr b="1" sz="800">
              <a:solidFill>
                <a:srgbClr val="B45F06"/>
              </a:solidFill>
              <a:latin typeface="Mada"/>
              <a:ea typeface="Mada"/>
              <a:cs typeface="Mada"/>
              <a:sym typeface="Mada"/>
            </a:endParaRPr>
          </a:p>
        </p:txBody>
      </p:sp>
      <p:sp>
        <p:nvSpPr>
          <p:cNvPr id="182" name="Google Shape;182;p38"/>
          <p:cNvSpPr txBox="1"/>
          <p:nvPr/>
        </p:nvSpPr>
        <p:spPr>
          <a:xfrm>
            <a:off x="4269446" y="10349964"/>
            <a:ext cx="1115400" cy="8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B45F06"/>
                </a:solidFill>
                <a:latin typeface="Mada"/>
                <a:ea typeface="Mada"/>
                <a:cs typeface="Mada"/>
                <a:sym typeface="Mada"/>
              </a:rPr>
              <a:t>R</a:t>
            </a:r>
            <a:r>
              <a:rPr b="1" lang="en" sz="1100">
                <a:latin typeface="Mada"/>
                <a:ea typeface="Mada"/>
                <a:cs typeface="Mada"/>
                <a:sym typeface="Mada"/>
              </a:rPr>
              <a:t>enal failure </a:t>
            </a:r>
            <a:r>
              <a:rPr lang="en" sz="900">
                <a:latin typeface="Mada"/>
                <a:ea typeface="Mada"/>
                <a:cs typeface="Mada"/>
                <a:sym typeface="Mada"/>
              </a:rPr>
              <a:t>(nephropathy)</a:t>
            </a:r>
            <a:endParaRPr sz="900">
              <a:solidFill>
                <a:srgbClr val="999999"/>
              </a:solidFill>
              <a:latin typeface="Mada"/>
              <a:ea typeface="Mada"/>
              <a:cs typeface="Mada"/>
              <a:sym typeface="Mada"/>
            </a:endParaRPr>
          </a:p>
        </p:txBody>
      </p:sp>
      <p:sp>
        <p:nvSpPr>
          <p:cNvPr id="183" name="Google Shape;183;p38"/>
          <p:cNvSpPr txBox="1"/>
          <p:nvPr/>
        </p:nvSpPr>
        <p:spPr>
          <a:xfrm>
            <a:off x="1984626" y="10542784"/>
            <a:ext cx="1100700" cy="40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B45F06"/>
                </a:solidFill>
                <a:latin typeface="Mada"/>
                <a:ea typeface="Mada"/>
                <a:cs typeface="Mada"/>
                <a:sym typeface="Mada"/>
              </a:rPr>
              <a:t>N</a:t>
            </a:r>
            <a:r>
              <a:rPr b="1" lang="en" sz="1100">
                <a:latin typeface="Mada"/>
                <a:ea typeface="Mada"/>
                <a:cs typeface="Mada"/>
                <a:sym typeface="Mada"/>
              </a:rPr>
              <a:t>europathy</a:t>
            </a:r>
            <a:endParaRPr b="1" sz="1100">
              <a:latin typeface="Mada"/>
              <a:ea typeface="Mada"/>
              <a:cs typeface="Mada"/>
              <a:sym typeface="Mada"/>
            </a:endParaRPr>
          </a:p>
          <a:p>
            <a:pPr indent="0" lvl="0" marL="0" rtl="0" algn="ctr">
              <a:spcBef>
                <a:spcPts val="0"/>
              </a:spcBef>
              <a:spcAft>
                <a:spcPts val="0"/>
              </a:spcAft>
              <a:buNone/>
            </a:pPr>
            <a:r>
              <a:rPr lang="en" sz="800">
                <a:solidFill>
                  <a:srgbClr val="6AA84F"/>
                </a:solidFill>
                <a:latin typeface="Mada"/>
                <a:ea typeface="Mada"/>
                <a:cs typeface="Mada"/>
                <a:sym typeface="Mada"/>
              </a:rPr>
              <a:t>(Abnormal peripheral sensation)</a:t>
            </a:r>
            <a:endParaRPr sz="800">
              <a:solidFill>
                <a:srgbClr val="6AA84F"/>
              </a:solidFill>
              <a:latin typeface="Mada"/>
              <a:ea typeface="Mada"/>
              <a:cs typeface="Mada"/>
              <a:sym typeface="Mada"/>
            </a:endParaRPr>
          </a:p>
          <a:p>
            <a:pPr indent="0" lvl="0" marL="0" rtl="0" algn="ctr">
              <a:spcBef>
                <a:spcPts val="0"/>
              </a:spcBef>
              <a:spcAft>
                <a:spcPts val="0"/>
              </a:spcAft>
              <a:buNone/>
            </a:pPr>
            <a:r>
              <a:t/>
            </a:r>
            <a:endParaRPr sz="800">
              <a:latin typeface="Mada"/>
              <a:ea typeface="Mada"/>
              <a:cs typeface="Mada"/>
              <a:sym typeface="Mada"/>
            </a:endParaRPr>
          </a:p>
          <a:p>
            <a:pPr indent="0" lvl="0" marL="0" rtl="0" algn="ctr">
              <a:spcBef>
                <a:spcPts val="0"/>
              </a:spcBef>
              <a:spcAft>
                <a:spcPts val="0"/>
              </a:spcAft>
              <a:buNone/>
            </a:pPr>
            <a:r>
              <a:t/>
            </a:r>
            <a:endParaRPr b="1" sz="1100">
              <a:solidFill>
                <a:srgbClr val="999999"/>
              </a:solidFill>
              <a:latin typeface="Mada"/>
              <a:ea typeface="Mada"/>
              <a:cs typeface="Mada"/>
              <a:sym typeface="Mada"/>
            </a:endParaRPr>
          </a:p>
        </p:txBody>
      </p:sp>
      <p:pic>
        <p:nvPicPr>
          <p:cNvPr id="184" name="Google Shape;184;p38"/>
          <p:cNvPicPr preferRelativeResize="0"/>
          <p:nvPr/>
        </p:nvPicPr>
        <p:blipFill>
          <a:blip r:embed="rId3">
            <a:alphaModFix/>
          </a:blip>
          <a:stretch>
            <a:fillRect/>
          </a:stretch>
        </p:blipFill>
        <p:spPr>
          <a:xfrm>
            <a:off x="3134613" y="10404152"/>
            <a:ext cx="1005233" cy="561596"/>
          </a:xfrm>
          <a:prstGeom prst="rect">
            <a:avLst/>
          </a:prstGeom>
          <a:noFill/>
          <a:ln>
            <a:noFill/>
          </a:ln>
        </p:spPr>
      </p:pic>
      <p:sp>
        <p:nvSpPr>
          <p:cNvPr id="185" name="Google Shape;185;p38"/>
          <p:cNvSpPr txBox="1"/>
          <p:nvPr/>
        </p:nvSpPr>
        <p:spPr>
          <a:xfrm>
            <a:off x="2520322" y="11188742"/>
            <a:ext cx="1164300" cy="8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B45F06"/>
                </a:solidFill>
                <a:latin typeface="Mada"/>
                <a:ea typeface="Mada"/>
                <a:cs typeface="Mada"/>
                <a:sym typeface="Mada"/>
              </a:rPr>
              <a:t>C</a:t>
            </a:r>
            <a:r>
              <a:rPr b="1" lang="en" sz="1000">
                <a:latin typeface="Mada"/>
                <a:ea typeface="Mada"/>
                <a:cs typeface="Mada"/>
                <a:sym typeface="Mada"/>
              </a:rPr>
              <a:t>ardiovascular</a:t>
            </a:r>
            <a:r>
              <a:rPr b="1" lang="en" sz="1000">
                <a:solidFill>
                  <a:srgbClr val="B45F06"/>
                </a:solidFill>
                <a:latin typeface="Mada"/>
                <a:ea typeface="Mada"/>
                <a:cs typeface="Mada"/>
                <a:sym typeface="Mada"/>
              </a:rPr>
              <a:t> </a:t>
            </a:r>
            <a:r>
              <a:rPr b="1" lang="en" sz="1000">
                <a:latin typeface="Mada"/>
                <a:ea typeface="Mada"/>
                <a:cs typeface="Mada"/>
                <a:sym typeface="Mada"/>
              </a:rPr>
              <a:t>problems</a:t>
            </a:r>
            <a:endParaRPr b="1" sz="1000">
              <a:latin typeface="Mada"/>
              <a:ea typeface="Mada"/>
              <a:cs typeface="Mada"/>
              <a:sym typeface="Mada"/>
            </a:endParaRPr>
          </a:p>
          <a:p>
            <a:pPr indent="0" lvl="0" marL="0" rtl="0" algn="ctr">
              <a:spcBef>
                <a:spcPts val="0"/>
              </a:spcBef>
              <a:spcAft>
                <a:spcPts val="0"/>
              </a:spcAft>
              <a:buNone/>
            </a:pPr>
            <a:r>
              <a:rPr lang="en" sz="800">
                <a:latin typeface="Mada"/>
                <a:ea typeface="Mada"/>
                <a:cs typeface="Mada"/>
                <a:sym typeface="Mada"/>
              </a:rPr>
              <a:t>Micro- and macro</a:t>
            </a:r>
            <a:endParaRPr sz="800">
              <a:latin typeface="Mada"/>
              <a:ea typeface="Mada"/>
              <a:cs typeface="Mada"/>
              <a:sym typeface="Mada"/>
            </a:endParaRPr>
          </a:p>
          <a:p>
            <a:pPr indent="0" lvl="0" marL="0" rtl="0" algn="ctr">
              <a:spcBef>
                <a:spcPts val="0"/>
              </a:spcBef>
              <a:spcAft>
                <a:spcPts val="0"/>
              </a:spcAft>
              <a:buNone/>
            </a:pPr>
            <a:r>
              <a:rPr lang="en" sz="800">
                <a:latin typeface="Mada"/>
                <a:ea typeface="Mada"/>
                <a:cs typeface="Mada"/>
                <a:sym typeface="Mada"/>
              </a:rPr>
              <a:t>vascular disease</a:t>
            </a:r>
            <a:endParaRPr sz="800">
              <a:latin typeface="Mada"/>
              <a:ea typeface="Mada"/>
              <a:cs typeface="Mada"/>
              <a:sym typeface="Mada"/>
            </a:endParaRPr>
          </a:p>
          <a:p>
            <a:pPr indent="0" lvl="0" marL="0" rtl="0" algn="ctr">
              <a:spcBef>
                <a:spcPts val="0"/>
              </a:spcBef>
              <a:spcAft>
                <a:spcPts val="0"/>
              </a:spcAft>
              <a:buNone/>
            </a:pPr>
            <a:r>
              <a:t/>
            </a:r>
            <a:endParaRPr sz="900">
              <a:latin typeface="Mada"/>
              <a:ea typeface="Mada"/>
              <a:cs typeface="Mada"/>
              <a:sym typeface="Mada"/>
            </a:endParaRPr>
          </a:p>
          <a:p>
            <a:pPr indent="0" lvl="0" marL="0" rtl="0" algn="ctr">
              <a:spcBef>
                <a:spcPts val="0"/>
              </a:spcBef>
              <a:spcAft>
                <a:spcPts val="0"/>
              </a:spcAft>
              <a:buNone/>
            </a:pPr>
            <a:r>
              <a:t/>
            </a:r>
            <a:endParaRPr b="1" sz="900">
              <a:solidFill>
                <a:srgbClr val="999999"/>
              </a:solidFill>
              <a:latin typeface="Mada"/>
              <a:ea typeface="Mada"/>
              <a:cs typeface="Mada"/>
              <a:sym typeface="Mada"/>
            </a:endParaRPr>
          </a:p>
        </p:txBody>
      </p:sp>
      <p:sp>
        <p:nvSpPr>
          <p:cNvPr id="186" name="Google Shape;186;p38"/>
          <p:cNvSpPr txBox="1"/>
          <p:nvPr/>
        </p:nvSpPr>
        <p:spPr>
          <a:xfrm>
            <a:off x="3684367" y="11323271"/>
            <a:ext cx="1100700" cy="54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Mada"/>
                <a:ea typeface="Mada"/>
                <a:cs typeface="Mada"/>
                <a:sym typeface="Mada"/>
              </a:rPr>
              <a:t>Risk of foot </a:t>
            </a:r>
            <a:r>
              <a:rPr b="1" lang="en" sz="1100">
                <a:solidFill>
                  <a:srgbClr val="B45F06"/>
                </a:solidFill>
                <a:latin typeface="Mada"/>
                <a:ea typeface="Mada"/>
                <a:cs typeface="Mada"/>
                <a:sym typeface="Mada"/>
              </a:rPr>
              <a:t>A</a:t>
            </a:r>
            <a:r>
              <a:rPr b="1" lang="en" sz="1100">
                <a:latin typeface="Mada"/>
                <a:ea typeface="Mada"/>
                <a:cs typeface="Mada"/>
                <a:sym typeface="Mada"/>
              </a:rPr>
              <a:t>mputation</a:t>
            </a:r>
            <a:endParaRPr b="1" sz="1100">
              <a:latin typeface="Mada"/>
              <a:ea typeface="Mada"/>
              <a:cs typeface="Mada"/>
              <a:sym typeface="Mada"/>
            </a:endParaRPr>
          </a:p>
          <a:p>
            <a:pPr indent="0" lvl="0" marL="0" rtl="0" algn="ctr">
              <a:spcBef>
                <a:spcPts val="0"/>
              </a:spcBef>
              <a:spcAft>
                <a:spcPts val="0"/>
              </a:spcAft>
              <a:buNone/>
            </a:pPr>
            <a:r>
              <a:t/>
            </a:r>
            <a:endParaRPr b="1" sz="900">
              <a:solidFill>
                <a:srgbClr val="B45F06"/>
              </a:solidFill>
              <a:latin typeface="Mada"/>
              <a:ea typeface="Mada"/>
              <a:cs typeface="Mada"/>
              <a:sym typeface="Mada"/>
            </a:endParaRPr>
          </a:p>
          <a:p>
            <a:pPr indent="0" lvl="0" marL="0" rtl="0" algn="ctr">
              <a:spcBef>
                <a:spcPts val="0"/>
              </a:spcBef>
              <a:spcAft>
                <a:spcPts val="0"/>
              </a:spcAft>
              <a:buNone/>
            </a:pPr>
            <a:r>
              <a:t/>
            </a:r>
            <a:endParaRPr sz="900">
              <a:latin typeface="Mada"/>
              <a:ea typeface="Mada"/>
              <a:cs typeface="Mada"/>
              <a:sym typeface="Mada"/>
            </a:endParaRPr>
          </a:p>
          <a:p>
            <a:pPr indent="0" lvl="0" marL="0" rtl="0" algn="ctr">
              <a:spcBef>
                <a:spcPts val="0"/>
              </a:spcBef>
              <a:spcAft>
                <a:spcPts val="0"/>
              </a:spcAft>
              <a:buNone/>
            </a:pPr>
            <a:r>
              <a:t/>
            </a:r>
            <a:endParaRPr b="1" sz="900">
              <a:solidFill>
                <a:srgbClr val="999999"/>
              </a:solidFill>
              <a:latin typeface="Mada"/>
              <a:ea typeface="Mada"/>
              <a:cs typeface="Mada"/>
              <a:sym typeface="Mada"/>
            </a:endParaRPr>
          </a:p>
        </p:txBody>
      </p:sp>
      <p:sp>
        <p:nvSpPr>
          <p:cNvPr id="187" name="Google Shape;187;p38"/>
          <p:cNvSpPr txBox="1"/>
          <p:nvPr/>
        </p:nvSpPr>
        <p:spPr>
          <a:xfrm>
            <a:off x="834700" y="10542782"/>
            <a:ext cx="1100700" cy="50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B45F06"/>
                </a:solidFill>
                <a:latin typeface="Mada"/>
                <a:ea typeface="Mada"/>
                <a:cs typeface="Mada"/>
                <a:sym typeface="Mada"/>
              </a:rPr>
              <a:t>B</a:t>
            </a:r>
            <a:r>
              <a:rPr b="1" lang="en" sz="1100">
                <a:latin typeface="Mada"/>
                <a:ea typeface="Mada"/>
                <a:cs typeface="Mada"/>
                <a:sym typeface="Mada"/>
              </a:rPr>
              <a:t>lindness</a:t>
            </a:r>
            <a:r>
              <a:rPr b="1" lang="en" sz="900">
                <a:latin typeface="Mada"/>
                <a:ea typeface="Mada"/>
                <a:cs typeface="Mada"/>
                <a:sym typeface="Mada"/>
              </a:rPr>
              <a:t> </a:t>
            </a:r>
            <a:r>
              <a:rPr lang="en" sz="900">
                <a:latin typeface="Mada"/>
                <a:ea typeface="Mada"/>
                <a:cs typeface="Mada"/>
                <a:sym typeface="Mada"/>
              </a:rPr>
              <a:t>(retinopathy)</a:t>
            </a:r>
            <a:endParaRPr sz="900">
              <a:latin typeface="Mada"/>
              <a:ea typeface="Mada"/>
              <a:cs typeface="Mada"/>
              <a:sym typeface="Mada"/>
            </a:endParaRPr>
          </a:p>
          <a:p>
            <a:pPr indent="0" lvl="0" marL="0" rtl="0" algn="ctr">
              <a:spcBef>
                <a:spcPts val="0"/>
              </a:spcBef>
              <a:spcAft>
                <a:spcPts val="0"/>
              </a:spcAft>
              <a:buNone/>
            </a:pPr>
            <a:r>
              <a:t/>
            </a:r>
            <a:endParaRPr sz="900">
              <a:latin typeface="Mada"/>
              <a:ea typeface="Mada"/>
              <a:cs typeface="Mada"/>
              <a:sym typeface="Mada"/>
            </a:endParaRPr>
          </a:p>
          <a:p>
            <a:pPr indent="0" lvl="0" marL="0" rtl="0" algn="ctr">
              <a:spcBef>
                <a:spcPts val="0"/>
              </a:spcBef>
              <a:spcAft>
                <a:spcPts val="0"/>
              </a:spcAft>
              <a:buNone/>
            </a:pPr>
            <a:r>
              <a:t/>
            </a:r>
            <a:endParaRPr b="1" sz="900">
              <a:solidFill>
                <a:srgbClr val="999999"/>
              </a:solidFill>
              <a:latin typeface="Mada"/>
              <a:ea typeface="Mada"/>
              <a:cs typeface="Mada"/>
              <a:sym typeface="Mada"/>
            </a:endParaRPr>
          </a:p>
        </p:txBody>
      </p:sp>
      <p:sp>
        <p:nvSpPr>
          <p:cNvPr id="188" name="Google Shape;188;p38"/>
          <p:cNvSpPr txBox="1"/>
          <p:nvPr/>
        </p:nvSpPr>
        <p:spPr>
          <a:xfrm>
            <a:off x="197975" y="1027299"/>
            <a:ext cx="6444000" cy="46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78B8A3"/>
                </a:solidFill>
                <a:latin typeface="Mada"/>
                <a:ea typeface="Mada"/>
                <a:cs typeface="Mada"/>
                <a:sym typeface="Mada"/>
              </a:rPr>
              <a:t>Fasting plasma glucose (no food for 8 hrs) </a:t>
            </a:r>
            <a:endParaRPr/>
          </a:p>
        </p:txBody>
      </p:sp>
      <p:sp>
        <p:nvSpPr>
          <p:cNvPr id="189" name="Google Shape;189;p38"/>
          <p:cNvSpPr/>
          <p:nvPr/>
        </p:nvSpPr>
        <p:spPr>
          <a:xfrm>
            <a:off x="-150" y="0"/>
            <a:ext cx="6840000" cy="95400"/>
          </a:xfrm>
          <a:prstGeom prst="rect">
            <a:avLst/>
          </a:prstGeom>
          <a:solidFill>
            <a:srgbClr val="A4CF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9"/>
          <p:cNvSpPr/>
          <p:nvPr/>
        </p:nvSpPr>
        <p:spPr>
          <a:xfrm>
            <a:off x="-150" y="11458575"/>
            <a:ext cx="6840000" cy="727500"/>
          </a:xfrm>
          <a:prstGeom prst="round2SameRect">
            <a:avLst>
              <a:gd fmla="val 16667" name="adj1"/>
              <a:gd fmla="val 0" name="adj2"/>
            </a:avLst>
          </a:prstGeom>
          <a:noFill/>
          <a:ln cap="flat" cmpd="sng" w="9525">
            <a:solidFill>
              <a:srgbClr val="A4CFC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9"/>
          <p:cNvSpPr txBox="1"/>
          <p:nvPr/>
        </p:nvSpPr>
        <p:spPr>
          <a:xfrm>
            <a:off x="542925" y="9525"/>
            <a:ext cx="5791200" cy="49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Insulin </a:t>
            </a:r>
            <a:endParaRPr b="1" sz="2400">
              <a:solidFill>
                <a:srgbClr val="314043"/>
              </a:solidFill>
              <a:latin typeface="Georgia"/>
              <a:ea typeface="Georgia"/>
              <a:cs typeface="Georgia"/>
              <a:sym typeface="Georgia"/>
            </a:endParaRPr>
          </a:p>
        </p:txBody>
      </p:sp>
      <p:sp>
        <p:nvSpPr>
          <p:cNvPr id="196" name="Google Shape;196;p39"/>
          <p:cNvSpPr txBox="1"/>
          <p:nvPr/>
        </p:nvSpPr>
        <p:spPr>
          <a:xfrm>
            <a:off x="0" y="429225"/>
            <a:ext cx="5476800" cy="3345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78B8A3"/>
              </a:buClr>
              <a:buSzPts val="1800"/>
              <a:buFont typeface="Mada"/>
              <a:buChar char="●"/>
            </a:pPr>
            <a:r>
              <a:rPr b="1" lang="en" sz="1800">
                <a:solidFill>
                  <a:srgbClr val="78B8A3"/>
                </a:solidFill>
                <a:latin typeface="Mada"/>
                <a:ea typeface="Mada"/>
                <a:cs typeface="Mada"/>
                <a:sym typeface="Mada"/>
              </a:rPr>
              <a:t>Insulin receptors</a:t>
            </a:r>
            <a:r>
              <a:rPr b="1" baseline="30000" lang="en" sz="1800">
                <a:solidFill>
                  <a:srgbClr val="6AA84F"/>
                </a:solidFill>
                <a:latin typeface="Mada"/>
                <a:ea typeface="Mada"/>
                <a:cs typeface="Mada"/>
                <a:sym typeface="Mada"/>
              </a:rPr>
              <a:t>1</a:t>
            </a:r>
            <a:r>
              <a:rPr b="1" lang="en" sz="1800">
                <a:solidFill>
                  <a:srgbClr val="78B8A3"/>
                </a:solidFill>
                <a:latin typeface="Mada"/>
                <a:ea typeface="Mada"/>
                <a:cs typeface="Mada"/>
                <a:sym typeface="Mada"/>
              </a:rPr>
              <a:t>:</a:t>
            </a:r>
            <a:endParaRPr b="1" sz="1800">
              <a:solidFill>
                <a:srgbClr val="78B8A3"/>
              </a:solidFill>
              <a:latin typeface="Mada"/>
              <a:ea typeface="Mada"/>
              <a:cs typeface="Mada"/>
              <a:sym typeface="Mada"/>
            </a:endParaRPr>
          </a:p>
          <a:p>
            <a:pPr indent="-304800" lvl="1" marL="914400" rtl="0" algn="l">
              <a:spcBef>
                <a:spcPts val="0"/>
              </a:spcBef>
              <a:spcAft>
                <a:spcPts val="0"/>
              </a:spcAft>
              <a:buSzPts val="1200"/>
              <a:buFont typeface="Mada"/>
              <a:buChar char="○"/>
            </a:pPr>
            <a:r>
              <a:rPr lang="en" sz="1200">
                <a:latin typeface="Mada"/>
                <a:ea typeface="Mada"/>
                <a:cs typeface="Mada"/>
                <a:sym typeface="Mada"/>
              </a:rPr>
              <a:t>Present on cell membranes of most tissues. </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 sz="1200">
                <a:latin typeface="Mada"/>
                <a:ea typeface="Mada"/>
                <a:cs typeface="Mada"/>
                <a:sym typeface="Mada"/>
              </a:rPr>
              <a:t>Liver, muscle and adipose tissue.</a:t>
            </a:r>
            <a:endParaRPr sz="1200">
              <a:latin typeface="Mada"/>
              <a:ea typeface="Mada"/>
              <a:cs typeface="Mada"/>
              <a:sym typeface="Mada"/>
            </a:endParaRPr>
          </a:p>
          <a:p>
            <a:pPr indent="0" lvl="0" marL="0" rtl="0" algn="l">
              <a:spcBef>
                <a:spcPts val="0"/>
              </a:spcBef>
              <a:spcAft>
                <a:spcPts val="0"/>
              </a:spcAft>
              <a:buNone/>
            </a:pPr>
            <a:r>
              <a:t/>
            </a:r>
            <a:endParaRPr b="1" sz="1200">
              <a:latin typeface="Mada"/>
              <a:ea typeface="Mada"/>
              <a:cs typeface="Mada"/>
              <a:sym typeface="Mada"/>
            </a:endParaRPr>
          </a:p>
          <a:p>
            <a:pPr indent="-342900" lvl="0" marL="457200" rtl="0" algn="l">
              <a:spcBef>
                <a:spcPts val="0"/>
              </a:spcBef>
              <a:spcAft>
                <a:spcPts val="0"/>
              </a:spcAft>
              <a:buClr>
                <a:srgbClr val="3D85C6"/>
              </a:buClr>
              <a:buSzPts val="1800"/>
              <a:buFont typeface="Mada"/>
              <a:buChar char="●"/>
            </a:pPr>
            <a:r>
              <a:rPr b="1" lang="en" sz="1800">
                <a:solidFill>
                  <a:srgbClr val="3D85C6"/>
                </a:solidFill>
                <a:latin typeface="Mada"/>
                <a:ea typeface="Mada"/>
                <a:cs typeface="Mada"/>
                <a:sym typeface="Mada"/>
              </a:rPr>
              <a:t>Mechanism of action </a:t>
            </a:r>
            <a:r>
              <a:rPr b="1" lang="en" sz="1800">
                <a:solidFill>
                  <a:srgbClr val="3D85C6"/>
                </a:solidFill>
                <a:latin typeface="Mada"/>
                <a:ea typeface="Mada"/>
                <a:cs typeface="Mada"/>
                <a:sym typeface="Mada"/>
              </a:rPr>
              <a:t>of insulin</a:t>
            </a:r>
            <a:r>
              <a:rPr b="1" baseline="30000" lang="en" sz="1800">
                <a:solidFill>
                  <a:srgbClr val="6AA84F"/>
                </a:solidFill>
                <a:latin typeface="Mada"/>
                <a:ea typeface="Mada"/>
                <a:cs typeface="Mada"/>
                <a:sym typeface="Mada"/>
              </a:rPr>
              <a:t>2</a:t>
            </a:r>
            <a:r>
              <a:rPr b="1" lang="en" sz="1800">
                <a:solidFill>
                  <a:srgbClr val="3D85C6"/>
                </a:solidFill>
                <a:latin typeface="Mada"/>
                <a:ea typeface="Mada"/>
                <a:cs typeface="Mada"/>
                <a:sym typeface="Mada"/>
              </a:rPr>
              <a:t> :</a:t>
            </a:r>
            <a:endParaRPr b="1" sz="1800">
              <a:solidFill>
                <a:srgbClr val="3D85C6"/>
              </a:solidFill>
              <a:latin typeface="Mada"/>
              <a:ea typeface="Mada"/>
              <a:cs typeface="Mada"/>
              <a:sym typeface="Mada"/>
            </a:endParaRPr>
          </a:p>
          <a:p>
            <a:pPr indent="-304800" lvl="0" marL="914400" rtl="0" algn="l">
              <a:spcBef>
                <a:spcPts val="0"/>
              </a:spcBef>
              <a:spcAft>
                <a:spcPts val="0"/>
              </a:spcAft>
              <a:buClr>
                <a:schemeClr val="dk1"/>
              </a:buClr>
              <a:buSzPts val="1200"/>
              <a:buFont typeface="Mada"/>
              <a:buAutoNum type="arabicPeriod"/>
            </a:pPr>
            <a:r>
              <a:rPr lang="en" sz="1200">
                <a:solidFill>
                  <a:schemeClr val="dk1"/>
                </a:solidFill>
                <a:latin typeface="Mada"/>
                <a:ea typeface="Mada"/>
                <a:cs typeface="Mada"/>
                <a:sym typeface="Mada"/>
              </a:rPr>
              <a:t>Phosphorylation of </a:t>
            </a:r>
            <a:r>
              <a:rPr lang="en" sz="1200">
                <a:solidFill>
                  <a:srgbClr val="FF0000"/>
                </a:solidFill>
                <a:latin typeface="Mada"/>
                <a:ea typeface="Mada"/>
                <a:cs typeface="Mada"/>
                <a:sym typeface="Mada"/>
              </a:rPr>
              <a:t>IRS-1</a:t>
            </a:r>
            <a:r>
              <a:rPr lang="en" sz="1200">
                <a:solidFill>
                  <a:schemeClr val="dk1"/>
                </a:solidFill>
                <a:latin typeface="Mada"/>
                <a:ea typeface="Mada"/>
                <a:cs typeface="Mada"/>
                <a:sym typeface="Mada"/>
              </a:rPr>
              <a:t> and </a:t>
            </a:r>
            <a:r>
              <a:rPr lang="en" sz="1200">
                <a:solidFill>
                  <a:srgbClr val="FF0000"/>
                </a:solidFill>
                <a:latin typeface="Mada"/>
                <a:ea typeface="Mada"/>
                <a:cs typeface="Mada"/>
                <a:sym typeface="Mada"/>
              </a:rPr>
              <a:t>IRS-2</a:t>
            </a:r>
            <a:r>
              <a:rPr lang="en" sz="1200">
                <a:solidFill>
                  <a:schemeClr val="dk1"/>
                </a:solidFill>
                <a:latin typeface="Mada"/>
                <a:ea typeface="Mada"/>
                <a:cs typeface="Mada"/>
                <a:sym typeface="Mada"/>
              </a:rPr>
              <a:t> (insulin receptor substrate)</a:t>
            </a:r>
            <a:endParaRPr sz="1200">
              <a:solidFill>
                <a:schemeClr val="dk1"/>
              </a:solidFill>
              <a:latin typeface="Mada"/>
              <a:ea typeface="Mada"/>
              <a:cs typeface="Mada"/>
              <a:sym typeface="Mada"/>
            </a:endParaRPr>
          </a:p>
          <a:p>
            <a:pPr indent="0" lvl="0" marL="1371600" rtl="0" algn="l">
              <a:spcBef>
                <a:spcPts val="0"/>
              </a:spcBef>
              <a:spcAft>
                <a:spcPts val="0"/>
              </a:spcAft>
              <a:buNone/>
            </a:pPr>
            <a:r>
              <a:rPr lang="en"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AutoNum type="arabicPeriod"/>
            </a:pPr>
            <a:r>
              <a:rPr lang="en" sz="1200">
                <a:solidFill>
                  <a:schemeClr val="dk1"/>
                </a:solidFill>
                <a:latin typeface="Mada"/>
                <a:ea typeface="Mada"/>
                <a:cs typeface="Mada"/>
                <a:sym typeface="Mada"/>
              </a:rPr>
              <a:t>binding and activating other </a:t>
            </a:r>
            <a:r>
              <a:rPr lang="en" sz="1200">
                <a:solidFill>
                  <a:srgbClr val="FF0000"/>
                </a:solidFill>
                <a:latin typeface="Mada"/>
                <a:ea typeface="Mada"/>
                <a:cs typeface="Mada"/>
                <a:sym typeface="Mada"/>
              </a:rPr>
              <a:t>kinases</a:t>
            </a:r>
            <a:r>
              <a:rPr lang="en" sz="1200">
                <a:solidFill>
                  <a:schemeClr val="dk1"/>
                </a:solidFill>
                <a:latin typeface="Mada"/>
                <a:ea typeface="Mada"/>
                <a:cs typeface="Mada"/>
                <a:sym typeface="Mada"/>
              </a:rPr>
              <a:t> : (e.g., PI3-K) or </a:t>
            </a:r>
            <a:endParaRPr sz="1200">
              <a:solidFill>
                <a:schemeClr val="dk1"/>
              </a:solidFill>
              <a:latin typeface="Mada"/>
              <a:ea typeface="Mada"/>
              <a:cs typeface="Mada"/>
              <a:sym typeface="Mada"/>
            </a:endParaRPr>
          </a:p>
          <a:p>
            <a:pPr indent="0" lvl="0" marL="914400" rtl="0" algn="l">
              <a:spcBef>
                <a:spcPts val="0"/>
              </a:spcBef>
              <a:spcAft>
                <a:spcPts val="0"/>
              </a:spcAft>
              <a:buNone/>
            </a:pPr>
            <a:r>
              <a:rPr lang="en" sz="1200">
                <a:solidFill>
                  <a:schemeClr val="dk1"/>
                </a:solidFill>
                <a:latin typeface="Mada"/>
                <a:ea typeface="Mada"/>
                <a:cs typeface="Mada"/>
                <a:sym typeface="Mada"/>
              </a:rPr>
              <a:t>bind to </a:t>
            </a:r>
            <a:r>
              <a:rPr lang="en" sz="1200">
                <a:solidFill>
                  <a:srgbClr val="FF0000"/>
                </a:solidFill>
                <a:latin typeface="Mada"/>
                <a:ea typeface="Mada"/>
                <a:cs typeface="Mada"/>
                <a:sym typeface="Mada"/>
              </a:rPr>
              <a:t>adaptor proteins</a:t>
            </a:r>
            <a:r>
              <a:rPr lang="en" sz="1200">
                <a:solidFill>
                  <a:schemeClr val="dk1"/>
                </a:solidFill>
                <a:latin typeface="Mada"/>
                <a:ea typeface="Mada"/>
                <a:cs typeface="Mada"/>
                <a:sym typeface="Mada"/>
              </a:rPr>
              <a:t> (e.g. growth factor receptor-binding protein 2)  that translates insulin signal to a guanine nucleotide-releasing factor that ultimately activates the GTP binding protein ras, and the MAPK system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b="1" sz="1200">
              <a:solidFill>
                <a:schemeClr val="dk1"/>
              </a:solidFill>
              <a:latin typeface="Mada"/>
              <a:ea typeface="Mada"/>
              <a:cs typeface="Mada"/>
              <a:sym typeface="Mada"/>
            </a:endParaRPr>
          </a:p>
        </p:txBody>
      </p:sp>
      <p:graphicFrame>
        <p:nvGraphicFramePr>
          <p:cNvPr id="197" name="Google Shape;197;p39"/>
          <p:cNvGraphicFramePr/>
          <p:nvPr/>
        </p:nvGraphicFramePr>
        <p:xfrm>
          <a:off x="279770" y="3366282"/>
          <a:ext cx="3000000" cy="3000000"/>
        </p:xfrm>
        <a:graphic>
          <a:graphicData uri="http://schemas.openxmlformats.org/drawingml/2006/table">
            <a:tbl>
              <a:tblPr>
                <a:noFill/>
                <a:tableStyleId>{A94333D5-90E7-4E36-88E9-25C3D0A1E959}</a:tableStyleId>
              </a:tblPr>
              <a:tblGrid>
                <a:gridCol w="3117950"/>
              </a:tblGrid>
              <a:tr h="363825">
                <a:tc>
                  <a:txBody>
                    <a:bodyPr/>
                    <a:lstStyle/>
                    <a:p>
                      <a:pPr indent="0" lvl="0" marL="0" rtl="0" algn="ctr">
                        <a:spcBef>
                          <a:spcPts val="0"/>
                        </a:spcBef>
                        <a:spcAft>
                          <a:spcPts val="0"/>
                        </a:spcAft>
                        <a:buClr>
                          <a:schemeClr val="dk1"/>
                        </a:buClr>
                        <a:buSzPts val="1100"/>
                        <a:buFont typeface="Arial"/>
                        <a:buNone/>
                      </a:pPr>
                      <a:r>
                        <a:rPr b="1" lang="en" sz="1200">
                          <a:solidFill>
                            <a:srgbClr val="FFFFFF"/>
                          </a:solidFill>
                          <a:latin typeface="Mada"/>
                          <a:ea typeface="Mada"/>
                          <a:cs typeface="Mada"/>
                          <a:sym typeface="Mada"/>
                        </a:rPr>
                        <a:t>Carbohydrate Metabolism</a:t>
                      </a:r>
                      <a:endParaRPr b="1" sz="1200">
                        <a:solidFill>
                          <a:srgbClr val="FFFFFF"/>
                        </a:solidFill>
                        <a:latin typeface="Mada"/>
                        <a:ea typeface="Mada"/>
                        <a:cs typeface="Mada"/>
                        <a:sym typeface="Mada"/>
                      </a:endParaRPr>
                    </a:p>
                  </a:txBody>
                  <a:tcPr marT="91425" marB="91425" marR="91425" marL="91425" anchor="ctr">
                    <a:lnB cap="flat" cmpd="sng" w="9525">
                      <a:solidFill>
                        <a:srgbClr val="9E9E9E"/>
                      </a:solidFill>
                      <a:prstDash val="dash"/>
                      <a:round/>
                      <a:headEnd len="sm" w="sm" type="none"/>
                      <a:tailEnd len="sm" w="sm" type="none"/>
                    </a:lnB>
                    <a:solidFill>
                      <a:srgbClr val="78B8A3"/>
                    </a:solidFill>
                  </a:tcPr>
                </a:tc>
              </a:tr>
              <a:tr h="1725900">
                <a:tc>
                  <a:txBody>
                    <a:bodyPr/>
                    <a:lstStyle/>
                    <a:p>
                      <a:pPr indent="0" lvl="0" marL="0" rtl="0" algn="l">
                        <a:spcBef>
                          <a:spcPts val="0"/>
                        </a:spcBef>
                        <a:spcAft>
                          <a:spcPts val="0"/>
                        </a:spcAft>
                        <a:buNone/>
                      </a:pPr>
                      <a:r>
                        <a:rPr b="1" lang="en" sz="1100">
                          <a:latin typeface="Mada"/>
                          <a:ea typeface="Mada"/>
                          <a:cs typeface="Mada"/>
                          <a:sym typeface="Mada"/>
                        </a:rPr>
                        <a:t>–</a:t>
                      </a:r>
                      <a:r>
                        <a:rPr lang="en" sz="1100">
                          <a:latin typeface="Mada"/>
                          <a:ea typeface="Mada"/>
                          <a:cs typeface="Mada"/>
                          <a:sym typeface="Mada"/>
                        </a:rPr>
                        <a:t>  ↑glucose uptake &amp; utilization by peripheral tissues </a:t>
                      </a:r>
                      <a:r>
                        <a:rPr lang="en" sz="1100">
                          <a:latin typeface="Mada"/>
                          <a:ea typeface="Mada"/>
                          <a:cs typeface="Mada"/>
                          <a:sym typeface="Mada"/>
                        </a:rPr>
                        <a:t>(Translocation of glucose transporters (GLUT) to cell membrane)</a:t>
                      </a:r>
                      <a:endParaRPr sz="1100">
                        <a:latin typeface="Mada"/>
                        <a:ea typeface="Mada"/>
                        <a:cs typeface="Mada"/>
                        <a:sym typeface="Mada"/>
                      </a:endParaRPr>
                    </a:p>
                    <a:p>
                      <a:pPr indent="0" lvl="0" marL="0" rtl="0" algn="l">
                        <a:spcBef>
                          <a:spcPts val="0"/>
                        </a:spcBef>
                        <a:spcAft>
                          <a:spcPts val="0"/>
                        </a:spcAft>
                        <a:buNone/>
                      </a:pPr>
                      <a:r>
                        <a:rPr b="1" lang="en" sz="1100">
                          <a:latin typeface="Mada"/>
                          <a:ea typeface="Mada"/>
                          <a:cs typeface="Mada"/>
                          <a:sym typeface="Mada"/>
                        </a:rPr>
                        <a:t>–</a:t>
                      </a:r>
                      <a:r>
                        <a:rPr lang="en" sz="1100">
                          <a:latin typeface="Mada"/>
                          <a:ea typeface="Mada"/>
                          <a:cs typeface="Mada"/>
                          <a:sym typeface="Mada"/>
                        </a:rPr>
                        <a:t>  ↑Glycogen synthesis (</a:t>
                      </a:r>
                      <a:r>
                        <a:rPr lang="en" sz="1100">
                          <a:solidFill>
                            <a:srgbClr val="FF0000"/>
                          </a:solidFill>
                          <a:latin typeface="Mada"/>
                          <a:ea typeface="Mada"/>
                          <a:cs typeface="Mada"/>
                          <a:sym typeface="Mada"/>
                        </a:rPr>
                        <a:t>glycogen synthase</a:t>
                      </a:r>
                      <a:r>
                        <a:rPr baseline="30000" lang="en" sz="1100">
                          <a:solidFill>
                            <a:srgbClr val="6AA84F"/>
                          </a:solidFill>
                          <a:latin typeface="Mada"/>
                          <a:ea typeface="Mada"/>
                          <a:cs typeface="Mada"/>
                          <a:sym typeface="Mada"/>
                        </a:rPr>
                        <a:t>3</a:t>
                      </a:r>
                      <a:r>
                        <a:rPr lang="en" sz="1100">
                          <a:latin typeface="Mada"/>
                          <a:ea typeface="Mada"/>
                          <a:cs typeface="Mada"/>
                          <a:sym typeface="Mada"/>
                        </a:rPr>
                        <a:t>) </a:t>
                      </a:r>
                      <a:endParaRPr sz="1100">
                        <a:latin typeface="Mada"/>
                        <a:ea typeface="Mada"/>
                        <a:cs typeface="Mada"/>
                        <a:sym typeface="Mada"/>
                      </a:endParaRPr>
                    </a:p>
                    <a:p>
                      <a:pPr indent="0" lvl="0" marL="0" rtl="0" algn="l">
                        <a:spcBef>
                          <a:spcPts val="0"/>
                        </a:spcBef>
                        <a:spcAft>
                          <a:spcPts val="0"/>
                        </a:spcAft>
                        <a:buNone/>
                      </a:pPr>
                      <a:r>
                        <a:rPr b="1" lang="en" sz="1100">
                          <a:latin typeface="Mada"/>
                          <a:ea typeface="Mada"/>
                          <a:cs typeface="Mada"/>
                          <a:sym typeface="Mada"/>
                        </a:rPr>
                        <a:t>–</a:t>
                      </a:r>
                      <a:r>
                        <a:rPr lang="en" sz="1100">
                          <a:latin typeface="Mada"/>
                          <a:ea typeface="Mada"/>
                          <a:cs typeface="Mada"/>
                          <a:sym typeface="Mada"/>
                        </a:rPr>
                        <a:t>  ↑Conversion of carbohydrate to fats. </a:t>
                      </a:r>
                      <a:endParaRPr sz="1100">
                        <a:latin typeface="Mada"/>
                        <a:ea typeface="Mada"/>
                        <a:cs typeface="Mada"/>
                        <a:sym typeface="Mada"/>
                      </a:endParaRPr>
                    </a:p>
                    <a:p>
                      <a:pPr indent="0" lvl="0" marL="0" rtl="0" algn="l">
                        <a:spcBef>
                          <a:spcPts val="0"/>
                        </a:spcBef>
                        <a:spcAft>
                          <a:spcPts val="0"/>
                        </a:spcAft>
                        <a:buNone/>
                      </a:pPr>
                      <a:r>
                        <a:rPr b="1" lang="en" sz="1100">
                          <a:latin typeface="Mada"/>
                          <a:ea typeface="Mada"/>
                          <a:cs typeface="Mada"/>
                          <a:sym typeface="Mada"/>
                        </a:rPr>
                        <a:t>–</a:t>
                      </a:r>
                      <a:r>
                        <a:rPr lang="en" sz="1100">
                          <a:latin typeface="Mada"/>
                          <a:ea typeface="Mada"/>
                          <a:cs typeface="Mada"/>
                          <a:sym typeface="Mada"/>
                        </a:rPr>
                        <a:t>  </a:t>
                      </a:r>
                      <a:r>
                        <a:rPr lang="en" sz="1100">
                          <a:solidFill>
                            <a:srgbClr val="FF0000"/>
                          </a:solidFill>
                          <a:latin typeface="Mada"/>
                          <a:ea typeface="Mada"/>
                          <a:cs typeface="Mada"/>
                          <a:sym typeface="Mada"/>
                        </a:rPr>
                        <a:t>↓</a:t>
                      </a:r>
                      <a:r>
                        <a:rPr lang="en" sz="1100">
                          <a:latin typeface="Mada"/>
                          <a:ea typeface="Mada"/>
                          <a:cs typeface="Mada"/>
                          <a:sym typeface="Mada"/>
                        </a:rPr>
                        <a:t>Gluconeogenesis. </a:t>
                      </a:r>
                      <a:endParaRPr sz="1100">
                        <a:latin typeface="Mada"/>
                        <a:ea typeface="Mada"/>
                        <a:cs typeface="Mada"/>
                        <a:sym typeface="Mada"/>
                      </a:endParaRPr>
                    </a:p>
                    <a:p>
                      <a:pPr indent="0" lvl="0" marL="0" rtl="0" algn="l">
                        <a:spcBef>
                          <a:spcPts val="0"/>
                        </a:spcBef>
                        <a:spcAft>
                          <a:spcPts val="0"/>
                        </a:spcAft>
                        <a:buNone/>
                      </a:pPr>
                      <a:r>
                        <a:rPr b="1" lang="en" sz="1100">
                          <a:latin typeface="Mada"/>
                          <a:ea typeface="Mada"/>
                          <a:cs typeface="Mada"/>
                          <a:sym typeface="Mada"/>
                        </a:rPr>
                        <a:t>–</a:t>
                      </a:r>
                      <a:r>
                        <a:rPr lang="en" sz="1100">
                          <a:latin typeface="Mada"/>
                          <a:ea typeface="Mada"/>
                          <a:cs typeface="Mada"/>
                          <a:sym typeface="Mada"/>
                        </a:rPr>
                        <a:t>  </a:t>
                      </a:r>
                      <a:r>
                        <a:rPr lang="en" sz="1100">
                          <a:solidFill>
                            <a:srgbClr val="FF0000"/>
                          </a:solidFill>
                          <a:latin typeface="Mada"/>
                          <a:ea typeface="Mada"/>
                          <a:cs typeface="Mada"/>
                          <a:sym typeface="Mada"/>
                        </a:rPr>
                        <a:t>↓</a:t>
                      </a:r>
                      <a:r>
                        <a:rPr lang="en" sz="1100">
                          <a:latin typeface="Mada"/>
                          <a:ea typeface="Mada"/>
                          <a:cs typeface="Mada"/>
                          <a:sym typeface="Mada"/>
                        </a:rPr>
                        <a:t>Glycogenolysis (liver).</a:t>
                      </a:r>
                      <a:endParaRPr sz="1100">
                        <a:latin typeface="Mada"/>
                        <a:ea typeface="Mada"/>
                        <a:cs typeface="Mada"/>
                        <a:sym typeface="Mada"/>
                      </a:endParaRPr>
                    </a:p>
                    <a:p>
                      <a:pPr indent="0" lvl="0" marL="0" rtl="0" algn="l">
                        <a:spcBef>
                          <a:spcPts val="0"/>
                        </a:spcBef>
                        <a:spcAft>
                          <a:spcPts val="0"/>
                        </a:spcAft>
                        <a:buNone/>
                      </a:pPr>
                      <a:r>
                        <a:rPr b="1" lang="en" sz="1100">
                          <a:latin typeface="Mada"/>
                          <a:ea typeface="Mada"/>
                          <a:cs typeface="Mada"/>
                          <a:sym typeface="Mada"/>
                        </a:rPr>
                        <a:t>–</a:t>
                      </a:r>
                      <a:r>
                        <a:rPr lang="en" sz="1100">
                          <a:latin typeface="Mada"/>
                          <a:ea typeface="Mada"/>
                          <a:cs typeface="Mada"/>
                          <a:sym typeface="Mada"/>
                        </a:rPr>
                        <a:t>  ↑Glycolysis (muscle).</a:t>
                      </a:r>
                      <a:endParaRPr sz="1100">
                        <a:latin typeface="Mada"/>
                        <a:ea typeface="Mada"/>
                        <a:cs typeface="Mada"/>
                        <a:sym typeface="Mada"/>
                      </a:endParaRPr>
                    </a:p>
                  </a:txBody>
                  <a:tcPr marT="91425" marB="91425" marR="91425" marL="91425" anchor="ctr">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r>
            </a:tbl>
          </a:graphicData>
        </a:graphic>
      </p:graphicFrame>
      <p:graphicFrame>
        <p:nvGraphicFramePr>
          <p:cNvPr id="198" name="Google Shape;198;p39"/>
          <p:cNvGraphicFramePr/>
          <p:nvPr/>
        </p:nvGraphicFramePr>
        <p:xfrm>
          <a:off x="279775" y="5554527"/>
          <a:ext cx="3000000" cy="3000000"/>
        </p:xfrm>
        <a:graphic>
          <a:graphicData uri="http://schemas.openxmlformats.org/drawingml/2006/table">
            <a:tbl>
              <a:tblPr>
                <a:noFill/>
                <a:tableStyleId>{A94333D5-90E7-4E36-88E9-25C3D0A1E959}</a:tableStyleId>
              </a:tblPr>
              <a:tblGrid>
                <a:gridCol w="3117950"/>
              </a:tblGrid>
              <a:tr h="371850">
                <a:tc>
                  <a:txBody>
                    <a:bodyPr/>
                    <a:lstStyle/>
                    <a:p>
                      <a:pPr indent="0" lvl="0" marL="0" rtl="0" algn="ctr">
                        <a:spcBef>
                          <a:spcPts val="0"/>
                        </a:spcBef>
                        <a:spcAft>
                          <a:spcPts val="0"/>
                        </a:spcAft>
                        <a:buClr>
                          <a:schemeClr val="dk1"/>
                        </a:buClr>
                        <a:buSzPts val="1100"/>
                        <a:buFont typeface="Arial"/>
                        <a:buNone/>
                      </a:pPr>
                      <a:r>
                        <a:rPr b="1" lang="en" sz="1200">
                          <a:solidFill>
                            <a:srgbClr val="FFFFFF"/>
                          </a:solidFill>
                          <a:latin typeface="Mada"/>
                          <a:ea typeface="Mada"/>
                          <a:cs typeface="Mada"/>
                          <a:sym typeface="Mada"/>
                        </a:rPr>
                        <a:t>Protein Metabolism</a:t>
                      </a:r>
                      <a:endParaRPr b="1" sz="1200">
                        <a:solidFill>
                          <a:srgbClr val="FFFFFF"/>
                        </a:solidFill>
                        <a:latin typeface="Mada"/>
                        <a:ea typeface="Mada"/>
                        <a:cs typeface="Mada"/>
                        <a:sym typeface="Mada"/>
                      </a:endParaRPr>
                    </a:p>
                  </a:txBody>
                  <a:tcPr marT="91425" marB="91425" marR="91425" marL="91425" anchor="ctr">
                    <a:lnB cap="flat" cmpd="sng" w="9525">
                      <a:solidFill>
                        <a:srgbClr val="9E9E9E"/>
                      </a:solidFill>
                      <a:prstDash val="dash"/>
                      <a:round/>
                      <a:headEnd len="sm" w="sm" type="none"/>
                      <a:tailEnd len="sm" w="sm" type="none"/>
                    </a:lnB>
                    <a:solidFill>
                      <a:srgbClr val="78B8A3"/>
                    </a:solidFill>
                  </a:tcPr>
                </a:tc>
              </a:tr>
              <a:tr h="869275">
                <a:tc>
                  <a:txBody>
                    <a:bodyPr/>
                    <a:lstStyle/>
                    <a:p>
                      <a:pPr indent="-298450" lvl="0" marL="457200" rtl="0" algn="l">
                        <a:spcBef>
                          <a:spcPts val="0"/>
                        </a:spcBef>
                        <a:spcAft>
                          <a:spcPts val="0"/>
                        </a:spcAft>
                        <a:buSzPts val="1100"/>
                        <a:buFont typeface="Mada"/>
                        <a:buChar char="●"/>
                      </a:pPr>
                      <a:r>
                        <a:rPr b="1" lang="en" sz="1100">
                          <a:latin typeface="Mada"/>
                          <a:ea typeface="Mada"/>
                          <a:cs typeface="Mada"/>
                          <a:sym typeface="Mada"/>
                        </a:rPr>
                        <a:t>Liver:</a:t>
                      </a:r>
                      <a:endParaRPr b="1" sz="1100">
                        <a:latin typeface="Mada"/>
                        <a:ea typeface="Mada"/>
                        <a:cs typeface="Mada"/>
                        <a:sym typeface="Mada"/>
                      </a:endParaRPr>
                    </a:p>
                    <a:p>
                      <a:pPr indent="0" lvl="0" marL="0" rtl="0" algn="l">
                        <a:spcBef>
                          <a:spcPts val="0"/>
                        </a:spcBef>
                        <a:spcAft>
                          <a:spcPts val="0"/>
                        </a:spcAft>
                        <a:buNone/>
                      </a:pPr>
                      <a:r>
                        <a:rPr lang="en" sz="1100">
                          <a:latin typeface="Mada"/>
                          <a:ea typeface="Mada"/>
                          <a:cs typeface="Mada"/>
                          <a:sym typeface="Mada"/>
                        </a:rPr>
                        <a:t>–  </a:t>
                      </a:r>
                      <a:r>
                        <a:rPr lang="en" sz="1100">
                          <a:solidFill>
                            <a:srgbClr val="FF0000"/>
                          </a:solidFill>
                          <a:latin typeface="Mada"/>
                          <a:ea typeface="Mada"/>
                          <a:cs typeface="Mada"/>
                          <a:sym typeface="Mada"/>
                        </a:rPr>
                        <a:t>↓</a:t>
                      </a:r>
                      <a:r>
                        <a:rPr lang="en" sz="1100">
                          <a:latin typeface="Mada"/>
                          <a:ea typeface="Mada"/>
                          <a:cs typeface="Mada"/>
                          <a:sym typeface="Mada"/>
                        </a:rPr>
                        <a:t>protein catabolism. </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b="1" lang="en" sz="1100">
                          <a:latin typeface="Mada"/>
                          <a:ea typeface="Mada"/>
                          <a:cs typeface="Mada"/>
                          <a:sym typeface="Mada"/>
                        </a:rPr>
                        <a:t>Muscle:</a:t>
                      </a:r>
                      <a:endParaRPr b="1" sz="1100">
                        <a:latin typeface="Mada"/>
                        <a:ea typeface="Mada"/>
                        <a:cs typeface="Mada"/>
                        <a:sym typeface="Mada"/>
                      </a:endParaRPr>
                    </a:p>
                    <a:p>
                      <a:pPr indent="0" lvl="0" marL="0" rtl="0" algn="l">
                        <a:spcBef>
                          <a:spcPts val="0"/>
                        </a:spcBef>
                        <a:spcAft>
                          <a:spcPts val="0"/>
                        </a:spcAft>
                        <a:buNone/>
                      </a:pPr>
                      <a:r>
                        <a:rPr lang="en" sz="1100">
                          <a:latin typeface="Mada"/>
                          <a:ea typeface="Mada"/>
                          <a:cs typeface="Mada"/>
                          <a:sym typeface="Mada"/>
                        </a:rPr>
                        <a:t>–  </a:t>
                      </a:r>
                      <a:r>
                        <a:rPr lang="en" sz="1100">
                          <a:solidFill>
                            <a:schemeClr val="dk1"/>
                          </a:solidFill>
                          <a:latin typeface="Mada"/>
                          <a:ea typeface="Mada"/>
                          <a:cs typeface="Mada"/>
                          <a:sym typeface="Mada"/>
                        </a:rPr>
                        <a:t>↑</a:t>
                      </a:r>
                      <a:r>
                        <a:rPr lang="en" sz="1100">
                          <a:latin typeface="Mada"/>
                          <a:ea typeface="Mada"/>
                          <a:cs typeface="Mada"/>
                          <a:sym typeface="Mada"/>
                        </a:rPr>
                        <a:t>amino acids uptake.</a:t>
                      </a:r>
                      <a:endParaRPr sz="1100">
                        <a:latin typeface="Mada"/>
                        <a:ea typeface="Mada"/>
                        <a:cs typeface="Mada"/>
                        <a:sym typeface="Mada"/>
                      </a:endParaRPr>
                    </a:p>
                    <a:p>
                      <a:pPr indent="0" lvl="0" marL="0" rtl="0" algn="l">
                        <a:spcBef>
                          <a:spcPts val="0"/>
                        </a:spcBef>
                        <a:spcAft>
                          <a:spcPts val="0"/>
                        </a:spcAft>
                        <a:buNone/>
                      </a:pPr>
                      <a:r>
                        <a:rPr lang="en" sz="1100">
                          <a:latin typeface="Mada"/>
                          <a:ea typeface="Mada"/>
                          <a:cs typeface="Mada"/>
                          <a:sym typeface="Mada"/>
                        </a:rPr>
                        <a:t>–  </a:t>
                      </a:r>
                      <a:r>
                        <a:rPr lang="en" sz="1100">
                          <a:solidFill>
                            <a:schemeClr val="dk1"/>
                          </a:solidFill>
                          <a:latin typeface="Mada"/>
                          <a:ea typeface="Mada"/>
                          <a:cs typeface="Mada"/>
                          <a:sym typeface="Mada"/>
                        </a:rPr>
                        <a:t>↑</a:t>
                      </a:r>
                      <a:r>
                        <a:rPr lang="en" sz="1100">
                          <a:latin typeface="Mada"/>
                          <a:ea typeface="Mada"/>
                          <a:cs typeface="Mada"/>
                          <a:sym typeface="Mada"/>
                        </a:rPr>
                        <a:t>protein synthesis</a:t>
                      </a:r>
                      <a:endParaRPr sz="1100">
                        <a:latin typeface="Mada"/>
                        <a:ea typeface="Mada"/>
                        <a:cs typeface="Mada"/>
                        <a:sym typeface="Mada"/>
                      </a:endParaRPr>
                    </a:p>
                    <a:p>
                      <a:pPr indent="0" lvl="0" marL="0" rtl="0" algn="l">
                        <a:spcBef>
                          <a:spcPts val="0"/>
                        </a:spcBef>
                        <a:spcAft>
                          <a:spcPts val="0"/>
                        </a:spcAft>
                        <a:buNone/>
                      </a:pPr>
                      <a:r>
                        <a:rPr lang="en" sz="1100">
                          <a:latin typeface="Mada"/>
                          <a:ea typeface="Mada"/>
                          <a:cs typeface="Mada"/>
                          <a:sym typeface="Mada"/>
                        </a:rPr>
                        <a:t>–  </a:t>
                      </a:r>
                      <a:r>
                        <a:rPr lang="en" sz="1100">
                          <a:solidFill>
                            <a:schemeClr val="dk1"/>
                          </a:solidFill>
                          <a:latin typeface="Mada"/>
                          <a:ea typeface="Mada"/>
                          <a:cs typeface="Mada"/>
                          <a:sym typeface="Mada"/>
                        </a:rPr>
                        <a:t>↑</a:t>
                      </a:r>
                      <a:r>
                        <a:rPr lang="en" sz="1100">
                          <a:latin typeface="Mada"/>
                          <a:ea typeface="Mada"/>
                          <a:cs typeface="Mada"/>
                          <a:sym typeface="Mada"/>
                        </a:rPr>
                        <a:t>glycogen synthesis (glycogenesis).</a:t>
                      </a:r>
                      <a:endParaRPr b="1" sz="1100">
                        <a:latin typeface="Mada"/>
                        <a:ea typeface="Mada"/>
                        <a:cs typeface="Mada"/>
                        <a:sym typeface="Mada"/>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r>
            </a:tbl>
          </a:graphicData>
        </a:graphic>
      </p:graphicFrame>
      <p:graphicFrame>
        <p:nvGraphicFramePr>
          <p:cNvPr id="199" name="Google Shape;199;p39"/>
          <p:cNvGraphicFramePr/>
          <p:nvPr/>
        </p:nvGraphicFramePr>
        <p:xfrm>
          <a:off x="3528075" y="3366268"/>
          <a:ext cx="3000000" cy="3000000"/>
        </p:xfrm>
        <a:graphic>
          <a:graphicData uri="http://schemas.openxmlformats.org/drawingml/2006/table">
            <a:tbl>
              <a:tblPr>
                <a:noFill/>
                <a:tableStyleId>{A94333D5-90E7-4E36-88E9-25C3D0A1E959}</a:tableStyleId>
              </a:tblPr>
              <a:tblGrid>
                <a:gridCol w="3117950"/>
              </a:tblGrid>
              <a:tr h="335075">
                <a:tc>
                  <a:txBody>
                    <a:bodyPr/>
                    <a:lstStyle/>
                    <a:p>
                      <a:pPr indent="0" lvl="0" marL="0" rtl="0" algn="ctr">
                        <a:spcBef>
                          <a:spcPts val="0"/>
                        </a:spcBef>
                        <a:spcAft>
                          <a:spcPts val="0"/>
                        </a:spcAft>
                        <a:buClr>
                          <a:schemeClr val="dk1"/>
                        </a:buClr>
                        <a:buSzPts val="1100"/>
                        <a:buFont typeface="Arial"/>
                        <a:buNone/>
                      </a:pPr>
                      <a:r>
                        <a:rPr b="1" lang="en" sz="1200">
                          <a:solidFill>
                            <a:srgbClr val="FFFFFF"/>
                          </a:solidFill>
                          <a:latin typeface="Mada"/>
                          <a:ea typeface="Mada"/>
                          <a:cs typeface="Mada"/>
                          <a:sym typeface="Mada"/>
                        </a:rPr>
                        <a:t>Fat </a:t>
                      </a:r>
                      <a:r>
                        <a:rPr b="1" lang="en" sz="1200">
                          <a:solidFill>
                            <a:srgbClr val="FFFFFF"/>
                          </a:solidFill>
                          <a:latin typeface="Mada"/>
                          <a:ea typeface="Mada"/>
                          <a:cs typeface="Mada"/>
                          <a:sym typeface="Mada"/>
                        </a:rPr>
                        <a:t>Metabolism</a:t>
                      </a:r>
                      <a:endParaRPr b="1" sz="1200">
                        <a:solidFill>
                          <a:srgbClr val="FFFFFF"/>
                        </a:solidFill>
                        <a:latin typeface="Mada"/>
                        <a:ea typeface="Mada"/>
                        <a:cs typeface="Mada"/>
                        <a:sym typeface="Mada"/>
                      </a:endParaRPr>
                    </a:p>
                  </a:txBody>
                  <a:tcPr marT="91425" marB="91425" marR="91425" marL="91425" anchor="ctr">
                    <a:lnB cap="flat" cmpd="sng" w="9525">
                      <a:solidFill>
                        <a:srgbClr val="9E9E9E"/>
                      </a:solidFill>
                      <a:prstDash val="dash"/>
                      <a:round/>
                      <a:headEnd len="sm" w="sm" type="none"/>
                      <a:tailEnd len="sm" w="sm" type="none"/>
                    </a:lnB>
                    <a:solidFill>
                      <a:srgbClr val="78B8A3"/>
                    </a:solidFill>
                  </a:tcPr>
                </a:tc>
              </a:tr>
              <a:tr h="1725900">
                <a:tc>
                  <a:txBody>
                    <a:bodyPr/>
                    <a:lstStyle/>
                    <a:p>
                      <a:pPr indent="-298450" lvl="0" marL="457200" rtl="0" algn="l">
                        <a:spcBef>
                          <a:spcPts val="0"/>
                        </a:spcBef>
                        <a:spcAft>
                          <a:spcPts val="0"/>
                        </a:spcAft>
                        <a:buSzPts val="1100"/>
                        <a:buFont typeface="Mada"/>
                        <a:buChar char="●"/>
                      </a:pPr>
                      <a:r>
                        <a:rPr b="1" lang="en" sz="1100">
                          <a:latin typeface="Mada"/>
                          <a:ea typeface="Mada"/>
                          <a:cs typeface="Mada"/>
                          <a:sym typeface="Mada"/>
                        </a:rPr>
                        <a:t>Liver:</a:t>
                      </a:r>
                      <a:endParaRPr b="1" sz="1100">
                        <a:latin typeface="Mada"/>
                        <a:ea typeface="Mada"/>
                        <a:cs typeface="Mada"/>
                        <a:sym typeface="Mada"/>
                      </a:endParaRPr>
                    </a:p>
                    <a:p>
                      <a:pPr indent="0" lvl="0" marL="0" rtl="0" algn="l">
                        <a:spcBef>
                          <a:spcPts val="0"/>
                        </a:spcBef>
                        <a:spcAft>
                          <a:spcPts val="0"/>
                        </a:spcAft>
                        <a:buNone/>
                      </a:pPr>
                      <a:r>
                        <a:rPr lang="en" sz="1100">
                          <a:latin typeface="Mada"/>
                          <a:ea typeface="Mada"/>
                          <a:cs typeface="Mada"/>
                          <a:sym typeface="Mada"/>
                        </a:rPr>
                        <a:t>–  </a:t>
                      </a:r>
                      <a:r>
                        <a:rPr lang="en" sz="1100">
                          <a:solidFill>
                            <a:schemeClr val="dk1"/>
                          </a:solidFill>
                          <a:latin typeface="Mada"/>
                          <a:ea typeface="Mada"/>
                          <a:cs typeface="Mada"/>
                          <a:sym typeface="Mada"/>
                        </a:rPr>
                        <a:t>↑</a:t>
                      </a:r>
                      <a:r>
                        <a:rPr lang="en" sz="1100">
                          <a:latin typeface="Mada"/>
                          <a:ea typeface="Mada"/>
                          <a:cs typeface="Mada"/>
                          <a:sym typeface="Mada"/>
                        </a:rPr>
                        <a:t>Lipogenesis.</a:t>
                      </a:r>
                      <a:endParaRPr sz="1100">
                        <a:latin typeface="Mada"/>
                        <a:ea typeface="Mada"/>
                        <a:cs typeface="Mada"/>
                        <a:sym typeface="Mada"/>
                      </a:endParaRPr>
                    </a:p>
                    <a:p>
                      <a:pPr indent="0" lvl="0" marL="0" rtl="0" algn="l">
                        <a:spcBef>
                          <a:spcPts val="0"/>
                        </a:spcBef>
                        <a:spcAft>
                          <a:spcPts val="0"/>
                        </a:spcAft>
                        <a:buNone/>
                      </a:pPr>
                      <a:r>
                        <a:rPr lang="en" sz="1100">
                          <a:latin typeface="Mada"/>
                          <a:ea typeface="Mada"/>
                          <a:cs typeface="Mada"/>
                          <a:sym typeface="Mada"/>
                        </a:rPr>
                        <a:t>–  </a:t>
                      </a:r>
                      <a:r>
                        <a:rPr lang="en" sz="1100">
                          <a:solidFill>
                            <a:srgbClr val="FF0000"/>
                          </a:solidFill>
                          <a:latin typeface="Mada"/>
                          <a:ea typeface="Mada"/>
                          <a:cs typeface="Mada"/>
                          <a:sym typeface="Mada"/>
                        </a:rPr>
                        <a:t>↓</a:t>
                      </a:r>
                      <a:r>
                        <a:rPr lang="en" sz="1100">
                          <a:latin typeface="Mada"/>
                          <a:ea typeface="Mada"/>
                          <a:cs typeface="Mada"/>
                          <a:sym typeface="Mada"/>
                        </a:rPr>
                        <a:t>Lipolysis.</a:t>
                      </a:r>
                      <a:endParaRPr sz="1100">
                        <a:latin typeface="Mada"/>
                        <a:ea typeface="Mada"/>
                        <a:cs typeface="Mada"/>
                        <a:sym typeface="Mada"/>
                      </a:endParaRPr>
                    </a:p>
                    <a:p>
                      <a:pPr indent="0" lvl="0" marL="0" rtl="0" algn="l">
                        <a:spcBef>
                          <a:spcPts val="0"/>
                        </a:spcBef>
                        <a:spcAft>
                          <a:spcPts val="0"/>
                        </a:spcAft>
                        <a:buNone/>
                      </a:pPr>
                      <a:r>
                        <a:rPr lang="en" sz="1100">
                          <a:latin typeface="Mada"/>
                          <a:ea typeface="Mada"/>
                          <a:cs typeface="Mada"/>
                          <a:sym typeface="Mada"/>
                        </a:rPr>
                        <a:t>– Inhibits conversion of fatty acids to keto acids. </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b="1" lang="en" sz="1100">
                          <a:latin typeface="Mada"/>
                          <a:ea typeface="Mada"/>
                          <a:cs typeface="Mada"/>
                          <a:sym typeface="Mada"/>
                        </a:rPr>
                        <a:t>Adipose Tissue:</a:t>
                      </a:r>
                      <a:endParaRPr b="1" sz="1100">
                        <a:latin typeface="Mada"/>
                        <a:ea typeface="Mada"/>
                        <a:cs typeface="Mada"/>
                        <a:sym typeface="Mada"/>
                      </a:endParaRPr>
                    </a:p>
                    <a:p>
                      <a:pPr indent="0" lvl="0" marL="0" rtl="0" algn="l">
                        <a:spcBef>
                          <a:spcPts val="0"/>
                        </a:spcBef>
                        <a:spcAft>
                          <a:spcPts val="0"/>
                        </a:spcAft>
                        <a:buNone/>
                      </a:pPr>
                      <a:r>
                        <a:rPr lang="en" sz="1100">
                          <a:latin typeface="Mada"/>
                          <a:ea typeface="Mada"/>
                          <a:cs typeface="Mada"/>
                          <a:sym typeface="Mada"/>
                        </a:rPr>
                        <a:t>–  </a:t>
                      </a:r>
                      <a:r>
                        <a:rPr lang="en" sz="1100">
                          <a:solidFill>
                            <a:schemeClr val="dk1"/>
                          </a:solidFill>
                          <a:latin typeface="Mada"/>
                          <a:ea typeface="Mada"/>
                          <a:cs typeface="Mada"/>
                          <a:sym typeface="Mada"/>
                        </a:rPr>
                        <a:t>↑</a:t>
                      </a:r>
                      <a:r>
                        <a:rPr lang="en" sz="1100">
                          <a:latin typeface="Mada"/>
                          <a:ea typeface="Mada"/>
                          <a:cs typeface="Mada"/>
                          <a:sym typeface="Mada"/>
                        </a:rPr>
                        <a:t>Triglycerides storage. </a:t>
                      </a:r>
                      <a:endParaRPr sz="1100">
                        <a:latin typeface="Mada"/>
                        <a:ea typeface="Mada"/>
                        <a:cs typeface="Mada"/>
                        <a:sym typeface="Mada"/>
                      </a:endParaRPr>
                    </a:p>
                    <a:p>
                      <a:pPr indent="0" lvl="0" marL="0" rtl="0" algn="l">
                        <a:spcBef>
                          <a:spcPts val="0"/>
                        </a:spcBef>
                        <a:spcAft>
                          <a:spcPts val="0"/>
                        </a:spcAft>
                        <a:buNone/>
                      </a:pPr>
                      <a:r>
                        <a:rPr lang="en" sz="1100">
                          <a:latin typeface="Mada"/>
                          <a:ea typeface="Mada"/>
                          <a:cs typeface="Mada"/>
                          <a:sym typeface="Mada"/>
                        </a:rPr>
                        <a:t>–  </a:t>
                      </a:r>
                      <a:r>
                        <a:rPr lang="en" sz="1100">
                          <a:solidFill>
                            <a:schemeClr val="dk1"/>
                          </a:solidFill>
                          <a:latin typeface="Mada"/>
                          <a:ea typeface="Mada"/>
                          <a:cs typeface="Mada"/>
                          <a:sym typeface="Mada"/>
                        </a:rPr>
                        <a:t>↑</a:t>
                      </a:r>
                      <a:r>
                        <a:rPr lang="en" sz="1100">
                          <a:latin typeface="Mada"/>
                          <a:ea typeface="Mada"/>
                          <a:cs typeface="Mada"/>
                          <a:sym typeface="Mada"/>
                        </a:rPr>
                        <a:t>Fatty acids synthesis.</a:t>
                      </a:r>
                      <a:endParaRPr sz="1100">
                        <a:latin typeface="Mada"/>
                        <a:ea typeface="Mada"/>
                        <a:cs typeface="Mada"/>
                        <a:sym typeface="Mada"/>
                      </a:endParaRPr>
                    </a:p>
                    <a:p>
                      <a:pPr indent="0" lvl="0" marL="0" rtl="0" algn="l">
                        <a:spcBef>
                          <a:spcPts val="0"/>
                        </a:spcBef>
                        <a:spcAft>
                          <a:spcPts val="0"/>
                        </a:spcAft>
                        <a:buNone/>
                      </a:pPr>
                      <a:r>
                        <a:rPr lang="en" sz="1100">
                          <a:latin typeface="Mada"/>
                          <a:ea typeface="Mada"/>
                          <a:cs typeface="Mada"/>
                          <a:sym typeface="Mada"/>
                        </a:rPr>
                        <a:t> – </a:t>
                      </a:r>
                      <a:r>
                        <a:rPr lang="en" sz="1100">
                          <a:solidFill>
                            <a:srgbClr val="FF0000"/>
                          </a:solidFill>
                          <a:latin typeface="Mada"/>
                          <a:ea typeface="Mada"/>
                          <a:cs typeface="Mada"/>
                          <a:sym typeface="Mada"/>
                        </a:rPr>
                        <a:t>↓</a:t>
                      </a:r>
                      <a:r>
                        <a:rPr lang="en" sz="1100">
                          <a:latin typeface="Mada"/>
                          <a:ea typeface="Mada"/>
                          <a:cs typeface="Mada"/>
                          <a:sym typeface="Mada"/>
                        </a:rPr>
                        <a:t>Lipolysis</a:t>
                      </a:r>
                      <a:endParaRPr sz="1100">
                        <a:latin typeface="Mada"/>
                        <a:ea typeface="Mada"/>
                        <a:cs typeface="Mada"/>
                        <a:sym typeface="Mada"/>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r>
            </a:tbl>
          </a:graphicData>
        </a:graphic>
      </p:graphicFrame>
      <p:graphicFrame>
        <p:nvGraphicFramePr>
          <p:cNvPr id="200" name="Google Shape;200;p39"/>
          <p:cNvGraphicFramePr/>
          <p:nvPr/>
        </p:nvGraphicFramePr>
        <p:xfrm>
          <a:off x="3528095" y="5558559"/>
          <a:ext cx="3000000" cy="3000000"/>
        </p:xfrm>
        <a:graphic>
          <a:graphicData uri="http://schemas.openxmlformats.org/drawingml/2006/table">
            <a:tbl>
              <a:tblPr>
                <a:noFill/>
                <a:tableStyleId>{A94333D5-90E7-4E36-88E9-25C3D0A1E959}</a:tableStyleId>
              </a:tblPr>
              <a:tblGrid>
                <a:gridCol w="3117950"/>
              </a:tblGrid>
              <a:tr h="367825">
                <a:tc>
                  <a:txBody>
                    <a:bodyPr/>
                    <a:lstStyle/>
                    <a:p>
                      <a:pPr indent="0" lvl="0" marL="0" rtl="0" algn="ctr">
                        <a:spcBef>
                          <a:spcPts val="0"/>
                        </a:spcBef>
                        <a:spcAft>
                          <a:spcPts val="0"/>
                        </a:spcAft>
                        <a:buClr>
                          <a:schemeClr val="dk1"/>
                        </a:buClr>
                        <a:buSzPts val="1100"/>
                        <a:buFont typeface="Arial"/>
                        <a:buNone/>
                      </a:pPr>
                      <a:r>
                        <a:rPr b="1" lang="en" sz="1200">
                          <a:solidFill>
                            <a:srgbClr val="FFFFFF"/>
                          </a:solidFill>
                          <a:latin typeface="Mada"/>
                          <a:ea typeface="Mada"/>
                          <a:cs typeface="Mada"/>
                          <a:sym typeface="Mada"/>
                        </a:rPr>
                        <a:t>potassium</a:t>
                      </a:r>
                      <a:endParaRPr b="1" sz="1200">
                        <a:solidFill>
                          <a:srgbClr val="FFFFFF"/>
                        </a:solidFill>
                        <a:latin typeface="Mada"/>
                        <a:ea typeface="Mada"/>
                        <a:cs typeface="Mada"/>
                        <a:sym typeface="Mada"/>
                      </a:endParaRPr>
                    </a:p>
                  </a:txBody>
                  <a:tcPr marT="91425" marB="91425" marR="91425" marL="91425">
                    <a:lnB cap="flat" cmpd="sng" w="9525">
                      <a:solidFill>
                        <a:srgbClr val="9E9E9E"/>
                      </a:solidFill>
                      <a:prstDash val="dash"/>
                      <a:round/>
                      <a:headEnd len="sm" w="sm" type="none"/>
                      <a:tailEnd len="sm" w="sm" type="none"/>
                    </a:lnB>
                    <a:solidFill>
                      <a:srgbClr val="78B8A3"/>
                    </a:solidFill>
                  </a:tcPr>
                </a:tc>
              </a:tr>
              <a:tr h="1211550">
                <a:tc>
                  <a:txBody>
                    <a:bodyPr/>
                    <a:lstStyle/>
                    <a:p>
                      <a:pPr indent="0" lvl="0" marL="0" rtl="0" algn="l">
                        <a:spcBef>
                          <a:spcPts val="0"/>
                        </a:spcBef>
                        <a:spcAft>
                          <a:spcPts val="0"/>
                        </a:spcAft>
                        <a:buNone/>
                      </a:pPr>
                      <a:r>
                        <a:rPr lang="en" sz="1100">
                          <a:latin typeface="Mada"/>
                          <a:ea typeface="Mada"/>
                          <a:cs typeface="Mada"/>
                          <a:sym typeface="Mada"/>
                        </a:rPr>
                        <a:t>–  </a:t>
                      </a:r>
                      <a:r>
                        <a:rPr lang="en" sz="1100">
                          <a:solidFill>
                            <a:schemeClr val="dk1"/>
                          </a:solidFill>
                          <a:latin typeface="Mada"/>
                          <a:ea typeface="Mada"/>
                          <a:cs typeface="Mada"/>
                          <a:sym typeface="Mada"/>
                        </a:rPr>
                        <a:t>↑</a:t>
                      </a:r>
                      <a:r>
                        <a:rPr lang="en" sz="1100">
                          <a:latin typeface="Mada"/>
                          <a:ea typeface="Mada"/>
                          <a:cs typeface="Mada"/>
                          <a:sym typeface="Mada"/>
                        </a:rPr>
                        <a:t>potassium uptake into cells.</a:t>
                      </a:r>
                      <a:endParaRPr sz="1100">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r>
            </a:tbl>
          </a:graphicData>
        </a:graphic>
      </p:graphicFrame>
      <p:sp>
        <p:nvSpPr>
          <p:cNvPr id="201" name="Google Shape;201;p39"/>
          <p:cNvSpPr txBox="1"/>
          <p:nvPr/>
        </p:nvSpPr>
        <p:spPr>
          <a:xfrm>
            <a:off x="0" y="2974742"/>
            <a:ext cx="3000000" cy="495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78B8A3"/>
              </a:buClr>
              <a:buSzPts val="1800"/>
              <a:buFont typeface="Mada"/>
              <a:buChar char="●"/>
            </a:pPr>
            <a:r>
              <a:rPr b="1" lang="en" sz="1800">
                <a:solidFill>
                  <a:srgbClr val="78B8A3"/>
                </a:solidFill>
                <a:latin typeface="Mada"/>
                <a:ea typeface="Mada"/>
                <a:cs typeface="Mada"/>
                <a:sym typeface="Mada"/>
              </a:rPr>
              <a:t>Effects of insulin :</a:t>
            </a:r>
            <a:endParaRPr/>
          </a:p>
        </p:txBody>
      </p:sp>
      <p:pic>
        <p:nvPicPr>
          <p:cNvPr id="202" name="Google Shape;202;p39"/>
          <p:cNvPicPr preferRelativeResize="0"/>
          <p:nvPr/>
        </p:nvPicPr>
        <p:blipFill>
          <a:blip r:embed="rId3">
            <a:alphaModFix/>
          </a:blip>
          <a:stretch>
            <a:fillRect/>
          </a:stretch>
        </p:blipFill>
        <p:spPr>
          <a:xfrm>
            <a:off x="5476799" y="1369480"/>
            <a:ext cx="1272101" cy="1465076"/>
          </a:xfrm>
          <a:prstGeom prst="rect">
            <a:avLst/>
          </a:prstGeom>
          <a:noFill/>
          <a:ln cap="flat" cmpd="sng" w="9525">
            <a:solidFill>
              <a:srgbClr val="000000"/>
            </a:solidFill>
            <a:prstDash val="solid"/>
            <a:round/>
            <a:headEnd len="sm" w="sm" type="none"/>
            <a:tailEnd len="sm" w="sm" type="none"/>
          </a:ln>
        </p:spPr>
      </p:pic>
      <p:graphicFrame>
        <p:nvGraphicFramePr>
          <p:cNvPr id="203" name="Google Shape;203;p39"/>
          <p:cNvGraphicFramePr/>
          <p:nvPr/>
        </p:nvGraphicFramePr>
        <p:xfrm>
          <a:off x="88651" y="7794708"/>
          <a:ext cx="3000000" cy="3000000"/>
        </p:xfrm>
        <a:graphic>
          <a:graphicData uri="http://schemas.openxmlformats.org/drawingml/2006/table">
            <a:tbl>
              <a:tblPr>
                <a:noFill/>
                <a:tableStyleId>{A94333D5-90E7-4E36-88E9-25C3D0A1E959}</a:tableStyleId>
              </a:tblPr>
              <a:tblGrid>
                <a:gridCol w="6721800"/>
              </a:tblGrid>
              <a:tr h="212425">
                <a:tc>
                  <a:txBody>
                    <a:bodyPr/>
                    <a:lstStyle/>
                    <a:p>
                      <a:pPr indent="0" lvl="0" marL="0" rtl="0" algn="ctr">
                        <a:spcBef>
                          <a:spcPts val="0"/>
                        </a:spcBef>
                        <a:spcAft>
                          <a:spcPts val="0"/>
                        </a:spcAft>
                        <a:buNone/>
                      </a:pPr>
                      <a:r>
                        <a:rPr b="1" lang="en" sz="1500">
                          <a:solidFill>
                            <a:srgbClr val="FFFFFF"/>
                          </a:solidFill>
                          <a:latin typeface="Mada"/>
                          <a:ea typeface="Mada"/>
                          <a:cs typeface="Mada"/>
                          <a:sym typeface="Mada"/>
                        </a:rPr>
                        <a:t>Routes of administrations of exogenous insulin</a:t>
                      </a:r>
                      <a:endParaRPr sz="1500">
                        <a:solidFill>
                          <a:srgbClr val="FFFFFF"/>
                        </a:solidFill>
                      </a:endParaRPr>
                    </a:p>
                  </a:txBody>
                  <a:tcPr marT="91425" marB="91425" marR="91425" marL="91425">
                    <a:solidFill>
                      <a:srgbClr val="434343"/>
                    </a:solidFill>
                  </a:tcPr>
                </a:tc>
              </a:tr>
              <a:tr h="1820575">
                <a:tc>
                  <a:txBody>
                    <a:bodyPr/>
                    <a:lstStyle/>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Can not be given orally </a:t>
                      </a:r>
                      <a:r>
                        <a:rPr lang="en" sz="1200">
                          <a:solidFill>
                            <a:srgbClr val="6AA84F"/>
                          </a:solidFill>
                          <a:latin typeface="Mada"/>
                          <a:ea typeface="Mada"/>
                          <a:cs typeface="Mada"/>
                          <a:sym typeface="Mada"/>
                        </a:rPr>
                        <a:t>because its a protein and it will be digested</a:t>
                      </a:r>
                      <a:endParaRPr baseline="30000" sz="1200">
                        <a:solidFill>
                          <a:srgbClr val="6AA84F"/>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Insulin </a:t>
                      </a:r>
                      <a:r>
                        <a:rPr lang="en" sz="1200">
                          <a:solidFill>
                            <a:schemeClr val="dk1"/>
                          </a:solidFill>
                          <a:latin typeface="Mada"/>
                          <a:ea typeface="Mada"/>
                          <a:cs typeface="Mada"/>
                          <a:sym typeface="Mada"/>
                        </a:rPr>
                        <a:t>syringes</a:t>
                      </a:r>
                      <a:r>
                        <a:rPr lang="en" sz="1200">
                          <a:solidFill>
                            <a:schemeClr val="dk1"/>
                          </a:solidFill>
                          <a:latin typeface="Mada"/>
                          <a:ea typeface="Mada"/>
                          <a:cs typeface="Mada"/>
                          <a:sym typeface="Mada"/>
                        </a:rPr>
                        <a:t>, given </a:t>
                      </a:r>
                      <a:r>
                        <a:rPr lang="en" sz="1200">
                          <a:solidFill>
                            <a:srgbClr val="FF0000"/>
                          </a:solidFill>
                          <a:latin typeface="Mada"/>
                          <a:ea typeface="Mada"/>
                          <a:cs typeface="Mada"/>
                          <a:sym typeface="Mada"/>
                        </a:rPr>
                        <a:t>s.c </a:t>
                      </a:r>
                      <a:r>
                        <a:rPr lang="en" sz="1200">
                          <a:solidFill>
                            <a:schemeClr val="dk1"/>
                          </a:solidFill>
                          <a:latin typeface="Mada"/>
                          <a:ea typeface="Mada"/>
                          <a:cs typeface="Mada"/>
                          <a:sym typeface="Mada"/>
                        </a:rPr>
                        <a:t>in</a:t>
                      </a:r>
                      <a:r>
                        <a:rPr b="1" lang="en" sz="1200">
                          <a:solidFill>
                            <a:schemeClr val="dk1"/>
                          </a:solidFill>
                          <a:latin typeface="Mada"/>
                          <a:ea typeface="Mada"/>
                          <a:cs typeface="Mada"/>
                          <a:sym typeface="Mada"/>
                        </a:rPr>
                        <a:t> </a:t>
                      </a:r>
                      <a:r>
                        <a:rPr lang="en" sz="1200">
                          <a:solidFill>
                            <a:schemeClr val="dk1"/>
                          </a:solidFill>
                          <a:latin typeface="Mada"/>
                          <a:ea typeface="Mada"/>
                          <a:cs typeface="Mada"/>
                          <a:sym typeface="Mada"/>
                        </a:rPr>
                        <a:t>arms, abdomen, thighs</a:t>
                      </a:r>
                      <a:r>
                        <a:rPr baseline="30000" lang="en" sz="1200">
                          <a:solidFill>
                            <a:srgbClr val="6AA84F"/>
                          </a:solidFill>
                          <a:latin typeface="Mada"/>
                          <a:ea typeface="Mada"/>
                          <a:cs typeface="Mada"/>
                          <a:sym typeface="Mada"/>
                        </a:rPr>
                        <a:t>4</a:t>
                      </a:r>
                      <a:endParaRPr baseline="30000" sz="1200">
                        <a:solidFill>
                          <a:srgbClr val="6AA84F"/>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Portable pin injector (pre-filled)</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Continuous S.C. infusion</a:t>
                      </a:r>
                      <a:r>
                        <a:rPr baseline="30000" lang="en" sz="1200">
                          <a:solidFill>
                            <a:srgbClr val="6AA84F"/>
                          </a:solidFill>
                          <a:latin typeface="Mada"/>
                          <a:ea typeface="Mada"/>
                          <a:cs typeface="Mada"/>
                          <a:sym typeface="Mada"/>
                        </a:rPr>
                        <a:t>5</a:t>
                      </a:r>
                      <a:r>
                        <a:rPr lang="en" sz="1200">
                          <a:solidFill>
                            <a:schemeClr val="dk1"/>
                          </a:solidFill>
                          <a:latin typeface="Mada"/>
                          <a:ea typeface="Mada"/>
                          <a:cs typeface="Mada"/>
                          <a:sym typeface="Mada"/>
                        </a:rPr>
                        <a:t> (insulin pump)</a:t>
                      </a:r>
                      <a:endParaRPr sz="1200">
                        <a:solidFill>
                          <a:schemeClr val="dk1"/>
                        </a:solidFill>
                        <a:latin typeface="Mada"/>
                        <a:ea typeface="Mada"/>
                        <a:cs typeface="Mada"/>
                        <a:sym typeface="Mada"/>
                      </a:endParaRPr>
                    </a:p>
                    <a:p>
                      <a:pPr indent="-304800" lvl="2" marL="13716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More convenient</a:t>
                      </a:r>
                      <a:endParaRPr sz="1200">
                        <a:solidFill>
                          <a:schemeClr val="dk1"/>
                        </a:solidFill>
                        <a:latin typeface="Mada"/>
                        <a:ea typeface="Mada"/>
                        <a:cs typeface="Mada"/>
                        <a:sym typeface="Mada"/>
                      </a:endParaRPr>
                    </a:p>
                    <a:p>
                      <a:pPr indent="-304800" lvl="2" marL="13716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Eliminate multiple daily injection</a:t>
                      </a:r>
                      <a:endParaRPr sz="1200">
                        <a:solidFill>
                          <a:schemeClr val="dk1"/>
                        </a:solidFill>
                        <a:latin typeface="Mada"/>
                        <a:ea typeface="Mada"/>
                        <a:cs typeface="Mada"/>
                        <a:sym typeface="Mada"/>
                      </a:endParaRPr>
                    </a:p>
                    <a:p>
                      <a:pPr indent="-304800" lvl="2" marL="13716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Programmed to deliver basal rate of insulin</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Intravenously in a hyperglycemic emergency</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Inhaled aerosols, transdermal, intranasal</a:t>
                      </a:r>
                      <a:r>
                        <a:rPr lang="en" sz="1200">
                          <a:solidFill>
                            <a:srgbClr val="A61C00"/>
                          </a:solidFill>
                          <a:latin typeface="Mada"/>
                          <a:ea typeface="Mada"/>
                          <a:cs typeface="Mada"/>
                          <a:sym typeface="Mada"/>
                        </a:rPr>
                        <a:t> </a:t>
                      </a:r>
                      <a:r>
                        <a:rPr lang="en" sz="1200">
                          <a:latin typeface="Mada"/>
                          <a:ea typeface="Mada"/>
                          <a:cs typeface="Mada"/>
                          <a:sym typeface="Mada"/>
                        </a:rPr>
                        <a:t>(Under Clinical Trials)</a:t>
                      </a:r>
                      <a:endParaRPr sz="1200"/>
                    </a:p>
                  </a:txBody>
                  <a:tcPr marT="91425" marB="91425" marR="91425" marL="91425"/>
                </a:tc>
              </a:tr>
              <a:tr h="158725">
                <a:tc>
                  <a:txBody>
                    <a:bodyPr/>
                    <a:lstStyle/>
                    <a:p>
                      <a:pPr indent="0" lvl="0" marL="0" rtl="0" algn="ctr">
                        <a:spcBef>
                          <a:spcPts val="0"/>
                        </a:spcBef>
                        <a:spcAft>
                          <a:spcPts val="0"/>
                        </a:spcAft>
                        <a:buNone/>
                      </a:pPr>
                      <a:r>
                        <a:rPr b="1" lang="en" sz="1500">
                          <a:solidFill>
                            <a:srgbClr val="FFFFFF"/>
                          </a:solidFill>
                          <a:latin typeface="Mada"/>
                          <a:ea typeface="Mada"/>
                          <a:cs typeface="Mada"/>
                          <a:sym typeface="Mada"/>
                        </a:rPr>
                        <a:t>Insulin degradation</a:t>
                      </a:r>
                      <a:endParaRPr sz="1500">
                        <a:solidFill>
                          <a:srgbClr val="FFFFFF"/>
                        </a:solidFill>
                      </a:endParaRPr>
                    </a:p>
                  </a:txBody>
                  <a:tcPr marT="91425" marB="91425" marR="91425" marL="91425">
                    <a:solidFill>
                      <a:srgbClr val="434343"/>
                    </a:solidFill>
                  </a:tcPr>
                </a:tc>
              </a:tr>
              <a:tr h="952075">
                <a:tc>
                  <a:txBody>
                    <a:bodyPr/>
                    <a:lstStyle/>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Basal level of endogenous insulin is </a:t>
                      </a:r>
                      <a:r>
                        <a:rPr b="1" lang="en" sz="1200">
                          <a:solidFill>
                            <a:schemeClr val="dk1"/>
                          </a:solidFill>
                          <a:latin typeface="Mada"/>
                          <a:ea typeface="Mada"/>
                          <a:cs typeface="Mada"/>
                          <a:sym typeface="Mada"/>
                        </a:rPr>
                        <a:t>5-15 µU/ml</a:t>
                      </a:r>
                      <a:endParaRPr b="1" baseline="30000" sz="1200">
                        <a:solidFill>
                          <a:srgbClr val="6AA84F"/>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Half life of circulating insulin is 3-5 min</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60% liver &amp; 40% kidney (</a:t>
                      </a:r>
                      <a:r>
                        <a:rPr b="1" lang="en" sz="1200">
                          <a:solidFill>
                            <a:srgbClr val="FF0000"/>
                          </a:solidFill>
                          <a:latin typeface="Mada"/>
                          <a:ea typeface="Mada"/>
                          <a:cs typeface="Mada"/>
                          <a:sym typeface="Mada"/>
                        </a:rPr>
                        <a:t>endogenous insulin</a:t>
                      </a:r>
                      <a:r>
                        <a:rPr lang="en"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60% kidney &amp; 40% liver (</a:t>
                      </a:r>
                      <a:r>
                        <a:rPr b="1" lang="en" sz="1200">
                          <a:solidFill>
                            <a:srgbClr val="FF0000"/>
                          </a:solidFill>
                          <a:latin typeface="Mada"/>
                          <a:ea typeface="Mada"/>
                          <a:cs typeface="Mada"/>
                          <a:sym typeface="Mada"/>
                        </a:rPr>
                        <a:t>exogenous insulin</a:t>
                      </a:r>
                      <a:r>
                        <a:rPr lang="en" sz="1200">
                          <a:solidFill>
                            <a:schemeClr val="dk1"/>
                          </a:solidFill>
                          <a:latin typeface="Mada"/>
                          <a:ea typeface="Mada"/>
                          <a:cs typeface="Mada"/>
                          <a:sym typeface="Mada"/>
                        </a:rPr>
                        <a:t>)</a:t>
                      </a:r>
                      <a:endParaRPr sz="1200"/>
                    </a:p>
                  </a:txBody>
                  <a:tcPr marT="91425" marB="91425" marR="91425" marL="91425"/>
                </a:tc>
              </a:tr>
            </a:tbl>
          </a:graphicData>
        </a:graphic>
      </p:graphicFrame>
      <p:sp>
        <p:nvSpPr>
          <p:cNvPr id="204" name="Google Shape;204;p39"/>
          <p:cNvSpPr txBox="1"/>
          <p:nvPr/>
        </p:nvSpPr>
        <p:spPr>
          <a:xfrm>
            <a:off x="29550" y="7375020"/>
            <a:ext cx="3938400" cy="495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78B8A3"/>
              </a:buClr>
              <a:buSzPts val="1800"/>
              <a:buFont typeface="Mada"/>
              <a:buChar char="●"/>
            </a:pPr>
            <a:r>
              <a:rPr b="1" lang="en" sz="1800">
                <a:solidFill>
                  <a:srgbClr val="78B8A3"/>
                </a:solidFill>
                <a:latin typeface="Mada"/>
                <a:ea typeface="Mada"/>
                <a:cs typeface="Mada"/>
                <a:sym typeface="Mada"/>
              </a:rPr>
              <a:t>Pharmacokinetics of insulin : </a:t>
            </a:r>
            <a:endParaRPr b="1" sz="1200">
              <a:solidFill>
                <a:srgbClr val="B45F06"/>
              </a:solidFill>
              <a:latin typeface="Mada"/>
              <a:ea typeface="Mada"/>
              <a:cs typeface="Mada"/>
              <a:sym typeface="Mada"/>
            </a:endParaRPr>
          </a:p>
        </p:txBody>
      </p:sp>
      <p:sp>
        <p:nvSpPr>
          <p:cNvPr id="205" name="Google Shape;205;p39"/>
          <p:cNvSpPr/>
          <p:nvPr/>
        </p:nvSpPr>
        <p:spPr>
          <a:xfrm>
            <a:off x="-150" y="0"/>
            <a:ext cx="6840000" cy="95400"/>
          </a:xfrm>
          <a:prstGeom prst="rect">
            <a:avLst/>
          </a:prstGeom>
          <a:solidFill>
            <a:srgbClr val="A4CF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9"/>
          <p:cNvSpPr txBox="1"/>
          <p:nvPr/>
        </p:nvSpPr>
        <p:spPr>
          <a:xfrm>
            <a:off x="88650" y="11458575"/>
            <a:ext cx="5926200" cy="84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6AA84F"/>
                </a:solidFill>
                <a:latin typeface="Mada"/>
                <a:ea typeface="Mada"/>
                <a:cs typeface="Mada"/>
                <a:sym typeface="Mada"/>
              </a:rPr>
              <a:t>1: act by tyrosine kinase cascade                     2: chain A: 21 AA, chain B: 30 AA, and 3 disulfide bonds.</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3: unregulated/stimulated.</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4: </a:t>
            </a:r>
            <a:r>
              <a:rPr lang="en" sz="900">
                <a:solidFill>
                  <a:srgbClr val="6AA84F"/>
                </a:solidFill>
                <a:latin typeface="Mada"/>
                <a:ea typeface="Mada"/>
                <a:cs typeface="Mada"/>
                <a:sym typeface="Mada"/>
              </a:rPr>
              <a:t>alternate</a:t>
            </a:r>
            <a:r>
              <a:rPr lang="en" sz="900">
                <a:solidFill>
                  <a:srgbClr val="6AA84F"/>
                </a:solidFill>
                <a:latin typeface="Mada"/>
                <a:ea typeface="Mada"/>
                <a:cs typeface="Mada"/>
                <a:sym typeface="Mada"/>
              </a:rPr>
              <a:t> area of injection to avoid lipodystrophy </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5: not given IM due to fast </a:t>
            </a:r>
            <a:r>
              <a:rPr lang="en" sz="900">
                <a:solidFill>
                  <a:srgbClr val="6AA84F"/>
                </a:solidFill>
                <a:latin typeface="Mada"/>
                <a:ea typeface="Mada"/>
                <a:cs typeface="Mada"/>
                <a:sym typeface="Mada"/>
              </a:rPr>
              <a:t>degradation</a:t>
            </a:r>
            <a:r>
              <a:rPr lang="en" sz="900">
                <a:solidFill>
                  <a:srgbClr val="6AA84F"/>
                </a:solidFill>
                <a:latin typeface="Mada"/>
                <a:ea typeface="Mada"/>
                <a:cs typeface="Mada"/>
                <a:sym typeface="Mada"/>
              </a:rPr>
              <a:t>.</a:t>
            </a:r>
            <a:endParaRPr sz="900">
              <a:solidFill>
                <a:srgbClr val="6AA84F"/>
              </a:solidFill>
              <a:latin typeface="Mada"/>
              <a:ea typeface="Mada"/>
              <a:cs typeface="Mada"/>
              <a:sym typeface="Mada"/>
            </a:endParaRPr>
          </a:p>
          <a:p>
            <a:pPr indent="0" lvl="0" marL="0" rtl="0" algn="l">
              <a:spcBef>
                <a:spcPts val="0"/>
              </a:spcBef>
              <a:spcAft>
                <a:spcPts val="0"/>
              </a:spcAft>
              <a:buNone/>
            </a:pPr>
            <a:r>
              <a:t/>
            </a:r>
            <a:endParaRPr sz="900">
              <a:solidFill>
                <a:srgbClr val="6AA84F"/>
              </a:solidFill>
              <a:latin typeface="Mada"/>
              <a:ea typeface="Mada"/>
              <a:cs typeface="Mada"/>
              <a:sym typeface="Mada"/>
            </a:endParaRPr>
          </a:p>
          <a:p>
            <a:pPr indent="0" lvl="0" marL="0" rtl="0" algn="l">
              <a:spcBef>
                <a:spcPts val="0"/>
              </a:spcBef>
              <a:spcAft>
                <a:spcPts val="0"/>
              </a:spcAft>
              <a:buNone/>
            </a:pPr>
            <a:r>
              <a:t/>
            </a:r>
            <a:endParaRPr sz="900">
              <a:solidFill>
                <a:srgbClr val="6AA84F"/>
              </a:solidFill>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40"/>
          <p:cNvSpPr txBox="1"/>
          <p:nvPr/>
        </p:nvSpPr>
        <p:spPr>
          <a:xfrm>
            <a:off x="542925" y="85725"/>
            <a:ext cx="5791200" cy="49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Insulin </a:t>
            </a:r>
            <a:r>
              <a:rPr b="1" lang="en" sz="1800">
                <a:solidFill>
                  <a:srgbClr val="78B8A3"/>
                </a:solidFill>
                <a:latin typeface="Georgia"/>
                <a:ea typeface="Georgia"/>
                <a:cs typeface="Georgia"/>
                <a:sym typeface="Georgia"/>
              </a:rPr>
              <a:t>Cont...</a:t>
            </a:r>
            <a:endParaRPr b="1" sz="2400">
              <a:solidFill>
                <a:srgbClr val="314043"/>
              </a:solidFill>
              <a:latin typeface="Georgia"/>
              <a:ea typeface="Georgia"/>
              <a:cs typeface="Georgia"/>
              <a:sym typeface="Georgia"/>
            </a:endParaRPr>
          </a:p>
        </p:txBody>
      </p:sp>
      <p:graphicFrame>
        <p:nvGraphicFramePr>
          <p:cNvPr id="212" name="Google Shape;212;p40"/>
          <p:cNvGraphicFramePr/>
          <p:nvPr/>
        </p:nvGraphicFramePr>
        <p:xfrm>
          <a:off x="147083" y="1038148"/>
          <a:ext cx="3000000" cy="3000000"/>
        </p:xfrm>
        <a:graphic>
          <a:graphicData uri="http://schemas.openxmlformats.org/drawingml/2006/table">
            <a:tbl>
              <a:tblPr>
                <a:noFill/>
                <a:tableStyleId>{A94333D5-90E7-4E36-88E9-25C3D0A1E959}</a:tableStyleId>
              </a:tblPr>
              <a:tblGrid>
                <a:gridCol w="3200300"/>
              </a:tblGrid>
              <a:tr h="392400">
                <a:tc>
                  <a:txBody>
                    <a:bodyPr/>
                    <a:lstStyle/>
                    <a:p>
                      <a:pPr indent="0" lvl="0" marL="0" rtl="0" algn="ctr">
                        <a:spcBef>
                          <a:spcPts val="0"/>
                        </a:spcBef>
                        <a:spcAft>
                          <a:spcPts val="0"/>
                        </a:spcAft>
                        <a:buClr>
                          <a:schemeClr val="dk1"/>
                        </a:buClr>
                        <a:buSzPts val="1100"/>
                        <a:buFont typeface="Arial"/>
                        <a:buNone/>
                      </a:pPr>
                      <a:r>
                        <a:rPr b="1" lang="en">
                          <a:solidFill>
                            <a:srgbClr val="FFFFFF"/>
                          </a:solidFill>
                          <a:latin typeface="Mada"/>
                          <a:ea typeface="Mada"/>
                          <a:cs typeface="Mada"/>
                          <a:sym typeface="Mada"/>
                        </a:rPr>
                        <a:t>Exogenous Insulin</a:t>
                      </a:r>
                      <a:endParaRPr b="1" sz="1200">
                        <a:solidFill>
                          <a:srgbClr val="FFFFFF"/>
                        </a:solidFill>
                        <a:latin typeface="Mada"/>
                        <a:ea typeface="Mada"/>
                        <a:cs typeface="Mada"/>
                        <a:sym typeface="Mada"/>
                      </a:endParaRPr>
                    </a:p>
                  </a:txBody>
                  <a:tcPr marT="91425" marB="91425" marR="91425" marL="91425" anchor="ctr">
                    <a:lnB cap="flat" cmpd="sng" w="9525">
                      <a:solidFill>
                        <a:srgbClr val="9E9E9E"/>
                      </a:solidFill>
                      <a:prstDash val="dash"/>
                      <a:round/>
                      <a:headEnd len="sm" w="sm" type="none"/>
                      <a:tailEnd len="sm" w="sm" type="none"/>
                    </a:lnB>
                    <a:solidFill>
                      <a:srgbClr val="78B8A3"/>
                    </a:solidFill>
                  </a:tcPr>
                </a:tc>
              </a:tr>
              <a:tr h="1249625">
                <a:tc>
                  <a:txBody>
                    <a:bodyPr/>
                    <a:lstStyle/>
                    <a:p>
                      <a:pPr indent="-304800" lvl="0" marL="457200" rtl="0" algn="l">
                        <a:spcBef>
                          <a:spcPts val="0"/>
                        </a:spcBef>
                        <a:spcAft>
                          <a:spcPts val="0"/>
                        </a:spcAft>
                        <a:buClr>
                          <a:schemeClr val="dk1"/>
                        </a:buClr>
                        <a:buSzPts val="1200"/>
                        <a:buFont typeface="Mada"/>
                        <a:buChar char="●"/>
                      </a:pPr>
                      <a:r>
                        <a:rPr b="1" lang="en" sz="1200">
                          <a:solidFill>
                            <a:schemeClr val="dk1"/>
                          </a:solidFill>
                          <a:latin typeface="Mada"/>
                          <a:ea typeface="Mada"/>
                          <a:cs typeface="Mada"/>
                          <a:sym typeface="Mada"/>
                        </a:rPr>
                        <a:t>Beef Insulin :</a:t>
                      </a:r>
                      <a:r>
                        <a:rPr lang="en" sz="1200">
                          <a:solidFill>
                            <a:schemeClr val="dk1"/>
                          </a:solidFill>
                          <a:latin typeface="Mada"/>
                          <a:ea typeface="Mada"/>
                          <a:cs typeface="Mada"/>
                          <a:sym typeface="Mada"/>
                        </a:rPr>
                        <a:t> Differs from human insulin by 3 amino acids (antigenic).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 sz="1200">
                          <a:solidFill>
                            <a:schemeClr val="dk1"/>
                          </a:solidFill>
                          <a:latin typeface="Mada"/>
                          <a:ea typeface="Mada"/>
                          <a:cs typeface="Mada"/>
                          <a:sym typeface="Mada"/>
                        </a:rPr>
                        <a:t>Porcine Insulin:</a:t>
                      </a:r>
                      <a:r>
                        <a:rPr lang="en" sz="1200">
                          <a:solidFill>
                            <a:schemeClr val="dk1"/>
                          </a:solidFill>
                          <a:latin typeface="Mada"/>
                          <a:ea typeface="Mada"/>
                          <a:cs typeface="Mada"/>
                          <a:sym typeface="Mada"/>
                        </a:rPr>
                        <a:t> Differs by one amino acid (antigenic).</a:t>
                      </a:r>
                      <a:endParaRPr b="1" sz="1000">
                        <a:latin typeface="Mada"/>
                        <a:ea typeface="Mada"/>
                        <a:cs typeface="Mada"/>
                        <a:sym typeface="Mada"/>
                      </a:endParaRPr>
                    </a:p>
                  </a:txBody>
                  <a:tcPr marT="91425" marB="91425" marR="91425" marL="91425" anchor="ctr">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r>
            </a:tbl>
          </a:graphicData>
        </a:graphic>
      </p:graphicFrame>
      <p:graphicFrame>
        <p:nvGraphicFramePr>
          <p:cNvPr id="213" name="Google Shape;213;p40"/>
          <p:cNvGraphicFramePr/>
          <p:nvPr/>
        </p:nvGraphicFramePr>
        <p:xfrm>
          <a:off x="3529658" y="1038148"/>
          <a:ext cx="3000000" cy="3000000"/>
        </p:xfrm>
        <a:graphic>
          <a:graphicData uri="http://schemas.openxmlformats.org/drawingml/2006/table">
            <a:tbl>
              <a:tblPr>
                <a:noFill/>
                <a:tableStyleId>{A94333D5-90E7-4E36-88E9-25C3D0A1E959}</a:tableStyleId>
              </a:tblPr>
              <a:tblGrid>
                <a:gridCol w="3200300"/>
              </a:tblGrid>
              <a:tr h="392400">
                <a:tc>
                  <a:txBody>
                    <a:bodyPr/>
                    <a:lstStyle/>
                    <a:p>
                      <a:pPr indent="0" lvl="0" marL="0" rtl="0" algn="ctr">
                        <a:spcBef>
                          <a:spcPts val="0"/>
                        </a:spcBef>
                        <a:spcAft>
                          <a:spcPts val="0"/>
                        </a:spcAft>
                        <a:buClr>
                          <a:schemeClr val="dk1"/>
                        </a:buClr>
                        <a:buSzPts val="1100"/>
                        <a:buFont typeface="Arial"/>
                        <a:buNone/>
                      </a:pPr>
                      <a:r>
                        <a:rPr b="1" lang="en">
                          <a:solidFill>
                            <a:srgbClr val="FFFFFF"/>
                          </a:solidFill>
                          <a:latin typeface="Mada"/>
                          <a:ea typeface="Mada"/>
                          <a:cs typeface="Mada"/>
                          <a:sym typeface="Mada"/>
                        </a:rPr>
                        <a:t>Human Insulin analogues</a:t>
                      </a:r>
                      <a:r>
                        <a:rPr b="1" baseline="30000" lang="en">
                          <a:solidFill>
                            <a:srgbClr val="6AA84F"/>
                          </a:solidFill>
                          <a:latin typeface="Mada"/>
                          <a:ea typeface="Mada"/>
                          <a:cs typeface="Mada"/>
                          <a:sym typeface="Mada"/>
                        </a:rPr>
                        <a:t>1</a:t>
                      </a:r>
                      <a:endParaRPr b="1" baseline="30000" sz="1200">
                        <a:solidFill>
                          <a:srgbClr val="6AA84F"/>
                        </a:solidFill>
                        <a:latin typeface="Mada"/>
                        <a:ea typeface="Mada"/>
                        <a:cs typeface="Mada"/>
                        <a:sym typeface="Mada"/>
                      </a:endParaRPr>
                    </a:p>
                  </a:txBody>
                  <a:tcPr marT="91425" marB="91425" marR="91425" marL="91425" anchor="ctr">
                    <a:lnB cap="flat" cmpd="sng" w="9525">
                      <a:solidFill>
                        <a:srgbClr val="9E9E9E"/>
                      </a:solidFill>
                      <a:prstDash val="dash"/>
                      <a:round/>
                      <a:headEnd len="sm" w="sm" type="none"/>
                      <a:tailEnd len="sm" w="sm" type="none"/>
                    </a:lnB>
                    <a:solidFill>
                      <a:srgbClr val="78B8A3"/>
                    </a:solidFill>
                  </a:tcPr>
                </a:tc>
              </a:tr>
              <a:tr h="1249625">
                <a:tc>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Prepared by </a:t>
                      </a:r>
                      <a:r>
                        <a:rPr b="1" lang="en" sz="1200">
                          <a:solidFill>
                            <a:schemeClr val="dk1"/>
                          </a:solidFill>
                          <a:latin typeface="Mada"/>
                          <a:ea typeface="Mada"/>
                          <a:cs typeface="Mada"/>
                          <a:sym typeface="Mada"/>
                        </a:rPr>
                        <a:t>recombinant DNA techniques. </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 sz="1200">
                          <a:solidFill>
                            <a:schemeClr val="dk1"/>
                          </a:solidFill>
                          <a:latin typeface="Mada"/>
                          <a:ea typeface="Mada"/>
                          <a:cs typeface="Mada"/>
                          <a:sym typeface="Mada"/>
                        </a:rPr>
                        <a:t>Less immunogenic. </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Modifications of amino acid sequence of human insulin can change pharmacokinetics .</a:t>
                      </a:r>
                      <a:endParaRPr b="1" sz="1000">
                        <a:latin typeface="Mada"/>
                        <a:ea typeface="Mada"/>
                        <a:cs typeface="Mada"/>
                        <a:sym typeface="Mada"/>
                      </a:endParaRPr>
                    </a:p>
                  </a:txBody>
                  <a:tcPr marT="91425" marB="91425" marR="91425" marL="91425" anchor="ctr">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r>
            </a:tbl>
          </a:graphicData>
        </a:graphic>
      </p:graphicFrame>
      <p:sp>
        <p:nvSpPr>
          <p:cNvPr id="214" name="Google Shape;214;p40"/>
          <p:cNvSpPr txBox="1"/>
          <p:nvPr/>
        </p:nvSpPr>
        <p:spPr>
          <a:xfrm>
            <a:off x="0" y="542251"/>
            <a:ext cx="3000000" cy="495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78B8A3"/>
              </a:buClr>
              <a:buSzPts val="1800"/>
              <a:buFont typeface="Mada"/>
              <a:buChar char="●"/>
            </a:pPr>
            <a:r>
              <a:rPr b="1" lang="en" sz="1800">
                <a:solidFill>
                  <a:srgbClr val="78B8A3"/>
                </a:solidFill>
                <a:latin typeface="Mada"/>
                <a:ea typeface="Mada"/>
                <a:cs typeface="Mada"/>
                <a:sym typeface="Mada"/>
              </a:rPr>
              <a:t>Source </a:t>
            </a:r>
            <a:r>
              <a:rPr b="1" lang="en" sz="1800">
                <a:solidFill>
                  <a:srgbClr val="78B8A3"/>
                </a:solidFill>
                <a:latin typeface="Mada"/>
                <a:ea typeface="Mada"/>
                <a:cs typeface="Mada"/>
                <a:sym typeface="Mada"/>
              </a:rPr>
              <a:t>of insulin :</a:t>
            </a:r>
            <a:endParaRPr/>
          </a:p>
        </p:txBody>
      </p:sp>
      <p:sp>
        <p:nvSpPr>
          <p:cNvPr id="215" name="Google Shape;215;p40"/>
          <p:cNvSpPr txBox="1"/>
          <p:nvPr/>
        </p:nvSpPr>
        <p:spPr>
          <a:xfrm>
            <a:off x="469800" y="2971278"/>
            <a:ext cx="5850300" cy="63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400">
                <a:solidFill>
                  <a:srgbClr val="314043"/>
                </a:solidFill>
                <a:latin typeface="Georgia"/>
                <a:ea typeface="Georgia"/>
                <a:cs typeface="Georgia"/>
                <a:sym typeface="Georgia"/>
              </a:rPr>
              <a:t>Types of insulin preparations</a:t>
            </a:r>
            <a:endParaRPr b="1" sz="2400">
              <a:latin typeface="Georgia"/>
              <a:ea typeface="Georgia"/>
              <a:cs typeface="Georgia"/>
              <a:sym typeface="Georgia"/>
            </a:endParaRPr>
          </a:p>
        </p:txBody>
      </p:sp>
      <p:graphicFrame>
        <p:nvGraphicFramePr>
          <p:cNvPr id="216" name="Google Shape;216;p40"/>
          <p:cNvGraphicFramePr/>
          <p:nvPr/>
        </p:nvGraphicFramePr>
        <p:xfrm>
          <a:off x="147075" y="5211631"/>
          <a:ext cx="3000000" cy="3000000"/>
        </p:xfrm>
        <a:graphic>
          <a:graphicData uri="http://schemas.openxmlformats.org/drawingml/2006/table">
            <a:tbl>
              <a:tblPr>
                <a:noFill/>
                <a:tableStyleId>{A94333D5-90E7-4E36-88E9-25C3D0A1E959}</a:tableStyleId>
              </a:tblPr>
              <a:tblGrid>
                <a:gridCol w="1594375"/>
                <a:gridCol w="1678550"/>
                <a:gridCol w="1669025"/>
                <a:gridCol w="1640950"/>
              </a:tblGrid>
              <a:tr h="570975">
                <a:tc>
                  <a:txBody>
                    <a:bodyPr/>
                    <a:lstStyle/>
                    <a:p>
                      <a:pPr indent="0" lvl="0" marL="0" rtl="0" algn="ctr">
                        <a:spcBef>
                          <a:spcPts val="0"/>
                        </a:spcBef>
                        <a:spcAft>
                          <a:spcPts val="0"/>
                        </a:spcAft>
                        <a:buNone/>
                      </a:pPr>
                      <a:r>
                        <a:rPr b="1" lang="en">
                          <a:solidFill>
                            <a:schemeClr val="lt1"/>
                          </a:solidFill>
                          <a:latin typeface="Mada"/>
                          <a:ea typeface="Mada"/>
                          <a:cs typeface="Mada"/>
                          <a:sym typeface="Mada"/>
                        </a:rPr>
                        <a:t>Ultra-short acting insulins</a:t>
                      </a:r>
                      <a:endParaRPr b="1">
                        <a:solidFill>
                          <a:schemeClr val="lt1"/>
                        </a:solidFill>
                        <a:latin typeface="Mada"/>
                        <a:ea typeface="Mada"/>
                        <a:cs typeface="Mada"/>
                        <a:sym typeface="Mada"/>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rgbClr val="3140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Short acting insulins</a:t>
                      </a:r>
                      <a:endParaRPr b="1">
                        <a:solidFill>
                          <a:srgbClr val="FFFFFF"/>
                        </a:solidFill>
                        <a:latin typeface="Mada"/>
                        <a:ea typeface="Mada"/>
                        <a:cs typeface="Mada"/>
                        <a:sym typeface="Mada"/>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rgbClr val="78B8A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Intermediate acting insulins</a:t>
                      </a:r>
                      <a:endParaRPr b="1">
                        <a:solidFill>
                          <a:srgbClr val="FFFFFF"/>
                        </a:solidFill>
                        <a:latin typeface="Mada"/>
                        <a:ea typeface="Mada"/>
                        <a:cs typeface="Mada"/>
                        <a:sym typeface="Mada"/>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rgbClr val="A4CFC1"/>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Long acting insulins</a:t>
                      </a:r>
                      <a:endParaRPr b="1">
                        <a:solidFill>
                          <a:srgbClr val="FFFFFF"/>
                        </a:solidFill>
                        <a:latin typeface="Mada"/>
                        <a:ea typeface="Mada"/>
                        <a:cs typeface="Mada"/>
                        <a:sym typeface="Mada"/>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rgbClr val="C8E8DE"/>
                    </a:solidFill>
                  </a:tcPr>
                </a:tc>
              </a:tr>
              <a:tr h="921100">
                <a:tc>
                  <a:txBody>
                    <a:bodyPr/>
                    <a:lstStyle/>
                    <a:p>
                      <a:pPr indent="0" lvl="0" marL="0" rtl="0" algn="l">
                        <a:spcBef>
                          <a:spcPts val="0"/>
                        </a:spcBef>
                        <a:spcAft>
                          <a:spcPts val="0"/>
                        </a:spcAft>
                        <a:buNone/>
                      </a:pPr>
                      <a:r>
                        <a:rPr b="1" lang="en" sz="1200">
                          <a:latin typeface="Mada"/>
                          <a:ea typeface="Mada"/>
                          <a:cs typeface="Mada"/>
                          <a:sym typeface="Mada"/>
                        </a:rPr>
                        <a:t>e.g. </a:t>
                      </a:r>
                      <a:r>
                        <a:rPr b="1" lang="en" sz="1200">
                          <a:solidFill>
                            <a:srgbClr val="CC0000"/>
                          </a:solidFill>
                          <a:latin typeface="Mada"/>
                          <a:ea typeface="Mada"/>
                          <a:cs typeface="Mada"/>
                          <a:sym typeface="Mada"/>
                        </a:rPr>
                        <a:t>Lispro, aspart</a:t>
                      </a:r>
                      <a:endParaRPr b="1" sz="1200">
                        <a:solidFill>
                          <a:srgbClr val="CC0000"/>
                        </a:solidFill>
                        <a:latin typeface="Mada"/>
                        <a:ea typeface="Mada"/>
                        <a:cs typeface="Mada"/>
                        <a:sym typeface="Mada"/>
                      </a:endParaRPr>
                    </a:p>
                    <a:p>
                      <a:pPr indent="0" lvl="0" marL="0" rtl="0" algn="l">
                        <a:spcBef>
                          <a:spcPts val="0"/>
                        </a:spcBef>
                        <a:spcAft>
                          <a:spcPts val="0"/>
                        </a:spcAft>
                        <a:buNone/>
                      </a:pPr>
                      <a:r>
                        <a:t/>
                      </a:r>
                      <a:endParaRPr b="1" sz="1200">
                        <a:latin typeface="Mada"/>
                        <a:ea typeface="Mada"/>
                        <a:cs typeface="Mada"/>
                        <a:sym typeface="Mada"/>
                      </a:endParaRPr>
                    </a:p>
                    <a:p>
                      <a:pPr indent="0" lvl="0" marL="0" rtl="0" algn="l">
                        <a:spcBef>
                          <a:spcPts val="0"/>
                        </a:spcBef>
                        <a:spcAft>
                          <a:spcPts val="0"/>
                        </a:spcAft>
                        <a:buNone/>
                      </a:pPr>
                      <a:r>
                        <a:rPr b="1" lang="en" sz="1200">
                          <a:latin typeface="Mada"/>
                          <a:ea typeface="Mada"/>
                          <a:cs typeface="Mada"/>
                          <a:sym typeface="Mada"/>
                        </a:rPr>
                        <a:t>-very fast onset of action and short duration .</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c>
                  <a:txBody>
                    <a:bodyPr/>
                    <a:lstStyle/>
                    <a:p>
                      <a:pPr indent="0" lvl="0" marL="0" rtl="0" algn="l">
                        <a:spcBef>
                          <a:spcPts val="0"/>
                        </a:spcBef>
                        <a:spcAft>
                          <a:spcPts val="0"/>
                        </a:spcAft>
                        <a:buNone/>
                      </a:pPr>
                      <a:r>
                        <a:rPr b="1" lang="en" sz="1200">
                          <a:latin typeface="Mada"/>
                          <a:ea typeface="Mada"/>
                          <a:cs typeface="Mada"/>
                          <a:sym typeface="Mada"/>
                        </a:rPr>
                        <a:t>e.g. regular insulin , </a:t>
                      </a:r>
                      <a:r>
                        <a:rPr b="1" lang="en" sz="1200">
                          <a:solidFill>
                            <a:srgbClr val="CC0000"/>
                          </a:solidFill>
                          <a:latin typeface="Mada"/>
                          <a:ea typeface="Mada"/>
                          <a:cs typeface="Mada"/>
                          <a:sym typeface="Mada"/>
                        </a:rPr>
                        <a:t>Humulin R</a:t>
                      </a:r>
                      <a:r>
                        <a:rPr b="1" baseline="30000" lang="en" sz="1200">
                          <a:solidFill>
                            <a:srgbClr val="6AA84F"/>
                          </a:solidFill>
                          <a:latin typeface="Mada"/>
                          <a:ea typeface="Mada"/>
                          <a:cs typeface="Mada"/>
                          <a:sym typeface="Mada"/>
                        </a:rPr>
                        <a:t>4</a:t>
                      </a:r>
                      <a:endParaRPr b="1" baseline="30000" sz="1200">
                        <a:solidFill>
                          <a:srgbClr val="6AA84F"/>
                        </a:solidFill>
                        <a:latin typeface="Mada"/>
                        <a:ea typeface="Mada"/>
                        <a:cs typeface="Mada"/>
                        <a:sym typeface="Mada"/>
                      </a:endParaRPr>
                    </a:p>
                    <a:p>
                      <a:pPr indent="0" lvl="0" marL="0" rtl="0" algn="l">
                        <a:spcBef>
                          <a:spcPts val="0"/>
                        </a:spcBef>
                        <a:spcAft>
                          <a:spcPts val="0"/>
                        </a:spcAft>
                        <a:buNone/>
                      </a:pPr>
                      <a:r>
                        <a:t/>
                      </a:r>
                      <a:endParaRPr b="1" sz="1200">
                        <a:latin typeface="Mada"/>
                        <a:ea typeface="Mada"/>
                        <a:cs typeface="Mada"/>
                        <a:sym typeface="Mada"/>
                      </a:endParaRPr>
                    </a:p>
                    <a:p>
                      <a:pPr indent="0" lvl="0" marL="0" rtl="0" algn="l">
                        <a:spcBef>
                          <a:spcPts val="0"/>
                        </a:spcBef>
                        <a:spcAft>
                          <a:spcPts val="0"/>
                        </a:spcAft>
                        <a:buNone/>
                      </a:pPr>
                      <a:r>
                        <a:rPr b="1" lang="en" sz="1200">
                          <a:latin typeface="Mada"/>
                          <a:ea typeface="Mada"/>
                          <a:cs typeface="Mada"/>
                          <a:sym typeface="Mada"/>
                        </a:rPr>
                        <a:t>-fast onset of action and short duration.</a:t>
                      </a:r>
                      <a:endParaRPr b="1" sz="1200">
                        <a:latin typeface="Mada"/>
                        <a:ea typeface="Mada"/>
                        <a:cs typeface="Mada"/>
                        <a:sym typeface="Mada"/>
                      </a:endParaRPr>
                    </a:p>
                    <a:p>
                      <a:pPr indent="0" lvl="0" marL="0" rtl="0" algn="l">
                        <a:spcBef>
                          <a:spcPts val="0"/>
                        </a:spcBef>
                        <a:spcAft>
                          <a:spcPts val="0"/>
                        </a:spcAft>
                        <a:buNone/>
                      </a:pPr>
                      <a:r>
                        <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c>
                  <a:txBody>
                    <a:bodyPr/>
                    <a:lstStyle/>
                    <a:p>
                      <a:pPr indent="0" lvl="0" marL="0" rtl="0" algn="l">
                        <a:spcBef>
                          <a:spcPts val="0"/>
                        </a:spcBef>
                        <a:spcAft>
                          <a:spcPts val="0"/>
                        </a:spcAft>
                        <a:buNone/>
                      </a:pPr>
                      <a:r>
                        <a:rPr b="1" lang="en" sz="1200">
                          <a:latin typeface="Mada"/>
                          <a:ea typeface="Mada"/>
                          <a:cs typeface="Mada"/>
                          <a:sym typeface="Mada"/>
                        </a:rPr>
                        <a:t>e.g. </a:t>
                      </a:r>
                      <a:r>
                        <a:rPr b="1" lang="en" sz="1200">
                          <a:solidFill>
                            <a:srgbClr val="CC0000"/>
                          </a:solidFill>
                          <a:latin typeface="Mada"/>
                          <a:ea typeface="Mada"/>
                          <a:cs typeface="Mada"/>
                          <a:sym typeface="Mada"/>
                        </a:rPr>
                        <a:t>NPH, lente</a:t>
                      </a:r>
                      <a:endParaRPr b="1" sz="1200">
                        <a:solidFill>
                          <a:srgbClr val="CC0000"/>
                        </a:solidFill>
                        <a:latin typeface="Mada"/>
                        <a:ea typeface="Mada"/>
                        <a:cs typeface="Mada"/>
                        <a:sym typeface="Mada"/>
                      </a:endParaRPr>
                    </a:p>
                    <a:p>
                      <a:pPr indent="0" lvl="0" marL="0" rtl="0" algn="l">
                        <a:spcBef>
                          <a:spcPts val="0"/>
                        </a:spcBef>
                        <a:spcAft>
                          <a:spcPts val="0"/>
                        </a:spcAft>
                        <a:buNone/>
                      </a:pPr>
                      <a:r>
                        <a:t/>
                      </a:r>
                      <a:endParaRPr b="1" sz="1200">
                        <a:latin typeface="Mada"/>
                        <a:ea typeface="Mada"/>
                        <a:cs typeface="Mada"/>
                        <a:sym typeface="Mada"/>
                      </a:endParaRPr>
                    </a:p>
                    <a:p>
                      <a:pPr indent="0" lvl="0" marL="0" rtl="0" algn="l">
                        <a:spcBef>
                          <a:spcPts val="0"/>
                        </a:spcBef>
                        <a:spcAft>
                          <a:spcPts val="0"/>
                        </a:spcAft>
                        <a:buNone/>
                      </a:pPr>
                      <a:r>
                        <a:rPr b="1" lang="en" sz="1200">
                          <a:latin typeface="Mada"/>
                          <a:ea typeface="Mada"/>
                          <a:cs typeface="Mada"/>
                          <a:sym typeface="Mada"/>
                        </a:rPr>
                        <a:t>-Slow onset, intermediate duration of action.</a:t>
                      </a:r>
                      <a:endParaRPr b="1" sz="1200">
                        <a:latin typeface="Mada"/>
                        <a:ea typeface="Mada"/>
                        <a:cs typeface="Mada"/>
                        <a:sym typeface="Mada"/>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c>
                  <a:txBody>
                    <a:bodyPr/>
                    <a:lstStyle/>
                    <a:p>
                      <a:pPr indent="0" lvl="0" marL="0" rtl="0" algn="l">
                        <a:spcBef>
                          <a:spcPts val="0"/>
                        </a:spcBef>
                        <a:spcAft>
                          <a:spcPts val="0"/>
                        </a:spcAft>
                        <a:buNone/>
                      </a:pPr>
                      <a:r>
                        <a:rPr b="1" lang="en" sz="1200">
                          <a:latin typeface="Mada"/>
                          <a:ea typeface="Mada"/>
                          <a:cs typeface="Mada"/>
                          <a:sym typeface="Mada"/>
                        </a:rPr>
                        <a:t>e.g. </a:t>
                      </a:r>
                      <a:r>
                        <a:rPr b="1" lang="en" sz="1200">
                          <a:solidFill>
                            <a:srgbClr val="CC0000"/>
                          </a:solidFill>
                          <a:latin typeface="Mada"/>
                          <a:ea typeface="Mada"/>
                          <a:cs typeface="Mada"/>
                          <a:sym typeface="Mada"/>
                        </a:rPr>
                        <a:t>glargine, detemir</a:t>
                      </a:r>
                      <a:endParaRPr b="1" sz="1200">
                        <a:solidFill>
                          <a:srgbClr val="CC0000"/>
                        </a:solidFill>
                        <a:latin typeface="Mada"/>
                        <a:ea typeface="Mada"/>
                        <a:cs typeface="Mada"/>
                        <a:sym typeface="Mada"/>
                      </a:endParaRPr>
                    </a:p>
                    <a:p>
                      <a:pPr indent="0" lvl="0" marL="0" rtl="0" algn="l">
                        <a:spcBef>
                          <a:spcPts val="0"/>
                        </a:spcBef>
                        <a:spcAft>
                          <a:spcPts val="0"/>
                        </a:spcAft>
                        <a:buNone/>
                      </a:pPr>
                      <a:r>
                        <a:t/>
                      </a:r>
                      <a:endParaRPr b="1" sz="1200">
                        <a:latin typeface="Mada"/>
                        <a:ea typeface="Mada"/>
                        <a:cs typeface="Mada"/>
                        <a:sym typeface="Mada"/>
                      </a:endParaRPr>
                    </a:p>
                    <a:p>
                      <a:pPr indent="0" lvl="0" marL="0" rtl="0" algn="l">
                        <a:spcBef>
                          <a:spcPts val="0"/>
                        </a:spcBef>
                        <a:spcAft>
                          <a:spcPts val="0"/>
                        </a:spcAft>
                        <a:buNone/>
                      </a:pPr>
                      <a:r>
                        <a:rPr b="1" lang="en" sz="1200">
                          <a:latin typeface="Mada"/>
                          <a:ea typeface="Mada"/>
                          <a:cs typeface="Mada"/>
                          <a:sym typeface="Mada"/>
                        </a:rPr>
                        <a:t>-Slow onset and long duration of action </a:t>
                      </a:r>
                      <a:r>
                        <a:rPr b="1" lang="en" sz="1200">
                          <a:solidFill>
                            <a:srgbClr val="6AA84F"/>
                          </a:solidFill>
                          <a:latin typeface="Mada"/>
                          <a:ea typeface="Mada"/>
                          <a:cs typeface="Mada"/>
                          <a:sym typeface="Mada"/>
                        </a:rPr>
                        <a:t>(24hrs)</a:t>
                      </a:r>
                      <a:r>
                        <a:rPr b="1" lang="en" sz="1200">
                          <a:latin typeface="Mada"/>
                          <a:ea typeface="Mada"/>
                          <a:cs typeface="Mada"/>
                          <a:sym typeface="Mada"/>
                        </a:rPr>
                        <a:t>.</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r>
            </a:tbl>
          </a:graphicData>
        </a:graphic>
      </p:graphicFrame>
      <p:graphicFrame>
        <p:nvGraphicFramePr>
          <p:cNvPr id="217" name="Google Shape;217;p40"/>
          <p:cNvGraphicFramePr/>
          <p:nvPr/>
        </p:nvGraphicFramePr>
        <p:xfrm>
          <a:off x="123700" y="7853903"/>
          <a:ext cx="3000000" cy="3000000"/>
        </p:xfrm>
        <a:graphic>
          <a:graphicData uri="http://schemas.openxmlformats.org/drawingml/2006/table">
            <a:tbl>
              <a:tblPr>
                <a:noFill/>
                <a:tableStyleId>{A94333D5-90E7-4E36-88E9-25C3D0A1E959}</a:tableStyleId>
              </a:tblPr>
              <a:tblGrid>
                <a:gridCol w="987900"/>
                <a:gridCol w="5604700"/>
              </a:tblGrid>
              <a:tr h="100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Drug</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Insulin lispro, insulin aspart</a:t>
                      </a:r>
                      <a:endParaRPr b="1">
                        <a:solidFill>
                          <a:srgbClr val="FFFFFF"/>
                        </a:solidFill>
                        <a:latin typeface="Mada"/>
                        <a:ea typeface="Mada"/>
                        <a:cs typeface="Mada"/>
                        <a:sym typeface="Mada"/>
                      </a:endParaRPr>
                    </a:p>
                  </a:txBody>
                  <a:tcPr marT="91425" marB="91425" marR="91425" marL="91425" anchor="ctr">
                    <a:solidFill>
                      <a:srgbClr val="741B47"/>
                    </a:solidFill>
                  </a:tcPr>
                </a:tc>
              </a:tr>
              <a:tr h="157617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P.K</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b="1" lang="en" sz="1200">
                          <a:solidFill>
                            <a:srgbClr val="FF0000"/>
                          </a:solidFill>
                          <a:latin typeface="Mada"/>
                          <a:ea typeface="Mada"/>
                          <a:cs typeface="Mada"/>
                          <a:sym typeface="Mada"/>
                        </a:rPr>
                        <a:t>Clear</a:t>
                      </a:r>
                      <a:r>
                        <a:rPr b="1" baseline="30000" lang="en" sz="1200">
                          <a:solidFill>
                            <a:srgbClr val="6AA84F"/>
                          </a:solidFill>
                          <a:latin typeface="Mada"/>
                          <a:ea typeface="Mada"/>
                          <a:cs typeface="Mada"/>
                          <a:sym typeface="Mada"/>
                        </a:rPr>
                        <a:t>5</a:t>
                      </a:r>
                      <a:r>
                        <a:rPr lang="en" sz="1200">
                          <a:latin typeface="Mada"/>
                          <a:ea typeface="Mada"/>
                          <a:cs typeface="Mada"/>
                          <a:sym typeface="Mada"/>
                        </a:rPr>
                        <a:t> solutions at neutral pH.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Do not aggregate or form dimers or hexamers (</a:t>
                      </a:r>
                      <a:r>
                        <a:rPr b="1" lang="en" sz="1200">
                          <a:latin typeface="Mada"/>
                          <a:ea typeface="Mada"/>
                          <a:cs typeface="Mada"/>
                          <a:sym typeface="Mada"/>
                        </a:rPr>
                        <a:t>monomeric analogue</a:t>
                      </a:r>
                      <a:r>
                        <a:rPr lang="en" sz="1200">
                          <a:latin typeface="Mada"/>
                          <a:ea typeface="Mada"/>
                          <a:cs typeface="Mada"/>
                          <a:sym typeface="Mada"/>
                        </a:rPr>
                        <a:t>).  </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latin typeface="Mada"/>
                          <a:ea typeface="Mada"/>
                          <a:cs typeface="Mada"/>
                          <a:sym typeface="Mada"/>
                        </a:rPr>
                        <a:t>Fast onset</a:t>
                      </a:r>
                      <a:r>
                        <a:rPr lang="en" sz="1200">
                          <a:latin typeface="Mada"/>
                          <a:ea typeface="Mada"/>
                          <a:cs typeface="Mada"/>
                          <a:sym typeface="Mada"/>
                        </a:rPr>
                        <a:t> of action (</a:t>
                      </a:r>
                      <a:r>
                        <a:rPr b="1" lang="en" sz="1200">
                          <a:solidFill>
                            <a:srgbClr val="FF0000"/>
                          </a:solidFill>
                          <a:latin typeface="Mada"/>
                          <a:ea typeface="Mada"/>
                          <a:cs typeface="Mada"/>
                          <a:sym typeface="Mada"/>
                        </a:rPr>
                        <a:t>5-15 min</a:t>
                      </a:r>
                      <a:r>
                        <a:rPr lang="en" sz="1200">
                          <a:latin typeface="Mada"/>
                          <a:ea typeface="Mada"/>
                          <a:cs typeface="Mada"/>
                          <a:sym typeface="Mada"/>
                        </a:rPr>
                        <a:t>) </a:t>
                      </a:r>
                      <a:endParaRPr sz="1200">
                        <a:latin typeface="Mada"/>
                        <a:ea typeface="Mada"/>
                        <a:cs typeface="Mada"/>
                        <a:sym typeface="Mada"/>
                      </a:endParaRPr>
                    </a:p>
                    <a:p>
                      <a:pPr indent="-304800" lvl="0" marL="457200" rtl="0" algn="l">
                        <a:spcBef>
                          <a:spcPts val="0"/>
                        </a:spcBef>
                        <a:spcAft>
                          <a:spcPts val="0"/>
                        </a:spcAft>
                        <a:buClr>
                          <a:srgbClr val="FF0000"/>
                        </a:buClr>
                        <a:buSzPts val="1200"/>
                        <a:buChar char="★"/>
                      </a:pPr>
                      <a:r>
                        <a:rPr b="1" lang="en" sz="1200">
                          <a:solidFill>
                            <a:schemeClr val="dk1"/>
                          </a:solidFill>
                          <a:latin typeface="Mada"/>
                          <a:ea typeface="Mada"/>
                          <a:cs typeface="Mada"/>
                          <a:sym typeface="Mada"/>
                        </a:rPr>
                        <a:t>Short duration</a:t>
                      </a:r>
                      <a:r>
                        <a:rPr lang="en" sz="1200">
                          <a:solidFill>
                            <a:schemeClr val="dk1"/>
                          </a:solidFill>
                          <a:latin typeface="Mada"/>
                          <a:ea typeface="Mada"/>
                          <a:cs typeface="Mada"/>
                          <a:sym typeface="Mada"/>
                        </a:rPr>
                        <a:t> of action (</a:t>
                      </a:r>
                      <a:r>
                        <a:rPr b="1" lang="en" sz="1200">
                          <a:solidFill>
                            <a:srgbClr val="FF0000"/>
                          </a:solidFill>
                          <a:latin typeface="Mada"/>
                          <a:ea typeface="Mada"/>
                          <a:cs typeface="Mada"/>
                          <a:sym typeface="Mada"/>
                        </a:rPr>
                        <a:t>3-5 h</a:t>
                      </a:r>
                      <a:r>
                        <a:rPr lang="en" sz="1200">
                          <a:solidFill>
                            <a:schemeClr val="dk1"/>
                          </a:solidFill>
                          <a:latin typeface="Mada"/>
                          <a:ea typeface="Mada"/>
                          <a:cs typeface="Mada"/>
                          <a:sym typeface="Mada"/>
                        </a:rPr>
                        <a:t>)</a:t>
                      </a:r>
                      <a:r>
                        <a:rPr lang="en" sz="1200">
                          <a:latin typeface="Mada"/>
                          <a:ea typeface="Mada"/>
                          <a:cs typeface="Mada"/>
                          <a:sym typeface="Mada"/>
                        </a:rPr>
                        <a: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S.C.</a:t>
                      </a:r>
                      <a:r>
                        <a:rPr lang="en" sz="1200">
                          <a:latin typeface="Mada"/>
                          <a:ea typeface="Mada"/>
                          <a:cs typeface="Mada"/>
                          <a:sym typeface="Mada"/>
                        </a:rPr>
                        <a:t> (5 -15 min before meal), </a:t>
                      </a:r>
                      <a:r>
                        <a:rPr lang="en" sz="1200">
                          <a:solidFill>
                            <a:schemeClr val="dk1"/>
                          </a:solidFill>
                          <a:latin typeface="Mada"/>
                          <a:ea typeface="Mada"/>
                          <a:cs typeface="Mada"/>
                          <a:sym typeface="Mada"/>
                        </a:rPr>
                        <a:t>3 times/day</a:t>
                      </a:r>
                      <a:r>
                        <a:rPr baseline="30000" lang="en" sz="1200">
                          <a:solidFill>
                            <a:srgbClr val="6AA84F"/>
                          </a:solidFill>
                          <a:latin typeface="Mada"/>
                          <a:ea typeface="Mada"/>
                          <a:cs typeface="Mada"/>
                          <a:sym typeface="Mada"/>
                        </a:rPr>
                        <a:t>6</a:t>
                      </a:r>
                      <a:endParaRPr baseline="30000" sz="1200">
                        <a:solidFill>
                          <a:srgbClr val="6AA84F"/>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I.V. in emergency.</a:t>
                      </a:r>
                      <a:endParaRPr sz="1200">
                        <a:solidFill>
                          <a:schemeClr val="dk1"/>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Reach peak level 30-90 min after injection.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Mimic the prandial mealtime insulin release.  </a:t>
                      </a:r>
                      <a:endParaRPr sz="1200">
                        <a:solidFill>
                          <a:srgbClr val="FF0000"/>
                        </a:solidFill>
                      </a:endParaRPr>
                    </a:p>
                  </a:txBody>
                  <a:tcPr marT="91425" marB="91425" marR="91425" marL="91425" anchor="ctr"/>
                </a:tc>
              </a:tr>
              <a:tr h="46737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Uses</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Preferred for external insulin pump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used to control post-prandial hyperglycemia (s.c.) and emergency diabetic ketoacidosis (i.v).</a:t>
                      </a:r>
                      <a:endParaRPr sz="1200">
                        <a:latin typeface="Mada"/>
                        <a:ea typeface="Mada"/>
                        <a:cs typeface="Mada"/>
                        <a:sym typeface="Mada"/>
                      </a:endParaRPr>
                    </a:p>
                  </a:txBody>
                  <a:tcPr marT="91425" marB="91425" marR="91425" marL="91425" anchor="ctr"/>
                </a:tc>
              </a:tr>
            </a:tbl>
          </a:graphicData>
        </a:graphic>
      </p:graphicFrame>
      <p:sp>
        <p:nvSpPr>
          <p:cNvPr id="218" name="Google Shape;218;p40"/>
          <p:cNvSpPr txBox="1"/>
          <p:nvPr/>
        </p:nvSpPr>
        <p:spPr>
          <a:xfrm>
            <a:off x="455250" y="7318124"/>
            <a:ext cx="5929500" cy="55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Ultra-short acting insulins</a:t>
            </a:r>
            <a:endParaRPr b="1" sz="2400">
              <a:solidFill>
                <a:srgbClr val="314043"/>
              </a:solidFill>
              <a:latin typeface="Georgia"/>
              <a:ea typeface="Georgia"/>
              <a:cs typeface="Georgia"/>
              <a:sym typeface="Georgia"/>
            </a:endParaRPr>
          </a:p>
        </p:txBody>
      </p:sp>
      <p:pic>
        <p:nvPicPr>
          <p:cNvPr id="219" name="Google Shape;219;p40"/>
          <p:cNvPicPr preferRelativeResize="0"/>
          <p:nvPr/>
        </p:nvPicPr>
        <p:blipFill>
          <a:blip r:embed="rId3">
            <a:alphaModFix/>
          </a:blip>
          <a:stretch>
            <a:fillRect/>
          </a:stretch>
        </p:blipFill>
        <p:spPr>
          <a:xfrm>
            <a:off x="4591773" y="8755911"/>
            <a:ext cx="1969699" cy="944801"/>
          </a:xfrm>
          <a:prstGeom prst="rect">
            <a:avLst/>
          </a:prstGeom>
          <a:noFill/>
          <a:ln cap="flat" cmpd="sng" w="9525">
            <a:solidFill>
              <a:srgbClr val="EFEFEF"/>
            </a:solidFill>
            <a:prstDash val="solid"/>
            <a:round/>
            <a:headEnd len="sm" w="sm" type="none"/>
            <a:tailEnd len="sm" w="sm" type="none"/>
          </a:ln>
        </p:spPr>
      </p:pic>
      <p:sp>
        <p:nvSpPr>
          <p:cNvPr id="220" name="Google Shape;220;p40"/>
          <p:cNvSpPr/>
          <p:nvPr/>
        </p:nvSpPr>
        <p:spPr>
          <a:xfrm>
            <a:off x="-150" y="11309950"/>
            <a:ext cx="6840000" cy="876000"/>
          </a:xfrm>
          <a:prstGeom prst="round2SameRect">
            <a:avLst>
              <a:gd fmla="val 16667" name="adj1"/>
              <a:gd fmla="val 0" name="adj2"/>
            </a:avLst>
          </a:prstGeom>
          <a:noFill/>
          <a:ln cap="flat" cmpd="sng" w="9525">
            <a:solidFill>
              <a:srgbClr val="A4CFC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0"/>
          <p:cNvSpPr/>
          <p:nvPr/>
        </p:nvSpPr>
        <p:spPr>
          <a:xfrm>
            <a:off x="-150" y="0"/>
            <a:ext cx="6840000" cy="95400"/>
          </a:xfrm>
          <a:prstGeom prst="rect">
            <a:avLst/>
          </a:prstGeom>
          <a:solidFill>
            <a:srgbClr val="A4CF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0"/>
          <p:cNvSpPr txBox="1"/>
          <p:nvPr/>
        </p:nvSpPr>
        <p:spPr>
          <a:xfrm>
            <a:off x="147075" y="3486150"/>
            <a:ext cx="6582900" cy="1400100"/>
          </a:xfrm>
          <a:prstGeom prst="rect">
            <a:avLst/>
          </a:prstGeom>
          <a:noFill/>
          <a:ln cap="flat" cmpd="sng" w="9525">
            <a:solidFill>
              <a:srgbClr val="9E9E9E"/>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Clr>
                <a:srgbClr val="FF0000"/>
              </a:buClr>
              <a:buSzPts val="1200"/>
              <a:buFont typeface="Mada"/>
              <a:buChar char="★"/>
            </a:pPr>
            <a:r>
              <a:rPr b="1" lang="en" sz="1200">
                <a:solidFill>
                  <a:schemeClr val="dk1"/>
                </a:solidFill>
                <a:latin typeface="Mada"/>
                <a:ea typeface="Mada"/>
                <a:cs typeface="Mada"/>
                <a:sym typeface="Mada"/>
              </a:rPr>
              <a:t>Differ in </a:t>
            </a:r>
            <a:r>
              <a:rPr b="1" lang="en" sz="1200" u="sng">
                <a:solidFill>
                  <a:srgbClr val="FF0000"/>
                </a:solidFill>
                <a:latin typeface="Mada"/>
                <a:ea typeface="Mada"/>
                <a:cs typeface="Mada"/>
                <a:sym typeface="Mada"/>
              </a:rPr>
              <a:t>pharmacokinetic properties</a:t>
            </a:r>
            <a:r>
              <a:rPr b="1" lang="en" sz="1200">
                <a:solidFill>
                  <a:schemeClr val="dk1"/>
                </a:solidFill>
                <a:latin typeface="Mada"/>
                <a:ea typeface="Mada"/>
                <a:cs typeface="Mada"/>
                <a:sym typeface="Mada"/>
              </a:rPr>
              <a:t> mainly in:</a:t>
            </a:r>
            <a:endParaRPr sz="1200">
              <a:solidFill>
                <a:schemeClr val="dk1"/>
              </a:solidFill>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Onset of action (Rate of absorption)</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Duration of action.</a:t>
            </a:r>
            <a:endParaRPr sz="1200">
              <a:solidFill>
                <a:schemeClr val="dk1"/>
              </a:solidFill>
              <a:latin typeface="Mada"/>
              <a:ea typeface="Mada"/>
              <a:cs typeface="Mada"/>
              <a:sym typeface="Mada"/>
            </a:endParaRPr>
          </a:p>
          <a:p>
            <a:pPr indent="-304800" lvl="0" marL="457200" rtl="0" algn="l">
              <a:spcBef>
                <a:spcPts val="0"/>
              </a:spcBef>
              <a:spcAft>
                <a:spcPts val="0"/>
              </a:spcAft>
              <a:buSzPts val="1200"/>
              <a:buFont typeface="Mada"/>
              <a:buChar char="●"/>
            </a:pPr>
            <a:r>
              <a:rPr b="1" lang="en" sz="1200">
                <a:latin typeface="Mada"/>
                <a:ea typeface="Mada"/>
                <a:cs typeface="Mada"/>
                <a:sym typeface="Mada"/>
              </a:rPr>
              <a:t>Variation is due to:</a:t>
            </a:r>
            <a:endParaRPr b="1" sz="1200">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Change of amino acid sequence</a:t>
            </a:r>
            <a:r>
              <a:rPr baseline="30000" lang="en" sz="1200">
                <a:solidFill>
                  <a:srgbClr val="6AA84F"/>
                </a:solidFill>
                <a:latin typeface="Mada"/>
                <a:ea typeface="Mada"/>
                <a:cs typeface="Mada"/>
                <a:sym typeface="Mada"/>
              </a:rPr>
              <a:t>2</a:t>
            </a:r>
            <a:r>
              <a:rPr lang="en"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Size and composition of insulin crystals in preparations (monomers</a:t>
            </a:r>
            <a:r>
              <a:rPr baseline="30000" lang="en" sz="1200">
                <a:solidFill>
                  <a:srgbClr val="6AA84F"/>
                </a:solidFill>
                <a:latin typeface="Mada"/>
                <a:ea typeface="Mada"/>
                <a:cs typeface="Mada"/>
                <a:sym typeface="Mada"/>
              </a:rPr>
              <a:t>3</a:t>
            </a:r>
            <a:r>
              <a:rPr lang="en" sz="1200">
                <a:solidFill>
                  <a:schemeClr val="dk1"/>
                </a:solidFill>
                <a:latin typeface="Mada"/>
                <a:ea typeface="Mada"/>
                <a:cs typeface="Mada"/>
                <a:sym typeface="Mada"/>
              </a:rPr>
              <a:t>, dimers, hexamers).  </a:t>
            </a:r>
            <a:endParaRPr sz="1200">
              <a:latin typeface="Mada"/>
              <a:ea typeface="Mada"/>
              <a:cs typeface="Mada"/>
              <a:sym typeface="Mada"/>
            </a:endParaRPr>
          </a:p>
        </p:txBody>
      </p:sp>
      <p:sp>
        <p:nvSpPr>
          <p:cNvPr id="223" name="Google Shape;223;p40"/>
          <p:cNvSpPr txBox="1"/>
          <p:nvPr/>
        </p:nvSpPr>
        <p:spPr>
          <a:xfrm>
            <a:off x="95250" y="4972050"/>
            <a:ext cx="3819600" cy="2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B7B7B7"/>
                </a:solidFill>
                <a:latin typeface="Mada"/>
                <a:ea typeface="Mada"/>
                <a:cs typeface="Mada"/>
                <a:sym typeface="Mada"/>
              </a:rPr>
              <a:t>Prof. Hanan= For each type, you should know the </a:t>
            </a:r>
            <a:r>
              <a:rPr b="1" lang="en" sz="800" u="sng">
                <a:solidFill>
                  <a:srgbClr val="B7B7B7"/>
                </a:solidFill>
                <a:latin typeface="Mada"/>
                <a:ea typeface="Mada"/>
                <a:cs typeface="Mada"/>
                <a:sym typeface="Mada"/>
              </a:rPr>
              <a:t>onset</a:t>
            </a:r>
            <a:r>
              <a:rPr lang="en" sz="800">
                <a:solidFill>
                  <a:srgbClr val="B7B7B7"/>
                </a:solidFill>
                <a:latin typeface="Mada"/>
                <a:ea typeface="Mada"/>
                <a:cs typeface="Mada"/>
                <a:sym typeface="Mada"/>
              </a:rPr>
              <a:t> and  the </a:t>
            </a:r>
            <a:r>
              <a:rPr b="1" lang="en" sz="800" u="sng">
                <a:solidFill>
                  <a:srgbClr val="B7B7B7"/>
                </a:solidFill>
                <a:latin typeface="Mada"/>
                <a:ea typeface="Mada"/>
                <a:cs typeface="Mada"/>
                <a:sym typeface="Mada"/>
              </a:rPr>
              <a:t>duration</a:t>
            </a:r>
            <a:endParaRPr b="1" sz="800" u="sng">
              <a:solidFill>
                <a:srgbClr val="B7B7B7"/>
              </a:solidFill>
              <a:latin typeface="Mada"/>
              <a:ea typeface="Mada"/>
              <a:cs typeface="Mada"/>
              <a:sym typeface="Mada"/>
            </a:endParaRPr>
          </a:p>
        </p:txBody>
      </p:sp>
      <p:sp>
        <p:nvSpPr>
          <p:cNvPr id="224" name="Google Shape;224;p40"/>
          <p:cNvSpPr txBox="1"/>
          <p:nvPr/>
        </p:nvSpPr>
        <p:spPr>
          <a:xfrm>
            <a:off x="57149" y="11245850"/>
            <a:ext cx="6729900" cy="84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6AA84F"/>
                </a:solidFill>
                <a:latin typeface="Mada"/>
                <a:ea typeface="Mada"/>
                <a:cs typeface="Mada"/>
                <a:sym typeface="Mada"/>
              </a:rPr>
              <a:t>1: </a:t>
            </a:r>
            <a:r>
              <a:rPr lang="en" sz="900">
                <a:solidFill>
                  <a:srgbClr val="6AA84F"/>
                </a:solidFill>
                <a:latin typeface="Mada"/>
                <a:ea typeface="Mada"/>
                <a:cs typeface="Mada"/>
                <a:sym typeface="Mada"/>
              </a:rPr>
              <a:t>multiplicated by e.coli in labs, then purified</a:t>
            </a:r>
            <a:r>
              <a:rPr lang="en" sz="900">
                <a:solidFill>
                  <a:srgbClr val="6AA84F"/>
                </a:solidFill>
                <a:latin typeface="Mada"/>
                <a:ea typeface="Mada"/>
                <a:cs typeface="Mada"/>
                <a:sym typeface="Mada"/>
              </a:rPr>
              <a:t>.</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2: changes </a:t>
            </a:r>
            <a:r>
              <a:rPr lang="en" sz="900">
                <a:solidFill>
                  <a:srgbClr val="6AA84F"/>
                </a:solidFill>
                <a:latin typeface="Mada"/>
                <a:ea typeface="Mada"/>
                <a:cs typeface="Mada"/>
                <a:sym typeface="Mada"/>
              </a:rPr>
              <a:t>pharmacokinetics of insulin ONLY. pharmacological action is not affected.</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3: small: fast onset of action but less duration of action.</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4: R= regular = short acting insulin.</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5: clear = can be given IV</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6: patient should skip dose if they skip meal (only take with meals) to avoid hypoglycemia.</a:t>
            </a:r>
            <a:endParaRPr sz="900">
              <a:solidFill>
                <a:srgbClr val="6AA84F"/>
              </a:solidFill>
              <a:latin typeface="Mada"/>
              <a:ea typeface="Mada"/>
              <a:cs typeface="Mada"/>
              <a:sym typeface="Mada"/>
            </a:endParaRPr>
          </a:p>
          <a:p>
            <a:pPr indent="0" lvl="0" marL="0" rtl="0" algn="l">
              <a:spcBef>
                <a:spcPts val="0"/>
              </a:spcBef>
              <a:spcAft>
                <a:spcPts val="0"/>
              </a:spcAft>
              <a:buNone/>
            </a:pPr>
            <a:r>
              <a:t/>
            </a:r>
            <a:endParaRPr sz="900">
              <a:solidFill>
                <a:srgbClr val="6AA84F"/>
              </a:solidFill>
              <a:latin typeface="Mada"/>
              <a:ea typeface="Mada"/>
              <a:cs typeface="Mada"/>
              <a:sym typeface="Mada"/>
            </a:endParaRPr>
          </a:p>
          <a:p>
            <a:pPr indent="0" lvl="0" marL="0" rtl="0" algn="l">
              <a:spcBef>
                <a:spcPts val="0"/>
              </a:spcBef>
              <a:spcAft>
                <a:spcPts val="0"/>
              </a:spcAft>
              <a:buNone/>
            </a:pPr>
            <a:r>
              <a:t/>
            </a:r>
            <a:endParaRPr sz="900">
              <a:solidFill>
                <a:srgbClr val="6AA84F"/>
              </a:solidFill>
              <a:latin typeface="Mada"/>
              <a:ea typeface="Mada"/>
              <a:cs typeface="Mada"/>
              <a:sym typeface="Mada"/>
            </a:endParaRPr>
          </a:p>
          <a:p>
            <a:pPr indent="0" lvl="0" marL="0" rtl="0" algn="l">
              <a:spcBef>
                <a:spcPts val="0"/>
              </a:spcBef>
              <a:spcAft>
                <a:spcPts val="0"/>
              </a:spcAft>
              <a:buNone/>
            </a:pPr>
            <a:r>
              <a:t/>
            </a:r>
            <a:endParaRPr sz="900">
              <a:solidFill>
                <a:srgbClr val="6AA84F"/>
              </a:solidFill>
              <a:latin typeface="Mada"/>
              <a:ea typeface="Mada"/>
              <a:cs typeface="Mada"/>
              <a:sym typeface="Mada"/>
            </a:endParaRPr>
          </a:p>
          <a:p>
            <a:pPr indent="0" lvl="0" marL="0" rtl="0" algn="l">
              <a:spcBef>
                <a:spcPts val="0"/>
              </a:spcBef>
              <a:spcAft>
                <a:spcPts val="0"/>
              </a:spcAft>
              <a:buNone/>
            </a:pPr>
            <a:r>
              <a:t/>
            </a:r>
            <a:endParaRPr sz="900">
              <a:solidFill>
                <a:srgbClr val="6AA84F"/>
              </a:solidFill>
              <a:latin typeface="Mada"/>
              <a:ea typeface="Mada"/>
              <a:cs typeface="Mada"/>
              <a:sym typeface="Mada"/>
            </a:endParaRPr>
          </a:p>
          <a:p>
            <a:pPr indent="0" lvl="0" marL="0" rtl="0" algn="l">
              <a:spcBef>
                <a:spcPts val="0"/>
              </a:spcBef>
              <a:spcAft>
                <a:spcPts val="0"/>
              </a:spcAft>
              <a:buNone/>
            </a:pPr>
            <a:r>
              <a:t/>
            </a:r>
            <a:endParaRPr sz="900">
              <a:solidFill>
                <a:srgbClr val="6AA84F"/>
              </a:solidFill>
              <a:latin typeface="Mada"/>
              <a:ea typeface="Mada"/>
              <a:cs typeface="Mada"/>
              <a:sym typeface="Mad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41"/>
          <p:cNvSpPr txBox="1"/>
          <p:nvPr/>
        </p:nvSpPr>
        <p:spPr>
          <a:xfrm>
            <a:off x="682625" y="185725"/>
            <a:ext cx="5472000" cy="50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400">
                <a:solidFill>
                  <a:srgbClr val="314043"/>
                </a:solidFill>
                <a:latin typeface="Georgia"/>
                <a:ea typeface="Georgia"/>
                <a:cs typeface="Georgia"/>
                <a:sym typeface="Georgia"/>
              </a:rPr>
              <a:t>short acting insulins</a:t>
            </a:r>
            <a:endParaRPr b="1" sz="2400">
              <a:solidFill>
                <a:srgbClr val="314043"/>
              </a:solidFill>
              <a:latin typeface="Georgia"/>
              <a:ea typeface="Georgia"/>
              <a:cs typeface="Georgia"/>
              <a:sym typeface="Georgia"/>
            </a:endParaRPr>
          </a:p>
          <a:p>
            <a:pPr indent="0" lvl="0" marL="0" rtl="0" algn="ctr">
              <a:spcBef>
                <a:spcPts val="0"/>
              </a:spcBef>
              <a:spcAft>
                <a:spcPts val="0"/>
              </a:spcAft>
              <a:buNone/>
            </a:pPr>
            <a:r>
              <a:t/>
            </a:r>
            <a:endParaRPr b="1" sz="2400">
              <a:latin typeface="Georgia"/>
              <a:ea typeface="Georgia"/>
              <a:cs typeface="Georgia"/>
              <a:sym typeface="Georgia"/>
            </a:endParaRPr>
          </a:p>
        </p:txBody>
      </p:sp>
      <p:graphicFrame>
        <p:nvGraphicFramePr>
          <p:cNvPr id="230" name="Google Shape;230;p41"/>
          <p:cNvGraphicFramePr/>
          <p:nvPr/>
        </p:nvGraphicFramePr>
        <p:xfrm>
          <a:off x="152400" y="693325"/>
          <a:ext cx="3000000" cy="3000000"/>
        </p:xfrm>
        <a:graphic>
          <a:graphicData uri="http://schemas.openxmlformats.org/drawingml/2006/table">
            <a:tbl>
              <a:tblPr>
                <a:noFill/>
                <a:tableStyleId>{A94333D5-90E7-4E36-88E9-25C3D0A1E959}</a:tableStyleId>
              </a:tblPr>
              <a:tblGrid>
                <a:gridCol w="899575"/>
                <a:gridCol w="5635625"/>
              </a:tblGrid>
              <a:tr h="392400">
                <a:tc>
                  <a:txBody>
                    <a:bodyPr/>
                    <a:lstStyle/>
                    <a:p>
                      <a:pPr indent="0" lvl="0" marL="0" rtl="0" algn="ctr">
                        <a:spcBef>
                          <a:spcPts val="0"/>
                        </a:spcBef>
                        <a:spcAft>
                          <a:spcPts val="0"/>
                        </a:spcAft>
                        <a:buNone/>
                      </a:pPr>
                      <a:r>
                        <a:rPr b="1" lang="en">
                          <a:solidFill>
                            <a:schemeClr val="lt1"/>
                          </a:solidFill>
                          <a:latin typeface="Mada"/>
                          <a:ea typeface="Mada"/>
                          <a:cs typeface="Mada"/>
                          <a:sym typeface="Mada"/>
                        </a:rPr>
                        <a:t>Drug</a:t>
                      </a:r>
                      <a:endParaRPr b="1">
                        <a:solidFill>
                          <a:schemeClr val="lt1"/>
                        </a:solidFill>
                        <a:latin typeface="Mada"/>
                        <a:ea typeface="Mada"/>
                        <a:cs typeface="Mada"/>
                        <a:sym typeface="Mada"/>
                      </a:endParaRPr>
                    </a:p>
                  </a:txBody>
                  <a:tcPr marT="91425" marB="91425" marR="91425" marL="91425">
                    <a:solidFill>
                      <a:srgbClr val="434343"/>
                    </a:solidFill>
                  </a:tcPr>
                </a:tc>
                <a:tc>
                  <a:txBody>
                    <a:bodyPr/>
                    <a:lstStyle/>
                    <a:p>
                      <a:pPr indent="0" lvl="0" marL="0" rtl="0" algn="ctr">
                        <a:spcBef>
                          <a:spcPts val="0"/>
                        </a:spcBef>
                        <a:spcAft>
                          <a:spcPts val="0"/>
                        </a:spcAft>
                        <a:buNone/>
                      </a:pPr>
                      <a:r>
                        <a:rPr b="1" lang="en">
                          <a:solidFill>
                            <a:schemeClr val="lt1"/>
                          </a:solidFill>
                          <a:latin typeface="Mada"/>
                          <a:ea typeface="Mada"/>
                          <a:cs typeface="Mada"/>
                          <a:sym typeface="Mada"/>
                        </a:rPr>
                        <a:t>Humulin (Regular insulin)</a:t>
                      </a:r>
                      <a:endParaRPr b="1">
                        <a:solidFill>
                          <a:schemeClr val="lt1"/>
                        </a:solidFill>
                        <a:latin typeface="Mada"/>
                        <a:ea typeface="Mada"/>
                        <a:cs typeface="Mada"/>
                        <a:sym typeface="Mada"/>
                      </a:endParaRPr>
                    </a:p>
                  </a:txBody>
                  <a:tcPr marT="91425" marB="91425" marR="91425" marL="91425">
                    <a:solidFill>
                      <a:srgbClr val="F1C232"/>
                    </a:solidFill>
                  </a:tcPr>
                </a:tc>
              </a:tr>
              <a:tr h="381000">
                <a:tc>
                  <a:txBody>
                    <a:bodyPr/>
                    <a:lstStyle/>
                    <a:p>
                      <a:pPr indent="0" lvl="0" marL="0" rtl="0" algn="ctr">
                        <a:spcBef>
                          <a:spcPts val="0"/>
                        </a:spcBef>
                        <a:spcAft>
                          <a:spcPts val="0"/>
                        </a:spcAft>
                        <a:buNone/>
                      </a:pPr>
                      <a:r>
                        <a:rPr b="1" lang="en">
                          <a:solidFill>
                            <a:schemeClr val="lt1"/>
                          </a:solidFill>
                          <a:latin typeface="Mada"/>
                          <a:ea typeface="Mada"/>
                          <a:cs typeface="Mada"/>
                          <a:sym typeface="Mada"/>
                        </a:rPr>
                        <a:t>P.K</a:t>
                      </a:r>
                      <a:endParaRPr b="1">
                        <a:solidFill>
                          <a:schemeClr val="lt1"/>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Soluble crystalline zinc insulin</a:t>
                      </a:r>
                      <a:r>
                        <a:rPr baseline="30000" lang="en" sz="1200">
                          <a:solidFill>
                            <a:srgbClr val="6AA84F"/>
                          </a:solidFill>
                          <a:latin typeface="Mada"/>
                          <a:ea typeface="Mada"/>
                          <a:cs typeface="Mada"/>
                          <a:sym typeface="Mada"/>
                        </a:rPr>
                        <a:t>1</a:t>
                      </a:r>
                      <a:r>
                        <a:rPr lang="en" sz="1200">
                          <a:latin typeface="Mada"/>
                          <a:ea typeface="Mada"/>
                          <a:cs typeface="Mada"/>
                          <a:sym typeface="Mada"/>
                        </a:rPr>
                        <a: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 sz="1200">
                          <a:solidFill>
                            <a:srgbClr val="FF0000"/>
                          </a:solidFill>
                          <a:latin typeface="Mada"/>
                          <a:ea typeface="Mada"/>
                          <a:cs typeface="Mada"/>
                          <a:sym typeface="Mada"/>
                        </a:rPr>
                        <a:t>Clear</a:t>
                      </a:r>
                      <a:r>
                        <a:rPr lang="en" sz="1200">
                          <a:latin typeface="Mada"/>
                          <a:ea typeface="Mada"/>
                          <a:cs typeface="Mada"/>
                          <a:sym typeface="Mada"/>
                        </a:rPr>
                        <a:t> solutions at neutral pH</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Forms hexamers</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latin typeface="Mada"/>
                          <a:ea typeface="Mada"/>
                          <a:cs typeface="Mada"/>
                          <a:sym typeface="Mada"/>
                        </a:rPr>
                        <a:t>Onset of action </a:t>
                      </a:r>
                      <a:r>
                        <a:rPr b="1" lang="en" sz="1200">
                          <a:solidFill>
                            <a:srgbClr val="FF0000"/>
                          </a:solidFill>
                          <a:latin typeface="Mada"/>
                          <a:ea typeface="Mada"/>
                          <a:cs typeface="Mada"/>
                          <a:sym typeface="Mada"/>
                        </a:rPr>
                        <a:t>30-45 min</a:t>
                      </a:r>
                      <a:r>
                        <a:rPr lang="en" sz="1200">
                          <a:latin typeface="Mada"/>
                          <a:ea typeface="Mada"/>
                          <a:cs typeface="Mada"/>
                          <a:sym typeface="Mada"/>
                        </a:rPr>
                        <a:t> (s.c.)</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solidFill>
                            <a:schemeClr val="dk1"/>
                          </a:solidFill>
                          <a:latin typeface="Mada"/>
                          <a:ea typeface="Mada"/>
                          <a:cs typeface="Mada"/>
                          <a:sym typeface="Mada"/>
                        </a:rPr>
                        <a:t>Duration</a:t>
                      </a:r>
                      <a:r>
                        <a:rPr b="1" lang="en" sz="1200">
                          <a:solidFill>
                            <a:srgbClr val="FF0000"/>
                          </a:solidFill>
                          <a:latin typeface="Mada"/>
                          <a:ea typeface="Mada"/>
                          <a:cs typeface="Mada"/>
                          <a:sym typeface="Mada"/>
                        </a:rPr>
                        <a:t> 6-8 h</a:t>
                      </a:r>
                      <a:endParaRPr b="1" sz="1200">
                        <a:solidFill>
                          <a:srgbClr val="FF0000"/>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I.V. in emergency situations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Peak 2-4 h</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2-3 times/day</a:t>
                      </a:r>
                      <a:endParaRPr sz="1200">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Uses</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Control postprandial hyperglycemia (s.c.) &amp; emergency diabetic ketoacidosis (i.v.)</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u="sng">
                          <a:solidFill>
                            <a:srgbClr val="FF0000"/>
                          </a:solidFill>
                          <a:latin typeface="Mada"/>
                          <a:ea typeface="Mada"/>
                          <a:cs typeface="Mada"/>
                          <a:sym typeface="Mada"/>
                        </a:rPr>
                        <a:t>Can be used in pregnancy</a:t>
                      </a:r>
                      <a:r>
                        <a:rPr b="1" baseline="30000" lang="en" sz="1200" u="sng">
                          <a:solidFill>
                            <a:srgbClr val="6AA84F"/>
                          </a:solidFill>
                          <a:latin typeface="Mada"/>
                          <a:ea typeface="Mada"/>
                          <a:cs typeface="Mada"/>
                          <a:sym typeface="Mada"/>
                        </a:rPr>
                        <a:t>2</a:t>
                      </a:r>
                      <a:endParaRPr b="1" baseline="30000" sz="1200" u="sng">
                        <a:solidFill>
                          <a:srgbClr val="6AA84F"/>
                        </a:solidFill>
                      </a:endParaRPr>
                    </a:p>
                  </a:txBody>
                  <a:tcPr marT="91425" marB="91425" marR="91425" marL="91425"/>
                </a:tc>
              </a:tr>
            </a:tbl>
          </a:graphicData>
        </a:graphic>
      </p:graphicFrame>
      <p:graphicFrame>
        <p:nvGraphicFramePr>
          <p:cNvPr id="231" name="Google Shape;231;p41"/>
          <p:cNvGraphicFramePr/>
          <p:nvPr/>
        </p:nvGraphicFramePr>
        <p:xfrm>
          <a:off x="495053" y="9914749"/>
          <a:ext cx="3000000" cy="3000000"/>
        </p:xfrm>
        <a:graphic>
          <a:graphicData uri="http://schemas.openxmlformats.org/drawingml/2006/table">
            <a:tbl>
              <a:tblPr>
                <a:noFill/>
                <a:tableStyleId>{A94333D5-90E7-4E36-88E9-25C3D0A1E959}</a:tableStyleId>
              </a:tblPr>
              <a:tblGrid>
                <a:gridCol w="6077400"/>
              </a:tblGrid>
              <a:tr h="1159150">
                <a:tc>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Rapid onset of action ( patients will not wait long before they eat ).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Its duration of action is no longer than 3-4 hrs regardless of the dose:</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Decreased risk of hyperinsulinemia .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Decreased risk of postprandial hypoglycemia</a:t>
                      </a:r>
                      <a:endParaRPr sz="1200">
                        <a:solidFill>
                          <a:schemeClr val="dk1"/>
                        </a:solidFill>
                        <a:latin typeface="Mada"/>
                        <a:ea typeface="Mada"/>
                        <a:cs typeface="Mada"/>
                        <a:sym typeface="Mada"/>
                      </a:endParaRPr>
                    </a:p>
                    <a:p>
                      <a:pPr indent="-304800" lvl="2" marL="1371600" rtl="0" algn="l">
                        <a:spcBef>
                          <a:spcPts val="0"/>
                        </a:spcBef>
                        <a:spcAft>
                          <a:spcPts val="0"/>
                        </a:spcAft>
                        <a:buClr>
                          <a:srgbClr val="6AA84F"/>
                        </a:buClr>
                        <a:buSzPts val="1200"/>
                        <a:buFont typeface="Mada"/>
                        <a:buChar char="■"/>
                      </a:pPr>
                      <a:r>
                        <a:rPr lang="en" sz="1200">
                          <a:solidFill>
                            <a:srgbClr val="6AA84F"/>
                          </a:solidFill>
                          <a:latin typeface="Mada"/>
                          <a:ea typeface="Mada"/>
                          <a:cs typeface="Mada"/>
                          <a:sym typeface="Mada"/>
                        </a:rPr>
                        <a:t>Thus, they are preferable in elderly</a:t>
                      </a:r>
                      <a:endParaRPr sz="1200">
                        <a:solidFill>
                          <a:srgbClr val="6AA84F"/>
                        </a:solidFill>
                        <a:latin typeface="Mada"/>
                        <a:ea typeface="Mada"/>
                        <a:cs typeface="Mada"/>
                        <a:sym typeface="Mada"/>
                      </a:endParaRPr>
                    </a:p>
                  </a:txBody>
                  <a:tcPr marT="91425" marB="91425" marR="91425" marL="91425" anchor="ctr">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r>
            </a:tbl>
          </a:graphicData>
        </a:graphic>
      </p:graphicFrame>
      <p:sp>
        <p:nvSpPr>
          <p:cNvPr id="232" name="Google Shape;232;p41"/>
          <p:cNvSpPr txBox="1"/>
          <p:nvPr/>
        </p:nvSpPr>
        <p:spPr>
          <a:xfrm>
            <a:off x="151025" y="3650799"/>
            <a:ext cx="6535200" cy="75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rgbClr val="78B8A3"/>
                </a:solidFill>
                <a:latin typeface="Mada"/>
                <a:ea typeface="Mada"/>
                <a:cs typeface="Mada"/>
                <a:sym typeface="Mada"/>
              </a:rPr>
              <a:t>Comparison between Ultrashort and short acting insulins</a:t>
            </a:r>
            <a:endParaRPr b="1" sz="2100">
              <a:solidFill>
                <a:srgbClr val="78B8A3"/>
              </a:solidFill>
              <a:latin typeface="Mada"/>
              <a:ea typeface="Mada"/>
              <a:cs typeface="Mada"/>
              <a:sym typeface="Mada"/>
            </a:endParaRPr>
          </a:p>
          <a:p>
            <a:pPr indent="0" lvl="0" marL="0" rtl="0" algn="ctr">
              <a:spcBef>
                <a:spcPts val="0"/>
              </a:spcBef>
              <a:spcAft>
                <a:spcPts val="0"/>
              </a:spcAft>
              <a:buNone/>
            </a:pPr>
            <a:r>
              <a:t/>
            </a:r>
            <a:endParaRPr b="1" sz="2100">
              <a:solidFill>
                <a:srgbClr val="78B8A3"/>
              </a:solidFill>
              <a:latin typeface="Mada"/>
              <a:ea typeface="Mada"/>
              <a:cs typeface="Mada"/>
              <a:sym typeface="Mada"/>
            </a:endParaRPr>
          </a:p>
        </p:txBody>
      </p:sp>
      <p:graphicFrame>
        <p:nvGraphicFramePr>
          <p:cNvPr id="233" name="Google Shape;233;p41"/>
          <p:cNvGraphicFramePr/>
          <p:nvPr/>
        </p:nvGraphicFramePr>
        <p:xfrm>
          <a:off x="286195" y="4403163"/>
          <a:ext cx="3000000" cy="3000000"/>
        </p:xfrm>
        <a:graphic>
          <a:graphicData uri="http://schemas.openxmlformats.org/drawingml/2006/table">
            <a:tbl>
              <a:tblPr>
                <a:noFill/>
                <a:tableStyleId>{A94333D5-90E7-4E36-88E9-25C3D0A1E959}</a:tableStyleId>
              </a:tblPr>
              <a:tblGrid>
                <a:gridCol w="1435725"/>
                <a:gridCol w="2413200"/>
                <a:gridCol w="2413200"/>
              </a:tblGrid>
              <a:tr h="362725">
                <a:tc>
                  <a:txBody>
                    <a:bodyPr/>
                    <a:lstStyle/>
                    <a:p>
                      <a:pPr indent="0" lvl="0" marL="0" rtl="0" algn="ctr">
                        <a:spcBef>
                          <a:spcPts val="0"/>
                        </a:spcBef>
                        <a:spcAft>
                          <a:spcPts val="0"/>
                        </a:spcAft>
                        <a:buNone/>
                      </a:pPr>
                      <a:r>
                        <a:rPr b="1" lang="en" sz="1300">
                          <a:latin typeface="Mada"/>
                          <a:ea typeface="Mada"/>
                          <a:cs typeface="Mada"/>
                          <a:sym typeface="Mada"/>
                        </a:rPr>
                        <a:t>Characteristic</a:t>
                      </a:r>
                      <a:endParaRPr b="1" sz="1300">
                        <a:latin typeface="Mada"/>
                        <a:ea typeface="Mada"/>
                        <a:cs typeface="Mada"/>
                        <a:sym typeface="Mada"/>
                      </a:endParaRPr>
                    </a:p>
                  </a:txBody>
                  <a:tcPr marT="91425" marB="91425" marR="91425" marL="91425" anchor="ctr">
                    <a:solidFill>
                      <a:srgbClr val="CCCCCC"/>
                    </a:solidFill>
                  </a:tcPr>
                </a:tc>
                <a:tc>
                  <a:txBody>
                    <a:bodyPr/>
                    <a:lstStyle/>
                    <a:p>
                      <a:pPr indent="0" lvl="0" marL="0" rtl="0" algn="ctr">
                        <a:spcBef>
                          <a:spcPts val="0"/>
                        </a:spcBef>
                        <a:spcAft>
                          <a:spcPts val="0"/>
                        </a:spcAft>
                        <a:buClr>
                          <a:schemeClr val="dk1"/>
                        </a:buClr>
                        <a:buSzPts val="1100"/>
                        <a:buFont typeface="Arial"/>
                        <a:buNone/>
                      </a:pPr>
                      <a:r>
                        <a:rPr b="1" lang="en" sz="1600">
                          <a:solidFill>
                            <a:srgbClr val="FFFFFF"/>
                          </a:solidFill>
                          <a:latin typeface="Mada"/>
                          <a:ea typeface="Mada"/>
                          <a:cs typeface="Mada"/>
                          <a:sym typeface="Mada"/>
                        </a:rPr>
                        <a:t>Ultra-Short acting insulins</a:t>
                      </a:r>
                      <a:endParaRPr b="1" sz="1600">
                        <a:solidFill>
                          <a:srgbClr val="FFFFFF"/>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en" sz="1200">
                          <a:solidFill>
                            <a:srgbClr val="314043"/>
                          </a:solidFill>
                          <a:latin typeface="Mada"/>
                          <a:ea typeface="Mada"/>
                          <a:cs typeface="Mada"/>
                          <a:sym typeface="Mada"/>
                        </a:rPr>
                        <a:t>e.g. Lispro, aspart, glulisine</a:t>
                      </a:r>
                      <a:endParaRPr b="1" sz="1200">
                        <a:solidFill>
                          <a:srgbClr val="314043"/>
                        </a:solidFill>
                        <a:latin typeface="Mada"/>
                        <a:ea typeface="Mada"/>
                        <a:cs typeface="Mada"/>
                        <a:sym typeface="Mada"/>
                      </a:endParaRPr>
                    </a:p>
                  </a:txBody>
                  <a:tcPr marT="91425" marB="91425" marR="91425" marL="91425" anchor="ctr">
                    <a:solidFill>
                      <a:srgbClr val="A4CFC1"/>
                    </a:solidFill>
                  </a:tcPr>
                </a:tc>
                <a:tc>
                  <a:txBody>
                    <a:bodyPr/>
                    <a:lstStyle/>
                    <a:p>
                      <a:pPr indent="0" lvl="0" marL="0" rtl="0" algn="ctr">
                        <a:spcBef>
                          <a:spcPts val="0"/>
                        </a:spcBef>
                        <a:spcAft>
                          <a:spcPts val="0"/>
                        </a:spcAft>
                        <a:buClr>
                          <a:schemeClr val="dk1"/>
                        </a:buClr>
                        <a:buSzPts val="1100"/>
                        <a:buFont typeface="Arial"/>
                        <a:buNone/>
                      </a:pPr>
                      <a:r>
                        <a:rPr b="1" lang="en" sz="1600">
                          <a:solidFill>
                            <a:srgbClr val="FFFFFF"/>
                          </a:solidFill>
                          <a:latin typeface="Mada"/>
                          <a:ea typeface="Mada"/>
                          <a:cs typeface="Mada"/>
                          <a:sym typeface="Mada"/>
                        </a:rPr>
                        <a:t>Short-acting (regular) insulins</a:t>
                      </a:r>
                      <a:endParaRPr b="1" sz="1600">
                        <a:solidFill>
                          <a:srgbClr val="FFFFFF"/>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en" sz="1200">
                          <a:solidFill>
                            <a:srgbClr val="314043"/>
                          </a:solidFill>
                          <a:latin typeface="Mada"/>
                          <a:ea typeface="Mada"/>
                          <a:cs typeface="Mada"/>
                          <a:sym typeface="Mada"/>
                        </a:rPr>
                        <a:t>e.g. Humulin R, Novolin R</a:t>
                      </a:r>
                      <a:endParaRPr b="1" sz="1200">
                        <a:solidFill>
                          <a:srgbClr val="314043"/>
                        </a:solidFill>
                        <a:latin typeface="Mada"/>
                        <a:ea typeface="Mada"/>
                        <a:cs typeface="Mada"/>
                        <a:sym typeface="Mada"/>
                      </a:endParaRPr>
                    </a:p>
                  </a:txBody>
                  <a:tcPr marT="91425" marB="91425" marR="91425" marL="91425" anchor="ctr">
                    <a:solidFill>
                      <a:srgbClr val="A4CFC1"/>
                    </a:solidFill>
                  </a:tcPr>
                </a:tc>
              </a:tr>
              <a:tr h="36572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Physical characteristics</a:t>
                      </a:r>
                      <a:endParaRPr b="1" sz="1200">
                        <a:solidFill>
                          <a:srgbClr val="FFFFFF"/>
                        </a:solidFill>
                        <a:latin typeface="Mada"/>
                        <a:ea typeface="Mada"/>
                        <a:cs typeface="Mada"/>
                        <a:sym typeface="Mada"/>
                      </a:endParaRPr>
                    </a:p>
                  </a:txBody>
                  <a:tcPr marT="91425" marB="91425" marR="91425" marL="91425" anchor="ctr">
                    <a:solidFill>
                      <a:srgbClr val="434343"/>
                    </a:solidFill>
                  </a:tcPr>
                </a:tc>
                <a:tc gridSpan="2">
                  <a:txBody>
                    <a:bodyPr/>
                    <a:lstStyle/>
                    <a:p>
                      <a:pPr indent="0" lvl="0" marL="0" rtl="0" algn="ctr">
                        <a:spcBef>
                          <a:spcPts val="0"/>
                        </a:spcBef>
                        <a:spcAft>
                          <a:spcPts val="0"/>
                        </a:spcAft>
                        <a:buNone/>
                      </a:pPr>
                      <a:r>
                        <a:rPr lang="en" sz="1200">
                          <a:latin typeface="Mada"/>
                          <a:ea typeface="Mada"/>
                          <a:cs typeface="Mada"/>
                          <a:sym typeface="Mada"/>
                        </a:rPr>
                        <a:t>Clear solution at neutral pH</a:t>
                      </a:r>
                      <a:endParaRPr sz="1200">
                        <a:latin typeface="Mada"/>
                        <a:ea typeface="Mada"/>
                        <a:cs typeface="Mada"/>
                        <a:sym typeface="Mada"/>
                      </a:endParaRPr>
                    </a:p>
                  </a:txBody>
                  <a:tcPr marT="91425" marB="91425" marR="91425" marL="91425" anchor="ctr"/>
                </a:tc>
                <a:tc hMerge="1"/>
              </a:tr>
              <a:tr h="36572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chemistry</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b="1" lang="en" sz="1200">
                          <a:solidFill>
                            <a:srgbClr val="FF0000"/>
                          </a:solidFill>
                          <a:latin typeface="Mada"/>
                          <a:ea typeface="Mada"/>
                          <a:cs typeface="Mada"/>
                          <a:sym typeface="Mada"/>
                        </a:rPr>
                        <a:t>Monomeric</a:t>
                      </a:r>
                      <a:r>
                        <a:rPr lang="en" sz="1200">
                          <a:latin typeface="Mada"/>
                          <a:ea typeface="Mada"/>
                          <a:cs typeface="Mada"/>
                          <a:sym typeface="Mada"/>
                        </a:rPr>
                        <a:t> analogue</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b="1" lang="en" sz="1200">
                          <a:solidFill>
                            <a:srgbClr val="FF0000"/>
                          </a:solidFill>
                          <a:latin typeface="Mada"/>
                          <a:ea typeface="Mada"/>
                          <a:cs typeface="Mada"/>
                          <a:sym typeface="Mada"/>
                        </a:rPr>
                        <a:t>Hexameric</a:t>
                      </a:r>
                      <a:r>
                        <a:rPr lang="en" sz="1200">
                          <a:latin typeface="Mada"/>
                          <a:ea typeface="Mada"/>
                          <a:cs typeface="Mada"/>
                          <a:sym typeface="Mada"/>
                        </a:rPr>
                        <a:t> analogue</a:t>
                      </a:r>
                      <a:endParaRPr sz="1200">
                        <a:latin typeface="Mada"/>
                        <a:ea typeface="Mada"/>
                        <a:cs typeface="Mada"/>
                        <a:sym typeface="Mada"/>
                      </a:endParaRPr>
                    </a:p>
                  </a:txBody>
                  <a:tcPr marT="91425" marB="91425" marR="91425" marL="91425" anchor="ctr"/>
                </a:tc>
              </a:tr>
              <a:tr h="36572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Route &amp; time of administration</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S.C. 5 min (no more than 15 min) before meal</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I.V. in emergency (e.g. diabetic ketoacidosis)</a:t>
                      </a:r>
                      <a:endParaRPr sz="1200">
                        <a:latin typeface="Mada"/>
                        <a:ea typeface="Mada"/>
                        <a:cs typeface="Mada"/>
                        <a:sym typeface="Mada"/>
                      </a:endParaRPr>
                    </a:p>
                  </a:txBody>
                  <a:tcPr marT="91425" marB="91425" marR="91425" marL="91425" anchor="ct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S.C. 30 – 45 min before meal</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I.V. in emergency (e.g. diabetic ketoacidosis)</a:t>
                      </a:r>
                      <a:endParaRPr sz="1200">
                        <a:latin typeface="Mada"/>
                        <a:ea typeface="Mada"/>
                        <a:cs typeface="Mada"/>
                        <a:sym typeface="Mada"/>
                      </a:endParaRPr>
                    </a:p>
                  </a:txBody>
                  <a:tcPr marT="91425" marB="91425" marR="91425" marL="91425" anchor="ctr"/>
                </a:tc>
              </a:tr>
              <a:tr h="36572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Onset of action</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b="1" lang="en" sz="1200">
                          <a:solidFill>
                            <a:srgbClr val="FF0000"/>
                          </a:solidFill>
                          <a:latin typeface="Mada"/>
                          <a:ea typeface="Mada"/>
                          <a:cs typeface="Mada"/>
                          <a:sym typeface="Mada"/>
                        </a:rPr>
                        <a:t>Fast</a:t>
                      </a:r>
                      <a:r>
                        <a:rPr lang="en" sz="1200">
                          <a:latin typeface="Mada"/>
                          <a:ea typeface="Mada"/>
                          <a:cs typeface="Mada"/>
                          <a:sym typeface="Mada"/>
                        </a:rPr>
                        <a:t> 5 – 15 min ( S.C )</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b="1" lang="en" sz="1200">
                          <a:solidFill>
                            <a:srgbClr val="FF0000"/>
                          </a:solidFill>
                          <a:latin typeface="Mada"/>
                          <a:ea typeface="Mada"/>
                          <a:cs typeface="Mada"/>
                          <a:sym typeface="Mada"/>
                        </a:rPr>
                        <a:t>rapid</a:t>
                      </a:r>
                      <a:r>
                        <a:rPr lang="en" sz="1200">
                          <a:latin typeface="Mada"/>
                          <a:ea typeface="Mada"/>
                          <a:cs typeface="Mada"/>
                          <a:sym typeface="Mada"/>
                        </a:rPr>
                        <a:t> 30 – 45 min ( S.C )</a:t>
                      </a:r>
                      <a:endParaRPr sz="1200">
                        <a:latin typeface="Mada"/>
                        <a:ea typeface="Mada"/>
                        <a:cs typeface="Mada"/>
                        <a:sym typeface="Mada"/>
                      </a:endParaRPr>
                    </a:p>
                  </a:txBody>
                  <a:tcPr marT="91425" marB="91425" marR="91425" marL="91425" anchor="ctr"/>
                </a:tc>
              </a:tr>
              <a:tr h="36572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Peak Level </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lang="en" sz="1200">
                          <a:latin typeface="Mada"/>
                          <a:ea typeface="Mada"/>
                          <a:cs typeface="Mada"/>
                          <a:sym typeface="Mada"/>
                        </a:rPr>
                        <a:t>30 – 90 min</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2 – 4 hr</a:t>
                      </a:r>
                      <a:endParaRPr sz="1200">
                        <a:latin typeface="Mada"/>
                        <a:ea typeface="Mada"/>
                        <a:cs typeface="Mada"/>
                        <a:sym typeface="Mada"/>
                      </a:endParaRPr>
                    </a:p>
                  </a:txBody>
                  <a:tcPr marT="91425" marB="91425" marR="91425" marL="91425" anchor="ctr"/>
                </a:tc>
              </a:tr>
              <a:tr h="36572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Duration</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lang="en" sz="1200">
                          <a:latin typeface="Mada"/>
                          <a:ea typeface="Mada"/>
                          <a:cs typeface="Mada"/>
                          <a:sym typeface="Mada"/>
                        </a:rPr>
                        <a:t>3 – 5 hr </a:t>
                      </a:r>
                      <a:r>
                        <a:rPr b="1" lang="en" sz="1200">
                          <a:solidFill>
                            <a:srgbClr val="FF0000"/>
                          </a:solidFill>
                          <a:latin typeface="Mada"/>
                          <a:ea typeface="Mada"/>
                          <a:cs typeface="Mada"/>
                          <a:sym typeface="Mada"/>
                        </a:rPr>
                        <a:t>Shorter</a:t>
                      </a:r>
                      <a:endParaRPr b="1" sz="1200">
                        <a:solidFill>
                          <a:srgbClr val="FF0000"/>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6 – 8 hr </a:t>
                      </a:r>
                      <a:r>
                        <a:rPr b="1" lang="en" sz="1200">
                          <a:solidFill>
                            <a:srgbClr val="FF0000"/>
                          </a:solidFill>
                          <a:latin typeface="Mada"/>
                          <a:ea typeface="Mada"/>
                          <a:cs typeface="Mada"/>
                          <a:sym typeface="Mada"/>
                        </a:rPr>
                        <a:t>longer</a:t>
                      </a:r>
                      <a:endParaRPr b="1" sz="1200">
                        <a:solidFill>
                          <a:srgbClr val="FF0000"/>
                        </a:solidFill>
                        <a:latin typeface="Mada"/>
                        <a:ea typeface="Mada"/>
                        <a:cs typeface="Mada"/>
                        <a:sym typeface="Mada"/>
                      </a:endParaRPr>
                    </a:p>
                  </a:txBody>
                  <a:tcPr marT="91425" marB="91425" marR="91425" marL="91425" anchor="ctr"/>
                </a:tc>
              </a:tr>
              <a:tr h="36572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Usual </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en" sz="1200">
                          <a:solidFill>
                            <a:srgbClr val="FFFFFF"/>
                          </a:solidFill>
                          <a:latin typeface="Mada"/>
                          <a:ea typeface="Mada"/>
                          <a:cs typeface="Mada"/>
                          <a:sym typeface="Mada"/>
                        </a:rPr>
                        <a:t>administration</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lang="en" sz="1200">
                          <a:latin typeface="Mada"/>
                          <a:ea typeface="Mada"/>
                          <a:cs typeface="Mada"/>
                          <a:sym typeface="Mada"/>
                        </a:rPr>
                        <a:t>2 – 3 times/day</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2 – 3 times/day</a:t>
                      </a:r>
                      <a:endParaRPr sz="1200">
                        <a:latin typeface="Mada"/>
                        <a:ea typeface="Mada"/>
                        <a:cs typeface="Mada"/>
                        <a:sym typeface="Mada"/>
                      </a:endParaRPr>
                    </a:p>
                  </a:txBody>
                  <a:tcPr marT="91425" marB="91425" marR="91425" marL="91425" anchor="ctr"/>
                </a:tc>
              </a:tr>
              <a:tr h="36572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Uses</a:t>
                      </a:r>
                      <a:endParaRPr b="1" sz="1200">
                        <a:solidFill>
                          <a:srgbClr val="FFFFFF"/>
                        </a:solidFill>
                        <a:latin typeface="Mada"/>
                        <a:ea typeface="Mada"/>
                        <a:cs typeface="Mada"/>
                        <a:sym typeface="Mada"/>
                      </a:endParaRPr>
                    </a:p>
                  </a:txBody>
                  <a:tcPr marT="91425" marB="91425" marR="91425" marL="91425" anchor="ctr">
                    <a:solidFill>
                      <a:srgbClr val="434343"/>
                    </a:solidFill>
                  </a:tcPr>
                </a:tc>
                <a:tc gridSpan="2">
                  <a:txBody>
                    <a:bodyPr/>
                    <a:lstStyle/>
                    <a:p>
                      <a:pPr indent="0" lvl="0" marL="0" rtl="0" algn="ctr">
                        <a:spcBef>
                          <a:spcPts val="0"/>
                        </a:spcBef>
                        <a:spcAft>
                          <a:spcPts val="0"/>
                        </a:spcAft>
                        <a:buNone/>
                      </a:pPr>
                      <a:r>
                        <a:rPr lang="en" sz="1200">
                          <a:latin typeface="Mada"/>
                          <a:ea typeface="Mada"/>
                          <a:cs typeface="Mada"/>
                          <a:sym typeface="Mada"/>
                        </a:rPr>
                        <a:t>postprandial hyperglycemia &amp; emergency diabetic ketoacidosis</a:t>
                      </a:r>
                      <a:endParaRPr sz="1200">
                        <a:latin typeface="Mada"/>
                        <a:ea typeface="Mada"/>
                        <a:cs typeface="Mada"/>
                        <a:sym typeface="Mada"/>
                      </a:endParaRPr>
                    </a:p>
                  </a:txBody>
                  <a:tcPr marT="91425" marB="91425" marR="91425" marL="91425" anchor="ctr"/>
                </a:tc>
                <a:tc hMerge="1"/>
              </a:tr>
            </a:tbl>
          </a:graphicData>
        </a:graphic>
      </p:graphicFrame>
      <p:sp>
        <p:nvSpPr>
          <p:cNvPr id="234" name="Google Shape;234;p41"/>
          <p:cNvSpPr/>
          <p:nvPr/>
        </p:nvSpPr>
        <p:spPr>
          <a:xfrm>
            <a:off x="267550" y="9407150"/>
            <a:ext cx="5595900" cy="507600"/>
          </a:xfrm>
          <a:prstGeom prst="chevron">
            <a:avLst>
              <a:gd fmla="val 50000" name="adj"/>
            </a:avLst>
          </a:prstGeom>
          <a:solidFill>
            <a:srgbClr val="A4CFC1"/>
          </a:solidFill>
          <a:ln>
            <a:noFill/>
          </a:ln>
        </p:spPr>
        <p:txBody>
          <a:bodyPr anchorCtr="0" anchor="ctr"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b="1" lang="en" sz="1500">
                <a:solidFill>
                  <a:srgbClr val="FFFFFF"/>
                </a:solidFill>
                <a:latin typeface="Georgia"/>
                <a:ea typeface="Georgia"/>
                <a:cs typeface="Georgia"/>
                <a:sym typeface="Georgia"/>
              </a:rPr>
              <a:t>Advantages of Ultra-short vs Short Insulin :</a:t>
            </a:r>
            <a:endParaRPr sz="1500">
              <a:solidFill>
                <a:srgbClr val="FFFFFF"/>
              </a:solidFill>
            </a:endParaRPr>
          </a:p>
        </p:txBody>
      </p:sp>
      <p:pic>
        <p:nvPicPr>
          <p:cNvPr id="235" name="Google Shape;235;p41"/>
          <p:cNvPicPr preferRelativeResize="0"/>
          <p:nvPr/>
        </p:nvPicPr>
        <p:blipFill>
          <a:blip r:embed="rId3">
            <a:alphaModFix/>
          </a:blip>
          <a:stretch>
            <a:fillRect/>
          </a:stretch>
        </p:blipFill>
        <p:spPr>
          <a:xfrm>
            <a:off x="845191" y="9494241"/>
            <a:ext cx="252075" cy="333422"/>
          </a:xfrm>
          <a:prstGeom prst="rect">
            <a:avLst/>
          </a:prstGeom>
          <a:noFill/>
          <a:ln>
            <a:noFill/>
          </a:ln>
        </p:spPr>
      </p:pic>
      <p:sp>
        <p:nvSpPr>
          <p:cNvPr id="236" name="Google Shape;236;p41"/>
          <p:cNvSpPr/>
          <p:nvPr/>
        </p:nvSpPr>
        <p:spPr>
          <a:xfrm>
            <a:off x="-150" y="11309950"/>
            <a:ext cx="6840000" cy="876000"/>
          </a:xfrm>
          <a:prstGeom prst="round2SameRect">
            <a:avLst>
              <a:gd fmla="val 16667" name="adj1"/>
              <a:gd fmla="val 0" name="adj2"/>
            </a:avLst>
          </a:prstGeom>
          <a:noFill/>
          <a:ln cap="flat" cmpd="sng" w="9525">
            <a:solidFill>
              <a:srgbClr val="A4CFC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1"/>
          <p:cNvSpPr/>
          <p:nvPr/>
        </p:nvSpPr>
        <p:spPr>
          <a:xfrm>
            <a:off x="-150" y="0"/>
            <a:ext cx="6840000" cy="95400"/>
          </a:xfrm>
          <a:prstGeom prst="rect">
            <a:avLst/>
          </a:prstGeom>
          <a:solidFill>
            <a:srgbClr val="A4CF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1"/>
          <p:cNvSpPr txBox="1"/>
          <p:nvPr/>
        </p:nvSpPr>
        <p:spPr>
          <a:xfrm>
            <a:off x="-1" y="11274425"/>
            <a:ext cx="6840000" cy="84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Mada"/>
                <a:ea typeface="Mada"/>
                <a:cs typeface="Mada"/>
                <a:sym typeface="Mada"/>
              </a:rPr>
              <a:t>1 just </a:t>
            </a:r>
            <a:r>
              <a:rPr lang="en" sz="1000">
                <a:solidFill>
                  <a:srgbClr val="6AA84F"/>
                </a:solidFill>
                <a:latin typeface="Mada"/>
                <a:ea typeface="Mada"/>
                <a:cs typeface="Mada"/>
                <a:sym typeface="Mada"/>
              </a:rPr>
              <a:t>like endogenous insulin that is also found linked to zinc, making short acting insulin the most similar to endogenous in both crystallization form and duration of action/onset.</a:t>
            </a:r>
            <a:endParaRPr sz="1000">
              <a:solidFill>
                <a:srgbClr val="6AA84F"/>
              </a:solidFill>
              <a:latin typeface="Mada"/>
              <a:ea typeface="Mada"/>
              <a:cs typeface="Mada"/>
              <a:sym typeface="Mada"/>
            </a:endParaRPr>
          </a:p>
          <a:p>
            <a:pPr indent="0" lvl="0" marL="0" rtl="0" algn="l">
              <a:spcBef>
                <a:spcPts val="0"/>
              </a:spcBef>
              <a:spcAft>
                <a:spcPts val="0"/>
              </a:spcAft>
              <a:buNone/>
            </a:pPr>
            <a:r>
              <a:rPr lang="en" sz="1000">
                <a:solidFill>
                  <a:srgbClr val="6AA84F"/>
                </a:solidFill>
                <a:latin typeface="Mada"/>
                <a:ea typeface="Mada"/>
                <a:cs typeface="Mada"/>
                <a:sym typeface="Mada"/>
              </a:rPr>
              <a:t>2: preferred form to be used in </a:t>
            </a:r>
            <a:r>
              <a:rPr lang="en" sz="1000">
                <a:solidFill>
                  <a:srgbClr val="6AA84F"/>
                </a:solidFill>
                <a:latin typeface="Mada"/>
                <a:ea typeface="Mada"/>
                <a:cs typeface="Mada"/>
                <a:sym typeface="Mada"/>
              </a:rPr>
              <a:t>pregnancy as S.C injection.</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graphicFrame>
        <p:nvGraphicFramePr>
          <p:cNvPr id="243" name="Google Shape;243;p42"/>
          <p:cNvGraphicFramePr/>
          <p:nvPr/>
        </p:nvGraphicFramePr>
        <p:xfrm>
          <a:off x="80975" y="1398975"/>
          <a:ext cx="3000000" cy="3000000"/>
        </p:xfrm>
        <a:graphic>
          <a:graphicData uri="http://schemas.openxmlformats.org/drawingml/2006/table">
            <a:tbl>
              <a:tblPr>
                <a:noFill/>
                <a:tableStyleId>{A94333D5-90E7-4E36-88E9-25C3D0A1E959}</a:tableStyleId>
              </a:tblPr>
              <a:tblGrid>
                <a:gridCol w="1418025"/>
                <a:gridCol w="5245800"/>
              </a:tblGrid>
              <a:tr h="100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Drug</a:t>
                      </a:r>
                      <a:endParaRPr b="1">
                        <a:solidFill>
                          <a:srgbClr val="FFFFFF"/>
                        </a:solidFill>
                        <a:latin typeface="Mada"/>
                        <a:ea typeface="Mada"/>
                        <a:cs typeface="Mada"/>
                        <a:sym typeface="Mada"/>
                      </a:endParaRPr>
                    </a:p>
                  </a:txBody>
                  <a:tcPr marT="91425" marB="91425" marR="91425" marL="91425">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1- Isophane (NPH) insulin</a:t>
                      </a:r>
                      <a:endParaRPr sz="1200">
                        <a:latin typeface="Mada"/>
                        <a:ea typeface="Mada"/>
                        <a:cs typeface="Mada"/>
                        <a:sym typeface="Mada"/>
                      </a:endParaRPr>
                    </a:p>
                  </a:txBody>
                  <a:tcPr marT="91425" marB="91425" marR="91425" marL="91425">
                    <a:solidFill>
                      <a:srgbClr val="9FC5E8"/>
                    </a:solidFill>
                  </a:tcPr>
                </a:tc>
              </a:tr>
              <a:tr h="381000">
                <a:tc>
                  <a:txBody>
                    <a:bodyPr/>
                    <a:lstStyle/>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en">
                          <a:solidFill>
                            <a:schemeClr val="lt1"/>
                          </a:solidFill>
                          <a:latin typeface="Mada"/>
                          <a:ea typeface="Mada"/>
                          <a:cs typeface="Mada"/>
                          <a:sym typeface="Mada"/>
                        </a:rPr>
                        <a:t>Characteristics</a:t>
                      </a:r>
                      <a:endParaRPr b="1">
                        <a:solidFill>
                          <a:srgbClr val="FFFFFF"/>
                        </a:solidFill>
                        <a:latin typeface="Mada"/>
                        <a:ea typeface="Mada"/>
                        <a:cs typeface="Mada"/>
                        <a:sym typeface="Mada"/>
                      </a:endParaRPr>
                    </a:p>
                  </a:txBody>
                  <a:tcPr marT="91425" marB="91425" marR="91425" marL="91425">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NPH, is a </a:t>
                      </a:r>
                      <a:r>
                        <a:rPr lang="en" sz="1200" u="sng">
                          <a:latin typeface="Mada"/>
                          <a:ea typeface="Mada"/>
                          <a:cs typeface="Mada"/>
                          <a:sym typeface="Mada"/>
                        </a:rPr>
                        <a:t>N</a:t>
                      </a:r>
                      <a:r>
                        <a:rPr lang="en" sz="1200">
                          <a:latin typeface="Mada"/>
                          <a:ea typeface="Mada"/>
                          <a:cs typeface="Mada"/>
                          <a:sym typeface="Mada"/>
                        </a:rPr>
                        <a:t>eutral </a:t>
                      </a:r>
                      <a:r>
                        <a:rPr lang="en" sz="1200" u="sng">
                          <a:latin typeface="Mada"/>
                          <a:ea typeface="Mada"/>
                          <a:cs typeface="Mada"/>
                          <a:sym typeface="Mada"/>
                        </a:rPr>
                        <a:t>P</a:t>
                      </a:r>
                      <a:r>
                        <a:rPr lang="en" sz="1200">
                          <a:latin typeface="Mada"/>
                          <a:ea typeface="Mada"/>
                          <a:cs typeface="Mada"/>
                          <a:sym typeface="Mada"/>
                        </a:rPr>
                        <a:t>rotamine</a:t>
                      </a:r>
                      <a:r>
                        <a:rPr baseline="30000" lang="en" sz="1200">
                          <a:solidFill>
                            <a:srgbClr val="6AA84F"/>
                          </a:solidFill>
                          <a:latin typeface="Mada"/>
                          <a:ea typeface="Mada"/>
                          <a:cs typeface="Mada"/>
                          <a:sym typeface="Mada"/>
                        </a:rPr>
                        <a:t>1</a:t>
                      </a:r>
                      <a:r>
                        <a:rPr baseline="30000" lang="en" sz="1200">
                          <a:solidFill>
                            <a:srgbClr val="666666"/>
                          </a:solidFill>
                          <a:latin typeface="Mada"/>
                          <a:ea typeface="Mada"/>
                          <a:cs typeface="Mada"/>
                          <a:sym typeface="Mada"/>
                        </a:rPr>
                        <a:t> </a:t>
                      </a:r>
                      <a:r>
                        <a:rPr lang="en" sz="1200" u="sng">
                          <a:latin typeface="Mada"/>
                          <a:ea typeface="Mada"/>
                          <a:cs typeface="Mada"/>
                          <a:sym typeface="Mada"/>
                        </a:rPr>
                        <a:t>H</a:t>
                      </a:r>
                      <a:r>
                        <a:rPr lang="en" sz="1200">
                          <a:latin typeface="Mada"/>
                          <a:ea typeface="Mada"/>
                          <a:cs typeface="Mada"/>
                          <a:sym typeface="Mada"/>
                        </a:rPr>
                        <a:t>agedorn</a:t>
                      </a:r>
                      <a:r>
                        <a:rPr lang="en" sz="1200">
                          <a:latin typeface="Mada"/>
                          <a:ea typeface="Mada"/>
                          <a:cs typeface="Mada"/>
                          <a:sym typeface="Mada"/>
                        </a:rPr>
                        <a:t> insulin in phosphate buffer.</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NPH insulin is combination of protamine &amp; crystalline zinc insulin </a:t>
                      </a:r>
                      <a:endParaRPr sz="1200">
                        <a:latin typeface="Mada"/>
                        <a:ea typeface="Mada"/>
                        <a:cs typeface="Mada"/>
                        <a:sym typeface="Mada"/>
                      </a:endParaRPr>
                    </a:p>
                    <a:p>
                      <a:pPr indent="0" lvl="0" marL="457200" rtl="0" algn="l">
                        <a:spcBef>
                          <a:spcPts val="0"/>
                        </a:spcBef>
                        <a:spcAft>
                          <a:spcPts val="0"/>
                        </a:spcAft>
                        <a:buNone/>
                      </a:pPr>
                      <a:r>
                        <a:rPr lang="en" sz="1200">
                          <a:latin typeface="Mada"/>
                          <a:ea typeface="Mada"/>
                          <a:cs typeface="Mada"/>
                          <a:sym typeface="Mada"/>
                        </a:rPr>
                        <a:t>(1:6 molecules) proteolysis release insulin.</a:t>
                      </a:r>
                      <a:endParaRPr sz="1200">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rPr b="1" lang="en">
                          <a:solidFill>
                            <a:srgbClr val="FFFFFF"/>
                          </a:solidFill>
                          <a:latin typeface="Mada"/>
                          <a:ea typeface="Mada"/>
                          <a:cs typeface="Mada"/>
                          <a:sym typeface="Mada"/>
                        </a:rPr>
                        <a:t>P.K</a:t>
                      </a:r>
                      <a:endParaRPr b="1">
                        <a:solidFill>
                          <a:srgbClr val="FFFFFF"/>
                        </a:solidFill>
                        <a:latin typeface="Mada"/>
                        <a:ea typeface="Mada"/>
                        <a:cs typeface="Mada"/>
                        <a:sym typeface="Mada"/>
                      </a:endParaRPr>
                    </a:p>
                  </a:txBody>
                  <a:tcPr marT="91425" marB="91425" marR="91425" marL="91425">
                    <a:solidFill>
                      <a:srgbClr val="434343"/>
                    </a:solidFill>
                  </a:tcPr>
                </a:tc>
                <a:tc>
                  <a:txBody>
                    <a:bodyPr/>
                    <a:lstStyle/>
                    <a:p>
                      <a:pPr indent="-304800" lvl="0" marL="457200" rtl="0" algn="l">
                        <a:spcBef>
                          <a:spcPts val="0"/>
                        </a:spcBef>
                        <a:spcAft>
                          <a:spcPts val="0"/>
                        </a:spcAft>
                        <a:buSzPts val="1200"/>
                        <a:buFont typeface="Mada"/>
                        <a:buChar char="●"/>
                      </a:pPr>
                      <a:r>
                        <a:rPr b="1" lang="en" sz="1200">
                          <a:solidFill>
                            <a:srgbClr val="FF0000"/>
                          </a:solidFill>
                          <a:latin typeface="Mada"/>
                          <a:ea typeface="Mada"/>
                          <a:cs typeface="Mada"/>
                          <a:sym typeface="Mada"/>
                        </a:rPr>
                        <a:t>Turbid suspension</a:t>
                      </a:r>
                      <a:r>
                        <a:rPr lang="en" sz="1200">
                          <a:latin typeface="Mada"/>
                          <a:ea typeface="Mada"/>
                          <a:cs typeface="Mada"/>
                          <a:sym typeface="Mada"/>
                        </a:rPr>
                        <a:t> at neutral pH</a:t>
                      </a:r>
                      <a:endParaRPr baseline="30000" sz="1200">
                        <a:solidFill>
                          <a:srgbClr val="666666"/>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Given S.C. only, </a:t>
                      </a:r>
                      <a:r>
                        <a:rPr b="1" lang="en" sz="1200">
                          <a:solidFill>
                            <a:srgbClr val="FF0000"/>
                          </a:solidFill>
                          <a:latin typeface="Mada"/>
                          <a:ea typeface="Mada"/>
                          <a:cs typeface="Mada"/>
                          <a:sym typeface="Mada"/>
                        </a:rPr>
                        <a:t>not I.V</a:t>
                      </a:r>
                      <a:r>
                        <a:rPr b="1" baseline="30000" lang="en" sz="1200">
                          <a:solidFill>
                            <a:srgbClr val="6AA84F"/>
                          </a:solidFill>
                          <a:latin typeface="Mada"/>
                          <a:ea typeface="Mada"/>
                          <a:cs typeface="Mada"/>
                          <a:sym typeface="Mada"/>
                        </a:rPr>
                        <a:t>2</a:t>
                      </a:r>
                      <a:endParaRPr b="1" baseline="30000"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Can not be used in ketoacidosis or emergency</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latin typeface="Mada"/>
                          <a:ea typeface="Mada"/>
                          <a:cs typeface="Mada"/>
                          <a:sym typeface="Mada"/>
                        </a:rPr>
                        <a:t>Onset of action </a:t>
                      </a:r>
                      <a:r>
                        <a:rPr b="1" lang="en" sz="1200">
                          <a:solidFill>
                            <a:srgbClr val="FF0000"/>
                          </a:solidFill>
                          <a:latin typeface="Mada"/>
                          <a:ea typeface="Mada"/>
                          <a:cs typeface="Mada"/>
                          <a:sym typeface="Mada"/>
                        </a:rPr>
                        <a:t>1-2 h</a:t>
                      </a:r>
                      <a:endParaRPr b="1" sz="1200">
                        <a:solidFill>
                          <a:srgbClr val="FF0000"/>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solidFill>
                            <a:schemeClr val="dk1"/>
                          </a:solidFill>
                          <a:latin typeface="Mada"/>
                          <a:ea typeface="Mada"/>
                          <a:cs typeface="Mada"/>
                          <a:sym typeface="Mada"/>
                        </a:rPr>
                        <a:t>Duration of action</a:t>
                      </a:r>
                      <a:r>
                        <a:rPr b="1" lang="en" sz="1200">
                          <a:solidFill>
                            <a:srgbClr val="FF0000"/>
                          </a:solidFill>
                          <a:latin typeface="Mada"/>
                          <a:ea typeface="Mada"/>
                          <a:cs typeface="Mada"/>
                          <a:sym typeface="Mada"/>
                        </a:rPr>
                        <a:t> 13-18 h</a:t>
                      </a:r>
                      <a:endParaRPr b="1" sz="1200">
                        <a:solidFill>
                          <a:srgbClr val="FF0000"/>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Peak serum level 5-7 h</a:t>
                      </a:r>
                      <a:endParaRPr sz="1200">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rPr b="1" lang="en">
                          <a:solidFill>
                            <a:srgbClr val="FFFFFF"/>
                          </a:solidFill>
                          <a:latin typeface="Mada"/>
                          <a:ea typeface="Mada"/>
                          <a:cs typeface="Mada"/>
                          <a:sym typeface="Mada"/>
                        </a:rPr>
                        <a:t>Insulin Mixtures </a:t>
                      </a:r>
                      <a:endParaRPr b="1">
                        <a:solidFill>
                          <a:srgbClr val="FFFFFF"/>
                        </a:solidFill>
                        <a:latin typeface="Mada"/>
                        <a:ea typeface="Mada"/>
                        <a:cs typeface="Mada"/>
                        <a:sym typeface="Mada"/>
                      </a:endParaRPr>
                    </a:p>
                  </a:txBody>
                  <a:tcPr marT="91425" marB="91425" marR="91425" marL="91425">
                    <a:solidFill>
                      <a:srgbClr val="434343"/>
                    </a:solidFill>
                  </a:tcPr>
                </a:tc>
                <a:tc>
                  <a:txBody>
                    <a:bodyPr/>
                    <a:lstStyle/>
                    <a:p>
                      <a:pPr indent="-304800" lvl="0" marL="457200" rtl="0" algn="l">
                        <a:spcBef>
                          <a:spcPts val="0"/>
                        </a:spcBef>
                        <a:spcAft>
                          <a:spcPts val="0"/>
                        </a:spcAft>
                        <a:buSzPts val="1200"/>
                        <a:buFont typeface="Mada"/>
                        <a:buAutoNum type="arabicPeriod"/>
                      </a:pPr>
                      <a:r>
                        <a:rPr lang="en" sz="1200">
                          <a:latin typeface="Mada"/>
                          <a:ea typeface="Mada"/>
                          <a:cs typeface="Mada"/>
                          <a:sym typeface="Mada"/>
                        </a:rPr>
                        <a:t>NPH/regular insulin </a:t>
                      </a:r>
                      <a:endParaRPr sz="1200">
                        <a:latin typeface="Mada"/>
                        <a:ea typeface="Mada"/>
                        <a:cs typeface="Mada"/>
                        <a:sym typeface="Mada"/>
                      </a:endParaRPr>
                    </a:p>
                    <a:p>
                      <a:pPr indent="-304800" lvl="1" marL="914400" rtl="0" algn="l">
                        <a:spcBef>
                          <a:spcPts val="0"/>
                        </a:spcBef>
                        <a:spcAft>
                          <a:spcPts val="0"/>
                        </a:spcAft>
                        <a:buSzPts val="1200"/>
                        <a:buFont typeface="Mada"/>
                        <a:buAutoNum type="alphaLcPeriod"/>
                      </a:pPr>
                      <a:r>
                        <a:rPr lang="en" sz="1200">
                          <a:latin typeface="Mada"/>
                          <a:ea typeface="Mada"/>
                          <a:cs typeface="Mada"/>
                          <a:sym typeface="Mada"/>
                        </a:rPr>
                        <a:t>75/25 , 70/30 , 50/50 .</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(NP</a:t>
                      </a:r>
                      <a:r>
                        <a:rPr b="1" lang="en" sz="1200">
                          <a:latin typeface="Mada"/>
                          <a:ea typeface="Mada"/>
                          <a:cs typeface="Mada"/>
                          <a:sym typeface="Mada"/>
                        </a:rPr>
                        <a:t>L</a:t>
                      </a:r>
                      <a:r>
                        <a:rPr lang="en" sz="1200">
                          <a:latin typeface="Mada"/>
                          <a:ea typeface="Mada"/>
                          <a:cs typeface="Mada"/>
                          <a:sym typeface="Mada"/>
                        </a:rPr>
                        <a:t>= NPH / </a:t>
                      </a:r>
                      <a:r>
                        <a:rPr b="1" lang="en" sz="1200">
                          <a:latin typeface="Mada"/>
                          <a:ea typeface="Mada"/>
                          <a:cs typeface="Mada"/>
                          <a:sym typeface="Mada"/>
                        </a:rPr>
                        <a:t>L</a:t>
                      </a:r>
                      <a:r>
                        <a:rPr lang="en" sz="1200">
                          <a:latin typeface="Mada"/>
                          <a:ea typeface="Mada"/>
                          <a:cs typeface="Mada"/>
                          <a:sym typeface="Mada"/>
                        </a:rPr>
                        <a:t>ispro) (NP</a:t>
                      </a:r>
                      <a:r>
                        <a:rPr b="1" lang="en" sz="1200">
                          <a:latin typeface="Mada"/>
                          <a:ea typeface="Mada"/>
                          <a:cs typeface="Mada"/>
                          <a:sym typeface="Mada"/>
                        </a:rPr>
                        <a:t>A</a:t>
                      </a:r>
                      <a:r>
                        <a:rPr lang="en" sz="1200">
                          <a:latin typeface="Mada"/>
                          <a:ea typeface="Mada"/>
                          <a:cs typeface="Mada"/>
                          <a:sym typeface="Mada"/>
                        </a:rPr>
                        <a:t>= NPH / </a:t>
                      </a:r>
                      <a:r>
                        <a:rPr b="1" lang="en" sz="1200">
                          <a:latin typeface="Mada"/>
                          <a:ea typeface="Mada"/>
                          <a:cs typeface="Mada"/>
                          <a:sym typeface="Mada"/>
                        </a:rPr>
                        <a:t>A</a:t>
                      </a:r>
                      <a:r>
                        <a:rPr lang="en" sz="1200">
                          <a:latin typeface="Mada"/>
                          <a:ea typeface="Mada"/>
                          <a:cs typeface="Mada"/>
                          <a:sym typeface="Mada"/>
                        </a:rPr>
                        <a:t>spart) , NPL &amp; NPA have the same duration as NPH, have two peaks</a:t>
                      </a:r>
                      <a:r>
                        <a:rPr baseline="30000" lang="en" sz="1200">
                          <a:solidFill>
                            <a:srgbClr val="6AA84F"/>
                          </a:solidFill>
                          <a:latin typeface="Mada"/>
                          <a:ea typeface="Mada"/>
                          <a:cs typeface="Mada"/>
                          <a:sym typeface="Mada"/>
                        </a:rPr>
                        <a:t>3</a:t>
                      </a:r>
                      <a:r>
                        <a:rPr lang="en" sz="1200">
                          <a:latin typeface="Mada"/>
                          <a:ea typeface="Mada"/>
                          <a:cs typeface="Mada"/>
                          <a:sym typeface="Mada"/>
                        </a:rPr>
                        <a:t>.</a:t>
                      </a:r>
                      <a:endParaRPr baseline="30000" sz="1200">
                        <a:latin typeface="Mada"/>
                        <a:ea typeface="Mada"/>
                        <a:cs typeface="Mada"/>
                        <a:sym typeface="Mada"/>
                      </a:endParaRPr>
                    </a:p>
                  </a:txBody>
                  <a:tcPr marT="91425" marB="91425" marR="91425" marL="91425"/>
                </a:tc>
              </a:tr>
            </a:tbl>
          </a:graphicData>
        </a:graphic>
      </p:graphicFrame>
      <p:sp>
        <p:nvSpPr>
          <p:cNvPr id="244" name="Google Shape;244;p42"/>
          <p:cNvSpPr txBox="1"/>
          <p:nvPr/>
        </p:nvSpPr>
        <p:spPr>
          <a:xfrm>
            <a:off x="542925" y="847725"/>
            <a:ext cx="5791200" cy="5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Intermediate acting insulins</a:t>
            </a:r>
            <a:endParaRPr b="1" sz="2400">
              <a:solidFill>
                <a:srgbClr val="314043"/>
              </a:solidFill>
              <a:latin typeface="Georgia"/>
              <a:ea typeface="Georgia"/>
              <a:cs typeface="Georgia"/>
              <a:sym typeface="Georgia"/>
            </a:endParaRPr>
          </a:p>
        </p:txBody>
      </p:sp>
      <p:sp>
        <p:nvSpPr>
          <p:cNvPr id="245" name="Google Shape;245;p42"/>
          <p:cNvSpPr txBox="1"/>
          <p:nvPr/>
        </p:nvSpPr>
        <p:spPr>
          <a:xfrm>
            <a:off x="38100" y="11277600"/>
            <a:ext cx="6639000" cy="79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666666"/>
                </a:solidFill>
                <a:latin typeface="Mada"/>
                <a:ea typeface="Mada"/>
                <a:cs typeface="Mada"/>
                <a:sym typeface="Mada"/>
              </a:rPr>
              <a:t>                                                                                                                    </a:t>
            </a:r>
            <a:endParaRPr sz="800">
              <a:solidFill>
                <a:srgbClr val="666666"/>
              </a:solidFill>
              <a:latin typeface="Mada"/>
              <a:ea typeface="Mada"/>
              <a:cs typeface="Mada"/>
              <a:sym typeface="Mada"/>
            </a:endParaRPr>
          </a:p>
        </p:txBody>
      </p:sp>
      <p:graphicFrame>
        <p:nvGraphicFramePr>
          <p:cNvPr id="246" name="Google Shape;246;p42"/>
          <p:cNvGraphicFramePr/>
          <p:nvPr/>
        </p:nvGraphicFramePr>
        <p:xfrm>
          <a:off x="-10500" y="5685400"/>
          <a:ext cx="3000000" cy="3000000"/>
        </p:xfrm>
        <a:graphic>
          <a:graphicData uri="http://schemas.openxmlformats.org/drawingml/2006/table">
            <a:tbl>
              <a:tblPr>
                <a:noFill/>
                <a:tableStyleId>{A94333D5-90E7-4E36-88E9-25C3D0A1E959}</a:tableStyleId>
              </a:tblPr>
              <a:tblGrid>
                <a:gridCol w="2280025"/>
                <a:gridCol w="2384800"/>
                <a:gridCol w="2185675"/>
              </a:tblGrid>
              <a:tr h="1869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1592550">
                <a:tc>
                  <a:txBody>
                    <a:bodyPr/>
                    <a:lstStyle/>
                    <a:p>
                      <a:pPr indent="0" lvl="0" marL="0" rtl="0" algn="l">
                        <a:spcBef>
                          <a:spcPts val="0"/>
                        </a:spcBef>
                        <a:spcAft>
                          <a:spcPts val="0"/>
                        </a:spcAft>
                        <a:buNone/>
                      </a:pPr>
                      <a:r>
                        <a:rPr b="1" lang="en" sz="1100">
                          <a:solidFill>
                            <a:srgbClr val="666666"/>
                          </a:solidFill>
                          <a:latin typeface="Mada"/>
                          <a:ea typeface="Mada"/>
                          <a:cs typeface="Mada"/>
                          <a:sym typeface="Mada"/>
                        </a:rPr>
                        <a:t>(</a:t>
                      </a:r>
                      <a:r>
                        <a:rPr b="1" lang="en" sz="1100">
                          <a:solidFill>
                            <a:srgbClr val="666666"/>
                          </a:solidFill>
                          <a:latin typeface="Mada"/>
                          <a:ea typeface="Mada"/>
                          <a:cs typeface="Mada"/>
                          <a:sym typeface="Mada"/>
                        </a:rPr>
                        <a:t>intermediate &amp; short acting insulin)</a:t>
                      </a:r>
                      <a:endParaRPr sz="1100">
                        <a:solidFill>
                          <a:srgbClr val="666666"/>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 sz="1100">
                          <a:solidFill>
                            <a:srgbClr val="666666"/>
                          </a:solidFill>
                          <a:latin typeface="Mada"/>
                          <a:ea typeface="Mada"/>
                          <a:cs typeface="Mada"/>
                          <a:sym typeface="Mada"/>
                        </a:rPr>
                        <a:t>Before meals : diabetic patients takes short acting insulin which is regular insulin used to cover the daily need of the insulin after meals. </a:t>
                      </a:r>
                      <a:endParaRPr sz="1100">
                        <a:solidFill>
                          <a:srgbClr val="666666"/>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 sz="1100">
                          <a:solidFill>
                            <a:srgbClr val="666666"/>
                          </a:solidFill>
                          <a:latin typeface="Mada"/>
                          <a:ea typeface="Mada"/>
                          <a:cs typeface="Mada"/>
                          <a:sym typeface="Mada"/>
                        </a:rPr>
                        <a:t>Before sleeping : no need for strong and fast action because glucose levels before sleeping not high like after meals so, to avoid hypoglycemia and coma the patients takes instead of short acting insulin the insulin intermediate.</a:t>
                      </a:r>
                      <a:endParaRPr sz="11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b="1" lang="en" sz="1100">
                          <a:solidFill>
                            <a:srgbClr val="666666"/>
                          </a:solidFill>
                          <a:latin typeface="Mada"/>
                          <a:ea typeface="Mada"/>
                          <a:cs typeface="Mada"/>
                          <a:sym typeface="Mada"/>
                        </a:rPr>
                        <a:t>(intermediate &amp; Ultra short acting insulin)</a:t>
                      </a:r>
                      <a:endParaRPr sz="1100">
                        <a:solidFill>
                          <a:srgbClr val="666666"/>
                        </a:solidFill>
                        <a:latin typeface="Mada"/>
                        <a:ea typeface="Mada"/>
                        <a:cs typeface="Mada"/>
                        <a:sym typeface="Mada"/>
                      </a:endParaRPr>
                    </a:p>
                    <a:p>
                      <a:pPr indent="0" lvl="0" marL="0" rtl="0" algn="l">
                        <a:spcBef>
                          <a:spcPts val="0"/>
                        </a:spcBef>
                        <a:spcAft>
                          <a:spcPts val="0"/>
                        </a:spcAft>
                        <a:buNone/>
                      </a:pPr>
                      <a:r>
                        <a:rPr lang="en" sz="1100">
                          <a:solidFill>
                            <a:srgbClr val="666666"/>
                          </a:solidFill>
                          <a:latin typeface="Mada"/>
                          <a:ea typeface="Mada"/>
                          <a:cs typeface="Mada"/>
                          <a:sym typeface="Mada"/>
                        </a:rPr>
                        <a:t>Same idea but the short acting insulin is replaced with the ultra-short acting insulin which has a rapid effect As long as the body needs the insulin as a basal level between meals , the patients take double dose of the insulin intermediate to control the glucose level for the whole day not only before meals or sleeping time.</a:t>
                      </a:r>
                      <a:endParaRPr sz="11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b="1" lang="en" sz="1100">
                          <a:solidFill>
                            <a:srgbClr val="666666"/>
                          </a:solidFill>
                          <a:latin typeface="Mada"/>
                          <a:ea typeface="Mada"/>
                          <a:cs typeface="Mada"/>
                          <a:sym typeface="Mada"/>
                        </a:rPr>
                        <a:t>(Insulin mixture(combination) = intermediate + short acting insulin)</a:t>
                      </a:r>
                      <a:r>
                        <a:rPr b="1" baseline="30000" lang="en" sz="1100">
                          <a:solidFill>
                            <a:srgbClr val="6AA84F"/>
                          </a:solidFill>
                          <a:latin typeface="Mada"/>
                          <a:ea typeface="Mada"/>
                          <a:cs typeface="Mada"/>
                          <a:sym typeface="Mada"/>
                        </a:rPr>
                        <a:t>4</a:t>
                      </a:r>
                      <a:endParaRPr b="1" baseline="30000" sz="11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 sz="1100">
                          <a:solidFill>
                            <a:srgbClr val="666666"/>
                          </a:solidFill>
                          <a:latin typeface="Mada"/>
                          <a:ea typeface="Mada"/>
                          <a:cs typeface="Mada"/>
                          <a:sym typeface="Mada"/>
                        </a:rPr>
                        <a:t>Is a helpful drug to reduce the use of injections for the diabetic patients and provide a basal level of insulin during the day and once the patient eat a meal short acting insulin is ready.</a:t>
                      </a:r>
                      <a:endParaRPr sz="1100">
                        <a:solidFill>
                          <a:srgbClr val="666666"/>
                        </a:solidFill>
                        <a:latin typeface="Mada"/>
                        <a:ea typeface="Mada"/>
                        <a:cs typeface="Mada"/>
                        <a:sym typeface="Mada"/>
                      </a:endParaRPr>
                    </a:p>
                  </a:txBody>
                  <a:tcPr marT="91425" marB="91425" marR="91425" marL="91425"/>
                </a:tc>
              </a:tr>
            </a:tbl>
          </a:graphicData>
        </a:graphic>
      </p:graphicFrame>
      <p:pic>
        <p:nvPicPr>
          <p:cNvPr id="247" name="Google Shape;247;p42"/>
          <p:cNvPicPr preferRelativeResize="0"/>
          <p:nvPr/>
        </p:nvPicPr>
        <p:blipFill rotWithShape="1">
          <a:blip r:embed="rId3">
            <a:alphaModFix/>
          </a:blip>
          <a:srcRect b="42039" l="25483" r="53629" t="23779"/>
          <a:stretch/>
        </p:blipFill>
        <p:spPr>
          <a:xfrm>
            <a:off x="183725" y="5718425"/>
            <a:ext cx="1930199" cy="1775793"/>
          </a:xfrm>
          <a:prstGeom prst="rect">
            <a:avLst/>
          </a:prstGeom>
          <a:noFill/>
          <a:ln>
            <a:noFill/>
          </a:ln>
        </p:spPr>
      </p:pic>
      <p:pic>
        <p:nvPicPr>
          <p:cNvPr id="248" name="Google Shape;248;p42"/>
          <p:cNvPicPr preferRelativeResize="0"/>
          <p:nvPr/>
        </p:nvPicPr>
        <p:blipFill rotWithShape="1">
          <a:blip r:embed="rId4">
            <a:alphaModFix/>
          </a:blip>
          <a:srcRect b="8248" l="25384" r="53813" t="57819"/>
          <a:stretch/>
        </p:blipFill>
        <p:spPr>
          <a:xfrm>
            <a:off x="2492413" y="5721240"/>
            <a:ext cx="1930199" cy="1770159"/>
          </a:xfrm>
          <a:prstGeom prst="rect">
            <a:avLst/>
          </a:prstGeom>
          <a:noFill/>
          <a:ln>
            <a:noFill/>
          </a:ln>
        </p:spPr>
      </p:pic>
      <p:sp>
        <p:nvSpPr>
          <p:cNvPr id="249" name="Google Shape;249;p42"/>
          <p:cNvSpPr txBox="1"/>
          <p:nvPr/>
        </p:nvSpPr>
        <p:spPr>
          <a:xfrm>
            <a:off x="114300" y="5191125"/>
            <a:ext cx="6562800" cy="5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solidFill>
                  <a:srgbClr val="78B8A3"/>
                </a:solidFill>
                <a:latin typeface="Mada"/>
                <a:ea typeface="Mada"/>
                <a:cs typeface="Mada"/>
                <a:sym typeface="Mada"/>
              </a:rPr>
              <a:t>Prandial and basal insulin replacement </a:t>
            </a:r>
            <a:r>
              <a:rPr b="1" lang="en" sz="1200">
                <a:solidFill>
                  <a:srgbClr val="78B8A3"/>
                </a:solidFill>
                <a:latin typeface="Mada"/>
                <a:ea typeface="Mada"/>
                <a:cs typeface="Mada"/>
                <a:sym typeface="Mada"/>
              </a:rPr>
              <a:t>(special thanks to 436 team)</a:t>
            </a:r>
            <a:endParaRPr b="1" sz="1200">
              <a:solidFill>
                <a:schemeClr val="dk1"/>
              </a:solidFill>
            </a:endParaRPr>
          </a:p>
          <a:p>
            <a:pPr indent="0" lvl="0" marL="0" rtl="0" algn="ctr">
              <a:spcBef>
                <a:spcPts val="0"/>
              </a:spcBef>
              <a:spcAft>
                <a:spcPts val="0"/>
              </a:spcAft>
              <a:buNone/>
            </a:pPr>
            <a:r>
              <a:t/>
            </a:r>
            <a:endParaRPr b="1" sz="2400">
              <a:solidFill>
                <a:srgbClr val="314043"/>
              </a:solidFill>
              <a:latin typeface="Georgia"/>
              <a:ea typeface="Georgia"/>
              <a:cs typeface="Georgia"/>
              <a:sym typeface="Georgia"/>
            </a:endParaRPr>
          </a:p>
        </p:txBody>
      </p:sp>
      <p:pic>
        <p:nvPicPr>
          <p:cNvPr id="250" name="Google Shape;250;p42"/>
          <p:cNvPicPr preferRelativeResize="0"/>
          <p:nvPr/>
        </p:nvPicPr>
        <p:blipFill>
          <a:blip r:embed="rId5">
            <a:alphaModFix/>
          </a:blip>
          <a:stretch>
            <a:fillRect/>
          </a:stretch>
        </p:blipFill>
        <p:spPr>
          <a:xfrm>
            <a:off x="4801100" y="5729923"/>
            <a:ext cx="1930175" cy="1752802"/>
          </a:xfrm>
          <a:prstGeom prst="rect">
            <a:avLst/>
          </a:prstGeom>
          <a:noFill/>
          <a:ln>
            <a:noFill/>
          </a:ln>
        </p:spPr>
      </p:pic>
      <p:sp>
        <p:nvSpPr>
          <p:cNvPr id="251" name="Google Shape;251;p42"/>
          <p:cNvSpPr txBox="1"/>
          <p:nvPr/>
        </p:nvSpPr>
        <p:spPr>
          <a:xfrm>
            <a:off x="-1" y="11249700"/>
            <a:ext cx="6840000" cy="84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Mada"/>
                <a:ea typeface="Mada"/>
                <a:cs typeface="Mada"/>
                <a:sym typeface="Mada"/>
              </a:rPr>
              <a:t>1: protamine is  clinically used as heparin antidote </a:t>
            </a:r>
            <a:endParaRPr sz="1000">
              <a:solidFill>
                <a:srgbClr val="6AA84F"/>
              </a:solidFill>
              <a:latin typeface="Mada"/>
              <a:ea typeface="Mada"/>
              <a:cs typeface="Mada"/>
              <a:sym typeface="Mada"/>
            </a:endParaRPr>
          </a:p>
          <a:p>
            <a:pPr indent="0" lvl="0" marL="0" rtl="0" algn="l">
              <a:spcBef>
                <a:spcPts val="0"/>
              </a:spcBef>
              <a:spcAft>
                <a:spcPts val="0"/>
              </a:spcAft>
              <a:buNone/>
            </a:pPr>
            <a:r>
              <a:rPr lang="en" sz="1000">
                <a:solidFill>
                  <a:srgbClr val="6AA84F"/>
                </a:solidFill>
                <a:latin typeface="Mada"/>
                <a:ea typeface="Mada"/>
                <a:cs typeface="Mada"/>
                <a:sym typeface="Mada"/>
              </a:rPr>
              <a:t>2: cannot be used in </a:t>
            </a:r>
            <a:r>
              <a:rPr lang="en" sz="1000">
                <a:solidFill>
                  <a:srgbClr val="6AA84F"/>
                </a:solidFill>
                <a:latin typeface="Mada"/>
                <a:ea typeface="Mada"/>
                <a:cs typeface="Mada"/>
                <a:sym typeface="Mada"/>
              </a:rPr>
              <a:t>emergency (slow onset of action)</a:t>
            </a:r>
            <a:endParaRPr sz="1000">
              <a:solidFill>
                <a:srgbClr val="6AA84F"/>
              </a:solidFill>
              <a:latin typeface="Mada"/>
              <a:ea typeface="Mada"/>
              <a:cs typeface="Mada"/>
              <a:sym typeface="Mada"/>
            </a:endParaRPr>
          </a:p>
          <a:p>
            <a:pPr indent="0" lvl="0" marL="0" rtl="0" algn="l">
              <a:spcBef>
                <a:spcPts val="0"/>
              </a:spcBef>
              <a:spcAft>
                <a:spcPts val="0"/>
              </a:spcAft>
              <a:buNone/>
            </a:pPr>
            <a:r>
              <a:rPr lang="en" sz="1000">
                <a:solidFill>
                  <a:srgbClr val="6AA84F"/>
                </a:solidFill>
                <a:latin typeface="Mada"/>
                <a:ea typeface="Mada"/>
                <a:cs typeface="Mada"/>
                <a:sym typeface="Mada"/>
              </a:rPr>
              <a:t>3: first peak due to ultra short acting part of the preparation, second peak due to NPH.</a:t>
            </a:r>
            <a:endParaRPr sz="1000">
              <a:solidFill>
                <a:srgbClr val="6AA84F"/>
              </a:solidFill>
              <a:latin typeface="Mada"/>
              <a:ea typeface="Mada"/>
              <a:cs typeface="Mada"/>
              <a:sym typeface="Mada"/>
            </a:endParaRPr>
          </a:p>
          <a:p>
            <a:pPr indent="0" lvl="0" marL="0" rtl="0" algn="l">
              <a:spcBef>
                <a:spcPts val="0"/>
              </a:spcBef>
              <a:spcAft>
                <a:spcPts val="0"/>
              </a:spcAft>
              <a:buNone/>
            </a:pPr>
            <a:r>
              <a:rPr lang="en" sz="1000">
                <a:solidFill>
                  <a:srgbClr val="6AA84F"/>
                </a:solidFill>
                <a:latin typeface="Mada"/>
                <a:ea typeface="Mada"/>
                <a:cs typeface="Mada"/>
                <a:sym typeface="Mada"/>
              </a:rPr>
              <a:t>4: basal insulin level is maintained at all times</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graphicFrame>
        <p:nvGraphicFramePr>
          <p:cNvPr id="256" name="Google Shape;256;p43"/>
          <p:cNvGraphicFramePr/>
          <p:nvPr/>
        </p:nvGraphicFramePr>
        <p:xfrm>
          <a:off x="80975" y="4218375"/>
          <a:ext cx="3000000" cy="3000000"/>
        </p:xfrm>
        <a:graphic>
          <a:graphicData uri="http://schemas.openxmlformats.org/drawingml/2006/table">
            <a:tbl>
              <a:tblPr>
                <a:noFill/>
                <a:tableStyleId>{A94333D5-90E7-4E36-88E9-25C3D0A1E959}</a:tableStyleId>
              </a:tblPr>
              <a:tblGrid>
                <a:gridCol w="1423975"/>
                <a:gridCol w="5239850"/>
              </a:tblGrid>
              <a:tr h="100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Drug</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Insulin glargine (lantus)</a:t>
                      </a:r>
                      <a:endParaRPr sz="1200">
                        <a:latin typeface="Mada"/>
                        <a:ea typeface="Mada"/>
                        <a:cs typeface="Mada"/>
                        <a:sym typeface="Mada"/>
                      </a:endParaRPr>
                    </a:p>
                  </a:txBody>
                  <a:tcPr marT="91425" marB="91425" marR="91425" marL="91425" anchor="ctr">
                    <a:solidFill>
                      <a:srgbClr val="073763"/>
                    </a:solidFill>
                  </a:tcPr>
                </a:tc>
              </a:tr>
              <a:tr h="381000">
                <a:tc>
                  <a:txBody>
                    <a:bodyPr/>
                    <a:lstStyle/>
                    <a:p>
                      <a:pPr indent="0" lvl="0" marL="0" rtl="0" algn="ctr">
                        <a:spcBef>
                          <a:spcPts val="0"/>
                        </a:spcBef>
                        <a:spcAft>
                          <a:spcPts val="0"/>
                        </a:spcAft>
                        <a:buClr>
                          <a:schemeClr val="dk1"/>
                        </a:buClr>
                        <a:buSzPts val="1100"/>
                        <a:buFont typeface="Arial"/>
                        <a:buNone/>
                      </a:pPr>
                      <a:r>
                        <a:rPr b="1" lang="en">
                          <a:solidFill>
                            <a:schemeClr val="lt1"/>
                          </a:solidFill>
                          <a:latin typeface="Mada"/>
                          <a:ea typeface="Mada"/>
                          <a:cs typeface="Mada"/>
                          <a:sym typeface="Mada"/>
                        </a:rPr>
                        <a:t>Characteristics</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Clear solution </a:t>
                      </a:r>
                      <a:r>
                        <a:rPr b="1" lang="en" sz="1200">
                          <a:solidFill>
                            <a:srgbClr val="FF0000"/>
                          </a:solidFill>
                          <a:latin typeface="Mada"/>
                          <a:ea typeface="Mada"/>
                          <a:cs typeface="Mada"/>
                          <a:sym typeface="Mada"/>
                        </a:rPr>
                        <a:t>BUT</a:t>
                      </a:r>
                      <a:r>
                        <a:rPr lang="en" sz="1200">
                          <a:latin typeface="Mada"/>
                          <a:ea typeface="Mada"/>
                          <a:cs typeface="Mada"/>
                          <a:sym typeface="Mada"/>
                        </a:rPr>
                        <a:t> </a:t>
                      </a:r>
                      <a:r>
                        <a:rPr b="1" lang="en" sz="1200">
                          <a:solidFill>
                            <a:srgbClr val="FF0000"/>
                          </a:solidFill>
                          <a:latin typeface="Mada"/>
                          <a:ea typeface="Mada"/>
                          <a:cs typeface="Mada"/>
                          <a:sym typeface="Mada"/>
                        </a:rPr>
                        <a:t>forms precipitate</a:t>
                      </a:r>
                      <a:r>
                        <a:rPr b="1" baseline="30000" lang="en" sz="1200">
                          <a:solidFill>
                            <a:srgbClr val="6AA84F"/>
                          </a:solidFill>
                          <a:latin typeface="Mada"/>
                          <a:ea typeface="Mada"/>
                          <a:cs typeface="Mada"/>
                          <a:sym typeface="Mada"/>
                        </a:rPr>
                        <a:t>1</a:t>
                      </a:r>
                      <a:r>
                        <a:rPr lang="en" sz="1200">
                          <a:latin typeface="Mada"/>
                          <a:ea typeface="Mada"/>
                          <a:cs typeface="Mada"/>
                          <a:sym typeface="Mada"/>
                        </a:rPr>
                        <a:t> (hexamer) at injection site.</a:t>
                      </a:r>
                      <a:endParaRPr baseline="30000" sz="1200">
                        <a:solidFill>
                          <a:srgbClr val="666666"/>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latin typeface="Mada"/>
                          <a:ea typeface="Mada"/>
                          <a:cs typeface="Mada"/>
                          <a:sym typeface="Mada"/>
                        </a:rPr>
                        <a:t>Slow onset of action</a:t>
                      </a:r>
                      <a:r>
                        <a:rPr b="1" lang="en" sz="1200">
                          <a:solidFill>
                            <a:srgbClr val="FF0000"/>
                          </a:solidFill>
                          <a:latin typeface="Mada"/>
                          <a:ea typeface="Mada"/>
                          <a:cs typeface="Mada"/>
                          <a:sym typeface="Mada"/>
                        </a:rPr>
                        <a:t> 2 hr</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Absorbed less rapidly than NPH &amp; Lente insulin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Given S.C. only, </a:t>
                      </a:r>
                      <a:r>
                        <a:rPr b="1" lang="en" sz="1200">
                          <a:solidFill>
                            <a:srgbClr val="FF0000"/>
                          </a:solidFill>
                          <a:latin typeface="Mada"/>
                          <a:ea typeface="Mada"/>
                          <a:cs typeface="Mada"/>
                          <a:sym typeface="Mada"/>
                        </a:rPr>
                        <a:t>not intravenously</a:t>
                      </a:r>
                      <a:endParaRPr b="1" sz="1200">
                        <a:solidFill>
                          <a:srgbClr val="FF0000"/>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Should not be mixed with other insulins in the same syringe.</a:t>
                      </a:r>
                      <a:endParaRPr baseline="30000" sz="1200">
                        <a:solidFill>
                          <a:srgbClr val="666666"/>
                        </a:solidFill>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P.K</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Maximum effect after 4-5 h</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latin typeface="Mada"/>
                          <a:ea typeface="Mada"/>
                          <a:cs typeface="Mada"/>
                          <a:sym typeface="Mada"/>
                        </a:rPr>
                        <a:t>Prolonged duration of action (</a:t>
                      </a:r>
                      <a:r>
                        <a:rPr b="1" lang="en" sz="1200">
                          <a:solidFill>
                            <a:srgbClr val="FF0000"/>
                          </a:solidFill>
                          <a:latin typeface="Mada"/>
                          <a:ea typeface="Mada"/>
                          <a:cs typeface="Mada"/>
                          <a:sym typeface="Mada"/>
                        </a:rPr>
                        <a:t>24 h</a:t>
                      </a:r>
                      <a:r>
                        <a:rPr lang="en"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Once daily.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Produce broad plasma concentration plateau </a:t>
                      </a:r>
                      <a:r>
                        <a:rPr b="1" lang="en" sz="1200">
                          <a:solidFill>
                            <a:srgbClr val="FF0000"/>
                          </a:solidFill>
                          <a:latin typeface="Mada"/>
                          <a:ea typeface="Mada"/>
                          <a:cs typeface="Mada"/>
                          <a:sym typeface="Mada"/>
                        </a:rPr>
                        <a:t>(low continuous insulin level)</a:t>
                      </a:r>
                      <a:r>
                        <a:rPr b="1" baseline="30000" lang="en" sz="1200">
                          <a:solidFill>
                            <a:srgbClr val="6AA84F"/>
                          </a:solidFill>
                          <a:latin typeface="Mada"/>
                          <a:ea typeface="Mada"/>
                          <a:cs typeface="Mada"/>
                          <a:sym typeface="Mada"/>
                        </a:rPr>
                        <a:t>2</a:t>
                      </a:r>
                      <a:endParaRPr b="1" baseline="30000"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Glargine must be used in regimens with rapid or short acting insulins</a:t>
                      </a:r>
                      <a:r>
                        <a:rPr baseline="30000" lang="en" sz="1200">
                          <a:solidFill>
                            <a:srgbClr val="6AA84F"/>
                          </a:solidFill>
                          <a:latin typeface="Mada"/>
                          <a:ea typeface="Mada"/>
                          <a:cs typeface="Mada"/>
                          <a:sym typeface="Mada"/>
                        </a:rPr>
                        <a:t>3</a:t>
                      </a:r>
                      <a:r>
                        <a:rPr lang="en" sz="1200">
                          <a:latin typeface="Mada"/>
                          <a:ea typeface="Mada"/>
                          <a:cs typeface="Mada"/>
                          <a:sym typeface="Mada"/>
                        </a:rPr>
                        <a:t>.</a:t>
                      </a:r>
                      <a:endParaRPr sz="1200">
                        <a:latin typeface="Mada"/>
                        <a:ea typeface="Mada"/>
                        <a:cs typeface="Mada"/>
                        <a:sym typeface="Mada"/>
                      </a:endParaRPr>
                    </a:p>
                  </a:txBody>
                  <a:tcPr marT="91425" marB="91425" marR="91425" marL="91425" anchor="ctr"/>
                </a:tc>
              </a:tr>
              <a:tr h="158375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Advantages </a:t>
                      </a:r>
                      <a:r>
                        <a:rPr b="1" lang="en">
                          <a:solidFill>
                            <a:srgbClr val="FFFFFF"/>
                          </a:solidFill>
                          <a:latin typeface="Mada"/>
                          <a:ea typeface="Mada"/>
                          <a:cs typeface="Mada"/>
                          <a:sym typeface="Mada"/>
                        </a:rPr>
                        <a:t>over intermediate-</a:t>
                      </a:r>
                      <a:endParaRPr b="1">
                        <a:solidFill>
                          <a:srgbClr val="FFFFFF"/>
                        </a:solidFill>
                        <a:latin typeface="Mada"/>
                        <a:ea typeface="Mada"/>
                        <a:cs typeface="Mada"/>
                        <a:sym typeface="Mada"/>
                      </a:endParaRPr>
                    </a:p>
                    <a:p>
                      <a:pPr indent="0" lvl="0" marL="0" rtl="0" algn="ctr">
                        <a:spcBef>
                          <a:spcPts val="0"/>
                        </a:spcBef>
                        <a:spcAft>
                          <a:spcPts val="0"/>
                        </a:spcAft>
                        <a:buNone/>
                      </a:pPr>
                      <a:r>
                        <a:rPr b="1" lang="en">
                          <a:solidFill>
                            <a:srgbClr val="FFFFFF"/>
                          </a:solidFill>
                          <a:latin typeface="Mada"/>
                          <a:ea typeface="Mada"/>
                          <a:cs typeface="Mada"/>
                          <a:sym typeface="Mada"/>
                        </a:rPr>
                        <a:t>acting insulins</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Constant circulating insulin over </a:t>
                      </a:r>
                      <a:endParaRPr sz="1200">
                        <a:latin typeface="Mada"/>
                        <a:ea typeface="Mada"/>
                        <a:cs typeface="Mada"/>
                        <a:sym typeface="Mada"/>
                      </a:endParaRPr>
                    </a:p>
                    <a:p>
                      <a:pPr indent="0" lvl="0" marL="457200" rtl="0" algn="l">
                        <a:spcBef>
                          <a:spcPts val="0"/>
                        </a:spcBef>
                        <a:spcAft>
                          <a:spcPts val="0"/>
                        </a:spcAft>
                        <a:buNone/>
                      </a:pPr>
                      <a:r>
                        <a:rPr b="1" lang="en" sz="1200">
                          <a:solidFill>
                            <a:srgbClr val="FF0000"/>
                          </a:solidFill>
                          <a:latin typeface="Mada"/>
                          <a:ea typeface="Mada"/>
                          <a:cs typeface="Mada"/>
                          <a:sym typeface="Mada"/>
                        </a:rPr>
                        <a:t>24 hr</a:t>
                      </a:r>
                      <a:r>
                        <a:rPr lang="en" sz="1200">
                          <a:latin typeface="Mada"/>
                          <a:ea typeface="Mada"/>
                          <a:cs typeface="Mada"/>
                          <a:sym typeface="Mada"/>
                        </a:rPr>
                        <a:t> , with no peak </a:t>
                      </a:r>
                      <a:r>
                        <a:rPr b="1" lang="en" sz="1200">
                          <a:solidFill>
                            <a:srgbClr val="FF0000"/>
                          </a:solidFill>
                          <a:latin typeface="Mada"/>
                          <a:ea typeface="Mada"/>
                          <a:cs typeface="Mada"/>
                          <a:sym typeface="Mada"/>
                        </a:rPr>
                        <a:t>(peak-less </a:t>
                      </a:r>
                      <a:endParaRPr b="1" sz="1200">
                        <a:solidFill>
                          <a:srgbClr val="FF0000"/>
                        </a:solidFill>
                        <a:latin typeface="Mada"/>
                        <a:ea typeface="Mada"/>
                        <a:cs typeface="Mada"/>
                        <a:sym typeface="Mada"/>
                      </a:endParaRPr>
                    </a:p>
                    <a:p>
                      <a:pPr indent="0" lvl="0" marL="457200" rtl="0" algn="l">
                        <a:spcBef>
                          <a:spcPts val="0"/>
                        </a:spcBef>
                        <a:spcAft>
                          <a:spcPts val="0"/>
                        </a:spcAft>
                        <a:buNone/>
                      </a:pPr>
                      <a:r>
                        <a:rPr b="1" lang="en" sz="1200">
                          <a:solidFill>
                            <a:srgbClr val="FF0000"/>
                          </a:solidFill>
                          <a:latin typeface="Mada"/>
                          <a:ea typeface="Mada"/>
                          <a:cs typeface="Mada"/>
                          <a:sym typeface="Mada"/>
                        </a:rPr>
                        <a:t>profile).</a:t>
                      </a:r>
                      <a:endParaRPr b="1" sz="1200">
                        <a:solidFill>
                          <a:srgbClr val="FF0000"/>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Produce flat prolonged </a:t>
                      </a:r>
                      <a:endParaRPr b="1" sz="1200">
                        <a:solidFill>
                          <a:srgbClr val="FF0000"/>
                        </a:solidFill>
                        <a:latin typeface="Mada"/>
                        <a:ea typeface="Mada"/>
                        <a:cs typeface="Mada"/>
                        <a:sym typeface="Mada"/>
                      </a:endParaRPr>
                    </a:p>
                    <a:p>
                      <a:pPr indent="0" lvl="0" marL="457200" rtl="0" algn="l">
                        <a:spcBef>
                          <a:spcPts val="0"/>
                        </a:spcBef>
                        <a:spcAft>
                          <a:spcPts val="0"/>
                        </a:spcAft>
                        <a:buNone/>
                      </a:pPr>
                      <a:r>
                        <a:rPr b="1" lang="en" sz="1200">
                          <a:solidFill>
                            <a:srgbClr val="FF0000"/>
                          </a:solidFill>
                          <a:latin typeface="Mada"/>
                          <a:ea typeface="Mada"/>
                          <a:cs typeface="Mada"/>
                          <a:sym typeface="Mada"/>
                        </a:rPr>
                        <a:t>hypoglycemic effect.</a:t>
                      </a:r>
                      <a:endParaRPr b="1" sz="1200">
                        <a:solidFill>
                          <a:srgbClr val="FF0000"/>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reduced risk of nocturnal </a:t>
                      </a:r>
                      <a:endParaRPr sz="1200">
                        <a:latin typeface="Mada"/>
                        <a:ea typeface="Mada"/>
                        <a:cs typeface="Mada"/>
                        <a:sym typeface="Mada"/>
                      </a:endParaRPr>
                    </a:p>
                    <a:p>
                      <a:pPr indent="0" lvl="0" marL="457200" rtl="0" algn="l">
                        <a:spcBef>
                          <a:spcPts val="0"/>
                        </a:spcBef>
                        <a:spcAft>
                          <a:spcPts val="0"/>
                        </a:spcAft>
                        <a:buNone/>
                      </a:pPr>
                      <a:r>
                        <a:rPr lang="en" sz="1200">
                          <a:latin typeface="Mada"/>
                          <a:ea typeface="Mada"/>
                          <a:cs typeface="Mada"/>
                          <a:sym typeface="Mada"/>
                        </a:rPr>
                        <a:t>hypoglycemia → Safer than NPH </a:t>
                      </a:r>
                      <a:endParaRPr sz="1200">
                        <a:latin typeface="Mada"/>
                        <a:ea typeface="Mada"/>
                        <a:cs typeface="Mada"/>
                        <a:sym typeface="Mada"/>
                      </a:endParaRPr>
                    </a:p>
                    <a:p>
                      <a:pPr indent="0" lvl="0" marL="457200" rtl="0" algn="l">
                        <a:spcBef>
                          <a:spcPts val="0"/>
                        </a:spcBef>
                        <a:spcAft>
                          <a:spcPts val="0"/>
                        </a:spcAft>
                        <a:buNone/>
                      </a:pPr>
                      <a:r>
                        <a:rPr lang="en" sz="1200">
                          <a:latin typeface="Mada"/>
                          <a:ea typeface="Mada"/>
                          <a:cs typeface="Mada"/>
                          <a:sym typeface="Mada"/>
                        </a:rPr>
                        <a:t>&amp; Lente insulins.</a:t>
                      </a:r>
                      <a:endParaRPr sz="1200">
                        <a:latin typeface="Mada"/>
                        <a:ea typeface="Mada"/>
                        <a:cs typeface="Mada"/>
                        <a:sym typeface="Mada"/>
                      </a:endParaRPr>
                    </a:p>
                  </a:txBody>
                  <a:tcPr marT="91425" marB="91425" marR="91425" marL="91425" anchor="ctr"/>
                </a:tc>
              </a:tr>
            </a:tbl>
          </a:graphicData>
        </a:graphic>
      </p:graphicFrame>
      <p:pic>
        <p:nvPicPr>
          <p:cNvPr id="257" name="Google Shape;257;p43"/>
          <p:cNvPicPr preferRelativeResize="0"/>
          <p:nvPr/>
        </p:nvPicPr>
        <p:blipFill rotWithShape="1">
          <a:blip r:embed="rId3">
            <a:alphaModFix/>
          </a:blip>
          <a:srcRect b="14737" l="9396" r="16380" t="23598"/>
          <a:stretch/>
        </p:blipFill>
        <p:spPr>
          <a:xfrm>
            <a:off x="4266720" y="7023025"/>
            <a:ext cx="2391255" cy="1489826"/>
          </a:xfrm>
          <a:prstGeom prst="rect">
            <a:avLst/>
          </a:prstGeom>
          <a:noFill/>
          <a:ln cap="flat" cmpd="sng" w="9525">
            <a:solidFill>
              <a:srgbClr val="EFEFEF"/>
            </a:solidFill>
            <a:prstDash val="solid"/>
            <a:round/>
            <a:headEnd len="sm" w="sm" type="none"/>
            <a:tailEnd len="sm" w="sm" type="none"/>
          </a:ln>
        </p:spPr>
      </p:pic>
      <p:sp>
        <p:nvSpPr>
          <p:cNvPr id="258" name="Google Shape;258;p43"/>
          <p:cNvSpPr txBox="1"/>
          <p:nvPr/>
        </p:nvSpPr>
        <p:spPr>
          <a:xfrm>
            <a:off x="542925" y="3438525"/>
            <a:ext cx="5791200" cy="5142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2400">
                <a:solidFill>
                  <a:srgbClr val="314043"/>
                </a:solidFill>
                <a:latin typeface="Georgia"/>
                <a:ea typeface="Georgia"/>
                <a:cs typeface="Georgia"/>
                <a:sym typeface="Georgia"/>
              </a:rPr>
              <a:t>Long acting insulins</a:t>
            </a:r>
            <a:endParaRPr b="1" sz="600">
              <a:solidFill>
                <a:srgbClr val="314043"/>
              </a:solidFill>
              <a:latin typeface="Georgia"/>
              <a:ea typeface="Georgia"/>
              <a:cs typeface="Georgia"/>
              <a:sym typeface="Georgia"/>
            </a:endParaRPr>
          </a:p>
          <a:p>
            <a:pPr indent="0" lvl="0" marL="0" rtl="0" algn="ctr">
              <a:lnSpc>
                <a:spcPct val="90000"/>
              </a:lnSpc>
              <a:spcBef>
                <a:spcPts val="0"/>
              </a:spcBef>
              <a:spcAft>
                <a:spcPts val="0"/>
              </a:spcAft>
              <a:buNone/>
            </a:pPr>
            <a:r>
              <a:t/>
            </a:r>
            <a:endParaRPr b="1" sz="600">
              <a:solidFill>
                <a:srgbClr val="314043"/>
              </a:solidFill>
              <a:latin typeface="Georgia"/>
              <a:ea typeface="Georgia"/>
              <a:cs typeface="Georgia"/>
              <a:sym typeface="Georgia"/>
            </a:endParaRPr>
          </a:p>
          <a:p>
            <a:pPr indent="0" lvl="0" marL="0" rtl="0" algn="ctr">
              <a:lnSpc>
                <a:spcPct val="90000"/>
              </a:lnSpc>
              <a:spcBef>
                <a:spcPts val="0"/>
              </a:spcBef>
              <a:spcAft>
                <a:spcPts val="0"/>
              </a:spcAft>
              <a:buClr>
                <a:schemeClr val="dk1"/>
              </a:buClr>
              <a:buSzPts val="1100"/>
              <a:buFont typeface="Arial"/>
              <a:buNone/>
            </a:pPr>
            <a:r>
              <a:rPr b="1" lang="en">
                <a:solidFill>
                  <a:srgbClr val="78B8A3"/>
                </a:solidFill>
                <a:latin typeface="Mada"/>
                <a:ea typeface="Mada"/>
                <a:cs typeface="Mada"/>
                <a:sym typeface="Mada"/>
              </a:rPr>
              <a:t> Insulin glargine (lantus) , Insulin detemir (Levemir) </a:t>
            </a:r>
            <a:endParaRPr b="1">
              <a:solidFill>
                <a:srgbClr val="78B8A3"/>
              </a:solidFill>
              <a:latin typeface="Mada"/>
              <a:ea typeface="Mada"/>
              <a:cs typeface="Mada"/>
              <a:sym typeface="Mada"/>
            </a:endParaRPr>
          </a:p>
        </p:txBody>
      </p:sp>
      <p:sp>
        <p:nvSpPr>
          <p:cNvPr id="259" name="Google Shape;259;p43"/>
          <p:cNvSpPr txBox="1"/>
          <p:nvPr/>
        </p:nvSpPr>
        <p:spPr>
          <a:xfrm>
            <a:off x="114300" y="11353800"/>
            <a:ext cx="6639000" cy="79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666666"/>
              </a:solidFill>
              <a:latin typeface="Mada"/>
              <a:ea typeface="Mada"/>
              <a:cs typeface="Mada"/>
              <a:sym typeface="Mada"/>
            </a:endParaRPr>
          </a:p>
        </p:txBody>
      </p:sp>
      <p:graphicFrame>
        <p:nvGraphicFramePr>
          <p:cNvPr id="260" name="Google Shape;260;p43"/>
          <p:cNvGraphicFramePr/>
          <p:nvPr/>
        </p:nvGraphicFramePr>
        <p:xfrm>
          <a:off x="80975" y="598875"/>
          <a:ext cx="3000000" cy="3000000"/>
        </p:xfrm>
        <a:graphic>
          <a:graphicData uri="http://schemas.openxmlformats.org/drawingml/2006/table">
            <a:tbl>
              <a:tblPr>
                <a:noFill/>
                <a:tableStyleId>{A94333D5-90E7-4E36-88E9-25C3D0A1E959}</a:tableStyleId>
              </a:tblPr>
              <a:tblGrid>
                <a:gridCol w="1423975"/>
                <a:gridCol w="5239850"/>
              </a:tblGrid>
              <a:tr h="100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Drug</a:t>
                      </a:r>
                      <a:endParaRPr b="1">
                        <a:solidFill>
                          <a:srgbClr val="FFFFFF"/>
                        </a:solidFill>
                        <a:latin typeface="Mada"/>
                        <a:ea typeface="Mada"/>
                        <a:cs typeface="Mada"/>
                        <a:sym typeface="Mada"/>
                      </a:endParaRPr>
                    </a:p>
                  </a:txBody>
                  <a:tcPr marT="91425" marB="91425" marR="91425" marL="91425">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2- </a:t>
                      </a:r>
                      <a:r>
                        <a:rPr b="1" lang="en">
                          <a:solidFill>
                            <a:srgbClr val="FFFFFF"/>
                          </a:solidFill>
                          <a:latin typeface="Mada"/>
                          <a:ea typeface="Mada"/>
                          <a:cs typeface="Mada"/>
                          <a:sym typeface="Mada"/>
                        </a:rPr>
                        <a:t>Lente insulin (Humulin L, Novolin L)</a:t>
                      </a:r>
                      <a:endParaRPr sz="1200">
                        <a:latin typeface="Mada"/>
                        <a:ea typeface="Mada"/>
                        <a:cs typeface="Mada"/>
                        <a:sym typeface="Mada"/>
                      </a:endParaRPr>
                    </a:p>
                  </a:txBody>
                  <a:tcPr marT="91425" marB="91425" marR="91425" marL="91425">
                    <a:solidFill>
                      <a:srgbClr val="B4A7D6"/>
                    </a:solidFill>
                  </a:tcPr>
                </a:tc>
              </a:tr>
              <a:tr h="381000">
                <a:tc>
                  <a:txBody>
                    <a:bodyPr/>
                    <a:lstStyle/>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rPr b="1" lang="en">
                          <a:solidFill>
                            <a:srgbClr val="FFFFFF"/>
                          </a:solidFill>
                          <a:latin typeface="Mada"/>
                          <a:ea typeface="Mada"/>
                          <a:cs typeface="Mada"/>
                          <a:sym typeface="Mada"/>
                        </a:rPr>
                        <a:t>Characteristics</a:t>
                      </a:r>
                      <a:endParaRPr b="1">
                        <a:solidFill>
                          <a:srgbClr val="FFFFFF"/>
                        </a:solidFill>
                        <a:latin typeface="Mada"/>
                        <a:ea typeface="Mada"/>
                        <a:cs typeface="Mada"/>
                        <a:sym typeface="Mada"/>
                      </a:endParaRPr>
                    </a:p>
                  </a:txBody>
                  <a:tcPr marT="91425" marB="91425" marR="91425" marL="91425">
                    <a:solidFill>
                      <a:srgbClr val="434343"/>
                    </a:solidFill>
                  </a:tcPr>
                </a:tc>
                <a:tc>
                  <a:txBody>
                    <a:bodyPr/>
                    <a:lstStyle/>
                    <a:p>
                      <a:pPr indent="-304800" lvl="0" marL="457200" rtl="0" algn="l">
                        <a:spcBef>
                          <a:spcPts val="0"/>
                        </a:spcBef>
                        <a:spcAft>
                          <a:spcPts val="0"/>
                        </a:spcAft>
                        <a:buSzPts val="1200"/>
                        <a:buFont typeface="Mada"/>
                        <a:buChar char="●"/>
                      </a:pPr>
                      <a:r>
                        <a:rPr b="1" lang="en" sz="1200">
                          <a:latin typeface="Mada"/>
                          <a:ea typeface="Mada"/>
                          <a:cs typeface="Mada"/>
                          <a:sym typeface="Mada"/>
                        </a:rPr>
                        <a:t>Mixture of :</a:t>
                      </a:r>
                      <a:endParaRPr b="1" sz="1200">
                        <a:latin typeface="Mada"/>
                        <a:ea typeface="Mada"/>
                        <a:cs typeface="Mada"/>
                        <a:sym typeface="Mada"/>
                      </a:endParaRPr>
                    </a:p>
                    <a:p>
                      <a:pPr indent="-304800" lvl="1" marL="914400" rtl="0" algn="l">
                        <a:spcBef>
                          <a:spcPts val="0"/>
                        </a:spcBef>
                        <a:spcAft>
                          <a:spcPts val="0"/>
                        </a:spcAft>
                        <a:buSzPts val="1200"/>
                        <a:buFont typeface="Mada"/>
                        <a:buChar char="○"/>
                      </a:pPr>
                      <a:r>
                        <a:rPr lang="en" sz="1200">
                          <a:latin typeface="Mada"/>
                          <a:ea typeface="Mada"/>
                          <a:cs typeface="Mada"/>
                          <a:sym typeface="Mada"/>
                        </a:rPr>
                        <a:t>30% semilente insulin </a:t>
                      </a:r>
                      <a:r>
                        <a:rPr b="1" lang="en" sz="1200">
                          <a:solidFill>
                            <a:srgbClr val="FF0000"/>
                          </a:solidFill>
                          <a:latin typeface="Mada"/>
                          <a:ea typeface="Mada"/>
                          <a:cs typeface="Mada"/>
                          <a:sym typeface="Mada"/>
                        </a:rPr>
                        <a:t>(amorphous precipitate of zinc insulin in acetate buffer)</a:t>
                      </a:r>
                      <a:endParaRPr b="1" sz="1200">
                        <a:solidFill>
                          <a:srgbClr val="FF0000"/>
                        </a:solidFill>
                        <a:latin typeface="Mada"/>
                        <a:ea typeface="Mada"/>
                        <a:cs typeface="Mada"/>
                        <a:sym typeface="Mada"/>
                      </a:endParaRPr>
                    </a:p>
                    <a:p>
                      <a:pPr indent="-304800" lvl="1" marL="914400" rtl="0" algn="l">
                        <a:spcBef>
                          <a:spcPts val="0"/>
                        </a:spcBef>
                        <a:spcAft>
                          <a:spcPts val="0"/>
                        </a:spcAft>
                        <a:buSzPts val="1200"/>
                        <a:buFont typeface="Mada"/>
                        <a:buChar char="○"/>
                      </a:pPr>
                      <a:r>
                        <a:rPr lang="en" sz="1200">
                          <a:latin typeface="Mada"/>
                          <a:ea typeface="Mada"/>
                          <a:cs typeface="Mada"/>
                          <a:sym typeface="Mada"/>
                        </a:rPr>
                        <a:t>70% ultralente insulin </a:t>
                      </a:r>
                      <a:r>
                        <a:rPr b="1" lang="en" sz="1200">
                          <a:solidFill>
                            <a:srgbClr val="FF0000"/>
                          </a:solidFill>
                          <a:latin typeface="Mada"/>
                          <a:ea typeface="Mada"/>
                          <a:cs typeface="Mada"/>
                          <a:sym typeface="Mada"/>
                        </a:rPr>
                        <a:t>(poorly soluble crystal of zinc insulin)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 sz="1200">
                          <a:solidFill>
                            <a:srgbClr val="FF0000"/>
                          </a:solidFill>
                          <a:latin typeface="Mada"/>
                          <a:ea typeface="Mada"/>
                          <a:cs typeface="Mada"/>
                          <a:sym typeface="Mada"/>
                        </a:rPr>
                        <a:t>Turbid suspension</a:t>
                      </a:r>
                      <a:r>
                        <a:rPr lang="en" sz="1200">
                          <a:latin typeface="Mada"/>
                          <a:ea typeface="Mada"/>
                          <a:cs typeface="Mada"/>
                          <a:sym typeface="Mada"/>
                        </a:rPr>
                        <a:t> at neutral pH.</a:t>
                      </a:r>
                      <a:endParaRPr baseline="30000" sz="1200">
                        <a:solidFill>
                          <a:srgbClr val="666666"/>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Given S.C. , </a:t>
                      </a:r>
                      <a:r>
                        <a:rPr b="1" lang="en" sz="1200">
                          <a:solidFill>
                            <a:srgbClr val="FF0000"/>
                          </a:solidFill>
                          <a:latin typeface="Mada"/>
                          <a:ea typeface="Mada"/>
                          <a:cs typeface="Mada"/>
                          <a:sym typeface="Mada"/>
                        </a:rPr>
                        <a:t>not intravenously</a:t>
                      </a:r>
                      <a:endParaRPr b="1" sz="1200">
                        <a:solidFill>
                          <a:srgbClr val="FF0000"/>
                        </a:solidFill>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rPr b="1" lang="en">
                          <a:solidFill>
                            <a:srgbClr val="FFFFFF"/>
                          </a:solidFill>
                          <a:latin typeface="Mada"/>
                          <a:ea typeface="Mada"/>
                          <a:cs typeface="Mada"/>
                          <a:sym typeface="Mada"/>
                        </a:rPr>
                        <a:t>P.K</a:t>
                      </a:r>
                      <a:endParaRPr b="1">
                        <a:solidFill>
                          <a:srgbClr val="FFFFFF"/>
                        </a:solidFill>
                        <a:latin typeface="Mada"/>
                        <a:ea typeface="Mada"/>
                        <a:cs typeface="Mada"/>
                        <a:sym typeface="Mada"/>
                      </a:endParaRPr>
                    </a:p>
                  </a:txBody>
                  <a:tcPr marT="91425" marB="91425" marR="91425" marL="91425">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Delayed onset of action (1-3 h).</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Peak serum level 4-8 h.</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Duration of action 13-20 h.</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Lente and NPH insulins are equivalent in activity.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Lente is not used in diabetic ketoacidosis or emergency.</a:t>
                      </a:r>
                      <a:endParaRPr sz="1200">
                        <a:latin typeface="Mada"/>
                        <a:ea typeface="Mada"/>
                        <a:cs typeface="Mada"/>
                        <a:sym typeface="Mada"/>
                      </a:endParaRPr>
                    </a:p>
                  </a:txBody>
                  <a:tcPr marT="91425" marB="91425" marR="91425" marL="91425"/>
                </a:tc>
              </a:tr>
            </a:tbl>
          </a:graphicData>
        </a:graphic>
      </p:graphicFrame>
      <p:pic>
        <p:nvPicPr>
          <p:cNvPr id="261" name="Google Shape;261;p43"/>
          <p:cNvPicPr preferRelativeResize="0"/>
          <p:nvPr/>
        </p:nvPicPr>
        <p:blipFill rotWithShape="1">
          <a:blip r:embed="rId4">
            <a:alphaModFix/>
          </a:blip>
          <a:srcRect b="19993" l="10783" r="11972" t="30074"/>
          <a:stretch/>
        </p:blipFill>
        <p:spPr>
          <a:xfrm>
            <a:off x="665650" y="9029700"/>
            <a:ext cx="5439876" cy="1978700"/>
          </a:xfrm>
          <a:prstGeom prst="rect">
            <a:avLst/>
          </a:prstGeom>
          <a:noFill/>
          <a:ln>
            <a:noFill/>
          </a:ln>
        </p:spPr>
      </p:pic>
      <p:sp>
        <p:nvSpPr>
          <p:cNvPr id="262" name="Google Shape;262;p43"/>
          <p:cNvSpPr txBox="1"/>
          <p:nvPr/>
        </p:nvSpPr>
        <p:spPr>
          <a:xfrm>
            <a:off x="542925" y="123825"/>
            <a:ext cx="5791200" cy="5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Intermediate acting insulins Cont..</a:t>
            </a:r>
            <a:endParaRPr b="1" sz="2400">
              <a:solidFill>
                <a:srgbClr val="314043"/>
              </a:solidFill>
              <a:latin typeface="Georgia"/>
              <a:ea typeface="Georgia"/>
              <a:cs typeface="Georgia"/>
              <a:sym typeface="Georgia"/>
            </a:endParaRPr>
          </a:p>
        </p:txBody>
      </p:sp>
      <p:sp>
        <p:nvSpPr>
          <p:cNvPr id="263" name="Google Shape;263;p43"/>
          <p:cNvSpPr txBox="1"/>
          <p:nvPr/>
        </p:nvSpPr>
        <p:spPr>
          <a:xfrm>
            <a:off x="504825" y="8705850"/>
            <a:ext cx="5686500" cy="32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78B8A3"/>
                </a:solidFill>
                <a:latin typeface="Mada"/>
                <a:ea typeface="Mada"/>
                <a:cs typeface="Mada"/>
                <a:sym typeface="Mada"/>
              </a:rPr>
              <a:t>Comparison</a:t>
            </a:r>
            <a:r>
              <a:rPr b="1" lang="en">
                <a:solidFill>
                  <a:srgbClr val="78B8A3"/>
                </a:solidFill>
                <a:latin typeface="Mada"/>
                <a:ea typeface="Mada"/>
                <a:cs typeface="Mada"/>
                <a:sym typeface="Mada"/>
              </a:rPr>
              <a:t> between the onset and the duration of actions</a:t>
            </a:r>
            <a:endParaRPr b="1">
              <a:solidFill>
                <a:srgbClr val="78B8A3"/>
              </a:solidFill>
              <a:latin typeface="Mada"/>
              <a:ea typeface="Mada"/>
              <a:cs typeface="Mada"/>
              <a:sym typeface="Mada"/>
            </a:endParaRPr>
          </a:p>
        </p:txBody>
      </p:sp>
      <p:sp>
        <p:nvSpPr>
          <p:cNvPr id="264" name="Google Shape;264;p43"/>
          <p:cNvSpPr/>
          <p:nvPr/>
        </p:nvSpPr>
        <p:spPr>
          <a:xfrm>
            <a:off x="361950" y="8734425"/>
            <a:ext cx="6029400" cy="2371800"/>
          </a:xfrm>
          <a:prstGeom prst="rect">
            <a:avLst/>
          </a:prstGeom>
          <a:noFill/>
          <a:ln cap="flat" cmpd="sng" w="9525">
            <a:solidFill>
              <a:srgbClr val="78B8A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3"/>
          <p:cNvSpPr txBox="1"/>
          <p:nvPr/>
        </p:nvSpPr>
        <p:spPr>
          <a:xfrm>
            <a:off x="-1" y="11249700"/>
            <a:ext cx="6840000" cy="84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Mada"/>
                <a:ea typeface="Mada"/>
                <a:cs typeface="Mada"/>
                <a:sym typeface="Mada"/>
              </a:rPr>
              <a:t>1: </a:t>
            </a:r>
            <a:r>
              <a:rPr lang="en" sz="1000">
                <a:solidFill>
                  <a:srgbClr val="6AA84F"/>
                </a:solidFill>
                <a:latin typeface="Mada"/>
                <a:ea typeface="Mada"/>
                <a:cs typeface="Mada"/>
                <a:sym typeface="Mada"/>
              </a:rPr>
              <a:t>precipitation</a:t>
            </a:r>
            <a:r>
              <a:rPr lang="en" sz="1000">
                <a:solidFill>
                  <a:srgbClr val="6AA84F"/>
                </a:solidFill>
                <a:latin typeface="Mada"/>
                <a:ea typeface="Mada"/>
                <a:cs typeface="Mada"/>
                <a:sym typeface="Mada"/>
              </a:rPr>
              <a:t> is induced by the </a:t>
            </a:r>
            <a:r>
              <a:rPr lang="en" sz="1000">
                <a:solidFill>
                  <a:srgbClr val="6AA84F"/>
                </a:solidFill>
                <a:latin typeface="Mada"/>
                <a:ea typeface="Mada"/>
                <a:cs typeface="Mada"/>
                <a:sym typeface="Mada"/>
              </a:rPr>
              <a:t>body’s pH, is why it should not be given IV.</a:t>
            </a:r>
            <a:endParaRPr sz="1000">
              <a:solidFill>
                <a:srgbClr val="6AA84F"/>
              </a:solidFill>
              <a:latin typeface="Mada"/>
              <a:ea typeface="Mada"/>
              <a:cs typeface="Mada"/>
              <a:sym typeface="Mada"/>
            </a:endParaRPr>
          </a:p>
          <a:p>
            <a:pPr indent="0" lvl="0" marL="0" rtl="0" algn="l">
              <a:spcBef>
                <a:spcPts val="0"/>
              </a:spcBef>
              <a:spcAft>
                <a:spcPts val="0"/>
              </a:spcAft>
              <a:buNone/>
            </a:pPr>
            <a:r>
              <a:rPr lang="en" sz="1000">
                <a:solidFill>
                  <a:srgbClr val="6AA84F"/>
                </a:solidFill>
                <a:latin typeface="Mada"/>
                <a:ea typeface="Mada"/>
                <a:cs typeface="Mada"/>
                <a:sym typeface="Mada"/>
              </a:rPr>
              <a:t>2: ADVANTAGE.</a:t>
            </a:r>
            <a:endParaRPr sz="1000">
              <a:solidFill>
                <a:srgbClr val="6AA84F"/>
              </a:solidFill>
              <a:latin typeface="Mada"/>
              <a:ea typeface="Mada"/>
              <a:cs typeface="Mada"/>
              <a:sym typeface="Mada"/>
            </a:endParaRPr>
          </a:p>
          <a:p>
            <a:pPr indent="0" lvl="0" marL="0" rtl="0" algn="l">
              <a:spcBef>
                <a:spcPts val="0"/>
              </a:spcBef>
              <a:spcAft>
                <a:spcPts val="0"/>
              </a:spcAft>
              <a:buNone/>
            </a:pPr>
            <a:r>
              <a:rPr lang="en" sz="1000">
                <a:solidFill>
                  <a:srgbClr val="6AA84F"/>
                </a:solidFill>
                <a:latin typeface="Mada"/>
                <a:ea typeface="Mada"/>
                <a:cs typeface="Mada"/>
                <a:sym typeface="Mada"/>
              </a:rPr>
              <a:t>3: to produce peaks at meal times</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44"/>
          <p:cNvSpPr/>
          <p:nvPr/>
        </p:nvSpPr>
        <p:spPr>
          <a:xfrm>
            <a:off x="1633433" y="8976425"/>
            <a:ext cx="5091000" cy="507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04800" lvl="0" marL="914400" rtl="0" algn="l">
              <a:spcBef>
                <a:spcPts val="0"/>
              </a:spcBef>
              <a:spcAft>
                <a:spcPts val="0"/>
              </a:spcAft>
              <a:buSzPts val="1200"/>
              <a:buFont typeface="Mada"/>
              <a:buChar char="●"/>
            </a:pPr>
            <a:r>
              <a:rPr lang="en" sz="1200">
                <a:latin typeface="Mada"/>
                <a:ea typeface="Mada"/>
                <a:cs typeface="Mada"/>
                <a:sym typeface="Mada"/>
              </a:rPr>
              <a:t>Given s.c. or i.v.</a:t>
            </a:r>
            <a:endParaRPr sz="1200">
              <a:latin typeface="Mada"/>
              <a:ea typeface="Mada"/>
              <a:cs typeface="Mada"/>
              <a:sym typeface="Mada"/>
            </a:endParaRPr>
          </a:p>
          <a:p>
            <a:pPr indent="-304800" lvl="0" marL="914400" rtl="0" algn="l">
              <a:spcBef>
                <a:spcPts val="0"/>
              </a:spcBef>
              <a:spcAft>
                <a:spcPts val="0"/>
              </a:spcAft>
              <a:buSzPts val="1200"/>
              <a:buFont typeface="Mada"/>
              <a:buChar char="●"/>
            </a:pPr>
            <a:r>
              <a:rPr lang="en" sz="1200">
                <a:latin typeface="Mada"/>
                <a:ea typeface="Mada"/>
                <a:cs typeface="Mada"/>
                <a:sym typeface="Mada"/>
              </a:rPr>
              <a:t>produce fast action, used to mimic postprandial insulin.</a:t>
            </a:r>
            <a:endParaRPr sz="1200">
              <a:latin typeface="Mada"/>
              <a:ea typeface="Mada"/>
              <a:cs typeface="Mada"/>
              <a:sym typeface="Mada"/>
            </a:endParaRPr>
          </a:p>
        </p:txBody>
      </p:sp>
      <p:sp>
        <p:nvSpPr>
          <p:cNvPr id="271" name="Google Shape;271;p44"/>
          <p:cNvSpPr/>
          <p:nvPr/>
        </p:nvSpPr>
        <p:spPr>
          <a:xfrm>
            <a:off x="1844200" y="9486175"/>
            <a:ext cx="4880400" cy="481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04800" lvl="0"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Given s.c. or i.v.</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produce rapid action, used to mimic postprandial insulin.</a:t>
            </a:r>
            <a:endParaRPr sz="1200">
              <a:latin typeface="Mada"/>
              <a:ea typeface="Mada"/>
              <a:cs typeface="Mada"/>
              <a:sym typeface="Mada"/>
            </a:endParaRPr>
          </a:p>
        </p:txBody>
      </p:sp>
      <p:sp>
        <p:nvSpPr>
          <p:cNvPr id="272" name="Google Shape;272;p44"/>
          <p:cNvSpPr/>
          <p:nvPr/>
        </p:nvSpPr>
        <p:spPr>
          <a:xfrm>
            <a:off x="2523551" y="9970775"/>
            <a:ext cx="4201200" cy="491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04800" lvl="0"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given s.c. not i.v.</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slower action, than regular insulin</a:t>
            </a:r>
            <a:endParaRPr sz="1200">
              <a:solidFill>
                <a:schemeClr val="dk1"/>
              </a:solidFill>
              <a:latin typeface="Mada"/>
              <a:ea typeface="Mada"/>
              <a:cs typeface="Mada"/>
              <a:sym typeface="Mada"/>
            </a:endParaRPr>
          </a:p>
        </p:txBody>
      </p:sp>
      <p:sp>
        <p:nvSpPr>
          <p:cNvPr id="273" name="Google Shape;273;p44"/>
          <p:cNvSpPr/>
          <p:nvPr/>
        </p:nvSpPr>
        <p:spPr>
          <a:xfrm>
            <a:off x="2977598" y="10469663"/>
            <a:ext cx="3747000" cy="592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04800" lvl="0"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Given s.c. not i.v.</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Produce constant circulating insulin over 24 hr with no peak (peakless profile) </a:t>
            </a:r>
            <a:endParaRPr sz="1200">
              <a:latin typeface="Mada"/>
              <a:ea typeface="Mada"/>
              <a:cs typeface="Mada"/>
              <a:sym typeface="Mada"/>
            </a:endParaRPr>
          </a:p>
        </p:txBody>
      </p:sp>
      <p:sp>
        <p:nvSpPr>
          <p:cNvPr id="274" name="Google Shape;274;p44"/>
          <p:cNvSpPr txBox="1"/>
          <p:nvPr/>
        </p:nvSpPr>
        <p:spPr>
          <a:xfrm>
            <a:off x="114300" y="11353800"/>
            <a:ext cx="6639000" cy="79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666666"/>
              </a:solidFill>
              <a:latin typeface="Mada"/>
              <a:ea typeface="Mada"/>
              <a:cs typeface="Mada"/>
              <a:sym typeface="Mada"/>
            </a:endParaRPr>
          </a:p>
          <a:p>
            <a:pPr indent="0" lvl="0" marL="0" rtl="0" algn="l">
              <a:spcBef>
                <a:spcPts val="0"/>
              </a:spcBef>
              <a:spcAft>
                <a:spcPts val="0"/>
              </a:spcAft>
              <a:buNone/>
            </a:pPr>
            <a:r>
              <a:t/>
            </a:r>
            <a:endParaRPr sz="800">
              <a:solidFill>
                <a:srgbClr val="666666"/>
              </a:solidFill>
              <a:latin typeface="Mada"/>
              <a:ea typeface="Mada"/>
              <a:cs typeface="Mada"/>
              <a:sym typeface="Mada"/>
            </a:endParaRPr>
          </a:p>
        </p:txBody>
      </p:sp>
      <p:sp>
        <p:nvSpPr>
          <p:cNvPr id="275" name="Google Shape;275;p44"/>
          <p:cNvSpPr txBox="1"/>
          <p:nvPr/>
        </p:nvSpPr>
        <p:spPr>
          <a:xfrm>
            <a:off x="270762" y="387559"/>
            <a:ext cx="6316500" cy="436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Insulin Dosing considerations</a:t>
            </a:r>
            <a:endParaRPr b="1" sz="2400">
              <a:solidFill>
                <a:srgbClr val="314043"/>
              </a:solidFill>
              <a:latin typeface="Georgia"/>
              <a:ea typeface="Georgia"/>
              <a:cs typeface="Georgia"/>
              <a:sym typeface="Georgia"/>
            </a:endParaRPr>
          </a:p>
        </p:txBody>
      </p:sp>
      <p:sp>
        <p:nvSpPr>
          <p:cNvPr id="276" name="Google Shape;276;p44"/>
          <p:cNvSpPr/>
          <p:nvPr/>
        </p:nvSpPr>
        <p:spPr>
          <a:xfrm>
            <a:off x="1062464" y="1115871"/>
            <a:ext cx="1847100" cy="363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latin typeface="Mada"/>
                <a:ea typeface="Mada"/>
                <a:cs typeface="Mada"/>
                <a:sym typeface="Mada"/>
              </a:rPr>
              <a:t>Blood glucose monitoring is required in all patients receiving insulin</a:t>
            </a:r>
            <a:endParaRPr sz="1200">
              <a:latin typeface="Mada"/>
              <a:ea typeface="Mada"/>
              <a:cs typeface="Mada"/>
              <a:sym typeface="Mada"/>
            </a:endParaRPr>
          </a:p>
        </p:txBody>
      </p:sp>
      <p:sp>
        <p:nvSpPr>
          <p:cNvPr id="277" name="Google Shape;277;p44"/>
          <p:cNvSpPr/>
          <p:nvPr/>
        </p:nvSpPr>
        <p:spPr>
          <a:xfrm>
            <a:off x="1062458" y="2199284"/>
            <a:ext cx="1847100" cy="363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latin typeface="Mada"/>
                <a:ea typeface="Mada"/>
                <a:cs typeface="Mada"/>
                <a:sym typeface="Mada"/>
              </a:rPr>
              <a:t>Insulin should be stored in refrigerator and warm up to room temp before use</a:t>
            </a:r>
            <a:endParaRPr sz="1200">
              <a:latin typeface="Mada"/>
              <a:ea typeface="Mada"/>
              <a:cs typeface="Mada"/>
              <a:sym typeface="Mada"/>
            </a:endParaRPr>
          </a:p>
        </p:txBody>
      </p:sp>
      <p:sp>
        <p:nvSpPr>
          <p:cNvPr id="278" name="Google Shape;278;p44"/>
          <p:cNvSpPr/>
          <p:nvPr/>
        </p:nvSpPr>
        <p:spPr>
          <a:xfrm>
            <a:off x="3838662" y="1654134"/>
            <a:ext cx="2060700" cy="3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Rotate injection sites within the same region</a:t>
            </a:r>
            <a:endParaRPr sz="1200">
              <a:latin typeface="Mada"/>
              <a:ea typeface="Mada"/>
              <a:cs typeface="Mada"/>
              <a:sym typeface="Mada"/>
            </a:endParaRPr>
          </a:p>
        </p:txBody>
      </p:sp>
      <p:cxnSp>
        <p:nvCxnSpPr>
          <p:cNvPr id="279" name="Google Shape;279;p44"/>
          <p:cNvCxnSpPr>
            <a:stCxn id="275" idx="2"/>
            <a:endCxn id="276" idx="3"/>
          </p:cNvCxnSpPr>
          <p:nvPr/>
        </p:nvCxnSpPr>
        <p:spPr>
          <a:xfrm rot="5400000">
            <a:off x="2932662" y="801109"/>
            <a:ext cx="473400" cy="519300"/>
          </a:xfrm>
          <a:prstGeom prst="bentConnector2">
            <a:avLst/>
          </a:prstGeom>
          <a:noFill/>
          <a:ln cap="flat" cmpd="sng" w="9525">
            <a:solidFill>
              <a:srgbClr val="78B8A3"/>
            </a:solidFill>
            <a:prstDash val="solid"/>
            <a:round/>
            <a:headEnd len="med" w="med" type="oval"/>
            <a:tailEnd len="med" w="med" type="oval"/>
          </a:ln>
        </p:spPr>
      </p:cxnSp>
      <p:cxnSp>
        <p:nvCxnSpPr>
          <p:cNvPr id="280" name="Google Shape;280;p44"/>
          <p:cNvCxnSpPr>
            <a:stCxn id="275" idx="2"/>
            <a:endCxn id="278" idx="1"/>
          </p:cNvCxnSpPr>
          <p:nvPr/>
        </p:nvCxnSpPr>
        <p:spPr>
          <a:xfrm flipH="1" rot="-5400000">
            <a:off x="3128112" y="1124959"/>
            <a:ext cx="1011600" cy="409800"/>
          </a:xfrm>
          <a:prstGeom prst="bentConnector2">
            <a:avLst/>
          </a:prstGeom>
          <a:noFill/>
          <a:ln cap="flat" cmpd="sng" w="9525">
            <a:solidFill>
              <a:srgbClr val="78B8A3"/>
            </a:solidFill>
            <a:prstDash val="solid"/>
            <a:round/>
            <a:headEnd len="med" w="med" type="none"/>
            <a:tailEnd len="med" w="med" type="oval"/>
          </a:ln>
        </p:spPr>
      </p:cxnSp>
      <p:cxnSp>
        <p:nvCxnSpPr>
          <p:cNvPr id="281" name="Google Shape;281;p44"/>
          <p:cNvCxnSpPr>
            <a:stCxn id="275" idx="2"/>
            <a:endCxn id="277" idx="3"/>
          </p:cNvCxnSpPr>
          <p:nvPr/>
        </p:nvCxnSpPr>
        <p:spPr>
          <a:xfrm rot="5400000">
            <a:off x="2390862" y="1342609"/>
            <a:ext cx="1556700" cy="519600"/>
          </a:xfrm>
          <a:prstGeom prst="bentConnector2">
            <a:avLst/>
          </a:prstGeom>
          <a:noFill/>
          <a:ln cap="flat" cmpd="sng" w="9525">
            <a:solidFill>
              <a:srgbClr val="78B8A3"/>
            </a:solidFill>
            <a:prstDash val="solid"/>
            <a:round/>
            <a:headEnd len="med" w="med" type="oval"/>
            <a:tailEnd len="med" w="med" type="oval"/>
          </a:ln>
        </p:spPr>
      </p:cxnSp>
      <p:sp>
        <p:nvSpPr>
          <p:cNvPr id="282" name="Google Shape;282;p44"/>
          <p:cNvSpPr/>
          <p:nvPr/>
        </p:nvSpPr>
        <p:spPr>
          <a:xfrm rot="-5399330">
            <a:off x="4215070" y="4881614"/>
            <a:ext cx="1539000" cy="1454100"/>
          </a:xfrm>
          <a:prstGeom prst="hexagon">
            <a:avLst>
              <a:gd fmla="val 25000" name="adj"/>
              <a:gd fmla="val 115470" name="vf"/>
            </a:avLst>
          </a:prstGeom>
          <a:solidFill>
            <a:srgbClr val="EEEEEE"/>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283" name="Google Shape;283;p44"/>
          <p:cNvSpPr/>
          <p:nvPr/>
        </p:nvSpPr>
        <p:spPr>
          <a:xfrm rot="-5399330">
            <a:off x="3446098" y="6071668"/>
            <a:ext cx="1539000" cy="1454100"/>
          </a:xfrm>
          <a:prstGeom prst="hexagon">
            <a:avLst>
              <a:gd fmla="val 25000" name="adj"/>
              <a:gd fmla="val 115470" name="vf"/>
            </a:avLst>
          </a:prstGeom>
          <a:solidFill>
            <a:srgbClr val="EEEEEE"/>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284" name="Google Shape;284;p44"/>
          <p:cNvSpPr/>
          <p:nvPr/>
        </p:nvSpPr>
        <p:spPr>
          <a:xfrm rot="-5399330">
            <a:off x="1934314" y="6071675"/>
            <a:ext cx="1539000" cy="1454100"/>
          </a:xfrm>
          <a:prstGeom prst="hexagon">
            <a:avLst>
              <a:gd fmla="val 25000" name="adj"/>
              <a:gd fmla="val 115470" name="vf"/>
            </a:avLst>
          </a:prstGeom>
          <a:solidFill>
            <a:srgbClr val="EEEEEE"/>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285" name="Google Shape;285;p44"/>
          <p:cNvSpPr/>
          <p:nvPr/>
        </p:nvSpPr>
        <p:spPr>
          <a:xfrm rot="-5399330">
            <a:off x="1189867" y="4881624"/>
            <a:ext cx="1539000" cy="1454100"/>
          </a:xfrm>
          <a:prstGeom prst="hexagon">
            <a:avLst>
              <a:gd fmla="val 25000" name="adj"/>
              <a:gd fmla="val 115470" name="vf"/>
            </a:avLst>
          </a:prstGeom>
          <a:solidFill>
            <a:srgbClr val="EEEEEE"/>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286" name="Google Shape;286;p44"/>
          <p:cNvSpPr/>
          <p:nvPr/>
        </p:nvSpPr>
        <p:spPr>
          <a:xfrm rot="-5399330">
            <a:off x="3435002" y="3689051"/>
            <a:ext cx="1539000" cy="1454100"/>
          </a:xfrm>
          <a:prstGeom prst="hexagon">
            <a:avLst>
              <a:gd fmla="val 25000" name="adj"/>
              <a:gd fmla="val 115470" name="vf"/>
            </a:avLst>
          </a:prstGeom>
          <a:solidFill>
            <a:srgbClr val="EEEEEE"/>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287" name="Google Shape;287;p44"/>
          <p:cNvSpPr/>
          <p:nvPr/>
        </p:nvSpPr>
        <p:spPr>
          <a:xfrm rot="-5399330">
            <a:off x="1934314" y="3689036"/>
            <a:ext cx="1539000" cy="1454100"/>
          </a:xfrm>
          <a:prstGeom prst="hexagon">
            <a:avLst>
              <a:gd fmla="val 25000" name="adj"/>
              <a:gd fmla="val 115470" name="vf"/>
            </a:avLst>
          </a:prstGeom>
          <a:solidFill>
            <a:srgbClr val="EEEEEE"/>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288" name="Google Shape;288;p44"/>
          <p:cNvSpPr txBox="1"/>
          <p:nvPr/>
        </p:nvSpPr>
        <p:spPr>
          <a:xfrm>
            <a:off x="4232470" y="5311216"/>
            <a:ext cx="1504200" cy="5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B45F06"/>
                </a:solidFill>
                <a:latin typeface="Mada"/>
                <a:ea typeface="Mada"/>
                <a:cs typeface="Mada"/>
                <a:sym typeface="Mada"/>
              </a:rPr>
              <a:t>H</a:t>
            </a:r>
            <a:r>
              <a:rPr b="1" lang="en" sz="1200">
                <a:latin typeface="Mada"/>
                <a:ea typeface="Mada"/>
                <a:cs typeface="Mada"/>
                <a:sym typeface="Mada"/>
              </a:rPr>
              <a:t>ypersensitivity</a:t>
            </a:r>
            <a:r>
              <a:rPr lang="en" sz="1200">
                <a:latin typeface="Mada"/>
                <a:ea typeface="Mada"/>
                <a:cs typeface="Mada"/>
                <a:sym typeface="Mada"/>
              </a:rPr>
              <a:t> Reactions</a:t>
            </a:r>
            <a:endParaRPr sz="1200">
              <a:latin typeface="Mada"/>
              <a:ea typeface="Mada"/>
              <a:cs typeface="Mada"/>
              <a:sym typeface="Mada"/>
            </a:endParaRPr>
          </a:p>
        </p:txBody>
      </p:sp>
      <p:sp>
        <p:nvSpPr>
          <p:cNvPr id="289" name="Google Shape;289;p44"/>
          <p:cNvSpPr txBox="1"/>
          <p:nvPr/>
        </p:nvSpPr>
        <p:spPr>
          <a:xfrm>
            <a:off x="3638375" y="6500925"/>
            <a:ext cx="1714800" cy="49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B45F06"/>
                </a:solidFill>
                <a:latin typeface="Mada"/>
                <a:ea typeface="Mada"/>
                <a:cs typeface="Mada"/>
                <a:sym typeface="Mada"/>
              </a:rPr>
              <a:t>H</a:t>
            </a:r>
            <a:r>
              <a:rPr b="1" lang="en" sz="1200">
                <a:latin typeface="Mada"/>
                <a:ea typeface="Mada"/>
                <a:cs typeface="Mada"/>
                <a:sym typeface="Mada"/>
              </a:rPr>
              <a:t>ypoglycemia</a:t>
            </a:r>
            <a:endParaRPr b="1" sz="1200">
              <a:latin typeface="Mada"/>
              <a:ea typeface="Mada"/>
              <a:cs typeface="Mada"/>
              <a:sym typeface="Mada"/>
            </a:endParaRPr>
          </a:p>
          <a:p>
            <a:pPr indent="0" lvl="0" marL="0" rtl="0" algn="l">
              <a:spcBef>
                <a:spcPts val="0"/>
              </a:spcBef>
              <a:spcAft>
                <a:spcPts val="0"/>
              </a:spcAft>
              <a:buNone/>
            </a:pPr>
            <a:r>
              <a:rPr b="1" lang="en" sz="1200">
                <a:solidFill>
                  <a:srgbClr val="6AA84F"/>
                </a:solidFill>
                <a:latin typeface="Mada"/>
                <a:ea typeface="Mada"/>
                <a:cs typeface="Mada"/>
                <a:sym typeface="Mada"/>
              </a:rPr>
              <a:t>(</a:t>
            </a:r>
            <a:r>
              <a:rPr b="1" lang="en" sz="1200">
                <a:solidFill>
                  <a:srgbClr val="6AA84F"/>
                </a:solidFill>
                <a:latin typeface="Mada"/>
                <a:ea typeface="Mada"/>
                <a:cs typeface="Mada"/>
                <a:sym typeface="Mada"/>
              </a:rPr>
              <a:t>Most important)</a:t>
            </a:r>
            <a:endParaRPr b="1" sz="1200">
              <a:solidFill>
                <a:srgbClr val="6AA84F"/>
              </a:solidFill>
              <a:latin typeface="Mada"/>
              <a:ea typeface="Mada"/>
              <a:cs typeface="Mada"/>
              <a:sym typeface="Mada"/>
            </a:endParaRPr>
          </a:p>
        </p:txBody>
      </p:sp>
      <p:sp>
        <p:nvSpPr>
          <p:cNvPr id="290" name="Google Shape;290;p44"/>
          <p:cNvSpPr txBox="1"/>
          <p:nvPr/>
        </p:nvSpPr>
        <p:spPr>
          <a:xfrm>
            <a:off x="1995666" y="6528216"/>
            <a:ext cx="1454400" cy="44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B45F06"/>
                </a:solidFill>
                <a:latin typeface="Mada"/>
                <a:ea typeface="Mada"/>
                <a:cs typeface="Mada"/>
                <a:sym typeface="Mada"/>
              </a:rPr>
              <a:t>H</a:t>
            </a:r>
            <a:r>
              <a:rPr b="1" lang="en" sz="1200">
                <a:latin typeface="Mada"/>
                <a:ea typeface="Mada"/>
                <a:cs typeface="Mada"/>
                <a:sym typeface="Mada"/>
              </a:rPr>
              <a:t>ypokalemia</a:t>
            </a:r>
            <a:endParaRPr b="1" sz="1200">
              <a:latin typeface="Mada"/>
              <a:ea typeface="Mada"/>
              <a:cs typeface="Mada"/>
              <a:sym typeface="Mada"/>
            </a:endParaRPr>
          </a:p>
        </p:txBody>
      </p:sp>
      <p:sp>
        <p:nvSpPr>
          <p:cNvPr id="291" name="Google Shape;291;p44"/>
          <p:cNvSpPr txBox="1"/>
          <p:nvPr/>
        </p:nvSpPr>
        <p:spPr>
          <a:xfrm>
            <a:off x="3248549" y="4121525"/>
            <a:ext cx="1934100" cy="49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B45F06"/>
                </a:solidFill>
                <a:latin typeface="Mada"/>
                <a:ea typeface="Mada"/>
                <a:cs typeface="Mada"/>
                <a:sym typeface="Mada"/>
              </a:rPr>
              <a:t>L</a:t>
            </a:r>
            <a:r>
              <a:rPr b="1" lang="en" sz="1200">
                <a:latin typeface="Mada"/>
                <a:ea typeface="Mada"/>
                <a:cs typeface="Mada"/>
                <a:sym typeface="Mada"/>
              </a:rPr>
              <a:t>ipodystroph</a:t>
            </a:r>
            <a:r>
              <a:rPr b="1" lang="en" sz="1200">
                <a:latin typeface="Mada"/>
                <a:ea typeface="Mada"/>
                <a:cs typeface="Mada"/>
                <a:sym typeface="Mada"/>
              </a:rPr>
              <a:t>y</a:t>
            </a:r>
            <a:r>
              <a:rPr lang="en" sz="1200">
                <a:latin typeface="Mada"/>
                <a:ea typeface="Mada"/>
                <a:cs typeface="Mada"/>
                <a:sym typeface="Mada"/>
              </a:rPr>
              <a:t> </a:t>
            </a:r>
            <a:endParaRPr sz="1200">
              <a:latin typeface="Mada"/>
              <a:ea typeface="Mada"/>
              <a:cs typeface="Mada"/>
              <a:sym typeface="Mada"/>
            </a:endParaRPr>
          </a:p>
          <a:p>
            <a:pPr indent="0" lvl="0" marL="0" rtl="0" algn="ctr">
              <a:spcBef>
                <a:spcPts val="0"/>
              </a:spcBef>
              <a:spcAft>
                <a:spcPts val="0"/>
              </a:spcAft>
              <a:buNone/>
            </a:pPr>
            <a:r>
              <a:rPr lang="en" sz="1100">
                <a:latin typeface="Mada"/>
                <a:ea typeface="Mada"/>
                <a:cs typeface="Mada"/>
                <a:sym typeface="Mada"/>
              </a:rPr>
              <a:t>(a buildup of </a:t>
            </a:r>
            <a:endParaRPr sz="1100">
              <a:latin typeface="Mada"/>
              <a:ea typeface="Mada"/>
              <a:cs typeface="Mada"/>
              <a:sym typeface="Mada"/>
            </a:endParaRPr>
          </a:p>
          <a:p>
            <a:pPr indent="0" lvl="0" marL="0" rtl="0" algn="ctr">
              <a:spcBef>
                <a:spcPts val="0"/>
              </a:spcBef>
              <a:spcAft>
                <a:spcPts val="0"/>
              </a:spcAft>
              <a:buNone/>
            </a:pPr>
            <a:r>
              <a:rPr lang="en" sz="1100">
                <a:latin typeface="Mada"/>
                <a:ea typeface="Mada"/>
                <a:cs typeface="Mada"/>
                <a:sym typeface="Mada"/>
              </a:rPr>
              <a:t>fatty tissue) </a:t>
            </a:r>
            <a:endParaRPr sz="1100">
              <a:latin typeface="Mada"/>
              <a:ea typeface="Mada"/>
              <a:cs typeface="Mada"/>
              <a:sym typeface="Mada"/>
            </a:endParaRPr>
          </a:p>
          <a:p>
            <a:pPr indent="0" lvl="0" marL="0" rtl="0" algn="ctr">
              <a:spcBef>
                <a:spcPts val="0"/>
              </a:spcBef>
              <a:spcAft>
                <a:spcPts val="0"/>
              </a:spcAft>
              <a:buNone/>
            </a:pPr>
            <a:r>
              <a:rPr lang="en" sz="1100">
                <a:latin typeface="Mada"/>
                <a:ea typeface="Mada"/>
                <a:cs typeface="Mada"/>
                <a:sym typeface="Mada"/>
              </a:rPr>
              <a:t>at the injection sites.</a:t>
            </a:r>
            <a:endParaRPr sz="1100">
              <a:latin typeface="Mada"/>
              <a:ea typeface="Mada"/>
              <a:cs typeface="Mada"/>
              <a:sym typeface="Mada"/>
            </a:endParaRPr>
          </a:p>
        </p:txBody>
      </p:sp>
      <p:sp>
        <p:nvSpPr>
          <p:cNvPr id="292" name="Google Shape;292;p44"/>
          <p:cNvSpPr txBox="1"/>
          <p:nvPr/>
        </p:nvSpPr>
        <p:spPr>
          <a:xfrm>
            <a:off x="1991407" y="4181694"/>
            <a:ext cx="1424700" cy="44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ada"/>
                <a:ea typeface="Mada"/>
                <a:cs typeface="Mada"/>
                <a:sym typeface="Mada"/>
              </a:rPr>
              <a:t>Insulin </a:t>
            </a:r>
            <a:r>
              <a:rPr b="1" lang="en" sz="1200">
                <a:solidFill>
                  <a:srgbClr val="B45F06"/>
                </a:solidFill>
                <a:latin typeface="Mada"/>
                <a:ea typeface="Mada"/>
                <a:cs typeface="Mada"/>
                <a:sym typeface="Mada"/>
              </a:rPr>
              <a:t>r</a:t>
            </a:r>
            <a:r>
              <a:rPr b="1" lang="en" sz="1200">
                <a:latin typeface="Mada"/>
                <a:ea typeface="Mada"/>
                <a:cs typeface="Mada"/>
                <a:sym typeface="Mada"/>
              </a:rPr>
              <a:t>esistance</a:t>
            </a:r>
            <a:r>
              <a:rPr lang="en" sz="1200">
                <a:latin typeface="Mada"/>
                <a:ea typeface="Mada"/>
                <a:cs typeface="Mada"/>
                <a:sym typeface="Mada"/>
              </a:rPr>
              <a:t> </a:t>
            </a:r>
            <a:endParaRPr sz="1200">
              <a:latin typeface="Mada"/>
              <a:ea typeface="Mada"/>
              <a:cs typeface="Mada"/>
              <a:sym typeface="Mada"/>
            </a:endParaRPr>
          </a:p>
        </p:txBody>
      </p:sp>
      <p:sp>
        <p:nvSpPr>
          <p:cNvPr id="293" name="Google Shape;293;p44"/>
          <p:cNvSpPr txBox="1"/>
          <p:nvPr/>
        </p:nvSpPr>
        <p:spPr>
          <a:xfrm>
            <a:off x="1169050" y="5354967"/>
            <a:ext cx="1555500" cy="44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B45F06"/>
                </a:solidFill>
                <a:latin typeface="Mada"/>
                <a:ea typeface="Mada"/>
                <a:cs typeface="Mada"/>
                <a:sym typeface="Mada"/>
              </a:rPr>
              <a:t>W</a:t>
            </a:r>
            <a:r>
              <a:rPr b="1" lang="en" sz="1200">
                <a:latin typeface="Mada"/>
                <a:ea typeface="Mada"/>
                <a:cs typeface="Mada"/>
                <a:sym typeface="Mada"/>
              </a:rPr>
              <a:t>eight gain  </a:t>
            </a:r>
            <a:endParaRPr b="1" sz="1200">
              <a:latin typeface="Mada"/>
              <a:ea typeface="Mada"/>
              <a:cs typeface="Mada"/>
              <a:sym typeface="Mada"/>
            </a:endParaRPr>
          </a:p>
          <a:p>
            <a:pPr indent="0" lvl="0" marL="0" rtl="0" algn="ctr">
              <a:spcBef>
                <a:spcPts val="0"/>
              </a:spcBef>
              <a:spcAft>
                <a:spcPts val="0"/>
              </a:spcAft>
              <a:buNone/>
            </a:pPr>
            <a:r>
              <a:rPr b="1" lang="en" sz="1200">
                <a:solidFill>
                  <a:srgbClr val="FF0000"/>
                </a:solidFill>
                <a:latin typeface="Mada"/>
                <a:ea typeface="Mada"/>
                <a:cs typeface="Mada"/>
                <a:sym typeface="Mada"/>
              </a:rPr>
              <a:t>(due to anabolic  effects of insulin)</a:t>
            </a:r>
            <a:endParaRPr b="1" sz="1200">
              <a:solidFill>
                <a:srgbClr val="FF0000"/>
              </a:solidFill>
              <a:latin typeface="Mada"/>
              <a:ea typeface="Mada"/>
              <a:cs typeface="Mada"/>
              <a:sym typeface="Mada"/>
            </a:endParaRPr>
          </a:p>
        </p:txBody>
      </p:sp>
      <p:sp>
        <p:nvSpPr>
          <p:cNvPr id="294" name="Google Shape;294;p44"/>
          <p:cNvSpPr txBox="1"/>
          <p:nvPr/>
        </p:nvSpPr>
        <p:spPr>
          <a:xfrm>
            <a:off x="2874547" y="5799692"/>
            <a:ext cx="1169700" cy="39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solidFill>
                  <a:srgbClr val="B45F06"/>
                </a:solidFill>
                <a:latin typeface="Mada"/>
                <a:ea typeface="Mada"/>
                <a:cs typeface="Mada"/>
                <a:sym typeface="Mada"/>
              </a:rPr>
              <a:t>W</a:t>
            </a:r>
            <a:r>
              <a:rPr lang="en" sz="800">
                <a:latin typeface="Mada"/>
                <a:ea typeface="Mada"/>
                <a:cs typeface="Mada"/>
                <a:sym typeface="Mada"/>
              </a:rPr>
              <a:t>e</a:t>
            </a:r>
            <a:r>
              <a:rPr b="1" lang="en" sz="800">
                <a:solidFill>
                  <a:srgbClr val="B45F06"/>
                </a:solidFill>
                <a:latin typeface="Mada"/>
                <a:ea typeface="Mada"/>
                <a:cs typeface="Mada"/>
                <a:sym typeface="Mada"/>
              </a:rPr>
              <a:t> R L</a:t>
            </a:r>
            <a:r>
              <a:rPr lang="en" sz="800">
                <a:latin typeface="Mada"/>
                <a:ea typeface="Mada"/>
                <a:cs typeface="Mada"/>
                <a:sym typeface="Mada"/>
              </a:rPr>
              <a:t>aughing</a:t>
            </a:r>
            <a:endParaRPr sz="800">
              <a:latin typeface="Mada"/>
              <a:ea typeface="Mada"/>
              <a:cs typeface="Mada"/>
              <a:sym typeface="Mada"/>
            </a:endParaRPr>
          </a:p>
          <a:p>
            <a:pPr indent="0" lvl="0" marL="0" rtl="0" algn="ctr">
              <a:spcBef>
                <a:spcPts val="0"/>
              </a:spcBef>
              <a:spcAft>
                <a:spcPts val="0"/>
              </a:spcAft>
              <a:buNone/>
            </a:pPr>
            <a:r>
              <a:rPr b="1" lang="en" sz="800">
                <a:solidFill>
                  <a:srgbClr val="B45F06"/>
                </a:solidFill>
                <a:latin typeface="Mada"/>
                <a:ea typeface="Mada"/>
                <a:cs typeface="Mada"/>
                <a:sym typeface="Mada"/>
              </a:rPr>
              <a:t>H</a:t>
            </a:r>
            <a:r>
              <a:rPr lang="en" sz="800">
                <a:latin typeface="Mada"/>
                <a:ea typeface="Mada"/>
                <a:cs typeface="Mada"/>
                <a:sym typeface="Mada"/>
              </a:rPr>
              <a:t>a</a:t>
            </a:r>
            <a:r>
              <a:rPr b="1" lang="en" sz="800">
                <a:solidFill>
                  <a:srgbClr val="B45F06"/>
                </a:solidFill>
                <a:latin typeface="Mada"/>
                <a:ea typeface="Mada"/>
                <a:cs typeface="Mada"/>
                <a:sym typeface="Mada"/>
              </a:rPr>
              <a:t> H</a:t>
            </a:r>
            <a:r>
              <a:rPr lang="en" sz="800">
                <a:latin typeface="Mada"/>
                <a:ea typeface="Mada"/>
                <a:cs typeface="Mada"/>
                <a:sym typeface="Mada"/>
              </a:rPr>
              <a:t>a</a:t>
            </a:r>
            <a:r>
              <a:rPr b="1" lang="en" sz="800">
                <a:solidFill>
                  <a:srgbClr val="B45F06"/>
                </a:solidFill>
                <a:latin typeface="Mada"/>
                <a:ea typeface="Mada"/>
                <a:cs typeface="Mada"/>
                <a:sym typeface="Mada"/>
              </a:rPr>
              <a:t> H</a:t>
            </a:r>
            <a:r>
              <a:rPr lang="en" sz="800">
                <a:latin typeface="Mada"/>
                <a:ea typeface="Mada"/>
                <a:cs typeface="Mada"/>
                <a:sym typeface="Mada"/>
              </a:rPr>
              <a:t>a</a:t>
            </a:r>
            <a:r>
              <a:rPr b="1" lang="en" sz="800">
                <a:solidFill>
                  <a:srgbClr val="B45F06"/>
                </a:solidFill>
                <a:latin typeface="Mada"/>
                <a:ea typeface="Mada"/>
                <a:cs typeface="Mada"/>
                <a:sym typeface="Mada"/>
              </a:rPr>
              <a:t> </a:t>
            </a:r>
            <a:endParaRPr b="1" sz="800">
              <a:solidFill>
                <a:srgbClr val="B45F06"/>
              </a:solidFill>
              <a:latin typeface="Mada"/>
              <a:ea typeface="Mada"/>
              <a:cs typeface="Mada"/>
              <a:sym typeface="Mada"/>
            </a:endParaRPr>
          </a:p>
        </p:txBody>
      </p:sp>
      <p:pic>
        <p:nvPicPr>
          <p:cNvPr id="295" name="Google Shape;295;p44"/>
          <p:cNvPicPr preferRelativeResize="0"/>
          <p:nvPr/>
        </p:nvPicPr>
        <p:blipFill>
          <a:blip r:embed="rId3">
            <a:alphaModFix/>
          </a:blip>
          <a:stretch>
            <a:fillRect/>
          </a:stretch>
        </p:blipFill>
        <p:spPr>
          <a:xfrm>
            <a:off x="2874581" y="5095902"/>
            <a:ext cx="1095469" cy="795576"/>
          </a:xfrm>
          <a:prstGeom prst="rect">
            <a:avLst/>
          </a:prstGeom>
          <a:noFill/>
          <a:ln>
            <a:noFill/>
          </a:ln>
        </p:spPr>
      </p:pic>
      <p:sp>
        <p:nvSpPr>
          <p:cNvPr id="296" name="Google Shape;296;p44"/>
          <p:cNvSpPr txBox="1"/>
          <p:nvPr/>
        </p:nvSpPr>
        <p:spPr>
          <a:xfrm>
            <a:off x="1020525" y="8230425"/>
            <a:ext cx="4968600" cy="516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Summary </a:t>
            </a:r>
            <a:r>
              <a:rPr b="1" lang="en" sz="2400">
                <a:solidFill>
                  <a:srgbClr val="78B8A3"/>
                </a:solidFill>
                <a:latin typeface="Georgia"/>
                <a:ea typeface="Georgia"/>
                <a:cs typeface="Georgia"/>
                <a:sym typeface="Georgia"/>
              </a:rPr>
              <a:t>from dr slides</a:t>
            </a:r>
            <a:endParaRPr b="1" sz="2400">
              <a:solidFill>
                <a:srgbClr val="314043"/>
              </a:solidFill>
              <a:latin typeface="Georgia"/>
              <a:ea typeface="Georgia"/>
              <a:cs typeface="Georgia"/>
              <a:sym typeface="Georgia"/>
            </a:endParaRPr>
          </a:p>
        </p:txBody>
      </p:sp>
      <p:sp>
        <p:nvSpPr>
          <p:cNvPr id="297" name="Google Shape;297;p44"/>
          <p:cNvSpPr txBox="1"/>
          <p:nvPr/>
        </p:nvSpPr>
        <p:spPr>
          <a:xfrm>
            <a:off x="1613175" y="8552347"/>
            <a:ext cx="3657600" cy="3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ada"/>
                <a:ea typeface="Mada"/>
                <a:cs typeface="Mada"/>
                <a:sym typeface="Mada"/>
              </a:rPr>
              <a:t>Insulin analogues are used to treat type I diabetes.</a:t>
            </a:r>
            <a:endParaRPr sz="1200"/>
          </a:p>
        </p:txBody>
      </p:sp>
      <p:sp>
        <p:nvSpPr>
          <p:cNvPr id="298" name="Google Shape;298;p44"/>
          <p:cNvSpPr/>
          <p:nvPr/>
        </p:nvSpPr>
        <p:spPr>
          <a:xfrm>
            <a:off x="163375" y="8976425"/>
            <a:ext cx="1847100" cy="507000"/>
          </a:xfrm>
          <a:prstGeom prst="homePlate">
            <a:avLst>
              <a:gd fmla="val 50000" name="adj"/>
            </a:avLst>
          </a:prstGeom>
          <a:solidFill>
            <a:srgbClr val="3140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Mada"/>
                <a:ea typeface="Mada"/>
                <a:cs typeface="Mada"/>
                <a:sym typeface="Mada"/>
              </a:rPr>
              <a:t>Fast acting insulins</a:t>
            </a:r>
            <a:endParaRPr b="1" sz="1200">
              <a:solidFill>
                <a:srgbClr val="FFFFFF"/>
              </a:solidFill>
              <a:latin typeface="Mada"/>
              <a:ea typeface="Mada"/>
              <a:cs typeface="Mada"/>
              <a:sym typeface="Mada"/>
            </a:endParaRPr>
          </a:p>
          <a:p>
            <a:pPr indent="0" lvl="0" marL="0" rtl="0" algn="ctr">
              <a:spcBef>
                <a:spcPts val="0"/>
              </a:spcBef>
              <a:spcAft>
                <a:spcPts val="0"/>
              </a:spcAft>
              <a:buNone/>
            </a:pPr>
            <a:r>
              <a:rPr lang="en" sz="1200">
                <a:solidFill>
                  <a:srgbClr val="DD7E6B"/>
                </a:solidFill>
                <a:latin typeface="Mada"/>
                <a:ea typeface="Mada"/>
                <a:cs typeface="Mada"/>
                <a:sym typeface="Mada"/>
              </a:rPr>
              <a:t>(lispro, aspart)</a:t>
            </a:r>
            <a:endParaRPr sz="1200">
              <a:solidFill>
                <a:srgbClr val="DD7E6B"/>
              </a:solidFill>
              <a:latin typeface="Mada"/>
              <a:ea typeface="Mada"/>
              <a:cs typeface="Mada"/>
              <a:sym typeface="Mada"/>
            </a:endParaRPr>
          </a:p>
        </p:txBody>
      </p:sp>
      <p:sp>
        <p:nvSpPr>
          <p:cNvPr id="299" name="Google Shape;299;p44"/>
          <p:cNvSpPr/>
          <p:nvPr/>
        </p:nvSpPr>
        <p:spPr>
          <a:xfrm>
            <a:off x="163375" y="9483552"/>
            <a:ext cx="2231100" cy="507000"/>
          </a:xfrm>
          <a:prstGeom prst="homePlate">
            <a:avLst>
              <a:gd fmla="val 50000" name="adj"/>
            </a:avLst>
          </a:prstGeom>
          <a:solidFill>
            <a:srgbClr val="78B8A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Mada"/>
                <a:ea typeface="Mada"/>
                <a:cs typeface="Mada"/>
                <a:sym typeface="Mada"/>
              </a:rPr>
              <a:t>Short acting insulin </a:t>
            </a:r>
            <a:r>
              <a:rPr lang="en" sz="1300">
                <a:solidFill>
                  <a:srgbClr val="DD7E6B"/>
                </a:solidFill>
                <a:latin typeface="Mada"/>
                <a:ea typeface="Mada"/>
                <a:cs typeface="Mada"/>
                <a:sym typeface="Mada"/>
              </a:rPr>
              <a:t>(Regular insulin)</a:t>
            </a:r>
            <a:endParaRPr sz="1300">
              <a:solidFill>
                <a:srgbClr val="DD7E6B"/>
              </a:solidFill>
              <a:latin typeface="Mada"/>
              <a:ea typeface="Mada"/>
              <a:cs typeface="Mada"/>
              <a:sym typeface="Mada"/>
            </a:endParaRPr>
          </a:p>
        </p:txBody>
      </p:sp>
      <p:sp>
        <p:nvSpPr>
          <p:cNvPr id="300" name="Google Shape;300;p44"/>
          <p:cNvSpPr/>
          <p:nvPr/>
        </p:nvSpPr>
        <p:spPr>
          <a:xfrm>
            <a:off x="163375" y="9962261"/>
            <a:ext cx="2760600" cy="507000"/>
          </a:xfrm>
          <a:prstGeom prst="homePlate">
            <a:avLst>
              <a:gd fmla="val 50000" name="adj"/>
            </a:avLst>
          </a:prstGeom>
          <a:solidFill>
            <a:srgbClr val="A4CFC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Mada"/>
                <a:ea typeface="Mada"/>
                <a:cs typeface="Mada"/>
                <a:sym typeface="Mada"/>
              </a:rPr>
              <a:t>Intermediate acting insulin</a:t>
            </a:r>
            <a:endParaRPr b="1" sz="1300">
              <a:solidFill>
                <a:srgbClr val="FFFFFF"/>
              </a:solidFill>
              <a:latin typeface="Mada"/>
              <a:ea typeface="Mada"/>
              <a:cs typeface="Mada"/>
              <a:sym typeface="Mada"/>
            </a:endParaRPr>
          </a:p>
          <a:p>
            <a:pPr indent="0" lvl="0" marL="0" rtl="0" algn="ctr">
              <a:spcBef>
                <a:spcPts val="0"/>
              </a:spcBef>
              <a:spcAft>
                <a:spcPts val="0"/>
              </a:spcAft>
              <a:buNone/>
            </a:pPr>
            <a:r>
              <a:rPr lang="en" sz="1300">
                <a:solidFill>
                  <a:srgbClr val="DD7E6B"/>
                </a:solidFill>
                <a:latin typeface="Mada"/>
                <a:ea typeface="Mada"/>
                <a:cs typeface="Mada"/>
                <a:sym typeface="Mada"/>
              </a:rPr>
              <a:t> (lente, Isophane) </a:t>
            </a:r>
            <a:endParaRPr sz="1300">
              <a:solidFill>
                <a:srgbClr val="DD7E6B"/>
              </a:solidFill>
              <a:latin typeface="Mada"/>
              <a:ea typeface="Mada"/>
              <a:cs typeface="Mada"/>
              <a:sym typeface="Mada"/>
            </a:endParaRPr>
          </a:p>
        </p:txBody>
      </p:sp>
      <p:sp>
        <p:nvSpPr>
          <p:cNvPr id="301" name="Google Shape;301;p44"/>
          <p:cNvSpPr/>
          <p:nvPr/>
        </p:nvSpPr>
        <p:spPr>
          <a:xfrm>
            <a:off x="163375" y="10469375"/>
            <a:ext cx="3259500" cy="592200"/>
          </a:xfrm>
          <a:prstGeom prst="homePlate">
            <a:avLst>
              <a:gd fmla="val 50000" name="adj"/>
            </a:avLst>
          </a:prstGeom>
          <a:solidFill>
            <a:srgbClr val="C8E8D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Mada"/>
                <a:ea typeface="Mada"/>
                <a:cs typeface="Mada"/>
                <a:sym typeface="Mada"/>
              </a:rPr>
              <a:t>Long acting insulins</a:t>
            </a:r>
            <a:endParaRPr b="1" sz="1300">
              <a:solidFill>
                <a:srgbClr val="FFFFFF"/>
              </a:solidFill>
              <a:latin typeface="Mada"/>
              <a:ea typeface="Mada"/>
              <a:cs typeface="Mada"/>
              <a:sym typeface="Mada"/>
            </a:endParaRPr>
          </a:p>
          <a:p>
            <a:pPr indent="0" lvl="0" marL="0" rtl="0" algn="ctr">
              <a:spcBef>
                <a:spcPts val="0"/>
              </a:spcBef>
              <a:spcAft>
                <a:spcPts val="0"/>
              </a:spcAft>
              <a:buNone/>
            </a:pPr>
            <a:r>
              <a:rPr lang="en" sz="1300">
                <a:solidFill>
                  <a:srgbClr val="DD7E6B"/>
                </a:solidFill>
                <a:latin typeface="Mada"/>
                <a:ea typeface="Mada"/>
                <a:cs typeface="Mada"/>
                <a:sym typeface="Mada"/>
              </a:rPr>
              <a:t>(glargine, detemir) </a:t>
            </a:r>
            <a:endParaRPr sz="1300">
              <a:solidFill>
                <a:srgbClr val="DD7E6B"/>
              </a:solidFill>
              <a:latin typeface="Mada"/>
              <a:ea typeface="Mada"/>
              <a:cs typeface="Mada"/>
              <a:sym typeface="Mada"/>
            </a:endParaRPr>
          </a:p>
        </p:txBody>
      </p:sp>
      <p:sp>
        <p:nvSpPr>
          <p:cNvPr id="302" name="Google Shape;302;p44"/>
          <p:cNvSpPr txBox="1"/>
          <p:nvPr/>
        </p:nvSpPr>
        <p:spPr>
          <a:xfrm>
            <a:off x="1036499" y="3154949"/>
            <a:ext cx="4794600" cy="396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Complications of insulin </a:t>
            </a:r>
            <a:endParaRPr b="1" sz="1800">
              <a:solidFill>
                <a:srgbClr val="314043"/>
              </a:solidFill>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45"/>
          <p:cNvSpPr/>
          <p:nvPr/>
        </p:nvSpPr>
        <p:spPr>
          <a:xfrm flipH="1" rot="10800000">
            <a:off x="0" y="11168750"/>
            <a:ext cx="1290900" cy="442200"/>
          </a:xfrm>
          <a:prstGeom prst="homePlate">
            <a:avLst>
              <a:gd fmla="val 50000" name="adj"/>
            </a:avLst>
          </a:prstGeom>
          <a:solidFill>
            <a:srgbClr val="A4CF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5"/>
          <p:cNvSpPr txBox="1"/>
          <p:nvPr/>
        </p:nvSpPr>
        <p:spPr>
          <a:xfrm>
            <a:off x="-38100" y="11154060"/>
            <a:ext cx="1368000" cy="3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solidFill>
                  <a:srgbClr val="FFFFFF"/>
                </a:solidFill>
                <a:latin typeface="Georgia"/>
                <a:ea typeface="Georgia"/>
                <a:cs typeface="Georgia"/>
                <a:sym typeface="Georgia"/>
              </a:rPr>
              <a:t>Answers:</a:t>
            </a:r>
            <a:endParaRPr b="1" i="1" sz="1800">
              <a:solidFill>
                <a:srgbClr val="FFFFFF"/>
              </a:solidFill>
              <a:latin typeface="Georgia"/>
              <a:ea typeface="Georgia"/>
              <a:cs typeface="Georgia"/>
              <a:sym typeface="Georgia"/>
            </a:endParaRPr>
          </a:p>
        </p:txBody>
      </p:sp>
      <p:sp>
        <p:nvSpPr>
          <p:cNvPr id="309" name="Google Shape;309;p45"/>
          <p:cNvSpPr txBox="1"/>
          <p:nvPr/>
        </p:nvSpPr>
        <p:spPr>
          <a:xfrm>
            <a:off x="4104000" y="10385029"/>
            <a:ext cx="874200" cy="20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14043"/>
                </a:solidFill>
                <a:latin typeface="Mada"/>
                <a:ea typeface="Mada"/>
                <a:cs typeface="Mada"/>
                <a:sym typeface="Mada"/>
              </a:rPr>
              <a:t>SAQ</a:t>
            </a:r>
            <a:endParaRPr b="1" sz="1200">
              <a:solidFill>
                <a:srgbClr val="314043"/>
              </a:solidFill>
              <a:latin typeface="Mada"/>
              <a:ea typeface="Mada"/>
              <a:cs typeface="Mada"/>
              <a:sym typeface="Mada"/>
            </a:endParaRPr>
          </a:p>
        </p:txBody>
      </p:sp>
      <p:graphicFrame>
        <p:nvGraphicFramePr>
          <p:cNvPr id="310" name="Google Shape;310;p45"/>
          <p:cNvGraphicFramePr/>
          <p:nvPr/>
        </p:nvGraphicFramePr>
        <p:xfrm>
          <a:off x="2370686" y="10585139"/>
          <a:ext cx="3000000" cy="3000000"/>
        </p:xfrm>
        <a:graphic>
          <a:graphicData uri="http://schemas.openxmlformats.org/drawingml/2006/table">
            <a:tbl>
              <a:tblPr>
                <a:noFill/>
                <a:tableStyleId>{A94333D5-90E7-4E36-88E9-25C3D0A1E959}</a:tableStyleId>
              </a:tblPr>
              <a:tblGrid>
                <a:gridCol w="381850"/>
                <a:gridCol w="3983125"/>
              </a:tblGrid>
              <a:tr h="123800">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Q1</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800">
                          <a:solidFill>
                            <a:srgbClr val="D9D9D9"/>
                          </a:solidFill>
                          <a:latin typeface="Mada"/>
                          <a:ea typeface="Mada"/>
                          <a:cs typeface="Mada"/>
                          <a:sym typeface="Mada"/>
                        </a:rPr>
                        <a:t>Insulin lispro or Insulin Aspart</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Q2</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279400" lvl="0" marL="457200" rtl="0" algn="l">
                        <a:spcBef>
                          <a:spcPts val="0"/>
                        </a:spcBef>
                        <a:spcAft>
                          <a:spcPts val="0"/>
                        </a:spcAft>
                        <a:buClr>
                          <a:srgbClr val="D9D9D9"/>
                        </a:buClr>
                        <a:buSzPts val="800"/>
                        <a:buFont typeface="Mada"/>
                        <a:buAutoNum type="arabicPeriod"/>
                      </a:pPr>
                      <a:r>
                        <a:rPr lang="en" sz="800">
                          <a:solidFill>
                            <a:srgbClr val="D9D9D9"/>
                          </a:solidFill>
                          <a:latin typeface="Mada"/>
                          <a:ea typeface="Mada"/>
                          <a:cs typeface="Mada"/>
                          <a:sym typeface="Mada"/>
                        </a:rPr>
                        <a:t>Hypoglycemia .</a:t>
                      </a:r>
                      <a:endParaRPr sz="800">
                        <a:solidFill>
                          <a:srgbClr val="D9D9D9"/>
                        </a:solidFill>
                        <a:latin typeface="Mada"/>
                        <a:ea typeface="Mada"/>
                        <a:cs typeface="Mada"/>
                        <a:sym typeface="Mada"/>
                      </a:endParaRPr>
                    </a:p>
                    <a:p>
                      <a:pPr indent="-279400" lvl="0" marL="457200" rtl="0" algn="l">
                        <a:spcBef>
                          <a:spcPts val="0"/>
                        </a:spcBef>
                        <a:spcAft>
                          <a:spcPts val="0"/>
                        </a:spcAft>
                        <a:buClr>
                          <a:srgbClr val="D9D9D9"/>
                        </a:buClr>
                        <a:buSzPts val="800"/>
                        <a:buFont typeface="Mada"/>
                        <a:buAutoNum type="arabicPeriod"/>
                      </a:pPr>
                      <a:r>
                        <a:rPr lang="en" sz="800">
                          <a:solidFill>
                            <a:srgbClr val="D9D9D9"/>
                          </a:solidFill>
                          <a:latin typeface="Mada"/>
                          <a:ea typeface="Mada"/>
                          <a:cs typeface="Mada"/>
                          <a:sym typeface="Mada"/>
                        </a:rPr>
                        <a:t>Hypokalemia </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Q3</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279400" lvl="0" marL="457200" rtl="0" algn="l">
                        <a:spcBef>
                          <a:spcPts val="0"/>
                        </a:spcBef>
                        <a:spcAft>
                          <a:spcPts val="0"/>
                        </a:spcAft>
                        <a:buClr>
                          <a:srgbClr val="D9D9D9"/>
                        </a:buClr>
                        <a:buSzPts val="800"/>
                        <a:buFont typeface="Mada"/>
                        <a:buChar char="●"/>
                      </a:pPr>
                      <a:r>
                        <a:rPr lang="en" sz="800">
                          <a:solidFill>
                            <a:srgbClr val="D9D9D9"/>
                          </a:solidFill>
                          <a:latin typeface="Mada"/>
                          <a:ea typeface="Mada"/>
                          <a:cs typeface="Mada"/>
                          <a:sym typeface="Mada"/>
                        </a:rPr>
                        <a:t>Change of amino acid sequence. </a:t>
                      </a:r>
                      <a:endParaRPr sz="800">
                        <a:solidFill>
                          <a:srgbClr val="D9D9D9"/>
                        </a:solidFill>
                        <a:latin typeface="Mada"/>
                        <a:ea typeface="Mada"/>
                        <a:cs typeface="Mada"/>
                        <a:sym typeface="Mada"/>
                      </a:endParaRPr>
                    </a:p>
                    <a:p>
                      <a:pPr indent="-279400" lvl="0" marL="457200" rtl="0" algn="l">
                        <a:spcBef>
                          <a:spcPts val="0"/>
                        </a:spcBef>
                        <a:spcAft>
                          <a:spcPts val="0"/>
                        </a:spcAft>
                        <a:buClr>
                          <a:srgbClr val="D9D9D9"/>
                        </a:buClr>
                        <a:buSzPts val="800"/>
                        <a:buFont typeface="Mada"/>
                        <a:buChar char="●"/>
                      </a:pPr>
                      <a:r>
                        <a:rPr lang="en" sz="800">
                          <a:solidFill>
                            <a:srgbClr val="D9D9D9"/>
                          </a:solidFill>
                          <a:latin typeface="Mada"/>
                          <a:ea typeface="Mada"/>
                          <a:cs typeface="Mada"/>
                          <a:sym typeface="Mada"/>
                        </a:rPr>
                        <a:t>Size and composition of insulin crystals in preparations (monomers, dimers, hexamers).</a:t>
                      </a:r>
                      <a:endParaRPr sz="800">
                        <a:solidFill>
                          <a:srgbClr val="D9D9D9"/>
                        </a:solidFill>
                        <a:latin typeface="Mada"/>
                        <a:ea typeface="Mada"/>
                        <a:cs typeface="Mada"/>
                        <a:sym typeface="Mada"/>
                      </a:endParaRPr>
                    </a:p>
                    <a:p>
                      <a:pPr indent="0" lvl="0" marL="0" rtl="0" algn="ctr">
                        <a:spcBef>
                          <a:spcPts val="0"/>
                        </a:spcBef>
                        <a:spcAft>
                          <a:spcPts val="0"/>
                        </a:spcAft>
                        <a:buNone/>
                      </a:pPr>
                      <a:r>
                        <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graphicFrame>
        <p:nvGraphicFramePr>
          <p:cNvPr id="311" name="Google Shape;311;p45"/>
          <p:cNvGraphicFramePr/>
          <p:nvPr/>
        </p:nvGraphicFramePr>
        <p:xfrm>
          <a:off x="1382686" y="10585139"/>
          <a:ext cx="3000000" cy="3000000"/>
        </p:xfrm>
        <a:graphic>
          <a:graphicData uri="http://schemas.openxmlformats.org/drawingml/2006/table">
            <a:tbl>
              <a:tblPr>
                <a:noFill/>
                <a:tableStyleId>{A94333D5-90E7-4E36-88E9-25C3D0A1E959}</a:tableStyleId>
              </a:tblPr>
              <a:tblGrid>
                <a:gridCol w="381850"/>
                <a:gridCol w="381850"/>
              </a:tblGrid>
              <a:tr h="123800">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Q1</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Q2</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C</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Q3</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Q4</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Q5</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C</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312" name="Google Shape;312;p45"/>
          <p:cNvSpPr/>
          <p:nvPr/>
        </p:nvSpPr>
        <p:spPr>
          <a:xfrm>
            <a:off x="123650" y="1285947"/>
            <a:ext cx="6612000" cy="4580400"/>
          </a:xfrm>
          <a:prstGeom prst="round2DiagRect">
            <a:avLst>
              <a:gd fmla="val 16667" name="adj1"/>
              <a:gd fmla="val 0" name="adj2"/>
            </a:avLst>
          </a:prstGeom>
          <a:noFill/>
          <a:ln cap="flat" cmpd="sng" w="19050">
            <a:solidFill>
              <a:srgbClr val="B7B7B7"/>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313" name="Google Shape;313;p45"/>
          <p:cNvSpPr/>
          <p:nvPr/>
        </p:nvSpPr>
        <p:spPr>
          <a:xfrm>
            <a:off x="123650" y="6424299"/>
            <a:ext cx="6612000" cy="3576900"/>
          </a:xfrm>
          <a:prstGeom prst="round2DiagRect">
            <a:avLst>
              <a:gd fmla="val 16667" name="adj1"/>
              <a:gd fmla="val 0" name="adj2"/>
            </a:avLst>
          </a:prstGeom>
          <a:noFill/>
          <a:ln cap="flat" cmpd="sng" w="19050">
            <a:solidFill>
              <a:srgbClr val="B7B7B7"/>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314" name="Google Shape;314;p45"/>
          <p:cNvSpPr/>
          <p:nvPr/>
        </p:nvSpPr>
        <p:spPr>
          <a:xfrm>
            <a:off x="655500" y="6221354"/>
            <a:ext cx="1311000" cy="390600"/>
          </a:xfrm>
          <a:prstGeom prst="round2DiagRect">
            <a:avLst>
              <a:gd fmla="val 50000" name="adj1"/>
              <a:gd fmla="val 0" name="adj2"/>
            </a:avLst>
          </a:prstGeom>
          <a:solidFill>
            <a:srgbClr val="FFFFFF"/>
          </a:solidFill>
          <a:ln cap="flat" cmpd="sng" w="1905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A4CFC1"/>
                </a:solidFill>
                <a:latin typeface="Georgia"/>
                <a:ea typeface="Georgia"/>
                <a:cs typeface="Georgia"/>
                <a:sym typeface="Georgia"/>
              </a:rPr>
              <a:t>SAQ</a:t>
            </a:r>
            <a:endParaRPr b="1" sz="1800">
              <a:solidFill>
                <a:srgbClr val="A4CFC1"/>
              </a:solidFill>
              <a:latin typeface="Georgia"/>
              <a:ea typeface="Georgia"/>
              <a:cs typeface="Georgia"/>
              <a:sym typeface="Georgia"/>
            </a:endParaRPr>
          </a:p>
        </p:txBody>
      </p:sp>
      <p:sp>
        <p:nvSpPr>
          <p:cNvPr id="315" name="Google Shape;315;p45"/>
          <p:cNvSpPr/>
          <p:nvPr/>
        </p:nvSpPr>
        <p:spPr>
          <a:xfrm>
            <a:off x="731500" y="1085864"/>
            <a:ext cx="1311000" cy="390600"/>
          </a:xfrm>
          <a:prstGeom prst="round2DiagRect">
            <a:avLst>
              <a:gd fmla="val 50000" name="adj1"/>
              <a:gd fmla="val 0" name="adj2"/>
            </a:avLst>
          </a:prstGeom>
          <a:solidFill>
            <a:srgbClr val="FFFFFF"/>
          </a:solidFill>
          <a:ln cap="flat" cmpd="sng" w="1905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A4CFC1"/>
                </a:solidFill>
                <a:latin typeface="Georgia"/>
                <a:ea typeface="Georgia"/>
                <a:cs typeface="Georgia"/>
                <a:sym typeface="Georgia"/>
              </a:rPr>
              <a:t>MCQ</a:t>
            </a:r>
            <a:endParaRPr b="1" sz="1800">
              <a:solidFill>
                <a:srgbClr val="A4CFC1"/>
              </a:solidFill>
              <a:latin typeface="Georgia"/>
              <a:ea typeface="Georgia"/>
              <a:cs typeface="Georgia"/>
              <a:sym typeface="Georgia"/>
            </a:endParaRPr>
          </a:p>
        </p:txBody>
      </p:sp>
      <p:sp>
        <p:nvSpPr>
          <p:cNvPr id="316" name="Google Shape;316;p45"/>
          <p:cNvSpPr/>
          <p:nvPr/>
        </p:nvSpPr>
        <p:spPr>
          <a:xfrm rot="10800000">
            <a:off x="-150" y="-9600"/>
            <a:ext cx="6840000" cy="733500"/>
          </a:xfrm>
          <a:prstGeom prst="round1Rect">
            <a:avLst>
              <a:gd fmla="val 16667" name="adj"/>
            </a:avLst>
          </a:prstGeom>
          <a:solidFill>
            <a:srgbClr val="C8E8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5"/>
          <p:cNvSpPr txBox="1"/>
          <p:nvPr/>
        </p:nvSpPr>
        <p:spPr>
          <a:xfrm>
            <a:off x="2743200" y="-152400"/>
            <a:ext cx="2771700" cy="8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314043"/>
                </a:solidFill>
                <a:latin typeface="Georgia"/>
                <a:ea typeface="Georgia"/>
                <a:cs typeface="Georgia"/>
                <a:sym typeface="Georgia"/>
              </a:rPr>
              <a:t>Quiz</a:t>
            </a:r>
            <a:endParaRPr b="1" sz="4800">
              <a:solidFill>
                <a:srgbClr val="314043"/>
              </a:solidFill>
              <a:latin typeface="Georgia"/>
              <a:ea typeface="Georgia"/>
              <a:cs typeface="Georgia"/>
              <a:sym typeface="Georgia"/>
            </a:endParaRPr>
          </a:p>
        </p:txBody>
      </p:sp>
      <p:sp>
        <p:nvSpPr>
          <p:cNvPr id="318" name="Google Shape;318;p45"/>
          <p:cNvSpPr txBox="1"/>
          <p:nvPr/>
        </p:nvSpPr>
        <p:spPr>
          <a:xfrm>
            <a:off x="314325" y="1979525"/>
            <a:ext cx="6343500" cy="374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ada"/>
                <a:ea typeface="Mada"/>
                <a:cs typeface="Mada"/>
                <a:sym typeface="Mada"/>
              </a:rPr>
              <a:t>Q1 : </a:t>
            </a:r>
            <a:r>
              <a:rPr lang="en">
                <a:latin typeface="Mada"/>
                <a:ea typeface="Mada"/>
                <a:cs typeface="Mada"/>
                <a:sym typeface="Mada"/>
              </a:rPr>
              <a:t>Which one of the following is an advantage for lispro over  humulin ?</a:t>
            </a:r>
            <a:endParaRPr>
              <a:latin typeface="Mada"/>
              <a:ea typeface="Mada"/>
              <a:cs typeface="Mada"/>
              <a:sym typeface="Mada"/>
            </a:endParaRPr>
          </a:p>
          <a:p>
            <a:pPr indent="0" lvl="0" marL="0" rtl="0" algn="ctr">
              <a:spcBef>
                <a:spcPts val="0"/>
              </a:spcBef>
              <a:spcAft>
                <a:spcPts val="0"/>
              </a:spcAft>
              <a:buNone/>
            </a:pPr>
            <a:r>
              <a:rPr b="1" lang="en" sz="1300">
                <a:solidFill>
                  <a:srgbClr val="78B8A3"/>
                </a:solidFill>
                <a:latin typeface="Mada"/>
                <a:ea typeface="Mada"/>
                <a:cs typeface="Mada"/>
                <a:sym typeface="Mada"/>
              </a:rPr>
              <a:t>A- Fast onset of action.         B-Longer duration.         C- Form dimers and hexamers .</a:t>
            </a:r>
            <a:endParaRPr b="1" sz="1300">
              <a:solidFill>
                <a:srgbClr val="78B8A3"/>
              </a:solidFill>
              <a:latin typeface="Mada"/>
              <a:ea typeface="Mada"/>
              <a:cs typeface="Mada"/>
              <a:sym typeface="Mada"/>
            </a:endParaRPr>
          </a:p>
          <a:p>
            <a:pPr indent="0" lvl="0" marL="0" rtl="0" algn="ctr">
              <a:spcBef>
                <a:spcPts val="0"/>
              </a:spcBef>
              <a:spcAft>
                <a:spcPts val="0"/>
              </a:spcAft>
              <a:buNone/>
            </a:pPr>
            <a:r>
              <a:t/>
            </a:r>
            <a:endParaRPr b="1">
              <a:solidFill>
                <a:srgbClr val="78B8A3"/>
              </a:solidFill>
              <a:latin typeface="Mada"/>
              <a:ea typeface="Mada"/>
              <a:cs typeface="Mada"/>
              <a:sym typeface="Mada"/>
            </a:endParaRPr>
          </a:p>
          <a:p>
            <a:pPr indent="0" lvl="0" marL="0" rtl="0" algn="l">
              <a:spcBef>
                <a:spcPts val="0"/>
              </a:spcBef>
              <a:spcAft>
                <a:spcPts val="0"/>
              </a:spcAft>
              <a:buNone/>
            </a:pPr>
            <a:r>
              <a:rPr b="1" lang="en">
                <a:solidFill>
                  <a:schemeClr val="dk1"/>
                </a:solidFill>
                <a:latin typeface="Mada"/>
                <a:ea typeface="Mada"/>
                <a:cs typeface="Mada"/>
                <a:sym typeface="Mada"/>
              </a:rPr>
              <a:t>Q2: </a:t>
            </a:r>
            <a:r>
              <a:rPr lang="en">
                <a:solidFill>
                  <a:schemeClr val="dk1"/>
                </a:solidFill>
                <a:latin typeface="Mada"/>
                <a:ea typeface="Mada"/>
                <a:cs typeface="Mada"/>
                <a:sym typeface="Mada"/>
              </a:rPr>
              <a:t>Which one of the following is an insulin in combination with protamine &amp; crystalline zinc ?</a:t>
            </a:r>
            <a:endParaRPr>
              <a:solidFill>
                <a:schemeClr val="dk1"/>
              </a:solidFill>
              <a:latin typeface="Mada"/>
              <a:ea typeface="Mada"/>
              <a:cs typeface="Mada"/>
              <a:sym typeface="Mada"/>
            </a:endParaRPr>
          </a:p>
          <a:p>
            <a:pPr indent="0" lvl="0" marL="0" rtl="0" algn="ctr">
              <a:spcBef>
                <a:spcPts val="0"/>
              </a:spcBef>
              <a:spcAft>
                <a:spcPts val="0"/>
              </a:spcAft>
              <a:buNone/>
            </a:pPr>
            <a:r>
              <a:rPr b="1" lang="en">
                <a:solidFill>
                  <a:srgbClr val="78B8A3"/>
                </a:solidFill>
                <a:latin typeface="Mada"/>
                <a:ea typeface="Mada"/>
                <a:cs typeface="Mada"/>
                <a:sym typeface="Mada"/>
              </a:rPr>
              <a:t>A- Insulin lispro.        B-Lente insulin.         C- Isophane.</a:t>
            </a:r>
            <a:endParaRPr b="1">
              <a:solidFill>
                <a:srgbClr val="78B8A3"/>
              </a:solidFill>
              <a:latin typeface="Mada"/>
              <a:ea typeface="Mada"/>
              <a:cs typeface="Mada"/>
              <a:sym typeface="Mada"/>
            </a:endParaRPr>
          </a:p>
          <a:p>
            <a:pPr indent="0" lvl="0" marL="0" rtl="0" algn="ctr">
              <a:spcBef>
                <a:spcPts val="0"/>
              </a:spcBef>
              <a:spcAft>
                <a:spcPts val="0"/>
              </a:spcAft>
              <a:buNone/>
            </a:pPr>
            <a:r>
              <a:t/>
            </a:r>
            <a:endParaRPr b="1">
              <a:solidFill>
                <a:srgbClr val="78B8A3"/>
              </a:solidFill>
              <a:latin typeface="Mada"/>
              <a:ea typeface="Mada"/>
              <a:cs typeface="Mada"/>
              <a:sym typeface="Mada"/>
            </a:endParaRPr>
          </a:p>
          <a:p>
            <a:pPr indent="0" lvl="0" marL="0" rtl="0" algn="l">
              <a:spcBef>
                <a:spcPts val="0"/>
              </a:spcBef>
              <a:spcAft>
                <a:spcPts val="0"/>
              </a:spcAft>
              <a:buNone/>
            </a:pPr>
            <a:r>
              <a:rPr b="1" lang="en">
                <a:solidFill>
                  <a:schemeClr val="dk1"/>
                </a:solidFill>
                <a:latin typeface="Mada"/>
                <a:ea typeface="Mada"/>
                <a:cs typeface="Mada"/>
                <a:sym typeface="Mada"/>
              </a:rPr>
              <a:t>Q3: </a:t>
            </a:r>
            <a:r>
              <a:rPr lang="en">
                <a:solidFill>
                  <a:schemeClr val="dk1"/>
                </a:solidFill>
                <a:latin typeface="Mada"/>
                <a:ea typeface="Mada"/>
                <a:cs typeface="Mada"/>
                <a:sym typeface="Mada"/>
              </a:rPr>
              <a:t>What is the treatment for Type I Diabetes ?</a:t>
            </a:r>
            <a:endParaRPr>
              <a:solidFill>
                <a:schemeClr val="dk1"/>
              </a:solidFill>
              <a:latin typeface="Mada"/>
              <a:ea typeface="Mada"/>
              <a:cs typeface="Mada"/>
              <a:sym typeface="Mada"/>
            </a:endParaRPr>
          </a:p>
          <a:p>
            <a:pPr indent="0" lvl="0" marL="0" rtl="0" algn="ctr">
              <a:spcBef>
                <a:spcPts val="0"/>
              </a:spcBef>
              <a:spcAft>
                <a:spcPts val="0"/>
              </a:spcAft>
              <a:buNone/>
            </a:pPr>
            <a:r>
              <a:rPr b="1" lang="en">
                <a:solidFill>
                  <a:srgbClr val="78B8A3"/>
                </a:solidFill>
                <a:latin typeface="Mada"/>
                <a:ea typeface="Mada"/>
                <a:cs typeface="Mada"/>
                <a:sym typeface="Mada"/>
              </a:rPr>
              <a:t>A- Insulin injection.        B- I.V dextrose.        C- Oral hypoglycemics.</a:t>
            </a:r>
            <a:endParaRPr b="1">
              <a:solidFill>
                <a:srgbClr val="78B8A3"/>
              </a:solidFill>
              <a:latin typeface="Mada"/>
              <a:ea typeface="Mada"/>
              <a:cs typeface="Mada"/>
              <a:sym typeface="Mada"/>
            </a:endParaRPr>
          </a:p>
          <a:p>
            <a:pPr indent="0" lvl="0" marL="0" rtl="0" algn="ctr">
              <a:spcBef>
                <a:spcPts val="0"/>
              </a:spcBef>
              <a:spcAft>
                <a:spcPts val="0"/>
              </a:spcAft>
              <a:buNone/>
            </a:pPr>
            <a:r>
              <a:t/>
            </a:r>
            <a:endParaRPr b="1">
              <a:solidFill>
                <a:srgbClr val="78B8A3"/>
              </a:solidFill>
              <a:latin typeface="Mada"/>
              <a:ea typeface="Mada"/>
              <a:cs typeface="Mada"/>
              <a:sym typeface="Mada"/>
            </a:endParaRPr>
          </a:p>
          <a:p>
            <a:pPr indent="0" lvl="0" marL="0" rtl="0" algn="l">
              <a:spcBef>
                <a:spcPts val="0"/>
              </a:spcBef>
              <a:spcAft>
                <a:spcPts val="0"/>
              </a:spcAft>
              <a:buNone/>
            </a:pPr>
            <a:r>
              <a:rPr b="1" lang="en">
                <a:solidFill>
                  <a:schemeClr val="dk1"/>
                </a:solidFill>
                <a:latin typeface="Mada"/>
                <a:ea typeface="Mada"/>
                <a:cs typeface="Mada"/>
                <a:sym typeface="Mada"/>
              </a:rPr>
              <a:t>Q4: </a:t>
            </a:r>
            <a:r>
              <a:rPr lang="en">
                <a:solidFill>
                  <a:schemeClr val="dk1"/>
                </a:solidFill>
                <a:latin typeface="Mada"/>
                <a:ea typeface="Mada"/>
                <a:cs typeface="Mada"/>
                <a:sym typeface="Mada"/>
              </a:rPr>
              <a:t>Which one of the following is a complication of insulin therapy?</a:t>
            </a:r>
            <a:endParaRPr>
              <a:solidFill>
                <a:schemeClr val="dk1"/>
              </a:solidFill>
              <a:latin typeface="Mada"/>
              <a:ea typeface="Mada"/>
              <a:cs typeface="Mada"/>
              <a:sym typeface="Mada"/>
            </a:endParaRPr>
          </a:p>
          <a:p>
            <a:pPr indent="0" lvl="0" marL="0" rtl="0" algn="ctr">
              <a:spcBef>
                <a:spcPts val="0"/>
              </a:spcBef>
              <a:spcAft>
                <a:spcPts val="0"/>
              </a:spcAft>
              <a:buNone/>
            </a:pPr>
            <a:r>
              <a:rPr b="1" lang="en">
                <a:solidFill>
                  <a:srgbClr val="78B8A3"/>
                </a:solidFill>
                <a:latin typeface="Mada"/>
                <a:ea typeface="Mada"/>
                <a:cs typeface="Mada"/>
                <a:sym typeface="Mada"/>
              </a:rPr>
              <a:t>A- Hyperglycemia.        B- hypokalemia.       C- Weight loss.</a:t>
            </a:r>
            <a:endParaRPr b="1">
              <a:solidFill>
                <a:srgbClr val="78B8A3"/>
              </a:solidFill>
              <a:latin typeface="Mada"/>
              <a:ea typeface="Mada"/>
              <a:cs typeface="Mada"/>
              <a:sym typeface="Mada"/>
            </a:endParaRPr>
          </a:p>
          <a:p>
            <a:pPr indent="0" lvl="0" marL="0" rtl="0" algn="ctr">
              <a:spcBef>
                <a:spcPts val="0"/>
              </a:spcBef>
              <a:spcAft>
                <a:spcPts val="0"/>
              </a:spcAft>
              <a:buNone/>
            </a:pPr>
            <a:r>
              <a:t/>
            </a:r>
            <a:endParaRPr b="1">
              <a:solidFill>
                <a:srgbClr val="78B8A3"/>
              </a:solidFill>
              <a:latin typeface="Mada"/>
              <a:ea typeface="Mada"/>
              <a:cs typeface="Mada"/>
              <a:sym typeface="Mada"/>
            </a:endParaRPr>
          </a:p>
          <a:p>
            <a:pPr indent="0" lvl="0" marL="0" rtl="0" algn="l">
              <a:spcBef>
                <a:spcPts val="0"/>
              </a:spcBef>
              <a:spcAft>
                <a:spcPts val="0"/>
              </a:spcAft>
              <a:buNone/>
            </a:pPr>
            <a:r>
              <a:rPr b="1" lang="en">
                <a:solidFill>
                  <a:schemeClr val="dk1"/>
                </a:solidFill>
                <a:latin typeface="Mada"/>
                <a:ea typeface="Mada"/>
                <a:cs typeface="Mada"/>
                <a:sym typeface="Mada"/>
              </a:rPr>
              <a:t>Q5: </a:t>
            </a:r>
            <a:r>
              <a:rPr lang="en">
                <a:solidFill>
                  <a:schemeClr val="dk1"/>
                </a:solidFill>
                <a:latin typeface="Mada"/>
                <a:ea typeface="Mada"/>
                <a:cs typeface="Mada"/>
                <a:sym typeface="Mada"/>
              </a:rPr>
              <a:t>Which one of the following sources provide the least immunogenic insulin ?</a:t>
            </a:r>
            <a:endParaRPr>
              <a:solidFill>
                <a:schemeClr val="dk1"/>
              </a:solidFill>
              <a:latin typeface="Mada"/>
              <a:ea typeface="Mada"/>
              <a:cs typeface="Mada"/>
              <a:sym typeface="Mada"/>
            </a:endParaRPr>
          </a:p>
          <a:p>
            <a:pPr indent="0" lvl="0" marL="0" rtl="0" algn="ctr">
              <a:spcBef>
                <a:spcPts val="0"/>
              </a:spcBef>
              <a:spcAft>
                <a:spcPts val="0"/>
              </a:spcAft>
              <a:buNone/>
            </a:pPr>
            <a:r>
              <a:rPr b="1" lang="en">
                <a:solidFill>
                  <a:srgbClr val="78B8A3"/>
                </a:solidFill>
                <a:latin typeface="Mada"/>
                <a:ea typeface="Mada"/>
                <a:cs typeface="Mada"/>
                <a:sym typeface="Mada"/>
              </a:rPr>
              <a:t>A- Beef Insulin        B- Porcine Insulin       C- Human Insulin analogues</a:t>
            </a:r>
            <a:endParaRPr b="1">
              <a:solidFill>
                <a:srgbClr val="78B8A3"/>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b="1">
              <a:solidFill>
                <a:srgbClr val="78B8A3"/>
              </a:solidFill>
              <a:latin typeface="Mada"/>
              <a:ea typeface="Mada"/>
              <a:cs typeface="Mada"/>
              <a:sym typeface="Mada"/>
            </a:endParaRPr>
          </a:p>
        </p:txBody>
      </p:sp>
      <p:sp>
        <p:nvSpPr>
          <p:cNvPr id="319" name="Google Shape;319;p45"/>
          <p:cNvSpPr txBox="1"/>
          <p:nvPr/>
        </p:nvSpPr>
        <p:spPr>
          <a:xfrm>
            <a:off x="1311000" y="10385029"/>
            <a:ext cx="874200" cy="20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14043"/>
                </a:solidFill>
                <a:latin typeface="Mada"/>
                <a:ea typeface="Mada"/>
                <a:cs typeface="Mada"/>
                <a:sym typeface="Mada"/>
              </a:rPr>
              <a:t>MCQ</a:t>
            </a:r>
            <a:endParaRPr b="1" sz="1200">
              <a:solidFill>
                <a:srgbClr val="314043"/>
              </a:solidFill>
              <a:latin typeface="Mada"/>
              <a:ea typeface="Mada"/>
              <a:cs typeface="Mada"/>
              <a:sym typeface="Mada"/>
            </a:endParaRPr>
          </a:p>
        </p:txBody>
      </p:sp>
      <p:sp>
        <p:nvSpPr>
          <p:cNvPr id="320" name="Google Shape;320;p45"/>
          <p:cNvSpPr txBox="1"/>
          <p:nvPr/>
        </p:nvSpPr>
        <p:spPr>
          <a:xfrm>
            <a:off x="420000" y="7138750"/>
            <a:ext cx="6085500" cy="20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ada"/>
                <a:ea typeface="Mada"/>
                <a:cs typeface="Mada"/>
                <a:sym typeface="Mada"/>
              </a:rPr>
              <a:t>1- </a:t>
            </a:r>
            <a:r>
              <a:rPr lang="en">
                <a:solidFill>
                  <a:schemeClr val="dk1"/>
                </a:solidFill>
                <a:latin typeface="Mada"/>
                <a:ea typeface="Mada"/>
                <a:cs typeface="Mada"/>
                <a:sym typeface="Mada"/>
              </a:rPr>
              <a:t>30 years old diabetic patient presented at emergency unit </a:t>
            </a:r>
            <a:r>
              <a:rPr lang="en">
                <a:solidFill>
                  <a:schemeClr val="dk1"/>
                </a:solidFill>
                <a:latin typeface="Mada"/>
                <a:ea typeface="Mada"/>
                <a:cs typeface="Mada"/>
                <a:sym typeface="Mada"/>
              </a:rPr>
              <a:t>because of </a:t>
            </a:r>
            <a:r>
              <a:rPr lang="en">
                <a:solidFill>
                  <a:schemeClr val="dk1"/>
                </a:solidFill>
                <a:latin typeface="Mada"/>
                <a:ea typeface="Mada"/>
                <a:cs typeface="Mada"/>
                <a:sym typeface="Mada"/>
              </a:rPr>
              <a:t>emergency diabetic </a:t>
            </a:r>
            <a:r>
              <a:rPr lang="en">
                <a:solidFill>
                  <a:schemeClr val="dk1"/>
                </a:solidFill>
                <a:latin typeface="Mada"/>
                <a:ea typeface="Mada"/>
                <a:cs typeface="Mada"/>
                <a:sym typeface="Mada"/>
              </a:rPr>
              <a:t>ketoacidosis</a:t>
            </a:r>
            <a:r>
              <a:rPr lang="en">
                <a:solidFill>
                  <a:schemeClr val="dk1"/>
                </a:solidFill>
                <a:latin typeface="Mada"/>
                <a:ea typeface="Mada"/>
                <a:cs typeface="Mada"/>
                <a:sym typeface="Mada"/>
              </a:rPr>
              <a:t> .</a:t>
            </a:r>
            <a:endParaRPr>
              <a:solidFill>
                <a:schemeClr val="dk1"/>
              </a:solidFill>
              <a:latin typeface="Mada"/>
              <a:ea typeface="Mada"/>
              <a:cs typeface="Mada"/>
              <a:sym typeface="Mada"/>
            </a:endParaRPr>
          </a:p>
          <a:p>
            <a:pPr indent="0" lvl="0" marL="0" rtl="0" algn="l">
              <a:spcBef>
                <a:spcPts val="0"/>
              </a:spcBef>
              <a:spcAft>
                <a:spcPts val="0"/>
              </a:spcAft>
              <a:buNone/>
            </a:pPr>
            <a:r>
              <a:t/>
            </a:r>
            <a:endParaRPr b="1">
              <a:solidFill>
                <a:schemeClr val="dk1"/>
              </a:solidFill>
              <a:latin typeface="Mada"/>
              <a:ea typeface="Mada"/>
              <a:cs typeface="Mada"/>
              <a:sym typeface="Mada"/>
            </a:endParaRPr>
          </a:p>
          <a:p>
            <a:pPr indent="0" lvl="0" marL="0" rtl="0" algn="l">
              <a:spcBef>
                <a:spcPts val="0"/>
              </a:spcBef>
              <a:spcAft>
                <a:spcPts val="0"/>
              </a:spcAft>
              <a:buNone/>
            </a:pPr>
            <a:r>
              <a:rPr b="1" lang="en">
                <a:solidFill>
                  <a:schemeClr val="dk1"/>
                </a:solidFill>
                <a:latin typeface="Mada"/>
                <a:ea typeface="Mada"/>
                <a:cs typeface="Mada"/>
                <a:sym typeface="Mada"/>
              </a:rPr>
              <a:t>Q1 :</a:t>
            </a:r>
            <a:r>
              <a:rPr lang="en">
                <a:solidFill>
                  <a:schemeClr val="dk1"/>
                </a:solidFill>
                <a:latin typeface="Mada"/>
                <a:ea typeface="Mada"/>
                <a:cs typeface="Mada"/>
                <a:sym typeface="Mada"/>
              </a:rPr>
              <a:t> Mention the fastest insulin analogue that will control his condition.</a:t>
            </a:r>
            <a:endParaRPr>
              <a:solidFill>
                <a:schemeClr val="dk1"/>
              </a:solidFill>
              <a:latin typeface="Mada"/>
              <a:ea typeface="Mada"/>
              <a:cs typeface="Mada"/>
              <a:sym typeface="Mada"/>
            </a:endParaRPr>
          </a:p>
          <a:p>
            <a:pPr indent="0" lvl="0" marL="0" rtl="0" algn="l">
              <a:spcBef>
                <a:spcPts val="0"/>
              </a:spcBef>
              <a:spcAft>
                <a:spcPts val="0"/>
              </a:spcAft>
              <a:buNone/>
            </a:pPr>
            <a:r>
              <a:t/>
            </a:r>
            <a:endParaRPr>
              <a:solidFill>
                <a:schemeClr val="dk1"/>
              </a:solidFill>
              <a:latin typeface="Mada"/>
              <a:ea typeface="Mada"/>
              <a:cs typeface="Mada"/>
              <a:sym typeface="Mada"/>
            </a:endParaRPr>
          </a:p>
          <a:p>
            <a:pPr indent="0" lvl="0" marL="0" rtl="0" algn="l">
              <a:spcBef>
                <a:spcPts val="0"/>
              </a:spcBef>
              <a:spcAft>
                <a:spcPts val="0"/>
              </a:spcAft>
              <a:buNone/>
            </a:pPr>
            <a:r>
              <a:rPr b="1" lang="en">
                <a:solidFill>
                  <a:schemeClr val="dk1"/>
                </a:solidFill>
                <a:latin typeface="Mada"/>
                <a:ea typeface="Mada"/>
                <a:cs typeface="Mada"/>
                <a:sym typeface="Mada"/>
              </a:rPr>
              <a:t>Q2 : </a:t>
            </a:r>
            <a:r>
              <a:rPr lang="en">
                <a:solidFill>
                  <a:schemeClr val="dk1"/>
                </a:solidFill>
                <a:latin typeface="Mada"/>
                <a:ea typeface="Mada"/>
                <a:cs typeface="Mada"/>
                <a:sym typeface="Mada"/>
              </a:rPr>
              <a:t>Mention 2 complications that can result from the treatment you mentioned in (</a:t>
            </a:r>
            <a:r>
              <a:rPr b="1" lang="en" sz="1100">
                <a:solidFill>
                  <a:schemeClr val="dk1"/>
                </a:solidFill>
                <a:latin typeface="Mada"/>
                <a:ea typeface="Mada"/>
                <a:cs typeface="Mada"/>
                <a:sym typeface="Mada"/>
              </a:rPr>
              <a:t>Q1</a:t>
            </a:r>
            <a:r>
              <a:rPr lang="en">
                <a:solidFill>
                  <a:schemeClr val="dk1"/>
                </a:solidFill>
                <a:latin typeface="Mada"/>
                <a:ea typeface="Mada"/>
                <a:cs typeface="Mada"/>
                <a:sym typeface="Mada"/>
              </a:rPr>
              <a:t>) .</a:t>
            </a:r>
            <a:endParaRPr>
              <a:solidFill>
                <a:schemeClr val="dk1"/>
              </a:solidFill>
              <a:latin typeface="Mada"/>
              <a:ea typeface="Mada"/>
              <a:cs typeface="Mada"/>
              <a:sym typeface="Mada"/>
            </a:endParaRPr>
          </a:p>
          <a:p>
            <a:pPr indent="0" lvl="0" marL="0" rtl="0" algn="l">
              <a:spcBef>
                <a:spcPts val="0"/>
              </a:spcBef>
              <a:spcAft>
                <a:spcPts val="0"/>
              </a:spcAft>
              <a:buNone/>
            </a:pPr>
            <a:r>
              <a:t/>
            </a:r>
            <a:endParaRPr>
              <a:solidFill>
                <a:schemeClr val="dk1"/>
              </a:solidFill>
              <a:latin typeface="Mada"/>
              <a:ea typeface="Mada"/>
              <a:cs typeface="Mada"/>
              <a:sym typeface="Mada"/>
            </a:endParaRPr>
          </a:p>
          <a:p>
            <a:pPr indent="0" lvl="0" marL="0" rtl="0" algn="l">
              <a:spcBef>
                <a:spcPts val="0"/>
              </a:spcBef>
              <a:spcAft>
                <a:spcPts val="0"/>
              </a:spcAft>
              <a:buNone/>
            </a:pPr>
            <a:r>
              <a:rPr b="1" lang="en">
                <a:solidFill>
                  <a:schemeClr val="dk1"/>
                </a:solidFill>
                <a:latin typeface="Mada"/>
                <a:ea typeface="Mada"/>
                <a:cs typeface="Mada"/>
                <a:sym typeface="Mada"/>
              </a:rPr>
              <a:t>Q3: </a:t>
            </a:r>
            <a:r>
              <a:rPr lang="en">
                <a:solidFill>
                  <a:schemeClr val="dk1"/>
                </a:solidFill>
                <a:latin typeface="Mada"/>
                <a:ea typeface="Mada"/>
                <a:cs typeface="Mada"/>
                <a:sym typeface="Mada"/>
              </a:rPr>
              <a:t>What is the variation between different insulin preparation? (Mention 2)</a:t>
            </a:r>
            <a:endParaRPr>
              <a:solidFill>
                <a:schemeClr val="dk1"/>
              </a:solidFill>
              <a:latin typeface="Mada"/>
              <a:ea typeface="Mada"/>
              <a:cs typeface="Mada"/>
              <a:sym typeface="Mad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