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Lst>
  <p:sldSz cy="12189600" cx="6840000"/>
  <p:notesSz cx="6858000" cy="9144000"/>
  <p:embeddedFontLst>
    <p:embeddedFont>
      <p:font typeface="Mada"/>
      <p:regular r:id="rId16"/>
      <p:bold r:id="rId17"/>
    </p:embeddedFont>
    <p:embeddedFont>
      <p:font typeface="Changa"/>
      <p:regular r:id="rId18"/>
      <p:bold r:id="rId19"/>
    </p:embeddedFont>
    <p:embeddedFont>
      <p:font typeface="Exo Thin"/>
      <p:regular r:id="rId20"/>
      <p:bold r:id="rId21"/>
      <p:italic r:id="rId22"/>
      <p:boldItalic r:id="rId23"/>
    </p:embeddedFont>
    <p:embeddedFont>
      <p:font typeface="Ex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9">
          <p15:clr>
            <a:srgbClr val="A4A3A4"/>
          </p15:clr>
        </p15:guide>
        <p15:guide id="2"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EF62868-25C4-4337-B9B5-CD1294AD9E2A}">
  <a:tblStyle styleId="{8EF62868-25C4-4337-B9B5-CD1294AD9E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orient="horz"/>
        <p:guide pos="215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Thin-regular.fntdata"/><Relationship Id="rId22" Type="http://schemas.openxmlformats.org/officeDocument/2006/relationships/font" Target="fonts/ExoThin-italic.fntdata"/><Relationship Id="rId21" Type="http://schemas.openxmlformats.org/officeDocument/2006/relationships/font" Target="fonts/ExoThin-bold.fntdata"/><Relationship Id="rId24" Type="http://schemas.openxmlformats.org/officeDocument/2006/relationships/font" Target="fonts/Exo-regular.fntdata"/><Relationship Id="rId23" Type="http://schemas.openxmlformats.org/officeDocument/2006/relationships/font" Target="fonts/ExoTh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Exo-italic.fntdata"/><Relationship Id="rId25" Type="http://schemas.openxmlformats.org/officeDocument/2006/relationships/font" Target="fonts/Exo-bold.fntdata"/><Relationship Id="rId27" Type="http://schemas.openxmlformats.org/officeDocument/2006/relationships/font" Target="fonts/Ex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font" Target="fonts/Mada-bold.fntdata"/><Relationship Id="rId16" Type="http://schemas.openxmlformats.org/officeDocument/2006/relationships/font" Target="fonts/Mada-regular.fntdata"/><Relationship Id="rId19" Type="http://schemas.openxmlformats.org/officeDocument/2006/relationships/font" Target="fonts/Changa-bold.fntdata"/><Relationship Id="rId18" Type="http://schemas.openxmlformats.org/officeDocument/2006/relationships/font" Target="fonts/Chang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ec499ba45_0_7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ec499ba4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0fbdcf4fe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0fbdcf4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0fbdcf4fe_0_9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0fbdcf4f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6ec499ba45_0_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6ec499ba4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70fbdd0bbf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0fbdd0b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6ec499ba45_0_297: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6ec499ba45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6ec499ba45_0_312: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ec499ba4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233168" y="1764571"/>
            <a:ext cx="63735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6"/>
          <p:cNvSpPr txBox="1"/>
          <p:nvPr>
            <p:ph idx="1" type="subTitle"/>
          </p:nvPr>
        </p:nvSpPr>
        <p:spPr>
          <a:xfrm>
            <a:off x="233161" y="6716604"/>
            <a:ext cx="63735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27"/>
          <p:cNvSpPr txBox="1"/>
          <p:nvPr>
            <p:ph type="title"/>
          </p:nvPr>
        </p:nvSpPr>
        <p:spPr>
          <a:xfrm>
            <a:off x="233161" y="5097308"/>
            <a:ext cx="63735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2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8" name="Shape 108"/>
        <p:cNvGrpSpPr/>
        <p:nvPr/>
      </p:nvGrpSpPr>
      <p:grpSpPr>
        <a:xfrm>
          <a:off x="0" y="0"/>
          <a:ext cx="0" cy="0"/>
          <a:chOff x="0" y="0"/>
          <a:chExt cx="0" cy="0"/>
        </a:xfrm>
      </p:grpSpPr>
      <p:sp>
        <p:nvSpPr>
          <p:cNvPr id="109" name="Google Shape;109;p28"/>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8"/>
          <p:cNvSpPr txBox="1"/>
          <p:nvPr>
            <p:ph idx="1" type="body"/>
          </p:nvPr>
        </p:nvSpPr>
        <p:spPr>
          <a:xfrm>
            <a:off x="233161" y="2731255"/>
            <a:ext cx="63735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9"/>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5" name="Google Shape;115;p29"/>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1"/>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366722" y="1066812"/>
            <a:ext cx="47631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6" name="Google Shape;126;p3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3"/>
          <p:cNvSpPr txBox="1"/>
          <p:nvPr>
            <p:ph type="title"/>
          </p:nvPr>
        </p:nvSpPr>
        <p:spPr>
          <a:xfrm>
            <a:off x="198602" y="2922506"/>
            <a:ext cx="3025800" cy="3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0" name="Google Shape;130;p33"/>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 name="Google Shape;132;p3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233161" y="2621410"/>
            <a:ext cx="63735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35"/>
          <p:cNvSpPr txBox="1"/>
          <p:nvPr>
            <p:ph idx="1" type="body"/>
          </p:nvPr>
        </p:nvSpPr>
        <p:spPr>
          <a:xfrm>
            <a:off x="233161" y="7470470"/>
            <a:ext cx="63735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9" name="Google Shape;139;p3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33161" y="1054666"/>
            <a:ext cx="63735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9" name="Google Shape;99;p25"/>
          <p:cNvSpPr txBox="1"/>
          <p:nvPr>
            <p:ph idx="1" type="body"/>
          </p:nvPr>
        </p:nvSpPr>
        <p:spPr>
          <a:xfrm>
            <a:off x="233161" y="2731255"/>
            <a:ext cx="63735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0" name="Google Shape;100;p25"/>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jpg"/><Relationship Id="rId7" Type="http://schemas.openxmlformats.org/officeDocument/2006/relationships/hyperlink" Target="https://docs.google.com/document/d/18dHL2ykZFPQ9hg13ZT0ZVUgpo3UEiRQoEbcOT_JltQg/edit?usp=sharing" TargetMode="External"/><Relationship Id="rId8" Type="http://schemas.openxmlformats.org/officeDocument/2006/relationships/hyperlink" Target="https://docs.google.com/document/d/1h6bOhnByXFE0MiGApPzvgJCtHDqhL49dmPpb7aOQxcg/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4043"/>
        </a:solidFill>
      </p:bgPr>
    </p:bg>
    <p:spTree>
      <p:nvGrpSpPr>
        <p:cNvPr id="145" name="Shape 145"/>
        <p:cNvGrpSpPr/>
        <p:nvPr/>
      </p:nvGrpSpPr>
      <p:grpSpPr>
        <a:xfrm>
          <a:off x="0" y="0"/>
          <a:ext cx="0" cy="0"/>
          <a:chOff x="0" y="0"/>
          <a:chExt cx="0" cy="0"/>
        </a:xfrm>
      </p:grpSpPr>
      <p:pic>
        <p:nvPicPr>
          <p:cNvPr id="146" name="Google Shape;146;p37"/>
          <p:cNvPicPr preferRelativeResize="0"/>
          <p:nvPr/>
        </p:nvPicPr>
        <p:blipFill>
          <a:blip r:embed="rId3">
            <a:alphaModFix/>
          </a:blip>
          <a:stretch>
            <a:fillRect/>
          </a:stretch>
        </p:blipFill>
        <p:spPr>
          <a:xfrm>
            <a:off x="0" y="0"/>
            <a:ext cx="6840000" cy="12189600"/>
          </a:xfrm>
          <a:prstGeom prst="round2DiagRect">
            <a:avLst>
              <a:gd fmla="val 42612" name="adj1"/>
              <a:gd fmla="val 0" name="adj2"/>
            </a:avLst>
          </a:prstGeom>
          <a:noFill/>
          <a:ln>
            <a:noFill/>
          </a:ln>
        </p:spPr>
      </p:pic>
      <p:sp>
        <p:nvSpPr>
          <p:cNvPr id="147" name="Google Shape;147;p37"/>
          <p:cNvSpPr/>
          <p:nvPr/>
        </p:nvSpPr>
        <p:spPr>
          <a:xfrm>
            <a:off x="47625" y="130673"/>
            <a:ext cx="6725400" cy="11916000"/>
          </a:xfrm>
          <a:prstGeom prst="round2DiagRect">
            <a:avLst>
              <a:gd fmla="val 50000" name="adj1"/>
              <a:gd fmla="val 0" name="adj2"/>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37"/>
          <p:cNvPicPr preferRelativeResize="0"/>
          <p:nvPr/>
        </p:nvPicPr>
        <p:blipFill rotWithShape="1">
          <a:blip r:embed="rId4">
            <a:alphaModFix/>
          </a:blip>
          <a:srcRect b="12040" l="0" r="0" t="12844"/>
          <a:stretch/>
        </p:blipFill>
        <p:spPr>
          <a:xfrm>
            <a:off x="5665200" y="123825"/>
            <a:ext cx="1054575" cy="792125"/>
          </a:xfrm>
          <a:prstGeom prst="rect">
            <a:avLst/>
          </a:prstGeom>
          <a:noFill/>
          <a:ln>
            <a:noFill/>
          </a:ln>
        </p:spPr>
      </p:pic>
      <p:pic>
        <p:nvPicPr>
          <p:cNvPr id="149" name="Google Shape;149;p37"/>
          <p:cNvPicPr preferRelativeResize="0"/>
          <p:nvPr/>
        </p:nvPicPr>
        <p:blipFill>
          <a:blip r:embed="rId5">
            <a:alphaModFix/>
          </a:blip>
          <a:stretch>
            <a:fillRect/>
          </a:stretch>
        </p:blipFill>
        <p:spPr>
          <a:xfrm>
            <a:off x="4490857" y="287814"/>
            <a:ext cx="991049" cy="649787"/>
          </a:xfrm>
          <a:prstGeom prst="rect">
            <a:avLst/>
          </a:prstGeom>
          <a:noFill/>
          <a:ln>
            <a:noFill/>
          </a:ln>
        </p:spPr>
      </p:pic>
      <p:sp>
        <p:nvSpPr>
          <p:cNvPr id="150" name="Google Shape;150;p37"/>
          <p:cNvSpPr/>
          <p:nvPr/>
        </p:nvSpPr>
        <p:spPr>
          <a:xfrm>
            <a:off x="780975" y="5544963"/>
            <a:ext cx="5210400" cy="1442100"/>
          </a:xfrm>
          <a:prstGeom prst="bracketPair">
            <a:avLst/>
          </a:prstGeom>
          <a:noFill/>
          <a:ln cap="flat" cmpd="sng" w="285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7"/>
          <p:cNvPicPr preferRelativeResize="0"/>
          <p:nvPr/>
        </p:nvPicPr>
        <p:blipFill rotWithShape="1">
          <a:blip r:embed="rId6">
            <a:alphaModFix/>
          </a:blip>
          <a:srcRect b="33687" l="12321" r="13045" t="0"/>
          <a:stretch/>
        </p:blipFill>
        <p:spPr>
          <a:xfrm>
            <a:off x="2186175" y="1818325"/>
            <a:ext cx="2557200" cy="2550300"/>
          </a:xfrm>
          <a:prstGeom prst="ellipse">
            <a:avLst/>
          </a:prstGeom>
          <a:noFill/>
          <a:ln cap="flat" cmpd="sng" w="38100">
            <a:solidFill>
              <a:srgbClr val="A4CFC1"/>
            </a:solidFill>
            <a:prstDash val="lgDash"/>
            <a:round/>
            <a:headEnd len="sm" w="sm" type="none"/>
            <a:tailEnd len="sm" w="sm" type="none"/>
          </a:ln>
        </p:spPr>
      </p:pic>
      <p:sp>
        <p:nvSpPr>
          <p:cNvPr id="152" name="Google Shape;152;p37"/>
          <p:cNvSpPr txBox="1"/>
          <p:nvPr/>
        </p:nvSpPr>
        <p:spPr>
          <a:xfrm>
            <a:off x="1743075" y="4429125"/>
            <a:ext cx="35241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Endocrine Block</a:t>
            </a:r>
            <a:endParaRPr b="1" sz="2400">
              <a:solidFill>
                <a:srgbClr val="314043"/>
              </a:solidFill>
              <a:latin typeface="Georgia"/>
              <a:ea typeface="Georgia"/>
              <a:cs typeface="Georgia"/>
              <a:sym typeface="Georgia"/>
            </a:endParaRPr>
          </a:p>
        </p:txBody>
      </p:sp>
      <p:sp>
        <p:nvSpPr>
          <p:cNvPr id="153" name="Google Shape;153;p37"/>
          <p:cNvSpPr txBox="1"/>
          <p:nvPr/>
        </p:nvSpPr>
        <p:spPr>
          <a:xfrm>
            <a:off x="1743075" y="4810125"/>
            <a:ext cx="35241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latin typeface="Mada"/>
                <a:ea typeface="Mada"/>
                <a:cs typeface="Mada"/>
                <a:sym typeface="Mada"/>
              </a:rPr>
              <a:t>Pharmacology team 438</a:t>
            </a:r>
            <a:endParaRPr sz="1200">
              <a:solidFill>
                <a:srgbClr val="B7B7B7"/>
              </a:solidFill>
              <a:latin typeface="Mada"/>
              <a:ea typeface="Mada"/>
              <a:cs typeface="Mada"/>
              <a:sym typeface="Mada"/>
            </a:endParaRPr>
          </a:p>
        </p:txBody>
      </p:sp>
      <p:sp>
        <p:nvSpPr>
          <p:cNvPr id="154" name="Google Shape;154;p37"/>
          <p:cNvSpPr txBox="1"/>
          <p:nvPr/>
        </p:nvSpPr>
        <p:spPr>
          <a:xfrm>
            <a:off x="171450" y="7675539"/>
            <a:ext cx="30384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314043"/>
                </a:solidFill>
                <a:latin typeface="Georgia"/>
                <a:ea typeface="Georgia"/>
                <a:cs typeface="Georgia"/>
                <a:sym typeface="Georgia"/>
              </a:rPr>
              <a:t>Objectives:</a:t>
            </a:r>
            <a:endParaRPr b="1" sz="2400">
              <a:solidFill>
                <a:srgbClr val="314043"/>
              </a:solidFill>
              <a:latin typeface="Georgia"/>
              <a:ea typeface="Georgia"/>
              <a:cs typeface="Georgia"/>
              <a:sym typeface="Georgia"/>
            </a:endParaRPr>
          </a:p>
        </p:txBody>
      </p:sp>
      <p:sp>
        <p:nvSpPr>
          <p:cNvPr id="155" name="Google Shape;155;p37"/>
          <p:cNvSpPr txBox="1"/>
          <p:nvPr/>
        </p:nvSpPr>
        <p:spPr>
          <a:xfrm>
            <a:off x="200025" y="8192450"/>
            <a:ext cx="6067500" cy="25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78B8A3"/>
                </a:solidFill>
                <a:latin typeface="Mada"/>
                <a:ea typeface="Mada"/>
                <a:cs typeface="Mada"/>
                <a:sym typeface="Mada"/>
              </a:rPr>
              <a:t>By the end of the lecture , you should know:</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highlight>
                  <a:srgbClr val="FFFFFF"/>
                </a:highlight>
                <a:latin typeface="Mada"/>
                <a:ea typeface="Mada"/>
                <a:cs typeface="Mada"/>
                <a:sym typeface="Mada"/>
              </a:rPr>
              <a:t>Identify the different characters of diabetic ketoacidosis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1200">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highlight>
                  <a:srgbClr val="FFFFFF"/>
                </a:highlight>
                <a:latin typeface="Mada"/>
                <a:ea typeface="Mada"/>
                <a:cs typeface="Mada"/>
                <a:sym typeface="Mada"/>
              </a:rPr>
              <a:t>Know the different lines of treatment for hyperglycemia, dehydration, electrolyte deficits and ketoacidosis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1200">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highlight>
                  <a:srgbClr val="FFFFFF"/>
                </a:highlight>
                <a:latin typeface="Mada"/>
                <a:ea typeface="Mada"/>
                <a:cs typeface="Mada"/>
                <a:sym typeface="Mada"/>
              </a:rPr>
              <a:t>Recognize the characters of hypoglycemia and how it can be prevented.</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1200">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highlight>
                  <a:srgbClr val="FFFFFF"/>
                </a:highlight>
                <a:latin typeface="Mada"/>
                <a:ea typeface="Mada"/>
                <a:cs typeface="Mada"/>
                <a:sym typeface="Mada"/>
              </a:rPr>
              <a:t>Describe the different treatment of hypoglycemia</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1200">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highlight>
                  <a:srgbClr val="FFFFFF"/>
                </a:highlight>
                <a:latin typeface="Mada"/>
                <a:ea typeface="Mada"/>
                <a:cs typeface="Mada"/>
                <a:sym typeface="Mada"/>
              </a:rPr>
              <a:t>Be able to differentiate between hypoglycemia and hyperglycemia coma</a:t>
            </a:r>
            <a:endParaRPr sz="1200">
              <a:solidFill>
                <a:srgbClr val="78B8A3"/>
              </a:solidFill>
              <a:latin typeface="Mada"/>
              <a:ea typeface="Mada"/>
              <a:cs typeface="Mada"/>
              <a:sym typeface="Mada"/>
            </a:endParaRPr>
          </a:p>
        </p:txBody>
      </p:sp>
      <p:sp>
        <p:nvSpPr>
          <p:cNvPr id="156" name="Google Shape;156;p37"/>
          <p:cNvSpPr txBox="1"/>
          <p:nvPr/>
        </p:nvSpPr>
        <p:spPr>
          <a:xfrm>
            <a:off x="656516" y="5886450"/>
            <a:ext cx="5486400" cy="79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2400">
                <a:solidFill>
                  <a:srgbClr val="314043"/>
                </a:solidFill>
                <a:latin typeface="Georgia"/>
                <a:ea typeface="Georgia"/>
                <a:cs typeface="Georgia"/>
                <a:sym typeface="Georgia"/>
              </a:rPr>
              <a:t>Management of Diabetic ketoacidosis and Hypoglycemia</a:t>
            </a:r>
            <a:endParaRPr b="1" sz="2400">
              <a:solidFill>
                <a:srgbClr val="314043"/>
              </a:solidFill>
              <a:latin typeface="Georgia"/>
              <a:ea typeface="Georgia"/>
              <a:cs typeface="Georgia"/>
              <a:sym typeface="Georgia"/>
            </a:endParaRPr>
          </a:p>
        </p:txBody>
      </p:sp>
      <p:sp>
        <p:nvSpPr>
          <p:cNvPr id="157" name="Google Shape;157;p37"/>
          <p:cNvSpPr txBox="1"/>
          <p:nvPr/>
        </p:nvSpPr>
        <p:spPr>
          <a:xfrm>
            <a:off x="123825" y="1101902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A4CFC1"/>
                </a:solidFill>
                <a:latin typeface="Mada"/>
                <a:ea typeface="Mada"/>
                <a:cs typeface="Mada"/>
                <a:sym typeface="Mada"/>
              </a:rPr>
              <a:t>Color index:</a:t>
            </a:r>
            <a:endParaRPr b="1" u="sng">
              <a:solidFill>
                <a:srgbClr val="A4CFC1"/>
              </a:solidFill>
              <a:latin typeface="Mada"/>
              <a:ea typeface="Mada"/>
              <a:cs typeface="Mada"/>
              <a:sym typeface="Mada"/>
            </a:endParaRPr>
          </a:p>
        </p:txBody>
      </p:sp>
      <p:sp>
        <p:nvSpPr>
          <p:cNvPr id="158" name="Google Shape;158;p37"/>
          <p:cNvSpPr txBox="1"/>
          <p:nvPr/>
        </p:nvSpPr>
        <p:spPr>
          <a:xfrm>
            <a:off x="66675" y="11295169"/>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59" name="Google Shape;159;p37"/>
          <p:cNvCxnSpPr/>
          <p:nvPr/>
        </p:nvCxnSpPr>
        <p:spPr>
          <a:xfrm>
            <a:off x="1838325" y="11399843"/>
            <a:ext cx="0" cy="495300"/>
          </a:xfrm>
          <a:prstGeom prst="straightConnector1">
            <a:avLst/>
          </a:prstGeom>
          <a:noFill/>
          <a:ln cap="flat" cmpd="sng" w="9525">
            <a:solidFill>
              <a:srgbClr val="A7E3CF"/>
            </a:solidFill>
            <a:prstDash val="solid"/>
            <a:round/>
            <a:headEnd len="med" w="med" type="oval"/>
            <a:tailEnd len="med" w="med" type="oval"/>
          </a:ln>
        </p:spPr>
      </p:cxnSp>
      <p:sp>
        <p:nvSpPr>
          <p:cNvPr id="160" name="Google Shape;160;p37"/>
          <p:cNvSpPr txBox="1"/>
          <p:nvPr/>
        </p:nvSpPr>
        <p:spPr>
          <a:xfrm>
            <a:off x="1971675" y="11295169"/>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61" name="Google Shape;161;p37"/>
          <p:cNvSpPr/>
          <p:nvPr/>
        </p:nvSpPr>
        <p:spPr>
          <a:xfrm flipH="1">
            <a:off x="5553225" y="1171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7"/>
              </a:rPr>
              <a:t>Editing File</a:t>
            </a:r>
            <a:endParaRPr i="1" sz="1200" u="sng">
              <a:solidFill>
                <a:srgbClr val="999999"/>
              </a:solidFill>
              <a:latin typeface="Mada"/>
              <a:ea typeface="Mada"/>
              <a:cs typeface="Mada"/>
              <a:sym typeface="Mada"/>
            </a:endParaRPr>
          </a:p>
        </p:txBody>
      </p:sp>
      <p:sp>
        <p:nvSpPr>
          <p:cNvPr id="162" name="Google Shape;162;p37"/>
          <p:cNvSpPr/>
          <p:nvPr/>
        </p:nvSpPr>
        <p:spPr>
          <a:xfrm flipH="1">
            <a:off x="5553225" y="1552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8"/>
              </a:rPr>
              <a:t>Mnemonic File</a:t>
            </a:r>
            <a:endParaRPr i="1" sz="1200" u="sng">
              <a:solidFill>
                <a:srgbClr val="999999"/>
              </a:solidFill>
              <a:latin typeface="Mada"/>
              <a:ea typeface="Mada"/>
              <a:cs typeface="Mada"/>
              <a:sym typeface="Mada"/>
            </a:endParaRPr>
          </a:p>
        </p:txBody>
      </p:sp>
      <p:pic>
        <p:nvPicPr>
          <p:cNvPr id="163" name="Google Shape;163;p37"/>
          <p:cNvPicPr preferRelativeResize="0"/>
          <p:nvPr/>
        </p:nvPicPr>
        <p:blipFill rotWithShape="1">
          <a:blip r:embed="rId9">
            <a:alphaModFix/>
          </a:blip>
          <a:srcRect b="0" l="0" r="0" t="0"/>
          <a:stretch/>
        </p:blipFill>
        <p:spPr>
          <a:xfrm>
            <a:off x="3640950" y="203213"/>
            <a:ext cx="666601" cy="666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8"/>
          <p:cNvSpPr txBox="1"/>
          <p:nvPr/>
        </p:nvSpPr>
        <p:spPr>
          <a:xfrm>
            <a:off x="337500" y="2288475"/>
            <a:ext cx="6039900" cy="49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In absence of insulin, many metabolic changes can occur: </a:t>
            </a:r>
            <a:endParaRPr b="1" sz="1800">
              <a:solidFill>
                <a:srgbClr val="78B8A3"/>
              </a:solidFill>
              <a:latin typeface="Mada"/>
              <a:ea typeface="Mada"/>
              <a:cs typeface="Mada"/>
              <a:sym typeface="Mada"/>
            </a:endParaRPr>
          </a:p>
        </p:txBody>
      </p:sp>
      <p:sp>
        <p:nvSpPr>
          <p:cNvPr id="169" name="Google Shape;169;p38"/>
          <p:cNvSpPr txBox="1"/>
          <p:nvPr/>
        </p:nvSpPr>
        <p:spPr>
          <a:xfrm>
            <a:off x="666750" y="10033050"/>
            <a:ext cx="5610300" cy="812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Hyperglycemia-induced </a:t>
            </a:r>
            <a:r>
              <a:rPr b="1" lang="en" sz="1200">
                <a:solidFill>
                  <a:srgbClr val="FF0000"/>
                </a:solidFill>
                <a:latin typeface="Mada"/>
                <a:ea typeface="Mada"/>
                <a:cs typeface="Mada"/>
                <a:sym typeface="Mada"/>
              </a:rPr>
              <a:t>glucosuria, osmotic diuresis &amp; severe fluid loss</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Fluid loss induces </a:t>
            </a:r>
            <a:r>
              <a:rPr b="1" lang="en" sz="1200">
                <a:solidFill>
                  <a:srgbClr val="FF0000"/>
                </a:solidFill>
                <a:latin typeface="Mada"/>
                <a:ea typeface="Mada"/>
                <a:cs typeface="Mada"/>
                <a:sym typeface="Mada"/>
              </a:rPr>
              <a:t>dehydration &amp; electrolyte imbalance</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Metabolic acidosis induces </a:t>
            </a:r>
            <a:r>
              <a:rPr b="1" lang="en" sz="1200">
                <a:solidFill>
                  <a:srgbClr val="FF0000"/>
                </a:solidFill>
                <a:latin typeface="Mada"/>
                <a:ea typeface="Mada"/>
                <a:cs typeface="Mada"/>
                <a:sym typeface="Mada"/>
              </a:rPr>
              <a:t>hyperventilation</a:t>
            </a:r>
            <a:r>
              <a:rPr lang="en" sz="1200">
                <a:latin typeface="Mada"/>
                <a:ea typeface="Mada"/>
                <a:cs typeface="Mada"/>
                <a:sym typeface="Mada"/>
              </a:rPr>
              <a:t> </a:t>
            </a:r>
            <a:r>
              <a:rPr lang="en" sz="1200">
                <a:solidFill>
                  <a:srgbClr val="999999"/>
                </a:solidFill>
                <a:latin typeface="Mada"/>
                <a:ea typeface="Mada"/>
                <a:cs typeface="Mada"/>
                <a:sym typeface="Mada"/>
              </a:rPr>
              <a:t>(Kussmaul Breathing)</a:t>
            </a:r>
            <a:endParaRPr sz="1200">
              <a:latin typeface="Mada"/>
              <a:ea typeface="Mada"/>
              <a:cs typeface="Mada"/>
              <a:sym typeface="Mada"/>
            </a:endParaRPr>
          </a:p>
        </p:txBody>
      </p:sp>
      <p:sp>
        <p:nvSpPr>
          <p:cNvPr id="170" name="Google Shape;170;p38"/>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8"/>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8"/>
          <p:cNvSpPr txBox="1"/>
          <p:nvPr/>
        </p:nvSpPr>
        <p:spPr>
          <a:xfrm>
            <a:off x="264450" y="3116973"/>
            <a:ext cx="1916700" cy="13482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 Glycogenolysis</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↑Gluconeogenesis </a:t>
            </a:r>
            <a:endParaRPr/>
          </a:p>
        </p:txBody>
      </p:sp>
      <p:sp>
        <p:nvSpPr>
          <p:cNvPr id="173" name="Google Shape;173;p38"/>
          <p:cNvSpPr txBox="1"/>
          <p:nvPr/>
        </p:nvSpPr>
        <p:spPr>
          <a:xfrm>
            <a:off x="4674525" y="3097125"/>
            <a:ext cx="1916700" cy="13482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 Lipolysis &amp; ketogenesis:</a:t>
            </a:r>
            <a:endParaRPr sz="1200">
              <a:solidFill>
                <a:schemeClr val="dk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Fat breakdown to </a:t>
            </a:r>
            <a:r>
              <a:rPr b="1" lang="en" sz="1200">
                <a:solidFill>
                  <a:schemeClr val="dk1"/>
                </a:solidFill>
                <a:latin typeface="Mada"/>
                <a:ea typeface="Mada"/>
                <a:cs typeface="Mada"/>
                <a:sym typeface="Mada"/>
              </a:rPr>
              <a:t>free fatty acids</a:t>
            </a:r>
            <a:r>
              <a:rPr lang="en" sz="1200">
                <a:solidFill>
                  <a:schemeClr val="dk1"/>
                </a:solidFill>
                <a:latin typeface="Mada"/>
                <a:ea typeface="Mada"/>
                <a:cs typeface="Mada"/>
                <a:sym typeface="Mada"/>
              </a:rPr>
              <a:t> then to acetyl CoA that is converted to ketone bodies (Acetoacetic acid, β-hydroxybutyric acid and acetone)</a:t>
            </a:r>
            <a:endParaRPr sz="1200">
              <a:solidFill>
                <a:schemeClr val="dk1"/>
              </a:solidFill>
              <a:latin typeface="Mada"/>
              <a:ea typeface="Mada"/>
              <a:cs typeface="Mada"/>
              <a:sym typeface="Mada"/>
            </a:endParaRPr>
          </a:p>
        </p:txBody>
      </p:sp>
      <p:sp>
        <p:nvSpPr>
          <p:cNvPr id="174" name="Google Shape;174;p38"/>
          <p:cNvSpPr/>
          <p:nvPr/>
        </p:nvSpPr>
        <p:spPr>
          <a:xfrm>
            <a:off x="237150" y="669575"/>
            <a:ext cx="6325500" cy="12939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b"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is a </a:t>
            </a:r>
            <a:r>
              <a:rPr b="1" lang="en" sz="1200">
                <a:solidFill>
                  <a:schemeClr val="dk1"/>
                </a:solidFill>
                <a:latin typeface="Mada"/>
                <a:ea typeface="Mada"/>
                <a:cs typeface="Mada"/>
                <a:sym typeface="Mada"/>
              </a:rPr>
              <a:t>serious acute emergency situation</a:t>
            </a:r>
            <a:r>
              <a:rPr lang="en" sz="1200">
                <a:solidFill>
                  <a:schemeClr val="dk1"/>
                </a:solidFill>
                <a:latin typeface="Mada"/>
                <a:ea typeface="Mada"/>
                <a:cs typeface="Mada"/>
                <a:sym typeface="Mada"/>
              </a:rPr>
              <a:t> that requires admission to hospital with a risk of death.</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develops as a result of </a:t>
            </a:r>
            <a:r>
              <a:rPr b="1" lang="en" sz="1200">
                <a:solidFill>
                  <a:srgbClr val="FF0000"/>
                </a:solidFill>
                <a:latin typeface="Mada"/>
                <a:ea typeface="Mada"/>
                <a:cs typeface="Mada"/>
                <a:sym typeface="Mada"/>
              </a:rPr>
              <a:t>insulin deficiency</a:t>
            </a:r>
            <a:endParaRPr b="1" sz="1200">
              <a:solidFill>
                <a:srgbClr val="FF0000"/>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is a characteristic feature of </a:t>
            </a:r>
            <a:r>
              <a:rPr b="1" lang="en" sz="1200">
                <a:solidFill>
                  <a:srgbClr val="FF0000"/>
                </a:solidFill>
                <a:latin typeface="Mada"/>
                <a:ea typeface="Mada"/>
                <a:cs typeface="Mada"/>
                <a:sym typeface="Mada"/>
              </a:rPr>
              <a:t>type I diabetes</a:t>
            </a:r>
            <a:r>
              <a:rPr lang="en" sz="1200">
                <a:solidFill>
                  <a:schemeClr val="dk1"/>
                </a:solidFill>
                <a:latin typeface="Mada"/>
                <a:ea typeface="Mada"/>
                <a:cs typeface="Mada"/>
                <a:sym typeface="Mada"/>
              </a:rPr>
              <a:t> but may occur with type II especially during stress.</a:t>
            </a:r>
            <a:endParaRPr sz="1200">
              <a:solidFill>
                <a:schemeClr val="dk1"/>
              </a:solidFill>
              <a:latin typeface="Mada"/>
              <a:ea typeface="Mada"/>
              <a:cs typeface="Mada"/>
              <a:sym typeface="Mada"/>
            </a:endParaRPr>
          </a:p>
        </p:txBody>
      </p:sp>
      <p:sp>
        <p:nvSpPr>
          <p:cNvPr id="175" name="Google Shape;175;p38"/>
          <p:cNvSpPr txBox="1"/>
          <p:nvPr/>
        </p:nvSpPr>
        <p:spPr>
          <a:xfrm>
            <a:off x="2483775" y="3097524"/>
            <a:ext cx="1916700" cy="13482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 ↑ proteolysis thus providing amino acid as precursors for gluconeogenesis</a:t>
            </a:r>
            <a:endParaRPr/>
          </a:p>
        </p:txBody>
      </p:sp>
      <p:sp>
        <p:nvSpPr>
          <p:cNvPr id="176" name="Google Shape;176;p38"/>
          <p:cNvSpPr/>
          <p:nvPr/>
        </p:nvSpPr>
        <p:spPr>
          <a:xfrm>
            <a:off x="944300" y="440975"/>
            <a:ext cx="4857900" cy="429600"/>
          </a:xfrm>
          <a:prstGeom prst="roundRect">
            <a:avLst>
              <a:gd fmla="val 16667" name="adj"/>
            </a:avLst>
          </a:prstGeom>
          <a:solidFill>
            <a:srgbClr val="3140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Diabetic Ketoacidosis “DKA”</a:t>
            </a:r>
            <a:endParaRPr b="1">
              <a:solidFill>
                <a:srgbClr val="FFFFFF"/>
              </a:solidFill>
              <a:latin typeface="Georgia"/>
              <a:ea typeface="Georgia"/>
              <a:cs typeface="Georgia"/>
              <a:sym typeface="Georgia"/>
            </a:endParaRPr>
          </a:p>
        </p:txBody>
      </p:sp>
      <p:sp>
        <p:nvSpPr>
          <p:cNvPr id="177" name="Google Shape;177;p38"/>
          <p:cNvSpPr/>
          <p:nvPr/>
        </p:nvSpPr>
        <p:spPr>
          <a:xfrm>
            <a:off x="256647" y="3019345"/>
            <a:ext cx="1916700" cy="108000"/>
          </a:xfrm>
          <a:prstGeom prst="rect">
            <a:avLst/>
          </a:prstGeom>
          <a:solidFill>
            <a:srgbClr val="A4CFC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178" name="Google Shape;178;p38"/>
          <p:cNvSpPr/>
          <p:nvPr/>
        </p:nvSpPr>
        <p:spPr>
          <a:xfrm>
            <a:off x="2485049" y="3001969"/>
            <a:ext cx="1916700" cy="108000"/>
          </a:xfrm>
          <a:prstGeom prst="rect">
            <a:avLst/>
          </a:prstGeom>
          <a:solidFill>
            <a:srgbClr val="A4CFC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79" name="Google Shape;179;p38"/>
          <p:cNvSpPr/>
          <p:nvPr/>
        </p:nvSpPr>
        <p:spPr>
          <a:xfrm>
            <a:off x="4676183" y="3001750"/>
            <a:ext cx="1916700" cy="108000"/>
          </a:xfrm>
          <a:prstGeom prst="rect">
            <a:avLst/>
          </a:prstGeom>
          <a:solidFill>
            <a:srgbClr val="A4CFC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80" name="Google Shape;180;p38"/>
          <p:cNvSpPr txBox="1"/>
          <p:nvPr/>
        </p:nvSpPr>
        <p:spPr>
          <a:xfrm>
            <a:off x="295275" y="2686050"/>
            <a:ext cx="18384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Carbohydrates</a:t>
            </a:r>
            <a:endParaRPr b="1">
              <a:latin typeface="Mada"/>
              <a:ea typeface="Mada"/>
              <a:cs typeface="Mada"/>
              <a:sym typeface="Mada"/>
            </a:endParaRPr>
          </a:p>
        </p:txBody>
      </p:sp>
      <p:sp>
        <p:nvSpPr>
          <p:cNvPr id="181" name="Google Shape;181;p38"/>
          <p:cNvSpPr txBox="1"/>
          <p:nvPr/>
        </p:nvSpPr>
        <p:spPr>
          <a:xfrm>
            <a:off x="2533650" y="2686050"/>
            <a:ext cx="18384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Proteins</a:t>
            </a:r>
            <a:endParaRPr b="1">
              <a:latin typeface="Mada"/>
              <a:ea typeface="Mada"/>
              <a:cs typeface="Mada"/>
              <a:sym typeface="Mada"/>
            </a:endParaRPr>
          </a:p>
        </p:txBody>
      </p:sp>
      <p:sp>
        <p:nvSpPr>
          <p:cNvPr id="182" name="Google Shape;182;p38"/>
          <p:cNvSpPr txBox="1"/>
          <p:nvPr/>
        </p:nvSpPr>
        <p:spPr>
          <a:xfrm>
            <a:off x="4705350" y="2686050"/>
            <a:ext cx="18384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Fats</a:t>
            </a:r>
            <a:endParaRPr b="1">
              <a:latin typeface="Mada"/>
              <a:ea typeface="Mada"/>
              <a:cs typeface="Mada"/>
              <a:sym typeface="Mada"/>
            </a:endParaRPr>
          </a:p>
        </p:txBody>
      </p:sp>
      <p:sp>
        <p:nvSpPr>
          <p:cNvPr id="183" name="Google Shape;183;p38"/>
          <p:cNvSpPr txBox="1"/>
          <p:nvPr/>
        </p:nvSpPr>
        <p:spPr>
          <a:xfrm>
            <a:off x="4819650" y="5728350"/>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 </a:t>
            </a:r>
            <a:r>
              <a:rPr lang="en" sz="1200">
                <a:solidFill>
                  <a:schemeClr val="dk1"/>
                </a:solidFill>
                <a:latin typeface="Mada"/>
                <a:ea typeface="Mada"/>
                <a:cs typeface="Mada"/>
                <a:sym typeface="Mada"/>
              </a:rPr>
              <a:t>Lipolysis</a:t>
            </a:r>
            <a:endParaRPr/>
          </a:p>
        </p:txBody>
      </p:sp>
      <p:sp>
        <p:nvSpPr>
          <p:cNvPr id="184" name="Google Shape;184;p38"/>
          <p:cNvSpPr txBox="1"/>
          <p:nvPr/>
        </p:nvSpPr>
        <p:spPr>
          <a:xfrm>
            <a:off x="1466850" y="4905375"/>
            <a:ext cx="3790800" cy="4296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highlight>
                  <a:srgbClr val="C8E8DE"/>
                </a:highlight>
                <a:latin typeface="Mada"/>
                <a:ea typeface="Mada"/>
                <a:cs typeface="Mada"/>
                <a:sym typeface="Mada"/>
              </a:rPr>
              <a:t>Insulin deficiency lead to : </a:t>
            </a:r>
            <a:endParaRPr b="1">
              <a:highlight>
                <a:srgbClr val="C8E8DE"/>
              </a:highlight>
            </a:endParaRPr>
          </a:p>
        </p:txBody>
      </p:sp>
      <p:sp>
        <p:nvSpPr>
          <p:cNvPr id="185" name="Google Shape;185;p38"/>
          <p:cNvSpPr txBox="1"/>
          <p:nvPr/>
        </p:nvSpPr>
        <p:spPr>
          <a:xfrm>
            <a:off x="4819650" y="8248650"/>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Ketonemia + ketonuria</a:t>
            </a:r>
            <a:endParaRPr sz="1200">
              <a:solidFill>
                <a:schemeClr val="dk1"/>
              </a:solidFill>
              <a:latin typeface="Mada"/>
              <a:ea typeface="Mada"/>
              <a:cs typeface="Mada"/>
              <a:sym typeface="Mada"/>
            </a:endParaRPr>
          </a:p>
        </p:txBody>
      </p:sp>
      <p:sp>
        <p:nvSpPr>
          <p:cNvPr id="186" name="Google Shape;186;p38"/>
          <p:cNvSpPr txBox="1"/>
          <p:nvPr/>
        </p:nvSpPr>
        <p:spPr>
          <a:xfrm>
            <a:off x="4819650" y="6562725"/>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 Free fatty acids </a:t>
            </a:r>
            <a:endParaRPr sz="1200">
              <a:solidFill>
                <a:schemeClr val="dk1"/>
              </a:solidFill>
            </a:endParaRPr>
          </a:p>
        </p:txBody>
      </p:sp>
      <p:sp>
        <p:nvSpPr>
          <p:cNvPr id="187" name="Google Shape;187;p38"/>
          <p:cNvSpPr txBox="1"/>
          <p:nvPr/>
        </p:nvSpPr>
        <p:spPr>
          <a:xfrm>
            <a:off x="4819650" y="7400925"/>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 Ketone bodies</a:t>
            </a:r>
            <a:endParaRPr sz="1200">
              <a:solidFill>
                <a:schemeClr val="dk1"/>
              </a:solidFill>
              <a:latin typeface="Mada"/>
              <a:ea typeface="Mada"/>
              <a:cs typeface="Mada"/>
              <a:sym typeface="Mada"/>
            </a:endParaRPr>
          </a:p>
        </p:txBody>
      </p:sp>
      <p:sp>
        <p:nvSpPr>
          <p:cNvPr id="188" name="Google Shape;188;p38"/>
          <p:cNvSpPr txBox="1"/>
          <p:nvPr/>
        </p:nvSpPr>
        <p:spPr>
          <a:xfrm>
            <a:off x="4819650" y="9077325"/>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Acidosis</a:t>
            </a:r>
            <a:endParaRPr sz="1200">
              <a:solidFill>
                <a:schemeClr val="dk1"/>
              </a:solidFill>
              <a:latin typeface="Mada"/>
              <a:ea typeface="Mada"/>
              <a:cs typeface="Mada"/>
              <a:sym typeface="Mada"/>
            </a:endParaRPr>
          </a:p>
        </p:txBody>
      </p:sp>
      <p:sp>
        <p:nvSpPr>
          <p:cNvPr id="189" name="Google Shape;189;p38"/>
          <p:cNvSpPr txBox="1"/>
          <p:nvPr/>
        </p:nvSpPr>
        <p:spPr>
          <a:xfrm>
            <a:off x="171450" y="5722938"/>
            <a:ext cx="1676400" cy="8124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 glycogenolysis </a:t>
            </a:r>
            <a:endParaRPr sz="1200">
              <a:solidFill>
                <a:schemeClr val="dk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 gluconeogenesis,</a:t>
            </a:r>
            <a:endParaRPr sz="1200">
              <a:solidFill>
                <a:schemeClr val="dk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 protein catabolism </a:t>
            </a:r>
            <a:endParaRPr sz="1200">
              <a:solidFill>
                <a:schemeClr val="dk1"/>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 Lipolysis</a:t>
            </a:r>
            <a:endParaRPr sz="1200">
              <a:solidFill>
                <a:schemeClr val="dk1"/>
              </a:solidFill>
            </a:endParaRPr>
          </a:p>
        </p:txBody>
      </p:sp>
      <p:sp>
        <p:nvSpPr>
          <p:cNvPr id="190" name="Google Shape;190;p38"/>
          <p:cNvSpPr txBox="1"/>
          <p:nvPr/>
        </p:nvSpPr>
        <p:spPr>
          <a:xfrm>
            <a:off x="171450" y="6848475"/>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 Hyperglycemia</a:t>
            </a:r>
            <a:endParaRPr sz="1200">
              <a:solidFill>
                <a:schemeClr val="dk1"/>
              </a:solidFill>
              <a:latin typeface="Mada"/>
              <a:ea typeface="Mada"/>
              <a:cs typeface="Mada"/>
              <a:sym typeface="Mada"/>
            </a:endParaRPr>
          </a:p>
        </p:txBody>
      </p:sp>
      <p:sp>
        <p:nvSpPr>
          <p:cNvPr id="191" name="Google Shape;191;p38"/>
          <p:cNvSpPr txBox="1"/>
          <p:nvPr/>
        </p:nvSpPr>
        <p:spPr>
          <a:xfrm>
            <a:off x="171450" y="7610475"/>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glycosuria</a:t>
            </a:r>
            <a:endParaRPr sz="1200">
              <a:solidFill>
                <a:schemeClr val="dk1"/>
              </a:solidFill>
              <a:latin typeface="Mada"/>
              <a:ea typeface="Mada"/>
              <a:cs typeface="Mada"/>
              <a:sym typeface="Mada"/>
            </a:endParaRPr>
          </a:p>
        </p:txBody>
      </p:sp>
      <p:sp>
        <p:nvSpPr>
          <p:cNvPr id="192" name="Google Shape;192;p38"/>
          <p:cNvSpPr txBox="1"/>
          <p:nvPr/>
        </p:nvSpPr>
        <p:spPr>
          <a:xfrm>
            <a:off x="171450" y="8362950"/>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Osmotic diuresis</a:t>
            </a:r>
            <a:endParaRPr sz="1200">
              <a:solidFill>
                <a:schemeClr val="dk1"/>
              </a:solidFill>
              <a:latin typeface="Mada"/>
              <a:ea typeface="Mada"/>
              <a:cs typeface="Mada"/>
              <a:sym typeface="Mada"/>
            </a:endParaRPr>
          </a:p>
        </p:txBody>
      </p:sp>
      <p:sp>
        <p:nvSpPr>
          <p:cNvPr id="193" name="Google Shape;193;p38"/>
          <p:cNvSpPr txBox="1"/>
          <p:nvPr/>
        </p:nvSpPr>
        <p:spPr>
          <a:xfrm>
            <a:off x="171450" y="9077325"/>
            <a:ext cx="1676400" cy="429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Dehydration</a:t>
            </a:r>
            <a:endParaRPr sz="1200">
              <a:solidFill>
                <a:schemeClr val="dk1"/>
              </a:solidFill>
              <a:latin typeface="Mada"/>
              <a:ea typeface="Mada"/>
              <a:cs typeface="Mada"/>
              <a:sym typeface="Mada"/>
            </a:endParaRPr>
          </a:p>
        </p:txBody>
      </p:sp>
      <p:pic>
        <p:nvPicPr>
          <p:cNvPr id="194" name="Google Shape;194;p38"/>
          <p:cNvPicPr preferRelativeResize="0"/>
          <p:nvPr/>
        </p:nvPicPr>
        <p:blipFill rotWithShape="1">
          <a:blip r:embed="rId3">
            <a:alphaModFix/>
          </a:blip>
          <a:srcRect b="3229" l="15318" r="44580" t="5546"/>
          <a:stretch/>
        </p:blipFill>
        <p:spPr>
          <a:xfrm>
            <a:off x="2226512" y="5844150"/>
            <a:ext cx="2290675" cy="3908335"/>
          </a:xfrm>
          <a:prstGeom prst="rect">
            <a:avLst/>
          </a:prstGeom>
          <a:noFill/>
          <a:ln>
            <a:noFill/>
          </a:ln>
        </p:spPr>
      </p:pic>
      <p:cxnSp>
        <p:nvCxnSpPr>
          <p:cNvPr id="195" name="Google Shape;195;p38"/>
          <p:cNvCxnSpPr>
            <a:stCxn id="184" idx="2"/>
            <a:endCxn id="189" idx="0"/>
          </p:cNvCxnSpPr>
          <p:nvPr/>
        </p:nvCxnSpPr>
        <p:spPr>
          <a:xfrm rot="5400000">
            <a:off x="1992000" y="4352625"/>
            <a:ext cx="387900" cy="2352600"/>
          </a:xfrm>
          <a:prstGeom prst="bentConnector3">
            <a:avLst>
              <a:gd fmla="val 50008" name="adj1"/>
            </a:avLst>
          </a:prstGeom>
          <a:noFill/>
          <a:ln cap="flat" cmpd="sng" w="19050">
            <a:solidFill>
              <a:srgbClr val="666666"/>
            </a:solidFill>
            <a:prstDash val="solid"/>
            <a:round/>
            <a:headEnd len="med" w="med" type="none"/>
            <a:tailEnd len="med" w="med" type="triangle"/>
          </a:ln>
        </p:spPr>
      </p:cxnSp>
      <p:cxnSp>
        <p:nvCxnSpPr>
          <p:cNvPr id="196" name="Google Shape;196;p38"/>
          <p:cNvCxnSpPr>
            <a:stCxn id="184" idx="2"/>
            <a:endCxn id="183" idx="0"/>
          </p:cNvCxnSpPr>
          <p:nvPr/>
        </p:nvCxnSpPr>
        <p:spPr>
          <a:xfrm flipH="1" rot="-5400000">
            <a:off x="4313400" y="4383825"/>
            <a:ext cx="393300" cy="2295600"/>
          </a:xfrm>
          <a:prstGeom prst="bentConnector3">
            <a:avLst>
              <a:gd fmla="val 50010" name="adj1"/>
            </a:avLst>
          </a:prstGeom>
          <a:noFill/>
          <a:ln cap="flat" cmpd="sng" w="19050">
            <a:solidFill>
              <a:srgbClr val="666666"/>
            </a:solidFill>
            <a:prstDash val="solid"/>
            <a:round/>
            <a:headEnd len="med" w="med" type="none"/>
            <a:tailEnd len="med" w="med" type="triangle"/>
          </a:ln>
        </p:spPr>
      </p:cxnSp>
      <p:cxnSp>
        <p:nvCxnSpPr>
          <p:cNvPr id="197" name="Google Shape;197;p38"/>
          <p:cNvCxnSpPr/>
          <p:nvPr/>
        </p:nvCxnSpPr>
        <p:spPr>
          <a:xfrm>
            <a:off x="5657850" y="6171000"/>
            <a:ext cx="0" cy="399600"/>
          </a:xfrm>
          <a:prstGeom prst="straightConnector1">
            <a:avLst/>
          </a:prstGeom>
          <a:noFill/>
          <a:ln cap="flat" cmpd="sng" w="19050">
            <a:solidFill>
              <a:srgbClr val="666666"/>
            </a:solidFill>
            <a:prstDash val="solid"/>
            <a:round/>
            <a:headEnd len="med" w="med" type="none"/>
            <a:tailEnd len="med" w="med" type="triangle"/>
          </a:ln>
        </p:spPr>
      </p:cxnSp>
      <p:cxnSp>
        <p:nvCxnSpPr>
          <p:cNvPr id="198" name="Google Shape;198;p38"/>
          <p:cNvCxnSpPr/>
          <p:nvPr/>
        </p:nvCxnSpPr>
        <p:spPr>
          <a:xfrm>
            <a:off x="5657850" y="7009200"/>
            <a:ext cx="0" cy="399600"/>
          </a:xfrm>
          <a:prstGeom prst="straightConnector1">
            <a:avLst/>
          </a:prstGeom>
          <a:noFill/>
          <a:ln cap="flat" cmpd="sng" w="19050">
            <a:solidFill>
              <a:srgbClr val="666666"/>
            </a:solidFill>
            <a:prstDash val="solid"/>
            <a:round/>
            <a:headEnd len="med" w="med" type="none"/>
            <a:tailEnd len="med" w="med" type="triangle"/>
          </a:ln>
        </p:spPr>
      </p:cxnSp>
      <p:cxnSp>
        <p:nvCxnSpPr>
          <p:cNvPr id="199" name="Google Shape;199;p38"/>
          <p:cNvCxnSpPr/>
          <p:nvPr/>
        </p:nvCxnSpPr>
        <p:spPr>
          <a:xfrm>
            <a:off x="5657850" y="7837875"/>
            <a:ext cx="0" cy="399600"/>
          </a:xfrm>
          <a:prstGeom prst="straightConnector1">
            <a:avLst/>
          </a:prstGeom>
          <a:noFill/>
          <a:ln cap="flat" cmpd="sng" w="19050">
            <a:solidFill>
              <a:srgbClr val="666666"/>
            </a:solidFill>
            <a:prstDash val="solid"/>
            <a:round/>
            <a:headEnd len="med" w="med" type="none"/>
            <a:tailEnd len="med" w="med" type="triangle"/>
          </a:ln>
        </p:spPr>
      </p:cxnSp>
      <p:cxnSp>
        <p:nvCxnSpPr>
          <p:cNvPr id="200" name="Google Shape;200;p38"/>
          <p:cNvCxnSpPr/>
          <p:nvPr/>
        </p:nvCxnSpPr>
        <p:spPr>
          <a:xfrm>
            <a:off x="5657850" y="8676075"/>
            <a:ext cx="0" cy="399600"/>
          </a:xfrm>
          <a:prstGeom prst="straightConnector1">
            <a:avLst/>
          </a:prstGeom>
          <a:noFill/>
          <a:ln cap="flat" cmpd="sng" w="19050">
            <a:solidFill>
              <a:srgbClr val="666666"/>
            </a:solidFill>
            <a:prstDash val="solid"/>
            <a:round/>
            <a:headEnd len="med" w="med" type="none"/>
            <a:tailEnd len="med" w="med" type="triangle"/>
          </a:ln>
        </p:spPr>
      </p:cxnSp>
      <p:cxnSp>
        <p:nvCxnSpPr>
          <p:cNvPr id="201" name="Google Shape;201;p38"/>
          <p:cNvCxnSpPr>
            <a:stCxn id="189" idx="2"/>
            <a:endCxn id="190" idx="0"/>
          </p:cNvCxnSpPr>
          <p:nvPr/>
        </p:nvCxnSpPr>
        <p:spPr>
          <a:xfrm>
            <a:off x="1009650" y="6535338"/>
            <a:ext cx="0" cy="313200"/>
          </a:xfrm>
          <a:prstGeom prst="straightConnector1">
            <a:avLst/>
          </a:prstGeom>
          <a:noFill/>
          <a:ln cap="flat" cmpd="sng" w="19050">
            <a:solidFill>
              <a:srgbClr val="666666"/>
            </a:solidFill>
            <a:prstDash val="solid"/>
            <a:round/>
            <a:headEnd len="med" w="med" type="none"/>
            <a:tailEnd len="med" w="med" type="triangle"/>
          </a:ln>
        </p:spPr>
      </p:cxnSp>
      <p:cxnSp>
        <p:nvCxnSpPr>
          <p:cNvPr id="202" name="Google Shape;202;p38"/>
          <p:cNvCxnSpPr/>
          <p:nvPr/>
        </p:nvCxnSpPr>
        <p:spPr>
          <a:xfrm>
            <a:off x="1009650" y="7287813"/>
            <a:ext cx="0" cy="313200"/>
          </a:xfrm>
          <a:prstGeom prst="straightConnector1">
            <a:avLst/>
          </a:prstGeom>
          <a:noFill/>
          <a:ln cap="flat" cmpd="sng" w="19050">
            <a:solidFill>
              <a:srgbClr val="666666"/>
            </a:solidFill>
            <a:prstDash val="solid"/>
            <a:round/>
            <a:headEnd len="med" w="med" type="none"/>
            <a:tailEnd len="med" w="med" type="triangle"/>
          </a:ln>
        </p:spPr>
      </p:cxnSp>
      <p:cxnSp>
        <p:nvCxnSpPr>
          <p:cNvPr id="203" name="Google Shape;203;p38"/>
          <p:cNvCxnSpPr/>
          <p:nvPr/>
        </p:nvCxnSpPr>
        <p:spPr>
          <a:xfrm>
            <a:off x="1009650" y="8040288"/>
            <a:ext cx="0" cy="313200"/>
          </a:xfrm>
          <a:prstGeom prst="straightConnector1">
            <a:avLst/>
          </a:prstGeom>
          <a:noFill/>
          <a:ln cap="flat" cmpd="sng" w="19050">
            <a:solidFill>
              <a:srgbClr val="666666"/>
            </a:solidFill>
            <a:prstDash val="solid"/>
            <a:round/>
            <a:headEnd len="med" w="med" type="none"/>
            <a:tailEnd len="med" w="med" type="triangle"/>
          </a:ln>
        </p:spPr>
      </p:cxnSp>
      <p:cxnSp>
        <p:nvCxnSpPr>
          <p:cNvPr id="204" name="Google Shape;204;p38"/>
          <p:cNvCxnSpPr>
            <a:endCxn id="193" idx="0"/>
          </p:cNvCxnSpPr>
          <p:nvPr/>
        </p:nvCxnSpPr>
        <p:spPr>
          <a:xfrm>
            <a:off x="1009650" y="8783325"/>
            <a:ext cx="0" cy="294000"/>
          </a:xfrm>
          <a:prstGeom prst="straightConnector1">
            <a:avLst/>
          </a:prstGeom>
          <a:noFill/>
          <a:ln cap="flat" cmpd="sng" w="19050">
            <a:solidFill>
              <a:srgbClr val="666666"/>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9"/>
          <p:cNvSpPr txBox="1"/>
          <p:nvPr/>
        </p:nvSpPr>
        <p:spPr>
          <a:xfrm>
            <a:off x="333375" y="85725"/>
            <a:ext cx="6057900" cy="4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Characters of diabetic ketoacidosis</a:t>
            </a:r>
            <a:endParaRPr sz="1800">
              <a:latin typeface="Mada"/>
              <a:ea typeface="Mada"/>
              <a:cs typeface="Mada"/>
              <a:sym typeface="Mada"/>
            </a:endParaRPr>
          </a:p>
        </p:txBody>
      </p:sp>
      <p:sp>
        <p:nvSpPr>
          <p:cNvPr id="210" name="Google Shape;210;p39"/>
          <p:cNvSpPr txBox="1"/>
          <p:nvPr/>
        </p:nvSpPr>
        <p:spPr>
          <a:xfrm>
            <a:off x="133350" y="495300"/>
            <a:ext cx="6582900" cy="14478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9"/>
          <p:cNvSpPr txBox="1"/>
          <p:nvPr/>
        </p:nvSpPr>
        <p:spPr>
          <a:xfrm>
            <a:off x="666750" y="504825"/>
            <a:ext cx="2785500" cy="14478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Mada"/>
              <a:buAutoNum type="arabicPeriod"/>
            </a:pPr>
            <a:r>
              <a:rPr b="1" lang="en" sz="1200">
                <a:latin typeface="Mada"/>
                <a:ea typeface="Mada"/>
                <a:cs typeface="Mada"/>
                <a:sym typeface="Mada"/>
              </a:rPr>
              <a:t>Hyperglycemia</a:t>
            </a:r>
            <a:endParaRPr b="1" sz="1200">
              <a:latin typeface="Mada"/>
              <a:ea typeface="Mada"/>
              <a:cs typeface="Mada"/>
              <a:sym typeface="Mada"/>
            </a:endParaRPr>
          </a:p>
          <a:p>
            <a:pPr indent="-304800" lvl="0" marL="457200" rtl="0" algn="l">
              <a:lnSpc>
                <a:spcPct val="150000"/>
              </a:lnSpc>
              <a:spcBef>
                <a:spcPts val="0"/>
              </a:spcBef>
              <a:spcAft>
                <a:spcPts val="0"/>
              </a:spcAft>
              <a:buSzPts val="1200"/>
              <a:buFont typeface="Mada"/>
              <a:buAutoNum type="arabicPeriod"/>
            </a:pPr>
            <a:r>
              <a:rPr lang="en" sz="1200">
                <a:latin typeface="Mada"/>
                <a:ea typeface="Mada"/>
                <a:cs typeface="Mada"/>
                <a:sym typeface="Mada"/>
              </a:rPr>
              <a:t>Glucosuria</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AutoNum type="arabicPeriod"/>
            </a:pPr>
            <a:r>
              <a:rPr lang="en" sz="1200">
                <a:latin typeface="Mada"/>
                <a:ea typeface="Mada"/>
                <a:cs typeface="Mada"/>
                <a:sym typeface="Mada"/>
              </a:rPr>
              <a:t>Osmotic diuresis</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AutoNum type="arabicPeriod"/>
            </a:pPr>
            <a:r>
              <a:rPr lang="en" sz="1200">
                <a:latin typeface="Mada"/>
                <a:ea typeface="Mada"/>
                <a:cs typeface="Mada"/>
                <a:sym typeface="Mada"/>
              </a:rPr>
              <a:t>Polyuria</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AutoNum type="arabicPeriod"/>
            </a:pPr>
            <a:r>
              <a:rPr lang="en" sz="1200">
                <a:latin typeface="Mada"/>
                <a:ea typeface="Mada"/>
                <a:cs typeface="Mada"/>
                <a:sym typeface="Mada"/>
              </a:rPr>
              <a:t>Thirst</a:t>
            </a:r>
            <a:endParaRPr sz="1200">
              <a:latin typeface="Mada"/>
              <a:ea typeface="Mada"/>
              <a:cs typeface="Mada"/>
              <a:sym typeface="Mada"/>
            </a:endParaRPr>
          </a:p>
          <a:p>
            <a:pPr indent="0" lvl="0" marL="0" rtl="0" algn="l">
              <a:lnSpc>
                <a:spcPct val="150000"/>
              </a:lnSpc>
              <a:spcBef>
                <a:spcPts val="0"/>
              </a:spcBef>
              <a:spcAft>
                <a:spcPts val="0"/>
              </a:spcAft>
              <a:buNone/>
            </a:pPr>
            <a:r>
              <a:t/>
            </a:r>
            <a:endParaRPr/>
          </a:p>
        </p:txBody>
      </p:sp>
      <p:sp>
        <p:nvSpPr>
          <p:cNvPr id="212" name="Google Shape;212;p39"/>
          <p:cNvSpPr txBox="1"/>
          <p:nvPr/>
        </p:nvSpPr>
        <p:spPr>
          <a:xfrm>
            <a:off x="3733775" y="457125"/>
            <a:ext cx="2857500" cy="1666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latin typeface="Mada"/>
                <a:ea typeface="Mada"/>
                <a:cs typeface="Mada"/>
                <a:sym typeface="Mada"/>
              </a:rPr>
              <a:t>6</a:t>
            </a:r>
            <a:r>
              <a:rPr lang="en"/>
              <a:t>.  </a:t>
            </a:r>
            <a:r>
              <a:rPr lang="en" sz="1200">
                <a:latin typeface="Mada"/>
                <a:ea typeface="Mada"/>
                <a:cs typeface="Mada"/>
                <a:sym typeface="Mada"/>
              </a:rPr>
              <a:t>Polydipsia </a:t>
            </a:r>
            <a:endParaRPr sz="1200">
              <a:latin typeface="Mada"/>
              <a:ea typeface="Mada"/>
              <a:cs typeface="Mada"/>
              <a:sym typeface="Mada"/>
            </a:endParaRPr>
          </a:p>
          <a:p>
            <a:pPr indent="0" lvl="0" marL="0" rtl="0" algn="l">
              <a:lnSpc>
                <a:spcPct val="150000"/>
              </a:lnSpc>
              <a:spcBef>
                <a:spcPts val="0"/>
              </a:spcBef>
              <a:spcAft>
                <a:spcPts val="0"/>
              </a:spcAft>
              <a:buNone/>
            </a:pPr>
            <a:r>
              <a:rPr lang="en" sz="1200">
                <a:latin typeface="Mada"/>
                <a:ea typeface="Mada"/>
                <a:cs typeface="Mada"/>
                <a:sym typeface="Mada"/>
              </a:rPr>
              <a:t>7.   </a:t>
            </a:r>
            <a:r>
              <a:rPr b="1" lang="en" sz="1200">
                <a:latin typeface="Mada"/>
                <a:ea typeface="Mada"/>
                <a:cs typeface="Mada"/>
                <a:sym typeface="Mada"/>
              </a:rPr>
              <a:t>Dehydration</a:t>
            </a:r>
            <a:endParaRPr b="1" sz="1200">
              <a:latin typeface="Mada"/>
              <a:ea typeface="Mada"/>
              <a:cs typeface="Mada"/>
              <a:sym typeface="Mada"/>
            </a:endParaRPr>
          </a:p>
          <a:p>
            <a:pPr indent="0" lvl="0" marL="0" rtl="0" algn="l">
              <a:lnSpc>
                <a:spcPct val="150000"/>
              </a:lnSpc>
              <a:spcBef>
                <a:spcPts val="0"/>
              </a:spcBef>
              <a:spcAft>
                <a:spcPts val="0"/>
              </a:spcAft>
              <a:buNone/>
            </a:pPr>
            <a:r>
              <a:rPr lang="en" sz="1200">
                <a:latin typeface="Mada"/>
                <a:ea typeface="Mada"/>
                <a:cs typeface="Mada"/>
                <a:sym typeface="Mada"/>
              </a:rPr>
              <a:t>8.   </a:t>
            </a:r>
            <a:r>
              <a:rPr lang="en" sz="1200">
                <a:latin typeface="Mada"/>
                <a:ea typeface="Mada"/>
                <a:cs typeface="Mada"/>
                <a:sym typeface="Mada"/>
              </a:rPr>
              <a:t>Electrolytes imbalance </a:t>
            </a:r>
            <a:endParaRPr sz="1200">
              <a:latin typeface="Mada"/>
              <a:ea typeface="Mada"/>
              <a:cs typeface="Mada"/>
              <a:sym typeface="Mada"/>
            </a:endParaRPr>
          </a:p>
          <a:p>
            <a:pPr indent="0" lvl="0" marL="0" rtl="0" algn="l">
              <a:lnSpc>
                <a:spcPct val="150000"/>
              </a:lnSpc>
              <a:spcBef>
                <a:spcPts val="0"/>
              </a:spcBef>
              <a:spcAft>
                <a:spcPts val="0"/>
              </a:spcAft>
              <a:buNone/>
            </a:pPr>
            <a:r>
              <a:rPr lang="en" sz="1200">
                <a:latin typeface="Mada"/>
                <a:ea typeface="Mada"/>
                <a:cs typeface="Mada"/>
                <a:sym typeface="Mada"/>
              </a:rPr>
              <a:t>9.   </a:t>
            </a:r>
            <a:r>
              <a:rPr b="1" lang="en" sz="1200">
                <a:latin typeface="Mada"/>
                <a:ea typeface="Mada"/>
                <a:cs typeface="Mada"/>
                <a:sym typeface="Mada"/>
              </a:rPr>
              <a:t>Metabolic acidosis</a:t>
            </a:r>
            <a:endParaRPr b="1" sz="1200">
              <a:latin typeface="Mada"/>
              <a:ea typeface="Mada"/>
              <a:cs typeface="Mada"/>
              <a:sym typeface="Mada"/>
            </a:endParaRPr>
          </a:p>
          <a:p>
            <a:pPr indent="0" lvl="0" marL="0" rtl="0" algn="l">
              <a:lnSpc>
                <a:spcPct val="150000"/>
              </a:lnSpc>
              <a:spcBef>
                <a:spcPts val="0"/>
              </a:spcBef>
              <a:spcAft>
                <a:spcPts val="0"/>
              </a:spcAft>
              <a:buNone/>
            </a:pPr>
            <a:r>
              <a:rPr lang="en" sz="1200">
                <a:latin typeface="Mada"/>
                <a:ea typeface="Mada"/>
                <a:cs typeface="Mada"/>
                <a:sym typeface="Mada"/>
              </a:rPr>
              <a:t>10. Ketogenesis (</a:t>
            </a:r>
            <a:r>
              <a:rPr b="1" lang="en" sz="1200">
                <a:latin typeface="Mada"/>
                <a:ea typeface="Mada"/>
                <a:cs typeface="Mada"/>
                <a:sym typeface="Mada"/>
              </a:rPr>
              <a:t>ketonemia</a:t>
            </a:r>
            <a:r>
              <a:rPr lang="en" sz="1200">
                <a:latin typeface="Mada"/>
                <a:ea typeface="Mada"/>
                <a:cs typeface="Mada"/>
                <a:sym typeface="Mada"/>
              </a:rPr>
              <a:t>, ketonuria)</a:t>
            </a:r>
            <a:endParaRPr sz="1200">
              <a:latin typeface="Mada"/>
              <a:ea typeface="Mada"/>
              <a:cs typeface="Mada"/>
              <a:sym typeface="Mada"/>
            </a:endParaRPr>
          </a:p>
          <a:p>
            <a:pPr indent="0" lvl="0" marL="0" rtl="0" algn="l">
              <a:lnSpc>
                <a:spcPct val="150000"/>
              </a:lnSpc>
              <a:spcBef>
                <a:spcPts val="0"/>
              </a:spcBef>
              <a:spcAft>
                <a:spcPts val="0"/>
              </a:spcAft>
              <a:buNone/>
            </a:pPr>
            <a:r>
              <a:t/>
            </a:r>
            <a:endParaRPr/>
          </a:p>
        </p:txBody>
      </p:sp>
      <p:sp>
        <p:nvSpPr>
          <p:cNvPr id="213" name="Google Shape;213;p39"/>
          <p:cNvSpPr txBox="1"/>
          <p:nvPr/>
        </p:nvSpPr>
        <p:spPr>
          <a:xfrm>
            <a:off x="1029300" y="1927650"/>
            <a:ext cx="4676700" cy="4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78B8A3"/>
                </a:solidFill>
                <a:latin typeface="Mada"/>
                <a:ea typeface="Mada"/>
                <a:cs typeface="Mada"/>
                <a:sym typeface="Mada"/>
              </a:rPr>
              <a:t>Clinical symptoms for diabetic ketoacidosis</a:t>
            </a:r>
            <a:endParaRPr b="1" sz="1800">
              <a:solidFill>
                <a:srgbClr val="78B8A3"/>
              </a:solidFill>
              <a:latin typeface="Mada"/>
              <a:ea typeface="Mada"/>
              <a:cs typeface="Mada"/>
              <a:sym typeface="Mada"/>
            </a:endParaRPr>
          </a:p>
        </p:txBody>
      </p:sp>
      <p:sp>
        <p:nvSpPr>
          <p:cNvPr id="214" name="Google Shape;214;p39"/>
          <p:cNvSpPr txBox="1"/>
          <p:nvPr/>
        </p:nvSpPr>
        <p:spPr>
          <a:xfrm>
            <a:off x="557700" y="3929650"/>
            <a:ext cx="5619900" cy="3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Diagnostic Criteria in diabetic ketoacidosis</a:t>
            </a:r>
            <a:endParaRPr b="1" sz="1800">
              <a:solidFill>
                <a:srgbClr val="78B8A3"/>
              </a:solidFill>
              <a:latin typeface="Mada"/>
              <a:ea typeface="Mada"/>
              <a:cs typeface="Mada"/>
              <a:sym typeface="Mada"/>
            </a:endParaRPr>
          </a:p>
        </p:txBody>
      </p:sp>
      <p:sp>
        <p:nvSpPr>
          <p:cNvPr id="215" name="Google Shape;215;p39"/>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9"/>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39"/>
          <p:cNvGrpSpPr/>
          <p:nvPr/>
        </p:nvGrpSpPr>
        <p:grpSpPr>
          <a:xfrm>
            <a:off x="330771" y="2447749"/>
            <a:ext cx="308052" cy="489255"/>
            <a:chOff x="200416" y="1110496"/>
            <a:chExt cx="521945" cy="750736"/>
          </a:xfrm>
        </p:grpSpPr>
        <p:grpSp>
          <p:nvGrpSpPr>
            <p:cNvPr id="218" name="Google Shape;218;p39"/>
            <p:cNvGrpSpPr/>
            <p:nvPr/>
          </p:nvGrpSpPr>
          <p:grpSpPr>
            <a:xfrm>
              <a:off x="219906" y="1124884"/>
              <a:ext cx="502455" cy="736349"/>
              <a:chOff x="4041649" y="1707654"/>
              <a:chExt cx="1060704" cy="1429526"/>
            </a:xfrm>
          </p:grpSpPr>
          <p:sp>
            <p:nvSpPr>
              <p:cNvPr id="219" name="Google Shape;219;p3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20" name="Google Shape;220;p3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21" name="Google Shape;221;p39"/>
            <p:cNvSpPr txBox="1"/>
            <p:nvPr/>
          </p:nvSpPr>
          <p:spPr>
            <a:xfrm>
              <a:off x="200416" y="111049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sp>
        <p:nvSpPr>
          <p:cNvPr id="222" name="Google Shape;222;p39"/>
          <p:cNvSpPr txBox="1"/>
          <p:nvPr/>
        </p:nvSpPr>
        <p:spPr>
          <a:xfrm>
            <a:off x="624125" y="2404700"/>
            <a:ext cx="1338000" cy="64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Classic features of hyperglycemia (thirst, polyuria)</a:t>
            </a:r>
            <a:endParaRPr sz="1200">
              <a:latin typeface="Mada"/>
              <a:ea typeface="Mada"/>
              <a:cs typeface="Mada"/>
              <a:sym typeface="Mada"/>
            </a:endParaRPr>
          </a:p>
        </p:txBody>
      </p:sp>
      <p:grpSp>
        <p:nvGrpSpPr>
          <p:cNvPr id="223" name="Google Shape;223;p39"/>
          <p:cNvGrpSpPr/>
          <p:nvPr/>
        </p:nvGrpSpPr>
        <p:grpSpPr>
          <a:xfrm>
            <a:off x="2692971" y="2447749"/>
            <a:ext cx="308052" cy="489255"/>
            <a:chOff x="200416" y="1110496"/>
            <a:chExt cx="521945" cy="750736"/>
          </a:xfrm>
        </p:grpSpPr>
        <p:grpSp>
          <p:nvGrpSpPr>
            <p:cNvPr id="224" name="Google Shape;224;p39"/>
            <p:cNvGrpSpPr/>
            <p:nvPr/>
          </p:nvGrpSpPr>
          <p:grpSpPr>
            <a:xfrm>
              <a:off x="219906" y="1124884"/>
              <a:ext cx="502455" cy="736349"/>
              <a:chOff x="4041649" y="1707654"/>
              <a:chExt cx="1060704" cy="1429526"/>
            </a:xfrm>
          </p:grpSpPr>
          <p:sp>
            <p:nvSpPr>
              <p:cNvPr id="225" name="Google Shape;225;p3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26" name="Google Shape;226;p3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27" name="Google Shape;227;p39"/>
            <p:cNvSpPr txBox="1"/>
            <p:nvPr/>
          </p:nvSpPr>
          <p:spPr>
            <a:xfrm>
              <a:off x="200416" y="111049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sp>
        <p:nvSpPr>
          <p:cNvPr id="228" name="Google Shape;228;p39"/>
          <p:cNvSpPr txBox="1"/>
          <p:nvPr/>
        </p:nvSpPr>
        <p:spPr>
          <a:xfrm>
            <a:off x="2986325" y="2376125"/>
            <a:ext cx="1338000" cy="64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Nausea, vomiting, abdominal pain</a:t>
            </a:r>
            <a:endParaRPr sz="1200">
              <a:solidFill>
                <a:schemeClr val="dk1"/>
              </a:solidFill>
              <a:latin typeface="Mada"/>
              <a:ea typeface="Mada"/>
              <a:cs typeface="Mada"/>
              <a:sym typeface="Mada"/>
            </a:endParaRPr>
          </a:p>
        </p:txBody>
      </p:sp>
      <p:grpSp>
        <p:nvGrpSpPr>
          <p:cNvPr id="229" name="Google Shape;229;p39"/>
          <p:cNvGrpSpPr/>
          <p:nvPr/>
        </p:nvGrpSpPr>
        <p:grpSpPr>
          <a:xfrm>
            <a:off x="5055171" y="2447749"/>
            <a:ext cx="308052" cy="489255"/>
            <a:chOff x="200416" y="1110496"/>
            <a:chExt cx="521945" cy="750736"/>
          </a:xfrm>
        </p:grpSpPr>
        <p:grpSp>
          <p:nvGrpSpPr>
            <p:cNvPr id="230" name="Google Shape;230;p39"/>
            <p:cNvGrpSpPr/>
            <p:nvPr/>
          </p:nvGrpSpPr>
          <p:grpSpPr>
            <a:xfrm>
              <a:off x="219906" y="1124884"/>
              <a:ext cx="502455" cy="736349"/>
              <a:chOff x="4041649" y="1707654"/>
              <a:chExt cx="1060704" cy="1429526"/>
            </a:xfrm>
          </p:grpSpPr>
          <p:sp>
            <p:nvSpPr>
              <p:cNvPr id="231" name="Google Shape;231;p3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32" name="Google Shape;232;p3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33" name="Google Shape;233;p39"/>
            <p:cNvSpPr txBox="1"/>
            <p:nvPr/>
          </p:nvSpPr>
          <p:spPr>
            <a:xfrm>
              <a:off x="200416" y="111049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sp>
        <p:nvSpPr>
          <p:cNvPr id="234" name="Google Shape;234;p39"/>
          <p:cNvSpPr txBox="1"/>
          <p:nvPr/>
        </p:nvSpPr>
        <p:spPr>
          <a:xfrm>
            <a:off x="5348525" y="2309450"/>
            <a:ext cx="1338000" cy="64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Tachycardia</a:t>
            </a:r>
            <a:endParaRPr sz="1200">
              <a:solidFill>
                <a:schemeClr val="dk1"/>
              </a:solidFill>
              <a:latin typeface="Mada"/>
              <a:ea typeface="Mada"/>
              <a:cs typeface="Mada"/>
              <a:sym typeface="Mada"/>
            </a:endParaRPr>
          </a:p>
        </p:txBody>
      </p:sp>
      <p:grpSp>
        <p:nvGrpSpPr>
          <p:cNvPr id="235" name="Google Shape;235;p39"/>
          <p:cNvGrpSpPr/>
          <p:nvPr/>
        </p:nvGrpSpPr>
        <p:grpSpPr>
          <a:xfrm>
            <a:off x="330771" y="3247849"/>
            <a:ext cx="308052" cy="489255"/>
            <a:chOff x="200416" y="1110496"/>
            <a:chExt cx="521945" cy="750736"/>
          </a:xfrm>
        </p:grpSpPr>
        <p:grpSp>
          <p:nvGrpSpPr>
            <p:cNvPr id="236" name="Google Shape;236;p39"/>
            <p:cNvGrpSpPr/>
            <p:nvPr/>
          </p:nvGrpSpPr>
          <p:grpSpPr>
            <a:xfrm>
              <a:off x="219906" y="1124884"/>
              <a:ext cx="502455" cy="736349"/>
              <a:chOff x="4041649" y="1707654"/>
              <a:chExt cx="1060704" cy="1429526"/>
            </a:xfrm>
          </p:grpSpPr>
          <p:sp>
            <p:nvSpPr>
              <p:cNvPr id="237" name="Google Shape;237;p3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38" name="Google Shape;238;p3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39" name="Google Shape;239;p39"/>
            <p:cNvSpPr txBox="1"/>
            <p:nvPr/>
          </p:nvSpPr>
          <p:spPr>
            <a:xfrm>
              <a:off x="200416" y="111049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240" name="Google Shape;240;p39"/>
          <p:cNvSpPr txBox="1"/>
          <p:nvPr/>
        </p:nvSpPr>
        <p:spPr>
          <a:xfrm>
            <a:off x="624125" y="3204800"/>
            <a:ext cx="1338000" cy="64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Kussmaul–Kien respiration</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(rapid &amp; deep)</a:t>
            </a:r>
            <a:endParaRPr sz="1200">
              <a:solidFill>
                <a:schemeClr val="dk1"/>
              </a:solidFill>
              <a:latin typeface="Mada"/>
              <a:ea typeface="Mada"/>
              <a:cs typeface="Mada"/>
              <a:sym typeface="Mada"/>
            </a:endParaRPr>
          </a:p>
        </p:txBody>
      </p:sp>
      <p:grpSp>
        <p:nvGrpSpPr>
          <p:cNvPr id="241" name="Google Shape;241;p39"/>
          <p:cNvGrpSpPr/>
          <p:nvPr/>
        </p:nvGrpSpPr>
        <p:grpSpPr>
          <a:xfrm>
            <a:off x="2692971" y="3247849"/>
            <a:ext cx="308052" cy="489255"/>
            <a:chOff x="200416" y="1110496"/>
            <a:chExt cx="521945" cy="750736"/>
          </a:xfrm>
        </p:grpSpPr>
        <p:grpSp>
          <p:nvGrpSpPr>
            <p:cNvPr id="242" name="Google Shape;242;p39"/>
            <p:cNvGrpSpPr/>
            <p:nvPr/>
          </p:nvGrpSpPr>
          <p:grpSpPr>
            <a:xfrm>
              <a:off x="219906" y="1124884"/>
              <a:ext cx="502455" cy="736349"/>
              <a:chOff x="4041649" y="1707654"/>
              <a:chExt cx="1060704" cy="1429526"/>
            </a:xfrm>
          </p:grpSpPr>
          <p:sp>
            <p:nvSpPr>
              <p:cNvPr id="243" name="Google Shape;243;p3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44" name="Google Shape;244;p3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45" name="Google Shape;245;p39"/>
            <p:cNvSpPr txBox="1"/>
            <p:nvPr/>
          </p:nvSpPr>
          <p:spPr>
            <a:xfrm>
              <a:off x="200416" y="111049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700">
                  <a:solidFill>
                    <a:srgbClr val="666666"/>
                  </a:solidFill>
                  <a:latin typeface="Trebuchet MS"/>
                  <a:ea typeface="Trebuchet MS"/>
                  <a:cs typeface="Trebuchet MS"/>
                  <a:sym typeface="Trebuchet MS"/>
                </a:rPr>
                <a:t>5</a:t>
              </a:r>
              <a:endParaRPr b="1" sz="1700">
                <a:solidFill>
                  <a:srgbClr val="666666"/>
                </a:solidFill>
                <a:latin typeface="Trebuchet MS"/>
                <a:ea typeface="Trebuchet MS"/>
                <a:cs typeface="Trebuchet MS"/>
                <a:sym typeface="Trebuchet MS"/>
              </a:endParaRPr>
            </a:p>
          </p:txBody>
        </p:sp>
      </p:grpSp>
      <p:sp>
        <p:nvSpPr>
          <p:cNvPr id="246" name="Google Shape;246;p39"/>
          <p:cNvSpPr txBox="1"/>
          <p:nvPr/>
        </p:nvSpPr>
        <p:spPr>
          <a:xfrm>
            <a:off x="2986325" y="3195275"/>
            <a:ext cx="1338000" cy="64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Ketotic breath </a:t>
            </a:r>
            <a:r>
              <a:rPr b="1" lang="en" sz="1200">
                <a:solidFill>
                  <a:srgbClr val="FF0000"/>
                </a:solidFill>
                <a:latin typeface="Mada"/>
                <a:ea typeface="Mada"/>
                <a:cs typeface="Mada"/>
                <a:sym typeface="Mada"/>
              </a:rPr>
              <a:t>(fruity, with acetone smell)</a:t>
            </a:r>
            <a:endParaRPr sz="1200">
              <a:solidFill>
                <a:schemeClr val="dk1"/>
              </a:solidFill>
              <a:latin typeface="Mada"/>
              <a:ea typeface="Mada"/>
              <a:cs typeface="Mada"/>
              <a:sym typeface="Mada"/>
            </a:endParaRPr>
          </a:p>
        </p:txBody>
      </p:sp>
      <p:grpSp>
        <p:nvGrpSpPr>
          <p:cNvPr id="247" name="Google Shape;247;p39"/>
          <p:cNvGrpSpPr/>
          <p:nvPr/>
        </p:nvGrpSpPr>
        <p:grpSpPr>
          <a:xfrm>
            <a:off x="5055171" y="3247849"/>
            <a:ext cx="308052" cy="489255"/>
            <a:chOff x="200416" y="1110496"/>
            <a:chExt cx="521945" cy="750736"/>
          </a:xfrm>
        </p:grpSpPr>
        <p:grpSp>
          <p:nvGrpSpPr>
            <p:cNvPr id="248" name="Google Shape;248;p39"/>
            <p:cNvGrpSpPr/>
            <p:nvPr/>
          </p:nvGrpSpPr>
          <p:grpSpPr>
            <a:xfrm>
              <a:off x="219906" y="1124884"/>
              <a:ext cx="502455" cy="736349"/>
              <a:chOff x="4041649" y="1707654"/>
              <a:chExt cx="1060704" cy="1429526"/>
            </a:xfrm>
          </p:grpSpPr>
          <p:sp>
            <p:nvSpPr>
              <p:cNvPr id="249" name="Google Shape;249;p3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50" name="Google Shape;250;p3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51" name="Google Shape;251;p39"/>
            <p:cNvSpPr txBox="1"/>
            <p:nvPr/>
          </p:nvSpPr>
          <p:spPr>
            <a:xfrm>
              <a:off x="200416" y="111049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700">
                  <a:solidFill>
                    <a:srgbClr val="666666"/>
                  </a:solidFill>
                  <a:latin typeface="Trebuchet MS"/>
                  <a:ea typeface="Trebuchet MS"/>
                  <a:cs typeface="Trebuchet MS"/>
                  <a:sym typeface="Trebuchet MS"/>
                </a:rPr>
                <a:t>6</a:t>
              </a:r>
              <a:endParaRPr b="1" sz="1700">
                <a:solidFill>
                  <a:srgbClr val="666666"/>
                </a:solidFill>
                <a:latin typeface="Trebuchet MS"/>
                <a:ea typeface="Trebuchet MS"/>
                <a:cs typeface="Trebuchet MS"/>
                <a:sym typeface="Trebuchet MS"/>
              </a:endParaRPr>
            </a:p>
          </p:txBody>
        </p:sp>
      </p:grpSp>
      <p:sp>
        <p:nvSpPr>
          <p:cNvPr id="252" name="Google Shape;252;p39"/>
          <p:cNvSpPr txBox="1"/>
          <p:nvPr/>
        </p:nvSpPr>
        <p:spPr>
          <a:xfrm>
            <a:off x="5348525" y="3185750"/>
            <a:ext cx="1338000" cy="64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Mental status changes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(confusion, coma)</a:t>
            </a:r>
            <a:endParaRPr sz="1200">
              <a:solidFill>
                <a:schemeClr val="dk1"/>
              </a:solidFill>
              <a:latin typeface="Mada"/>
              <a:ea typeface="Mada"/>
              <a:cs typeface="Mada"/>
              <a:sym typeface="Mada"/>
            </a:endParaRPr>
          </a:p>
        </p:txBody>
      </p:sp>
      <p:sp>
        <p:nvSpPr>
          <p:cNvPr id="253" name="Google Shape;253;p39"/>
          <p:cNvSpPr/>
          <p:nvPr/>
        </p:nvSpPr>
        <p:spPr>
          <a:xfrm>
            <a:off x="200025" y="4562475"/>
            <a:ext cx="1338000" cy="644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Blood glucose level &gt; 250 mg/dl </a:t>
            </a:r>
            <a:endParaRPr/>
          </a:p>
        </p:txBody>
      </p:sp>
      <p:sp>
        <p:nvSpPr>
          <p:cNvPr id="254" name="Google Shape;254;p39"/>
          <p:cNvSpPr/>
          <p:nvPr/>
        </p:nvSpPr>
        <p:spPr>
          <a:xfrm>
            <a:off x="1876425" y="4562475"/>
            <a:ext cx="1338000" cy="644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Arterial pH &lt; 7.35</a:t>
            </a:r>
            <a:endParaRPr/>
          </a:p>
        </p:txBody>
      </p:sp>
      <p:sp>
        <p:nvSpPr>
          <p:cNvPr id="255" name="Google Shape;255;p39"/>
          <p:cNvSpPr/>
          <p:nvPr/>
        </p:nvSpPr>
        <p:spPr>
          <a:xfrm>
            <a:off x="3552825" y="4562475"/>
            <a:ext cx="1407300" cy="644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Serum bicarbonate level &lt;15 mmol/L </a:t>
            </a:r>
            <a:endParaRPr/>
          </a:p>
        </p:txBody>
      </p:sp>
      <p:sp>
        <p:nvSpPr>
          <p:cNvPr id="256" name="Google Shape;256;p39"/>
          <p:cNvSpPr/>
          <p:nvPr/>
        </p:nvSpPr>
        <p:spPr>
          <a:xfrm>
            <a:off x="5305425" y="4562475"/>
            <a:ext cx="1338000" cy="644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 Ketonemia</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 Ketonuria</a:t>
            </a:r>
            <a:endParaRPr sz="1200">
              <a:solidFill>
                <a:schemeClr val="dk1"/>
              </a:solidFill>
              <a:latin typeface="Mada"/>
              <a:ea typeface="Mada"/>
              <a:cs typeface="Mada"/>
              <a:sym typeface="Mada"/>
            </a:endParaRPr>
          </a:p>
        </p:txBody>
      </p:sp>
      <p:cxnSp>
        <p:nvCxnSpPr>
          <p:cNvPr id="257" name="Google Shape;257;p39"/>
          <p:cNvCxnSpPr>
            <a:stCxn id="214" idx="2"/>
            <a:endCxn id="253" idx="0"/>
          </p:cNvCxnSpPr>
          <p:nvPr/>
        </p:nvCxnSpPr>
        <p:spPr>
          <a:xfrm rot="5400000">
            <a:off x="1967850" y="3162550"/>
            <a:ext cx="300900" cy="2498700"/>
          </a:xfrm>
          <a:prstGeom prst="bentConnector3">
            <a:avLst>
              <a:gd fmla="val 50021" name="adj1"/>
            </a:avLst>
          </a:prstGeom>
          <a:noFill/>
          <a:ln cap="flat" cmpd="sng" w="9525">
            <a:solidFill>
              <a:schemeClr val="dk2"/>
            </a:solidFill>
            <a:prstDash val="solid"/>
            <a:round/>
            <a:headEnd len="med" w="med" type="none"/>
            <a:tailEnd len="med" w="med" type="none"/>
          </a:ln>
        </p:spPr>
      </p:cxnSp>
      <p:cxnSp>
        <p:nvCxnSpPr>
          <p:cNvPr id="258" name="Google Shape;258;p39"/>
          <p:cNvCxnSpPr>
            <a:stCxn id="214" idx="2"/>
            <a:endCxn id="256" idx="0"/>
          </p:cNvCxnSpPr>
          <p:nvPr/>
        </p:nvCxnSpPr>
        <p:spPr>
          <a:xfrm flipH="1" rot="-5400000">
            <a:off x="4520550" y="3108550"/>
            <a:ext cx="300900" cy="2606700"/>
          </a:xfrm>
          <a:prstGeom prst="bentConnector3">
            <a:avLst>
              <a:gd fmla="val 50021" name="adj1"/>
            </a:avLst>
          </a:prstGeom>
          <a:noFill/>
          <a:ln cap="flat" cmpd="sng" w="9525">
            <a:solidFill>
              <a:schemeClr val="dk2"/>
            </a:solidFill>
            <a:prstDash val="solid"/>
            <a:round/>
            <a:headEnd len="med" w="med" type="none"/>
            <a:tailEnd len="med" w="med" type="none"/>
          </a:ln>
        </p:spPr>
      </p:cxnSp>
      <p:cxnSp>
        <p:nvCxnSpPr>
          <p:cNvPr id="259" name="Google Shape;259;p39"/>
          <p:cNvCxnSpPr>
            <a:stCxn id="214" idx="2"/>
            <a:endCxn id="254" idx="0"/>
          </p:cNvCxnSpPr>
          <p:nvPr/>
        </p:nvCxnSpPr>
        <p:spPr>
          <a:xfrm rot="5400000">
            <a:off x="2806050" y="4000750"/>
            <a:ext cx="300900" cy="822300"/>
          </a:xfrm>
          <a:prstGeom prst="bentConnector3">
            <a:avLst>
              <a:gd fmla="val 50021" name="adj1"/>
            </a:avLst>
          </a:prstGeom>
          <a:noFill/>
          <a:ln cap="flat" cmpd="sng" w="9525">
            <a:solidFill>
              <a:schemeClr val="dk2"/>
            </a:solidFill>
            <a:prstDash val="solid"/>
            <a:round/>
            <a:headEnd len="med" w="med" type="none"/>
            <a:tailEnd len="med" w="med" type="none"/>
          </a:ln>
        </p:spPr>
      </p:cxnSp>
      <p:cxnSp>
        <p:nvCxnSpPr>
          <p:cNvPr id="260" name="Google Shape;260;p39"/>
          <p:cNvCxnSpPr>
            <a:stCxn id="214" idx="2"/>
            <a:endCxn id="255" idx="0"/>
          </p:cNvCxnSpPr>
          <p:nvPr/>
        </p:nvCxnSpPr>
        <p:spPr>
          <a:xfrm flipH="1" rot="-5400000">
            <a:off x="3661650" y="3967450"/>
            <a:ext cx="300900" cy="888900"/>
          </a:xfrm>
          <a:prstGeom prst="bentConnector3">
            <a:avLst>
              <a:gd fmla="val 50021" name="adj1"/>
            </a:avLst>
          </a:prstGeom>
          <a:noFill/>
          <a:ln cap="flat" cmpd="sng" w="9525">
            <a:solidFill>
              <a:schemeClr val="dk2"/>
            </a:solidFill>
            <a:prstDash val="solid"/>
            <a:round/>
            <a:headEnd len="med" w="med" type="none"/>
            <a:tailEnd len="med" w="med" type="none"/>
          </a:ln>
        </p:spPr>
      </p:cxnSp>
      <p:sp>
        <p:nvSpPr>
          <p:cNvPr id="261" name="Google Shape;261;p39"/>
          <p:cNvSpPr txBox="1"/>
          <p:nvPr>
            <p:ph type="title"/>
          </p:nvPr>
        </p:nvSpPr>
        <p:spPr>
          <a:xfrm>
            <a:off x="334175" y="5278425"/>
            <a:ext cx="6114600" cy="4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Treatment of diabetic ketoacidosis </a:t>
            </a:r>
            <a:r>
              <a:rPr b="1" baseline="30000" lang="en" sz="2400">
                <a:solidFill>
                  <a:srgbClr val="6AA84F"/>
                </a:solidFill>
                <a:latin typeface="Georgia"/>
                <a:ea typeface="Georgia"/>
                <a:cs typeface="Georgia"/>
                <a:sym typeface="Georgia"/>
              </a:rPr>
              <a:t>1</a:t>
            </a:r>
            <a:endParaRPr b="1" baseline="30000" sz="2400">
              <a:solidFill>
                <a:srgbClr val="6AA84F"/>
              </a:solidFill>
              <a:latin typeface="Georgia"/>
              <a:ea typeface="Georgia"/>
              <a:cs typeface="Georgia"/>
              <a:sym typeface="Georgia"/>
            </a:endParaRPr>
          </a:p>
        </p:txBody>
      </p:sp>
      <p:sp>
        <p:nvSpPr>
          <p:cNvPr id="262" name="Google Shape;262;p39"/>
          <p:cNvSpPr txBox="1"/>
          <p:nvPr/>
        </p:nvSpPr>
        <p:spPr>
          <a:xfrm>
            <a:off x="133350" y="5779850"/>
            <a:ext cx="6553200" cy="690000"/>
          </a:xfrm>
          <a:prstGeom prst="rect">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FF0000"/>
                </a:solidFill>
                <a:latin typeface="Mada"/>
                <a:ea typeface="Mada"/>
                <a:cs typeface="Mada"/>
                <a:sym typeface="Mada"/>
              </a:rPr>
              <a:t>Adequate correction of:</a:t>
            </a:r>
            <a:endParaRPr b="1" sz="1200">
              <a:solidFill>
                <a:srgbClr val="FF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b="1" lang="en" sz="1200">
                <a:latin typeface="Mada"/>
                <a:ea typeface="Mada"/>
                <a:cs typeface="Mada"/>
                <a:sym typeface="Mada"/>
              </a:rPr>
              <a:t>Dehydration by: (fluid therapy)                        3.    </a:t>
            </a:r>
            <a:r>
              <a:rPr b="1" lang="en" sz="1200">
                <a:solidFill>
                  <a:schemeClr val="dk1"/>
                </a:solidFill>
                <a:latin typeface="Mada"/>
                <a:ea typeface="Mada"/>
                <a:cs typeface="Mada"/>
                <a:sym typeface="Mada"/>
              </a:rPr>
              <a:t>Electrolyte deficit: (potassium therapy)</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b="1" lang="en" sz="1200">
                <a:latin typeface="Mada"/>
                <a:ea typeface="Mada"/>
                <a:cs typeface="Mada"/>
                <a:sym typeface="Mada"/>
              </a:rPr>
              <a:t>Hyperglycemia by: (insulin)                                4.    </a:t>
            </a:r>
            <a:r>
              <a:rPr b="1" lang="en" sz="1200">
                <a:solidFill>
                  <a:schemeClr val="dk1"/>
                </a:solidFill>
                <a:latin typeface="Mada"/>
                <a:ea typeface="Mada"/>
                <a:cs typeface="Mada"/>
                <a:sym typeface="Mada"/>
              </a:rPr>
              <a:t>Ketoacidosis: (bicarbonate therapy)</a:t>
            </a:r>
            <a:endParaRPr b="1" sz="1200">
              <a:latin typeface="Mada"/>
              <a:ea typeface="Mada"/>
              <a:cs typeface="Mada"/>
              <a:sym typeface="Mada"/>
            </a:endParaRPr>
          </a:p>
        </p:txBody>
      </p:sp>
      <p:grpSp>
        <p:nvGrpSpPr>
          <p:cNvPr id="263" name="Google Shape;263;p39"/>
          <p:cNvGrpSpPr/>
          <p:nvPr/>
        </p:nvGrpSpPr>
        <p:grpSpPr>
          <a:xfrm>
            <a:off x="615345" y="6798445"/>
            <a:ext cx="387272" cy="694993"/>
            <a:chOff x="4136752" y="1733232"/>
            <a:chExt cx="723738" cy="1422708"/>
          </a:xfrm>
        </p:grpSpPr>
        <p:sp>
          <p:nvSpPr>
            <p:cNvPr id="264" name="Google Shape;264;p39"/>
            <p:cNvSpPr/>
            <p:nvPr/>
          </p:nvSpPr>
          <p:spPr>
            <a:xfrm>
              <a:off x="4149190" y="1733232"/>
              <a:ext cx="711300" cy="1422600"/>
            </a:xfrm>
            <a:prstGeom prst="chevron">
              <a:avLst>
                <a:gd fmla="val 52989" name="adj"/>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65" name="Google Shape;265;p39"/>
            <p:cNvSpPr/>
            <p:nvPr/>
          </p:nvSpPr>
          <p:spPr>
            <a:xfrm rot="10800000">
              <a:off x="4136752" y="2819640"/>
              <a:ext cx="288000" cy="336300"/>
            </a:xfrm>
            <a:prstGeom prst="rect">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66" name="Google Shape;266;p39"/>
            <p:cNvSpPr/>
            <p:nvPr/>
          </p:nvSpPr>
          <p:spPr>
            <a:xfrm rot="10800000">
              <a:off x="4136752" y="1733274"/>
              <a:ext cx="288000" cy="336300"/>
            </a:xfrm>
            <a:prstGeom prst="rect">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267" name="Google Shape;267;p39"/>
          <p:cNvGrpSpPr/>
          <p:nvPr/>
        </p:nvGrpSpPr>
        <p:grpSpPr>
          <a:xfrm>
            <a:off x="615346" y="8012271"/>
            <a:ext cx="387272" cy="689871"/>
            <a:chOff x="4136752" y="1733232"/>
            <a:chExt cx="723738" cy="1422708"/>
          </a:xfrm>
        </p:grpSpPr>
        <p:sp>
          <p:nvSpPr>
            <p:cNvPr id="268" name="Google Shape;268;p39"/>
            <p:cNvSpPr/>
            <p:nvPr/>
          </p:nvSpPr>
          <p:spPr>
            <a:xfrm>
              <a:off x="4149190" y="1733232"/>
              <a:ext cx="711300" cy="1422600"/>
            </a:xfrm>
            <a:prstGeom prst="chevron">
              <a:avLst>
                <a:gd fmla="val 52989" name="adj"/>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69" name="Google Shape;269;p39"/>
            <p:cNvSpPr/>
            <p:nvPr/>
          </p:nvSpPr>
          <p:spPr>
            <a:xfrm rot="10800000">
              <a:off x="4136752" y="2819640"/>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70" name="Google Shape;270;p39"/>
            <p:cNvSpPr/>
            <p:nvPr/>
          </p:nvSpPr>
          <p:spPr>
            <a:xfrm rot="10800000">
              <a:off x="4136752" y="1733274"/>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71" name="Google Shape;271;p39"/>
          <p:cNvSpPr txBox="1"/>
          <p:nvPr/>
        </p:nvSpPr>
        <p:spPr>
          <a:xfrm>
            <a:off x="19050" y="6847051"/>
            <a:ext cx="681600" cy="553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100" u="none" cap="none" strike="noStrike">
                <a:solidFill>
                  <a:srgbClr val="A4CFC1"/>
                </a:solidFill>
                <a:latin typeface="Exo"/>
                <a:ea typeface="Exo"/>
                <a:cs typeface="Exo"/>
                <a:sym typeface="Exo"/>
              </a:rPr>
              <a:t>01</a:t>
            </a:r>
            <a:endParaRPr b="1" i="0" sz="3100" u="none" cap="none" strike="noStrike">
              <a:solidFill>
                <a:srgbClr val="A4CFC1"/>
              </a:solidFill>
              <a:latin typeface="Exo"/>
              <a:ea typeface="Exo"/>
              <a:cs typeface="Exo"/>
              <a:sym typeface="Exo"/>
            </a:endParaRPr>
          </a:p>
          <a:p>
            <a:pPr indent="0" lvl="0" marL="0" marR="0" rtl="0" algn="ctr">
              <a:spcBef>
                <a:spcPts val="0"/>
              </a:spcBef>
              <a:spcAft>
                <a:spcPts val="0"/>
              </a:spcAft>
              <a:buNone/>
            </a:pPr>
            <a:r>
              <a:t/>
            </a:r>
            <a:endParaRPr b="1">
              <a:solidFill>
                <a:srgbClr val="A4CFC1"/>
              </a:solidFill>
              <a:latin typeface="Exo"/>
              <a:ea typeface="Exo"/>
              <a:cs typeface="Exo"/>
              <a:sym typeface="Exo"/>
            </a:endParaRPr>
          </a:p>
        </p:txBody>
      </p:sp>
      <p:sp>
        <p:nvSpPr>
          <p:cNvPr id="272" name="Google Shape;272;p39"/>
          <p:cNvSpPr txBox="1"/>
          <p:nvPr/>
        </p:nvSpPr>
        <p:spPr>
          <a:xfrm>
            <a:off x="-95250" y="8059900"/>
            <a:ext cx="923100" cy="43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100" u="none" cap="none" strike="noStrike">
                <a:solidFill>
                  <a:srgbClr val="314043"/>
                </a:solidFill>
                <a:latin typeface="Exo"/>
                <a:ea typeface="Exo"/>
                <a:cs typeface="Exo"/>
                <a:sym typeface="Exo"/>
              </a:rPr>
              <a:t>02</a:t>
            </a:r>
            <a:endParaRPr b="1" i="0" sz="3100" u="none" cap="none" strike="noStrike">
              <a:solidFill>
                <a:srgbClr val="314043"/>
              </a:solidFill>
              <a:latin typeface="Exo"/>
              <a:ea typeface="Exo"/>
              <a:cs typeface="Exo"/>
              <a:sym typeface="Exo"/>
            </a:endParaRPr>
          </a:p>
          <a:p>
            <a:pPr indent="0" lvl="0" marL="0" marR="0" rtl="0" algn="ctr">
              <a:spcBef>
                <a:spcPts val="0"/>
              </a:spcBef>
              <a:spcAft>
                <a:spcPts val="0"/>
              </a:spcAft>
              <a:buNone/>
            </a:pPr>
            <a:r>
              <a:t/>
            </a:r>
            <a:endParaRPr b="1">
              <a:solidFill>
                <a:srgbClr val="314043"/>
              </a:solidFill>
              <a:latin typeface="Exo"/>
              <a:ea typeface="Exo"/>
              <a:cs typeface="Exo"/>
              <a:sym typeface="Exo"/>
            </a:endParaRPr>
          </a:p>
        </p:txBody>
      </p:sp>
      <p:sp>
        <p:nvSpPr>
          <p:cNvPr id="273" name="Google Shape;273;p39"/>
          <p:cNvSpPr txBox="1"/>
          <p:nvPr/>
        </p:nvSpPr>
        <p:spPr>
          <a:xfrm>
            <a:off x="1181700" y="6873952"/>
            <a:ext cx="5333400" cy="695100"/>
          </a:xfrm>
          <a:prstGeom prst="rect">
            <a:avLst/>
          </a:prstGeom>
          <a:noFill/>
          <a:ln>
            <a:noFill/>
          </a:ln>
        </p:spPr>
        <p:txBody>
          <a:bodyPr anchorCtr="0" anchor="t" bIns="45700" lIns="91425" spcFirstLastPara="1" rIns="91425" wrap="square" tIns="45700">
            <a:noAutofit/>
          </a:bodyPr>
          <a:lstStyle/>
          <a:p>
            <a:pPr indent="-304800" lvl="0" marL="457200" marR="0" rtl="0" algn="l">
              <a:spcBef>
                <a:spcPts val="0"/>
              </a:spcBef>
              <a:spcAft>
                <a:spcPts val="0"/>
              </a:spcAft>
              <a:buSzPts val="1200"/>
              <a:buFont typeface="Mada"/>
              <a:buChar char="●"/>
            </a:pPr>
            <a:r>
              <a:rPr lang="en" sz="1200">
                <a:latin typeface="Mada"/>
                <a:ea typeface="Mada"/>
                <a:cs typeface="Mada"/>
                <a:sym typeface="Mada"/>
              </a:rPr>
              <a:t>Restore blood volume and perfusion of tissues. </a:t>
            </a:r>
            <a:endParaRPr sz="1200">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Infusion of isotonic saline (0.9% sodium chloride) at a rate of  15–20 ml/kg/hour or lactated Ringer solution</a:t>
            </a:r>
            <a:r>
              <a:rPr lang="en" sz="1200">
                <a:latin typeface="Mada"/>
                <a:ea typeface="Mada"/>
                <a:cs typeface="Mada"/>
                <a:sym typeface="Mada"/>
              </a:rPr>
              <a:t>.</a:t>
            </a:r>
            <a:endParaRPr sz="1200">
              <a:latin typeface="Mada"/>
              <a:ea typeface="Mada"/>
              <a:cs typeface="Mada"/>
              <a:sym typeface="Mada"/>
            </a:endParaRPr>
          </a:p>
        </p:txBody>
      </p:sp>
      <p:sp>
        <p:nvSpPr>
          <p:cNvPr id="274" name="Google Shape;274;p39"/>
          <p:cNvSpPr txBox="1"/>
          <p:nvPr/>
        </p:nvSpPr>
        <p:spPr>
          <a:xfrm>
            <a:off x="2680879" y="6531150"/>
            <a:ext cx="3354600" cy="26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A4CFC1"/>
                </a:solidFill>
                <a:latin typeface="Mada"/>
                <a:ea typeface="Mada"/>
                <a:cs typeface="Mada"/>
                <a:sym typeface="Mada"/>
              </a:rPr>
              <a:t>Rehydration  (fluid therapy)</a:t>
            </a:r>
            <a:endParaRPr b="1" sz="1200">
              <a:solidFill>
                <a:srgbClr val="A4CFC1"/>
              </a:solidFill>
              <a:latin typeface="Mada"/>
              <a:ea typeface="Mada"/>
              <a:cs typeface="Mada"/>
              <a:sym typeface="Mada"/>
            </a:endParaRPr>
          </a:p>
        </p:txBody>
      </p:sp>
      <p:cxnSp>
        <p:nvCxnSpPr>
          <p:cNvPr id="275" name="Google Shape;275;p39"/>
          <p:cNvCxnSpPr/>
          <p:nvPr/>
        </p:nvCxnSpPr>
        <p:spPr>
          <a:xfrm>
            <a:off x="1278992" y="6818102"/>
            <a:ext cx="5244300" cy="0"/>
          </a:xfrm>
          <a:prstGeom prst="straightConnector1">
            <a:avLst/>
          </a:prstGeom>
          <a:noFill/>
          <a:ln cap="flat" cmpd="sng" w="19050">
            <a:solidFill>
              <a:srgbClr val="A4CFC1"/>
            </a:solidFill>
            <a:prstDash val="solid"/>
            <a:miter lim="800000"/>
            <a:headEnd len="med" w="med" type="oval"/>
            <a:tailEnd len="med" w="med" type="oval"/>
          </a:ln>
        </p:spPr>
      </p:cxnSp>
      <p:cxnSp>
        <p:nvCxnSpPr>
          <p:cNvPr id="276" name="Google Shape;276;p39"/>
          <p:cNvCxnSpPr/>
          <p:nvPr/>
        </p:nvCxnSpPr>
        <p:spPr>
          <a:xfrm>
            <a:off x="1278992" y="7559977"/>
            <a:ext cx="5244300" cy="0"/>
          </a:xfrm>
          <a:prstGeom prst="straightConnector1">
            <a:avLst/>
          </a:prstGeom>
          <a:noFill/>
          <a:ln cap="flat" cmpd="sng" w="19050">
            <a:solidFill>
              <a:srgbClr val="A4CFC1"/>
            </a:solidFill>
            <a:prstDash val="solid"/>
            <a:miter lim="800000"/>
            <a:headEnd len="med" w="med" type="oval"/>
            <a:tailEnd len="med" w="med" type="oval"/>
          </a:ln>
        </p:spPr>
      </p:cxnSp>
      <p:sp>
        <p:nvSpPr>
          <p:cNvPr id="277" name="Google Shape;277;p39"/>
          <p:cNvSpPr txBox="1"/>
          <p:nvPr/>
        </p:nvSpPr>
        <p:spPr>
          <a:xfrm>
            <a:off x="1181700" y="8022551"/>
            <a:ext cx="5369100" cy="876000"/>
          </a:xfrm>
          <a:prstGeom prst="rect">
            <a:avLst/>
          </a:prstGeom>
          <a:noFill/>
          <a:ln>
            <a:noFill/>
          </a:ln>
        </p:spPr>
        <p:txBody>
          <a:bodyPr anchorCtr="0" anchor="ctr" bIns="45700" lIns="91425" spcFirstLastPara="1" rIns="91425" wrap="square" tIns="45700">
            <a:noAutofit/>
          </a:bodyPr>
          <a:lstStyle/>
          <a:p>
            <a:pPr indent="-304800" lvl="0" marL="457200" marR="0" rtl="0" algn="l">
              <a:lnSpc>
                <a:spcPct val="100000"/>
              </a:lnSpc>
              <a:spcBef>
                <a:spcPts val="0"/>
              </a:spcBef>
              <a:spcAft>
                <a:spcPts val="0"/>
              </a:spcAft>
              <a:buSzPts val="1200"/>
              <a:buFont typeface="Mada"/>
              <a:buChar char="●"/>
            </a:pPr>
            <a:r>
              <a:rPr b="1" lang="en" sz="1200">
                <a:solidFill>
                  <a:srgbClr val="FF0000"/>
                </a:solidFill>
                <a:latin typeface="Mada"/>
                <a:ea typeface="Mada"/>
                <a:cs typeface="Mada"/>
                <a:sym typeface="Mada"/>
              </a:rPr>
              <a:t>Regular insulin</a:t>
            </a:r>
            <a:r>
              <a:rPr b="1" lang="en" sz="1200">
                <a:latin typeface="Mada"/>
                <a:ea typeface="Mada"/>
                <a:cs typeface="Mada"/>
                <a:sym typeface="Mada"/>
              </a:rPr>
              <a:t>, </a:t>
            </a:r>
            <a:r>
              <a:rPr lang="en" sz="1200">
                <a:latin typeface="Mada"/>
                <a:ea typeface="Mada"/>
                <a:cs typeface="Mada"/>
                <a:sym typeface="Mada"/>
              </a:rPr>
              <a:t>should be administered by means of </a:t>
            </a:r>
            <a:r>
              <a:rPr b="1" lang="en" sz="1200">
                <a:solidFill>
                  <a:srgbClr val="FF0000"/>
                </a:solidFill>
                <a:latin typeface="Mada"/>
                <a:ea typeface="Mada"/>
                <a:cs typeface="Mada"/>
                <a:sym typeface="Mada"/>
              </a:rPr>
              <a:t>continuous I.V infusion in small doses</a:t>
            </a:r>
            <a:r>
              <a:rPr lang="en" sz="1200">
                <a:latin typeface="Mada"/>
                <a:ea typeface="Mada"/>
                <a:cs typeface="Mada"/>
                <a:sym typeface="Mada"/>
              </a:rPr>
              <a:t> through an infusion pump  (0.1 U/kg/h).</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Subcutaneous absorption of insulin is reduced in DKA because of dehydration</a:t>
            </a:r>
            <a:r>
              <a:rPr lang="en" sz="1200">
                <a:solidFill>
                  <a:srgbClr val="B7B7B7"/>
                </a:solidFill>
                <a:latin typeface="Mada"/>
                <a:ea typeface="Mada"/>
                <a:cs typeface="Mada"/>
                <a:sym typeface="Mada"/>
              </a:rPr>
              <a:t> </a:t>
            </a:r>
            <a:r>
              <a:rPr lang="en" sz="1200">
                <a:latin typeface="Mada"/>
                <a:ea typeface="Mada"/>
                <a:cs typeface="Mada"/>
                <a:sym typeface="Mada"/>
              </a:rPr>
              <a:t>therefore,</a:t>
            </a:r>
            <a:r>
              <a:rPr b="1" lang="en" sz="1200">
                <a:solidFill>
                  <a:srgbClr val="FF0000"/>
                </a:solidFill>
                <a:latin typeface="Mada"/>
                <a:ea typeface="Mada"/>
                <a:cs typeface="Mada"/>
                <a:sym typeface="Mada"/>
              </a:rPr>
              <a:t> intravenous routes are preferable</a:t>
            </a:r>
            <a:r>
              <a:rPr lang="en" sz="1200">
                <a:latin typeface="Mada"/>
                <a:ea typeface="Mada"/>
                <a:cs typeface="Mada"/>
                <a:sym typeface="Mada"/>
              </a:rPr>
              <a:t>.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Insulin stops lipolysis and promotes degradation of ketone bodies.</a:t>
            </a:r>
            <a:endParaRPr sz="1200">
              <a:latin typeface="Mada"/>
              <a:ea typeface="Mada"/>
              <a:cs typeface="Mada"/>
              <a:sym typeface="Mada"/>
            </a:endParaRPr>
          </a:p>
        </p:txBody>
      </p:sp>
      <p:sp>
        <p:nvSpPr>
          <p:cNvPr id="278" name="Google Shape;278;p39"/>
          <p:cNvSpPr txBox="1"/>
          <p:nvPr/>
        </p:nvSpPr>
        <p:spPr>
          <a:xfrm>
            <a:off x="2522824" y="7658476"/>
            <a:ext cx="2882700" cy="33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314043"/>
                </a:solidFill>
                <a:latin typeface="Mada"/>
                <a:ea typeface="Mada"/>
                <a:cs typeface="Mada"/>
                <a:sym typeface="Mada"/>
              </a:rPr>
              <a:t>Insulin therapy (short acting insulin)</a:t>
            </a:r>
            <a:endParaRPr b="1" sz="1200">
              <a:solidFill>
                <a:srgbClr val="314043"/>
              </a:solidFill>
              <a:latin typeface="Mada"/>
              <a:ea typeface="Mada"/>
              <a:cs typeface="Mada"/>
              <a:sym typeface="Mada"/>
            </a:endParaRPr>
          </a:p>
        </p:txBody>
      </p:sp>
      <p:cxnSp>
        <p:nvCxnSpPr>
          <p:cNvPr id="279" name="Google Shape;279;p39"/>
          <p:cNvCxnSpPr/>
          <p:nvPr/>
        </p:nvCxnSpPr>
        <p:spPr>
          <a:xfrm>
            <a:off x="1306459" y="7912451"/>
            <a:ext cx="5244300" cy="0"/>
          </a:xfrm>
          <a:prstGeom prst="straightConnector1">
            <a:avLst/>
          </a:prstGeom>
          <a:noFill/>
          <a:ln cap="flat" cmpd="sng" w="19050">
            <a:solidFill>
              <a:srgbClr val="314043"/>
            </a:solidFill>
            <a:prstDash val="solid"/>
            <a:miter lim="800000"/>
            <a:headEnd len="med" w="med" type="oval"/>
            <a:tailEnd len="med" w="med" type="oval"/>
          </a:ln>
        </p:spPr>
      </p:cxnSp>
      <p:cxnSp>
        <p:nvCxnSpPr>
          <p:cNvPr id="280" name="Google Shape;280;p39"/>
          <p:cNvCxnSpPr/>
          <p:nvPr/>
        </p:nvCxnSpPr>
        <p:spPr>
          <a:xfrm>
            <a:off x="1271048" y="9028526"/>
            <a:ext cx="5244300" cy="0"/>
          </a:xfrm>
          <a:prstGeom prst="straightConnector1">
            <a:avLst/>
          </a:prstGeom>
          <a:noFill/>
          <a:ln cap="flat" cmpd="sng" w="19050">
            <a:solidFill>
              <a:srgbClr val="314043"/>
            </a:solidFill>
            <a:prstDash val="solid"/>
            <a:miter lim="800000"/>
            <a:headEnd len="med" w="med" type="oval"/>
            <a:tailEnd len="med" w="med" type="oval"/>
          </a:ln>
        </p:spPr>
      </p:cxnSp>
      <p:grpSp>
        <p:nvGrpSpPr>
          <p:cNvPr id="281" name="Google Shape;281;p39"/>
          <p:cNvGrpSpPr/>
          <p:nvPr/>
        </p:nvGrpSpPr>
        <p:grpSpPr>
          <a:xfrm>
            <a:off x="615349" y="9302181"/>
            <a:ext cx="387272" cy="676355"/>
            <a:chOff x="4136752" y="1733232"/>
            <a:chExt cx="723738" cy="1422708"/>
          </a:xfrm>
        </p:grpSpPr>
        <p:sp>
          <p:nvSpPr>
            <p:cNvPr id="282" name="Google Shape;282;p39"/>
            <p:cNvSpPr/>
            <p:nvPr/>
          </p:nvSpPr>
          <p:spPr>
            <a:xfrm>
              <a:off x="4149190" y="1733232"/>
              <a:ext cx="711300" cy="1422600"/>
            </a:xfrm>
            <a:prstGeom prst="chevron">
              <a:avLst>
                <a:gd fmla="val 52989" name="adj"/>
              </a:avLst>
            </a:pr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3" name="Google Shape;283;p39"/>
            <p:cNvSpPr/>
            <p:nvPr/>
          </p:nvSpPr>
          <p:spPr>
            <a:xfrm rot="10800000">
              <a:off x="4136752" y="2819640"/>
              <a:ext cx="288000" cy="336300"/>
            </a:xfrm>
            <a:prstGeom prst="rect">
              <a:avLst/>
            </a:pr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84" name="Google Shape;284;p39"/>
            <p:cNvSpPr/>
            <p:nvPr/>
          </p:nvSpPr>
          <p:spPr>
            <a:xfrm rot="10800000">
              <a:off x="4136752" y="1733274"/>
              <a:ext cx="288000" cy="336300"/>
            </a:xfrm>
            <a:prstGeom prst="rect">
              <a:avLst/>
            </a:pr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85" name="Google Shape;285;p39"/>
          <p:cNvSpPr txBox="1"/>
          <p:nvPr/>
        </p:nvSpPr>
        <p:spPr>
          <a:xfrm>
            <a:off x="0" y="9344883"/>
            <a:ext cx="730800" cy="553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100" u="none" cap="none" strike="noStrike">
                <a:solidFill>
                  <a:srgbClr val="78B8A3"/>
                </a:solidFill>
                <a:latin typeface="Exo"/>
                <a:ea typeface="Exo"/>
                <a:cs typeface="Exo"/>
                <a:sym typeface="Exo"/>
              </a:rPr>
              <a:t>0</a:t>
            </a:r>
            <a:r>
              <a:rPr b="1" lang="en" sz="3100">
                <a:solidFill>
                  <a:srgbClr val="78B8A3"/>
                </a:solidFill>
                <a:latin typeface="Exo"/>
                <a:ea typeface="Exo"/>
                <a:cs typeface="Exo"/>
                <a:sym typeface="Exo"/>
              </a:rPr>
              <a:t>3</a:t>
            </a:r>
            <a:endParaRPr b="1" sz="3100">
              <a:solidFill>
                <a:srgbClr val="78B8A3"/>
              </a:solidFill>
              <a:latin typeface="Exo"/>
              <a:ea typeface="Exo"/>
              <a:cs typeface="Exo"/>
              <a:sym typeface="Exo"/>
            </a:endParaRPr>
          </a:p>
          <a:p>
            <a:pPr indent="0" lvl="0" marL="0" marR="0" rtl="0" algn="ctr">
              <a:spcBef>
                <a:spcPts val="0"/>
              </a:spcBef>
              <a:spcAft>
                <a:spcPts val="0"/>
              </a:spcAft>
              <a:buNone/>
            </a:pPr>
            <a:r>
              <a:t/>
            </a:r>
            <a:endParaRPr b="1">
              <a:solidFill>
                <a:srgbClr val="78B8A3"/>
              </a:solidFill>
              <a:latin typeface="Exo"/>
              <a:ea typeface="Exo"/>
              <a:cs typeface="Exo"/>
              <a:sym typeface="Exo"/>
            </a:endParaRPr>
          </a:p>
        </p:txBody>
      </p:sp>
      <p:sp>
        <p:nvSpPr>
          <p:cNvPr id="286" name="Google Shape;286;p39"/>
          <p:cNvSpPr txBox="1"/>
          <p:nvPr/>
        </p:nvSpPr>
        <p:spPr>
          <a:xfrm>
            <a:off x="1190414" y="10391650"/>
            <a:ext cx="5525700" cy="676200"/>
          </a:xfrm>
          <a:prstGeom prst="rect">
            <a:avLst/>
          </a:prstGeom>
          <a:noFill/>
          <a:ln>
            <a:noFill/>
          </a:ln>
        </p:spPr>
        <p:txBody>
          <a:bodyPr anchorCtr="0" anchor="t" bIns="45700" lIns="91425" spcFirstLastPara="1" rIns="91425" wrap="square" tIns="45700">
            <a:noAutofit/>
          </a:bodyPr>
          <a:lstStyle/>
          <a:p>
            <a:pPr indent="-304800" lvl="0" marL="457200" marR="0" rtl="0" algn="l">
              <a:spcBef>
                <a:spcPts val="0"/>
              </a:spcBef>
              <a:spcAft>
                <a:spcPts val="0"/>
              </a:spcAft>
              <a:buSzPts val="1200"/>
              <a:buFont typeface="Mada"/>
              <a:buChar char="●"/>
            </a:pPr>
            <a:r>
              <a:rPr b="1" lang="en" sz="1200">
                <a:latin typeface="Mada"/>
                <a:ea typeface="Mada"/>
                <a:cs typeface="Mada"/>
                <a:sym typeface="Mada"/>
              </a:rPr>
              <a:t>For correction of metabolic acidosis</a:t>
            </a:r>
            <a:r>
              <a:rPr lang="en" sz="1200">
                <a:latin typeface="Mada"/>
                <a:ea typeface="Mada"/>
                <a:cs typeface="Mada"/>
                <a:sym typeface="Mada"/>
              </a:rPr>
              <a:t> </a:t>
            </a:r>
            <a:endParaRPr sz="1200">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bicarbonate therapy should be used </a:t>
            </a:r>
            <a:r>
              <a:rPr b="1" lang="en" sz="1200">
                <a:solidFill>
                  <a:srgbClr val="FF0000"/>
                </a:solidFill>
                <a:latin typeface="Mada"/>
                <a:ea typeface="Mada"/>
                <a:cs typeface="Mada"/>
                <a:sym typeface="Mada"/>
              </a:rPr>
              <a:t>only if the arterial pH &lt; 7.0</a:t>
            </a:r>
            <a:r>
              <a:rPr lang="en" sz="1200">
                <a:latin typeface="Mada"/>
                <a:ea typeface="Mada"/>
                <a:cs typeface="Mada"/>
                <a:sym typeface="Mada"/>
              </a:rPr>
              <a:t> </a:t>
            </a:r>
            <a:r>
              <a:rPr b="1" lang="en" sz="1200">
                <a:solidFill>
                  <a:srgbClr val="FF0000"/>
                </a:solidFill>
                <a:latin typeface="Mada"/>
                <a:ea typeface="Mada"/>
                <a:cs typeface="Mada"/>
                <a:sym typeface="Mada"/>
              </a:rPr>
              <a:t>after  1 hour of hydration</a:t>
            </a:r>
            <a:r>
              <a:rPr lang="en" sz="1200">
                <a:latin typeface="Mada"/>
                <a:ea typeface="Mada"/>
                <a:cs typeface="Mada"/>
                <a:sym typeface="Mada"/>
              </a:rPr>
              <a:t>, (sodium bicarbonate should be administered every 2 hours until the pH is at least 7.0).</a:t>
            </a:r>
            <a:endParaRPr sz="1200">
              <a:latin typeface="Mada"/>
              <a:ea typeface="Mada"/>
              <a:cs typeface="Mada"/>
              <a:sym typeface="Mada"/>
            </a:endParaRPr>
          </a:p>
        </p:txBody>
      </p:sp>
      <p:sp>
        <p:nvSpPr>
          <p:cNvPr id="287" name="Google Shape;287;p39"/>
          <p:cNvSpPr txBox="1"/>
          <p:nvPr/>
        </p:nvSpPr>
        <p:spPr>
          <a:xfrm>
            <a:off x="3125658" y="9161876"/>
            <a:ext cx="2769900" cy="26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78B8A3"/>
                </a:solidFill>
                <a:latin typeface="Mada"/>
                <a:ea typeface="Mada"/>
                <a:cs typeface="Mada"/>
                <a:sym typeface="Mada"/>
              </a:rPr>
              <a:t>Potassium therapy </a:t>
            </a:r>
            <a:endParaRPr b="1" sz="1200">
              <a:solidFill>
                <a:srgbClr val="78B8A3"/>
              </a:solidFill>
              <a:latin typeface="Mada"/>
              <a:ea typeface="Mada"/>
              <a:cs typeface="Mada"/>
              <a:sym typeface="Mada"/>
            </a:endParaRPr>
          </a:p>
        </p:txBody>
      </p:sp>
      <p:cxnSp>
        <p:nvCxnSpPr>
          <p:cNvPr id="288" name="Google Shape;288;p39"/>
          <p:cNvCxnSpPr/>
          <p:nvPr/>
        </p:nvCxnSpPr>
        <p:spPr>
          <a:xfrm>
            <a:off x="1292263" y="10024001"/>
            <a:ext cx="5244300" cy="0"/>
          </a:xfrm>
          <a:prstGeom prst="straightConnector1">
            <a:avLst/>
          </a:prstGeom>
          <a:noFill/>
          <a:ln cap="flat" cmpd="sng" w="19050">
            <a:solidFill>
              <a:srgbClr val="78B8A3"/>
            </a:solidFill>
            <a:prstDash val="solid"/>
            <a:miter lim="800000"/>
            <a:headEnd len="med" w="med" type="oval"/>
            <a:tailEnd len="med" w="med" type="oval"/>
          </a:ln>
        </p:spPr>
      </p:cxnSp>
      <p:cxnSp>
        <p:nvCxnSpPr>
          <p:cNvPr id="289" name="Google Shape;289;p39"/>
          <p:cNvCxnSpPr/>
          <p:nvPr/>
        </p:nvCxnSpPr>
        <p:spPr>
          <a:xfrm>
            <a:off x="1290363" y="9428126"/>
            <a:ext cx="5244300" cy="0"/>
          </a:xfrm>
          <a:prstGeom prst="straightConnector1">
            <a:avLst/>
          </a:prstGeom>
          <a:noFill/>
          <a:ln cap="flat" cmpd="sng" w="19050">
            <a:solidFill>
              <a:srgbClr val="78B8A3"/>
            </a:solidFill>
            <a:prstDash val="solid"/>
            <a:miter lim="800000"/>
            <a:headEnd len="med" w="med" type="oval"/>
            <a:tailEnd len="med" w="med" type="oval"/>
          </a:ln>
        </p:spPr>
      </p:cxnSp>
      <p:grpSp>
        <p:nvGrpSpPr>
          <p:cNvPr id="290" name="Google Shape;290;p39"/>
          <p:cNvGrpSpPr/>
          <p:nvPr/>
        </p:nvGrpSpPr>
        <p:grpSpPr>
          <a:xfrm>
            <a:off x="615349" y="10418487"/>
            <a:ext cx="387272" cy="648613"/>
            <a:chOff x="4136752" y="1733232"/>
            <a:chExt cx="723738" cy="1422708"/>
          </a:xfrm>
        </p:grpSpPr>
        <p:sp>
          <p:nvSpPr>
            <p:cNvPr id="291" name="Google Shape;291;p39"/>
            <p:cNvSpPr/>
            <p:nvPr/>
          </p:nvSpPr>
          <p:spPr>
            <a:xfrm>
              <a:off x="4149190" y="1733232"/>
              <a:ext cx="711300" cy="1422600"/>
            </a:xfrm>
            <a:prstGeom prst="chevron">
              <a:avLst>
                <a:gd fmla="val 52989" name="adj"/>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2" name="Google Shape;292;p39"/>
            <p:cNvSpPr/>
            <p:nvPr/>
          </p:nvSpPr>
          <p:spPr>
            <a:xfrm rot="10800000">
              <a:off x="4136752" y="2819640"/>
              <a:ext cx="288000" cy="3363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3" name="Google Shape;293;p39"/>
            <p:cNvSpPr/>
            <p:nvPr/>
          </p:nvSpPr>
          <p:spPr>
            <a:xfrm rot="10800000">
              <a:off x="4136752" y="1733274"/>
              <a:ext cx="288000" cy="3363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94" name="Google Shape;294;p39"/>
          <p:cNvSpPr txBox="1"/>
          <p:nvPr/>
        </p:nvSpPr>
        <p:spPr>
          <a:xfrm>
            <a:off x="-30375" y="10453175"/>
            <a:ext cx="799500" cy="553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100" u="none" cap="none" strike="noStrike">
                <a:solidFill>
                  <a:srgbClr val="999999"/>
                </a:solidFill>
                <a:latin typeface="Exo"/>
                <a:ea typeface="Exo"/>
                <a:cs typeface="Exo"/>
                <a:sym typeface="Exo"/>
              </a:rPr>
              <a:t>0</a:t>
            </a:r>
            <a:r>
              <a:rPr b="1" lang="en" sz="3100">
                <a:solidFill>
                  <a:srgbClr val="999999"/>
                </a:solidFill>
                <a:latin typeface="Exo"/>
                <a:ea typeface="Exo"/>
                <a:cs typeface="Exo"/>
                <a:sym typeface="Exo"/>
              </a:rPr>
              <a:t>4</a:t>
            </a:r>
            <a:endParaRPr b="1" sz="3100">
              <a:solidFill>
                <a:srgbClr val="999999"/>
              </a:solidFill>
              <a:latin typeface="Exo"/>
              <a:ea typeface="Exo"/>
              <a:cs typeface="Exo"/>
              <a:sym typeface="Exo"/>
            </a:endParaRPr>
          </a:p>
          <a:p>
            <a:pPr indent="0" lvl="0" marL="0" marR="0" rtl="0" algn="ctr">
              <a:spcBef>
                <a:spcPts val="0"/>
              </a:spcBef>
              <a:spcAft>
                <a:spcPts val="0"/>
              </a:spcAft>
              <a:buNone/>
            </a:pPr>
            <a:r>
              <a:t/>
            </a:r>
            <a:endParaRPr b="1">
              <a:solidFill>
                <a:srgbClr val="999999"/>
              </a:solidFill>
              <a:latin typeface="Exo"/>
              <a:ea typeface="Exo"/>
              <a:cs typeface="Exo"/>
              <a:sym typeface="Exo"/>
            </a:endParaRPr>
          </a:p>
        </p:txBody>
      </p:sp>
      <p:sp>
        <p:nvSpPr>
          <p:cNvPr id="295" name="Google Shape;295;p39"/>
          <p:cNvSpPr txBox="1"/>
          <p:nvPr/>
        </p:nvSpPr>
        <p:spPr>
          <a:xfrm>
            <a:off x="1224846" y="9405426"/>
            <a:ext cx="5436000" cy="438300"/>
          </a:xfrm>
          <a:prstGeom prst="rect">
            <a:avLst/>
          </a:prstGeom>
          <a:noFill/>
          <a:ln>
            <a:noFill/>
          </a:ln>
        </p:spPr>
        <p:txBody>
          <a:bodyPr anchorCtr="0" anchor="t" bIns="45700" lIns="91425" spcFirstLastPara="1" rIns="91425" wrap="square" tIns="45700">
            <a:noAutofit/>
          </a:bodyPr>
          <a:lstStyle/>
          <a:p>
            <a:pPr indent="-304800" lvl="0" marL="457200" marR="0" rtl="0" algn="l">
              <a:spcBef>
                <a:spcPts val="0"/>
              </a:spcBef>
              <a:spcAft>
                <a:spcPts val="0"/>
              </a:spcAft>
              <a:buSzPts val="1200"/>
              <a:buFont typeface="Mada"/>
              <a:buChar char="●"/>
            </a:pPr>
            <a:r>
              <a:rPr lang="en" sz="1200">
                <a:latin typeface="Mada"/>
                <a:ea typeface="Mada"/>
                <a:cs typeface="Mada"/>
                <a:sym typeface="Mada"/>
              </a:rPr>
              <a:t>potassium replacement must be initiated, added to infusion fluid to correct serum potassium concentration </a:t>
            </a:r>
            <a:r>
              <a:rPr lang="en" sz="1200">
                <a:solidFill>
                  <a:srgbClr val="6AA84F"/>
                </a:solidFill>
                <a:latin typeface="Mada"/>
                <a:ea typeface="Mada"/>
                <a:cs typeface="Mada"/>
                <a:sym typeface="Mada"/>
              </a:rPr>
              <a:t>(to fix hypokalemia which can be worsened by insulin therapy too)</a:t>
            </a:r>
            <a:endParaRPr sz="1200">
              <a:solidFill>
                <a:srgbClr val="6AA84F"/>
              </a:solidFill>
              <a:latin typeface="Mada"/>
              <a:ea typeface="Mada"/>
              <a:cs typeface="Mada"/>
              <a:sym typeface="Mada"/>
            </a:endParaRPr>
          </a:p>
        </p:txBody>
      </p:sp>
      <p:sp>
        <p:nvSpPr>
          <p:cNvPr id="296" name="Google Shape;296;p39"/>
          <p:cNvSpPr txBox="1"/>
          <p:nvPr/>
        </p:nvSpPr>
        <p:spPr>
          <a:xfrm>
            <a:off x="3064579" y="10128581"/>
            <a:ext cx="2769900" cy="26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999999"/>
                </a:solidFill>
                <a:latin typeface="Mada"/>
                <a:ea typeface="Mada"/>
                <a:cs typeface="Mada"/>
                <a:sym typeface="Mada"/>
              </a:rPr>
              <a:t>Bicarbonate therapy </a:t>
            </a:r>
            <a:endParaRPr b="1" sz="1200">
              <a:solidFill>
                <a:srgbClr val="999999"/>
              </a:solidFill>
              <a:latin typeface="Mada"/>
              <a:ea typeface="Mada"/>
              <a:cs typeface="Mada"/>
              <a:sym typeface="Mada"/>
            </a:endParaRPr>
          </a:p>
        </p:txBody>
      </p:sp>
      <p:cxnSp>
        <p:nvCxnSpPr>
          <p:cNvPr id="297" name="Google Shape;297;p39"/>
          <p:cNvCxnSpPr/>
          <p:nvPr/>
        </p:nvCxnSpPr>
        <p:spPr>
          <a:xfrm>
            <a:off x="1292276" y="10364950"/>
            <a:ext cx="5244300" cy="0"/>
          </a:xfrm>
          <a:prstGeom prst="straightConnector1">
            <a:avLst/>
          </a:prstGeom>
          <a:noFill/>
          <a:ln cap="flat" cmpd="sng" w="19050">
            <a:solidFill>
              <a:srgbClr val="999999"/>
            </a:solidFill>
            <a:prstDash val="solid"/>
            <a:miter lim="800000"/>
            <a:headEnd len="med" w="med" type="oval"/>
            <a:tailEnd len="med" w="med" type="oval"/>
          </a:ln>
        </p:spPr>
      </p:cxnSp>
      <p:cxnSp>
        <p:nvCxnSpPr>
          <p:cNvPr id="298" name="Google Shape;298;p39"/>
          <p:cNvCxnSpPr/>
          <p:nvPr/>
        </p:nvCxnSpPr>
        <p:spPr>
          <a:xfrm>
            <a:off x="1292276" y="11205275"/>
            <a:ext cx="5244300" cy="0"/>
          </a:xfrm>
          <a:prstGeom prst="straightConnector1">
            <a:avLst/>
          </a:prstGeom>
          <a:noFill/>
          <a:ln cap="flat" cmpd="sng" w="19050">
            <a:solidFill>
              <a:srgbClr val="999999"/>
            </a:solidFill>
            <a:prstDash val="solid"/>
            <a:miter lim="800000"/>
            <a:headEnd len="med" w="med" type="oval"/>
            <a:tailEnd len="med" w="med" type="oval"/>
          </a:ln>
        </p:spPr>
      </p:cxnSp>
      <p:sp>
        <p:nvSpPr>
          <p:cNvPr id="299" name="Google Shape;299;p39"/>
          <p:cNvSpPr txBox="1"/>
          <p:nvPr/>
        </p:nvSpPr>
        <p:spPr>
          <a:xfrm>
            <a:off x="-52075" y="11345200"/>
            <a:ext cx="5568000" cy="6441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AutoNum type="arabicPeriod"/>
            </a:pPr>
            <a:r>
              <a:rPr lang="en" sz="1100">
                <a:solidFill>
                  <a:srgbClr val="6AA84F"/>
                </a:solidFill>
                <a:latin typeface="Mada"/>
                <a:ea typeface="Mada"/>
                <a:cs typeface="Mada"/>
                <a:sym typeface="Mada"/>
              </a:rPr>
              <a:t>symptomatic treatment</a:t>
            </a:r>
            <a:endParaRPr sz="11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0"/>
          <p:cNvSpPr txBox="1"/>
          <p:nvPr/>
        </p:nvSpPr>
        <p:spPr>
          <a:xfrm>
            <a:off x="4500" y="11302925"/>
            <a:ext cx="6201600" cy="584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CCCCCC"/>
              </a:buClr>
              <a:buSzPts val="1100"/>
              <a:buFont typeface="Mada"/>
              <a:buAutoNum type="arabicPeriod"/>
            </a:pPr>
            <a:r>
              <a:rPr lang="en" sz="1100">
                <a:solidFill>
                  <a:srgbClr val="CCCCCC"/>
                </a:solidFill>
                <a:latin typeface="Mada"/>
                <a:ea typeface="Mada"/>
                <a:cs typeface="Mada"/>
                <a:sym typeface="Mada"/>
              </a:rPr>
              <a:t>Induced by insulin secretagogues only, and not insulin sensitizers (e.g. metformin, TZD)</a:t>
            </a:r>
            <a:endParaRPr sz="1100">
              <a:solidFill>
                <a:srgbClr val="CCCCCC"/>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 sz="1100">
                <a:solidFill>
                  <a:srgbClr val="6AA84F"/>
                </a:solidFill>
                <a:latin typeface="Mada"/>
                <a:ea typeface="Mada"/>
                <a:cs typeface="Mada"/>
                <a:sym typeface="Mada"/>
              </a:rPr>
              <a:t>If the patient is on beta-blockers he may not experience the typical adrenergic warning symptoms </a:t>
            </a:r>
            <a:endParaRPr sz="1100">
              <a:solidFill>
                <a:srgbClr val="6AA84F"/>
              </a:solidFill>
              <a:latin typeface="Mada"/>
              <a:ea typeface="Mada"/>
              <a:cs typeface="Mada"/>
              <a:sym typeface="Mada"/>
            </a:endParaRPr>
          </a:p>
        </p:txBody>
      </p:sp>
      <p:sp>
        <p:nvSpPr>
          <p:cNvPr id="305" name="Google Shape;305;p40"/>
          <p:cNvSpPr/>
          <p:nvPr/>
        </p:nvSpPr>
        <p:spPr>
          <a:xfrm>
            <a:off x="672100" y="1885455"/>
            <a:ext cx="873900" cy="408300"/>
          </a:xfrm>
          <a:prstGeom prst="ellipse">
            <a:avLst/>
          </a:prstGeom>
          <a:solidFill>
            <a:srgbClr val="3140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78B8A3"/>
                </a:solidFill>
                <a:latin typeface="Changa"/>
                <a:ea typeface="Changa"/>
                <a:cs typeface="Changa"/>
                <a:sym typeface="Changa"/>
              </a:rPr>
              <a:t>2</a:t>
            </a:r>
            <a:endParaRPr b="1" i="0" sz="1200" u="none" cap="none" strike="noStrike">
              <a:solidFill>
                <a:srgbClr val="78B8A3"/>
              </a:solidFill>
              <a:latin typeface="Changa"/>
              <a:ea typeface="Changa"/>
              <a:cs typeface="Changa"/>
              <a:sym typeface="Changa"/>
            </a:endParaRPr>
          </a:p>
        </p:txBody>
      </p:sp>
      <p:sp>
        <p:nvSpPr>
          <p:cNvPr id="306" name="Google Shape;306;p40"/>
          <p:cNvSpPr/>
          <p:nvPr/>
        </p:nvSpPr>
        <p:spPr>
          <a:xfrm>
            <a:off x="2462324" y="2324375"/>
            <a:ext cx="1789500" cy="1528500"/>
          </a:xfrm>
          <a:prstGeom prst="ellipse">
            <a:avLst/>
          </a:prstGeom>
          <a:noFill/>
          <a:ln cap="flat" cmpd="sng" w="28575">
            <a:solidFill>
              <a:srgbClr val="78B8A3"/>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314043"/>
              </a:solidFill>
              <a:latin typeface="Georgia"/>
              <a:ea typeface="Georgia"/>
              <a:cs typeface="Georgia"/>
              <a:sym typeface="Georgia"/>
            </a:endParaRPr>
          </a:p>
        </p:txBody>
      </p:sp>
      <p:cxnSp>
        <p:nvCxnSpPr>
          <p:cNvPr id="307" name="Google Shape;307;p40"/>
          <p:cNvCxnSpPr>
            <a:stCxn id="306" idx="7"/>
            <a:endCxn id="308" idx="2"/>
          </p:cNvCxnSpPr>
          <p:nvPr/>
        </p:nvCxnSpPr>
        <p:spPr>
          <a:xfrm rot="-5400000">
            <a:off x="4252558" y="1789819"/>
            <a:ext cx="495600" cy="1021200"/>
          </a:xfrm>
          <a:prstGeom prst="bentConnector2">
            <a:avLst/>
          </a:prstGeom>
          <a:noFill/>
          <a:ln cap="flat" cmpd="sng" w="9525">
            <a:solidFill>
              <a:srgbClr val="78B8A3"/>
            </a:solidFill>
            <a:prstDash val="solid"/>
            <a:round/>
            <a:headEnd len="med" w="med" type="none"/>
            <a:tailEnd len="med" w="med" type="oval"/>
          </a:ln>
        </p:spPr>
      </p:cxnSp>
      <p:cxnSp>
        <p:nvCxnSpPr>
          <p:cNvPr id="309" name="Google Shape;309;p40"/>
          <p:cNvCxnSpPr>
            <a:stCxn id="306" idx="5"/>
            <a:endCxn id="310" idx="2"/>
          </p:cNvCxnSpPr>
          <p:nvPr/>
        </p:nvCxnSpPr>
        <p:spPr>
          <a:xfrm flipH="1" rot="-5400000">
            <a:off x="4418008" y="3200781"/>
            <a:ext cx="139200" cy="995700"/>
          </a:xfrm>
          <a:prstGeom prst="bentConnector2">
            <a:avLst/>
          </a:prstGeom>
          <a:noFill/>
          <a:ln cap="flat" cmpd="sng" w="9525">
            <a:solidFill>
              <a:srgbClr val="78B8A3"/>
            </a:solidFill>
            <a:prstDash val="solid"/>
            <a:round/>
            <a:headEnd len="med" w="med" type="none"/>
            <a:tailEnd len="med" w="med" type="oval"/>
          </a:ln>
        </p:spPr>
      </p:cxnSp>
      <p:cxnSp>
        <p:nvCxnSpPr>
          <p:cNvPr id="311" name="Google Shape;311;p40"/>
          <p:cNvCxnSpPr>
            <a:stCxn id="306" idx="1"/>
            <a:endCxn id="305" idx="6"/>
          </p:cNvCxnSpPr>
          <p:nvPr/>
        </p:nvCxnSpPr>
        <p:spPr>
          <a:xfrm flipH="1" rot="5400000">
            <a:off x="1905840" y="1729669"/>
            <a:ext cx="458700" cy="1178400"/>
          </a:xfrm>
          <a:prstGeom prst="bentConnector2">
            <a:avLst/>
          </a:prstGeom>
          <a:noFill/>
          <a:ln cap="flat" cmpd="sng" w="9525">
            <a:solidFill>
              <a:srgbClr val="78B8A3"/>
            </a:solidFill>
            <a:prstDash val="solid"/>
            <a:round/>
            <a:headEnd len="med" w="med" type="none"/>
            <a:tailEnd len="med" w="med" type="oval"/>
          </a:ln>
        </p:spPr>
      </p:cxnSp>
      <p:cxnSp>
        <p:nvCxnSpPr>
          <p:cNvPr id="312" name="Google Shape;312;p40"/>
          <p:cNvCxnSpPr>
            <a:stCxn id="306" idx="3"/>
            <a:endCxn id="313" idx="6"/>
          </p:cNvCxnSpPr>
          <p:nvPr/>
        </p:nvCxnSpPr>
        <p:spPr>
          <a:xfrm rot="5400000">
            <a:off x="2068890" y="3112731"/>
            <a:ext cx="139200" cy="1171800"/>
          </a:xfrm>
          <a:prstGeom prst="bentConnector2">
            <a:avLst/>
          </a:prstGeom>
          <a:noFill/>
          <a:ln cap="flat" cmpd="sng" w="9525">
            <a:solidFill>
              <a:srgbClr val="78B8A3"/>
            </a:solidFill>
            <a:prstDash val="solid"/>
            <a:round/>
            <a:headEnd len="med" w="med" type="none"/>
            <a:tailEnd len="med" w="med" type="oval"/>
          </a:ln>
        </p:spPr>
      </p:cxnSp>
      <p:sp>
        <p:nvSpPr>
          <p:cNvPr id="314" name="Google Shape;314;p40"/>
          <p:cNvSpPr txBox="1"/>
          <p:nvPr/>
        </p:nvSpPr>
        <p:spPr>
          <a:xfrm>
            <a:off x="4602450" y="2300443"/>
            <a:ext cx="2135400" cy="1061400"/>
          </a:xfrm>
          <a:prstGeom prst="rect">
            <a:avLst/>
          </a:prstGeom>
          <a:no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Overdose of insulin or oral hypoglycemic drugs </a:t>
            </a:r>
            <a:r>
              <a:rPr lang="en" sz="1200">
                <a:latin typeface="Mada"/>
                <a:ea typeface="Mada"/>
                <a:cs typeface="Mada"/>
                <a:sym typeface="Mada"/>
              </a:rPr>
              <a:t>(sulfonylureas - meglitinides</a:t>
            </a:r>
            <a:r>
              <a:rPr lang="en" sz="1200">
                <a:latin typeface="Mada"/>
                <a:ea typeface="Mada"/>
                <a:cs typeface="Mada"/>
                <a:sym typeface="Mada"/>
              </a:rPr>
              <a:t>)</a:t>
            </a:r>
            <a:r>
              <a:rPr baseline="30000" lang="en" sz="1200">
                <a:solidFill>
                  <a:srgbClr val="B7B7B7"/>
                </a:solidFill>
                <a:latin typeface="Mada"/>
                <a:ea typeface="Mada"/>
                <a:cs typeface="Mada"/>
                <a:sym typeface="Mada"/>
              </a:rPr>
              <a:t>1</a:t>
            </a:r>
            <a:endParaRPr baseline="30000" sz="1200">
              <a:solidFill>
                <a:srgbClr val="B7B7B7"/>
              </a:solidFill>
              <a:latin typeface="Mada"/>
              <a:ea typeface="Mada"/>
              <a:cs typeface="Mada"/>
              <a:sym typeface="Mada"/>
            </a:endParaRPr>
          </a:p>
        </p:txBody>
      </p:sp>
      <p:sp>
        <p:nvSpPr>
          <p:cNvPr id="315" name="Google Shape;315;p40"/>
          <p:cNvSpPr txBox="1"/>
          <p:nvPr/>
        </p:nvSpPr>
        <p:spPr>
          <a:xfrm>
            <a:off x="4602450" y="4042700"/>
            <a:ext cx="2135400" cy="471000"/>
          </a:xfrm>
          <a:prstGeom prst="rect">
            <a:avLst/>
          </a:prstGeom>
          <a:no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Missed or delayed meal</a:t>
            </a:r>
            <a:endParaRPr sz="1200">
              <a:latin typeface="Mada"/>
              <a:ea typeface="Mada"/>
              <a:cs typeface="Mada"/>
              <a:sym typeface="Mada"/>
            </a:endParaRPr>
          </a:p>
        </p:txBody>
      </p:sp>
      <p:sp>
        <p:nvSpPr>
          <p:cNvPr id="308" name="Google Shape;308;p40"/>
          <p:cNvSpPr/>
          <p:nvPr/>
        </p:nvSpPr>
        <p:spPr>
          <a:xfrm>
            <a:off x="5010890" y="1856968"/>
            <a:ext cx="1017600" cy="391200"/>
          </a:xfrm>
          <a:prstGeom prst="ellipse">
            <a:avLst/>
          </a:prstGeom>
          <a:solidFill>
            <a:srgbClr val="78B8A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314043"/>
                </a:solidFill>
                <a:latin typeface="Changa"/>
                <a:ea typeface="Changa"/>
                <a:cs typeface="Changa"/>
                <a:sym typeface="Changa"/>
              </a:rPr>
              <a:t>1</a:t>
            </a:r>
            <a:endParaRPr b="1" i="0" sz="1200" u="none" cap="none" strike="noStrike">
              <a:solidFill>
                <a:srgbClr val="314043"/>
              </a:solidFill>
              <a:latin typeface="Changa"/>
              <a:ea typeface="Changa"/>
              <a:cs typeface="Changa"/>
              <a:sym typeface="Changa"/>
            </a:endParaRPr>
          </a:p>
        </p:txBody>
      </p:sp>
      <p:sp>
        <p:nvSpPr>
          <p:cNvPr id="316" name="Google Shape;316;p40"/>
          <p:cNvSpPr txBox="1"/>
          <p:nvPr/>
        </p:nvSpPr>
        <p:spPr>
          <a:xfrm>
            <a:off x="126250" y="4039925"/>
            <a:ext cx="1921800" cy="471000"/>
          </a:xfrm>
          <a:prstGeom prst="rect">
            <a:avLst/>
          </a:prstGeom>
          <a:no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Excessive physical exercise</a:t>
            </a:r>
            <a:endParaRPr sz="1200">
              <a:latin typeface="Mada"/>
              <a:ea typeface="Mada"/>
              <a:cs typeface="Mada"/>
              <a:sym typeface="Mada"/>
            </a:endParaRPr>
          </a:p>
        </p:txBody>
      </p:sp>
      <p:sp>
        <p:nvSpPr>
          <p:cNvPr id="317" name="Google Shape;317;p40"/>
          <p:cNvSpPr txBox="1"/>
          <p:nvPr/>
        </p:nvSpPr>
        <p:spPr>
          <a:xfrm>
            <a:off x="126250" y="2323243"/>
            <a:ext cx="1965600" cy="1061400"/>
          </a:xfrm>
          <a:prstGeom prst="rect">
            <a:avLst/>
          </a:prstGeom>
          <a:noFill/>
          <a:ln cap="flat" cmpd="sng" w="19050">
            <a:solidFill>
              <a:srgbClr val="B7B7B7"/>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Hypoglycemia can be an early manifestation of other serious disorders (sepsis, congenital heart disease, cerebral hemorrhage)</a:t>
            </a:r>
            <a:endParaRPr sz="1200">
              <a:latin typeface="Mada"/>
              <a:ea typeface="Mada"/>
              <a:cs typeface="Mada"/>
              <a:sym typeface="Mada"/>
            </a:endParaRPr>
          </a:p>
        </p:txBody>
      </p:sp>
      <p:sp>
        <p:nvSpPr>
          <p:cNvPr id="313" name="Google Shape;313;p40"/>
          <p:cNvSpPr/>
          <p:nvPr/>
        </p:nvSpPr>
        <p:spPr>
          <a:xfrm>
            <a:off x="684146" y="3563967"/>
            <a:ext cx="868500" cy="408300"/>
          </a:xfrm>
          <a:prstGeom prst="ellipse">
            <a:avLst/>
          </a:prstGeom>
          <a:solidFill>
            <a:srgbClr val="A7E3C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78B8A3"/>
                </a:solidFill>
                <a:latin typeface="Changa"/>
                <a:ea typeface="Changa"/>
                <a:cs typeface="Changa"/>
                <a:sym typeface="Changa"/>
              </a:rPr>
              <a:t>4</a:t>
            </a:r>
            <a:endParaRPr b="1" i="0" sz="1200" u="none" cap="none" strike="noStrike">
              <a:solidFill>
                <a:srgbClr val="78B8A3"/>
              </a:solidFill>
              <a:latin typeface="Changa"/>
              <a:ea typeface="Changa"/>
              <a:cs typeface="Changa"/>
              <a:sym typeface="Changa"/>
            </a:endParaRPr>
          </a:p>
        </p:txBody>
      </p:sp>
      <p:sp>
        <p:nvSpPr>
          <p:cNvPr id="310" name="Google Shape;310;p40"/>
          <p:cNvSpPr/>
          <p:nvPr/>
        </p:nvSpPr>
        <p:spPr>
          <a:xfrm>
            <a:off x="4985349" y="3572518"/>
            <a:ext cx="986700" cy="391200"/>
          </a:xfrm>
          <a:prstGeom prst="ellipse">
            <a:avLst/>
          </a:prstGeom>
          <a:solidFill>
            <a:srgbClr val="C8E8D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78B8A3"/>
                </a:solidFill>
                <a:latin typeface="Changa"/>
                <a:ea typeface="Changa"/>
                <a:cs typeface="Changa"/>
                <a:sym typeface="Changa"/>
              </a:rPr>
              <a:t>3</a:t>
            </a:r>
            <a:endParaRPr b="1" i="0" sz="1200" u="none" cap="none" strike="noStrike">
              <a:solidFill>
                <a:srgbClr val="78B8A3"/>
              </a:solidFill>
              <a:latin typeface="Changa"/>
              <a:ea typeface="Changa"/>
              <a:cs typeface="Changa"/>
              <a:sym typeface="Changa"/>
            </a:endParaRPr>
          </a:p>
        </p:txBody>
      </p:sp>
      <p:sp>
        <p:nvSpPr>
          <p:cNvPr id="318" name="Google Shape;318;p40"/>
          <p:cNvSpPr/>
          <p:nvPr/>
        </p:nvSpPr>
        <p:spPr>
          <a:xfrm>
            <a:off x="2344750" y="4952443"/>
            <a:ext cx="2298300" cy="971700"/>
          </a:xfrm>
          <a:prstGeom prst="snip2DiagRect">
            <a:avLst>
              <a:gd fmla="val 0" name="adj1"/>
              <a:gd fmla="val 16667" name="adj2"/>
            </a:avLst>
          </a:prstGeom>
          <a:solidFill>
            <a:srgbClr val="3140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Characters of hypoglycemia</a:t>
            </a:r>
            <a:endParaRPr b="1" sz="1800">
              <a:solidFill>
                <a:srgbClr val="FFFFFF"/>
              </a:solidFill>
              <a:latin typeface="Georgia"/>
              <a:ea typeface="Georgia"/>
              <a:cs typeface="Georgia"/>
              <a:sym typeface="Georgia"/>
            </a:endParaRPr>
          </a:p>
        </p:txBody>
      </p:sp>
      <p:cxnSp>
        <p:nvCxnSpPr>
          <p:cNvPr id="319" name="Google Shape;319;p40"/>
          <p:cNvCxnSpPr>
            <a:stCxn id="318" idx="0"/>
            <a:endCxn id="320" idx="0"/>
          </p:cNvCxnSpPr>
          <p:nvPr/>
        </p:nvCxnSpPr>
        <p:spPr>
          <a:xfrm>
            <a:off x="4643050" y="5438293"/>
            <a:ext cx="877200" cy="306600"/>
          </a:xfrm>
          <a:prstGeom prst="bentConnector2">
            <a:avLst/>
          </a:prstGeom>
          <a:noFill/>
          <a:ln cap="flat" cmpd="sng" w="19050">
            <a:solidFill>
              <a:schemeClr val="dk2"/>
            </a:solidFill>
            <a:prstDash val="solid"/>
            <a:round/>
            <a:headEnd len="med" w="med" type="none"/>
            <a:tailEnd len="med" w="med" type="triangle"/>
          </a:ln>
        </p:spPr>
      </p:cxnSp>
      <p:cxnSp>
        <p:nvCxnSpPr>
          <p:cNvPr id="321" name="Google Shape;321;p40"/>
          <p:cNvCxnSpPr>
            <a:stCxn id="318" idx="2"/>
            <a:endCxn id="322" idx="0"/>
          </p:cNvCxnSpPr>
          <p:nvPr/>
        </p:nvCxnSpPr>
        <p:spPr>
          <a:xfrm flipH="1">
            <a:off x="1408450" y="5438293"/>
            <a:ext cx="936300" cy="279600"/>
          </a:xfrm>
          <a:prstGeom prst="bentConnector2">
            <a:avLst/>
          </a:prstGeom>
          <a:noFill/>
          <a:ln cap="flat" cmpd="sng" w="19050">
            <a:solidFill>
              <a:schemeClr val="dk2"/>
            </a:solidFill>
            <a:prstDash val="solid"/>
            <a:round/>
            <a:headEnd len="med" w="med" type="none"/>
            <a:tailEnd len="med" w="med" type="triangle"/>
          </a:ln>
        </p:spPr>
      </p:cxnSp>
      <p:sp>
        <p:nvSpPr>
          <p:cNvPr id="323" name="Google Shape;323;p40"/>
          <p:cNvSpPr/>
          <p:nvPr/>
        </p:nvSpPr>
        <p:spPr>
          <a:xfrm>
            <a:off x="4171350" y="6101218"/>
            <a:ext cx="2566500" cy="1423800"/>
          </a:xfrm>
          <a:prstGeom prst="rect">
            <a:avLst/>
          </a:prstGeom>
          <a:noFill/>
          <a:ln cap="flat" cmpd="sng" w="19050">
            <a:solidFill>
              <a:srgbClr val="78B8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0"/>
          <p:cNvSpPr txBox="1"/>
          <p:nvPr/>
        </p:nvSpPr>
        <p:spPr>
          <a:xfrm>
            <a:off x="4285950" y="6244616"/>
            <a:ext cx="2337300" cy="9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a:t>
            </a:r>
            <a:r>
              <a:rPr b="1" lang="en" sz="1200">
                <a:latin typeface="Mada"/>
                <a:ea typeface="Mada"/>
                <a:cs typeface="Mada"/>
                <a:sym typeface="Mada"/>
              </a:rPr>
              <a:t>sympathetic</a:t>
            </a:r>
            <a:r>
              <a:rPr lang="en" sz="1200">
                <a:latin typeface="Mada"/>
                <a:ea typeface="Mada"/>
                <a:cs typeface="Mada"/>
                <a:sym typeface="Mada"/>
              </a:rPr>
              <a:t>: tachycardia,</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palpitation, sweating, anxiety, tremor.</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a:t>
            </a:r>
            <a:r>
              <a:rPr lang="en" sz="1200">
                <a:solidFill>
                  <a:schemeClr val="dk1"/>
                </a:solidFill>
                <a:latin typeface="Mada"/>
                <a:ea typeface="Mada"/>
                <a:cs typeface="Mada"/>
                <a:sym typeface="Mada"/>
              </a:rPr>
              <a:t>↑</a:t>
            </a:r>
            <a:r>
              <a:rPr b="1" lang="en" sz="1200">
                <a:latin typeface="Mada"/>
                <a:ea typeface="Mada"/>
                <a:cs typeface="Mada"/>
                <a:sym typeface="Mada"/>
              </a:rPr>
              <a:t>parasympathetic</a:t>
            </a:r>
            <a:r>
              <a:rPr lang="en" sz="1200">
                <a:latin typeface="Mada"/>
                <a:ea typeface="Mada"/>
                <a:cs typeface="Mada"/>
                <a:sym typeface="Mada"/>
              </a:rPr>
              <a:t>: nausea, vomiting.</a:t>
            </a:r>
            <a:endParaRPr sz="1200">
              <a:latin typeface="Mada"/>
              <a:ea typeface="Mada"/>
              <a:cs typeface="Mada"/>
              <a:sym typeface="Mada"/>
            </a:endParaRPr>
          </a:p>
        </p:txBody>
      </p:sp>
      <p:sp>
        <p:nvSpPr>
          <p:cNvPr id="325" name="Google Shape;325;p40"/>
          <p:cNvSpPr/>
          <p:nvPr/>
        </p:nvSpPr>
        <p:spPr>
          <a:xfrm>
            <a:off x="102150" y="6108743"/>
            <a:ext cx="2566500" cy="1356600"/>
          </a:xfrm>
          <a:prstGeom prst="rect">
            <a:avLst/>
          </a:prstGeom>
          <a:noFill/>
          <a:ln cap="flat" cmpd="sng" w="19050">
            <a:solidFill>
              <a:srgbClr val="78B8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0"/>
          <p:cNvSpPr txBox="1"/>
          <p:nvPr/>
        </p:nvSpPr>
        <p:spPr>
          <a:xfrm>
            <a:off x="125250" y="6101218"/>
            <a:ext cx="2566500" cy="106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Mada"/>
                <a:ea typeface="Mada"/>
                <a:cs typeface="Mada"/>
                <a:sym typeface="Mada"/>
              </a:rPr>
              <a:t>- </a:t>
            </a:r>
            <a:r>
              <a:rPr lang="en" sz="1200">
                <a:latin typeface="Mada"/>
                <a:ea typeface="Mada"/>
                <a:cs typeface="Mada"/>
                <a:sym typeface="Mada"/>
              </a:rPr>
              <a:t>headache, visual disturbance, slurred speech, dizziness</a:t>
            </a:r>
            <a:endParaRPr sz="1200">
              <a:latin typeface="Mada"/>
              <a:ea typeface="Mada"/>
              <a:cs typeface="Mada"/>
              <a:sym typeface="Mada"/>
            </a:endParaRPr>
          </a:p>
          <a:p>
            <a:pPr indent="0" lvl="0" marL="0" rtl="0" algn="l">
              <a:lnSpc>
                <a:spcPct val="115000"/>
              </a:lnSpc>
              <a:spcBef>
                <a:spcPts val="0"/>
              </a:spcBef>
              <a:spcAft>
                <a:spcPts val="0"/>
              </a:spcAft>
              <a:buNone/>
            </a:pPr>
            <a:r>
              <a:rPr lang="en" sz="1200">
                <a:latin typeface="Mada"/>
                <a:ea typeface="Mada"/>
                <a:cs typeface="Mada"/>
                <a:sym typeface="Mada"/>
              </a:rPr>
              <a:t>- </a:t>
            </a:r>
            <a:r>
              <a:rPr lang="en" sz="1200">
                <a:latin typeface="Mada"/>
                <a:ea typeface="Mada"/>
                <a:cs typeface="Mada"/>
                <a:sym typeface="Mada"/>
              </a:rPr>
              <a:t>Tremors, mental confusion, convulsions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a:t>
            </a:r>
            <a:r>
              <a:rPr b="1" lang="en" sz="1200">
                <a:solidFill>
                  <a:srgbClr val="FF0000"/>
                </a:solidFill>
                <a:latin typeface="Mada"/>
                <a:ea typeface="Mada"/>
                <a:cs typeface="Mada"/>
                <a:sym typeface="Mada"/>
              </a:rPr>
              <a:t>coma</a:t>
            </a:r>
            <a:r>
              <a:rPr lang="en" sz="1200">
                <a:latin typeface="Mada"/>
                <a:ea typeface="Mada"/>
                <a:cs typeface="Mada"/>
                <a:sym typeface="Mada"/>
              </a:rPr>
              <a:t> due to low glucose delivery to the brain </a:t>
            </a:r>
            <a:endParaRPr sz="1200">
              <a:latin typeface="Mada"/>
              <a:ea typeface="Mada"/>
              <a:cs typeface="Mada"/>
              <a:sym typeface="Mada"/>
            </a:endParaRPr>
          </a:p>
        </p:txBody>
      </p:sp>
      <p:sp>
        <p:nvSpPr>
          <p:cNvPr id="320" name="Google Shape;320;p40"/>
          <p:cNvSpPr txBox="1"/>
          <p:nvPr/>
        </p:nvSpPr>
        <p:spPr>
          <a:xfrm>
            <a:off x="4667800" y="5744918"/>
            <a:ext cx="17049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ada"/>
                <a:ea typeface="Mada"/>
                <a:cs typeface="Mada"/>
                <a:sym typeface="Mada"/>
              </a:rPr>
              <a:t>Autonomic </a:t>
            </a:r>
            <a:r>
              <a:rPr baseline="30000" lang="en" sz="1800">
                <a:solidFill>
                  <a:srgbClr val="6AA84F"/>
                </a:solidFill>
                <a:latin typeface="Mada"/>
                <a:ea typeface="Mada"/>
                <a:cs typeface="Mada"/>
                <a:sym typeface="Mada"/>
              </a:rPr>
              <a:t>2</a:t>
            </a:r>
            <a:r>
              <a:rPr lang="en"/>
              <a:t> </a:t>
            </a:r>
            <a:endParaRPr/>
          </a:p>
        </p:txBody>
      </p:sp>
      <p:sp>
        <p:nvSpPr>
          <p:cNvPr id="322" name="Google Shape;322;p40"/>
          <p:cNvSpPr txBox="1"/>
          <p:nvPr/>
        </p:nvSpPr>
        <p:spPr>
          <a:xfrm>
            <a:off x="556045" y="5717918"/>
            <a:ext cx="1704900" cy="6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ada"/>
                <a:ea typeface="Mada"/>
                <a:cs typeface="Mada"/>
                <a:sym typeface="Mada"/>
              </a:rPr>
              <a:t>Neurological</a:t>
            </a:r>
            <a:r>
              <a:rPr lang="en"/>
              <a:t> </a:t>
            </a:r>
            <a:endParaRPr/>
          </a:p>
        </p:txBody>
      </p:sp>
      <p:sp>
        <p:nvSpPr>
          <p:cNvPr id="327" name="Google Shape;327;p40"/>
          <p:cNvSpPr txBox="1"/>
          <p:nvPr/>
        </p:nvSpPr>
        <p:spPr>
          <a:xfrm>
            <a:off x="1025050" y="7725675"/>
            <a:ext cx="4495500" cy="5844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 sz="1800">
                <a:solidFill>
                  <a:srgbClr val="78B8A3"/>
                </a:solidFill>
                <a:latin typeface="Mada"/>
                <a:ea typeface="Mada"/>
                <a:cs typeface="Mada"/>
                <a:sym typeface="Mada"/>
              </a:rPr>
              <a:t>Precautions: </a:t>
            </a:r>
            <a:endParaRPr b="1" sz="1800">
              <a:solidFill>
                <a:srgbClr val="78B8A3"/>
              </a:solidFill>
              <a:latin typeface="Mada"/>
              <a:ea typeface="Mada"/>
              <a:cs typeface="Mada"/>
              <a:sym typeface="Mada"/>
            </a:endParaRPr>
          </a:p>
          <a:p>
            <a:pPr indent="0" lvl="0" marL="457200" rtl="0" algn="ctr">
              <a:spcBef>
                <a:spcPts val="0"/>
              </a:spcBef>
              <a:spcAft>
                <a:spcPts val="0"/>
              </a:spcAft>
              <a:buNone/>
            </a:pPr>
            <a:r>
              <a:rPr lang="en" sz="1200">
                <a:solidFill>
                  <a:schemeClr val="dk1"/>
                </a:solidFill>
                <a:latin typeface="Mada"/>
                <a:ea typeface="Mada"/>
                <a:cs typeface="Mada"/>
                <a:sym typeface="Mada"/>
              </a:rPr>
              <a:t>Hypoglycemia can be prevented by:</a:t>
            </a:r>
            <a:endParaRPr sz="1200">
              <a:solidFill>
                <a:schemeClr val="dk1"/>
              </a:solidFill>
              <a:latin typeface="Mada"/>
              <a:ea typeface="Mada"/>
              <a:cs typeface="Mada"/>
              <a:sym typeface="Mada"/>
            </a:endParaRPr>
          </a:p>
          <a:p>
            <a:pPr indent="0" lvl="0" marL="457200" rtl="0" algn="ctr">
              <a:spcBef>
                <a:spcPts val="0"/>
              </a:spcBef>
              <a:spcAft>
                <a:spcPts val="0"/>
              </a:spcAft>
              <a:buNone/>
            </a:pPr>
            <a:r>
              <a:t/>
            </a:r>
            <a:endParaRPr sz="1800">
              <a:solidFill>
                <a:srgbClr val="78B8A3"/>
              </a:solidFill>
              <a:latin typeface="Mada"/>
              <a:ea typeface="Mada"/>
              <a:cs typeface="Mada"/>
              <a:sym typeface="Mada"/>
            </a:endParaRPr>
          </a:p>
        </p:txBody>
      </p:sp>
      <p:grpSp>
        <p:nvGrpSpPr>
          <p:cNvPr id="328" name="Google Shape;328;p40"/>
          <p:cNvGrpSpPr/>
          <p:nvPr/>
        </p:nvGrpSpPr>
        <p:grpSpPr>
          <a:xfrm>
            <a:off x="443112" y="8386674"/>
            <a:ext cx="672213" cy="810705"/>
            <a:chOff x="987575" y="3860946"/>
            <a:chExt cx="764400" cy="942900"/>
          </a:xfrm>
        </p:grpSpPr>
        <p:sp>
          <p:nvSpPr>
            <p:cNvPr id="329" name="Google Shape;329;p40"/>
            <p:cNvSpPr/>
            <p:nvPr/>
          </p:nvSpPr>
          <p:spPr>
            <a:xfrm rot="5400000">
              <a:off x="898325" y="3950196"/>
              <a:ext cx="942900" cy="7644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30" name="Google Shape;330;p40"/>
            <p:cNvSpPr txBox="1"/>
            <p:nvPr/>
          </p:nvSpPr>
          <p:spPr>
            <a:xfrm>
              <a:off x="1054672" y="4145276"/>
              <a:ext cx="652200" cy="557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1</a:t>
              </a:r>
              <a:endParaRPr b="1">
                <a:solidFill>
                  <a:srgbClr val="FFFFFF"/>
                </a:solidFill>
                <a:latin typeface="Exo"/>
                <a:ea typeface="Exo"/>
                <a:cs typeface="Exo"/>
                <a:sym typeface="Exo"/>
              </a:endParaRPr>
            </a:p>
          </p:txBody>
        </p:sp>
      </p:grpSp>
      <p:sp>
        <p:nvSpPr>
          <p:cNvPr id="331" name="Google Shape;331;p40"/>
          <p:cNvSpPr/>
          <p:nvPr/>
        </p:nvSpPr>
        <p:spPr>
          <a:xfrm>
            <a:off x="1111303" y="8394175"/>
            <a:ext cx="5323500" cy="4794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Monitoring blood glucose level (blood sugar level should be checked routinely).</a:t>
            </a:r>
            <a:endParaRPr sz="1200">
              <a:latin typeface="Mada"/>
              <a:ea typeface="Mada"/>
              <a:cs typeface="Mada"/>
              <a:sym typeface="Mada"/>
            </a:endParaRPr>
          </a:p>
        </p:txBody>
      </p:sp>
      <p:sp>
        <p:nvSpPr>
          <p:cNvPr id="332" name="Google Shape;332;p40"/>
          <p:cNvSpPr/>
          <p:nvPr/>
        </p:nvSpPr>
        <p:spPr>
          <a:xfrm rot="5400000">
            <a:off x="373875" y="9065424"/>
            <a:ext cx="810600" cy="6723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33" name="Google Shape;333;p40"/>
          <p:cNvSpPr txBox="1"/>
          <p:nvPr/>
        </p:nvSpPr>
        <p:spPr>
          <a:xfrm>
            <a:off x="502117" y="9240741"/>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2</a:t>
            </a:r>
            <a:endParaRPr b="1">
              <a:solidFill>
                <a:srgbClr val="FFFFFF"/>
              </a:solidFill>
              <a:latin typeface="Exo"/>
              <a:ea typeface="Exo"/>
              <a:cs typeface="Exo"/>
              <a:sym typeface="Exo"/>
            </a:endParaRPr>
          </a:p>
        </p:txBody>
      </p:sp>
      <p:sp>
        <p:nvSpPr>
          <p:cNvPr id="334" name="Google Shape;334;p40"/>
          <p:cNvSpPr/>
          <p:nvPr/>
        </p:nvSpPr>
        <p:spPr>
          <a:xfrm>
            <a:off x="1111303" y="9003775"/>
            <a:ext cx="5323500" cy="4794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Patients should carry </a:t>
            </a:r>
            <a:r>
              <a:rPr b="1" lang="en" sz="1200">
                <a:solidFill>
                  <a:srgbClr val="FF0000"/>
                </a:solidFill>
                <a:latin typeface="Mada"/>
                <a:ea typeface="Mada"/>
                <a:cs typeface="Mada"/>
                <a:sym typeface="Mada"/>
              </a:rPr>
              <a:t>glucose tablets or hard candy</a:t>
            </a:r>
            <a:r>
              <a:rPr lang="en" sz="1200">
                <a:latin typeface="Mada"/>
                <a:ea typeface="Mada"/>
                <a:cs typeface="Mada"/>
                <a:sym typeface="Mada"/>
              </a:rPr>
              <a:t> to eat it if blood sugar gets too low.</a:t>
            </a:r>
            <a:endParaRPr sz="1200">
              <a:latin typeface="Mada"/>
              <a:ea typeface="Mada"/>
              <a:cs typeface="Mada"/>
              <a:sym typeface="Mada"/>
            </a:endParaRPr>
          </a:p>
        </p:txBody>
      </p:sp>
      <p:sp>
        <p:nvSpPr>
          <p:cNvPr id="335" name="Google Shape;335;p40"/>
          <p:cNvSpPr/>
          <p:nvPr/>
        </p:nvSpPr>
        <p:spPr>
          <a:xfrm rot="5400000">
            <a:off x="373875" y="9675024"/>
            <a:ext cx="810600" cy="6723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36" name="Google Shape;336;p40"/>
          <p:cNvSpPr txBox="1"/>
          <p:nvPr/>
        </p:nvSpPr>
        <p:spPr>
          <a:xfrm>
            <a:off x="502117" y="9850341"/>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3</a:t>
            </a:r>
            <a:endParaRPr b="1">
              <a:solidFill>
                <a:srgbClr val="FFFFFF"/>
              </a:solidFill>
              <a:latin typeface="Exo"/>
              <a:ea typeface="Exo"/>
              <a:cs typeface="Exo"/>
              <a:sym typeface="Exo"/>
            </a:endParaRPr>
          </a:p>
        </p:txBody>
      </p:sp>
      <p:sp>
        <p:nvSpPr>
          <p:cNvPr id="337" name="Google Shape;337;p40"/>
          <p:cNvSpPr/>
          <p:nvPr/>
        </p:nvSpPr>
        <p:spPr>
          <a:xfrm>
            <a:off x="1111303" y="9613375"/>
            <a:ext cx="5323500" cy="4794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Diabetic patient should wear a medical ID bracelet or carry a card.</a:t>
            </a:r>
            <a:endParaRPr sz="1200">
              <a:latin typeface="Mada"/>
              <a:ea typeface="Mada"/>
              <a:cs typeface="Mada"/>
              <a:sym typeface="Mada"/>
            </a:endParaRPr>
          </a:p>
        </p:txBody>
      </p:sp>
      <p:sp>
        <p:nvSpPr>
          <p:cNvPr id="338" name="Google Shape;338;p40"/>
          <p:cNvSpPr/>
          <p:nvPr/>
        </p:nvSpPr>
        <p:spPr>
          <a:xfrm rot="5400000">
            <a:off x="373875" y="10284624"/>
            <a:ext cx="810600" cy="6723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39" name="Google Shape;339;p40"/>
          <p:cNvSpPr txBox="1"/>
          <p:nvPr/>
        </p:nvSpPr>
        <p:spPr>
          <a:xfrm>
            <a:off x="502117" y="10459941"/>
            <a:ext cx="573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4</a:t>
            </a:r>
            <a:endParaRPr b="1">
              <a:solidFill>
                <a:srgbClr val="FFFFFF"/>
              </a:solidFill>
              <a:latin typeface="Exo"/>
              <a:ea typeface="Exo"/>
              <a:cs typeface="Exo"/>
              <a:sym typeface="Exo"/>
            </a:endParaRPr>
          </a:p>
        </p:txBody>
      </p:sp>
      <p:sp>
        <p:nvSpPr>
          <p:cNvPr id="340" name="Google Shape;340;p40"/>
          <p:cNvSpPr/>
          <p:nvPr/>
        </p:nvSpPr>
        <p:spPr>
          <a:xfrm>
            <a:off x="1111303" y="10222975"/>
            <a:ext cx="5323500" cy="4794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 Patient should not skip meals or eat partial meals.</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a:t>
            </a:r>
            <a:r>
              <a:rPr lang="en" sz="1200">
                <a:latin typeface="Mada"/>
                <a:ea typeface="Mada"/>
                <a:cs typeface="Mada"/>
                <a:sym typeface="Mada"/>
              </a:rPr>
              <a:t>Patient should eat extra carbohydrates if he will be more active than usual</a:t>
            </a:r>
            <a:endParaRPr>
              <a:latin typeface="Exo"/>
              <a:ea typeface="Exo"/>
              <a:cs typeface="Exo"/>
              <a:sym typeface="Exo"/>
            </a:endParaRPr>
          </a:p>
        </p:txBody>
      </p:sp>
      <p:sp>
        <p:nvSpPr>
          <p:cNvPr id="341" name="Google Shape;341;p40"/>
          <p:cNvSpPr/>
          <p:nvPr/>
        </p:nvSpPr>
        <p:spPr>
          <a:xfrm>
            <a:off x="275250" y="517175"/>
            <a:ext cx="6325500" cy="10614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b"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Blood sugar of less than 70 mg/dl is considered hypoglycemia.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Is a </a:t>
            </a:r>
            <a:r>
              <a:rPr b="1" lang="en" sz="1200">
                <a:solidFill>
                  <a:srgbClr val="FF0000"/>
                </a:solidFill>
                <a:latin typeface="Mada"/>
                <a:ea typeface="Mada"/>
                <a:cs typeface="Mada"/>
                <a:sym typeface="Mada"/>
              </a:rPr>
              <a:t>life threatening</a:t>
            </a:r>
            <a:r>
              <a:rPr lang="en" sz="1200">
                <a:solidFill>
                  <a:schemeClr val="dk1"/>
                </a:solidFill>
                <a:latin typeface="Mada"/>
                <a:ea typeface="Mada"/>
                <a:cs typeface="Mada"/>
                <a:sym typeface="Mada"/>
              </a:rPr>
              <a:t> disorder that occurs when blood glucose level becomes</a:t>
            </a:r>
            <a:r>
              <a:rPr lang="en" sz="1200">
                <a:solidFill>
                  <a:schemeClr val="dk1"/>
                </a:solidFill>
                <a:latin typeface="Mada"/>
                <a:ea typeface="Mada"/>
                <a:cs typeface="Mada"/>
                <a:sym typeface="Mada"/>
              </a:rPr>
              <a:t> </a:t>
            </a:r>
            <a:r>
              <a:rPr b="1" lang="en" sz="1200">
                <a:solidFill>
                  <a:srgbClr val="FF0000"/>
                </a:solidFill>
                <a:latin typeface="Mada"/>
                <a:ea typeface="Mada"/>
                <a:cs typeface="Mada"/>
                <a:sym typeface="Mada"/>
              </a:rPr>
              <a:t>&lt; 50 mg</a:t>
            </a:r>
            <a:r>
              <a:rPr b="1" lang="en" sz="1200">
                <a:solidFill>
                  <a:srgbClr val="FF0000"/>
                </a:solidFill>
                <a:latin typeface="Mada"/>
                <a:ea typeface="Mada"/>
                <a:cs typeface="Mada"/>
                <a:sym typeface="Mada"/>
              </a:rPr>
              <a:t>/dl</a:t>
            </a:r>
            <a:endParaRPr b="1" sz="1200">
              <a:solidFill>
                <a:srgbClr val="FF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One of the common side effects of insulin in treating type I diabetes.</a:t>
            </a:r>
            <a:endParaRPr sz="1200">
              <a:solidFill>
                <a:schemeClr val="dk1"/>
              </a:solidFill>
              <a:latin typeface="Mada"/>
              <a:ea typeface="Mada"/>
              <a:cs typeface="Mada"/>
              <a:sym typeface="Mada"/>
            </a:endParaRPr>
          </a:p>
        </p:txBody>
      </p:sp>
      <p:sp>
        <p:nvSpPr>
          <p:cNvPr id="342" name="Google Shape;342;p40"/>
          <p:cNvSpPr/>
          <p:nvPr/>
        </p:nvSpPr>
        <p:spPr>
          <a:xfrm>
            <a:off x="982400" y="288575"/>
            <a:ext cx="4857900" cy="408300"/>
          </a:xfrm>
          <a:prstGeom prst="roundRect">
            <a:avLst>
              <a:gd fmla="val 16667" name="adj"/>
            </a:avLst>
          </a:prstGeom>
          <a:solidFill>
            <a:srgbClr val="3140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Hypoglycemia</a:t>
            </a:r>
            <a:endParaRPr b="1">
              <a:solidFill>
                <a:srgbClr val="FFFFFF"/>
              </a:solidFill>
              <a:latin typeface="Georgia"/>
              <a:ea typeface="Georgia"/>
              <a:cs typeface="Georgia"/>
              <a:sym typeface="Georgia"/>
            </a:endParaRPr>
          </a:p>
        </p:txBody>
      </p:sp>
      <p:sp>
        <p:nvSpPr>
          <p:cNvPr id="343" name="Google Shape;343;p40"/>
          <p:cNvSpPr txBox="1"/>
          <p:nvPr/>
        </p:nvSpPr>
        <p:spPr>
          <a:xfrm>
            <a:off x="2466324" y="2676525"/>
            <a:ext cx="1789500" cy="8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314043"/>
                </a:solidFill>
                <a:latin typeface="Georgia"/>
                <a:ea typeface="Georgia"/>
                <a:cs typeface="Georgia"/>
                <a:sym typeface="Georgia"/>
              </a:rPr>
              <a:t>Causes of hypoglycemia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1"/>
          <p:cNvSpPr txBox="1"/>
          <p:nvPr>
            <p:ph type="title"/>
          </p:nvPr>
        </p:nvSpPr>
        <p:spPr>
          <a:xfrm>
            <a:off x="507725" y="365175"/>
            <a:ext cx="5950200" cy="58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Treatment of </a:t>
            </a:r>
            <a:r>
              <a:rPr b="1" lang="en" sz="2400">
                <a:solidFill>
                  <a:srgbClr val="314043"/>
                </a:solidFill>
                <a:latin typeface="Georgia"/>
                <a:ea typeface="Georgia"/>
                <a:cs typeface="Georgia"/>
                <a:sym typeface="Georgia"/>
              </a:rPr>
              <a:t>hypoglycemia</a:t>
            </a:r>
            <a:endParaRPr b="1" sz="2400">
              <a:solidFill>
                <a:srgbClr val="314043"/>
              </a:solidFill>
              <a:latin typeface="Georgia"/>
              <a:ea typeface="Georgia"/>
              <a:cs typeface="Georgia"/>
              <a:sym typeface="Georgia"/>
            </a:endParaRPr>
          </a:p>
        </p:txBody>
      </p:sp>
      <p:graphicFrame>
        <p:nvGraphicFramePr>
          <p:cNvPr id="349" name="Google Shape;349;p41"/>
          <p:cNvGraphicFramePr/>
          <p:nvPr/>
        </p:nvGraphicFramePr>
        <p:xfrm>
          <a:off x="118263" y="896952"/>
          <a:ext cx="3000000" cy="3000000"/>
        </p:xfrm>
        <a:graphic>
          <a:graphicData uri="http://schemas.openxmlformats.org/drawingml/2006/table">
            <a:tbl>
              <a:tblPr>
                <a:noFill/>
                <a:tableStyleId>{8EF62868-25C4-4337-B9B5-CD1294AD9E2A}</a:tableStyleId>
              </a:tblPr>
              <a:tblGrid>
                <a:gridCol w="738175"/>
                <a:gridCol w="2998650"/>
                <a:gridCol w="292700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Glucagon</a:t>
                      </a:r>
                      <a:endParaRPr sz="1200">
                        <a:latin typeface="Mada"/>
                        <a:ea typeface="Mada"/>
                        <a:cs typeface="Mada"/>
                        <a:sym typeface="Mada"/>
                      </a:endParaRPr>
                    </a:p>
                  </a:txBody>
                  <a:tcPr marT="91425" marB="91425" marR="91425" marL="91425" anchor="ctr">
                    <a:solidFill>
                      <a:srgbClr val="741B47"/>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Sugar</a:t>
                      </a:r>
                      <a:endParaRPr b="1">
                        <a:solidFill>
                          <a:srgbClr val="FFFFFF"/>
                        </a:solidFill>
                        <a:latin typeface="Mada"/>
                        <a:ea typeface="Mada"/>
                        <a:cs typeface="Mada"/>
                        <a:sym typeface="Mada"/>
                      </a:endParaRPr>
                    </a:p>
                  </a:txBody>
                  <a:tcPr marT="91425" marB="91425" marR="91425" marL="91425" anchor="ctr">
                    <a:solidFill>
                      <a:srgbClr val="6D9EEB"/>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Glucagon (1 mg S.C or I.M)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20-50 ml of 50% glucose solution I.V infusion.</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Sugar </a:t>
                      </a:r>
                      <a:r>
                        <a:rPr lang="en" sz="1200">
                          <a:latin typeface="Mada"/>
                          <a:ea typeface="Mada"/>
                          <a:cs typeface="Mada"/>
                          <a:sym typeface="Mada"/>
                        </a:rPr>
                        <a:t>containing</a:t>
                      </a:r>
                      <a:r>
                        <a:rPr lang="en" sz="1200">
                          <a:latin typeface="Mada"/>
                          <a:ea typeface="Mada"/>
                          <a:cs typeface="Mada"/>
                          <a:sym typeface="Mada"/>
                        </a:rPr>
                        <a:t> beverage or food (30 g orally).</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Unconscious</a:t>
                      </a:r>
                      <a:r>
                        <a:rPr lang="en" sz="1200">
                          <a:latin typeface="Mada"/>
                          <a:ea typeface="Mada"/>
                          <a:cs typeface="Mada"/>
                          <a:sym typeface="Mada"/>
                        </a:rPr>
                        <a:t> patient</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Conscious</a:t>
                      </a:r>
                      <a:r>
                        <a:rPr lang="en" sz="1200">
                          <a:latin typeface="Mada"/>
                          <a:ea typeface="Mada"/>
                          <a:cs typeface="Mada"/>
                          <a:sym typeface="Mada"/>
                        </a:rPr>
                        <a:t> patient.</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Risk of possible phlebitis</a:t>
                      </a:r>
                      <a:endParaRPr sz="1200">
                        <a:latin typeface="Mada"/>
                        <a:ea typeface="Mada"/>
                        <a:cs typeface="Mada"/>
                        <a:sym typeface="Mada"/>
                      </a:endParaRPr>
                    </a:p>
                  </a:txBody>
                  <a:tcPr marT="91425" marB="91425" marR="91425" marL="91425" anchor="ctr"/>
                </a:tc>
                <a:tc>
                  <a:txBody>
                    <a:bodyPr/>
                    <a:lstStyle/>
                    <a:p>
                      <a:pPr indent="-228600" lvl="0" marL="457200" rtl="0" algn="ctr">
                        <a:spcBef>
                          <a:spcPts val="0"/>
                        </a:spcBef>
                        <a:spcAft>
                          <a:spcPts val="0"/>
                        </a:spcAft>
                        <a:buNone/>
                      </a:pP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r>
            </a:tbl>
          </a:graphicData>
        </a:graphic>
      </p:graphicFrame>
      <p:sp>
        <p:nvSpPr>
          <p:cNvPr id="350" name="Google Shape;350;p41"/>
          <p:cNvSpPr txBox="1"/>
          <p:nvPr/>
        </p:nvSpPr>
        <p:spPr>
          <a:xfrm>
            <a:off x="240225" y="3489110"/>
            <a:ext cx="64803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Comparison between Hypoglycemic and Hyperglycemic coma</a:t>
            </a:r>
            <a:endParaRPr b="1" sz="1800">
              <a:solidFill>
                <a:srgbClr val="78B8A3"/>
              </a:solidFill>
              <a:latin typeface="Mada"/>
              <a:ea typeface="Mada"/>
              <a:cs typeface="Mada"/>
              <a:sym typeface="Mada"/>
            </a:endParaRPr>
          </a:p>
        </p:txBody>
      </p:sp>
      <p:graphicFrame>
        <p:nvGraphicFramePr>
          <p:cNvPr id="351" name="Google Shape;351;p41"/>
          <p:cNvGraphicFramePr/>
          <p:nvPr/>
        </p:nvGraphicFramePr>
        <p:xfrm>
          <a:off x="118275" y="3980610"/>
          <a:ext cx="3000000" cy="3000000"/>
        </p:xfrm>
        <a:graphic>
          <a:graphicData uri="http://schemas.openxmlformats.org/drawingml/2006/table">
            <a:tbl>
              <a:tblPr>
                <a:noFill/>
                <a:tableStyleId>{8EF62868-25C4-4337-B9B5-CD1294AD9E2A}</a:tableStyleId>
              </a:tblPr>
              <a:tblGrid>
                <a:gridCol w="1357300"/>
                <a:gridCol w="2604750"/>
                <a:gridCol w="2701775"/>
              </a:tblGrid>
              <a:tr h="100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Type of Coma</a:t>
                      </a:r>
                      <a:endParaRPr b="1">
                        <a:solidFill>
                          <a:srgbClr val="314043"/>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Hypoglycemic coma</a:t>
                      </a:r>
                      <a:endParaRPr b="1">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solidFill>
                      <a:srgbClr val="A4CFC1"/>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Hyperglycemic coma</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chemeClr val="lt1"/>
                          </a:solidFill>
                          <a:latin typeface="Mada"/>
                          <a:ea typeface="Mada"/>
                          <a:cs typeface="Mada"/>
                          <a:sym typeface="Mada"/>
                        </a:rPr>
                        <a:t>(</a:t>
                      </a:r>
                      <a:r>
                        <a:rPr b="1" lang="en">
                          <a:solidFill>
                            <a:schemeClr val="lt1"/>
                          </a:solidFill>
                          <a:latin typeface="Mada"/>
                          <a:ea typeface="Mada"/>
                          <a:cs typeface="Mada"/>
                          <a:sym typeface="Mada"/>
                        </a:rPr>
                        <a:t>Diabetic Ketoacidosis)</a:t>
                      </a:r>
                      <a:endParaRPr b="1">
                        <a:solidFill>
                          <a:srgbClr val="FFFFFF"/>
                        </a:solidFill>
                        <a:latin typeface="Mada"/>
                        <a:ea typeface="Mada"/>
                        <a:cs typeface="Mada"/>
                        <a:sym typeface="Mada"/>
                      </a:endParaRPr>
                    </a:p>
                  </a:txBody>
                  <a:tcPr marT="91425" marB="91425" marR="91425" marL="91425" anchor="ctr">
                    <a:solidFill>
                      <a:srgbClr val="A4CFC1"/>
                    </a:solidFill>
                  </a:tcPr>
                </a:tc>
              </a:tr>
              <a:tr h="100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Cause</a:t>
                      </a:r>
                      <a:endParaRPr b="1">
                        <a:solidFill>
                          <a:srgbClr val="314043"/>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Excess insulin</a:t>
                      </a:r>
                      <a:endParaRPr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tcPr>
                </a:tc>
                <a:tc>
                  <a:txBody>
                    <a:bodyPr/>
                    <a:lstStyle/>
                    <a:p>
                      <a:pPr indent="0" lvl="0" marL="0" rtl="0" algn="ctr">
                        <a:spcBef>
                          <a:spcPts val="0"/>
                        </a:spcBef>
                        <a:spcAft>
                          <a:spcPts val="0"/>
                        </a:spcAft>
                        <a:buNone/>
                      </a:pPr>
                      <a:r>
                        <a:rPr lang="en" sz="1200">
                          <a:latin typeface="Mada"/>
                          <a:ea typeface="Mada"/>
                          <a:cs typeface="Mada"/>
                          <a:sym typeface="Mada"/>
                        </a:rPr>
                        <a:t>Too little insulin</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Onset</a:t>
                      </a:r>
                      <a:endParaRPr b="1">
                        <a:solidFill>
                          <a:srgbClr val="314043"/>
                        </a:solidFill>
                        <a:latin typeface="Mada"/>
                        <a:ea typeface="Mada"/>
                        <a:cs typeface="Mada"/>
                        <a:sym typeface="Mada"/>
                      </a:endParaRPr>
                    </a:p>
                  </a:txBody>
                  <a:tcPr marT="91425" marB="91425" marR="91425" marL="91425" anchor="ctr">
                    <a:lnT cap="flat" cmpd="sng" w="9525">
                      <a:solidFill>
                        <a:srgbClr val="999999"/>
                      </a:solidFill>
                      <a:prstDash val="solid"/>
                      <a:round/>
                      <a:headEnd len="sm" w="sm" type="none"/>
                      <a:tailEnd len="sm" w="sm" type="none"/>
                    </a:lnT>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Rapid</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Slow - Over several days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Acidosis and </a:t>
                      </a:r>
                      <a:endParaRPr b="1">
                        <a:solidFill>
                          <a:srgbClr val="314043"/>
                        </a:solidFill>
                        <a:latin typeface="Mada"/>
                        <a:ea typeface="Mada"/>
                        <a:cs typeface="Mada"/>
                        <a:sym typeface="Mada"/>
                      </a:endParaRPr>
                    </a:p>
                    <a:p>
                      <a:pPr indent="0" lvl="0" marL="0" rtl="0" algn="ctr">
                        <a:spcBef>
                          <a:spcPts val="0"/>
                        </a:spcBef>
                        <a:spcAft>
                          <a:spcPts val="0"/>
                        </a:spcAft>
                        <a:buNone/>
                      </a:pPr>
                      <a:r>
                        <a:rPr b="1" lang="en">
                          <a:solidFill>
                            <a:srgbClr val="314043"/>
                          </a:solidFill>
                          <a:latin typeface="Mada"/>
                          <a:ea typeface="Mada"/>
                          <a:cs typeface="Mada"/>
                          <a:sym typeface="Mada"/>
                        </a:rPr>
                        <a:t>deHydration</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No</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Ketoacidosis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B.P</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Normal</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Subnormal or in shock</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Respiration</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Normal or shallow</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Air hunger</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Skin</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Pale &amp; Sweating</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Hot &amp; dry</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CNS</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Tremors, mental confusion, sometimes convulsions</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General depression</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Blood sugar</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Lower than 70 mg/100cc</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Elevated above 200 mg/100cc</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Ketones</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Normal</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Elevated</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314043"/>
                          </a:solidFill>
                          <a:latin typeface="Mada"/>
                          <a:ea typeface="Mada"/>
                          <a:cs typeface="Mada"/>
                          <a:sym typeface="Mada"/>
                        </a:rPr>
                        <a:t>Treatment</a:t>
                      </a:r>
                      <a:endParaRPr b="1">
                        <a:solidFill>
                          <a:srgbClr val="314043"/>
                        </a:solidFill>
                        <a:latin typeface="Mada"/>
                        <a:ea typeface="Mada"/>
                        <a:cs typeface="Mada"/>
                        <a:sym typeface="Mada"/>
                      </a:endParaRPr>
                    </a:p>
                  </a:txBody>
                  <a:tcPr marT="91425" marB="91425" marR="91425" marL="91425" anchor="ctr">
                    <a:solidFill>
                      <a:srgbClr val="F3F3F3"/>
                    </a:solidFill>
                  </a:tcPr>
                </a:tc>
                <a:tc>
                  <a:txBody>
                    <a:bodyPr/>
                    <a:lstStyle/>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Conscious patient: </a:t>
                      </a:r>
                      <a:endParaRPr b="1"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oral glucose tablet, juice or honey.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Unconscious patient:</a:t>
                      </a:r>
                      <a:endParaRPr b="1" sz="1200">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Treated by  20-50 ml of 50% glucose solution I.V infusion or glucagon (1 mg , S.C. or I.M.)</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Fluid therapy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Insulin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Potassium supplement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Bicarbonate</a:t>
                      </a:r>
                      <a:endParaRPr sz="1200">
                        <a:latin typeface="Mada"/>
                        <a:ea typeface="Mada"/>
                        <a:cs typeface="Mada"/>
                        <a:sym typeface="Mada"/>
                      </a:endParaRPr>
                    </a:p>
                  </a:txBody>
                  <a:tcPr marT="91425" marB="91425" marR="91425" marL="9142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2"/>
          <p:cNvSpPr/>
          <p:nvPr/>
        </p:nvSpPr>
        <p:spPr>
          <a:xfrm flipH="1" rot="10800000">
            <a:off x="0" y="11009284"/>
            <a:ext cx="1290900" cy="442200"/>
          </a:xfrm>
          <a:prstGeom prst="homePlate">
            <a:avLst>
              <a:gd fmla="val 50000" name="adj"/>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2"/>
          <p:cNvSpPr txBox="1"/>
          <p:nvPr/>
        </p:nvSpPr>
        <p:spPr>
          <a:xfrm>
            <a:off x="-38100" y="10994594"/>
            <a:ext cx="13680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358" name="Google Shape;358;p42"/>
          <p:cNvSpPr txBox="1"/>
          <p:nvPr/>
        </p:nvSpPr>
        <p:spPr>
          <a:xfrm>
            <a:off x="4104000" y="10225563"/>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SAQ</a:t>
            </a:r>
            <a:endParaRPr b="1" sz="1200">
              <a:solidFill>
                <a:srgbClr val="314043"/>
              </a:solidFill>
              <a:latin typeface="Mada"/>
              <a:ea typeface="Mada"/>
              <a:cs typeface="Mada"/>
              <a:sym typeface="Mada"/>
            </a:endParaRPr>
          </a:p>
        </p:txBody>
      </p:sp>
      <p:graphicFrame>
        <p:nvGraphicFramePr>
          <p:cNvPr id="359" name="Google Shape;359;p42"/>
          <p:cNvGraphicFramePr/>
          <p:nvPr/>
        </p:nvGraphicFramePr>
        <p:xfrm>
          <a:off x="2370686" y="10425674"/>
          <a:ext cx="3000000" cy="3000000"/>
        </p:xfrm>
        <a:graphic>
          <a:graphicData uri="http://schemas.openxmlformats.org/drawingml/2006/table">
            <a:tbl>
              <a:tblPr>
                <a:noFill/>
                <a:tableStyleId>{8EF62868-25C4-4337-B9B5-CD1294AD9E2A}</a:tableStyleId>
              </a:tblPr>
              <a:tblGrid>
                <a:gridCol w="381850"/>
                <a:gridCol w="3983125"/>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Diabetic ketoacidosis</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solidFill>
                            <a:srgbClr val="D9D9D9"/>
                          </a:solidFill>
                          <a:latin typeface="Mada"/>
                          <a:ea typeface="Mada"/>
                          <a:cs typeface="Mada"/>
                          <a:sym typeface="Mada"/>
                        </a:rPr>
                        <a:t>1.Isotonic saline (fluid therapy) 2. Insulin 3. Potassium replacement  4. Bicarbonate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I.M glucagon or I.V. Glucose solution</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Oral glucose tablet, juice or honey</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360" name="Google Shape;360;p42"/>
          <p:cNvGraphicFramePr/>
          <p:nvPr/>
        </p:nvGraphicFramePr>
        <p:xfrm>
          <a:off x="1382686" y="10425674"/>
          <a:ext cx="3000000" cy="3000000"/>
        </p:xfrm>
        <a:graphic>
          <a:graphicData uri="http://schemas.openxmlformats.org/drawingml/2006/table">
            <a:tbl>
              <a:tblPr>
                <a:noFill/>
                <a:tableStyleId>{8EF62868-25C4-4337-B9B5-CD1294AD9E2A}</a:tableStyleId>
              </a:tblPr>
              <a:tblGrid>
                <a:gridCol w="381850"/>
                <a:gridCol w="381850"/>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Q5</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61" name="Google Shape;361;p42"/>
          <p:cNvSpPr txBox="1"/>
          <p:nvPr/>
        </p:nvSpPr>
        <p:spPr>
          <a:xfrm>
            <a:off x="1311000" y="10225563"/>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MCQ</a:t>
            </a:r>
            <a:endParaRPr b="1" sz="1200">
              <a:solidFill>
                <a:srgbClr val="314043"/>
              </a:solidFill>
              <a:latin typeface="Mada"/>
              <a:ea typeface="Mada"/>
              <a:cs typeface="Mada"/>
              <a:sym typeface="Mada"/>
            </a:endParaRPr>
          </a:p>
        </p:txBody>
      </p:sp>
      <p:sp>
        <p:nvSpPr>
          <p:cNvPr id="362" name="Google Shape;362;p42"/>
          <p:cNvSpPr/>
          <p:nvPr/>
        </p:nvSpPr>
        <p:spPr>
          <a:xfrm>
            <a:off x="123650" y="1285947"/>
            <a:ext cx="6612000" cy="45804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363" name="Google Shape;363;p42"/>
          <p:cNvSpPr/>
          <p:nvPr/>
        </p:nvSpPr>
        <p:spPr>
          <a:xfrm>
            <a:off x="123650" y="6424299"/>
            <a:ext cx="6612000" cy="35769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1- A 10 years old child came to ER with fruity breath, he was with hot and dry skin, his mother said that his child tend to be thirsty all the time. The biochemical investigation shows (Blood glucose level : 267 mg/dl, Arterial PH :6.9, dehydration with ketonuria).</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Q1: What is the diagnosis?</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solidFill>
                <a:srgbClr val="78B8A3"/>
              </a:solidFill>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Q2: Mention all the lines of treatment to manage this case (STEPWISE)</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2- </a:t>
            </a:r>
            <a:r>
              <a:rPr lang="en" sz="1200">
                <a:solidFill>
                  <a:schemeClr val="dk1"/>
                </a:solidFill>
                <a:latin typeface="Mada"/>
                <a:ea typeface="Mada"/>
                <a:cs typeface="Mada"/>
                <a:sym typeface="Mada"/>
              </a:rPr>
              <a:t>A 48 years old woman who lost consciousness  due to hypoglycemic coma.</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Q3: What is the treatment to manage this case?</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3- A 13 years old girl with tremors and headache, she is known case for DM1, you suspect hypoglycemia.</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rgbClr val="78B8A3"/>
                </a:solidFill>
                <a:latin typeface="Mada"/>
                <a:ea typeface="Mada"/>
                <a:cs typeface="Mada"/>
                <a:sym typeface="Mada"/>
              </a:rPr>
              <a:t>Q4: what is the management of this case?</a:t>
            </a:r>
            <a:endParaRPr sz="1200">
              <a:solidFill>
                <a:srgbClr val="78B8A3"/>
              </a:solidFill>
              <a:latin typeface="Mada"/>
              <a:ea typeface="Mada"/>
              <a:cs typeface="Mada"/>
              <a:sym typeface="Mada"/>
            </a:endParaRPr>
          </a:p>
        </p:txBody>
      </p:sp>
      <p:sp>
        <p:nvSpPr>
          <p:cNvPr id="364" name="Google Shape;364;p42"/>
          <p:cNvSpPr/>
          <p:nvPr/>
        </p:nvSpPr>
        <p:spPr>
          <a:xfrm>
            <a:off x="655500" y="6221354"/>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SAQ</a:t>
            </a:r>
            <a:endParaRPr b="1" sz="1800">
              <a:solidFill>
                <a:srgbClr val="A4CFC1"/>
              </a:solidFill>
              <a:latin typeface="Georgia"/>
              <a:ea typeface="Georgia"/>
              <a:cs typeface="Georgia"/>
              <a:sym typeface="Georgia"/>
            </a:endParaRPr>
          </a:p>
        </p:txBody>
      </p:sp>
      <p:sp>
        <p:nvSpPr>
          <p:cNvPr id="365" name="Google Shape;365;p42"/>
          <p:cNvSpPr/>
          <p:nvPr/>
        </p:nvSpPr>
        <p:spPr>
          <a:xfrm>
            <a:off x="731500" y="1085864"/>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MCQ</a:t>
            </a:r>
            <a:endParaRPr b="1" sz="1800">
              <a:solidFill>
                <a:srgbClr val="A4CFC1"/>
              </a:solidFill>
              <a:latin typeface="Georgia"/>
              <a:ea typeface="Georgia"/>
              <a:cs typeface="Georgia"/>
              <a:sym typeface="Georgia"/>
            </a:endParaRPr>
          </a:p>
        </p:txBody>
      </p:sp>
      <p:sp>
        <p:nvSpPr>
          <p:cNvPr id="366" name="Google Shape;366;p42"/>
          <p:cNvSpPr/>
          <p:nvPr/>
        </p:nvSpPr>
        <p:spPr>
          <a:xfrm rot="10800000">
            <a:off x="-150" y="-9600"/>
            <a:ext cx="6840000" cy="733500"/>
          </a:xfrm>
          <a:prstGeom prst="round1Rect">
            <a:avLst>
              <a:gd fmla="val 16667" name="adj"/>
            </a:avLst>
          </a:prstGeom>
          <a:solidFill>
            <a:srgbClr val="C8E8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2"/>
          <p:cNvSpPr txBox="1"/>
          <p:nvPr/>
        </p:nvSpPr>
        <p:spPr>
          <a:xfrm>
            <a:off x="2743200" y="-152400"/>
            <a:ext cx="27717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14043"/>
                </a:solidFill>
                <a:latin typeface="Georgia"/>
                <a:ea typeface="Georgia"/>
                <a:cs typeface="Georgia"/>
                <a:sym typeface="Georgia"/>
              </a:rPr>
              <a:t>Quiz</a:t>
            </a:r>
            <a:endParaRPr b="1" sz="4800">
              <a:solidFill>
                <a:srgbClr val="314043"/>
              </a:solidFill>
              <a:latin typeface="Georgia"/>
              <a:ea typeface="Georgia"/>
              <a:cs typeface="Georgia"/>
              <a:sym typeface="Georgia"/>
            </a:endParaRPr>
          </a:p>
        </p:txBody>
      </p:sp>
      <p:sp>
        <p:nvSpPr>
          <p:cNvPr id="368" name="Google Shape;368;p42"/>
          <p:cNvSpPr txBox="1"/>
          <p:nvPr/>
        </p:nvSpPr>
        <p:spPr>
          <a:xfrm>
            <a:off x="280100" y="1450325"/>
            <a:ext cx="6299100" cy="43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1. </a:t>
            </a:r>
            <a:r>
              <a:rPr lang="en" sz="1200">
                <a:latin typeface="Mada"/>
                <a:ea typeface="Mada"/>
                <a:cs typeface="Mada"/>
                <a:sym typeface="Mada"/>
              </a:rPr>
              <a:t>A </a:t>
            </a:r>
            <a:r>
              <a:rPr lang="en" sz="1200">
                <a:latin typeface="Mada"/>
                <a:ea typeface="Mada"/>
                <a:cs typeface="Mada"/>
                <a:sym typeface="Mada"/>
              </a:rPr>
              <a:t>patient presented with nausea, vomiting and persistent thirst, he had fruity smelling breath, blood glucose level was 330 mg/dL and arterial PH was 6.7. What is the first management step?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A.bicarbonate therapy         B. rehydration          C. antiemetic            D. admission for </a:t>
            </a:r>
            <a:r>
              <a:rPr lang="en" sz="1200">
                <a:solidFill>
                  <a:srgbClr val="78B8A3"/>
                </a:solidFill>
                <a:latin typeface="Mada"/>
                <a:ea typeface="Mada"/>
                <a:cs typeface="Mada"/>
                <a:sym typeface="Mada"/>
              </a:rPr>
              <a:t>monitoring</a:t>
            </a:r>
            <a:r>
              <a:rPr lang="en" sz="1200">
                <a:solidFill>
                  <a:srgbClr val="78B8A3"/>
                </a:solidFill>
                <a:latin typeface="Mada"/>
                <a:ea typeface="Mada"/>
                <a:cs typeface="Mada"/>
                <a:sym typeface="Mada"/>
              </a:rPr>
              <a:t> </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2. Which of the following used to correct the acidosis in diabetic </a:t>
            </a:r>
            <a:r>
              <a:rPr lang="en" sz="1200">
                <a:latin typeface="Mada"/>
                <a:ea typeface="Mada"/>
                <a:cs typeface="Mada"/>
                <a:sym typeface="Mada"/>
              </a:rPr>
              <a:t>ketoacidosis</a:t>
            </a:r>
            <a:r>
              <a:rPr lang="en" sz="1200">
                <a:latin typeface="Mada"/>
                <a:ea typeface="Mada"/>
                <a:cs typeface="Mada"/>
                <a:sym typeface="Mada"/>
              </a:rPr>
              <a:t> after hydration?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A.Potassium                              B. Insulin                    C. Glucagon                D. Bicarbonate </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3. Which of the following electrolyte deficiency happen in Diabetic ketoacidosis?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A.Calcium                                  B. Sulfate                 C. Uranium-235              D. Potassium</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4. Which one of the following ADR caused by glucagon treatment for hypoglycemia?</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A. hypothermia                 B. </a:t>
            </a:r>
            <a:r>
              <a:rPr lang="en" sz="1200">
                <a:solidFill>
                  <a:srgbClr val="78B8A3"/>
                </a:solidFill>
                <a:latin typeface="Mada"/>
                <a:ea typeface="Mada"/>
                <a:cs typeface="Mada"/>
                <a:sym typeface="Mada"/>
              </a:rPr>
              <a:t>Hypercalcemia         C. Phlebitis                   D. Bradycardia </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5. A 58 years old male who fall down due to hypoglycemic coma. What is the treatment in this situation? </a:t>
            </a:r>
            <a:endParaRPr sz="1200">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A. By giving him orange juice. </a:t>
            </a:r>
            <a:endParaRPr sz="1200">
              <a:solidFill>
                <a:srgbClr val="78B8A3"/>
              </a:solidFill>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B. By giving him I.V regular Insulin.</a:t>
            </a:r>
            <a:endParaRPr sz="1200">
              <a:solidFill>
                <a:srgbClr val="78B8A3"/>
              </a:solidFill>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C. By giving him I.M Glucagon. </a:t>
            </a:r>
            <a:endParaRPr sz="1200">
              <a:solidFill>
                <a:srgbClr val="78B8A3"/>
              </a:solidFill>
              <a:latin typeface="Mada"/>
              <a:ea typeface="Mada"/>
              <a:cs typeface="Mada"/>
              <a:sym typeface="Mada"/>
            </a:endParaRPr>
          </a:p>
          <a:p>
            <a:pPr indent="0" lvl="0" marL="0" rtl="0" algn="l">
              <a:spcBef>
                <a:spcPts val="0"/>
              </a:spcBef>
              <a:spcAft>
                <a:spcPts val="0"/>
              </a:spcAft>
              <a:buNone/>
            </a:pPr>
            <a:r>
              <a:rPr lang="en" sz="1200">
                <a:solidFill>
                  <a:srgbClr val="78B8A3"/>
                </a:solidFill>
                <a:latin typeface="Mada"/>
                <a:ea typeface="Mada"/>
                <a:cs typeface="Mada"/>
                <a:sym typeface="Mada"/>
              </a:rPr>
              <a:t>D. All of them.</a:t>
            </a:r>
            <a:endParaRPr sz="1200">
              <a:solidFill>
                <a:srgbClr val="78B8A3"/>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2" name="Shape 372"/>
        <p:cNvGrpSpPr/>
        <p:nvPr/>
      </p:nvGrpSpPr>
      <p:grpSpPr>
        <a:xfrm>
          <a:off x="0" y="0"/>
          <a:ext cx="0" cy="0"/>
          <a:chOff x="0" y="0"/>
          <a:chExt cx="0" cy="0"/>
        </a:xfrm>
      </p:grpSpPr>
      <p:sp>
        <p:nvSpPr>
          <p:cNvPr id="373" name="Google Shape;373;p43"/>
          <p:cNvSpPr/>
          <p:nvPr/>
        </p:nvSpPr>
        <p:spPr>
          <a:xfrm rot="10800000">
            <a:off x="-9450" y="0"/>
            <a:ext cx="6848400" cy="4533900"/>
          </a:xfrm>
          <a:prstGeom prst="round1Rect">
            <a:avLst>
              <a:gd fmla="val 16667" name="adj"/>
            </a:avLst>
          </a:prstGeom>
          <a:solidFill>
            <a:srgbClr val="31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4" name="Google Shape;374;p43"/>
          <p:cNvPicPr preferRelativeResize="0"/>
          <p:nvPr/>
        </p:nvPicPr>
        <p:blipFill rotWithShape="1">
          <a:blip r:embed="rId3">
            <a:alphaModFix/>
          </a:blip>
          <a:srcRect b="49917" l="0" r="0" t="0"/>
          <a:stretch/>
        </p:blipFill>
        <p:spPr>
          <a:xfrm rot="10800000">
            <a:off x="190500" y="150"/>
            <a:ext cx="6649500" cy="4286100"/>
          </a:xfrm>
          <a:prstGeom prst="round1Rect">
            <a:avLst>
              <a:gd fmla="val 16667" name="adj"/>
            </a:avLst>
          </a:prstGeom>
          <a:noFill/>
          <a:ln>
            <a:noFill/>
          </a:ln>
        </p:spPr>
      </p:pic>
      <p:sp>
        <p:nvSpPr>
          <p:cNvPr id="375" name="Google Shape;375;p43"/>
          <p:cNvSpPr/>
          <p:nvPr/>
        </p:nvSpPr>
        <p:spPr>
          <a:xfrm rot="10800000">
            <a:off x="295350" y="300"/>
            <a:ext cx="6543600" cy="4228800"/>
          </a:xfrm>
          <a:prstGeom prst="round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3"/>
          <p:cNvSpPr txBox="1"/>
          <p:nvPr/>
        </p:nvSpPr>
        <p:spPr>
          <a:xfrm>
            <a:off x="466725" y="1578675"/>
            <a:ext cx="6267600" cy="27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rgbClr val="78B8A3"/>
                </a:solidFill>
                <a:latin typeface="Georgia"/>
                <a:ea typeface="Georgia"/>
                <a:cs typeface="Georgia"/>
                <a:sym typeface="Georgia"/>
              </a:rPr>
              <a:t>Thank you for all your love and support.</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rPr b="1" i="1" lang="en" sz="3600">
                <a:solidFill>
                  <a:srgbClr val="78B8A3"/>
                </a:solidFill>
                <a:latin typeface="Georgia"/>
                <a:ea typeface="Georgia"/>
                <a:cs typeface="Georgia"/>
                <a:sym typeface="Georgia"/>
              </a:rPr>
              <a:t>Good luck future doctors!</a:t>
            </a:r>
            <a:endParaRPr b="1" i="1" sz="3600">
              <a:solidFill>
                <a:srgbClr val="78B8A3"/>
              </a:solidFill>
              <a:latin typeface="Georgia"/>
              <a:ea typeface="Georgia"/>
              <a:cs typeface="Georgia"/>
              <a:sym typeface="Georgia"/>
            </a:endParaRPr>
          </a:p>
        </p:txBody>
      </p:sp>
      <p:pic>
        <p:nvPicPr>
          <p:cNvPr id="377" name="Google Shape;377;p43"/>
          <p:cNvPicPr preferRelativeResize="0"/>
          <p:nvPr/>
        </p:nvPicPr>
        <p:blipFill rotWithShape="1">
          <a:blip r:embed="rId4">
            <a:alphaModFix/>
          </a:blip>
          <a:srcRect b="14879" l="0" r="0" t="16169"/>
          <a:stretch/>
        </p:blipFill>
        <p:spPr>
          <a:xfrm>
            <a:off x="2600325" y="228600"/>
            <a:ext cx="1829900" cy="1261725"/>
          </a:xfrm>
          <a:prstGeom prst="rect">
            <a:avLst/>
          </a:prstGeom>
          <a:noFill/>
          <a:ln>
            <a:noFill/>
          </a:ln>
        </p:spPr>
      </p:pic>
      <p:sp>
        <p:nvSpPr>
          <p:cNvPr id="378" name="Google Shape;378;p43"/>
          <p:cNvSpPr txBox="1"/>
          <p:nvPr/>
        </p:nvSpPr>
        <p:spPr>
          <a:xfrm>
            <a:off x="162000" y="55228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314043"/>
                </a:solidFill>
                <a:latin typeface="Georgia"/>
                <a:ea typeface="Georgia"/>
                <a:cs typeface="Georgia"/>
                <a:sym typeface="Georgia"/>
              </a:rPr>
              <a:t>Team Leaders:</a:t>
            </a:r>
            <a:endParaRPr b="1" sz="1200">
              <a:solidFill>
                <a:srgbClr val="314043"/>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4CFC1"/>
                </a:solidFill>
                <a:latin typeface="Mada"/>
                <a:ea typeface="Mada"/>
                <a:cs typeface="Mada"/>
                <a:sym typeface="Mada"/>
              </a:rPr>
              <a:t>May Babaeer           Zyad Aldosari</a:t>
            </a:r>
            <a:endParaRPr b="1" sz="2400">
              <a:solidFill>
                <a:srgbClr val="A4CFC1"/>
              </a:solidFill>
              <a:latin typeface="Mada"/>
              <a:ea typeface="Mada"/>
              <a:cs typeface="Mada"/>
              <a:sym typeface="Mada"/>
            </a:endParaRPr>
          </a:p>
        </p:txBody>
      </p:sp>
      <p:sp>
        <p:nvSpPr>
          <p:cNvPr id="379" name="Google Shape;379;p43"/>
          <p:cNvSpPr txBox="1"/>
          <p:nvPr/>
        </p:nvSpPr>
        <p:spPr>
          <a:xfrm>
            <a:off x="-240308" y="7274975"/>
            <a:ext cx="73734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This Magnificent Work was Done By:</a:t>
            </a:r>
            <a:endParaRPr b="1" sz="2700">
              <a:solidFill>
                <a:srgbClr val="314043"/>
              </a:solidFill>
              <a:latin typeface="Mada"/>
              <a:ea typeface="Mada"/>
              <a:cs typeface="Mada"/>
              <a:sym typeface="Mada"/>
            </a:endParaRPr>
          </a:p>
        </p:txBody>
      </p:sp>
      <p:sp>
        <p:nvSpPr>
          <p:cNvPr id="380" name="Google Shape;380;p43"/>
          <p:cNvSpPr txBox="1"/>
          <p:nvPr/>
        </p:nvSpPr>
        <p:spPr>
          <a:xfrm>
            <a:off x="252450" y="7662721"/>
            <a:ext cx="6429300" cy="109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          </a:t>
            </a:r>
            <a:endParaRPr b="1" sz="1100">
              <a:solidFill>
                <a:srgbClr val="A4CFC1"/>
              </a:solidFill>
              <a:latin typeface="Mada"/>
              <a:ea typeface="Mada"/>
              <a:cs typeface="Mada"/>
              <a:sym typeface="Mada"/>
            </a:endParaRPr>
          </a:p>
          <a:p>
            <a:pPr indent="0" lvl="0" marL="0" rtl="0" algn="ctr">
              <a:spcBef>
                <a:spcPts val="0"/>
              </a:spcBef>
              <a:spcAft>
                <a:spcPts val="0"/>
              </a:spcAft>
              <a:buNone/>
            </a:pPr>
            <a:r>
              <a:t/>
            </a:r>
            <a:endParaRPr b="1" sz="1100">
              <a:solidFill>
                <a:srgbClr val="A4CFC1"/>
              </a:solidFill>
              <a:latin typeface="Mada"/>
              <a:ea typeface="Mada"/>
              <a:cs typeface="Mada"/>
              <a:sym typeface="Mada"/>
            </a:endParaRPr>
          </a:p>
          <a:p>
            <a:pPr indent="0" lvl="0" marL="0" rtl="0" algn="ctr">
              <a:spcBef>
                <a:spcPts val="0"/>
              </a:spcBef>
              <a:spcAft>
                <a:spcPts val="0"/>
              </a:spcAft>
              <a:buNone/>
            </a:pPr>
            <a:r>
              <a:rPr b="1" lang="en" sz="2400">
                <a:solidFill>
                  <a:srgbClr val="A4CFC1"/>
                </a:solidFill>
                <a:latin typeface="Mada"/>
                <a:ea typeface="Mada"/>
                <a:cs typeface="Mada"/>
                <a:sym typeface="Mada"/>
              </a:rPr>
              <a:t>Alwaleed Alsaleh</a:t>
            </a:r>
            <a:endParaRPr b="1" sz="2400">
              <a:solidFill>
                <a:srgbClr val="A4CFC1"/>
              </a:solidFill>
              <a:latin typeface="Mada"/>
              <a:ea typeface="Mada"/>
              <a:cs typeface="Mada"/>
              <a:sym typeface="Mada"/>
            </a:endParaRPr>
          </a:p>
          <a:p>
            <a:pPr indent="0" lvl="0" marL="0" rtl="0" algn="ctr">
              <a:spcBef>
                <a:spcPts val="0"/>
              </a:spcBef>
              <a:spcAft>
                <a:spcPts val="0"/>
              </a:spcAft>
              <a:buNone/>
            </a:pPr>
            <a:r>
              <a:rPr b="1" lang="en" sz="2400">
                <a:solidFill>
                  <a:srgbClr val="A4CFC1"/>
                </a:solidFill>
                <a:latin typeface="Mada"/>
                <a:ea typeface="Mada"/>
                <a:cs typeface="Mada"/>
                <a:sym typeface="Mada"/>
              </a:rPr>
              <a:t>Mohaned Makkawi </a:t>
            </a:r>
            <a:endParaRPr b="1" sz="2400">
              <a:solidFill>
                <a:srgbClr val="A4CFC1"/>
              </a:solidFill>
              <a:latin typeface="Mada"/>
              <a:ea typeface="Mada"/>
              <a:cs typeface="Mada"/>
              <a:sym typeface="Mada"/>
            </a:endParaRPr>
          </a:p>
          <a:p>
            <a:pPr indent="0" lvl="0" marL="0" rtl="0" algn="ctr">
              <a:spcBef>
                <a:spcPts val="0"/>
              </a:spcBef>
              <a:spcAft>
                <a:spcPts val="0"/>
              </a:spcAft>
              <a:buNone/>
            </a:pPr>
            <a:r>
              <a:rPr b="1" lang="en" sz="2400">
                <a:solidFill>
                  <a:srgbClr val="A4CFC1"/>
                </a:solidFill>
                <a:latin typeface="Mada"/>
                <a:ea typeface="Mada"/>
                <a:cs typeface="Mada"/>
                <a:sym typeface="Mada"/>
              </a:rPr>
              <a:t>Hashem Bassam</a:t>
            </a:r>
            <a:endParaRPr b="1" sz="2400">
              <a:solidFill>
                <a:srgbClr val="A4CFC1"/>
              </a:solidFill>
              <a:latin typeface="Mada"/>
              <a:ea typeface="Mada"/>
              <a:cs typeface="Mada"/>
              <a:sym typeface="Mada"/>
            </a:endParaRPr>
          </a:p>
        </p:txBody>
      </p:sp>
      <p:sp>
        <p:nvSpPr>
          <p:cNvPr id="381" name="Google Shape;381;p43"/>
          <p:cNvSpPr txBox="1"/>
          <p:nvPr/>
        </p:nvSpPr>
        <p:spPr>
          <a:xfrm>
            <a:off x="1131300" y="92561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Note writers</a:t>
            </a:r>
            <a:endParaRPr b="1" sz="2700">
              <a:solidFill>
                <a:srgbClr val="314043"/>
              </a:solidFill>
              <a:latin typeface="Mada"/>
              <a:ea typeface="Mada"/>
              <a:cs typeface="Mada"/>
              <a:sym typeface="Mada"/>
            </a:endParaRPr>
          </a:p>
        </p:txBody>
      </p:sp>
      <p:sp>
        <p:nvSpPr>
          <p:cNvPr id="382" name="Google Shape;382;p43"/>
          <p:cNvSpPr txBox="1"/>
          <p:nvPr/>
        </p:nvSpPr>
        <p:spPr>
          <a:xfrm>
            <a:off x="1055100" y="106277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Quiz writers</a:t>
            </a:r>
            <a:endParaRPr b="1" sz="2700">
              <a:solidFill>
                <a:srgbClr val="314043"/>
              </a:solidFill>
              <a:latin typeface="Mada"/>
              <a:ea typeface="Mada"/>
              <a:cs typeface="Mada"/>
              <a:sym typeface="Mada"/>
            </a:endParaRPr>
          </a:p>
        </p:txBody>
      </p:sp>
      <p:sp>
        <p:nvSpPr>
          <p:cNvPr id="383" name="Google Shape;383;p43"/>
          <p:cNvSpPr txBox="1"/>
          <p:nvPr/>
        </p:nvSpPr>
        <p:spPr>
          <a:xfrm>
            <a:off x="252450" y="98411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Nouf Alshammari</a:t>
            </a:r>
            <a:endParaRPr b="1" sz="2400">
              <a:solidFill>
                <a:srgbClr val="A4CFC1"/>
              </a:solidFill>
              <a:latin typeface="Mada"/>
              <a:ea typeface="Mada"/>
              <a:cs typeface="Mada"/>
              <a:sym typeface="Mada"/>
            </a:endParaRPr>
          </a:p>
        </p:txBody>
      </p:sp>
      <p:sp>
        <p:nvSpPr>
          <p:cNvPr id="384" name="Google Shape;384;p43"/>
          <p:cNvSpPr txBox="1"/>
          <p:nvPr/>
        </p:nvSpPr>
        <p:spPr>
          <a:xfrm>
            <a:off x="162000" y="11113945"/>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Alwaleed alsaleh</a:t>
            </a:r>
            <a:endParaRPr b="1" sz="2400">
              <a:solidFill>
                <a:srgbClr val="A4CFC1"/>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