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12189600" cx="6840000"/>
  <p:notesSz cx="6858000" cy="9144000"/>
  <p:embeddedFontLst>
    <p:embeddedFont>
      <p:font typeface="Mada"/>
      <p:regular r:id="rId21"/>
      <p:bold r:id="rId22"/>
    </p:embeddedFont>
    <p:embeddedFont>
      <p:font typeface="Exo Thin"/>
      <p:regular r:id="rId23"/>
      <p:bold r:id="rId24"/>
      <p:italic r:id="rId25"/>
      <p:boldItalic r:id="rId26"/>
    </p:embeddedFont>
    <p:embeddedFont>
      <p:font typeface="Ex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9">
          <p15:clr>
            <a:srgbClr val="A4A3A4"/>
          </p15:clr>
        </p15:guide>
        <p15:guide id="2"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150FAF8-75C3-458A-86D8-373EE0D840DD}">
  <a:tblStyle styleId="{5150FAF8-75C3-458A-86D8-373EE0D840D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orient="horz"/>
        <p:guide pos="215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Mada-bold.fntdata"/><Relationship Id="rId21" Type="http://schemas.openxmlformats.org/officeDocument/2006/relationships/font" Target="fonts/Mada-regular.fntdata"/><Relationship Id="rId24" Type="http://schemas.openxmlformats.org/officeDocument/2006/relationships/font" Target="fonts/ExoThin-bold.fntdata"/><Relationship Id="rId23" Type="http://schemas.openxmlformats.org/officeDocument/2006/relationships/font" Target="fonts/ExoThin-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ExoThin-boldItalic.fntdata"/><Relationship Id="rId25" Type="http://schemas.openxmlformats.org/officeDocument/2006/relationships/font" Target="fonts/ExoThin-italic.fntdata"/><Relationship Id="rId28" Type="http://schemas.openxmlformats.org/officeDocument/2006/relationships/font" Target="fonts/Exo-bold.fntdata"/><Relationship Id="rId27" Type="http://schemas.openxmlformats.org/officeDocument/2006/relationships/font" Target="fonts/Ex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Exo-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0" Type="http://schemas.openxmlformats.org/officeDocument/2006/relationships/font" Target="fonts/Exo-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ec0c1455c_0_94: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ec0c1455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52c10f05e9_0_5: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52c10f05e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6ec0c1455c_0_451: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6ec0c1455c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6ec0c1455c_0_331: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6ec0c1455c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ec0c1455c_0_13: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ec0c1455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52c2317d96_0_6: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2c2317d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2c8abeac5_0_65: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2c8abeac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e1e3bfd62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e1e3bfd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52c2317d96_0_10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52c2317d9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2c2317d96_0_185: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2c2317d96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6ec0c1455c_0_24: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6ec0c1455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52c10f05e9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52c10f05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168" y="1764571"/>
            <a:ext cx="6373800" cy="4864500"/>
          </a:xfrm>
          <a:prstGeom prst="rect">
            <a:avLst/>
          </a:prstGeom>
        </p:spPr>
        <p:txBody>
          <a:bodyPr anchorCtr="0" anchor="b" bIns="117825" lIns="117825" spcFirstLastPara="1" rIns="117825" wrap="square" tIns="117825">
            <a:noAutofit/>
          </a:bodyPr>
          <a:lstStyle>
            <a:lvl1pPr lvl="0" algn="ctr">
              <a:spcBef>
                <a:spcPts val="0"/>
              </a:spcBef>
              <a:spcAft>
                <a:spcPts val="0"/>
              </a:spcAft>
              <a:buSzPts val="6700"/>
              <a:buNone/>
              <a:defRPr sz="6700"/>
            </a:lvl1pPr>
            <a:lvl2pPr lvl="1" algn="ctr">
              <a:spcBef>
                <a:spcPts val="0"/>
              </a:spcBef>
              <a:spcAft>
                <a:spcPts val="0"/>
              </a:spcAft>
              <a:buSzPts val="6700"/>
              <a:buNone/>
              <a:defRPr sz="6700"/>
            </a:lvl2pPr>
            <a:lvl3pPr lvl="2" algn="ctr">
              <a:spcBef>
                <a:spcPts val="0"/>
              </a:spcBef>
              <a:spcAft>
                <a:spcPts val="0"/>
              </a:spcAft>
              <a:buSzPts val="6700"/>
              <a:buNone/>
              <a:defRPr sz="6700"/>
            </a:lvl3pPr>
            <a:lvl4pPr lvl="3" algn="ctr">
              <a:spcBef>
                <a:spcPts val="0"/>
              </a:spcBef>
              <a:spcAft>
                <a:spcPts val="0"/>
              </a:spcAft>
              <a:buSzPts val="6700"/>
              <a:buNone/>
              <a:defRPr sz="6700"/>
            </a:lvl4pPr>
            <a:lvl5pPr lvl="4" algn="ctr">
              <a:spcBef>
                <a:spcPts val="0"/>
              </a:spcBef>
              <a:spcAft>
                <a:spcPts val="0"/>
              </a:spcAft>
              <a:buSzPts val="6700"/>
              <a:buNone/>
              <a:defRPr sz="6700"/>
            </a:lvl5pPr>
            <a:lvl6pPr lvl="5" algn="ctr">
              <a:spcBef>
                <a:spcPts val="0"/>
              </a:spcBef>
              <a:spcAft>
                <a:spcPts val="0"/>
              </a:spcAft>
              <a:buSzPts val="6700"/>
              <a:buNone/>
              <a:defRPr sz="6700"/>
            </a:lvl6pPr>
            <a:lvl7pPr lvl="6" algn="ctr">
              <a:spcBef>
                <a:spcPts val="0"/>
              </a:spcBef>
              <a:spcAft>
                <a:spcPts val="0"/>
              </a:spcAft>
              <a:buSzPts val="6700"/>
              <a:buNone/>
              <a:defRPr sz="6700"/>
            </a:lvl7pPr>
            <a:lvl8pPr lvl="7" algn="ctr">
              <a:spcBef>
                <a:spcPts val="0"/>
              </a:spcBef>
              <a:spcAft>
                <a:spcPts val="0"/>
              </a:spcAft>
              <a:buSzPts val="6700"/>
              <a:buNone/>
              <a:defRPr sz="6700"/>
            </a:lvl8pPr>
            <a:lvl9pPr lvl="8" algn="ctr">
              <a:spcBef>
                <a:spcPts val="0"/>
              </a:spcBef>
              <a:spcAft>
                <a:spcPts val="0"/>
              </a:spcAft>
              <a:buSzPts val="6700"/>
              <a:buNone/>
              <a:defRPr sz="6700"/>
            </a:lvl9pPr>
          </a:lstStyle>
          <a:p/>
        </p:txBody>
      </p:sp>
      <p:sp>
        <p:nvSpPr>
          <p:cNvPr id="11" name="Google Shape;11;p2"/>
          <p:cNvSpPr txBox="1"/>
          <p:nvPr>
            <p:ph idx="1" type="subTitle"/>
          </p:nvPr>
        </p:nvSpPr>
        <p:spPr>
          <a:xfrm>
            <a:off x="233161" y="6716604"/>
            <a:ext cx="6373800" cy="1878300"/>
          </a:xfrm>
          <a:prstGeom prst="rect">
            <a:avLst/>
          </a:prstGeom>
        </p:spPr>
        <p:txBody>
          <a:bodyPr anchorCtr="0" anchor="t" bIns="117825" lIns="117825" spcFirstLastPara="1" rIns="117825" wrap="square" tIns="1178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33161" y="2621410"/>
            <a:ext cx="6373800" cy="4653300"/>
          </a:xfrm>
          <a:prstGeom prst="rect">
            <a:avLst/>
          </a:prstGeom>
        </p:spPr>
        <p:txBody>
          <a:bodyPr anchorCtr="0" anchor="b" bIns="117825" lIns="117825" spcFirstLastPara="1" rIns="117825" wrap="square" tIns="117825">
            <a:noAutofit/>
          </a:bodyPr>
          <a:lstStyle>
            <a:lvl1pPr lvl="0" algn="ctr">
              <a:spcBef>
                <a:spcPts val="0"/>
              </a:spcBef>
              <a:spcAft>
                <a:spcPts val="0"/>
              </a:spcAft>
              <a:buSzPts val="15500"/>
              <a:buNone/>
              <a:defRPr sz="15500"/>
            </a:lvl1pPr>
            <a:lvl2pPr lvl="1" algn="ctr">
              <a:spcBef>
                <a:spcPts val="0"/>
              </a:spcBef>
              <a:spcAft>
                <a:spcPts val="0"/>
              </a:spcAft>
              <a:buSzPts val="15500"/>
              <a:buNone/>
              <a:defRPr sz="15500"/>
            </a:lvl2pPr>
            <a:lvl3pPr lvl="2" algn="ctr">
              <a:spcBef>
                <a:spcPts val="0"/>
              </a:spcBef>
              <a:spcAft>
                <a:spcPts val="0"/>
              </a:spcAft>
              <a:buSzPts val="15500"/>
              <a:buNone/>
              <a:defRPr sz="15500"/>
            </a:lvl3pPr>
            <a:lvl4pPr lvl="3" algn="ctr">
              <a:spcBef>
                <a:spcPts val="0"/>
              </a:spcBef>
              <a:spcAft>
                <a:spcPts val="0"/>
              </a:spcAft>
              <a:buSzPts val="15500"/>
              <a:buNone/>
              <a:defRPr sz="15500"/>
            </a:lvl4pPr>
            <a:lvl5pPr lvl="4" algn="ctr">
              <a:spcBef>
                <a:spcPts val="0"/>
              </a:spcBef>
              <a:spcAft>
                <a:spcPts val="0"/>
              </a:spcAft>
              <a:buSzPts val="15500"/>
              <a:buNone/>
              <a:defRPr sz="15500"/>
            </a:lvl5pPr>
            <a:lvl6pPr lvl="5" algn="ctr">
              <a:spcBef>
                <a:spcPts val="0"/>
              </a:spcBef>
              <a:spcAft>
                <a:spcPts val="0"/>
              </a:spcAft>
              <a:buSzPts val="15500"/>
              <a:buNone/>
              <a:defRPr sz="15500"/>
            </a:lvl6pPr>
            <a:lvl7pPr lvl="6" algn="ctr">
              <a:spcBef>
                <a:spcPts val="0"/>
              </a:spcBef>
              <a:spcAft>
                <a:spcPts val="0"/>
              </a:spcAft>
              <a:buSzPts val="15500"/>
              <a:buNone/>
              <a:defRPr sz="15500"/>
            </a:lvl7pPr>
            <a:lvl8pPr lvl="7" algn="ctr">
              <a:spcBef>
                <a:spcPts val="0"/>
              </a:spcBef>
              <a:spcAft>
                <a:spcPts val="0"/>
              </a:spcAft>
              <a:buSzPts val="15500"/>
              <a:buNone/>
              <a:defRPr sz="15500"/>
            </a:lvl8pPr>
            <a:lvl9pPr lvl="8" algn="ctr">
              <a:spcBef>
                <a:spcPts val="0"/>
              </a:spcBef>
              <a:spcAft>
                <a:spcPts val="0"/>
              </a:spcAft>
              <a:buSzPts val="15500"/>
              <a:buNone/>
              <a:defRPr sz="15500"/>
            </a:lvl9pPr>
          </a:lstStyle>
          <a:p>
            <a:r>
              <a:t>xx%</a:t>
            </a:r>
          </a:p>
        </p:txBody>
      </p:sp>
      <p:sp>
        <p:nvSpPr>
          <p:cNvPr id="48" name="Google Shape;48;p11"/>
          <p:cNvSpPr txBox="1"/>
          <p:nvPr>
            <p:ph idx="1" type="body"/>
          </p:nvPr>
        </p:nvSpPr>
        <p:spPr>
          <a:xfrm>
            <a:off x="233161" y="7470470"/>
            <a:ext cx="6373800" cy="3082800"/>
          </a:xfrm>
          <a:prstGeom prst="rect">
            <a:avLst/>
          </a:prstGeom>
        </p:spPr>
        <p:txBody>
          <a:bodyPr anchorCtr="0" anchor="t" bIns="117825" lIns="117825" spcFirstLastPara="1" rIns="117825" wrap="square" tIns="117825">
            <a:noAutofit/>
          </a:bodyPr>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49" name="Google Shape;49;p11"/>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161" y="5097308"/>
            <a:ext cx="6373800" cy="1995000"/>
          </a:xfrm>
          <a:prstGeom prst="rect">
            <a:avLst/>
          </a:prstGeom>
        </p:spPr>
        <p:txBody>
          <a:bodyPr anchorCtr="0" anchor="ctr" bIns="117825" lIns="117825" spcFirstLastPara="1" rIns="117825" wrap="square" tIns="117825">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233168" y="1764571"/>
            <a:ext cx="63735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26"/>
          <p:cNvSpPr txBox="1"/>
          <p:nvPr>
            <p:ph idx="1" type="subTitle"/>
          </p:nvPr>
        </p:nvSpPr>
        <p:spPr>
          <a:xfrm>
            <a:off x="233161" y="6716604"/>
            <a:ext cx="63735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5" name="Shape 105"/>
        <p:cNvGrpSpPr/>
        <p:nvPr/>
      </p:nvGrpSpPr>
      <p:grpSpPr>
        <a:xfrm>
          <a:off x="0" y="0"/>
          <a:ext cx="0" cy="0"/>
          <a:chOff x="0" y="0"/>
          <a:chExt cx="0" cy="0"/>
        </a:xfrm>
      </p:grpSpPr>
      <p:sp>
        <p:nvSpPr>
          <p:cNvPr id="106" name="Google Shape;106;p27"/>
          <p:cNvSpPr txBox="1"/>
          <p:nvPr>
            <p:ph type="title"/>
          </p:nvPr>
        </p:nvSpPr>
        <p:spPr>
          <a:xfrm>
            <a:off x="233161" y="5097308"/>
            <a:ext cx="63735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 name="Google Shape;107;p2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8" name="Shape 108"/>
        <p:cNvGrpSpPr/>
        <p:nvPr/>
      </p:nvGrpSpPr>
      <p:grpSpPr>
        <a:xfrm>
          <a:off x="0" y="0"/>
          <a:ext cx="0" cy="0"/>
          <a:chOff x="0" y="0"/>
          <a:chExt cx="0" cy="0"/>
        </a:xfrm>
      </p:grpSpPr>
      <p:sp>
        <p:nvSpPr>
          <p:cNvPr id="109" name="Google Shape;109;p28"/>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8"/>
          <p:cNvSpPr txBox="1"/>
          <p:nvPr>
            <p:ph idx="1" type="body"/>
          </p:nvPr>
        </p:nvSpPr>
        <p:spPr>
          <a:xfrm>
            <a:off x="233161" y="2731255"/>
            <a:ext cx="63735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9"/>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9"/>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5" name="Google Shape;115;p29"/>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2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7" name="Shape 117"/>
        <p:cNvGrpSpPr/>
        <p:nvPr/>
      </p:nvGrpSpPr>
      <p:grpSpPr>
        <a:xfrm>
          <a:off x="0" y="0"/>
          <a:ext cx="0" cy="0"/>
          <a:chOff x="0" y="0"/>
          <a:chExt cx="0" cy="0"/>
        </a:xfrm>
      </p:grpSpPr>
      <p:sp>
        <p:nvSpPr>
          <p:cNvPr id="118" name="Google Shape;118;p30"/>
          <p:cNvSpPr txBox="1"/>
          <p:nvPr>
            <p:ph type="title"/>
          </p:nvPr>
        </p:nvSpPr>
        <p:spPr>
          <a:xfrm>
            <a:off x="233161" y="1054666"/>
            <a:ext cx="63735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3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0" name="Shape 120"/>
        <p:cNvGrpSpPr/>
        <p:nvPr/>
      </p:nvGrpSpPr>
      <p:grpSpPr>
        <a:xfrm>
          <a:off x="0" y="0"/>
          <a:ext cx="0" cy="0"/>
          <a:chOff x="0" y="0"/>
          <a:chExt cx="0" cy="0"/>
        </a:xfrm>
      </p:grpSpPr>
      <p:sp>
        <p:nvSpPr>
          <p:cNvPr id="121" name="Google Shape;121;p31"/>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2" name="Google Shape;122;p31"/>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3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4" name="Shape 124"/>
        <p:cNvGrpSpPr/>
        <p:nvPr/>
      </p:nvGrpSpPr>
      <p:grpSpPr>
        <a:xfrm>
          <a:off x="0" y="0"/>
          <a:ext cx="0" cy="0"/>
          <a:chOff x="0" y="0"/>
          <a:chExt cx="0" cy="0"/>
        </a:xfrm>
      </p:grpSpPr>
      <p:sp>
        <p:nvSpPr>
          <p:cNvPr id="125" name="Google Shape;125;p32"/>
          <p:cNvSpPr txBox="1"/>
          <p:nvPr>
            <p:ph type="title"/>
          </p:nvPr>
        </p:nvSpPr>
        <p:spPr>
          <a:xfrm>
            <a:off x="366722" y="1066812"/>
            <a:ext cx="47631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6" name="Google Shape;126;p3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161" y="1054666"/>
            <a:ext cx="6373800" cy="1357200"/>
          </a:xfrm>
          <a:prstGeom prst="rect">
            <a:avLst/>
          </a:prstGeom>
        </p:spPr>
        <p:txBody>
          <a:bodyPr anchorCtr="0" anchor="t" bIns="117825" lIns="117825" spcFirstLastPara="1" rIns="117825" wrap="square" tIns="1178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233161" y="2731255"/>
            <a:ext cx="6373800" cy="8096700"/>
          </a:xfrm>
          <a:prstGeom prst="rect">
            <a:avLst/>
          </a:prstGeom>
        </p:spPr>
        <p:txBody>
          <a:bodyPr anchorCtr="0" anchor="t" bIns="117825" lIns="117825" spcFirstLastPara="1" rIns="117825" wrap="square" tIns="117825">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19" name="Google Shape;19;p4"/>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a:off x="-150" y="11309950"/>
            <a:ext cx="6840000" cy="876000"/>
          </a:xfrm>
          <a:prstGeom prst="round2SameRect">
            <a:avLst>
              <a:gd fmla="val 16667" name="adj1"/>
              <a:gd fmla="val 0" name="adj2"/>
            </a:avLst>
          </a:prstGeom>
          <a:noFill/>
          <a:ln cap="flat" cmpd="sng" w="9525">
            <a:solidFill>
              <a:srgbClr val="A4CF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150" y="0"/>
            <a:ext cx="6840000" cy="95400"/>
          </a:xfrm>
          <a:prstGeom prst="rect">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3"/>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3"/>
          <p:cNvSpPr txBox="1"/>
          <p:nvPr>
            <p:ph type="title"/>
          </p:nvPr>
        </p:nvSpPr>
        <p:spPr>
          <a:xfrm>
            <a:off x="198602" y="2922506"/>
            <a:ext cx="3025800" cy="351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0" name="Google Shape;130;p33"/>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3"/>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2" name="Google Shape;132;p3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3" name="Shape 133"/>
        <p:cNvGrpSpPr/>
        <p:nvPr/>
      </p:nvGrpSpPr>
      <p:grpSpPr>
        <a:xfrm>
          <a:off x="0" y="0"/>
          <a:ext cx="0" cy="0"/>
          <a:chOff x="0" y="0"/>
          <a:chExt cx="0" cy="0"/>
        </a:xfrm>
      </p:grpSpPr>
      <p:sp>
        <p:nvSpPr>
          <p:cNvPr id="134" name="Google Shape;134;p34"/>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5" name="Google Shape;135;p3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6" name="Shape 136"/>
        <p:cNvGrpSpPr/>
        <p:nvPr/>
      </p:nvGrpSpPr>
      <p:grpSpPr>
        <a:xfrm>
          <a:off x="0" y="0"/>
          <a:ext cx="0" cy="0"/>
          <a:chOff x="0" y="0"/>
          <a:chExt cx="0" cy="0"/>
        </a:xfrm>
      </p:grpSpPr>
      <p:sp>
        <p:nvSpPr>
          <p:cNvPr id="137" name="Google Shape;137;p35"/>
          <p:cNvSpPr txBox="1"/>
          <p:nvPr>
            <p:ph hasCustomPrompt="1" type="title"/>
          </p:nvPr>
        </p:nvSpPr>
        <p:spPr>
          <a:xfrm>
            <a:off x="233161" y="2621410"/>
            <a:ext cx="63735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 name="Google Shape;138;p35"/>
          <p:cNvSpPr txBox="1"/>
          <p:nvPr>
            <p:ph idx="1" type="body"/>
          </p:nvPr>
        </p:nvSpPr>
        <p:spPr>
          <a:xfrm>
            <a:off x="233161" y="7470470"/>
            <a:ext cx="63735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9" name="Google Shape;139;p3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p3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33161" y="1054666"/>
            <a:ext cx="6373800" cy="1357200"/>
          </a:xfrm>
          <a:prstGeom prst="rect">
            <a:avLst/>
          </a:prstGeom>
        </p:spPr>
        <p:txBody>
          <a:bodyPr anchorCtr="0" anchor="t" bIns="117825" lIns="117825" spcFirstLastPara="1" rIns="117825" wrap="square" tIns="1178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4" name="Google Shape;24;p5"/>
          <p:cNvSpPr txBox="1"/>
          <p:nvPr>
            <p:ph idx="1" type="body"/>
          </p:nvPr>
        </p:nvSpPr>
        <p:spPr>
          <a:xfrm>
            <a:off x="233161" y="2731255"/>
            <a:ext cx="2992200" cy="8096700"/>
          </a:xfrm>
          <a:prstGeom prst="rect">
            <a:avLst/>
          </a:prstGeom>
        </p:spPr>
        <p:txBody>
          <a:bodyPr anchorCtr="0" anchor="t" bIns="117825" lIns="117825" spcFirstLastPara="1" rIns="117825" wrap="square" tIns="117825">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5" name="Google Shape;25;p5"/>
          <p:cNvSpPr txBox="1"/>
          <p:nvPr>
            <p:ph idx="2" type="body"/>
          </p:nvPr>
        </p:nvSpPr>
        <p:spPr>
          <a:xfrm>
            <a:off x="3614787" y="2731255"/>
            <a:ext cx="2992200" cy="8096700"/>
          </a:xfrm>
          <a:prstGeom prst="rect">
            <a:avLst/>
          </a:prstGeom>
        </p:spPr>
        <p:txBody>
          <a:bodyPr anchorCtr="0" anchor="t" bIns="117825" lIns="117825" spcFirstLastPara="1" rIns="117825" wrap="square" tIns="117825">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6" name="Google Shape;26;p5"/>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33161" y="1054666"/>
            <a:ext cx="6373800" cy="1357200"/>
          </a:xfrm>
          <a:prstGeom prst="rect">
            <a:avLst/>
          </a:prstGeom>
        </p:spPr>
        <p:txBody>
          <a:bodyPr anchorCtr="0" anchor="t" bIns="117825" lIns="117825" spcFirstLastPara="1" rIns="117825" wrap="square" tIns="1178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9" name="Google Shape;29;p6"/>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33161" y="1316719"/>
            <a:ext cx="2100600" cy="1791000"/>
          </a:xfrm>
          <a:prstGeom prst="rect">
            <a:avLst/>
          </a:prstGeom>
        </p:spPr>
        <p:txBody>
          <a:bodyPr anchorCtr="0" anchor="b" bIns="117825" lIns="117825" spcFirstLastPara="1" rIns="117825" wrap="square" tIns="117825">
            <a:no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2" name="Google Shape;32;p7"/>
          <p:cNvSpPr txBox="1"/>
          <p:nvPr>
            <p:ph idx="1" type="body"/>
          </p:nvPr>
        </p:nvSpPr>
        <p:spPr>
          <a:xfrm>
            <a:off x="233161" y="3293218"/>
            <a:ext cx="2100600" cy="7534800"/>
          </a:xfrm>
          <a:prstGeom prst="rect">
            <a:avLst/>
          </a:prstGeom>
        </p:spPr>
        <p:txBody>
          <a:bodyPr anchorCtr="0" anchor="t" bIns="117825" lIns="117825" spcFirstLastPara="1" rIns="117825" wrap="square" tIns="117825">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3" name="Google Shape;33;p7"/>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66722" y="1066812"/>
            <a:ext cx="4763400" cy="9694800"/>
          </a:xfrm>
          <a:prstGeom prst="rect">
            <a:avLst/>
          </a:prstGeom>
        </p:spPr>
        <p:txBody>
          <a:bodyPr anchorCtr="0" anchor="ctr" bIns="117825" lIns="117825" spcFirstLastPara="1" rIns="117825" wrap="square" tIns="117825">
            <a:noAutofit/>
          </a:bodyPr>
          <a:lstStyle>
            <a:lvl1pPr lvl="0">
              <a:spcBef>
                <a:spcPts val="0"/>
              </a:spcBef>
              <a:spcAft>
                <a:spcPts val="0"/>
              </a:spcAft>
              <a:buSzPts val="6200"/>
              <a:buNone/>
              <a:defRPr sz="6200"/>
            </a:lvl1pPr>
            <a:lvl2pPr lvl="1">
              <a:spcBef>
                <a:spcPts val="0"/>
              </a:spcBef>
              <a:spcAft>
                <a:spcPts val="0"/>
              </a:spcAft>
              <a:buSzPts val="6200"/>
              <a:buNone/>
              <a:defRPr sz="6200"/>
            </a:lvl2pPr>
            <a:lvl3pPr lvl="2">
              <a:spcBef>
                <a:spcPts val="0"/>
              </a:spcBef>
              <a:spcAft>
                <a:spcPts val="0"/>
              </a:spcAft>
              <a:buSzPts val="6200"/>
              <a:buNone/>
              <a:defRPr sz="6200"/>
            </a:lvl3pPr>
            <a:lvl4pPr lvl="3">
              <a:spcBef>
                <a:spcPts val="0"/>
              </a:spcBef>
              <a:spcAft>
                <a:spcPts val="0"/>
              </a:spcAft>
              <a:buSzPts val="6200"/>
              <a:buNone/>
              <a:defRPr sz="6200"/>
            </a:lvl4pPr>
            <a:lvl5pPr lvl="4">
              <a:spcBef>
                <a:spcPts val="0"/>
              </a:spcBef>
              <a:spcAft>
                <a:spcPts val="0"/>
              </a:spcAft>
              <a:buSzPts val="6200"/>
              <a:buNone/>
              <a:defRPr sz="6200"/>
            </a:lvl5pPr>
            <a:lvl6pPr lvl="5">
              <a:spcBef>
                <a:spcPts val="0"/>
              </a:spcBef>
              <a:spcAft>
                <a:spcPts val="0"/>
              </a:spcAft>
              <a:buSzPts val="6200"/>
              <a:buNone/>
              <a:defRPr sz="6200"/>
            </a:lvl6pPr>
            <a:lvl7pPr lvl="6">
              <a:spcBef>
                <a:spcPts val="0"/>
              </a:spcBef>
              <a:spcAft>
                <a:spcPts val="0"/>
              </a:spcAft>
              <a:buSzPts val="6200"/>
              <a:buNone/>
              <a:defRPr sz="6200"/>
            </a:lvl7pPr>
            <a:lvl8pPr lvl="7">
              <a:spcBef>
                <a:spcPts val="0"/>
              </a:spcBef>
              <a:spcAft>
                <a:spcPts val="0"/>
              </a:spcAft>
              <a:buSzPts val="6200"/>
              <a:buNone/>
              <a:defRPr sz="6200"/>
            </a:lvl8pPr>
            <a:lvl9pPr lvl="8">
              <a:spcBef>
                <a:spcPts val="0"/>
              </a:spcBef>
              <a:spcAft>
                <a:spcPts val="0"/>
              </a:spcAft>
              <a:buSzPts val="6200"/>
              <a:buNone/>
              <a:defRPr sz="6200"/>
            </a:lvl9pPr>
          </a:lstStyle>
          <a:p/>
        </p:txBody>
      </p:sp>
      <p:sp>
        <p:nvSpPr>
          <p:cNvPr id="36" name="Google Shape;36;p8"/>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420000" y="-296"/>
            <a:ext cx="3420000" cy="12189600"/>
          </a:xfrm>
          <a:prstGeom prst="rect">
            <a:avLst/>
          </a:prstGeom>
          <a:solidFill>
            <a:schemeClr val="lt2"/>
          </a:solidFill>
          <a:ln>
            <a:noFill/>
          </a:ln>
        </p:spPr>
        <p:txBody>
          <a:bodyPr anchorCtr="0" anchor="ctr" bIns="117825" lIns="117825" spcFirstLastPara="1" rIns="117825" wrap="square" tIns="1178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198602" y="2922506"/>
            <a:ext cx="3026100" cy="3513000"/>
          </a:xfrm>
          <a:prstGeom prst="rect">
            <a:avLst/>
          </a:prstGeom>
        </p:spPr>
        <p:txBody>
          <a:bodyPr anchorCtr="0" anchor="b" bIns="117825" lIns="117825" spcFirstLastPara="1" rIns="117825" wrap="square" tIns="1178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198602" y="6643018"/>
            <a:ext cx="3026100" cy="2927100"/>
          </a:xfrm>
          <a:prstGeom prst="rect">
            <a:avLst/>
          </a:prstGeom>
        </p:spPr>
        <p:txBody>
          <a:bodyPr anchorCtr="0" anchor="t" bIns="117825" lIns="117825" spcFirstLastPara="1" rIns="117825" wrap="square" tIns="117825">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41" name="Google Shape;41;p9"/>
          <p:cNvSpPr txBox="1"/>
          <p:nvPr>
            <p:ph idx="2" type="body"/>
          </p:nvPr>
        </p:nvSpPr>
        <p:spPr>
          <a:xfrm>
            <a:off x="3694902" y="1715988"/>
            <a:ext cx="2870100" cy="8757000"/>
          </a:xfrm>
          <a:prstGeom prst="rect">
            <a:avLst/>
          </a:prstGeom>
        </p:spPr>
        <p:txBody>
          <a:bodyPr anchorCtr="0" anchor="ctr" bIns="117825" lIns="117825" spcFirstLastPara="1" rIns="117825" wrap="square" tIns="117825">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42" name="Google Shape;42;p9"/>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33161" y="10026056"/>
            <a:ext cx="4487100" cy="1434000"/>
          </a:xfrm>
          <a:prstGeom prst="rect">
            <a:avLst/>
          </a:prstGeom>
        </p:spPr>
        <p:txBody>
          <a:bodyPr anchorCtr="0" anchor="ctr" bIns="117825" lIns="117825" spcFirstLastPara="1" rIns="117825" wrap="square" tIns="117825">
            <a:noAutofit/>
          </a:bodyPr>
          <a:lstStyle>
            <a:lvl1pPr indent="-228600" lvl="0" marL="457200">
              <a:lnSpc>
                <a:spcPct val="100000"/>
              </a:lnSpc>
              <a:spcBef>
                <a:spcPts val="0"/>
              </a:spcBef>
              <a:spcAft>
                <a:spcPts val="0"/>
              </a:spcAft>
              <a:buSzPts val="2300"/>
              <a:buNone/>
              <a:defRPr/>
            </a:lvl1pPr>
          </a:lstStyle>
          <a:p/>
        </p:txBody>
      </p:sp>
      <p:sp>
        <p:nvSpPr>
          <p:cNvPr id="45" name="Google Shape;45;p10"/>
          <p:cNvSpPr txBox="1"/>
          <p:nvPr>
            <p:ph idx="12" type="sldNum"/>
          </p:nvPr>
        </p:nvSpPr>
        <p:spPr>
          <a:xfrm>
            <a:off x="6337665" y="11051375"/>
            <a:ext cx="410400" cy="932700"/>
          </a:xfrm>
          <a:prstGeom prst="rect">
            <a:avLst/>
          </a:prstGeom>
        </p:spPr>
        <p:txBody>
          <a:bodyPr anchorCtr="0" anchor="ctr" bIns="117825" lIns="117825" spcFirstLastPara="1" rIns="117825" wrap="square" tIns="117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161" y="1054666"/>
            <a:ext cx="6373800" cy="1357200"/>
          </a:xfrm>
          <a:prstGeom prst="rect">
            <a:avLst/>
          </a:prstGeom>
          <a:noFill/>
          <a:ln>
            <a:noFill/>
          </a:ln>
        </p:spPr>
        <p:txBody>
          <a:bodyPr anchorCtr="0" anchor="t" bIns="117825" lIns="117825" spcFirstLastPara="1" rIns="117825" wrap="square" tIns="117825">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233161" y="2731255"/>
            <a:ext cx="6373800" cy="8096700"/>
          </a:xfrm>
          <a:prstGeom prst="rect">
            <a:avLst/>
          </a:prstGeom>
          <a:noFill/>
          <a:ln>
            <a:noFill/>
          </a:ln>
        </p:spPr>
        <p:txBody>
          <a:bodyPr anchorCtr="0" anchor="t" bIns="117825" lIns="117825" spcFirstLastPara="1" rIns="117825" wrap="square" tIns="117825">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6337665" y="11051375"/>
            <a:ext cx="410400" cy="932700"/>
          </a:xfrm>
          <a:prstGeom prst="rect">
            <a:avLst/>
          </a:prstGeom>
          <a:noFill/>
          <a:ln>
            <a:noFill/>
          </a:ln>
        </p:spPr>
        <p:txBody>
          <a:bodyPr anchorCtr="0" anchor="ctr" bIns="117825" lIns="117825" spcFirstLastPara="1" rIns="117825" wrap="square" tIns="117825">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233161" y="1054666"/>
            <a:ext cx="63735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9" name="Google Shape;99;p25"/>
          <p:cNvSpPr txBox="1"/>
          <p:nvPr>
            <p:ph idx="1" type="body"/>
          </p:nvPr>
        </p:nvSpPr>
        <p:spPr>
          <a:xfrm>
            <a:off x="233161" y="2731255"/>
            <a:ext cx="63735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0" name="Google Shape;100;p25"/>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jpg"/><Relationship Id="rId7" Type="http://schemas.openxmlformats.org/officeDocument/2006/relationships/hyperlink" Target="https://docs.google.com/document/d/18dHL2ykZFPQ9hg13ZT0ZVUgpo3UEiRQoEbcOT_JltQg/edit?usp=sharing" TargetMode="External"/><Relationship Id="rId8" Type="http://schemas.openxmlformats.org/officeDocument/2006/relationships/hyperlink" Target="https://docs.google.com/document/d/1h6bOhnByXFE0MiGApPzvgJCtHDqhL49dmPpb7aOQxcg/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4043"/>
        </a:solidFill>
      </p:bgPr>
    </p:bg>
    <p:spTree>
      <p:nvGrpSpPr>
        <p:cNvPr id="145" name="Shape 145"/>
        <p:cNvGrpSpPr/>
        <p:nvPr/>
      </p:nvGrpSpPr>
      <p:grpSpPr>
        <a:xfrm>
          <a:off x="0" y="0"/>
          <a:ext cx="0" cy="0"/>
          <a:chOff x="0" y="0"/>
          <a:chExt cx="0" cy="0"/>
        </a:xfrm>
      </p:grpSpPr>
      <p:pic>
        <p:nvPicPr>
          <p:cNvPr id="146" name="Google Shape;146;p37"/>
          <p:cNvPicPr preferRelativeResize="0"/>
          <p:nvPr/>
        </p:nvPicPr>
        <p:blipFill>
          <a:blip r:embed="rId3">
            <a:alphaModFix/>
          </a:blip>
          <a:stretch>
            <a:fillRect/>
          </a:stretch>
        </p:blipFill>
        <p:spPr>
          <a:xfrm>
            <a:off x="0" y="0"/>
            <a:ext cx="6840000" cy="12189600"/>
          </a:xfrm>
          <a:prstGeom prst="round2DiagRect">
            <a:avLst>
              <a:gd fmla="val 42612" name="adj1"/>
              <a:gd fmla="val 0" name="adj2"/>
            </a:avLst>
          </a:prstGeom>
          <a:noFill/>
          <a:ln>
            <a:noFill/>
          </a:ln>
        </p:spPr>
      </p:pic>
      <p:sp>
        <p:nvSpPr>
          <p:cNvPr id="147" name="Google Shape;147;p37"/>
          <p:cNvSpPr/>
          <p:nvPr/>
        </p:nvSpPr>
        <p:spPr>
          <a:xfrm>
            <a:off x="47625" y="130673"/>
            <a:ext cx="6725400" cy="11916000"/>
          </a:xfrm>
          <a:prstGeom prst="round2DiagRect">
            <a:avLst>
              <a:gd fmla="val 50000" name="adj1"/>
              <a:gd fmla="val 0" name="adj2"/>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37"/>
          <p:cNvPicPr preferRelativeResize="0"/>
          <p:nvPr/>
        </p:nvPicPr>
        <p:blipFill rotWithShape="1">
          <a:blip r:embed="rId4">
            <a:alphaModFix/>
          </a:blip>
          <a:srcRect b="12040" l="0" r="0" t="12844"/>
          <a:stretch/>
        </p:blipFill>
        <p:spPr>
          <a:xfrm>
            <a:off x="5665200" y="123825"/>
            <a:ext cx="1054575" cy="792125"/>
          </a:xfrm>
          <a:prstGeom prst="rect">
            <a:avLst/>
          </a:prstGeom>
          <a:noFill/>
          <a:ln>
            <a:noFill/>
          </a:ln>
        </p:spPr>
      </p:pic>
      <p:pic>
        <p:nvPicPr>
          <p:cNvPr id="149" name="Google Shape;149;p37"/>
          <p:cNvPicPr preferRelativeResize="0"/>
          <p:nvPr/>
        </p:nvPicPr>
        <p:blipFill>
          <a:blip r:embed="rId5">
            <a:alphaModFix/>
          </a:blip>
          <a:stretch>
            <a:fillRect/>
          </a:stretch>
        </p:blipFill>
        <p:spPr>
          <a:xfrm>
            <a:off x="4490857" y="287814"/>
            <a:ext cx="991049" cy="649787"/>
          </a:xfrm>
          <a:prstGeom prst="rect">
            <a:avLst/>
          </a:prstGeom>
          <a:noFill/>
          <a:ln>
            <a:noFill/>
          </a:ln>
        </p:spPr>
      </p:pic>
      <p:sp>
        <p:nvSpPr>
          <p:cNvPr id="150" name="Google Shape;150;p37"/>
          <p:cNvSpPr/>
          <p:nvPr/>
        </p:nvSpPr>
        <p:spPr>
          <a:xfrm>
            <a:off x="1085775" y="5544975"/>
            <a:ext cx="4486200" cy="1442100"/>
          </a:xfrm>
          <a:prstGeom prst="bracketPair">
            <a:avLst/>
          </a:prstGeom>
          <a:noFill/>
          <a:ln cap="flat" cmpd="sng" w="285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37"/>
          <p:cNvPicPr preferRelativeResize="0"/>
          <p:nvPr/>
        </p:nvPicPr>
        <p:blipFill rotWithShape="1">
          <a:blip r:embed="rId6">
            <a:alphaModFix/>
          </a:blip>
          <a:srcRect b="33687" l="12321" r="13045" t="0"/>
          <a:stretch/>
        </p:blipFill>
        <p:spPr>
          <a:xfrm>
            <a:off x="2186175" y="1818325"/>
            <a:ext cx="2557200" cy="2550300"/>
          </a:xfrm>
          <a:prstGeom prst="ellipse">
            <a:avLst/>
          </a:prstGeom>
          <a:noFill/>
          <a:ln cap="flat" cmpd="sng" w="38100">
            <a:solidFill>
              <a:srgbClr val="A4CFC1"/>
            </a:solidFill>
            <a:prstDash val="lgDash"/>
            <a:round/>
            <a:headEnd len="sm" w="sm" type="none"/>
            <a:tailEnd len="sm" w="sm" type="none"/>
          </a:ln>
        </p:spPr>
      </p:pic>
      <p:sp>
        <p:nvSpPr>
          <p:cNvPr id="152" name="Google Shape;152;p37"/>
          <p:cNvSpPr txBox="1"/>
          <p:nvPr/>
        </p:nvSpPr>
        <p:spPr>
          <a:xfrm>
            <a:off x="1743075" y="4429125"/>
            <a:ext cx="3524100" cy="5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Endocrine Block</a:t>
            </a:r>
            <a:endParaRPr b="1" sz="2400">
              <a:solidFill>
                <a:srgbClr val="314043"/>
              </a:solidFill>
              <a:latin typeface="Georgia"/>
              <a:ea typeface="Georgia"/>
              <a:cs typeface="Georgia"/>
              <a:sym typeface="Georgia"/>
            </a:endParaRPr>
          </a:p>
        </p:txBody>
      </p:sp>
      <p:sp>
        <p:nvSpPr>
          <p:cNvPr id="153" name="Google Shape;153;p37"/>
          <p:cNvSpPr txBox="1"/>
          <p:nvPr/>
        </p:nvSpPr>
        <p:spPr>
          <a:xfrm>
            <a:off x="1743075" y="4810125"/>
            <a:ext cx="35241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latin typeface="Mada"/>
                <a:ea typeface="Mada"/>
                <a:cs typeface="Mada"/>
                <a:sym typeface="Mada"/>
              </a:rPr>
              <a:t>Pharmacology team 438</a:t>
            </a:r>
            <a:endParaRPr sz="1200">
              <a:solidFill>
                <a:srgbClr val="B7B7B7"/>
              </a:solidFill>
              <a:latin typeface="Mada"/>
              <a:ea typeface="Mada"/>
              <a:cs typeface="Mada"/>
              <a:sym typeface="Mada"/>
            </a:endParaRPr>
          </a:p>
        </p:txBody>
      </p:sp>
      <p:sp>
        <p:nvSpPr>
          <p:cNvPr id="154" name="Google Shape;154;p37"/>
          <p:cNvSpPr txBox="1"/>
          <p:nvPr/>
        </p:nvSpPr>
        <p:spPr>
          <a:xfrm>
            <a:off x="171450" y="7675539"/>
            <a:ext cx="30384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314043"/>
                </a:solidFill>
                <a:latin typeface="Georgia"/>
                <a:ea typeface="Georgia"/>
                <a:cs typeface="Georgia"/>
                <a:sym typeface="Georgia"/>
              </a:rPr>
              <a:t>Objectives:</a:t>
            </a:r>
            <a:endParaRPr b="1" sz="2400">
              <a:solidFill>
                <a:srgbClr val="314043"/>
              </a:solidFill>
              <a:latin typeface="Georgia"/>
              <a:ea typeface="Georgia"/>
              <a:cs typeface="Georgia"/>
              <a:sym typeface="Georgia"/>
            </a:endParaRPr>
          </a:p>
        </p:txBody>
      </p:sp>
      <p:sp>
        <p:nvSpPr>
          <p:cNvPr id="155" name="Google Shape;155;p37"/>
          <p:cNvSpPr txBox="1"/>
          <p:nvPr/>
        </p:nvSpPr>
        <p:spPr>
          <a:xfrm>
            <a:off x="200025" y="8192451"/>
            <a:ext cx="5276700" cy="20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78B8A3"/>
                </a:solidFill>
                <a:latin typeface="Mada"/>
                <a:ea typeface="Mada"/>
                <a:cs typeface="Mada"/>
                <a:sym typeface="Mada"/>
              </a:rPr>
              <a:t>By the end of the lecture , you should know:</a:t>
            </a:r>
            <a:endParaRPr b="1">
              <a:solidFill>
                <a:srgbClr val="78B8A3"/>
              </a:solidFill>
              <a:latin typeface="Mada"/>
              <a:ea typeface="Mada"/>
              <a:cs typeface="Mada"/>
              <a:sym typeface="Mada"/>
            </a:endParaRPr>
          </a:p>
          <a:p>
            <a:pPr indent="0" lvl="0" marL="0" rtl="0" algn="ctr">
              <a:spcBef>
                <a:spcPts val="0"/>
              </a:spcBef>
              <a:spcAft>
                <a:spcPts val="0"/>
              </a:spcAft>
              <a:buNone/>
            </a:pPr>
            <a:r>
              <a:t/>
            </a:r>
            <a:endParaRPr b="1">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Describe different classes of drugs used in hyperthyroidism and hypothyroidism and their mechanism of action</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Understand their pharmacological effects, clinical uses and adverse effects</a:t>
            </a:r>
            <a:endParaRPr sz="1200">
              <a:solidFill>
                <a:srgbClr val="78B8A3"/>
              </a:solidFill>
              <a:latin typeface="Mada"/>
              <a:ea typeface="Mada"/>
              <a:cs typeface="Mada"/>
              <a:sym typeface="Mada"/>
            </a:endParaRPr>
          </a:p>
          <a:p>
            <a:pPr indent="0" lvl="0" marL="457200" rtl="0" algn="l">
              <a:spcBef>
                <a:spcPts val="0"/>
              </a:spcBef>
              <a:spcAft>
                <a:spcPts val="0"/>
              </a:spcAft>
              <a:buNone/>
            </a:pPr>
            <a:r>
              <a:t/>
            </a:r>
            <a:endParaRPr sz="700">
              <a:solidFill>
                <a:srgbClr val="78B8A3"/>
              </a:solidFill>
              <a:latin typeface="Mada"/>
              <a:ea typeface="Mada"/>
              <a:cs typeface="Mada"/>
              <a:sym typeface="Mada"/>
            </a:endParaRPr>
          </a:p>
          <a:p>
            <a:pPr indent="-304800" lvl="0" marL="457200" rtl="0" algn="l">
              <a:spcBef>
                <a:spcPts val="0"/>
              </a:spcBef>
              <a:spcAft>
                <a:spcPts val="0"/>
              </a:spcAft>
              <a:buClr>
                <a:srgbClr val="78B8A3"/>
              </a:buClr>
              <a:buSzPts val="1200"/>
              <a:buFont typeface="Mada"/>
              <a:buChar char="●"/>
            </a:pPr>
            <a:r>
              <a:rPr lang="en" sz="1200">
                <a:solidFill>
                  <a:srgbClr val="78B8A3"/>
                </a:solidFill>
                <a:latin typeface="Mada"/>
                <a:ea typeface="Mada"/>
                <a:cs typeface="Mada"/>
                <a:sym typeface="Mada"/>
              </a:rPr>
              <a:t>Recognize treatment of special cases such as hyperthyroidism during pregnancy, Graves’ disease and Thyroid Storm and special cases of hypothyroidism such as myxedema coma</a:t>
            </a:r>
            <a:endParaRPr sz="1200">
              <a:solidFill>
                <a:srgbClr val="78B8A3"/>
              </a:solidFill>
              <a:latin typeface="Mada"/>
              <a:ea typeface="Mada"/>
              <a:cs typeface="Mada"/>
              <a:sym typeface="Mada"/>
            </a:endParaRPr>
          </a:p>
        </p:txBody>
      </p:sp>
      <p:sp>
        <p:nvSpPr>
          <p:cNvPr id="156" name="Google Shape;156;p37"/>
          <p:cNvSpPr txBox="1"/>
          <p:nvPr/>
        </p:nvSpPr>
        <p:spPr>
          <a:xfrm>
            <a:off x="619125" y="5886450"/>
            <a:ext cx="5486400" cy="79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3000">
                <a:solidFill>
                  <a:srgbClr val="314043"/>
                </a:solidFill>
                <a:latin typeface="Georgia"/>
                <a:ea typeface="Georgia"/>
                <a:cs typeface="Georgia"/>
                <a:sym typeface="Georgia"/>
              </a:rPr>
              <a:t>Hyper and </a:t>
            </a:r>
            <a:r>
              <a:rPr b="1" lang="en" sz="3000">
                <a:solidFill>
                  <a:srgbClr val="314043"/>
                </a:solidFill>
                <a:latin typeface="Georgia"/>
                <a:ea typeface="Georgia"/>
                <a:cs typeface="Georgia"/>
                <a:sym typeface="Georgia"/>
              </a:rPr>
              <a:t>Hypothyroidism</a:t>
            </a:r>
            <a:endParaRPr b="1" sz="3000">
              <a:solidFill>
                <a:srgbClr val="314043"/>
              </a:solidFill>
              <a:latin typeface="Georgia"/>
              <a:ea typeface="Georgia"/>
              <a:cs typeface="Georgia"/>
              <a:sym typeface="Georgia"/>
            </a:endParaRPr>
          </a:p>
        </p:txBody>
      </p:sp>
      <p:sp>
        <p:nvSpPr>
          <p:cNvPr id="157" name="Google Shape;157;p37"/>
          <p:cNvSpPr txBox="1"/>
          <p:nvPr/>
        </p:nvSpPr>
        <p:spPr>
          <a:xfrm>
            <a:off x="123825" y="11019029"/>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A4CFC1"/>
                </a:solidFill>
                <a:latin typeface="Mada"/>
                <a:ea typeface="Mada"/>
                <a:cs typeface="Mada"/>
                <a:sym typeface="Mada"/>
              </a:rPr>
              <a:t>Color index:</a:t>
            </a:r>
            <a:endParaRPr b="1" u="sng">
              <a:solidFill>
                <a:srgbClr val="A4CFC1"/>
              </a:solidFill>
              <a:latin typeface="Mada"/>
              <a:ea typeface="Mada"/>
              <a:cs typeface="Mada"/>
              <a:sym typeface="Mada"/>
            </a:endParaRPr>
          </a:p>
        </p:txBody>
      </p:sp>
      <p:sp>
        <p:nvSpPr>
          <p:cNvPr id="158" name="Google Shape;158;p37"/>
          <p:cNvSpPr txBox="1"/>
          <p:nvPr/>
        </p:nvSpPr>
        <p:spPr>
          <a:xfrm>
            <a:off x="66675" y="11295169"/>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59" name="Google Shape;159;p37"/>
          <p:cNvCxnSpPr/>
          <p:nvPr/>
        </p:nvCxnSpPr>
        <p:spPr>
          <a:xfrm>
            <a:off x="1838325" y="11399843"/>
            <a:ext cx="0" cy="495300"/>
          </a:xfrm>
          <a:prstGeom prst="straightConnector1">
            <a:avLst/>
          </a:prstGeom>
          <a:noFill/>
          <a:ln cap="flat" cmpd="sng" w="9525">
            <a:solidFill>
              <a:srgbClr val="A7E3CF"/>
            </a:solidFill>
            <a:prstDash val="solid"/>
            <a:round/>
            <a:headEnd len="med" w="med" type="oval"/>
            <a:tailEnd len="med" w="med" type="oval"/>
          </a:ln>
        </p:spPr>
      </p:cxnSp>
      <p:sp>
        <p:nvSpPr>
          <p:cNvPr id="160" name="Google Shape;160;p37"/>
          <p:cNvSpPr txBox="1"/>
          <p:nvPr/>
        </p:nvSpPr>
        <p:spPr>
          <a:xfrm>
            <a:off x="1971675" y="11295169"/>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61" name="Google Shape;161;p37"/>
          <p:cNvSpPr/>
          <p:nvPr/>
        </p:nvSpPr>
        <p:spPr>
          <a:xfrm flipH="1">
            <a:off x="5553225" y="1171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7"/>
              </a:rPr>
              <a:t>Editing File</a:t>
            </a:r>
            <a:endParaRPr i="1" sz="1200" u="sng">
              <a:solidFill>
                <a:srgbClr val="999999"/>
              </a:solidFill>
              <a:latin typeface="Mada"/>
              <a:ea typeface="Mada"/>
              <a:cs typeface="Mada"/>
              <a:sym typeface="Mada"/>
            </a:endParaRPr>
          </a:p>
        </p:txBody>
      </p:sp>
      <p:sp>
        <p:nvSpPr>
          <p:cNvPr id="162" name="Google Shape;162;p37"/>
          <p:cNvSpPr/>
          <p:nvPr/>
        </p:nvSpPr>
        <p:spPr>
          <a:xfrm flipH="1">
            <a:off x="5553225" y="1552575"/>
            <a:ext cx="1219800" cy="238200"/>
          </a:xfrm>
          <a:prstGeom prst="homePlat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u="sng">
                <a:solidFill>
                  <a:srgbClr val="999999"/>
                </a:solidFill>
                <a:latin typeface="Mada"/>
                <a:ea typeface="Mada"/>
                <a:cs typeface="Mada"/>
                <a:sym typeface="Mada"/>
                <a:hlinkClick r:id="rId8"/>
              </a:rPr>
              <a:t>Mnemonic File</a:t>
            </a:r>
            <a:endParaRPr i="1" sz="1200" u="sng">
              <a:solidFill>
                <a:srgbClr val="999999"/>
              </a:solidFill>
              <a:latin typeface="Mada"/>
              <a:ea typeface="Mada"/>
              <a:cs typeface="Mada"/>
              <a:sym typeface="Mada"/>
            </a:endParaRPr>
          </a:p>
        </p:txBody>
      </p:sp>
      <p:pic>
        <p:nvPicPr>
          <p:cNvPr id="163" name="Google Shape;163;p37"/>
          <p:cNvPicPr preferRelativeResize="0"/>
          <p:nvPr/>
        </p:nvPicPr>
        <p:blipFill rotWithShape="1">
          <a:blip r:embed="rId9">
            <a:alphaModFix/>
          </a:blip>
          <a:srcRect b="0" l="0" r="0" t="0"/>
          <a:stretch/>
        </p:blipFill>
        <p:spPr>
          <a:xfrm>
            <a:off x="3640950" y="203213"/>
            <a:ext cx="666601" cy="666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graphicFrame>
        <p:nvGraphicFramePr>
          <p:cNvPr id="456" name="Google Shape;456;p46"/>
          <p:cNvGraphicFramePr/>
          <p:nvPr/>
        </p:nvGraphicFramePr>
        <p:xfrm>
          <a:off x="-6777025" y="941775"/>
          <a:ext cx="3000000" cy="3000000"/>
        </p:xfrm>
        <a:graphic>
          <a:graphicData uri="http://schemas.openxmlformats.org/drawingml/2006/table">
            <a:tbl>
              <a:tblPr>
                <a:noFill/>
                <a:tableStyleId>{5150FAF8-75C3-458A-86D8-373EE0D840DD}</a:tableStyleId>
              </a:tblPr>
              <a:tblGrid>
                <a:gridCol w="992725"/>
                <a:gridCol w="2744100"/>
                <a:gridCol w="2927000"/>
              </a:tblGrid>
              <a:tr h="100000">
                <a:tc gridSpan="3">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txBody>
                  <a:tcPr marT="91425" marB="91425" marR="91425" marL="91425">
                    <a:solidFill>
                      <a:srgbClr val="434343"/>
                    </a:solidFill>
                  </a:tcPr>
                </a:tc>
                <a:tc hMerge="1"/>
                <a:tc hMerge="1"/>
              </a:tr>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Hormone</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Levothyroxine (T4)</a:t>
                      </a:r>
                      <a:endParaRPr sz="1200">
                        <a:latin typeface="Mada"/>
                        <a:ea typeface="Mada"/>
                        <a:cs typeface="Mada"/>
                        <a:sym typeface="Mada"/>
                      </a:endParaRPr>
                    </a:p>
                  </a:txBody>
                  <a:tcPr marT="91425" marB="91425" marR="91425" marL="91425">
                    <a:solidFill>
                      <a:srgbClr val="A64D79"/>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Liothyronine (T3)</a:t>
                      </a:r>
                      <a:endParaRPr b="1">
                        <a:solidFill>
                          <a:srgbClr val="FFFFFF"/>
                        </a:solidFill>
                        <a:latin typeface="Mada"/>
                        <a:ea typeface="Mada"/>
                        <a:cs typeface="Mada"/>
                        <a:sym typeface="Mada"/>
                      </a:endParaRPr>
                    </a:p>
                  </a:txBody>
                  <a:tcPr marT="91425" marB="91425" marR="91425" marL="91425">
                    <a:solidFill>
                      <a:srgbClr val="DD7E6B"/>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Biologic  Potency</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l">
                        <a:spcBef>
                          <a:spcPts val="0"/>
                        </a:spcBef>
                        <a:spcAft>
                          <a:spcPts val="0"/>
                        </a:spcAft>
                        <a:buNone/>
                      </a:pPr>
                      <a:r>
                        <a:rPr lang="en" sz="1200">
                          <a:latin typeface="Mada"/>
                          <a:ea typeface="Mada"/>
                          <a:cs typeface="Mada"/>
                          <a:sym typeface="Mada"/>
                        </a:rPr>
                        <a:t>1</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 sz="1200">
                          <a:latin typeface="Mada"/>
                          <a:ea typeface="Mada"/>
                          <a:cs typeface="Mada"/>
                          <a:sym typeface="Mada"/>
                        </a:rPr>
                        <a:t>4</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T ½ </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l">
                        <a:spcBef>
                          <a:spcPts val="0"/>
                        </a:spcBef>
                        <a:spcAft>
                          <a:spcPts val="0"/>
                        </a:spcAft>
                        <a:buNone/>
                      </a:pPr>
                      <a:r>
                        <a:rPr lang="en" sz="1200">
                          <a:latin typeface="Mada"/>
                          <a:ea typeface="Mada"/>
                          <a:cs typeface="Mada"/>
                          <a:sym typeface="Mada"/>
                        </a:rPr>
                        <a:t>6-7 days</a:t>
                      </a:r>
                      <a:endParaRPr sz="1200">
                        <a:latin typeface="Mada"/>
                        <a:ea typeface="Mada"/>
                        <a:cs typeface="Mada"/>
                        <a:sym typeface="Mada"/>
                      </a:endParaRPr>
                    </a:p>
                  </a:txBody>
                  <a:tcPr marT="91425" marB="91425" marR="91425" marL="91425"/>
                </a:tc>
                <a:tc>
                  <a:txBody>
                    <a:bodyPr/>
                    <a:lstStyle/>
                    <a:p>
                      <a:pPr indent="0" lvl="0" marL="0" rtl="0" algn="l">
                        <a:lnSpc>
                          <a:spcPct val="115000"/>
                        </a:lnSpc>
                        <a:spcBef>
                          <a:spcPts val="1000"/>
                        </a:spcBef>
                        <a:spcAft>
                          <a:spcPts val="1000"/>
                        </a:spcAft>
                        <a:buNone/>
                      </a:pPr>
                      <a:r>
                        <a:rPr lang="en" sz="1200">
                          <a:solidFill>
                            <a:schemeClr val="dk1"/>
                          </a:solidFill>
                          <a:highlight>
                            <a:srgbClr val="FFFFFF"/>
                          </a:highlight>
                          <a:latin typeface="Mada"/>
                          <a:ea typeface="Mada"/>
                          <a:cs typeface="Mada"/>
                          <a:sym typeface="Mada"/>
                        </a:rPr>
                        <a:t>≤2 days</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Potency Binding</a:t>
                      </a:r>
                      <a:endParaRPr b="1">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l">
                        <a:spcBef>
                          <a:spcPts val="0"/>
                        </a:spcBef>
                        <a:spcAft>
                          <a:spcPts val="0"/>
                        </a:spcAft>
                        <a:buNone/>
                      </a:pPr>
                      <a:r>
                        <a:rPr lang="en" sz="1200">
                          <a:latin typeface="Mada"/>
                          <a:ea typeface="Mada"/>
                          <a:cs typeface="Mada"/>
                          <a:sym typeface="Mada"/>
                        </a:rPr>
                        <a:t>99.96%</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en" sz="1200">
                          <a:latin typeface="Mada"/>
                          <a:ea typeface="Mada"/>
                          <a:cs typeface="Mada"/>
                          <a:sym typeface="Mada"/>
                        </a:rPr>
                        <a:t>99.5%</a:t>
                      </a:r>
                      <a:endParaRPr sz="1200">
                        <a:latin typeface="Mada"/>
                        <a:ea typeface="Mada"/>
                        <a:cs typeface="Mada"/>
                        <a:sym typeface="Mada"/>
                      </a:endParaRPr>
                    </a:p>
                  </a:txBody>
                  <a:tcPr marT="91425" marB="91425" marR="91425" marL="91425"/>
                </a:tc>
              </a:tr>
            </a:tbl>
          </a:graphicData>
        </a:graphic>
      </p:graphicFrame>
      <p:graphicFrame>
        <p:nvGraphicFramePr>
          <p:cNvPr id="457" name="Google Shape;457;p46"/>
          <p:cNvGraphicFramePr/>
          <p:nvPr/>
        </p:nvGraphicFramePr>
        <p:xfrm>
          <a:off x="80975" y="3075375"/>
          <a:ext cx="3000000" cy="3000000"/>
        </p:xfrm>
        <a:graphic>
          <a:graphicData uri="http://schemas.openxmlformats.org/drawingml/2006/table">
            <a:tbl>
              <a:tblPr>
                <a:noFill/>
                <a:tableStyleId>{5150FAF8-75C3-458A-86D8-373EE0D840DD}</a:tableStyleId>
              </a:tblPr>
              <a:tblGrid>
                <a:gridCol w="1100125"/>
                <a:gridCol w="556370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Liotrix</a:t>
                      </a:r>
                      <a:endParaRPr sz="1200">
                        <a:latin typeface="Mada"/>
                        <a:ea typeface="Mada"/>
                        <a:cs typeface="Mada"/>
                        <a:sym typeface="Mada"/>
                      </a:endParaRPr>
                    </a:p>
                  </a:txBody>
                  <a:tcPr marT="91425" marB="91425" marR="91425" marL="91425" anchor="ctr">
                    <a:solidFill>
                      <a:srgbClr val="674EA7"/>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solidFill>
                            <a:schemeClr val="dk1"/>
                          </a:solidFill>
                          <a:highlight>
                            <a:srgbClr val="FFFFFF"/>
                          </a:highlight>
                          <a:latin typeface="Mada"/>
                          <a:ea typeface="Mada"/>
                          <a:cs typeface="Mada"/>
                          <a:sym typeface="Mada"/>
                        </a:rPr>
                        <a:t>Combination of synthetic T4 &amp; T3 in a ratio 4:1 that attempt to </a:t>
                      </a:r>
                      <a:r>
                        <a:rPr b="1" lang="en" sz="1200">
                          <a:solidFill>
                            <a:srgbClr val="FF0000"/>
                          </a:solidFill>
                          <a:highlight>
                            <a:srgbClr val="FFFFFF"/>
                          </a:highlight>
                          <a:latin typeface="Mada"/>
                          <a:ea typeface="Mada"/>
                          <a:cs typeface="Mada"/>
                          <a:sym typeface="Mada"/>
                        </a:rPr>
                        <a:t>mimic the natural hormonal secretion</a:t>
                      </a:r>
                      <a:endParaRPr b="1" sz="1200">
                        <a:solidFill>
                          <a:srgbClr val="FF0000"/>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The major limitations to this product are:</a:t>
                      </a:r>
                      <a:endParaRPr sz="1200">
                        <a:highlight>
                          <a:srgbClr val="FFFFFF"/>
                        </a:highlight>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 High cost</a:t>
                      </a:r>
                      <a:endParaRPr sz="1200">
                        <a:highlight>
                          <a:srgbClr val="FFFFFF"/>
                        </a:highlight>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 </a:t>
                      </a:r>
                      <a:r>
                        <a:rPr b="1" lang="en" sz="1200">
                          <a:highlight>
                            <a:srgbClr val="FFFFFF"/>
                          </a:highlight>
                          <a:latin typeface="Mada"/>
                          <a:ea typeface="Mada"/>
                          <a:cs typeface="Mada"/>
                          <a:sym typeface="Mada"/>
                        </a:rPr>
                        <a:t>Lack of therapeutic rationale because 35% of T4 is peripherally converted to T3</a:t>
                      </a:r>
                      <a:endParaRPr b="1" sz="1200">
                        <a:latin typeface="Mada"/>
                        <a:ea typeface="Mada"/>
                        <a:cs typeface="Mada"/>
                        <a:sym typeface="Mada"/>
                      </a:endParaRPr>
                    </a:p>
                  </a:txBody>
                  <a:tcPr marT="91425" marB="91425" marR="91425" marL="91425" anchor="ctr"/>
                </a:tc>
              </a:tr>
            </a:tbl>
          </a:graphicData>
        </a:graphic>
      </p:graphicFrame>
      <p:sp>
        <p:nvSpPr>
          <p:cNvPr id="458" name="Google Shape;458;p46"/>
          <p:cNvSpPr/>
          <p:nvPr/>
        </p:nvSpPr>
        <p:spPr>
          <a:xfrm>
            <a:off x="287700" y="7092750"/>
            <a:ext cx="6339900" cy="1470300"/>
          </a:xfrm>
          <a:prstGeom prst="roundRect">
            <a:avLst>
              <a:gd fmla="val 16667" name="adj"/>
            </a:avLst>
          </a:prstGeom>
          <a:noFill/>
          <a:ln cap="flat" cmpd="sng" w="9525">
            <a:solidFill>
              <a:srgbClr val="78B8A3"/>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Life –threatening hypothyroidism</a:t>
            </a:r>
            <a:endParaRPr sz="1200">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b="1" lang="en" sz="1200">
                <a:latin typeface="Mada"/>
                <a:ea typeface="Mada"/>
                <a:cs typeface="Mada"/>
                <a:sym typeface="Mada"/>
              </a:rPr>
              <a:t>The treatment of choice is </a:t>
            </a:r>
            <a:r>
              <a:rPr b="1" lang="en" sz="1200">
                <a:solidFill>
                  <a:srgbClr val="FF0000"/>
                </a:solidFill>
                <a:latin typeface="Mada"/>
                <a:ea typeface="Mada"/>
                <a:cs typeface="Mada"/>
                <a:sym typeface="Mada"/>
              </a:rPr>
              <a:t>loading dose of levothyroxine intravenously</a:t>
            </a:r>
            <a:r>
              <a:rPr lang="en" sz="1200">
                <a:latin typeface="Mada"/>
                <a:ea typeface="Mada"/>
                <a:cs typeface="Mada"/>
                <a:sym typeface="Mada"/>
              </a:rPr>
              <a:t> 300-400μg initially followed by 50μg daily</a:t>
            </a:r>
            <a:endParaRPr sz="1200">
              <a:latin typeface="Mada"/>
              <a:ea typeface="Mada"/>
              <a:cs typeface="Mada"/>
              <a:sym typeface="Mada"/>
            </a:endParaRPr>
          </a:p>
          <a:p>
            <a:pPr indent="-304800" lvl="0" marL="457200" rtl="0" algn="l">
              <a:lnSpc>
                <a:spcPct val="115000"/>
              </a:lnSpc>
              <a:spcBef>
                <a:spcPts val="0"/>
              </a:spcBef>
              <a:spcAft>
                <a:spcPts val="0"/>
              </a:spcAft>
              <a:buSzPts val="1200"/>
              <a:buChar char="●"/>
            </a:pPr>
            <a:r>
              <a:rPr b="1" lang="en" sz="1200">
                <a:latin typeface="Mada"/>
                <a:ea typeface="Mada"/>
                <a:cs typeface="Mada"/>
                <a:sym typeface="Mada"/>
              </a:rPr>
              <a:t>I.V. liothyronine </a:t>
            </a:r>
            <a:r>
              <a:rPr b="1" lang="en" sz="1200">
                <a:solidFill>
                  <a:srgbClr val="6AA84F"/>
                </a:solidFill>
                <a:latin typeface="Mada"/>
                <a:ea typeface="Mada"/>
                <a:cs typeface="Mada"/>
                <a:sym typeface="Mada"/>
              </a:rPr>
              <a:t>can be used</a:t>
            </a:r>
            <a:r>
              <a:rPr b="1" lang="en" sz="1200">
                <a:latin typeface="Mada"/>
                <a:ea typeface="Mada"/>
                <a:cs typeface="Mada"/>
                <a:sym typeface="Mada"/>
              </a:rPr>
              <a:t> </a:t>
            </a:r>
            <a:r>
              <a:rPr lang="en" sz="1200">
                <a:latin typeface="Mada"/>
                <a:ea typeface="Mada"/>
                <a:cs typeface="Mada"/>
                <a:sym typeface="Mada"/>
              </a:rPr>
              <a:t> </a:t>
            </a:r>
            <a:r>
              <a:rPr b="1" lang="en" sz="1200">
                <a:latin typeface="Mada"/>
                <a:ea typeface="Mada"/>
                <a:cs typeface="Mada"/>
                <a:sym typeface="Mada"/>
              </a:rPr>
              <a:t>for rapid response </a:t>
            </a:r>
            <a:r>
              <a:rPr b="1" lang="en" sz="1200">
                <a:solidFill>
                  <a:srgbClr val="FF0000"/>
                </a:solidFill>
                <a:latin typeface="Mada"/>
                <a:ea typeface="Mada"/>
                <a:cs typeface="Mada"/>
                <a:sym typeface="Mada"/>
              </a:rPr>
              <a:t>but it may provoke cardiotoxicity</a:t>
            </a:r>
            <a:r>
              <a:rPr baseline="30000" lang="en" sz="1200">
                <a:solidFill>
                  <a:srgbClr val="6AA84F"/>
                </a:solidFill>
                <a:latin typeface="Mada"/>
                <a:ea typeface="Mada"/>
                <a:cs typeface="Mada"/>
                <a:sym typeface="Mada"/>
              </a:rPr>
              <a:t>1</a:t>
            </a:r>
            <a:r>
              <a:rPr lang="en" sz="1200">
                <a:latin typeface="Mada"/>
                <a:ea typeface="Mada"/>
                <a:cs typeface="Mada"/>
                <a:sym typeface="Mada"/>
              </a:rPr>
              <a:t> </a:t>
            </a:r>
            <a:endParaRPr sz="1200">
              <a:latin typeface="Mada"/>
              <a:ea typeface="Mada"/>
              <a:cs typeface="Mada"/>
              <a:sym typeface="Mada"/>
            </a:endParaRPr>
          </a:p>
          <a:p>
            <a:pPr indent="-304800" lvl="0" marL="457200" rtl="0" algn="l">
              <a:lnSpc>
                <a:spcPct val="115000"/>
              </a:lnSpc>
              <a:spcBef>
                <a:spcPts val="0"/>
              </a:spcBef>
              <a:spcAft>
                <a:spcPts val="0"/>
              </a:spcAft>
              <a:buSzPts val="1200"/>
              <a:buChar char="●"/>
            </a:pPr>
            <a:r>
              <a:rPr lang="en" sz="1200">
                <a:latin typeface="Mada"/>
                <a:ea typeface="Mada"/>
                <a:cs typeface="Mada"/>
                <a:sym typeface="Mada"/>
              </a:rPr>
              <a:t>I.V. hydrocortisone may be used in case of adrenal and pituitary insufficiency.</a:t>
            </a:r>
            <a:endParaRPr sz="1200">
              <a:latin typeface="Mada"/>
              <a:ea typeface="Mada"/>
              <a:cs typeface="Mada"/>
              <a:sym typeface="Mada"/>
            </a:endParaRPr>
          </a:p>
        </p:txBody>
      </p:sp>
      <p:sp>
        <p:nvSpPr>
          <p:cNvPr id="459" name="Google Shape;459;p46"/>
          <p:cNvSpPr/>
          <p:nvPr/>
        </p:nvSpPr>
        <p:spPr>
          <a:xfrm>
            <a:off x="2325900" y="6885900"/>
            <a:ext cx="2188200" cy="397500"/>
          </a:xfrm>
          <a:prstGeom prst="flowChartAlternateProcess">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Myxedema Coma </a:t>
            </a:r>
            <a:endParaRPr b="1" sz="1800">
              <a:solidFill>
                <a:srgbClr val="FFFFFF"/>
              </a:solidFill>
              <a:latin typeface="Mada"/>
              <a:ea typeface="Mada"/>
              <a:cs typeface="Mada"/>
              <a:sym typeface="Mada"/>
            </a:endParaRPr>
          </a:p>
        </p:txBody>
      </p:sp>
      <p:sp>
        <p:nvSpPr>
          <p:cNvPr id="460" name="Google Shape;460;p46"/>
          <p:cNvSpPr/>
          <p:nvPr/>
        </p:nvSpPr>
        <p:spPr>
          <a:xfrm>
            <a:off x="287700" y="9531125"/>
            <a:ext cx="6339900" cy="1089300"/>
          </a:xfrm>
          <a:prstGeom prst="roundRect">
            <a:avLst>
              <a:gd fmla="val 16667" name="adj"/>
            </a:avLst>
          </a:prstGeom>
          <a:noFill/>
          <a:ln cap="flat" cmpd="sng" w="9525">
            <a:solidFill>
              <a:srgbClr val="78B8A3"/>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FF0000"/>
              </a:buClr>
              <a:buSzPts val="1200"/>
              <a:buFont typeface="Mada"/>
              <a:buChar char="★"/>
            </a:pPr>
            <a:r>
              <a:rPr lang="en" sz="1200">
                <a:highlight>
                  <a:srgbClr val="FFFFFF"/>
                </a:highlight>
                <a:latin typeface="Mada"/>
                <a:ea typeface="Mada"/>
                <a:cs typeface="Mada"/>
                <a:sym typeface="Mada"/>
              </a:rPr>
              <a:t>In pregnant hypothyroid patient </a:t>
            </a:r>
            <a:r>
              <a:rPr b="1" lang="en" sz="1200">
                <a:solidFill>
                  <a:srgbClr val="FF0000"/>
                </a:solidFill>
                <a:highlight>
                  <a:srgbClr val="FFFFFF"/>
                </a:highlight>
                <a:latin typeface="Mada"/>
                <a:ea typeface="Mada"/>
                <a:cs typeface="Mada"/>
                <a:sym typeface="Mada"/>
              </a:rPr>
              <a:t>20-30% increase in thyroxine is required</a:t>
            </a:r>
            <a:r>
              <a:rPr lang="en" sz="1200">
                <a:highlight>
                  <a:srgbClr val="FFFFFF"/>
                </a:highlight>
                <a:latin typeface="Mada"/>
                <a:ea typeface="Mada"/>
                <a:cs typeface="Mada"/>
                <a:sym typeface="Mada"/>
              </a:rPr>
              <a:t> because of :</a:t>
            </a:r>
            <a:endParaRPr sz="1200">
              <a:highlight>
                <a:srgbClr val="FFFFFF"/>
              </a:highlight>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elevated maternal thyroxine binding globulin (TBG) induced by estrogen</a:t>
            </a:r>
            <a:endParaRPr sz="1200">
              <a:highlight>
                <a:srgbClr val="FFFFFF"/>
              </a:highlight>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early development of fetal brain which depends on maternal thyroxine</a:t>
            </a:r>
            <a:endParaRPr sz="1200">
              <a:highlight>
                <a:srgbClr val="FFFFFF"/>
              </a:highlight>
              <a:latin typeface="Mada"/>
              <a:ea typeface="Mada"/>
              <a:cs typeface="Mada"/>
              <a:sym typeface="Mada"/>
            </a:endParaRPr>
          </a:p>
        </p:txBody>
      </p:sp>
      <p:sp>
        <p:nvSpPr>
          <p:cNvPr id="461" name="Google Shape;461;p46"/>
          <p:cNvSpPr/>
          <p:nvPr/>
        </p:nvSpPr>
        <p:spPr>
          <a:xfrm>
            <a:off x="2325900" y="9139275"/>
            <a:ext cx="2188200" cy="582600"/>
          </a:xfrm>
          <a:prstGeom prst="flowChartAlternateProcess">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Hypothyroidism in Pregnancy</a:t>
            </a:r>
            <a:r>
              <a:rPr b="1" baseline="30000" lang="en" sz="1800">
                <a:solidFill>
                  <a:srgbClr val="38761D"/>
                </a:solidFill>
                <a:latin typeface="Mada"/>
                <a:ea typeface="Mada"/>
                <a:cs typeface="Mada"/>
                <a:sym typeface="Mada"/>
              </a:rPr>
              <a:t>2</a:t>
            </a:r>
            <a:endParaRPr b="1" baseline="30000" sz="1800">
              <a:solidFill>
                <a:srgbClr val="38761D"/>
              </a:solidFill>
              <a:latin typeface="Mada"/>
              <a:ea typeface="Mada"/>
              <a:cs typeface="Mada"/>
              <a:sym typeface="Mada"/>
            </a:endParaRPr>
          </a:p>
        </p:txBody>
      </p:sp>
      <p:graphicFrame>
        <p:nvGraphicFramePr>
          <p:cNvPr id="462" name="Google Shape;462;p46"/>
          <p:cNvGraphicFramePr/>
          <p:nvPr/>
        </p:nvGraphicFramePr>
        <p:xfrm>
          <a:off x="80975" y="1132275"/>
          <a:ext cx="3000000" cy="3000000"/>
        </p:xfrm>
        <a:graphic>
          <a:graphicData uri="http://schemas.openxmlformats.org/drawingml/2006/table">
            <a:tbl>
              <a:tblPr>
                <a:noFill/>
                <a:tableStyleId>{5150FAF8-75C3-458A-86D8-373EE0D840DD}</a:tableStyleId>
              </a:tblPr>
              <a:tblGrid>
                <a:gridCol w="1665950"/>
                <a:gridCol w="1665950"/>
                <a:gridCol w="1665950"/>
                <a:gridCol w="1665975"/>
              </a:tblGrid>
              <a:tr h="139025">
                <a:tc>
                  <a:txBody>
                    <a:bodyPr/>
                    <a:lstStyle/>
                    <a:p>
                      <a:pPr indent="0" lvl="0" marL="0" rtl="0" algn="ctr">
                        <a:spcBef>
                          <a:spcPts val="0"/>
                        </a:spcBef>
                        <a:spcAft>
                          <a:spcPts val="0"/>
                        </a:spcAft>
                        <a:buNone/>
                      </a:pPr>
                      <a:r>
                        <a:t/>
                      </a:r>
                      <a:endParaRPr>
                        <a:latin typeface="Mada"/>
                        <a:ea typeface="Mada"/>
                        <a:cs typeface="Mada"/>
                        <a:sym typeface="Mada"/>
                      </a:endParaRPr>
                    </a:p>
                  </a:txBody>
                  <a:tcPr marT="91425" marB="91425" marR="91425" marL="91425" anchor="ctr">
                    <a:lnL cap="flat" cmpd="sng" w="19050">
                      <a:solidFill>
                        <a:srgbClr val="B7B7B7">
                          <a:alpha val="0"/>
                        </a:srgbClr>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alpha val="0"/>
                        </a:srgbClr>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Potencity</a:t>
                      </a:r>
                      <a:endParaRPr b="1" sz="1200">
                        <a:solidFill>
                          <a:srgbClr val="314043"/>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T1\2 (days)</a:t>
                      </a:r>
                      <a:endParaRPr b="1" sz="1200">
                        <a:solidFill>
                          <a:srgbClr val="314043"/>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Protein binding</a:t>
                      </a:r>
                      <a:endParaRPr b="1" sz="1200">
                        <a:solidFill>
                          <a:srgbClr val="314043"/>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r>
              <a:tr h="381000">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Levothyroxine (T4)</a:t>
                      </a:r>
                      <a:endParaRPr sz="1200">
                        <a:solidFill>
                          <a:srgbClr val="314043"/>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1 </a:t>
                      </a:r>
                      <a:r>
                        <a:rPr lang="en" sz="1200">
                          <a:solidFill>
                            <a:srgbClr val="6AA84F"/>
                          </a:solidFill>
                          <a:latin typeface="Mada"/>
                          <a:ea typeface="Mada"/>
                          <a:cs typeface="Mada"/>
                          <a:sym typeface="Mada"/>
                        </a:rPr>
                        <a:t>(low)</a:t>
                      </a:r>
                      <a:endParaRPr sz="1200">
                        <a:solidFill>
                          <a:srgbClr val="6AA84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0000"/>
                          </a:solidFill>
                          <a:latin typeface="Mada"/>
                          <a:ea typeface="Mada"/>
                          <a:cs typeface="Mada"/>
                          <a:sym typeface="Mada"/>
                        </a:rPr>
                        <a:t>6-7 (longer)</a:t>
                      </a:r>
                      <a:endParaRPr b="1" sz="1200">
                        <a:solidFill>
                          <a:srgbClr val="FF0000"/>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ada"/>
                          <a:ea typeface="Mada"/>
                          <a:cs typeface="Mada"/>
                          <a:sym typeface="Mada"/>
                        </a:rPr>
                        <a:t>99.96</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200">
                          <a:solidFill>
                            <a:srgbClr val="314043"/>
                          </a:solidFill>
                          <a:latin typeface="Mada"/>
                          <a:ea typeface="Mada"/>
                          <a:cs typeface="Mada"/>
                          <a:sym typeface="Mada"/>
                        </a:rPr>
                        <a:t>Liothyronine (T3)</a:t>
                      </a:r>
                      <a:endParaRPr sz="1200">
                        <a:solidFill>
                          <a:srgbClr val="314043"/>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solidFill>
                            <a:srgbClr val="FF0000"/>
                          </a:solidFill>
                          <a:latin typeface="Mada"/>
                          <a:ea typeface="Mada"/>
                          <a:cs typeface="Mada"/>
                          <a:sym typeface="Mada"/>
                        </a:rPr>
                        <a:t>4 (more potent)</a:t>
                      </a:r>
                      <a:endParaRPr b="1" sz="1200">
                        <a:solidFill>
                          <a:srgbClr val="FF0000"/>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Mada"/>
                          <a:ea typeface="Mada"/>
                          <a:cs typeface="Mada"/>
                          <a:sym typeface="Mada"/>
                        </a:rPr>
                        <a:t>⩽</a:t>
                      </a:r>
                      <a:r>
                        <a:rPr lang="en" sz="1200">
                          <a:solidFill>
                            <a:schemeClr val="dk1"/>
                          </a:solidFill>
                          <a:latin typeface="Mada"/>
                          <a:ea typeface="Mada"/>
                          <a:cs typeface="Mada"/>
                          <a:sym typeface="Mada"/>
                        </a:rPr>
                        <a:t> </a:t>
                      </a:r>
                      <a:r>
                        <a:rPr lang="en" sz="1200">
                          <a:latin typeface="Mada"/>
                          <a:ea typeface="Mada"/>
                          <a:cs typeface="Mada"/>
                          <a:sym typeface="Mada"/>
                        </a:rPr>
                        <a:t>2 </a:t>
                      </a:r>
                      <a:r>
                        <a:rPr lang="en" sz="1200">
                          <a:solidFill>
                            <a:srgbClr val="6AA84F"/>
                          </a:solidFill>
                          <a:latin typeface="Mada"/>
                          <a:ea typeface="Mada"/>
                          <a:cs typeface="Mada"/>
                          <a:sym typeface="Mada"/>
                        </a:rPr>
                        <a:t>(short)</a:t>
                      </a:r>
                      <a:endParaRPr sz="1200">
                        <a:solidFill>
                          <a:srgbClr val="6AA84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ada"/>
                          <a:ea typeface="Mada"/>
                          <a:cs typeface="Mada"/>
                          <a:sym typeface="Mada"/>
                        </a:rPr>
                        <a:t>99.5</a:t>
                      </a:r>
                      <a:endParaRPr sz="1200">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463" name="Google Shape;463;p46"/>
          <p:cNvSpPr txBox="1"/>
          <p:nvPr/>
        </p:nvSpPr>
        <p:spPr>
          <a:xfrm>
            <a:off x="47625" y="581025"/>
            <a:ext cx="6697200" cy="3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rgbClr val="78B8A3"/>
                </a:solidFill>
                <a:latin typeface="Mada"/>
                <a:ea typeface="Mada"/>
                <a:cs typeface="Mada"/>
                <a:sym typeface="Mada"/>
              </a:rPr>
              <a:t>Comparison</a:t>
            </a:r>
            <a:r>
              <a:rPr b="1" lang="en" sz="1800">
                <a:solidFill>
                  <a:srgbClr val="78B8A3"/>
                </a:solidFill>
                <a:latin typeface="Mada"/>
                <a:ea typeface="Mada"/>
                <a:cs typeface="Mada"/>
                <a:sym typeface="Mada"/>
              </a:rPr>
              <a:t> in P.K of</a:t>
            </a:r>
            <a:r>
              <a:rPr b="1" lang="en" sz="1800">
                <a:solidFill>
                  <a:srgbClr val="78B8A3"/>
                </a:solidFill>
                <a:latin typeface="Mada"/>
                <a:ea typeface="Mada"/>
                <a:cs typeface="Mada"/>
                <a:sym typeface="Mada"/>
              </a:rPr>
              <a:t> the</a:t>
            </a:r>
            <a:r>
              <a:rPr b="1" lang="en" sz="1800">
                <a:solidFill>
                  <a:srgbClr val="78B8A3"/>
                </a:solidFill>
                <a:latin typeface="Mada"/>
                <a:ea typeface="Mada"/>
                <a:cs typeface="Mada"/>
                <a:sym typeface="Mada"/>
              </a:rPr>
              <a:t> drugs</a:t>
            </a:r>
            <a:endParaRPr b="1" sz="1800">
              <a:solidFill>
                <a:srgbClr val="78B8A3"/>
              </a:solidFill>
            </a:endParaRPr>
          </a:p>
        </p:txBody>
      </p:sp>
      <p:sp>
        <p:nvSpPr>
          <p:cNvPr id="464" name="Google Shape;464;p46"/>
          <p:cNvSpPr txBox="1"/>
          <p:nvPr/>
        </p:nvSpPr>
        <p:spPr>
          <a:xfrm>
            <a:off x="-19050" y="4391025"/>
            <a:ext cx="1314300" cy="33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Mada"/>
                <a:ea typeface="Mada"/>
                <a:cs typeface="Mada"/>
                <a:sym typeface="Mada"/>
              </a:rPr>
              <a:t>Disadvantages </a:t>
            </a:r>
            <a:endParaRPr sz="1300"/>
          </a:p>
        </p:txBody>
      </p:sp>
      <p:sp>
        <p:nvSpPr>
          <p:cNvPr id="465" name="Google Shape;465;p46"/>
          <p:cNvSpPr txBox="1"/>
          <p:nvPr/>
        </p:nvSpPr>
        <p:spPr>
          <a:xfrm>
            <a:off x="259800" y="5804125"/>
            <a:ext cx="63204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314043"/>
                </a:solidFill>
                <a:latin typeface="Georgia"/>
                <a:ea typeface="Georgia"/>
                <a:cs typeface="Georgia"/>
                <a:sym typeface="Georgia"/>
              </a:rPr>
              <a:t>Special Conditions of Hypothyroidism</a:t>
            </a:r>
            <a:endParaRPr b="1" sz="2200">
              <a:solidFill>
                <a:srgbClr val="314043"/>
              </a:solidFill>
              <a:latin typeface="Georgia"/>
              <a:ea typeface="Georgia"/>
              <a:cs typeface="Georgia"/>
              <a:sym typeface="Georgia"/>
            </a:endParaRPr>
          </a:p>
          <a:p>
            <a:pPr indent="0" lvl="0" marL="0" rtl="0" algn="ctr">
              <a:spcBef>
                <a:spcPts val="0"/>
              </a:spcBef>
              <a:spcAft>
                <a:spcPts val="0"/>
              </a:spcAft>
              <a:buNone/>
            </a:pPr>
            <a:r>
              <a:rPr b="1" lang="en" sz="2200">
                <a:solidFill>
                  <a:srgbClr val="314043"/>
                </a:solidFill>
                <a:latin typeface="Georgia"/>
                <a:ea typeface="Georgia"/>
                <a:cs typeface="Georgia"/>
                <a:sym typeface="Georgia"/>
              </a:rPr>
              <a:t>and their Management</a:t>
            </a:r>
            <a:endParaRPr b="1" sz="2200">
              <a:solidFill>
                <a:srgbClr val="314043"/>
              </a:solidFill>
              <a:latin typeface="Georgia"/>
              <a:ea typeface="Georgia"/>
              <a:cs typeface="Georgia"/>
              <a:sym typeface="Georgia"/>
            </a:endParaRPr>
          </a:p>
        </p:txBody>
      </p:sp>
      <p:sp>
        <p:nvSpPr>
          <p:cNvPr id="466" name="Google Shape;466;p46"/>
          <p:cNvSpPr txBox="1"/>
          <p:nvPr/>
        </p:nvSpPr>
        <p:spPr>
          <a:xfrm>
            <a:off x="-27000" y="11360950"/>
            <a:ext cx="6412500" cy="6354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Used</a:t>
            </a:r>
            <a:r>
              <a:rPr lang="en" sz="900">
                <a:solidFill>
                  <a:srgbClr val="6AA84F"/>
                </a:solidFill>
                <a:latin typeface="Mada"/>
                <a:ea typeface="Mada"/>
                <a:cs typeface="Mada"/>
                <a:sym typeface="Mada"/>
              </a:rPr>
              <a:t> for healthy adults with no history of cardiac problems </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In either hypo or hyper, it’s recommended to treat the condition before pregnancy.</a:t>
            </a:r>
            <a:endParaRPr sz="900">
              <a:solidFill>
                <a:srgbClr val="6AA84F"/>
              </a:solidFill>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47"/>
          <p:cNvSpPr/>
          <p:nvPr/>
        </p:nvSpPr>
        <p:spPr>
          <a:xfrm flipH="1" rot="10800000">
            <a:off x="0" y="11016350"/>
            <a:ext cx="1290900" cy="442200"/>
          </a:xfrm>
          <a:prstGeom prst="homePlate">
            <a:avLst>
              <a:gd fmla="val 50000" name="adj"/>
            </a:avLst>
          </a:prstGeom>
          <a:solidFill>
            <a:srgbClr val="A4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7"/>
          <p:cNvSpPr txBox="1"/>
          <p:nvPr/>
        </p:nvSpPr>
        <p:spPr>
          <a:xfrm>
            <a:off x="-38100" y="11001660"/>
            <a:ext cx="13680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473" name="Google Shape;473;p47"/>
          <p:cNvSpPr txBox="1"/>
          <p:nvPr/>
        </p:nvSpPr>
        <p:spPr>
          <a:xfrm>
            <a:off x="4263163" y="102707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SAQ</a:t>
            </a:r>
            <a:endParaRPr b="1" sz="1200">
              <a:solidFill>
                <a:srgbClr val="314043"/>
              </a:solidFill>
              <a:latin typeface="Mada"/>
              <a:ea typeface="Mada"/>
              <a:cs typeface="Mada"/>
              <a:sym typeface="Mada"/>
            </a:endParaRPr>
          </a:p>
        </p:txBody>
      </p:sp>
      <p:graphicFrame>
        <p:nvGraphicFramePr>
          <p:cNvPr id="474" name="Google Shape;474;p47"/>
          <p:cNvGraphicFramePr/>
          <p:nvPr/>
        </p:nvGraphicFramePr>
        <p:xfrm>
          <a:off x="2370686" y="10470839"/>
          <a:ext cx="3000000" cy="3000000"/>
        </p:xfrm>
        <a:graphic>
          <a:graphicData uri="http://schemas.openxmlformats.org/drawingml/2006/table">
            <a:tbl>
              <a:tblPr>
                <a:noFill/>
                <a:tableStyleId>{5150FAF8-75C3-458A-86D8-373EE0D840DD}</a:tableStyleId>
              </a:tblPr>
              <a:tblGrid>
                <a:gridCol w="381850"/>
                <a:gridCol w="3983125"/>
              </a:tblGrid>
              <a:tr h="19765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800">
                          <a:solidFill>
                            <a:srgbClr val="B7B7B7"/>
                          </a:solidFill>
                          <a:latin typeface="Mada"/>
                          <a:ea typeface="Mada"/>
                          <a:cs typeface="Mada"/>
                          <a:sym typeface="Mada"/>
                        </a:rPr>
                        <a:t>Propylthiouracil </a:t>
                      </a:r>
                      <a:endParaRPr sz="800">
                        <a:solidFill>
                          <a:srgbClr val="B7B7B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38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800">
                          <a:solidFill>
                            <a:srgbClr val="B7B7B7"/>
                          </a:solidFill>
                          <a:latin typeface="Mada"/>
                          <a:ea typeface="Mada"/>
                          <a:cs typeface="Mada"/>
                          <a:sym typeface="Mada"/>
                        </a:rPr>
                        <a:t>Iodides </a:t>
                      </a:r>
                      <a:endParaRPr sz="800">
                        <a:solidFill>
                          <a:srgbClr val="B7B7B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6995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800">
                          <a:solidFill>
                            <a:srgbClr val="B7B7B7"/>
                          </a:solidFill>
                          <a:latin typeface="Mada"/>
                          <a:ea typeface="Mada"/>
                          <a:cs typeface="Mada"/>
                          <a:sym typeface="Mada"/>
                        </a:rPr>
                        <a:t>Inhibit thyroid hormone synthesis and release, Block the conversion of T4 to T3.</a:t>
                      </a:r>
                      <a:endParaRPr sz="800">
                        <a:solidFill>
                          <a:srgbClr val="B7B7B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Q4</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800">
                          <a:solidFill>
                            <a:srgbClr val="B7B7B7"/>
                          </a:solidFill>
                          <a:latin typeface="Mada"/>
                          <a:ea typeface="Mada"/>
                          <a:cs typeface="Mada"/>
                          <a:sym typeface="Mada"/>
                        </a:rPr>
                        <a:t>Liothyronine</a:t>
                      </a:r>
                      <a:endParaRPr sz="800">
                        <a:solidFill>
                          <a:srgbClr val="B7B7B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Q5</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800">
                          <a:solidFill>
                            <a:srgbClr val="B7B7B7"/>
                          </a:solidFill>
                          <a:latin typeface="Mada"/>
                          <a:ea typeface="Mada"/>
                          <a:cs typeface="Mada"/>
                          <a:sym typeface="Mada"/>
                        </a:rPr>
                        <a:t>I.V. hydrocortisone </a:t>
                      </a:r>
                      <a:endParaRPr sz="800">
                        <a:solidFill>
                          <a:srgbClr val="B7B7B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475" name="Google Shape;475;p47"/>
          <p:cNvGraphicFramePr/>
          <p:nvPr/>
        </p:nvGraphicFramePr>
        <p:xfrm>
          <a:off x="1382686" y="10470839"/>
          <a:ext cx="3000000" cy="3000000"/>
        </p:xfrm>
        <a:graphic>
          <a:graphicData uri="http://schemas.openxmlformats.org/drawingml/2006/table">
            <a:tbl>
              <a:tblPr>
                <a:noFill/>
                <a:tableStyleId>{5150FAF8-75C3-458A-86D8-373EE0D840DD}</a:tableStyleId>
              </a:tblPr>
              <a:tblGrid>
                <a:gridCol w="381850"/>
                <a:gridCol w="381850"/>
              </a:tblGrid>
              <a:tr h="123800">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Q1</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Q2</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Q3</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 sz="800">
                          <a:solidFill>
                            <a:srgbClr val="314043"/>
                          </a:solidFill>
                          <a:latin typeface="Mada"/>
                          <a:ea typeface="Mada"/>
                          <a:cs typeface="Mada"/>
                          <a:sym typeface="Mada"/>
                        </a:rPr>
                        <a:t>Q4</a:t>
                      </a:r>
                      <a:endParaRPr sz="800">
                        <a:solidFill>
                          <a:srgbClr val="314043"/>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476" name="Google Shape;476;p47"/>
          <p:cNvSpPr txBox="1"/>
          <p:nvPr/>
        </p:nvSpPr>
        <p:spPr>
          <a:xfrm>
            <a:off x="1311000" y="102707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14043"/>
                </a:solidFill>
                <a:latin typeface="Mada"/>
                <a:ea typeface="Mada"/>
                <a:cs typeface="Mada"/>
                <a:sym typeface="Mada"/>
              </a:rPr>
              <a:t>MCQ</a:t>
            </a:r>
            <a:endParaRPr b="1" sz="1200">
              <a:solidFill>
                <a:srgbClr val="314043"/>
              </a:solidFill>
              <a:latin typeface="Mada"/>
              <a:ea typeface="Mada"/>
              <a:cs typeface="Mada"/>
              <a:sym typeface="Mada"/>
            </a:endParaRPr>
          </a:p>
        </p:txBody>
      </p:sp>
      <p:sp>
        <p:nvSpPr>
          <p:cNvPr id="477" name="Google Shape;477;p47"/>
          <p:cNvSpPr/>
          <p:nvPr/>
        </p:nvSpPr>
        <p:spPr>
          <a:xfrm>
            <a:off x="114000" y="1098250"/>
            <a:ext cx="6612000" cy="57897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Georgia"/>
                <a:ea typeface="Georgia"/>
                <a:cs typeface="Georgia"/>
                <a:sym typeface="Georgia"/>
              </a:rPr>
              <a:t>Q1- Which of the following is the treatment of choice for hypothyroidism ?</a:t>
            </a:r>
            <a:endParaRPr sz="1200">
              <a:latin typeface="Georgia"/>
              <a:ea typeface="Georgia"/>
              <a:cs typeface="Georgia"/>
              <a:sym typeface="Georgia"/>
            </a:endParaRPr>
          </a:p>
          <a:p>
            <a:pPr indent="0" lvl="0" marL="0" rtl="0" algn="l">
              <a:spcBef>
                <a:spcPts val="0"/>
              </a:spcBef>
              <a:spcAft>
                <a:spcPts val="0"/>
              </a:spcAft>
              <a:buNone/>
            </a:pPr>
            <a:r>
              <a:t/>
            </a:r>
            <a:endParaRPr sz="1200">
              <a:latin typeface="Georgia"/>
              <a:ea typeface="Georgia"/>
              <a:cs typeface="Georgia"/>
              <a:sym typeface="Georgi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78B8A3"/>
                </a:solidFill>
                <a:latin typeface="Mada"/>
                <a:ea typeface="Mada"/>
                <a:cs typeface="Mada"/>
                <a:sym typeface="Mada"/>
              </a:rPr>
              <a:t> Iodide    </a:t>
            </a:r>
            <a:r>
              <a:rPr lang="en" sz="1200">
                <a:solidFill>
                  <a:schemeClr val="dk1"/>
                </a:solidFill>
                <a:latin typeface="Mada"/>
                <a:ea typeface="Mada"/>
                <a:cs typeface="Mada"/>
                <a:sym typeface="Mada"/>
              </a:rPr>
              <a:t>B-</a:t>
            </a:r>
            <a:r>
              <a:rPr lang="en" sz="1200">
                <a:solidFill>
                  <a:srgbClr val="78B8A3"/>
                </a:solidFill>
                <a:latin typeface="Mada"/>
                <a:ea typeface="Mada"/>
                <a:cs typeface="Mada"/>
                <a:sym typeface="Mada"/>
              </a:rPr>
              <a:t> Levothyroxine   </a:t>
            </a:r>
            <a:r>
              <a:rPr lang="en" sz="1200">
                <a:solidFill>
                  <a:schemeClr val="dk1"/>
                </a:solidFill>
                <a:latin typeface="Mada"/>
                <a:ea typeface="Mada"/>
                <a:cs typeface="Mada"/>
                <a:sym typeface="Mada"/>
              </a:rPr>
              <a:t>C-</a:t>
            </a:r>
            <a:r>
              <a:rPr lang="en" sz="1200">
                <a:solidFill>
                  <a:srgbClr val="78B8A3"/>
                </a:solidFill>
                <a:latin typeface="Mada"/>
                <a:ea typeface="Mada"/>
                <a:cs typeface="Mada"/>
                <a:sym typeface="Mada"/>
              </a:rPr>
              <a:t> Liotrix   </a:t>
            </a:r>
            <a:r>
              <a:rPr lang="en" sz="1200">
                <a:solidFill>
                  <a:schemeClr val="dk1"/>
                </a:solidFill>
                <a:latin typeface="Mada"/>
                <a:ea typeface="Mada"/>
                <a:cs typeface="Mada"/>
                <a:sym typeface="Mada"/>
              </a:rPr>
              <a:t>D-</a:t>
            </a:r>
            <a:r>
              <a:rPr lang="en" sz="1200">
                <a:solidFill>
                  <a:srgbClr val="78B8A3"/>
                </a:solidFill>
                <a:latin typeface="Mada"/>
                <a:ea typeface="Mada"/>
                <a:cs typeface="Mada"/>
                <a:sym typeface="Mada"/>
              </a:rPr>
              <a:t> Propylthiouracil</a:t>
            </a:r>
            <a:endParaRPr sz="1200">
              <a:solidFill>
                <a:srgbClr val="78B8A3"/>
              </a:solidFill>
              <a:latin typeface="Mada"/>
              <a:ea typeface="Mada"/>
              <a:cs typeface="Mada"/>
              <a:sym typeface="Mada"/>
            </a:endParaRPr>
          </a:p>
          <a:p>
            <a:pPr indent="0" lvl="0" marL="0" rtl="0" algn="ctr">
              <a:spcBef>
                <a:spcPts val="0"/>
              </a:spcBef>
              <a:spcAft>
                <a:spcPts val="0"/>
              </a:spcAft>
              <a:buNone/>
            </a:pPr>
            <a:r>
              <a:t/>
            </a:r>
            <a:endParaRPr sz="1200">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Q2- A 42-year-old man was undergoing surgery in order to remove a very large nontoxic goiter, apparently due to iodide deficiency. A short course of potassium iodide was administered before surgery. Which of the following statements best explains why this drug was given to the patient?</a:t>
            </a:r>
            <a:endParaRPr sz="1200">
              <a:latin typeface="Georgia"/>
              <a:ea typeface="Georgia"/>
              <a:cs typeface="Georgia"/>
              <a:sym typeface="Georgia"/>
            </a:endParaRPr>
          </a:p>
          <a:p>
            <a:pPr indent="0" lvl="0" marL="0" rtl="0" algn="l">
              <a:spcBef>
                <a:spcPts val="0"/>
              </a:spcBef>
              <a:spcAft>
                <a:spcPts val="0"/>
              </a:spcAft>
              <a:buNone/>
            </a:pPr>
            <a:r>
              <a:t/>
            </a:r>
            <a:endParaRPr sz="1200">
              <a:latin typeface="Georgia"/>
              <a:ea typeface="Georgia"/>
              <a:cs typeface="Georgia"/>
              <a:sym typeface="Georgi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78B8A3"/>
                </a:solidFill>
                <a:latin typeface="Mada"/>
                <a:ea typeface="Mada"/>
                <a:cs typeface="Mada"/>
                <a:sym typeface="Mada"/>
              </a:rPr>
              <a:t>To overcome iodine deficiency after surgery</a:t>
            </a:r>
            <a:endParaRPr sz="1200">
              <a:solidFill>
                <a:srgbClr val="78B8A3"/>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B-</a:t>
            </a:r>
            <a:r>
              <a:rPr lang="en" sz="1200">
                <a:solidFill>
                  <a:srgbClr val="78B8A3"/>
                </a:solidFill>
                <a:latin typeface="Mada"/>
                <a:ea typeface="Mada"/>
                <a:cs typeface="Mada"/>
                <a:sym typeface="Mada"/>
              </a:rPr>
              <a:t> To reduce the size and vascularity of the thyroid gland</a:t>
            </a:r>
            <a:endParaRPr sz="1200">
              <a:solidFill>
                <a:srgbClr val="78B8A3"/>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C-</a:t>
            </a:r>
            <a:r>
              <a:rPr lang="en" sz="1200">
                <a:solidFill>
                  <a:srgbClr val="78B8A3"/>
                </a:solidFill>
                <a:latin typeface="Mada"/>
                <a:ea typeface="Mada"/>
                <a:cs typeface="Mada"/>
                <a:sym typeface="Mada"/>
              </a:rPr>
              <a:t> To decrease the risk of hypothyroidism after surgery</a:t>
            </a:r>
            <a:endParaRPr sz="1200">
              <a:solidFill>
                <a:srgbClr val="78B8A3"/>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D-</a:t>
            </a:r>
            <a:r>
              <a:rPr lang="en" sz="1200">
                <a:solidFill>
                  <a:srgbClr val="78B8A3"/>
                </a:solidFill>
                <a:latin typeface="Mada"/>
                <a:ea typeface="Mada"/>
                <a:cs typeface="Mada"/>
                <a:sym typeface="Mada"/>
              </a:rPr>
              <a:t> To inhibit the excessive secretion of TSH from the pituitary</a:t>
            </a:r>
            <a:endParaRPr sz="1200">
              <a:solidFill>
                <a:srgbClr val="78B8A3"/>
              </a:solidFill>
              <a:latin typeface="Mada"/>
              <a:ea typeface="Mada"/>
              <a:cs typeface="Mada"/>
              <a:sym typeface="Mada"/>
            </a:endParaRPr>
          </a:p>
          <a:p>
            <a:pPr indent="0" lvl="0" marL="0" rtl="0" algn="ctr">
              <a:spcBef>
                <a:spcPts val="0"/>
              </a:spcBef>
              <a:spcAft>
                <a:spcPts val="0"/>
              </a:spcAft>
              <a:buNone/>
            </a:pPr>
            <a:r>
              <a:t/>
            </a:r>
            <a:endParaRPr sz="1200">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Q3- A 41-year-old man complained to his physician of increased appetite, palpitation and diarrhea. Lab results confirmed the diagnosis of mild hyperthyroidism and a treatment with methimazole was started. Which of the following actions most likely mediated the therapeutic effectiveness of the drug in this patient?</a:t>
            </a:r>
            <a:endParaRPr sz="1200">
              <a:latin typeface="Georgia"/>
              <a:ea typeface="Georgia"/>
              <a:cs typeface="Georgia"/>
              <a:sym typeface="Georgia"/>
            </a:endParaRPr>
          </a:p>
          <a:p>
            <a:pPr indent="0" lvl="0" marL="0" rtl="0" algn="l">
              <a:spcBef>
                <a:spcPts val="0"/>
              </a:spcBef>
              <a:spcAft>
                <a:spcPts val="0"/>
              </a:spcAft>
              <a:buNone/>
            </a:pPr>
            <a:r>
              <a:t/>
            </a:r>
            <a:endParaRPr sz="1200">
              <a:latin typeface="Georgia"/>
              <a:ea typeface="Georgia"/>
              <a:cs typeface="Georgia"/>
              <a:sym typeface="Georgia"/>
            </a:endParaRPr>
          </a:p>
          <a:p>
            <a:pPr indent="0" lvl="0" marL="0" rtl="0" algn="ctr">
              <a:spcBef>
                <a:spcPts val="0"/>
              </a:spcBef>
              <a:spcAft>
                <a:spcPts val="0"/>
              </a:spcAft>
              <a:buNone/>
            </a:pPr>
            <a:r>
              <a:rPr lang="en" sz="1200">
                <a:solidFill>
                  <a:schemeClr val="dk1"/>
                </a:solidFill>
                <a:latin typeface="Mada"/>
                <a:ea typeface="Mada"/>
                <a:cs typeface="Mada"/>
                <a:sym typeface="Mada"/>
              </a:rPr>
              <a:t>A-</a:t>
            </a:r>
            <a:r>
              <a:rPr lang="en" sz="1200">
                <a:solidFill>
                  <a:srgbClr val="78B8A3"/>
                </a:solidFill>
                <a:latin typeface="Mada"/>
                <a:ea typeface="Mada"/>
                <a:cs typeface="Mada"/>
                <a:sym typeface="Mada"/>
              </a:rPr>
              <a:t> Inhibition of iodine absorption from the gut    </a:t>
            </a:r>
            <a:r>
              <a:rPr lang="en" sz="1200">
                <a:solidFill>
                  <a:schemeClr val="dk1"/>
                </a:solidFill>
                <a:latin typeface="Mada"/>
                <a:ea typeface="Mada"/>
                <a:cs typeface="Mada"/>
                <a:sym typeface="Mada"/>
              </a:rPr>
              <a:t>B-</a:t>
            </a:r>
            <a:r>
              <a:rPr lang="en" sz="1200">
                <a:solidFill>
                  <a:srgbClr val="78B8A3"/>
                </a:solidFill>
                <a:latin typeface="Mada"/>
                <a:ea typeface="Mada"/>
                <a:cs typeface="Mada"/>
                <a:sym typeface="Mada"/>
              </a:rPr>
              <a:t> Stimulation of thyroid peroxidase   </a:t>
            </a:r>
            <a:endParaRPr sz="1200">
              <a:solidFill>
                <a:srgbClr val="78B8A3"/>
              </a:solidFill>
              <a:latin typeface="Mada"/>
              <a:ea typeface="Mada"/>
              <a:cs typeface="Mada"/>
              <a:sym typeface="Mada"/>
            </a:endParaRPr>
          </a:p>
          <a:p>
            <a:pPr indent="0" lvl="0" marL="0" rtl="0" algn="ctr">
              <a:spcBef>
                <a:spcPts val="0"/>
              </a:spcBef>
              <a:spcAft>
                <a:spcPts val="0"/>
              </a:spcAft>
              <a:buNone/>
            </a:pPr>
            <a:r>
              <a:rPr lang="en" sz="1200">
                <a:solidFill>
                  <a:schemeClr val="dk1"/>
                </a:solidFill>
                <a:latin typeface="Mada"/>
                <a:ea typeface="Mada"/>
                <a:cs typeface="Mada"/>
                <a:sym typeface="Mada"/>
              </a:rPr>
              <a:t>C-</a:t>
            </a:r>
            <a:r>
              <a:rPr lang="en" sz="1200">
                <a:solidFill>
                  <a:srgbClr val="78B8A3"/>
                </a:solidFill>
                <a:latin typeface="Mada"/>
                <a:ea typeface="Mada"/>
                <a:cs typeface="Mada"/>
                <a:sym typeface="Mada"/>
              </a:rPr>
              <a:t> Blockade of iodine uptake by the thyroid gland  </a:t>
            </a:r>
            <a:r>
              <a:rPr lang="en" sz="1200">
                <a:solidFill>
                  <a:schemeClr val="dk1"/>
                </a:solidFill>
                <a:latin typeface="Mada"/>
                <a:ea typeface="Mada"/>
                <a:cs typeface="Mada"/>
                <a:sym typeface="Mada"/>
              </a:rPr>
              <a:t>D-</a:t>
            </a:r>
            <a:r>
              <a:rPr lang="en" sz="1200">
                <a:solidFill>
                  <a:srgbClr val="78B8A3"/>
                </a:solidFill>
                <a:latin typeface="Mada"/>
                <a:ea typeface="Mada"/>
                <a:cs typeface="Mada"/>
                <a:sym typeface="Mada"/>
              </a:rPr>
              <a:t> Inhibition of tyrosine iodination</a:t>
            </a:r>
            <a:endParaRPr sz="1200">
              <a:solidFill>
                <a:srgbClr val="78B8A3"/>
              </a:solidFill>
              <a:latin typeface="Mada"/>
              <a:ea typeface="Mada"/>
              <a:cs typeface="Mada"/>
              <a:sym typeface="Mada"/>
            </a:endParaRPr>
          </a:p>
          <a:p>
            <a:pPr indent="0" lvl="0" marL="0" rtl="0" algn="ctr">
              <a:spcBef>
                <a:spcPts val="0"/>
              </a:spcBef>
              <a:spcAft>
                <a:spcPts val="0"/>
              </a:spcAft>
              <a:buNone/>
            </a:pPr>
            <a:r>
              <a:t/>
            </a:r>
            <a:endParaRPr sz="1200">
              <a:latin typeface="Georgia"/>
              <a:ea typeface="Georgia"/>
              <a:cs typeface="Georgia"/>
              <a:sym typeface="Georgia"/>
            </a:endParaRPr>
          </a:p>
          <a:p>
            <a:pPr indent="0" lvl="0" marL="0" rtl="0" algn="l">
              <a:spcBef>
                <a:spcPts val="0"/>
              </a:spcBef>
              <a:spcAft>
                <a:spcPts val="0"/>
              </a:spcAft>
              <a:buNone/>
            </a:pPr>
            <a:r>
              <a:rPr lang="en" sz="1200">
                <a:latin typeface="Georgia"/>
                <a:ea typeface="Georgia"/>
                <a:cs typeface="Georgia"/>
                <a:sym typeface="Georgia"/>
              </a:rPr>
              <a:t>Q4- A 47-year-old woman complained to her physician of painless enlargement of thyroid gland and fullness in her throat. Lab results revealed high titers of thyroid peroxidase antibodies. A diagnosis of Hashimoto's thyroiditis was made and an appropriate treatment was started. Which of the following drugs was most likely prescribed?</a:t>
            </a:r>
            <a:endParaRPr sz="1200">
              <a:latin typeface="Georgia"/>
              <a:ea typeface="Georgia"/>
              <a:cs typeface="Georgia"/>
              <a:sym typeface="Georgia"/>
            </a:endParaRPr>
          </a:p>
          <a:p>
            <a:pPr indent="0" lvl="0" marL="0" rtl="0" algn="l">
              <a:spcBef>
                <a:spcPts val="0"/>
              </a:spcBef>
              <a:spcAft>
                <a:spcPts val="0"/>
              </a:spcAft>
              <a:buNone/>
            </a:pPr>
            <a:r>
              <a:t/>
            </a:r>
            <a:endParaRPr sz="1200">
              <a:latin typeface="Georgia"/>
              <a:ea typeface="Georgia"/>
              <a:cs typeface="Georgia"/>
              <a:sym typeface="Georgia"/>
            </a:endParaRPr>
          </a:p>
          <a:p>
            <a:pPr indent="0" lvl="0" marL="0" rtl="0" algn="ctr">
              <a:spcBef>
                <a:spcPts val="0"/>
              </a:spcBef>
              <a:spcAft>
                <a:spcPts val="0"/>
              </a:spcAft>
              <a:buNone/>
            </a:pPr>
            <a:r>
              <a:rPr lang="en" sz="1200">
                <a:solidFill>
                  <a:schemeClr val="dk1"/>
                </a:solidFill>
                <a:latin typeface="Mada"/>
                <a:ea typeface="Mada"/>
                <a:cs typeface="Mada"/>
                <a:sym typeface="Mada"/>
              </a:rPr>
              <a:t>A- </a:t>
            </a:r>
            <a:r>
              <a:rPr lang="en" sz="1200">
                <a:solidFill>
                  <a:srgbClr val="78B8A3"/>
                </a:solidFill>
                <a:latin typeface="Mada"/>
                <a:ea typeface="Mada"/>
                <a:cs typeface="Mada"/>
                <a:sym typeface="Mada"/>
              </a:rPr>
              <a:t>Propranolol  </a:t>
            </a:r>
            <a:r>
              <a:rPr lang="en" sz="1200">
                <a:solidFill>
                  <a:schemeClr val="dk1"/>
                </a:solidFill>
                <a:latin typeface="Mada"/>
                <a:ea typeface="Mada"/>
                <a:cs typeface="Mada"/>
                <a:sym typeface="Mada"/>
              </a:rPr>
              <a:t>B- </a:t>
            </a:r>
            <a:r>
              <a:rPr lang="en" sz="1200">
                <a:solidFill>
                  <a:srgbClr val="78B8A3"/>
                </a:solidFill>
                <a:latin typeface="Mada"/>
                <a:ea typeface="Mada"/>
                <a:cs typeface="Mada"/>
                <a:sym typeface="Mada"/>
              </a:rPr>
              <a:t>Potassium iodide  </a:t>
            </a:r>
            <a:r>
              <a:rPr lang="en" sz="1200">
                <a:solidFill>
                  <a:schemeClr val="dk1"/>
                </a:solidFill>
                <a:latin typeface="Mada"/>
                <a:ea typeface="Mada"/>
                <a:cs typeface="Mada"/>
                <a:sym typeface="Mada"/>
              </a:rPr>
              <a:t>C-</a:t>
            </a:r>
            <a:r>
              <a:rPr lang="en" sz="1200">
                <a:solidFill>
                  <a:srgbClr val="78B8A3"/>
                </a:solidFill>
                <a:latin typeface="Mada"/>
                <a:ea typeface="Mada"/>
                <a:cs typeface="Mada"/>
                <a:sym typeface="Mada"/>
              </a:rPr>
              <a:t> Levothyroxine   </a:t>
            </a:r>
            <a:r>
              <a:rPr lang="en" sz="1200">
                <a:solidFill>
                  <a:schemeClr val="dk1"/>
                </a:solidFill>
                <a:latin typeface="Mada"/>
                <a:ea typeface="Mada"/>
                <a:cs typeface="Mada"/>
                <a:sym typeface="Mada"/>
              </a:rPr>
              <a:t>D-</a:t>
            </a:r>
            <a:r>
              <a:rPr lang="en" sz="1200">
                <a:solidFill>
                  <a:srgbClr val="78B8A3"/>
                </a:solidFill>
                <a:latin typeface="Mada"/>
                <a:ea typeface="Mada"/>
                <a:cs typeface="Mada"/>
                <a:sym typeface="Mada"/>
              </a:rPr>
              <a:t> Methimazole</a:t>
            </a:r>
            <a:endParaRPr sz="1200">
              <a:solidFill>
                <a:srgbClr val="78B8A3"/>
              </a:solidFill>
              <a:latin typeface="Mada"/>
              <a:ea typeface="Mada"/>
              <a:cs typeface="Mada"/>
              <a:sym typeface="Mada"/>
            </a:endParaRPr>
          </a:p>
        </p:txBody>
      </p:sp>
      <p:sp>
        <p:nvSpPr>
          <p:cNvPr id="478" name="Google Shape;478;p47"/>
          <p:cNvSpPr/>
          <p:nvPr/>
        </p:nvSpPr>
        <p:spPr>
          <a:xfrm>
            <a:off x="113850" y="7247400"/>
            <a:ext cx="6612000" cy="2966400"/>
          </a:xfrm>
          <a:prstGeom prst="round2DiagRect">
            <a:avLst>
              <a:gd fmla="val 16667" name="adj1"/>
              <a:gd fmla="val 0" name="adj2"/>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314043"/>
              </a:solidFill>
              <a:latin typeface="Georgia"/>
              <a:ea typeface="Georgia"/>
              <a:cs typeface="Georgia"/>
              <a:sym typeface="Georgia"/>
            </a:endParaRPr>
          </a:p>
          <a:p>
            <a:pPr indent="0" lvl="0" marL="0" rtl="0" algn="l">
              <a:spcBef>
                <a:spcPts val="0"/>
              </a:spcBef>
              <a:spcAft>
                <a:spcPts val="0"/>
              </a:spcAft>
              <a:buNone/>
            </a:pPr>
            <a:r>
              <a:rPr lang="en" sz="1200">
                <a:solidFill>
                  <a:srgbClr val="314043"/>
                </a:solidFill>
                <a:latin typeface="Georgia"/>
                <a:ea typeface="Georgia"/>
                <a:cs typeface="Georgia"/>
                <a:sym typeface="Georgia"/>
              </a:rPr>
              <a:t>Q1-A 30-years-old pregnant </a:t>
            </a:r>
            <a:r>
              <a:rPr lang="en" sz="1200">
                <a:solidFill>
                  <a:srgbClr val="314043"/>
                </a:solidFill>
                <a:latin typeface="Georgia"/>
                <a:ea typeface="Georgia"/>
                <a:cs typeface="Georgia"/>
                <a:sym typeface="Georgia"/>
              </a:rPr>
              <a:t>patient</a:t>
            </a:r>
            <a:r>
              <a:rPr lang="en" sz="1200">
                <a:solidFill>
                  <a:srgbClr val="314043"/>
                </a:solidFill>
                <a:latin typeface="Georgia"/>
                <a:ea typeface="Georgia"/>
                <a:cs typeface="Georgia"/>
                <a:sym typeface="Georgia"/>
              </a:rPr>
              <a:t> was diagnosed with mild hyperthyroidism, what is the drug of choice in this case ?</a:t>
            </a:r>
            <a:endParaRPr sz="1200">
              <a:solidFill>
                <a:srgbClr val="314043"/>
              </a:solidFill>
              <a:latin typeface="Georgia"/>
              <a:ea typeface="Georgia"/>
              <a:cs typeface="Georgia"/>
              <a:sym typeface="Georgia"/>
            </a:endParaRPr>
          </a:p>
          <a:p>
            <a:pPr indent="0" lvl="0" marL="0" rtl="0" algn="l">
              <a:spcBef>
                <a:spcPts val="0"/>
              </a:spcBef>
              <a:spcAft>
                <a:spcPts val="0"/>
              </a:spcAft>
              <a:buNone/>
            </a:pPr>
            <a:r>
              <a:t/>
            </a:r>
            <a:endParaRPr sz="1200">
              <a:solidFill>
                <a:srgbClr val="314043"/>
              </a:solidFill>
              <a:latin typeface="Georgia"/>
              <a:ea typeface="Georgia"/>
              <a:cs typeface="Georgia"/>
              <a:sym typeface="Georgia"/>
            </a:endParaRPr>
          </a:p>
          <a:p>
            <a:pPr indent="0" lvl="0" marL="0" rtl="0" algn="l">
              <a:spcBef>
                <a:spcPts val="0"/>
              </a:spcBef>
              <a:spcAft>
                <a:spcPts val="0"/>
              </a:spcAft>
              <a:buNone/>
            </a:pPr>
            <a:r>
              <a:rPr lang="en" sz="1200">
                <a:solidFill>
                  <a:srgbClr val="314043"/>
                </a:solidFill>
                <a:latin typeface="Georgia"/>
                <a:ea typeface="Georgia"/>
                <a:cs typeface="Georgia"/>
                <a:sym typeface="Georgia"/>
              </a:rPr>
              <a:t>2-3)40-years-old patient came with signs of hyperthyroidism, after investigations it turns out that he has severe hyperthyroidism and need a thyroidectomy.</a:t>
            </a:r>
            <a:endParaRPr sz="600">
              <a:solidFill>
                <a:srgbClr val="314043"/>
              </a:solidFill>
              <a:latin typeface="Georgia"/>
              <a:ea typeface="Georgia"/>
              <a:cs typeface="Georgia"/>
              <a:sym typeface="Georgia"/>
            </a:endParaRPr>
          </a:p>
          <a:p>
            <a:pPr indent="0" lvl="0" marL="0" rtl="0" algn="l">
              <a:spcBef>
                <a:spcPts val="0"/>
              </a:spcBef>
              <a:spcAft>
                <a:spcPts val="0"/>
              </a:spcAft>
              <a:buNone/>
            </a:pPr>
            <a:r>
              <a:t/>
            </a:r>
            <a:endParaRPr sz="600">
              <a:solidFill>
                <a:srgbClr val="314043"/>
              </a:solidFill>
              <a:latin typeface="Georgia"/>
              <a:ea typeface="Georgia"/>
              <a:cs typeface="Georgia"/>
              <a:sym typeface="Georgia"/>
            </a:endParaRPr>
          </a:p>
          <a:p>
            <a:pPr indent="0" lvl="0" marL="0" rtl="0" algn="l">
              <a:spcBef>
                <a:spcPts val="0"/>
              </a:spcBef>
              <a:spcAft>
                <a:spcPts val="0"/>
              </a:spcAft>
              <a:buNone/>
            </a:pPr>
            <a:r>
              <a:rPr lang="en" sz="1200">
                <a:solidFill>
                  <a:srgbClr val="314043"/>
                </a:solidFill>
                <a:latin typeface="Georgia"/>
                <a:ea typeface="Georgia"/>
                <a:cs typeface="Georgia"/>
                <a:sym typeface="Georgia"/>
              </a:rPr>
              <a:t>Q2-Which drug can be used in this case before the surgery?</a:t>
            </a:r>
            <a:endParaRPr sz="1200">
              <a:solidFill>
                <a:srgbClr val="314043"/>
              </a:solidFill>
              <a:latin typeface="Georgia"/>
              <a:ea typeface="Georgia"/>
              <a:cs typeface="Georgia"/>
              <a:sym typeface="Georgia"/>
            </a:endParaRPr>
          </a:p>
          <a:p>
            <a:pPr indent="0" lvl="0" marL="0" rtl="0" algn="l">
              <a:spcBef>
                <a:spcPts val="0"/>
              </a:spcBef>
              <a:spcAft>
                <a:spcPts val="0"/>
              </a:spcAft>
              <a:buNone/>
            </a:pPr>
            <a:r>
              <a:rPr lang="en" sz="1200">
                <a:solidFill>
                  <a:srgbClr val="314043"/>
                </a:solidFill>
                <a:latin typeface="Georgia"/>
                <a:ea typeface="Georgia"/>
                <a:cs typeface="Georgia"/>
                <a:sym typeface="Georgia"/>
              </a:rPr>
              <a:t>Q3-What is the M.O.A of that drug?</a:t>
            </a:r>
            <a:endParaRPr sz="1200">
              <a:solidFill>
                <a:srgbClr val="314043"/>
              </a:solidFill>
              <a:latin typeface="Georgia"/>
              <a:ea typeface="Georgia"/>
              <a:cs typeface="Georgia"/>
              <a:sym typeface="Georgia"/>
            </a:endParaRPr>
          </a:p>
          <a:p>
            <a:pPr indent="0" lvl="0" marL="0" rtl="0" algn="l">
              <a:spcBef>
                <a:spcPts val="0"/>
              </a:spcBef>
              <a:spcAft>
                <a:spcPts val="0"/>
              </a:spcAft>
              <a:buNone/>
            </a:pPr>
            <a:r>
              <a:t/>
            </a:r>
            <a:endParaRPr sz="1200">
              <a:solidFill>
                <a:srgbClr val="314043"/>
              </a:solidFill>
              <a:latin typeface="Georgia"/>
              <a:ea typeface="Georgia"/>
              <a:cs typeface="Georgia"/>
              <a:sym typeface="Georgia"/>
            </a:endParaRPr>
          </a:p>
          <a:p>
            <a:pPr indent="0" lvl="0" marL="0" rtl="0" algn="l">
              <a:spcBef>
                <a:spcPts val="0"/>
              </a:spcBef>
              <a:spcAft>
                <a:spcPts val="0"/>
              </a:spcAft>
              <a:buNone/>
            </a:pPr>
            <a:r>
              <a:rPr lang="en" sz="1200">
                <a:solidFill>
                  <a:srgbClr val="314043"/>
                </a:solidFill>
                <a:latin typeface="Georgia"/>
                <a:ea typeface="Georgia"/>
                <a:cs typeface="Georgia"/>
                <a:sym typeface="Georgia"/>
              </a:rPr>
              <a:t>Q4-A 56-years-old cardiac patient diagnosed recently with hypothyroidism, what is the drug that should be avoid in this case?   </a:t>
            </a:r>
            <a:endParaRPr sz="1200">
              <a:solidFill>
                <a:srgbClr val="314043"/>
              </a:solidFill>
              <a:latin typeface="Georgia"/>
              <a:ea typeface="Georgia"/>
              <a:cs typeface="Georgia"/>
              <a:sym typeface="Georgia"/>
            </a:endParaRPr>
          </a:p>
          <a:p>
            <a:pPr indent="0" lvl="0" marL="0" rtl="0" algn="l">
              <a:spcBef>
                <a:spcPts val="0"/>
              </a:spcBef>
              <a:spcAft>
                <a:spcPts val="0"/>
              </a:spcAft>
              <a:buNone/>
            </a:pPr>
            <a:r>
              <a:t/>
            </a:r>
            <a:endParaRPr sz="1200">
              <a:solidFill>
                <a:srgbClr val="314043"/>
              </a:solidFill>
              <a:latin typeface="Georgia"/>
              <a:ea typeface="Georgia"/>
              <a:cs typeface="Georgia"/>
              <a:sym typeface="Georgia"/>
            </a:endParaRPr>
          </a:p>
          <a:p>
            <a:pPr indent="0" lvl="0" marL="0" rtl="0" algn="l">
              <a:spcBef>
                <a:spcPts val="0"/>
              </a:spcBef>
              <a:spcAft>
                <a:spcPts val="0"/>
              </a:spcAft>
              <a:buNone/>
            </a:pPr>
            <a:r>
              <a:rPr lang="en" sz="1200">
                <a:solidFill>
                  <a:srgbClr val="314043"/>
                </a:solidFill>
                <a:latin typeface="Georgia"/>
                <a:ea typeface="Georgia"/>
                <a:cs typeface="Georgia"/>
                <a:sym typeface="Georgia"/>
              </a:rPr>
              <a:t>Q5-A patient with Myxedema Coma was diagnosed to have adrenal and pituitary insufficiency, what is the drug of choice in this case ?</a:t>
            </a:r>
            <a:endParaRPr sz="1200">
              <a:solidFill>
                <a:srgbClr val="314043"/>
              </a:solidFill>
              <a:latin typeface="Georgia"/>
              <a:ea typeface="Georgia"/>
              <a:cs typeface="Georgia"/>
              <a:sym typeface="Georgia"/>
            </a:endParaRPr>
          </a:p>
        </p:txBody>
      </p:sp>
      <p:sp>
        <p:nvSpPr>
          <p:cNvPr id="479" name="Google Shape;479;p47"/>
          <p:cNvSpPr/>
          <p:nvPr/>
        </p:nvSpPr>
        <p:spPr>
          <a:xfrm>
            <a:off x="731500" y="6987998"/>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SAQ</a:t>
            </a:r>
            <a:endParaRPr b="1" sz="1800">
              <a:solidFill>
                <a:srgbClr val="A4CFC1"/>
              </a:solidFill>
              <a:latin typeface="Georgia"/>
              <a:ea typeface="Georgia"/>
              <a:cs typeface="Georgia"/>
              <a:sym typeface="Georgia"/>
            </a:endParaRPr>
          </a:p>
        </p:txBody>
      </p:sp>
      <p:sp>
        <p:nvSpPr>
          <p:cNvPr id="480" name="Google Shape;480;p47"/>
          <p:cNvSpPr/>
          <p:nvPr/>
        </p:nvSpPr>
        <p:spPr>
          <a:xfrm>
            <a:off x="731500" y="933464"/>
            <a:ext cx="1311000" cy="390600"/>
          </a:xfrm>
          <a:prstGeom prst="round2DiagRect">
            <a:avLst>
              <a:gd fmla="val 50000" name="adj1"/>
              <a:gd fmla="val 0" name="adj2"/>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A4CFC1"/>
                </a:solidFill>
                <a:latin typeface="Georgia"/>
                <a:ea typeface="Georgia"/>
                <a:cs typeface="Georgia"/>
                <a:sym typeface="Georgia"/>
              </a:rPr>
              <a:t>MCQ</a:t>
            </a:r>
            <a:endParaRPr b="1" sz="1800">
              <a:solidFill>
                <a:srgbClr val="A4CFC1"/>
              </a:solidFill>
              <a:latin typeface="Georgia"/>
              <a:ea typeface="Georgia"/>
              <a:cs typeface="Georgia"/>
              <a:sym typeface="Georgia"/>
            </a:endParaRPr>
          </a:p>
        </p:txBody>
      </p:sp>
      <p:sp>
        <p:nvSpPr>
          <p:cNvPr id="481" name="Google Shape;481;p47"/>
          <p:cNvSpPr/>
          <p:nvPr/>
        </p:nvSpPr>
        <p:spPr>
          <a:xfrm rot="10800000">
            <a:off x="-150" y="-9600"/>
            <a:ext cx="6840000" cy="733500"/>
          </a:xfrm>
          <a:prstGeom prst="round1Rect">
            <a:avLst>
              <a:gd fmla="val 16667" name="adj"/>
            </a:avLst>
          </a:prstGeom>
          <a:solidFill>
            <a:srgbClr val="C8E8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7"/>
          <p:cNvSpPr txBox="1"/>
          <p:nvPr/>
        </p:nvSpPr>
        <p:spPr>
          <a:xfrm>
            <a:off x="2743200" y="-152400"/>
            <a:ext cx="27717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14043"/>
                </a:solidFill>
                <a:latin typeface="Georgia"/>
                <a:ea typeface="Georgia"/>
                <a:cs typeface="Georgia"/>
                <a:sym typeface="Georgia"/>
              </a:rPr>
              <a:t>Quiz</a:t>
            </a:r>
            <a:endParaRPr b="1" sz="4800">
              <a:solidFill>
                <a:srgbClr val="314043"/>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86" name="Shape 486"/>
        <p:cNvGrpSpPr/>
        <p:nvPr/>
      </p:nvGrpSpPr>
      <p:grpSpPr>
        <a:xfrm>
          <a:off x="0" y="0"/>
          <a:ext cx="0" cy="0"/>
          <a:chOff x="0" y="0"/>
          <a:chExt cx="0" cy="0"/>
        </a:xfrm>
      </p:grpSpPr>
      <p:sp>
        <p:nvSpPr>
          <p:cNvPr id="487" name="Google Shape;487;p48"/>
          <p:cNvSpPr/>
          <p:nvPr/>
        </p:nvSpPr>
        <p:spPr>
          <a:xfrm rot="10800000">
            <a:off x="-9450" y="0"/>
            <a:ext cx="6848400" cy="4533900"/>
          </a:xfrm>
          <a:prstGeom prst="round1Rect">
            <a:avLst>
              <a:gd fmla="val 16667" name="adj"/>
            </a:avLst>
          </a:prstGeom>
          <a:solidFill>
            <a:srgbClr val="31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8" name="Google Shape;488;p48"/>
          <p:cNvPicPr preferRelativeResize="0"/>
          <p:nvPr/>
        </p:nvPicPr>
        <p:blipFill rotWithShape="1">
          <a:blip r:embed="rId3">
            <a:alphaModFix/>
          </a:blip>
          <a:srcRect b="49917" l="0" r="0" t="0"/>
          <a:stretch/>
        </p:blipFill>
        <p:spPr>
          <a:xfrm rot="10800000">
            <a:off x="190500" y="150"/>
            <a:ext cx="6649500" cy="4286100"/>
          </a:xfrm>
          <a:prstGeom prst="round1Rect">
            <a:avLst>
              <a:gd fmla="val 16667" name="adj"/>
            </a:avLst>
          </a:prstGeom>
          <a:noFill/>
          <a:ln>
            <a:noFill/>
          </a:ln>
        </p:spPr>
      </p:pic>
      <p:sp>
        <p:nvSpPr>
          <p:cNvPr id="489" name="Google Shape;489;p48"/>
          <p:cNvSpPr/>
          <p:nvPr/>
        </p:nvSpPr>
        <p:spPr>
          <a:xfrm rot="10800000">
            <a:off x="295350" y="300"/>
            <a:ext cx="6543600" cy="4228800"/>
          </a:xfrm>
          <a:prstGeom prst="round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8"/>
          <p:cNvSpPr txBox="1"/>
          <p:nvPr/>
        </p:nvSpPr>
        <p:spPr>
          <a:xfrm>
            <a:off x="466725" y="1578675"/>
            <a:ext cx="6267600" cy="27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3600">
                <a:solidFill>
                  <a:srgbClr val="78B8A3"/>
                </a:solidFill>
                <a:latin typeface="Georgia"/>
                <a:ea typeface="Georgia"/>
                <a:cs typeface="Georgia"/>
                <a:sym typeface="Georgia"/>
              </a:rPr>
              <a:t>Thank you for all your love and support.</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t/>
            </a:r>
            <a:endParaRPr b="1" i="1" sz="3600">
              <a:solidFill>
                <a:srgbClr val="78B8A3"/>
              </a:solidFill>
              <a:latin typeface="Georgia"/>
              <a:ea typeface="Georgia"/>
              <a:cs typeface="Georgia"/>
              <a:sym typeface="Georgia"/>
            </a:endParaRPr>
          </a:p>
          <a:p>
            <a:pPr indent="0" lvl="0" marL="0" rtl="0" algn="ctr">
              <a:spcBef>
                <a:spcPts val="0"/>
              </a:spcBef>
              <a:spcAft>
                <a:spcPts val="0"/>
              </a:spcAft>
              <a:buNone/>
            </a:pPr>
            <a:r>
              <a:rPr b="1" i="1" lang="en" sz="3600">
                <a:solidFill>
                  <a:srgbClr val="78B8A3"/>
                </a:solidFill>
                <a:latin typeface="Georgia"/>
                <a:ea typeface="Georgia"/>
                <a:cs typeface="Georgia"/>
                <a:sym typeface="Georgia"/>
              </a:rPr>
              <a:t>Good luck future doctors!</a:t>
            </a:r>
            <a:endParaRPr b="1" i="1" sz="3600">
              <a:solidFill>
                <a:srgbClr val="78B8A3"/>
              </a:solidFill>
              <a:latin typeface="Georgia"/>
              <a:ea typeface="Georgia"/>
              <a:cs typeface="Georgia"/>
              <a:sym typeface="Georgia"/>
            </a:endParaRPr>
          </a:p>
        </p:txBody>
      </p:sp>
      <p:pic>
        <p:nvPicPr>
          <p:cNvPr id="491" name="Google Shape;491;p48"/>
          <p:cNvPicPr preferRelativeResize="0"/>
          <p:nvPr/>
        </p:nvPicPr>
        <p:blipFill rotWithShape="1">
          <a:blip r:embed="rId4">
            <a:alphaModFix/>
          </a:blip>
          <a:srcRect b="14879" l="0" r="0" t="16169"/>
          <a:stretch/>
        </p:blipFill>
        <p:spPr>
          <a:xfrm>
            <a:off x="2600325" y="228600"/>
            <a:ext cx="1829900" cy="1261725"/>
          </a:xfrm>
          <a:prstGeom prst="rect">
            <a:avLst/>
          </a:prstGeom>
          <a:noFill/>
          <a:ln>
            <a:noFill/>
          </a:ln>
        </p:spPr>
      </p:pic>
      <p:sp>
        <p:nvSpPr>
          <p:cNvPr id="492" name="Google Shape;492;p48"/>
          <p:cNvSpPr txBox="1"/>
          <p:nvPr/>
        </p:nvSpPr>
        <p:spPr>
          <a:xfrm>
            <a:off x="162000" y="5522831"/>
            <a:ext cx="64293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314043"/>
                </a:solidFill>
                <a:latin typeface="Georgia"/>
                <a:ea typeface="Georgia"/>
                <a:cs typeface="Georgia"/>
                <a:sym typeface="Georgia"/>
              </a:rPr>
              <a:t>Team Leaders:</a:t>
            </a:r>
            <a:endParaRPr b="1" sz="1200">
              <a:solidFill>
                <a:srgbClr val="314043"/>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A4CFC1"/>
                </a:solidFill>
                <a:latin typeface="Mada"/>
                <a:ea typeface="Mada"/>
                <a:cs typeface="Mada"/>
                <a:sym typeface="Mada"/>
              </a:rPr>
              <a:t>May Babaeer           Zyad Aldosari</a:t>
            </a:r>
            <a:endParaRPr b="1" sz="2400">
              <a:solidFill>
                <a:srgbClr val="A4CFC1"/>
              </a:solidFill>
              <a:latin typeface="Mada"/>
              <a:ea typeface="Mada"/>
              <a:cs typeface="Mada"/>
              <a:sym typeface="Mada"/>
            </a:endParaRPr>
          </a:p>
        </p:txBody>
      </p:sp>
      <p:sp>
        <p:nvSpPr>
          <p:cNvPr id="493" name="Google Shape;493;p48"/>
          <p:cNvSpPr txBox="1"/>
          <p:nvPr/>
        </p:nvSpPr>
        <p:spPr>
          <a:xfrm>
            <a:off x="-240308" y="7274975"/>
            <a:ext cx="73734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This Magnificent Work was Done By:</a:t>
            </a:r>
            <a:endParaRPr b="1" sz="2700">
              <a:solidFill>
                <a:srgbClr val="314043"/>
              </a:solidFill>
              <a:latin typeface="Mada"/>
              <a:ea typeface="Mada"/>
              <a:cs typeface="Mada"/>
              <a:sym typeface="Mada"/>
            </a:endParaRPr>
          </a:p>
        </p:txBody>
      </p:sp>
      <p:sp>
        <p:nvSpPr>
          <p:cNvPr id="494" name="Google Shape;494;p48"/>
          <p:cNvSpPr txBox="1"/>
          <p:nvPr/>
        </p:nvSpPr>
        <p:spPr>
          <a:xfrm>
            <a:off x="252450" y="7888525"/>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Deana Awartani</a:t>
            </a:r>
            <a:r>
              <a:rPr b="1" lang="en" sz="2400">
                <a:solidFill>
                  <a:srgbClr val="A4CFC1"/>
                </a:solidFill>
                <a:latin typeface="Mada"/>
                <a:ea typeface="Mada"/>
                <a:cs typeface="Mada"/>
                <a:sym typeface="Mada"/>
              </a:rPr>
              <a:t>           Shahad AlThaqib</a:t>
            </a:r>
            <a:endParaRPr b="1" sz="2400">
              <a:solidFill>
                <a:srgbClr val="A4CFC1"/>
              </a:solidFill>
              <a:latin typeface="Mada"/>
              <a:ea typeface="Mada"/>
              <a:cs typeface="Mada"/>
              <a:sym typeface="Mada"/>
            </a:endParaRPr>
          </a:p>
        </p:txBody>
      </p:sp>
      <p:sp>
        <p:nvSpPr>
          <p:cNvPr id="495" name="Google Shape;495;p48"/>
          <p:cNvSpPr txBox="1"/>
          <p:nvPr/>
        </p:nvSpPr>
        <p:spPr>
          <a:xfrm>
            <a:off x="1131300" y="87989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Note writers</a:t>
            </a:r>
            <a:endParaRPr b="1" sz="2700">
              <a:solidFill>
                <a:srgbClr val="314043"/>
              </a:solidFill>
              <a:latin typeface="Mada"/>
              <a:ea typeface="Mada"/>
              <a:cs typeface="Mada"/>
              <a:sym typeface="Mada"/>
            </a:endParaRPr>
          </a:p>
        </p:txBody>
      </p:sp>
      <p:sp>
        <p:nvSpPr>
          <p:cNvPr id="496" name="Google Shape;496;p48"/>
          <p:cNvSpPr txBox="1"/>
          <p:nvPr/>
        </p:nvSpPr>
        <p:spPr>
          <a:xfrm>
            <a:off x="1055100" y="10399175"/>
            <a:ext cx="45837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314043"/>
                </a:solidFill>
                <a:latin typeface="Georgia"/>
                <a:ea typeface="Georgia"/>
                <a:cs typeface="Georgia"/>
                <a:sym typeface="Georgia"/>
              </a:rPr>
              <a:t>Quiz writers</a:t>
            </a:r>
            <a:endParaRPr b="1" sz="2700">
              <a:solidFill>
                <a:srgbClr val="314043"/>
              </a:solidFill>
              <a:latin typeface="Mada"/>
              <a:ea typeface="Mada"/>
              <a:cs typeface="Mada"/>
              <a:sym typeface="Mada"/>
            </a:endParaRPr>
          </a:p>
        </p:txBody>
      </p:sp>
      <p:sp>
        <p:nvSpPr>
          <p:cNvPr id="497" name="Google Shape;497;p48"/>
          <p:cNvSpPr txBox="1"/>
          <p:nvPr/>
        </p:nvSpPr>
        <p:spPr>
          <a:xfrm>
            <a:off x="252450" y="94601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Raghad AlKhashan</a:t>
            </a:r>
            <a:r>
              <a:rPr b="1" lang="en" sz="2400">
                <a:solidFill>
                  <a:srgbClr val="A4CFC1"/>
                </a:solidFill>
                <a:latin typeface="Mada"/>
                <a:ea typeface="Mada"/>
                <a:cs typeface="Mada"/>
                <a:sym typeface="Mada"/>
              </a:rPr>
              <a:t>           Nouf AlShammari</a:t>
            </a:r>
            <a:endParaRPr b="1" sz="2400">
              <a:solidFill>
                <a:srgbClr val="A4CFC1"/>
              </a:solidFill>
              <a:latin typeface="Mada"/>
              <a:ea typeface="Mada"/>
              <a:cs typeface="Mada"/>
              <a:sym typeface="Mada"/>
            </a:endParaRPr>
          </a:p>
        </p:txBody>
      </p:sp>
      <p:sp>
        <p:nvSpPr>
          <p:cNvPr id="498" name="Google Shape;498;p48"/>
          <p:cNvSpPr txBox="1"/>
          <p:nvPr/>
        </p:nvSpPr>
        <p:spPr>
          <a:xfrm>
            <a:off x="252450" y="11060350"/>
            <a:ext cx="64293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4CFC1"/>
                </a:solidFill>
                <a:latin typeface="Mada"/>
                <a:ea typeface="Mada"/>
                <a:cs typeface="Mada"/>
                <a:sym typeface="Mada"/>
              </a:rPr>
              <a:t>Noura AlMazrou</a:t>
            </a:r>
            <a:r>
              <a:rPr b="1" lang="en" sz="2400">
                <a:solidFill>
                  <a:srgbClr val="A4CFC1"/>
                </a:solidFill>
                <a:latin typeface="Mada"/>
                <a:ea typeface="Mada"/>
                <a:cs typeface="Mada"/>
                <a:sym typeface="Mada"/>
              </a:rPr>
              <a:t>           Shahad AlSahil</a:t>
            </a:r>
            <a:endParaRPr b="1" sz="2400">
              <a:solidFill>
                <a:srgbClr val="A4CFC1"/>
              </a:solidFill>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cxnSp>
        <p:nvCxnSpPr>
          <p:cNvPr id="168" name="Google Shape;168;p38"/>
          <p:cNvCxnSpPr/>
          <p:nvPr/>
        </p:nvCxnSpPr>
        <p:spPr>
          <a:xfrm>
            <a:off x="1073700" y="446575"/>
            <a:ext cx="4692600" cy="0"/>
          </a:xfrm>
          <a:prstGeom prst="straightConnector1">
            <a:avLst/>
          </a:prstGeom>
          <a:noFill/>
          <a:ln cap="flat" cmpd="sng" w="19050">
            <a:solidFill>
              <a:srgbClr val="A4CFC1"/>
            </a:solidFill>
            <a:prstDash val="solid"/>
            <a:round/>
            <a:headEnd len="med" w="med" type="oval"/>
            <a:tailEnd len="med" w="med" type="oval"/>
          </a:ln>
        </p:spPr>
      </p:cxnSp>
      <p:sp>
        <p:nvSpPr>
          <p:cNvPr id="169" name="Google Shape;169;p38"/>
          <p:cNvSpPr txBox="1"/>
          <p:nvPr/>
        </p:nvSpPr>
        <p:spPr>
          <a:xfrm>
            <a:off x="1285875" y="76200"/>
            <a:ext cx="42483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Hyperthyroidism</a:t>
            </a:r>
            <a:endParaRPr b="1" sz="2400">
              <a:solidFill>
                <a:srgbClr val="314043"/>
              </a:solidFill>
              <a:latin typeface="Georgia"/>
              <a:ea typeface="Georgia"/>
              <a:cs typeface="Georgia"/>
              <a:sym typeface="Georgia"/>
            </a:endParaRPr>
          </a:p>
        </p:txBody>
      </p:sp>
      <p:sp>
        <p:nvSpPr>
          <p:cNvPr id="170" name="Google Shape;170;p38"/>
          <p:cNvSpPr/>
          <p:nvPr/>
        </p:nvSpPr>
        <p:spPr>
          <a:xfrm>
            <a:off x="259125" y="1076325"/>
            <a:ext cx="6339900" cy="790500"/>
          </a:xfrm>
          <a:prstGeom prst="rect">
            <a:avLst/>
          </a:prstGeom>
          <a:noFill/>
          <a:ln cap="flat" cmpd="sng" w="9525">
            <a:solidFill>
              <a:srgbClr val="1D7E74"/>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Normal amount of thyroid hormones are essential for normal growth and development by maintaining the level of energy metabolism in the tissue.</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Either too little or too much thyroid hormones will bring disorders to the body.</a:t>
            </a:r>
            <a:endParaRPr sz="1200">
              <a:highlight>
                <a:srgbClr val="FFFFFF"/>
              </a:highlight>
              <a:latin typeface="Mada"/>
              <a:ea typeface="Mada"/>
              <a:cs typeface="Mada"/>
              <a:sym typeface="Mada"/>
            </a:endParaRPr>
          </a:p>
        </p:txBody>
      </p:sp>
      <p:sp>
        <p:nvSpPr>
          <p:cNvPr id="171" name="Google Shape;171;p38"/>
          <p:cNvSpPr/>
          <p:nvPr/>
        </p:nvSpPr>
        <p:spPr>
          <a:xfrm>
            <a:off x="1763925" y="678075"/>
            <a:ext cx="3250500" cy="379200"/>
          </a:xfrm>
          <a:prstGeom prst="flowChartAlternateProcess">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Thyroid Function</a:t>
            </a:r>
            <a:endParaRPr b="1" sz="2400">
              <a:solidFill>
                <a:srgbClr val="314043"/>
              </a:solidFill>
              <a:latin typeface="Georgia"/>
              <a:ea typeface="Georgia"/>
              <a:cs typeface="Georgia"/>
              <a:sym typeface="Georgia"/>
            </a:endParaRPr>
          </a:p>
        </p:txBody>
      </p:sp>
      <p:sp>
        <p:nvSpPr>
          <p:cNvPr id="172" name="Google Shape;172;p38"/>
          <p:cNvSpPr txBox="1"/>
          <p:nvPr/>
        </p:nvSpPr>
        <p:spPr>
          <a:xfrm>
            <a:off x="1680000" y="3721963"/>
            <a:ext cx="32505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Iodine Importance</a:t>
            </a:r>
            <a:endParaRPr b="1" sz="1800">
              <a:solidFill>
                <a:srgbClr val="78B8A3"/>
              </a:solidFill>
              <a:latin typeface="Mada"/>
              <a:ea typeface="Mada"/>
              <a:cs typeface="Mada"/>
              <a:sym typeface="Mada"/>
            </a:endParaRPr>
          </a:p>
        </p:txBody>
      </p:sp>
      <p:sp>
        <p:nvSpPr>
          <p:cNvPr id="173" name="Google Shape;173;p38"/>
          <p:cNvSpPr txBox="1"/>
          <p:nvPr/>
        </p:nvSpPr>
        <p:spPr>
          <a:xfrm>
            <a:off x="259125" y="4153050"/>
            <a:ext cx="6339900" cy="1180800"/>
          </a:xfrm>
          <a:prstGeom prst="rect">
            <a:avLst/>
          </a:prstGeom>
          <a:noFill/>
          <a:ln cap="flat" cmpd="sng" w="9525">
            <a:solidFill>
              <a:srgbClr val="1D7E74"/>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Thyroid hormones are unique biological molecules in that </a:t>
            </a:r>
            <a:r>
              <a:rPr b="1" lang="en" sz="1200">
                <a:latin typeface="Mada"/>
                <a:ea typeface="Mada"/>
                <a:cs typeface="Mada"/>
                <a:sym typeface="Mada"/>
              </a:rPr>
              <a:t>they incorporate iodine</a:t>
            </a:r>
            <a:r>
              <a:rPr b="1" baseline="30000" lang="en" sz="1200">
                <a:solidFill>
                  <a:srgbClr val="6AA84F"/>
                </a:solidFill>
                <a:latin typeface="Mada"/>
                <a:ea typeface="Mada"/>
                <a:cs typeface="Mada"/>
                <a:sym typeface="Mada"/>
              </a:rPr>
              <a:t>1</a:t>
            </a:r>
            <a:r>
              <a:rPr lang="en" sz="1200">
                <a:latin typeface="Mada"/>
                <a:ea typeface="Mada"/>
                <a:cs typeface="Mada"/>
                <a:sym typeface="Mada"/>
              </a:rPr>
              <a:t> in their structure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Adequate iodine intake (diet, water) is required for normal thyroid hormone production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Major sources of iodine are: iodized salt, iodated bread, dairy products, shellfish</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Minimum requirement: 75 micrograms/day</a:t>
            </a:r>
            <a:endParaRPr sz="1200">
              <a:latin typeface="Mada"/>
              <a:ea typeface="Mada"/>
              <a:cs typeface="Mada"/>
              <a:sym typeface="Mada"/>
            </a:endParaRPr>
          </a:p>
        </p:txBody>
      </p:sp>
      <p:sp>
        <p:nvSpPr>
          <p:cNvPr id="174" name="Google Shape;174;p38"/>
          <p:cNvSpPr txBox="1"/>
          <p:nvPr/>
        </p:nvSpPr>
        <p:spPr>
          <a:xfrm>
            <a:off x="2438400" y="6343650"/>
            <a:ext cx="1886100" cy="1419300"/>
          </a:xfrm>
          <a:prstGeom prst="rect">
            <a:avLst/>
          </a:prstGeom>
          <a:noFill/>
          <a:ln cap="flat" cmpd="sng" w="19050">
            <a:solidFill>
              <a:srgbClr val="3140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Iodide taken up by the thyroid gland is </a:t>
            </a:r>
            <a:r>
              <a:rPr b="1" lang="en" sz="1200">
                <a:solidFill>
                  <a:srgbClr val="FF0000"/>
                </a:solidFill>
                <a:latin typeface="Mada"/>
                <a:ea typeface="Mada"/>
                <a:cs typeface="Mada"/>
                <a:sym typeface="Mada"/>
              </a:rPr>
              <a:t>oxidized by peroxidase </a:t>
            </a:r>
            <a:r>
              <a:rPr lang="en" sz="1200">
                <a:solidFill>
                  <a:schemeClr val="dk1"/>
                </a:solidFill>
                <a:latin typeface="Mada"/>
                <a:ea typeface="Mada"/>
                <a:cs typeface="Mada"/>
                <a:sym typeface="Mada"/>
              </a:rPr>
              <a:t>in the lumen of the follicle:</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p:txBody>
      </p:sp>
      <p:sp>
        <p:nvSpPr>
          <p:cNvPr id="175" name="Google Shape;175;p38"/>
          <p:cNvSpPr txBox="1"/>
          <p:nvPr/>
        </p:nvSpPr>
        <p:spPr>
          <a:xfrm>
            <a:off x="1657350" y="5528798"/>
            <a:ext cx="33936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Iodine Metabolism</a:t>
            </a:r>
            <a:endParaRPr b="1" sz="1800">
              <a:solidFill>
                <a:srgbClr val="78B8A3"/>
              </a:solidFill>
              <a:latin typeface="Mada"/>
              <a:ea typeface="Mada"/>
              <a:cs typeface="Mada"/>
              <a:sym typeface="Mada"/>
            </a:endParaRPr>
          </a:p>
        </p:txBody>
      </p:sp>
      <p:cxnSp>
        <p:nvCxnSpPr>
          <p:cNvPr id="176" name="Google Shape;176;p38"/>
          <p:cNvCxnSpPr/>
          <p:nvPr/>
        </p:nvCxnSpPr>
        <p:spPr>
          <a:xfrm>
            <a:off x="2918025" y="7526125"/>
            <a:ext cx="844500" cy="0"/>
          </a:xfrm>
          <a:prstGeom prst="straightConnector1">
            <a:avLst/>
          </a:prstGeom>
          <a:noFill/>
          <a:ln cap="flat" cmpd="sng" w="9525">
            <a:solidFill>
              <a:schemeClr val="dk2"/>
            </a:solidFill>
            <a:prstDash val="solid"/>
            <a:round/>
            <a:headEnd len="med" w="med" type="none"/>
            <a:tailEnd len="med" w="med" type="triangle"/>
          </a:ln>
        </p:spPr>
      </p:cxnSp>
      <p:sp>
        <p:nvSpPr>
          <p:cNvPr id="177" name="Google Shape;177;p38"/>
          <p:cNvSpPr txBox="1"/>
          <p:nvPr/>
        </p:nvSpPr>
        <p:spPr>
          <a:xfrm>
            <a:off x="2927175" y="7273275"/>
            <a:ext cx="825600" cy="1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0000"/>
                </a:solidFill>
                <a:latin typeface="Mada"/>
                <a:ea typeface="Mada"/>
                <a:cs typeface="Mada"/>
                <a:sym typeface="Mada"/>
              </a:rPr>
              <a:t>Peroxidase</a:t>
            </a:r>
            <a:endParaRPr sz="1000">
              <a:solidFill>
                <a:srgbClr val="FF0000"/>
              </a:solidFill>
              <a:latin typeface="Mada"/>
              <a:ea typeface="Mada"/>
              <a:cs typeface="Mada"/>
              <a:sym typeface="Mada"/>
            </a:endParaRPr>
          </a:p>
        </p:txBody>
      </p:sp>
      <p:sp>
        <p:nvSpPr>
          <p:cNvPr id="178" name="Google Shape;178;p38"/>
          <p:cNvSpPr txBox="1"/>
          <p:nvPr/>
        </p:nvSpPr>
        <p:spPr>
          <a:xfrm>
            <a:off x="2162175" y="1914525"/>
            <a:ext cx="23238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78B8A3"/>
                </a:solidFill>
                <a:latin typeface="Mada"/>
                <a:ea typeface="Mada"/>
                <a:cs typeface="Mada"/>
                <a:sym typeface="Mada"/>
              </a:rPr>
              <a:t>Important Functions</a:t>
            </a:r>
            <a:endParaRPr/>
          </a:p>
        </p:txBody>
      </p:sp>
      <p:sp>
        <p:nvSpPr>
          <p:cNvPr id="179" name="Google Shape;179;p38"/>
          <p:cNvSpPr/>
          <p:nvPr/>
        </p:nvSpPr>
        <p:spPr>
          <a:xfrm>
            <a:off x="57150" y="2552700"/>
            <a:ext cx="1495500" cy="1133400"/>
          </a:xfrm>
          <a:prstGeom prst="round2DiagRect">
            <a:avLst>
              <a:gd fmla="val 26868"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highlight>
                  <a:srgbClr val="C8E8DE"/>
                </a:highlight>
                <a:latin typeface="Mada"/>
                <a:ea typeface="Mada"/>
                <a:cs typeface="Mada"/>
                <a:sym typeface="Mada"/>
              </a:rPr>
              <a:t>Growth &amp; development, </a:t>
            </a:r>
            <a:r>
              <a:rPr lang="en" sz="1200">
                <a:solidFill>
                  <a:schemeClr val="dk1"/>
                </a:solidFill>
                <a:latin typeface="Mada"/>
                <a:ea typeface="Mada"/>
                <a:cs typeface="Mada"/>
                <a:sym typeface="Mada"/>
              </a:rPr>
              <a:t>especially in the embryo &amp; brain</a:t>
            </a:r>
            <a:endParaRPr/>
          </a:p>
        </p:txBody>
      </p:sp>
      <p:sp>
        <p:nvSpPr>
          <p:cNvPr id="180" name="Google Shape;180;p38"/>
          <p:cNvSpPr/>
          <p:nvPr/>
        </p:nvSpPr>
        <p:spPr>
          <a:xfrm>
            <a:off x="1743075" y="2552700"/>
            <a:ext cx="1621500" cy="1133400"/>
          </a:xfrm>
          <a:prstGeom prst="round2DiagRect">
            <a:avLst>
              <a:gd fmla="val 26868"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highlight>
                  <a:srgbClr val="C8E8DE"/>
                </a:highlight>
                <a:latin typeface="Mada"/>
                <a:ea typeface="Mada"/>
                <a:cs typeface="Mada"/>
                <a:sym typeface="Mada"/>
              </a:rPr>
              <a:t>Thermoregulation</a:t>
            </a:r>
            <a:endParaRPr b="1" sz="1200">
              <a:solidFill>
                <a:schemeClr val="dk1"/>
              </a:solidFill>
              <a:highlight>
                <a:srgbClr val="C8E8DE"/>
              </a:highlight>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increase basal metabolic rate (BMR)</a:t>
            </a:r>
            <a:endParaRPr/>
          </a:p>
        </p:txBody>
      </p:sp>
      <p:sp>
        <p:nvSpPr>
          <p:cNvPr id="181" name="Google Shape;181;p38"/>
          <p:cNvSpPr/>
          <p:nvPr/>
        </p:nvSpPr>
        <p:spPr>
          <a:xfrm>
            <a:off x="3612150" y="2552700"/>
            <a:ext cx="1495500" cy="1133400"/>
          </a:xfrm>
          <a:prstGeom prst="round2DiagRect">
            <a:avLst>
              <a:gd fmla="val 26868"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Helps</a:t>
            </a:r>
            <a:r>
              <a:rPr b="1" lang="en" sz="1200">
                <a:solidFill>
                  <a:schemeClr val="dk1"/>
                </a:solidFill>
                <a:highlight>
                  <a:srgbClr val="C8E8DE"/>
                </a:highlight>
                <a:latin typeface="Mada"/>
                <a:ea typeface="Mada"/>
                <a:cs typeface="Mada"/>
                <a:sym typeface="Mada"/>
              </a:rPr>
              <a:t> maintain metabolic energy </a:t>
            </a:r>
            <a:r>
              <a:rPr lang="en" sz="1200">
                <a:solidFill>
                  <a:schemeClr val="dk1"/>
                </a:solidFill>
                <a:latin typeface="Mada"/>
                <a:ea typeface="Mada"/>
                <a:cs typeface="Mada"/>
                <a:sym typeface="Mada"/>
              </a:rPr>
              <a:t>balance</a:t>
            </a:r>
            <a:endParaRPr/>
          </a:p>
        </p:txBody>
      </p:sp>
      <p:sp>
        <p:nvSpPr>
          <p:cNvPr id="182" name="Google Shape;182;p38"/>
          <p:cNvSpPr/>
          <p:nvPr/>
        </p:nvSpPr>
        <p:spPr>
          <a:xfrm>
            <a:off x="5288550" y="2552700"/>
            <a:ext cx="1495500" cy="1133400"/>
          </a:xfrm>
          <a:prstGeom prst="round2DiagRect">
            <a:avLst>
              <a:gd fmla="val 26868"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highlight>
                  <a:srgbClr val="C8E8DE"/>
                </a:highlight>
                <a:latin typeface="Mada"/>
                <a:ea typeface="Mada"/>
                <a:cs typeface="Mada"/>
                <a:sym typeface="Mada"/>
              </a:rPr>
              <a:t>CVS: </a:t>
            </a:r>
            <a:r>
              <a:rPr lang="en" sz="1200">
                <a:solidFill>
                  <a:schemeClr val="dk1"/>
                </a:solidFill>
                <a:latin typeface="Mada"/>
                <a:ea typeface="Mada"/>
                <a:cs typeface="Mada"/>
                <a:sym typeface="Mada"/>
              </a:rPr>
              <a:t>increase heart rate &amp; cardiac output which increase oxygen demand</a:t>
            </a:r>
            <a:endParaRPr/>
          </a:p>
        </p:txBody>
      </p:sp>
      <p:cxnSp>
        <p:nvCxnSpPr>
          <p:cNvPr id="183" name="Google Shape;183;p38"/>
          <p:cNvCxnSpPr>
            <a:stCxn id="178" idx="2"/>
            <a:endCxn id="179" idx="3"/>
          </p:cNvCxnSpPr>
          <p:nvPr/>
        </p:nvCxnSpPr>
        <p:spPr>
          <a:xfrm rot="5400000">
            <a:off x="1935075" y="1163625"/>
            <a:ext cx="258900" cy="2519100"/>
          </a:xfrm>
          <a:prstGeom prst="bentConnector3">
            <a:avLst>
              <a:gd fmla="val 50014" name="adj1"/>
            </a:avLst>
          </a:prstGeom>
          <a:noFill/>
          <a:ln cap="flat" cmpd="sng" w="19050">
            <a:solidFill>
              <a:srgbClr val="CCCCCC"/>
            </a:solidFill>
            <a:prstDash val="solid"/>
            <a:round/>
            <a:headEnd len="med" w="med" type="none"/>
            <a:tailEnd len="med" w="med" type="none"/>
          </a:ln>
        </p:spPr>
      </p:cxnSp>
      <p:cxnSp>
        <p:nvCxnSpPr>
          <p:cNvPr id="184" name="Google Shape;184;p38"/>
          <p:cNvCxnSpPr>
            <a:stCxn id="178" idx="2"/>
            <a:endCxn id="180" idx="3"/>
          </p:cNvCxnSpPr>
          <p:nvPr/>
        </p:nvCxnSpPr>
        <p:spPr>
          <a:xfrm rot="5400000">
            <a:off x="2809425" y="2037975"/>
            <a:ext cx="258900" cy="770400"/>
          </a:xfrm>
          <a:prstGeom prst="bentConnector3">
            <a:avLst>
              <a:gd fmla="val 50014" name="adj1"/>
            </a:avLst>
          </a:prstGeom>
          <a:noFill/>
          <a:ln cap="flat" cmpd="sng" w="19050">
            <a:solidFill>
              <a:srgbClr val="CCCCCC"/>
            </a:solidFill>
            <a:prstDash val="solid"/>
            <a:round/>
            <a:headEnd len="med" w="med" type="none"/>
            <a:tailEnd len="med" w="med" type="none"/>
          </a:ln>
        </p:spPr>
      </p:cxnSp>
      <p:cxnSp>
        <p:nvCxnSpPr>
          <p:cNvPr id="185" name="Google Shape;185;p38"/>
          <p:cNvCxnSpPr>
            <a:stCxn id="178" idx="2"/>
            <a:endCxn id="182" idx="3"/>
          </p:cNvCxnSpPr>
          <p:nvPr/>
        </p:nvCxnSpPr>
        <p:spPr>
          <a:xfrm flipH="1" rot="-5400000">
            <a:off x="4550775" y="1067025"/>
            <a:ext cx="258900" cy="2712300"/>
          </a:xfrm>
          <a:prstGeom prst="bentConnector3">
            <a:avLst>
              <a:gd fmla="val 50014" name="adj1"/>
            </a:avLst>
          </a:prstGeom>
          <a:noFill/>
          <a:ln cap="flat" cmpd="sng" w="19050">
            <a:solidFill>
              <a:srgbClr val="CCCCCC"/>
            </a:solidFill>
            <a:prstDash val="solid"/>
            <a:round/>
            <a:headEnd len="med" w="med" type="none"/>
            <a:tailEnd len="med" w="med" type="none"/>
          </a:ln>
        </p:spPr>
      </p:cxnSp>
      <p:cxnSp>
        <p:nvCxnSpPr>
          <p:cNvPr id="186" name="Google Shape;186;p38"/>
          <p:cNvCxnSpPr>
            <a:stCxn id="178" idx="2"/>
            <a:endCxn id="181" idx="3"/>
          </p:cNvCxnSpPr>
          <p:nvPr/>
        </p:nvCxnSpPr>
        <p:spPr>
          <a:xfrm flipH="1" rot="-5400000">
            <a:off x="3712575" y="1905225"/>
            <a:ext cx="258900" cy="1035900"/>
          </a:xfrm>
          <a:prstGeom prst="bentConnector3">
            <a:avLst>
              <a:gd fmla="val 50014" name="adj1"/>
            </a:avLst>
          </a:prstGeom>
          <a:noFill/>
          <a:ln cap="flat" cmpd="sng" w="19050">
            <a:solidFill>
              <a:srgbClr val="CCCCCC"/>
            </a:solidFill>
            <a:prstDash val="solid"/>
            <a:round/>
            <a:headEnd len="med" w="med" type="none"/>
            <a:tailEnd len="med" w="med" type="none"/>
          </a:ln>
        </p:spPr>
      </p:cxnSp>
      <p:grpSp>
        <p:nvGrpSpPr>
          <p:cNvPr id="187" name="Google Shape;187;p38"/>
          <p:cNvGrpSpPr/>
          <p:nvPr/>
        </p:nvGrpSpPr>
        <p:grpSpPr>
          <a:xfrm rot="5400000">
            <a:off x="904836" y="6006756"/>
            <a:ext cx="247880" cy="395655"/>
            <a:chOff x="4136752" y="1733232"/>
            <a:chExt cx="723738" cy="1422708"/>
          </a:xfrm>
        </p:grpSpPr>
        <p:sp>
          <p:nvSpPr>
            <p:cNvPr id="188" name="Google Shape;188;p38"/>
            <p:cNvSpPr/>
            <p:nvPr/>
          </p:nvSpPr>
          <p:spPr>
            <a:xfrm>
              <a:off x="4149190" y="1733232"/>
              <a:ext cx="711300" cy="1422600"/>
            </a:xfrm>
            <a:prstGeom prst="chevron">
              <a:avLst>
                <a:gd fmla="val 52989" name="adj"/>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89" name="Google Shape;189;p38"/>
            <p:cNvSpPr/>
            <p:nvPr/>
          </p:nvSpPr>
          <p:spPr>
            <a:xfrm rot="10800000">
              <a:off x="4136752" y="2819640"/>
              <a:ext cx="288000" cy="336300"/>
            </a:xfrm>
            <a:prstGeom prst="rect">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90" name="Google Shape;190;p38"/>
            <p:cNvSpPr/>
            <p:nvPr/>
          </p:nvSpPr>
          <p:spPr>
            <a:xfrm rot="10800000">
              <a:off x="4136752" y="1733274"/>
              <a:ext cx="288000" cy="336300"/>
            </a:xfrm>
            <a:prstGeom prst="rect">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91" name="Google Shape;191;p38"/>
          <p:cNvSpPr txBox="1"/>
          <p:nvPr/>
        </p:nvSpPr>
        <p:spPr>
          <a:xfrm>
            <a:off x="669216" y="5796938"/>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400">
                <a:solidFill>
                  <a:srgbClr val="314043"/>
                </a:solidFill>
                <a:latin typeface="Exo"/>
                <a:ea typeface="Exo"/>
                <a:cs typeface="Exo"/>
                <a:sym typeface="Exo"/>
              </a:rPr>
              <a:t>1</a:t>
            </a:r>
            <a:endParaRPr b="1" i="0" sz="2400" u="none" cap="none" strike="noStrike">
              <a:solidFill>
                <a:srgbClr val="314043"/>
              </a:solidFill>
              <a:latin typeface="Exo"/>
              <a:ea typeface="Exo"/>
              <a:cs typeface="Exo"/>
              <a:sym typeface="Exo"/>
            </a:endParaRPr>
          </a:p>
        </p:txBody>
      </p:sp>
      <p:sp>
        <p:nvSpPr>
          <p:cNvPr id="192" name="Google Shape;192;p38"/>
          <p:cNvSpPr txBox="1"/>
          <p:nvPr/>
        </p:nvSpPr>
        <p:spPr>
          <a:xfrm>
            <a:off x="133350" y="6362700"/>
            <a:ext cx="1886100" cy="1419300"/>
          </a:xfrm>
          <a:prstGeom prst="rect">
            <a:avLst/>
          </a:prstGeom>
          <a:noFill/>
          <a:ln cap="flat" cmpd="sng" w="19050">
            <a:solidFill>
              <a:srgbClr val="3140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Dietary iodine is absorbed in the GI tract, then taken up by the thyroid gland (or removed from the body by the kidneys)</a:t>
            </a:r>
            <a:endParaRPr/>
          </a:p>
        </p:txBody>
      </p:sp>
      <p:sp>
        <p:nvSpPr>
          <p:cNvPr id="193" name="Google Shape;193;p38"/>
          <p:cNvSpPr txBox="1"/>
          <p:nvPr/>
        </p:nvSpPr>
        <p:spPr>
          <a:xfrm>
            <a:off x="4772025" y="6362700"/>
            <a:ext cx="1886100" cy="1419300"/>
          </a:xfrm>
          <a:prstGeom prst="rect">
            <a:avLst/>
          </a:prstGeom>
          <a:noFill/>
          <a:ln cap="flat" cmpd="sng" w="19050">
            <a:solidFill>
              <a:srgbClr val="3140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Oxidized iodine can then be used in production of thyroid hormones</a:t>
            </a:r>
            <a:endParaRPr sz="1200">
              <a:solidFill>
                <a:schemeClr val="dk1"/>
              </a:solidFill>
              <a:latin typeface="Mada"/>
              <a:ea typeface="Mada"/>
              <a:cs typeface="Mada"/>
              <a:sym typeface="Mada"/>
            </a:endParaRPr>
          </a:p>
        </p:txBody>
      </p:sp>
      <p:sp>
        <p:nvSpPr>
          <p:cNvPr id="194" name="Google Shape;194;p38"/>
          <p:cNvSpPr txBox="1"/>
          <p:nvPr/>
        </p:nvSpPr>
        <p:spPr>
          <a:xfrm>
            <a:off x="2495550" y="7159025"/>
            <a:ext cx="543000" cy="43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chemeClr val="dk1"/>
                </a:solidFill>
                <a:latin typeface="Mada"/>
                <a:ea typeface="Mada"/>
                <a:cs typeface="Mada"/>
                <a:sym typeface="Mada"/>
              </a:rPr>
              <a:t>I</a:t>
            </a:r>
            <a:r>
              <a:rPr b="1" baseline="30000" lang="en" sz="1800">
                <a:solidFill>
                  <a:schemeClr val="dk1"/>
                </a:solidFill>
                <a:latin typeface="Mada"/>
                <a:ea typeface="Mada"/>
                <a:cs typeface="Mada"/>
                <a:sym typeface="Mada"/>
              </a:rPr>
              <a:t>-</a:t>
            </a:r>
            <a:r>
              <a:rPr b="1" lang="en" sz="1800">
                <a:solidFill>
                  <a:schemeClr val="dk1"/>
                </a:solidFill>
                <a:latin typeface="Mada"/>
                <a:ea typeface="Mada"/>
                <a:cs typeface="Mada"/>
                <a:sym typeface="Mada"/>
              </a:rPr>
              <a:t> </a:t>
            </a:r>
            <a:endParaRPr/>
          </a:p>
        </p:txBody>
      </p:sp>
      <p:sp>
        <p:nvSpPr>
          <p:cNvPr id="195" name="Google Shape;195;p38"/>
          <p:cNvSpPr txBox="1"/>
          <p:nvPr/>
        </p:nvSpPr>
        <p:spPr>
          <a:xfrm>
            <a:off x="3733950" y="7126550"/>
            <a:ext cx="451200" cy="50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chemeClr val="dk1"/>
                </a:solidFill>
                <a:latin typeface="Mada"/>
                <a:ea typeface="Mada"/>
                <a:cs typeface="Mada"/>
                <a:sym typeface="Mada"/>
              </a:rPr>
              <a:t> I</a:t>
            </a:r>
            <a:r>
              <a:rPr b="1" baseline="-25000" lang="en" sz="1800">
                <a:solidFill>
                  <a:schemeClr val="dk1"/>
                </a:solidFill>
                <a:latin typeface="Mada"/>
                <a:ea typeface="Mada"/>
                <a:cs typeface="Mada"/>
                <a:sym typeface="Mada"/>
              </a:rPr>
              <a:t>2</a:t>
            </a:r>
            <a:endParaRPr/>
          </a:p>
        </p:txBody>
      </p:sp>
      <p:sp>
        <p:nvSpPr>
          <p:cNvPr id="196" name="Google Shape;196;p38"/>
          <p:cNvSpPr txBox="1"/>
          <p:nvPr/>
        </p:nvSpPr>
        <p:spPr>
          <a:xfrm>
            <a:off x="2495550" y="7444350"/>
            <a:ext cx="5430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Mada"/>
                <a:ea typeface="Mada"/>
                <a:cs typeface="Mada"/>
                <a:sym typeface="Mada"/>
              </a:rPr>
              <a:t>Iodide</a:t>
            </a:r>
            <a:endParaRPr sz="1000">
              <a:latin typeface="Mada"/>
              <a:ea typeface="Mada"/>
              <a:cs typeface="Mada"/>
              <a:sym typeface="Mada"/>
            </a:endParaRPr>
          </a:p>
        </p:txBody>
      </p:sp>
      <p:sp>
        <p:nvSpPr>
          <p:cNvPr id="197" name="Google Shape;197;p38"/>
          <p:cNvSpPr txBox="1"/>
          <p:nvPr/>
        </p:nvSpPr>
        <p:spPr>
          <a:xfrm>
            <a:off x="3714750" y="7472925"/>
            <a:ext cx="5430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Mada"/>
                <a:ea typeface="Mada"/>
                <a:cs typeface="Mada"/>
                <a:sym typeface="Mada"/>
              </a:rPr>
              <a:t>Iodine</a:t>
            </a:r>
            <a:endParaRPr sz="1000">
              <a:latin typeface="Mada"/>
              <a:ea typeface="Mada"/>
              <a:cs typeface="Mada"/>
              <a:sym typeface="Mada"/>
            </a:endParaRPr>
          </a:p>
        </p:txBody>
      </p:sp>
      <p:cxnSp>
        <p:nvCxnSpPr>
          <p:cNvPr id="198" name="Google Shape;198;p38"/>
          <p:cNvCxnSpPr/>
          <p:nvPr/>
        </p:nvCxnSpPr>
        <p:spPr>
          <a:xfrm>
            <a:off x="60375" y="11128064"/>
            <a:ext cx="6680100" cy="0"/>
          </a:xfrm>
          <a:prstGeom prst="straightConnector1">
            <a:avLst/>
          </a:prstGeom>
          <a:noFill/>
          <a:ln cap="flat" cmpd="sng" w="28575">
            <a:solidFill>
              <a:srgbClr val="B7B7B7"/>
            </a:solidFill>
            <a:prstDash val="solid"/>
            <a:miter lim="800000"/>
            <a:headEnd len="med" w="med" type="oval"/>
            <a:tailEnd len="med" w="med" type="oval"/>
          </a:ln>
        </p:spPr>
      </p:cxnSp>
      <p:sp>
        <p:nvSpPr>
          <p:cNvPr id="199" name="Google Shape;199;p38"/>
          <p:cNvSpPr txBox="1"/>
          <p:nvPr/>
        </p:nvSpPr>
        <p:spPr>
          <a:xfrm>
            <a:off x="1005150" y="8093575"/>
            <a:ext cx="4574100" cy="349500"/>
          </a:xfrm>
          <a:prstGeom prst="rect">
            <a:avLst/>
          </a:prstGeom>
          <a:noFill/>
          <a:ln>
            <a:noFill/>
          </a:ln>
        </p:spPr>
        <p:txBody>
          <a:bodyPr anchorCtr="0" anchor="ctr" bIns="162625" lIns="162625" spcFirstLastPara="1" rIns="162625" wrap="square" tIns="1626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Thyroid Hormones</a:t>
            </a:r>
            <a:r>
              <a:rPr b="1" baseline="30000" lang="en" sz="2400">
                <a:solidFill>
                  <a:srgbClr val="6AA84F"/>
                </a:solidFill>
                <a:latin typeface="Georgia"/>
                <a:ea typeface="Georgia"/>
                <a:cs typeface="Georgia"/>
                <a:sym typeface="Georgia"/>
              </a:rPr>
              <a:t>2</a:t>
            </a:r>
            <a:r>
              <a:rPr b="1" lang="en" sz="2400">
                <a:solidFill>
                  <a:srgbClr val="314043"/>
                </a:solidFill>
                <a:latin typeface="Georgia"/>
                <a:ea typeface="Georgia"/>
                <a:cs typeface="Georgia"/>
                <a:sym typeface="Georgia"/>
              </a:rPr>
              <a:t> </a:t>
            </a:r>
            <a:endParaRPr b="1" sz="2400">
              <a:solidFill>
                <a:srgbClr val="314043"/>
              </a:solidFill>
              <a:latin typeface="Georgia"/>
              <a:ea typeface="Georgia"/>
              <a:cs typeface="Georgia"/>
              <a:sym typeface="Georgia"/>
            </a:endParaRPr>
          </a:p>
        </p:txBody>
      </p:sp>
      <p:sp>
        <p:nvSpPr>
          <p:cNvPr id="200" name="Google Shape;200;p38"/>
          <p:cNvSpPr/>
          <p:nvPr/>
        </p:nvSpPr>
        <p:spPr>
          <a:xfrm>
            <a:off x="57600" y="9591700"/>
            <a:ext cx="1495500" cy="12333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C8E8DE"/>
                </a:highlight>
                <a:latin typeface="Mada"/>
                <a:ea typeface="Mada"/>
                <a:cs typeface="Mada"/>
                <a:sym typeface="Mada"/>
              </a:rPr>
              <a:t>Iodine trapping:</a:t>
            </a:r>
            <a:r>
              <a:rPr lang="en" sz="1200">
                <a:latin typeface="Mada"/>
                <a:ea typeface="Mada"/>
                <a:cs typeface="Mada"/>
                <a:sym typeface="Mada"/>
              </a:rPr>
              <a:t> uptake of iodine by the thyroid gland</a:t>
            </a:r>
            <a:endParaRPr sz="1200">
              <a:latin typeface="Mada"/>
              <a:ea typeface="Mada"/>
              <a:cs typeface="Mada"/>
              <a:sym typeface="Mada"/>
            </a:endParaRPr>
          </a:p>
        </p:txBody>
      </p:sp>
      <p:sp>
        <p:nvSpPr>
          <p:cNvPr id="201" name="Google Shape;201;p38"/>
          <p:cNvSpPr/>
          <p:nvPr/>
        </p:nvSpPr>
        <p:spPr>
          <a:xfrm>
            <a:off x="1772100" y="9591700"/>
            <a:ext cx="1495500" cy="12333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C8E8DE"/>
                </a:highlight>
                <a:latin typeface="Mada"/>
                <a:ea typeface="Mada"/>
                <a:cs typeface="Mada"/>
                <a:sym typeface="Mada"/>
              </a:rPr>
              <a:t>Oxidation of iodine:</a:t>
            </a:r>
            <a:r>
              <a:rPr b="1" lang="en" sz="1000">
                <a:highlight>
                  <a:srgbClr val="C8E8DE"/>
                </a:highlight>
                <a:latin typeface="Mada"/>
                <a:ea typeface="Mada"/>
                <a:cs typeface="Mada"/>
                <a:sym typeface="Mada"/>
              </a:rPr>
              <a:t> </a:t>
            </a:r>
            <a:endParaRPr b="1" sz="1000">
              <a:highlight>
                <a:srgbClr val="C8E8DE"/>
              </a:highlight>
              <a:latin typeface="Mada"/>
              <a:ea typeface="Mada"/>
              <a:cs typeface="Mada"/>
              <a:sym typeface="Mada"/>
            </a:endParaRPr>
          </a:p>
          <a:p>
            <a:pPr indent="0" lvl="0" marL="0" rtl="0" algn="ctr">
              <a:spcBef>
                <a:spcPts val="0"/>
              </a:spcBef>
              <a:spcAft>
                <a:spcPts val="0"/>
              </a:spcAft>
              <a:buNone/>
            </a:pPr>
            <a:r>
              <a:rPr lang="en" sz="1000">
                <a:latin typeface="Mada"/>
                <a:ea typeface="Mada"/>
                <a:cs typeface="Mada"/>
                <a:sym typeface="Mada"/>
              </a:rPr>
              <a:t>(to its active form) </a:t>
            </a:r>
            <a:endParaRPr sz="1000">
              <a:latin typeface="Mada"/>
              <a:ea typeface="Mada"/>
              <a:cs typeface="Mada"/>
              <a:sym typeface="Mada"/>
            </a:endParaRPr>
          </a:p>
          <a:p>
            <a:pPr indent="0" lvl="0" marL="0" rtl="0" algn="ctr">
              <a:spcBef>
                <a:spcPts val="0"/>
              </a:spcBef>
              <a:spcAft>
                <a:spcPts val="0"/>
              </a:spcAft>
              <a:buNone/>
            </a:pPr>
            <a:r>
              <a:rPr b="1" lang="en" sz="1200">
                <a:solidFill>
                  <a:srgbClr val="FF0000"/>
                </a:solidFill>
                <a:latin typeface="Mada"/>
                <a:ea typeface="Mada"/>
                <a:cs typeface="Mada"/>
                <a:sym typeface="Mada"/>
              </a:rPr>
              <a:t>thyroid</a:t>
            </a:r>
            <a:r>
              <a:rPr b="1" lang="en" sz="1000">
                <a:solidFill>
                  <a:srgbClr val="FF0000"/>
                </a:solidFill>
                <a:latin typeface="Mada"/>
                <a:ea typeface="Mada"/>
                <a:cs typeface="Mada"/>
                <a:sym typeface="Mada"/>
              </a:rPr>
              <a:t> </a:t>
            </a:r>
            <a:r>
              <a:rPr b="1" lang="en" sz="1200">
                <a:solidFill>
                  <a:srgbClr val="FF0000"/>
                </a:solidFill>
                <a:latin typeface="Mada"/>
                <a:ea typeface="Mada"/>
                <a:cs typeface="Mada"/>
                <a:sym typeface="Mada"/>
              </a:rPr>
              <a:t>peroxidase </a:t>
            </a:r>
            <a:endParaRPr b="1" sz="1200">
              <a:solidFill>
                <a:srgbClr val="FF0000"/>
              </a:solidFill>
              <a:latin typeface="Mada"/>
              <a:ea typeface="Mada"/>
              <a:cs typeface="Mada"/>
              <a:sym typeface="Mada"/>
            </a:endParaRPr>
          </a:p>
          <a:p>
            <a:pPr indent="0" lvl="0" marL="0" rtl="0" algn="ctr">
              <a:spcBef>
                <a:spcPts val="0"/>
              </a:spcBef>
              <a:spcAft>
                <a:spcPts val="0"/>
              </a:spcAft>
              <a:buNone/>
            </a:pPr>
            <a:r>
              <a:rPr lang="en" sz="1000">
                <a:latin typeface="Mada"/>
                <a:ea typeface="Mada"/>
                <a:cs typeface="Mada"/>
                <a:sym typeface="Mada"/>
              </a:rPr>
              <a:t>(key enzyme of the synthesis)</a:t>
            </a:r>
            <a:endParaRPr sz="1000">
              <a:latin typeface="Mada"/>
              <a:ea typeface="Mada"/>
              <a:cs typeface="Mada"/>
              <a:sym typeface="Mada"/>
            </a:endParaRPr>
          </a:p>
        </p:txBody>
      </p:sp>
      <p:sp>
        <p:nvSpPr>
          <p:cNvPr id="202" name="Google Shape;202;p38"/>
          <p:cNvSpPr/>
          <p:nvPr/>
        </p:nvSpPr>
        <p:spPr>
          <a:xfrm>
            <a:off x="3524700" y="9591700"/>
            <a:ext cx="1495500" cy="12333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C8E8DE"/>
                </a:highlight>
                <a:latin typeface="Mada"/>
                <a:ea typeface="Mada"/>
                <a:cs typeface="Mada"/>
                <a:sym typeface="Mada"/>
              </a:rPr>
              <a:t>Iodine organification:</a:t>
            </a:r>
            <a:endParaRPr b="1" sz="1200">
              <a:highlight>
                <a:srgbClr val="C8E8DE"/>
              </a:highlight>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The iodination of tyrosyl groups of thyroglobulin into</a:t>
            </a:r>
            <a:endParaRPr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MIT and DIT</a:t>
            </a:r>
            <a:endParaRPr sz="1200">
              <a:latin typeface="Mada"/>
              <a:ea typeface="Mada"/>
              <a:cs typeface="Mada"/>
              <a:sym typeface="Mada"/>
            </a:endParaRPr>
          </a:p>
        </p:txBody>
      </p:sp>
      <p:sp>
        <p:nvSpPr>
          <p:cNvPr id="203" name="Google Shape;203;p38"/>
          <p:cNvSpPr/>
          <p:nvPr/>
        </p:nvSpPr>
        <p:spPr>
          <a:xfrm>
            <a:off x="5248725" y="9591700"/>
            <a:ext cx="1495500" cy="12333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C8E8DE"/>
                </a:highlight>
                <a:latin typeface="Mada"/>
                <a:ea typeface="Mada"/>
                <a:cs typeface="Mada"/>
                <a:sym typeface="Mada"/>
              </a:rPr>
              <a:t>Formation of T</a:t>
            </a:r>
            <a:r>
              <a:rPr b="1" baseline="-25000" lang="en" sz="1200">
                <a:highlight>
                  <a:srgbClr val="C8E8DE"/>
                </a:highlight>
                <a:latin typeface="Mada"/>
                <a:ea typeface="Mada"/>
                <a:cs typeface="Mada"/>
                <a:sym typeface="Mada"/>
              </a:rPr>
              <a:t>4</a:t>
            </a:r>
            <a:r>
              <a:rPr b="1" lang="en" sz="1200">
                <a:highlight>
                  <a:srgbClr val="C8E8DE"/>
                </a:highlight>
                <a:latin typeface="Mada"/>
                <a:ea typeface="Mada"/>
                <a:cs typeface="Mada"/>
                <a:sym typeface="Mada"/>
              </a:rPr>
              <a:t> and T</a:t>
            </a:r>
            <a:r>
              <a:rPr b="1" baseline="-25000" lang="en" sz="1200">
                <a:highlight>
                  <a:srgbClr val="C8E8DE"/>
                </a:highlight>
                <a:latin typeface="Mada"/>
                <a:ea typeface="Mada"/>
                <a:cs typeface="Mada"/>
                <a:sym typeface="Mada"/>
              </a:rPr>
              <a:t>3</a:t>
            </a:r>
            <a:r>
              <a:rPr lang="en" sz="1200">
                <a:latin typeface="Mada"/>
                <a:ea typeface="Mada"/>
                <a:cs typeface="Mada"/>
                <a:sym typeface="Mada"/>
              </a:rPr>
              <a:t> from MIT and DIT:</a:t>
            </a:r>
            <a:endParaRPr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Thyroid peroxidase</a:t>
            </a:r>
            <a:endParaRPr sz="1200">
              <a:latin typeface="Mada"/>
              <a:ea typeface="Mada"/>
              <a:cs typeface="Mada"/>
              <a:sym typeface="Mada"/>
            </a:endParaRPr>
          </a:p>
        </p:txBody>
      </p:sp>
      <p:cxnSp>
        <p:nvCxnSpPr>
          <p:cNvPr id="204" name="Google Shape;204;p38"/>
          <p:cNvCxnSpPr/>
          <p:nvPr/>
        </p:nvCxnSpPr>
        <p:spPr>
          <a:xfrm>
            <a:off x="805350" y="10814105"/>
            <a:ext cx="0" cy="304500"/>
          </a:xfrm>
          <a:prstGeom prst="straightConnector1">
            <a:avLst/>
          </a:prstGeom>
          <a:noFill/>
          <a:ln cap="flat" cmpd="sng" w="19050">
            <a:solidFill>
              <a:srgbClr val="1D7E74"/>
            </a:solidFill>
            <a:prstDash val="solid"/>
            <a:round/>
            <a:headEnd len="med" w="med" type="none"/>
            <a:tailEnd len="med" w="med" type="triangle"/>
          </a:ln>
        </p:spPr>
      </p:cxnSp>
      <p:cxnSp>
        <p:nvCxnSpPr>
          <p:cNvPr id="205" name="Google Shape;205;p38"/>
          <p:cNvCxnSpPr/>
          <p:nvPr/>
        </p:nvCxnSpPr>
        <p:spPr>
          <a:xfrm>
            <a:off x="2524650" y="10820275"/>
            <a:ext cx="0" cy="304500"/>
          </a:xfrm>
          <a:prstGeom prst="straightConnector1">
            <a:avLst/>
          </a:prstGeom>
          <a:noFill/>
          <a:ln cap="flat" cmpd="sng" w="19050">
            <a:solidFill>
              <a:srgbClr val="1D7E74"/>
            </a:solidFill>
            <a:prstDash val="solid"/>
            <a:round/>
            <a:headEnd len="med" w="med" type="none"/>
            <a:tailEnd len="med" w="med" type="triangle"/>
          </a:ln>
        </p:spPr>
      </p:cxnSp>
      <p:cxnSp>
        <p:nvCxnSpPr>
          <p:cNvPr id="206" name="Google Shape;206;p38"/>
          <p:cNvCxnSpPr/>
          <p:nvPr/>
        </p:nvCxnSpPr>
        <p:spPr>
          <a:xfrm>
            <a:off x="4305825" y="10820275"/>
            <a:ext cx="0" cy="304500"/>
          </a:xfrm>
          <a:prstGeom prst="straightConnector1">
            <a:avLst/>
          </a:prstGeom>
          <a:noFill/>
          <a:ln cap="flat" cmpd="sng" w="19050">
            <a:solidFill>
              <a:srgbClr val="1D7E74"/>
            </a:solidFill>
            <a:prstDash val="solid"/>
            <a:round/>
            <a:headEnd len="med" w="med" type="none"/>
            <a:tailEnd len="med" w="med" type="triangle"/>
          </a:ln>
        </p:spPr>
      </p:cxnSp>
      <p:cxnSp>
        <p:nvCxnSpPr>
          <p:cNvPr id="207" name="Google Shape;207;p38"/>
          <p:cNvCxnSpPr/>
          <p:nvPr/>
        </p:nvCxnSpPr>
        <p:spPr>
          <a:xfrm>
            <a:off x="6010800" y="10820275"/>
            <a:ext cx="0" cy="304500"/>
          </a:xfrm>
          <a:prstGeom prst="straightConnector1">
            <a:avLst/>
          </a:prstGeom>
          <a:noFill/>
          <a:ln cap="flat" cmpd="sng" w="19050">
            <a:solidFill>
              <a:srgbClr val="1D7E74"/>
            </a:solidFill>
            <a:prstDash val="solid"/>
            <a:round/>
            <a:headEnd len="med" w="med" type="none"/>
            <a:tailEnd len="med" w="med" type="triangle"/>
          </a:ln>
        </p:spPr>
      </p:cxnSp>
      <p:sp>
        <p:nvSpPr>
          <p:cNvPr id="208" name="Google Shape;208;p38"/>
          <p:cNvSpPr txBox="1"/>
          <p:nvPr/>
        </p:nvSpPr>
        <p:spPr>
          <a:xfrm>
            <a:off x="186975" y="8647450"/>
            <a:ext cx="2949000" cy="258900"/>
          </a:xfrm>
          <a:prstGeom prst="rect">
            <a:avLst/>
          </a:prstGeom>
          <a:noFill/>
          <a:ln>
            <a:noFill/>
          </a:ln>
        </p:spPr>
        <p:txBody>
          <a:bodyPr anchorCtr="0" anchor="ctr" bIns="162625" lIns="162625" spcFirstLastPara="1" rIns="162625" wrap="square" tIns="162625">
            <a:noAutofit/>
          </a:bodyPr>
          <a:lstStyle/>
          <a:p>
            <a:pPr indent="0" lvl="0" marL="0" rtl="0" algn="ctr">
              <a:spcBef>
                <a:spcPts val="0"/>
              </a:spcBef>
              <a:spcAft>
                <a:spcPts val="0"/>
              </a:spcAft>
              <a:buNone/>
            </a:pPr>
            <a:r>
              <a:rPr b="1" lang="en" sz="1200">
                <a:latin typeface="Mada"/>
                <a:ea typeface="Mada"/>
                <a:cs typeface="Mada"/>
                <a:sym typeface="Mada"/>
              </a:rPr>
              <a:t>Tetraiodothyronine (T</a:t>
            </a:r>
            <a:r>
              <a:rPr b="1" baseline="-25000" lang="en" sz="1200">
                <a:latin typeface="Mada"/>
                <a:ea typeface="Mada"/>
                <a:cs typeface="Mada"/>
                <a:sym typeface="Mada"/>
              </a:rPr>
              <a:t>4</a:t>
            </a:r>
            <a:r>
              <a:rPr b="1" lang="en" sz="1200">
                <a:latin typeface="Mada"/>
                <a:ea typeface="Mada"/>
                <a:cs typeface="Mada"/>
                <a:sym typeface="Mada"/>
              </a:rPr>
              <a:t>\</a:t>
            </a:r>
            <a:r>
              <a:rPr b="1" lang="en" sz="1200">
                <a:latin typeface="Mada"/>
                <a:ea typeface="Mada"/>
                <a:cs typeface="Mada"/>
                <a:sym typeface="Mada"/>
              </a:rPr>
              <a:t> thyroxine)</a:t>
            </a:r>
            <a:endParaRPr b="1" sz="1200">
              <a:latin typeface="Mada"/>
              <a:ea typeface="Mada"/>
              <a:cs typeface="Mada"/>
              <a:sym typeface="Mada"/>
            </a:endParaRPr>
          </a:p>
        </p:txBody>
      </p:sp>
      <p:sp>
        <p:nvSpPr>
          <p:cNvPr id="209" name="Google Shape;209;p38"/>
          <p:cNvSpPr txBox="1"/>
          <p:nvPr/>
        </p:nvSpPr>
        <p:spPr>
          <a:xfrm>
            <a:off x="4045325" y="8649463"/>
            <a:ext cx="2014800" cy="307800"/>
          </a:xfrm>
          <a:prstGeom prst="rect">
            <a:avLst/>
          </a:prstGeom>
          <a:noFill/>
          <a:ln>
            <a:noFill/>
          </a:ln>
        </p:spPr>
        <p:txBody>
          <a:bodyPr anchorCtr="0" anchor="ctr" bIns="162625" lIns="162625" spcFirstLastPara="1" rIns="162625" wrap="square" tIns="162625">
            <a:noAutofit/>
          </a:bodyPr>
          <a:lstStyle/>
          <a:p>
            <a:pPr indent="0" lvl="0" marL="0" rtl="0" algn="ctr">
              <a:spcBef>
                <a:spcPts val="0"/>
              </a:spcBef>
              <a:spcAft>
                <a:spcPts val="0"/>
              </a:spcAft>
              <a:buNone/>
            </a:pPr>
            <a:r>
              <a:rPr b="1" lang="en" sz="1200">
                <a:latin typeface="Mada"/>
                <a:ea typeface="Mada"/>
                <a:cs typeface="Mada"/>
                <a:sym typeface="Mada"/>
              </a:rPr>
              <a:t>Triiodothyronine (T</a:t>
            </a:r>
            <a:r>
              <a:rPr b="1" baseline="-25000" lang="en" sz="1200">
                <a:latin typeface="Mada"/>
                <a:ea typeface="Mada"/>
                <a:cs typeface="Mada"/>
                <a:sym typeface="Mada"/>
              </a:rPr>
              <a:t>3</a:t>
            </a:r>
            <a:r>
              <a:rPr b="1" lang="en" sz="1200">
                <a:latin typeface="Mada"/>
                <a:ea typeface="Mada"/>
                <a:cs typeface="Mada"/>
                <a:sym typeface="Mada"/>
              </a:rPr>
              <a:t>)</a:t>
            </a:r>
            <a:endParaRPr b="1" sz="1200">
              <a:latin typeface="Mada"/>
              <a:ea typeface="Mada"/>
              <a:cs typeface="Mada"/>
              <a:sym typeface="Mada"/>
            </a:endParaRPr>
          </a:p>
        </p:txBody>
      </p:sp>
      <p:sp>
        <p:nvSpPr>
          <p:cNvPr id="210" name="Google Shape;210;p38"/>
          <p:cNvSpPr txBox="1"/>
          <p:nvPr/>
        </p:nvSpPr>
        <p:spPr>
          <a:xfrm>
            <a:off x="1005150" y="9179425"/>
            <a:ext cx="4574100" cy="307800"/>
          </a:xfrm>
          <a:prstGeom prst="rect">
            <a:avLst/>
          </a:prstGeom>
          <a:noFill/>
          <a:ln>
            <a:noFill/>
          </a:ln>
        </p:spPr>
        <p:txBody>
          <a:bodyPr anchorCtr="0" anchor="ctr" bIns="162625" lIns="162625" spcFirstLastPara="1" rIns="162625" wrap="square" tIns="1626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Synthesis</a:t>
            </a:r>
            <a:endParaRPr b="1" sz="1800">
              <a:solidFill>
                <a:srgbClr val="78B8A3"/>
              </a:solidFill>
              <a:latin typeface="Mada"/>
              <a:ea typeface="Mada"/>
              <a:cs typeface="Mada"/>
              <a:sym typeface="Mada"/>
            </a:endParaRPr>
          </a:p>
        </p:txBody>
      </p:sp>
      <p:cxnSp>
        <p:nvCxnSpPr>
          <p:cNvPr id="211" name="Google Shape;211;p38"/>
          <p:cNvCxnSpPr>
            <a:stCxn id="199" idx="2"/>
            <a:endCxn id="208" idx="0"/>
          </p:cNvCxnSpPr>
          <p:nvPr/>
        </p:nvCxnSpPr>
        <p:spPr>
          <a:xfrm rot="5400000">
            <a:off x="2374650" y="7729825"/>
            <a:ext cx="204300" cy="1630800"/>
          </a:xfrm>
          <a:prstGeom prst="bentConnector3">
            <a:avLst>
              <a:gd fmla="val 50018" name="adj1"/>
            </a:avLst>
          </a:prstGeom>
          <a:noFill/>
          <a:ln cap="flat" cmpd="sng" w="19050">
            <a:solidFill>
              <a:srgbClr val="B7B7B7"/>
            </a:solidFill>
            <a:prstDash val="solid"/>
            <a:round/>
            <a:headEnd len="med" w="med" type="none"/>
            <a:tailEnd len="med" w="med" type="none"/>
          </a:ln>
        </p:spPr>
      </p:cxnSp>
      <p:cxnSp>
        <p:nvCxnSpPr>
          <p:cNvPr id="212" name="Google Shape;212;p38"/>
          <p:cNvCxnSpPr>
            <a:stCxn id="199" idx="2"/>
            <a:endCxn id="209" idx="0"/>
          </p:cNvCxnSpPr>
          <p:nvPr/>
        </p:nvCxnSpPr>
        <p:spPr>
          <a:xfrm flipH="1" rot="-5400000">
            <a:off x="4069200" y="7666075"/>
            <a:ext cx="206400" cy="1760400"/>
          </a:xfrm>
          <a:prstGeom prst="bentConnector3">
            <a:avLst>
              <a:gd fmla="val 49997" name="adj1"/>
            </a:avLst>
          </a:prstGeom>
          <a:noFill/>
          <a:ln cap="flat" cmpd="sng" w="19050">
            <a:solidFill>
              <a:srgbClr val="B7B7B7"/>
            </a:solidFill>
            <a:prstDash val="solid"/>
            <a:round/>
            <a:headEnd len="med" w="med" type="none"/>
            <a:tailEnd len="med" w="med" type="none"/>
          </a:ln>
        </p:spPr>
      </p:cxnSp>
      <p:grpSp>
        <p:nvGrpSpPr>
          <p:cNvPr id="213" name="Google Shape;213;p38"/>
          <p:cNvGrpSpPr/>
          <p:nvPr/>
        </p:nvGrpSpPr>
        <p:grpSpPr>
          <a:xfrm rot="5400000">
            <a:off x="3171786" y="6006756"/>
            <a:ext cx="247880" cy="395655"/>
            <a:chOff x="4136752" y="1733232"/>
            <a:chExt cx="723738" cy="1422708"/>
          </a:xfrm>
        </p:grpSpPr>
        <p:sp>
          <p:nvSpPr>
            <p:cNvPr id="214" name="Google Shape;214;p38"/>
            <p:cNvSpPr/>
            <p:nvPr/>
          </p:nvSpPr>
          <p:spPr>
            <a:xfrm>
              <a:off x="4149190" y="1733232"/>
              <a:ext cx="711300" cy="1422600"/>
            </a:xfrm>
            <a:prstGeom prst="chevron">
              <a:avLst>
                <a:gd fmla="val 52989" name="adj"/>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15" name="Google Shape;215;p38"/>
            <p:cNvSpPr/>
            <p:nvPr/>
          </p:nvSpPr>
          <p:spPr>
            <a:xfrm rot="10800000">
              <a:off x="4136752" y="2819640"/>
              <a:ext cx="288000" cy="336300"/>
            </a:xfrm>
            <a:prstGeom prst="rect">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16" name="Google Shape;216;p38"/>
            <p:cNvSpPr/>
            <p:nvPr/>
          </p:nvSpPr>
          <p:spPr>
            <a:xfrm rot="10800000">
              <a:off x="4136752" y="1733274"/>
              <a:ext cx="288000" cy="336300"/>
            </a:xfrm>
            <a:prstGeom prst="rect">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17" name="Google Shape;217;p38"/>
          <p:cNvSpPr txBox="1"/>
          <p:nvPr/>
        </p:nvSpPr>
        <p:spPr>
          <a:xfrm>
            <a:off x="2955216" y="5768363"/>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400">
                <a:solidFill>
                  <a:srgbClr val="314043"/>
                </a:solidFill>
                <a:latin typeface="Exo"/>
                <a:ea typeface="Exo"/>
                <a:cs typeface="Exo"/>
                <a:sym typeface="Exo"/>
              </a:rPr>
              <a:t>2</a:t>
            </a:r>
            <a:endParaRPr b="1" i="0" sz="2400" u="none" cap="none" strike="noStrike">
              <a:solidFill>
                <a:srgbClr val="314043"/>
              </a:solidFill>
              <a:latin typeface="Exo"/>
              <a:ea typeface="Exo"/>
              <a:cs typeface="Exo"/>
              <a:sym typeface="Exo"/>
            </a:endParaRPr>
          </a:p>
        </p:txBody>
      </p:sp>
      <p:grpSp>
        <p:nvGrpSpPr>
          <p:cNvPr id="218" name="Google Shape;218;p38"/>
          <p:cNvGrpSpPr/>
          <p:nvPr/>
        </p:nvGrpSpPr>
        <p:grpSpPr>
          <a:xfrm rot="5400000">
            <a:off x="5562561" y="6006756"/>
            <a:ext cx="247880" cy="395655"/>
            <a:chOff x="4136752" y="1733232"/>
            <a:chExt cx="723738" cy="1422708"/>
          </a:xfrm>
        </p:grpSpPr>
        <p:sp>
          <p:nvSpPr>
            <p:cNvPr id="219" name="Google Shape;219;p38"/>
            <p:cNvSpPr/>
            <p:nvPr/>
          </p:nvSpPr>
          <p:spPr>
            <a:xfrm>
              <a:off x="4149190" y="1733232"/>
              <a:ext cx="711300" cy="1422600"/>
            </a:xfrm>
            <a:prstGeom prst="chevron">
              <a:avLst>
                <a:gd fmla="val 52989" name="adj"/>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20" name="Google Shape;220;p38"/>
            <p:cNvSpPr/>
            <p:nvPr/>
          </p:nvSpPr>
          <p:spPr>
            <a:xfrm rot="10800000">
              <a:off x="4136752" y="2819640"/>
              <a:ext cx="288000" cy="336300"/>
            </a:xfrm>
            <a:prstGeom prst="rect">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21" name="Google Shape;221;p38"/>
            <p:cNvSpPr/>
            <p:nvPr/>
          </p:nvSpPr>
          <p:spPr>
            <a:xfrm rot="10800000">
              <a:off x="4136752" y="1733274"/>
              <a:ext cx="288000" cy="336300"/>
            </a:xfrm>
            <a:prstGeom prst="rect">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22" name="Google Shape;222;p38"/>
          <p:cNvSpPr txBox="1"/>
          <p:nvPr/>
        </p:nvSpPr>
        <p:spPr>
          <a:xfrm>
            <a:off x="5345991" y="5768363"/>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400">
                <a:solidFill>
                  <a:srgbClr val="314043"/>
                </a:solidFill>
                <a:latin typeface="Exo"/>
                <a:ea typeface="Exo"/>
                <a:cs typeface="Exo"/>
                <a:sym typeface="Exo"/>
              </a:rPr>
              <a:t>3</a:t>
            </a:r>
            <a:endParaRPr b="1" i="0" sz="2400" u="none" cap="none" strike="noStrike">
              <a:solidFill>
                <a:srgbClr val="314043"/>
              </a:solidFill>
              <a:latin typeface="Exo"/>
              <a:ea typeface="Exo"/>
              <a:cs typeface="Exo"/>
              <a:sym typeface="Exo"/>
            </a:endParaRPr>
          </a:p>
        </p:txBody>
      </p:sp>
      <p:sp>
        <p:nvSpPr>
          <p:cNvPr id="223" name="Google Shape;223;p38"/>
          <p:cNvSpPr txBox="1"/>
          <p:nvPr/>
        </p:nvSpPr>
        <p:spPr>
          <a:xfrm>
            <a:off x="31050" y="11278225"/>
            <a:ext cx="68823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Cannot be </a:t>
            </a:r>
            <a:r>
              <a:rPr lang="en" sz="900">
                <a:solidFill>
                  <a:srgbClr val="6AA84F"/>
                </a:solidFill>
                <a:latin typeface="Mada"/>
                <a:ea typeface="Mada"/>
                <a:cs typeface="Mada"/>
                <a:sym typeface="Mada"/>
              </a:rPr>
              <a:t>synthesized by the body, has to be supplied by diet.</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 once produced, they can control their own levels by feedback mechanisms</a:t>
            </a:r>
            <a:endParaRPr sz="900">
              <a:solidFill>
                <a:srgbClr val="6AA84F"/>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9"/>
          <p:cNvSpPr/>
          <p:nvPr/>
        </p:nvSpPr>
        <p:spPr>
          <a:xfrm>
            <a:off x="1127525" y="147625"/>
            <a:ext cx="4506000" cy="37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Thyroid Regulation</a:t>
            </a:r>
            <a:endParaRPr b="1" sz="1800">
              <a:solidFill>
                <a:srgbClr val="78B8A3"/>
              </a:solidFill>
              <a:latin typeface="Mada"/>
              <a:ea typeface="Mada"/>
              <a:cs typeface="Mada"/>
              <a:sym typeface="Mada"/>
            </a:endParaRPr>
          </a:p>
        </p:txBody>
      </p:sp>
      <p:sp>
        <p:nvSpPr>
          <p:cNvPr id="229" name="Google Shape;229;p39"/>
          <p:cNvSpPr/>
          <p:nvPr/>
        </p:nvSpPr>
        <p:spPr>
          <a:xfrm rot="5400000">
            <a:off x="5767900" y="1136275"/>
            <a:ext cx="456300" cy="307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9"/>
          <p:cNvSpPr txBox="1"/>
          <p:nvPr/>
        </p:nvSpPr>
        <p:spPr>
          <a:xfrm>
            <a:off x="6042900" y="1019250"/>
            <a:ext cx="550500" cy="23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TRH</a:t>
            </a:r>
            <a:endParaRPr b="1" sz="1200">
              <a:latin typeface="Mada"/>
              <a:ea typeface="Mada"/>
              <a:cs typeface="Mada"/>
              <a:sym typeface="Mada"/>
            </a:endParaRPr>
          </a:p>
        </p:txBody>
      </p:sp>
      <p:sp>
        <p:nvSpPr>
          <p:cNvPr id="231" name="Google Shape;231;p39"/>
          <p:cNvSpPr txBox="1"/>
          <p:nvPr/>
        </p:nvSpPr>
        <p:spPr>
          <a:xfrm>
            <a:off x="127475" y="526825"/>
            <a:ext cx="4825200" cy="3216600"/>
          </a:xfrm>
          <a:prstGeom prst="rect">
            <a:avLst/>
          </a:prstGeom>
          <a:noFill/>
          <a:ln cap="flat" cmpd="sng" w="9525">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Hypothalamus secretes </a:t>
            </a:r>
            <a:r>
              <a:rPr b="1" lang="en" sz="1200">
                <a:solidFill>
                  <a:schemeClr val="dk1"/>
                </a:solidFill>
                <a:latin typeface="Mada"/>
                <a:ea typeface="Mada"/>
                <a:cs typeface="Mada"/>
                <a:sym typeface="Mada"/>
              </a:rPr>
              <a:t>Thyrotropin-Releasing Hormone </a:t>
            </a:r>
            <a:r>
              <a:rPr lang="en" sz="1200">
                <a:solidFill>
                  <a:schemeClr val="dk1"/>
                </a:solidFill>
                <a:latin typeface="Mada"/>
                <a:ea typeface="Mada"/>
                <a:cs typeface="Mada"/>
                <a:sym typeface="Mada"/>
              </a:rPr>
              <a:t>(TRH) which stimulates synthesis and release of thyrotropin (</a:t>
            </a:r>
            <a:r>
              <a:rPr b="1" lang="en" sz="1200">
                <a:solidFill>
                  <a:schemeClr val="dk1"/>
                </a:solidFill>
                <a:latin typeface="Mada"/>
                <a:ea typeface="Mada"/>
                <a:cs typeface="Mada"/>
                <a:sym typeface="Mada"/>
              </a:rPr>
              <a:t>Thyroid Stimulating Hormone </a:t>
            </a:r>
            <a:r>
              <a:rPr lang="en" sz="1200">
                <a:solidFill>
                  <a:schemeClr val="dk1"/>
                </a:solidFill>
                <a:latin typeface="Mada"/>
                <a:ea typeface="Mada"/>
                <a:cs typeface="Mada"/>
                <a:sym typeface="Mada"/>
              </a:rPr>
              <a:t>or TSH) by the anterior pituitary.</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TSH then stimulates the thyroid gland to uptake iodine, synthesize and release T4&amp;T3.</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T4 &amp; T3 levels feedback to both hypothalamus and pituitary affecting  the release of TRH &amp; TSH.</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b="1" lang="en" sz="1200">
                <a:solidFill>
                  <a:schemeClr val="dk1"/>
                </a:solidFill>
                <a:latin typeface="Mada"/>
                <a:ea typeface="Mada"/>
                <a:cs typeface="Mada"/>
                <a:sym typeface="Mada"/>
              </a:rPr>
              <a:t>Thyroid hormones </a:t>
            </a:r>
            <a:r>
              <a:rPr lang="en" sz="1200">
                <a:solidFill>
                  <a:schemeClr val="dk1"/>
                </a:solidFill>
                <a:latin typeface="Mada"/>
                <a:ea typeface="Mada"/>
                <a:cs typeface="Mada"/>
                <a:sym typeface="Mada"/>
              </a:rPr>
              <a:t>exert negative feedback on TSH release at the level of the anterior pituitary: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AutoNum type="alphaLcPeriod"/>
            </a:pPr>
            <a:r>
              <a:rPr lang="en" sz="1200">
                <a:solidFill>
                  <a:schemeClr val="dk1"/>
                </a:solidFill>
                <a:latin typeface="Mada"/>
                <a:ea typeface="Mada"/>
                <a:cs typeface="Mada"/>
                <a:sym typeface="Mada"/>
              </a:rPr>
              <a:t>Inhibition of </a:t>
            </a:r>
            <a:r>
              <a:rPr b="1" lang="en" sz="1200">
                <a:solidFill>
                  <a:schemeClr val="dk1"/>
                </a:solidFill>
                <a:latin typeface="Mada"/>
                <a:ea typeface="Mada"/>
                <a:cs typeface="Mada"/>
                <a:sym typeface="Mada"/>
              </a:rPr>
              <a:t>TSH synthesis.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AutoNum type="alphaLcPeriod"/>
            </a:pPr>
            <a:r>
              <a:rPr lang="en" sz="1200">
                <a:solidFill>
                  <a:schemeClr val="dk1"/>
                </a:solidFill>
                <a:latin typeface="Mada"/>
                <a:ea typeface="Mada"/>
                <a:cs typeface="Mada"/>
                <a:sym typeface="Mada"/>
              </a:rPr>
              <a:t>Decrease in </a:t>
            </a:r>
            <a:r>
              <a:rPr b="1" lang="en" sz="1200">
                <a:solidFill>
                  <a:schemeClr val="dk1"/>
                </a:solidFill>
                <a:latin typeface="Mada"/>
                <a:ea typeface="Mada"/>
                <a:cs typeface="Mada"/>
                <a:sym typeface="Mada"/>
              </a:rPr>
              <a:t>pituitary receptor for TRH.</a:t>
            </a:r>
            <a:endParaRPr b="1" sz="1200">
              <a:solidFill>
                <a:schemeClr val="dk1"/>
              </a:solidFill>
              <a:latin typeface="Mada"/>
              <a:ea typeface="Mada"/>
              <a:cs typeface="Mada"/>
              <a:sym typeface="Mada"/>
            </a:endParaRPr>
          </a:p>
          <a:p>
            <a:pPr indent="0" lvl="0" marL="914400" rtl="0" algn="l">
              <a:spcBef>
                <a:spcPts val="0"/>
              </a:spcBef>
              <a:spcAft>
                <a:spcPts val="0"/>
              </a:spcAft>
              <a:buNone/>
            </a:pPr>
            <a:r>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b="1" lang="en" sz="1200">
                <a:solidFill>
                  <a:schemeClr val="dk1"/>
                </a:solidFill>
                <a:latin typeface="Mada"/>
                <a:ea typeface="Mada"/>
                <a:cs typeface="Mada"/>
                <a:sym typeface="Mada"/>
              </a:rPr>
              <a:t>TSH </a:t>
            </a:r>
            <a:r>
              <a:rPr lang="en" sz="1200">
                <a:solidFill>
                  <a:schemeClr val="dk1"/>
                </a:solidFill>
                <a:latin typeface="Mada"/>
                <a:ea typeface="Mada"/>
                <a:cs typeface="Mada"/>
                <a:sym typeface="Mada"/>
              </a:rPr>
              <a:t>release is influenced by hypothalamic </a:t>
            </a:r>
            <a:r>
              <a:rPr b="1" lang="en" sz="1200">
                <a:solidFill>
                  <a:schemeClr val="dk1"/>
                </a:solidFill>
                <a:latin typeface="Mada"/>
                <a:ea typeface="Mada"/>
                <a:cs typeface="Mada"/>
                <a:sym typeface="Mada"/>
              </a:rPr>
              <a:t>(TRH)</a:t>
            </a:r>
            <a:r>
              <a:rPr lang="en" sz="1200">
                <a:solidFill>
                  <a:schemeClr val="dk1"/>
                </a:solidFill>
                <a:latin typeface="Mada"/>
                <a:ea typeface="Mada"/>
                <a:cs typeface="Mada"/>
                <a:sym typeface="Mada"/>
              </a:rPr>
              <a:t>, and by thyroid hormones themselves</a:t>
            </a:r>
            <a:endParaRPr/>
          </a:p>
        </p:txBody>
      </p:sp>
      <p:sp>
        <p:nvSpPr>
          <p:cNvPr id="232" name="Google Shape;232;p39"/>
          <p:cNvSpPr txBox="1"/>
          <p:nvPr/>
        </p:nvSpPr>
        <p:spPr>
          <a:xfrm>
            <a:off x="6101400" y="1100575"/>
            <a:ext cx="4335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latin typeface="Mada"/>
                <a:ea typeface="Mada"/>
                <a:cs typeface="Mada"/>
                <a:sym typeface="Mada"/>
              </a:rPr>
              <a:t>+</a:t>
            </a:r>
            <a:endParaRPr b="1" sz="1800">
              <a:solidFill>
                <a:srgbClr val="FF0000"/>
              </a:solidFill>
              <a:latin typeface="Mada"/>
              <a:ea typeface="Mada"/>
              <a:cs typeface="Mada"/>
              <a:sym typeface="Mada"/>
            </a:endParaRPr>
          </a:p>
        </p:txBody>
      </p:sp>
      <p:sp>
        <p:nvSpPr>
          <p:cNvPr id="233" name="Google Shape;233;p39"/>
          <p:cNvSpPr txBox="1"/>
          <p:nvPr/>
        </p:nvSpPr>
        <p:spPr>
          <a:xfrm>
            <a:off x="6010375" y="1906500"/>
            <a:ext cx="550500" cy="23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TSH</a:t>
            </a:r>
            <a:endParaRPr b="1" sz="1200">
              <a:latin typeface="Mada"/>
              <a:ea typeface="Mada"/>
              <a:cs typeface="Mada"/>
              <a:sym typeface="Mada"/>
            </a:endParaRPr>
          </a:p>
        </p:txBody>
      </p:sp>
      <p:sp>
        <p:nvSpPr>
          <p:cNvPr id="234" name="Google Shape;234;p39"/>
          <p:cNvSpPr txBox="1"/>
          <p:nvPr/>
        </p:nvSpPr>
        <p:spPr>
          <a:xfrm>
            <a:off x="6051175" y="2015275"/>
            <a:ext cx="4335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latin typeface="Mada"/>
                <a:ea typeface="Mada"/>
                <a:cs typeface="Mada"/>
                <a:sym typeface="Mada"/>
              </a:rPr>
              <a:t>+</a:t>
            </a:r>
            <a:endParaRPr b="1" sz="1800">
              <a:solidFill>
                <a:srgbClr val="FF0000"/>
              </a:solidFill>
              <a:latin typeface="Mada"/>
              <a:ea typeface="Mada"/>
              <a:cs typeface="Mada"/>
              <a:sym typeface="Mada"/>
            </a:endParaRPr>
          </a:p>
        </p:txBody>
      </p:sp>
      <p:sp>
        <p:nvSpPr>
          <p:cNvPr id="235" name="Google Shape;235;p39"/>
          <p:cNvSpPr txBox="1"/>
          <p:nvPr/>
        </p:nvSpPr>
        <p:spPr>
          <a:xfrm>
            <a:off x="4990775" y="1531200"/>
            <a:ext cx="4335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0000"/>
                </a:solidFill>
                <a:latin typeface="Mada"/>
                <a:ea typeface="Mada"/>
                <a:cs typeface="Mada"/>
                <a:sym typeface="Mada"/>
              </a:rPr>
              <a:t>-</a:t>
            </a:r>
            <a:endParaRPr b="1" sz="2400">
              <a:solidFill>
                <a:srgbClr val="FF0000"/>
              </a:solidFill>
              <a:latin typeface="Mada"/>
              <a:ea typeface="Mada"/>
              <a:cs typeface="Mada"/>
              <a:sym typeface="Mada"/>
            </a:endParaRPr>
          </a:p>
        </p:txBody>
      </p:sp>
      <p:sp>
        <p:nvSpPr>
          <p:cNvPr id="236" name="Google Shape;236;p39"/>
          <p:cNvSpPr/>
          <p:nvPr/>
        </p:nvSpPr>
        <p:spPr>
          <a:xfrm>
            <a:off x="5318724" y="679225"/>
            <a:ext cx="1434300" cy="307800"/>
          </a:xfrm>
          <a:prstGeom prst="roundRect">
            <a:avLst>
              <a:gd fmla="val 16667" name="adj"/>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Hypothalamus</a:t>
            </a:r>
            <a:endParaRPr b="1">
              <a:solidFill>
                <a:srgbClr val="FFFFFF"/>
              </a:solidFill>
              <a:latin typeface="Mada"/>
              <a:ea typeface="Mada"/>
              <a:cs typeface="Mada"/>
              <a:sym typeface="Mada"/>
            </a:endParaRPr>
          </a:p>
        </p:txBody>
      </p:sp>
      <p:sp>
        <p:nvSpPr>
          <p:cNvPr id="237" name="Google Shape;237;p39"/>
          <p:cNvSpPr/>
          <p:nvPr/>
        </p:nvSpPr>
        <p:spPr>
          <a:xfrm>
            <a:off x="5318725" y="1593624"/>
            <a:ext cx="1434300" cy="307800"/>
          </a:xfrm>
          <a:prstGeom prst="roundRect">
            <a:avLst>
              <a:gd fmla="val 16667" name="adj"/>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Ant. pituitary</a:t>
            </a:r>
            <a:endParaRPr b="1">
              <a:solidFill>
                <a:srgbClr val="FFFFFF"/>
              </a:solidFill>
              <a:latin typeface="Mada"/>
              <a:ea typeface="Mada"/>
              <a:cs typeface="Mada"/>
              <a:sym typeface="Mada"/>
            </a:endParaRPr>
          </a:p>
        </p:txBody>
      </p:sp>
      <p:sp>
        <p:nvSpPr>
          <p:cNvPr id="238" name="Google Shape;238;p39"/>
          <p:cNvSpPr/>
          <p:nvPr/>
        </p:nvSpPr>
        <p:spPr>
          <a:xfrm rot="5400000">
            <a:off x="5767900" y="2050675"/>
            <a:ext cx="456300" cy="307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9"/>
          <p:cNvSpPr/>
          <p:nvPr/>
        </p:nvSpPr>
        <p:spPr>
          <a:xfrm>
            <a:off x="5318725" y="2508024"/>
            <a:ext cx="1434300" cy="307800"/>
          </a:xfrm>
          <a:prstGeom prst="roundRect">
            <a:avLst>
              <a:gd fmla="val 16667" name="adj"/>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ada"/>
                <a:ea typeface="Mada"/>
                <a:cs typeface="Mada"/>
                <a:sym typeface="Mada"/>
              </a:rPr>
              <a:t>Thyroid gland</a:t>
            </a:r>
            <a:endParaRPr b="1">
              <a:solidFill>
                <a:srgbClr val="FFFFFF"/>
              </a:solidFill>
              <a:latin typeface="Mada"/>
              <a:ea typeface="Mada"/>
              <a:cs typeface="Mada"/>
              <a:sym typeface="Mada"/>
            </a:endParaRPr>
          </a:p>
        </p:txBody>
      </p:sp>
      <p:sp>
        <p:nvSpPr>
          <p:cNvPr id="240" name="Google Shape;240;p39"/>
          <p:cNvSpPr txBox="1"/>
          <p:nvPr/>
        </p:nvSpPr>
        <p:spPr>
          <a:xfrm>
            <a:off x="5689750" y="3393850"/>
            <a:ext cx="6366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T</a:t>
            </a:r>
            <a:r>
              <a:rPr b="1" baseline="-25000" lang="en">
                <a:latin typeface="Mada"/>
                <a:ea typeface="Mada"/>
                <a:cs typeface="Mada"/>
                <a:sym typeface="Mada"/>
              </a:rPr>
              <a:t>3 </a:t>
            </a:r>
            <a:r>
              <a:rPr b="1" lang="en">
                <a:latin typeface="Mada"/>
                <a:ea typeface="Mada"/>
                <a:cs typeface="Mada"/>
                <a:sym typeface="Mada"/>
              </a:rPr>
              <a:t>/ T</a:t>
            </a:r>
            <a:r>
              <a:rPr b="1" baseline="-25000" lang="en">
                <a:latin typeface="Mada"/>
                <a:ea typeface="Mada"/>
                <a:cs typeface="Mada"/>
                <a:sym typeface="Mada"/>
              </a:rPr>
              <a:t>4</a:t>
            </a:r>
            <a:endParaRPr baseline="-25000">
              <a:latin typeface="Mada"/>
              <a:ea typeface="Mada"/>
              <a:cs typeface="Mada"/>
              <a:sym typeface="Mada"/>
            </a:endParaRPr>
          </a:p>
        </p:txBody>
      </p:sp>
      <p:sp>
        <p:nvSpPr>
          <p:cNvPr id="241" name="Google Shape;241;p39"/>
          <p:cNvSpPr/>
          <p:nvPr/>
        </p:nvSpPr>
        <p:spPr>
          <a:xfrm rot="5400000">
            <a:off x="5767900" y="3041275"/>
            <a:ext cx="456300" cy="307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2" name="Google Shape;242;p39"/>
          <p:cNvCxnSpPr>
            <a:stCxn id="240" idx="1"/>
            <a:endCxn id="236" idx="1"/>
          </p:cNvCxnSpPr>
          <p:nvPr/>
        </p:nvCxnSpPr>
        <p:spPr>
          <a:xfrm rot="10800000">
            <a:off x="5318650" y="833050"/>
            <a:ext cx="371100" cy="2750400"/>
          </a:xfrm>
          <a:prstGeom prst="bentConnector3">
            <a:avLst>
              <a:gd fmla="val 164147" name="adj1"/>
            </a:avLst>
          </a:prstGeom>
          <a:noFill/>
          <a:ln cap="flat" cmpd="sng" w="9525">
            <a:solidFill>
              <a:schemeClr val="dk2"/>
            </a:solidFill>
            <a:prstDash val="solid"/>
            <a:round/>
            <a:headEnd len="med" w="med" type="none"/>
            <a:tailEnd len="med" w="med" type="stealth"/>
          </a:ln>
        </p:spPr>
      </p:cxnSp>
      <p:cxnSp>
        <p:nvCxnSpPr>
          <p:cNvPr id="243" name="Google Shape;243;p39"/>
          <p:cNvCxnSpPr>
            <a:stCxn id="240" idx="1"/>
            <a:endCxn id="237" idx="1"/>
          </p:cNvCxnSpPr>
          <p:nvPr/>
        </p:nvCxnSpPr>
        <p:spPr>
          <a:xfrm rot="10800000">
            <a:off x="5318650" y="1747450"/>
            <a:ext cx="371100" cy="1836000"/>
          </a:xfrm>
          <a:prstGeom prst="bentConnector3">
            <a:avLst>
              <a:gd fmla="val 164147" name="adj1"/>
            </a:avLst>
          </a:prstGeom>
          <a:noFill/>
          <a:ln cap="flat" cmpd="sng" w="9525">
            <a:solidFill>
              <a:schemeClr val="dk2"/>
            </a:solidFill>
            <a:prstDash val="solid"/>
            <a:round/>
            <a:headEnd len="med" w="med" type="none"/>
            <a:tailEnd len="med" w="med" type="stealth"/>
          </a:ln>
        </p:spPr>
      </p:cxnSp>
      <p:sp>
        <p:nvSpPr>
          <p:cNvPr id="244" name="Google Shape;244;p39"/>
          <p:cNvSpPr txBox="1"/>
          <p:nvPr/>
        </p:nvSpPr>
        <p:spPr>
          <a:xfrm>
            <a:off x="4990775" y="616800"/>
            <a:ext cx="4335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0000"/>
                </a:solidFill>
                <a:latin typeface="Mada"/>
                <a:ea typeface="Mada"/>
                <a:cs typeface="Mada"/>
                <a:sym typeface="Mada"/>
              </a:rPr>
              <a:t>-</a:t>
            </a:r>
            <a:endParaRPr b="1" sz="2400">
              <a:solidFill>
                <a:srgbClr val="FF0000"/>
              </a:solidFill>
              <a:latin typeface="Mada"/>
              <a:ea typeface="Mada"/>
              <a:cs typeface="Mada"/>
              <a:sym typeface="Mada"/>
            </a:endParaRPr>
          </a:p>
        </p:txBody>
      </p:sp>
      <p:sp>
        <p:nvSpPr>
          <p:cNvPr id="245" name="Google Shape;245;p39"/>
          <p:cNvSpPr txBox="1"/>
          <p:nvPr/>
        </p:nvSpPr>
        <p:spPr>
          <a:xfrm>
            <a:off x="1073700" y="3831050"/>
            <a:ext cx="46926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Thyroid Hormone Disorders</a:t>
            </a:r>
            <a:endParaRPr b="1" sz="2400">
              <a:solidFill>
                <a:srgbClr val="314043"/>
              </a:solidFill>
              <a:latin typeface="Georgia"/>
              <a:ea typeface="Georgia"/>
              <a:cs typeface="Georgia"/>
              <a:sym typeface="Georgia"/>
            </a:endParaRPr>
          </a:p>
        </p:txBody>
      </p:sp>
      <p:sp>
        <p:nvSpPr>
          <p:cNvPr id="246" name="Google Shape;246;p39"/>
          <p:cNvSpPr/>
          <p:nvPr/>
        </p:nvSpPr>
        <p:spPr>
          <a:xfrm>
            <a:off x="3594151" y="4338850"/>
            <a:ext cx="2027100" cy="1420800"/>
          </a:xfrm>
          <a:prstGeom prst="round2DiagRect">
            <a:avLst>
              <a:gd fmla="val 50000" name="adj1"/>
              <a:gd fmla="val 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Thyroid neoplasia:</a:t>
            </a:r>
            <a:endParaRPr b="1">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Benign enlargement or malignancies of the gland</a:t>
            </a:r>
            <a:endParaRPr sz="1200">
              <a:latin typeface="Mada"/>
              <a:ea typeface="Mada"/>
              <a:cs typeface="Mada"/>
              <a:sym typeface="Mada"/>
            </a:endParaRPr>
          </a:p>
        </p:txBody>
      </p:sp>
      <p:sp>
        <p:nvSpPr>
          <p:cNvPr id="247" name="Google Shape;247;p39"/>
          <p:cNvSpPr/>
          <p:nvPr/>
        </p:nvSpPr>
        <p:spPr>
          <a:xfrm flipH="1">
            <a:off x="1190449" y="4338850"/>
            <a:ext cx="2027100" cy="1420800"/>
          </a:xfrm>
          <a:prstGeom prst="round2DiagRect">
            <a:avLst>
              <a:gd fmla="val 50000" name="adj1"/>
              <a:gd fmla="val 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Hypothyroidism:</a:t>
            </a:r>
            <a:endParaRPr b="1">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Refers to disorders in which the thyroid gland secretes decreased amounts of hormones</a:t>
            </a:r>
            <a:endParaRPr sz="1200">
              <a:latin typeface="Mada"/>
              <a:ea typeface="Mada"/>
              <a:cs typeface="Mada"/>
              <a:sym typeface="Mada"/>
            </a:endParaRPr>
          </a:p>
        </p:txBody>
      </p:sp>
      <p:sp>
        <p:nvSpPr>
          <p:cNvPr id="248" name="Google Shape;248;p39"/>
          <p:cNvSpPr/>
          <p:nvPr/>
        </p:nvSpPr>
        <p:spPr>
          <a:xfrm>
            <a:off x="1190743" y="5888601"/>
            <a:ext cx="2027100" cy="1420800"/>
          </a:xfrm>
          <a:prstGeom prst="round2DiagRect">
            <a:avLst>
              <a:gd fmla="val 50000" name="adj1"/>
              <a:gd fmla="val 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Thyrotoxicosis:</a:t>
            </a:r>
            <a:endParaRPr b="1">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Is a term for all disorders with increased levels of circulating thyroid hormones</a:t>
            </a:r>
            <a:r>
              <a:rPr baseline="30000" lang="en"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p:txBody>
      </p:sp>
      <p:sp>
        <p:nvSpPr>
          <p:cNvPr id="249" name="Google Shape;249;p39"/>
          <p:cNvSpPr/>
          <p:nvPr/>
        </p:nvSpPr>
        <p:spPr>
          <a:xfrm flipH="1">
            <a:off x="3593928" y="5888601"/>
            <a:ext cx="2027100" cy="1420800"/>
          </a:xfrm>
          <a:prstGeom prst="round2DiagRect">
            <a:avLst>
              <a:gd fmla="val 50000" name="adj1"/>
              <a:gd fmla="val 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Mada"/>
                <a:ea typeface="Mada"/>
                <a:cs typeface="Mada"/>
                <a:sym typeface="Mada"/>
              </a:rPr>
              <a:t>Hyperthyroidism:</a:t>
            </a:r>
            <a:endParaRPr b="1">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Refers to disorders in which the thyroid gland secretes increased amounts of hormones</a:t>
            </a:r>
            <a:endParaRPr baseline="30000" sz="1200">
              <a:latin typeface="Mada"/>
              <a:ea typeface="Mada"/>
              <a:cs typeface="Mada"/>
              <a:sym typeface="Mada"/>
            </a:endParaRPr>
          </a:p>
        </p:txBody>
      </p:sp>
      <p:graphicFrame>
        <p:nvGraphicFramePr>
          <p:cNvPr id="250" name="Google Shape;250;p39"/>
          <p:cNvGraphicFramePr/>
          <p:nvPr/>
        </p:nvGraphicFramePr>
        <p:xfrm>
          <a:off x="952500" y="7766800"/>
          <a:ext cx="3000000" cy="3000000"/>
        </p:xfrm>
        <a:graphic>
          <a:graphicData uri="http://schemas.openxmlformats.org/drawingml/2006/table">
            <a:tbl>
              <a:tblPr>
                <a:noFill/>
                <a:tableStyleId>{5150FAF8-75C3-458A-86D8-373EE0D840DD}</a:tableStyleId>
              </a:tblPr>
              <a:tblGrid>
                <a:gridCol w="2553225"/>
                <a:gridCol w="2381775"/>
              </a:tblGrid>
              <a:tr h="506700">
                <a:tc>
                  <a:txBody>
                    <a:bodyPr/>
                    <a:lstStyle/>
                    <a:p>
                      <a:pPr indent="0" lvl="0" marL="0" rtl="0" algn="l">
                        <a:spcBef>
                          <a:spcPts val="0"/>
                        </a:spcBef>
                        <a:spcAft>
                          <a:spcPts val="0"/>
                        </a:spcAft>
                        <a:buNone/>
                      </a:pPr>
                      <a:r>
                        <a:rPr b="1" lang="en" sz="1200">
                          <a:solidFill>
                            <a:schemeClr val="dk1"/>
                          </a:solidFill>
                          <a:latin typeface="Mada"/>
                          <a:ea typeface="Mada"/>
                          <a:cs typeface="Mada"/>
                          <a:sym typeface="Mada"/>
                        </a:rPr>
                        <a:t>Also defined as:</a:t>
                      </a:r>
                      <a:r>
                        <a:rPr b="1" lang="en">
                          <a:solidFill>
                            <a:schemeClr val="dk1"/>
                          </a:solidFill>
                          <a:latin typeface="Mada"/>
                          <a:ea typeface="Mada"/>
                          <a:cs typeface="Mada"/>
                          <a:sym typeface="Mada"/>
                        </a:rPr>
                        <a:t> </a:t>
                      </a:r>
                      <a:r>
                        <a:rPr lang="en" sz="1200">
                          <a:latin typeface="Mada"/>
                          <a:ea typeface="Mada"/>
                          <a:cs typeface="Mada"/>
                          <a:sym typeface="Mada"/>
                        </a:rPr>
                        <a:t>Hypermetabolic state cause by thyroid hormone excess at the tissue level</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8E8DE"/>
                    </a:solidFill>
                  </a:tcPr>
                </a:tc>
                <a:tc>
                  <a:txBody>
                    <a:bodyPr/>
                    <a:lstStyle/>
                    <a:p>
                      <a:pPr indent="0" lvl="0" marL="0" rtl="0" algn="l">
                        <a:spcBef>
                          <a:spcPts val="0"/>
                        </a:spcBef>
                        <a:spcAft>
                          <a:spcPts val="0"/>
                        </a:spcAft>
                        <a:buNone/>
                      </a:pPr>
                      <a:r>
                        <a:rPr b="1" lang="en" sz="1200">
                          <a:latin typeface="Mada"/>
                          <a:ea typeface="Mada"/>
                          <a:cs typeface="Mada"/>
                          <a:sym typeface="Mada"/>
                        </a:rPr>
                        <a:t>Also </a:t>
                      </a:r>
                      <a:r>
                        <a:rPr b="1" lang="en" sz="1200">
                          <a:latin typeface="Mada"/>
                          <a:ea typeface="Mada"/>
                          <a:cs typeface="Mada"/>
                          <a:sym typeface="Mada"/>
                        </a:rPr>
                        <a:t>defined</a:t>
                      </a:r>
                      <a:r>
                        <a:rPr b="1" lang="en" sz="1200">
                          <a:latin typeface="Mada"/>
                          <a:ea typeface="Mada"/>
                          <a:cs typeface="Mada"/>
                          <a:sym typeface="Mada"/>
                        </a:rPr>
                        <a:t> as:</a:t>
                      </a:r>
                      <a:r>
                        <a:rPr b="1" lang="en">
                          <a:latin typeface="Mada"/>
                          <a:ea typeface="Mada"/>
                          <a:cs typeface="Mada"/>
                          <a:sym typeface="Mada"/>
                        </a:rPr>
                        <a:t> </a:t>
                      </a:r>
                      <a:r>
                        <a:rPr lang="en" sz="1200">
                          <a:latin typeface="Mada"/>
                          <a:ea typeface="Mada"/>
                          <a:cs typeface="Mada"/>
                          <a:sym typeface="Mada"/>
                        </a:rPr>
                        <a:t>Increased thyroid hormone synthesis and secretion</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8E8DE"/>
                    </a:solidFill>
                  </a:tcPr>
                </a:tc>
              </a:tr>
              <a:tr h="381000">
                <a:tc>
                  <a:txBody>
                    <a:bodyPr/>
                    <a:lstStyle/>
                    <a:p>
                      <a:pPr indent="0" lvl="0" marL="0" rtl="0" algn="l">
                        <a:spcBef>
                          <a:spcPts val="0"/>
                        </a:spcBef>
                        <a:spcAft>
                          <a:spcPts val="0"/>
                        </a:spcAft>
                        <a:buNone/>
                      </a:pPr>
                      <a:r>
                        <a:rPr lang="en" sz="1200">
                          <a:latin typeface="Mada"/>
                          <a:ea typeface="Mada"/>
                          <a:cs typeface="Mada"/>
                          <a:sym typeface="Mada"/>
                        </a:rPr>
                        <a:t>Not all patients with thyrotoxicosis have hyperthyroidism</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Mada"/>
                          <a:ea typeface="Mada"/>
                          <a:cs typeface="Mada"/>
                          <a:sym typeface="Mada"/>
                        </a:rPr>
                        <a:t>All patients with hyperthyroidism have thyrotoxicosis</a:t>
                      </a:r>
                      <a:endParaRPr sz="12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cxnSp>
        <p:nvCxnSpPr>
          <p:cNvPr id="251" name="Google Shape;251;p39"/>
          <p:cNvCxnSpPr>
            <a:stCxn id="248" idx="1"/>
          </p:cNvCxnSpPr>
          <p:nvPr/>
        </p:nvCxnSpPr>
        <p:spPr>
          <a:xfrm>
            <a:off x="2204293" y="7309401"/>
            <a:ext cx="1800" cy="451200"/>
          </a:xfrm>
          <a:prstGeom prst="straightConnector1">
            <a:avLst/>
          </a:prstGeom>
          <a:noFill/>
          <a:ln cap="flat" cmpd="sng" w="9525">
            <a:solidFill>
              <a:schemeClr val="dk2"/>
            </a:solidFill>
            <a:prstDash val="solid"/>
            <a:round/>
            <a:headEnd len="med" w="med" type="none"/>
            <a:tailEnd len="med" w="med" type="triangle"/>
          </a:ln>
        </p:spPr>
      </p:cxnSp>
      <p:cxnSp>
        <p:nvCxnSpPr>
          <p:cNvPr id="252" name="Google Shape;252;p39"/>
          <p:cNvCxnSpPr/>
          <p:nvPr/>
        </p:nvCxnSpPr>
        <p:spPr>
          <a:xfrm>
            <a:off x="4606575" y="7309401"/>
            <a:ext cx="1800" cy="451200"/>
          </a:xfrm>
          <a:prstGeom prst="straightConnector1">
            <a:avLst/>
          </a:prstGeom>
          <a:noFill/>
          <a:ln cap="flat" cmpd="sng" w="9525">
            <a:solidFill>
              <a:schemeClr val="dk2"/>
            </a:solidFill>
            <a:prstDash val="solid"/>
            <a:round/>
            <a:headEnd len="med" w="med" type="none"/>
            <a:tailEnd len="med" w="med" type="triangle"/>
          </a:ln>
        </p:spPr>
      </p:cxnSp>
      <p:sp>
        <p:nvSpPr>
          <p:cNvPr id="253" name="Google Shape;253;p39"/>
          <p:cNvSpPr txBox="1"/>
          <p:nvPr/>
        </p:nvSpPr>
        <p:spPr>
          <a:xfrm>
            <a:off x="1278675" y="9172300"/>
            <a:ext cx="4073100" cy="30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Causes of Thyrotoxicosis</a:t>
            </a:r>
            <a:r>
              <a:rPr b="1" baseline="30000" lang="en" sz="1800">
                <a:solidFill>
                  <a:srgbClr val="6AA84F"/>
                </a:solidFill>
                <a:latin typeface="Mada"/>
                <a:ea typeface="Mada"/>
                <a:cs typeface="Mada"/>
                <a:sym typeface="Mada"/>
              </a:rPr>
              <a:t>2</a:t>
            </a:r>
            <a:endParaRPr b="1" baseline="30000" sz="1800">
              <a:solidFill>
                <a:srgbClr val="6AA84F"/>
              </a:solidFill>
              <a:latin typeface="Mada"/>
              <a:ea typeface="Mada"/>
              <a:cs typeface="Mada"/>
              <a:sym typeface="Mada"/>
            </a:endParaRPr>
          </a:p>
        </p:txBody>
      </p:sp>
      <p:sp>
        <p:nvSpPr>
          <p:cNvPr id="254" name="Google Shape;254;p39"/>
          <p:cNvSpPr/>
          <p:nvPr/>
        </p:nvSpPr>
        <p:spPr>
          <a:xfrm rot="5400000">
            <a:off x="2017350" y="9808307"/>
            <a:ext cx="1490700" cy="1009800"/>
          </a:xfrm>
          <a:prstGeom prst="leftArrow">
            <a:avLst>
              <a:gd fmla="val 50000" name="adj1"/>
              <a:gd fmla="val 50000" name="adj2"/>
            </a:avLst>
          </a:prstGeom>
          <a:solidFill>
            <a:srgbClr val="78B8A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Georgia"/>
                <a:ea typeface="Georgia"/>
                <a:cs typeface="Georgia"/>
                <a:sym typeface="Georgia"/>
              </a:rPr>
              <a:t>With High RAIU</a:t>
            </a:r>
            <a:endParaRPr b="1" sz="1200">
              <a:solidFill>
                <a:srgbClr val="FFFFFF"/>
              </a:solidFill>
              <a:latin typeface="Georgia"/>
              <a:ea typeface="Georgia"/>
              <a:cs typeface="Georgia"/>
              <a:sym typeface="Georgia"/>
            </a:endParaRPr>
          </a:p>
        </p:txBody>
      </p:sp>
      <p:sp>
        <p:nvSpPr>
          <p:cNvPr id="255" name="Google Shape;255;p39"/>
          <p:cNvSpPr/>
          <p:nvPr/>
        </p:nvSpPr>
        <p:spPr>
          <a:xfrm rot="-5400000">
            <a:off x="3179550" y="9808095"/>
            <a:ext cx="1490700" cy="1009800"/>
          </a:xfrm>
          <a:prstGeom prst="leftArrow">
            <a:avLst>
              <a:gd fmla="val 50000" name="adj1"/>
              <a:gd fmla="val 50000" name="adj2"/>
            </a:avLst>
          </a:prstGeom>
          <a:solidFill>
            <a:srgbClr val="31404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Georgia"/>
                <a:ea typeface="Georgia"/>
                <a:cs typeface="Georgia"/>
                <a:sym typeface="Georgia"/>
              </a:rPr>
              <a:t>With low RAIU</a:t>
            </a:r>
            <a:endParaRPr b="1" sz="1200">
              <a:solidFill>
                <a:srgbClr val="FFFFFF"/>
              </a:solidFill>
              <a:latin typeface="Georgia"/>
              <a:ea typeface="Georgia"/>
              <a:cs typeface="Georgia"/>
              <a:sym typeface="Georgia"/>
            </a:endParaRPr>
          </a:p>
        </p:txBody>
      </p:sp>
      <p:sp>
        <p:nvSpPr>
          <p:cNvPr id="256" name="Google Shape;256;p39"/>
          <p:cNvSpPr txBox="1"/>
          <p:nvPr/>
        </p:nvSpPr>
        <p:spPr>
          <a:xfrm>
            <a:off x="-95675" y="9917700"/>
            <a:ext cx="2829900" cy="100470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Graves’ disease (60-80%)</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Multinodular goitre (14%)</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Adenomas/ Carcinomas</a:t>
            </a:r>
            <a:endParaRPr sz="1100">
              <a:latin typeface="Mada"/>
              <a:ea typeface="Mada"/>
              <a:cs typeface="Mada"/>
              <a:sym typeface="Mada"/>
            </a:endParaRPr>
          </a:p>
        </p:txBody>
      </p:sp>
      <p:cxnSp>
        <p:nvCxnSpPr>
          <p:cNvPr id="257" name="Google Shape;257;p39"/>
          <p:cNvCxnSpPr/>
          <p:nvPr/>
        </p:nvCxnSpPr>
        <p:spPr>
          <a:xfrm>
            <a:off x="282000" y="11041100"/>
            <a:ext cx="1638300" cy="0"/>
          </a:xfrm>
          <a:prstGeom prst="straightConnector1">
            <a:avLst/>
          </a:prstGeom>
          <a:noFill/>
          <a:ln cap="flat" cmpd="sng" w="19050">
            <a:solidFill>
              <a:srgbClr val="78B8A3"/>
            </a:solidFill>
            <a:prstDash val="solid"/>
            <a:miter lim="800000"/>
            <a:headEnd len="med" w="med" type="oval"/>
            <a:tailEnd len="med" w="med" type="oval"/>
          </a:ln>
        </p:spPr>
      </p:cxnSp>
      <p:cxnSp>
        <p:nvCxnSpPr>
          <p:cNvPr id="258" name="Google Shape;258;p39"/>
          <p:cNvCxnSpPr/>
          <p:nvPr/>
        </p:nvCxnSpPr>
        <p:spPr>
          <a:xfrm>
            <a:off x="282000" y="9720300"/>
            <a:ext cx="1638300" cy="0"/>
          </a:xfrm>
          <a:prstGeom prst="straightConnector1">
            <a:avLst/>
          </a:prstGeom>
          <a:noFill/>
          <a:ln cap="flat" cmpd="sng" w="19050">
            <a:solidFill>
              <a:srgbClr val="78B8A3"/>
            </a:solidFill>
            <a:prstDash val="solid"/>
            <a:miter lim="800000"/>
            <a:headEnd len="med" w="med" type="oval"/>
            <a:tailEnd len="med" w="med" type="oval"/>
          </a:ln>
        </p:spPr>
      </p:cxnSp>
      <p:cxnSp>
        <p:nvCxnSpPr>
          <p:cNvPr id="259" name="Google Shape;259;p39"/>
          <p:cNvCxnSpPr/>
          <p:nvPr/>
        </p:nvCxnSpPr>
        <p:spPr>
          <a:xfrm>
            <a:off x="4734600" y="11041100"/>
            <a:ext cx="1638300" cy="0"/>
          </a:xfrm>
          <a:prstGeom prst="straightConnector1">
            <a:avLst/>
          </a:prstGeom>
          <a:noFill/>
          <a:ln cap="flat" cmpd="sng" w="19050">
            <a:solidFill>
              <a:srgbClr val="314043"/>
            </a:solidFill>
            <a:prstDash val="solid"/>
            <a:miter lim="800000"/>
            <a:headEnd len="med" w="med" type="oval"/>
            <a:tailEnd len="med" w="med" type="oval"/>
          </a:ln>
        </p:spPr>
      </p:cxnSp>
      <p:cxnSp>
        <p:nvCxnSpPr>
          <p:cNvPr id="260" name="Google Shape;260;p39"/>
          <p:cNvCxnSpPr/>
          <p:nvPr/>
        </p:nvCxnSpPr>
        <p:spPr>
          <a:xfrm>
            <a:off x="4658400" y="9615525"/>
            <a:ext cx="1638300" cy="0"/>
          </a:xfrm>
          <a:prstGeom prst="straightConnector1">
            <a:avLst/>
          </a:prstGeom>
          <a:noFill/>
          <a:ln cap="flat" cmpd="sng" w="19050">
            <a:solidFill>
              <a:srgbClr val="314043"/>
            </a:solidFill>
            <a:prstDash val="solid"/>
            <a:miter lim="800000"/>
            <a:headEnd len="med" w="med" type="oval"/>
            <a:tailEnd len="med" w="med" type="oval"/>
          </a:ln>
        </p:spPr>
      </p:cxnSp>
      <p:sp>
        <p:nvSpPr>
          <p:cNvPr id="261" name="Google Shape;261;p39"/>
          <p:cNvSpPr txBox="1"/>
          <p:nvPr/>
        </p:nvSpPr>
        <p:spPr>
          <a:xfrm>
            <a:off x="4187250" y="9647463"/>
            <a:ext cx="2733000" cy="13617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SzPts val="1100"/>
              <a:buFont typeface="Mada"/>
              <a:buChar char="●"/>
            </a:pPr>
            <a:r>
              <a:rPr lang="en" sz="1200">
                <a:solidFill>
                  <a:schemeClr val="dk1"/>
                </a:solidFill>
                <a:latin typeface="Mada"/>
                <a:ea typeface="Mada"/>
                <a:cs typeface="Mada"/>
                <a:sym typeface="Mada"/>
              </a:rPr>
              <a:t>Thyroiditis</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Iodine-induced thyrotoxicosis:</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Drugs (e.g. amiodarone</a:t>
            </a:r>
            <a:r>
              <a:rPr baseline="30000" lang="en" sz="1200">
                <a:solidFill>
                  <a:srgbClr val="6AA84F"/>
                </a:solidFill>
                <a:latin typeface="Mada"/>
                <a:ea typeface="Mada"/>
                <a:cs typeface="Mada"/>
                <a:sym typeface="Mada"/>
              </a:rPr>
              <a:t>3</a:t>
            </a:r>
            <a:r>
              <a:rPr lang="en" sz="1200">
                <a:solidFill>
                  <a:schemeClr val="dk1"/>
                </a:solidFill>
                <a:latin typeface="Mada"/>
                <a:ea typeface="Mada"/>
                <a:cs typeface="Mada"/>
                <a:sym typeface="Mada"/>
              </a:rPr>
              <a:t>)</a:t>
            </a:r>
            <a:endParaRPr sz="600">
              <a:solidFill>
                <a:schemeClr val="dk1"/>
              </a:solidFill>
              <a:latin typeface="Mada"/>
              <a:ea typeface="Mada"/>
              <a:cs typeface="Mada"/>
              <a:sym typeface="Mada"/>
            </a:endParaRPr>
          </a:p>
          <a:p>
            <a:pPr indent="0" lvl="0" marL="914400" rtl="0" algn="l">
              <a:spcBef>
                <a:spcPts val="0"/>
              </a:spcBef>
              <a:spcAft>
                <a:spcPts val="0"/>
              </a:spcAft>
              <a:buNone/>
            </a:pPr>
            <a:r>
              <a:t/>
            </a:r>
            <a:endParaRPr sz="6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Radiografic contrast media</a:t>
            </a:r>
            <a:endParaRPr sz="1200">
              <a:solidFill>
                <a:schemeClr val="dk1"/>
              </a:solidFill>
              <a:latin typeface="Mada"/>
              <a:ea typeface="Mada"/>
              <a:cs typeface="Mada"/>
              <a:sym typeface="Mada"/>
            </a:endParaRPr>
          </a:p>
        </p:txBody>
      </p:sp>
      <p:sp>
        <p:nvSpPr>
          <p:cNvPr id="262" name="Google Shape;262;p39"/>
          <p:cNvSpPr txBox="1"/>
          <p:nvPr/>
        </p:nvSpPr>
        <p:spPr>
          <a:xfrm>
            <a:off x="31050" y="11278225"/>
            <a:ext cx="68823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Regardless of the cause. Therefor we can consider </a:t>
            </a:r>
            <a:r>
              <a:rPr lang="en" sz="900">
                <a:solidFill>
                  <a:srgbClr val="6AA84F"/>
                </a:solidFill>
                <a:latin typeface="Mada"/>
                <a:ea typeface="Mada"/>
                <a:cs typeface="Mada"/>
                <a:sym typeface="Mada"/>
              </a:rPr>
              <a:t>hyperthyroidism is a type of thyrotoxicosis but not vise versa.</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 Tested by hyperactive iodine uptake.</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3: a powerful </a:t>
            </a:r>
            <a:r>
              <a:rPr lang="en" sz="900">
                <a:solidFill>
                  <a:srgbClr val="6AA84F"/>
                </a:solidFill>
                <a:latin typeface="Mada"/>
                <a:ea typeface="Mada"/>
                <a:cs typeface="Mada"/>
                <a:sym typeface="Mada"/>
              </a:rPr>
              <a:t>anti arrhythmic drug that contains iodine.</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0"/>
          <p:cNvSpPr txBox="1"/>
          <p:nvPr/>
        </p:nvSpPr>
        <p:spPr>
          <a:xfrm>
            <a:off x="308700" y="6562725"/>
            <a:ext cx="6320700" cy="2278200"/>
          </a:xfrm>
          <a:prstGeom prst="rect">
            <a:avLst/>
          </a:prstGeom>
          <a:noFill/>
          <a:ln cap="flat" cmpd="sng" w="9525">
            <a:solidFill>
              <a:srgbClr val="1D7E74"/>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0"/>
          <p:cNvSpPr txBox="1"/>
          <p:nvPr/>
        </p:nvSpPr>
        <p:spPr>
          <a:xfrm>
            <a:off x="1333500" y="133350"/>
            <a:ext cx="42483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Features of Diseases</a:t>
            </a:r>
            <a:endParaRPr b="1" sz="2400">
              <a:solidFill>
                <a:srgbClr val="314043"/>
              </a:solidFill>
              <a:latin typeface="Georgia"/>
              <a:ea typeface="Georgia"/>
              <a:cs typeface="Georgia"/>
              <a:sym typeface="Georgia"/>
            </a:endParaRPr>
          </a:p>
        </p:txBody>
      </p:sp>
      <p:sp>
        <p:nvSpPr>
          <p:cNvPr id="269" name="Google Shape;269;p40"/>
          <p:cNvSpPr/>
          <p:nvPr/>
        </p:nvSpPr>
        <p:spPr>
          <a:xfrm>
            <a:off x="100" y="715600"/>
            <a:ext cx="6840000" cy="365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Features of Graves’ Disease (diffuse toxic goiter)</a:t>
            </a:r>
            <a:endParaRPr b="1" sz="1800">
              <a:solidFill>
                <a:srgbClr val="78B8A3"/>
              </a:solidFill>
              <a:latin typeface="Mada"/>
              <a:ea typeface="Mada"/>
              <a:cs typeface="Mada"/>
              <a:sym typeface="Mada"/>
            </a:endParaRPr>
          </a:p>
        </p:txBody>
      </p:sp>
      <p:sp>
        <p:nvSpPr>
          <p:cNvPr id="270" name="Google Shape;270;p40"/>
          <p:cNvSpPr txBox="1"/>
          <p:nvPr/>
        </p:nvSpPr>
        <p:spPr>
          <a:xfrm>
            <a:off x="297300" y="1068100"/>
            <a:ext cx="6320700" cy="2771700"/>
          </a:xfrm>
          <a:prstGeom prst="rect">
            <a:avLst/>
          </a:prstGeom>
          <a:noFill/>
          <a:ln cap="flat" cmpd="sng" w="9525">
            <a:solidFill>
              <a:srgbClr val="1D7E74"/>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Cause by thyroid stimulating </a:t>
            </a:r>
            <a:r>
              <a:rPr b="1" lang="en" sz="1200">
                <a:highlight>
                  <a:srgbClr val="C8E8DE"/>
                </a:highlight>
                <a:latin typeface="Mada"/>
                <a:ea typeface="Mada"/>
                <a:cs typeface="Mada"/>
                <a:sym typeface="Mada"/>
              </a:rPr>
              <a:t>immunoglobulins</a:t>
            </a:r>
            <a:r>
              <a:rPr lang="en" sz="1200">
                <a:latin typeface="Mada"/>
                <a:ea typeface="Mada"/>
                <a:cs typeface="Mada"/>
                <a:sym typeface="Mada"/>
              </a:rPr>
              <a:t> that stimulate TSH receptor, resulting in sustained thyroid over activity.</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Mainly in young adults </a:t>
            </a:r>
            <a:r>
              <a:rPr b="1" lang="en" sz="1200">
                <a:highlight>
                  <a:srgbClr val="C8E8DE"/>
                </a:highlight>
                <a:latin typeface="Mada"/>
                <a:ea typeface="Mada"/>
                <a:cs typeface="Mada"/>
                <a:sym typeface="Mada"/>
              </a:rPr>
              <a:t>aged 20-25</a:t>
            </a:r>
            <a:endParaRPr b="1" sz="1200">
              <a:highlight>
                <a:srgbClr val="C8E8DE"/>
              </a:highlight>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5 times more frequent in </a:t>
            </a:r>
            <a:r>
              <a:rPr b="1" lang="en" sz="1200">
                <a:highlight>
                  <a:srgbClr val="C8E8DE"/>
                </a:highlight>
                <a:latin typeface="Mada"/>
                <a:ea typeface="Mada"/>
                <a:cs typeface="Mada"/>
                <a:sym typeface="Mada"/>
              </a:rPr>
              <a:t>women</a:t>
            </a:r>
            <a:endParaRPr b="1" sz="1200">
              <a:highlight>
                <a:srgbClr val="C8E8DE"/>
              </a:highlight>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Swelling and soft tissues  of hands and feet</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Clubbing of fingers and toes</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Half of cases have </a:t>
            </a:r>
            <a:r>
              <a:rPr b="1" lang="en" sz="1200">
                <a:highlight>
                  <a:srgbClr val="C8E8DE"/>
                </a:highlight>
                <a:latin typeface="Mada"/>
                <a:ea typeface="Mada"/>
                <a:cs typeface="Mada"/>
                <a:sym typeface="Mada"/>
              </a:rPr>
              <a:t>Exophthalmos</a:t>
            </a:r>
            <a:r>
              <a:rPr lang="en" sz="1200">
                <a:highlight>
                  <a:srgbClr val="C8E8DE"/>
                </a:highlight>
                <a:latin typeface="Mada"/>
                <a:ea typeface="Mada"/>
                <a:cs typeface="Mada"/>
                <a:sym typeface="Mada"/>
              </a:rPr>
              <a:t> </a:t>
            </a:r>
            <a:r>
              <a:rPr lang="en" sz="1200">
                <a:latin typeface="Mada"/>
                <a:ea typeface="Mada"/>
                <a:cs typeface="Mada"/>
                <a:sym typeface="Mada"/>
              </a:rPr>
              <a:t>(not seen with other causes of hyperthyroidism)</a:t>
            </a:r>
            <a:endParaRPr sz="1200">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5% have </a:t>
            </a:r>
            <a:r>
              <a:rPr b="1" lang="en" sz="1200">
                <a:highlight>
                  <a:srgbClr val="C8E8DE"/>
                </a:highlight>
                <a:latin typeface="Mada"/>
                <a:ea typeface="Mada"/>
                <a:cs typeface="Mada"/>
                <a:sym typeface="Mada"/>
              </a:rPr>
              <a:t>pretibial myxedemia</a:t>
            </a:r>
            <a:r>
              <a:rPr lang="en" sz="1200">
                <a:latin typeface="Mada"/>
                <a:ea typeface="Mada"/>
                <a:cs typeface="Mada"/>
                <a:sym typeface="Mada"/>
              </a:rPr>
              <a:t> (thyroid dermopathy)</a:t>
            </a:r>
            <a:endParaRPr sz="1200">
              <a:latin typeface="Mada"/>
              <a:ea typeface="Mada"/>
              <a:cs typeface="Mada"/>
              <a:sym typeface="Mada"/>
            </a:endParaRPr>
          </a:p>
        </p:txBody>
      </p:sp>
      <p:sp>
        <p:nvSpPr>
          <p:cNvPr id="271" name="Google Shape;271;p40"/>
          <p:cNvSpPr/>
          <p:nvPr/>
        </p:nvSpPr>
        <p:spPr>
          <a:xfrm>
            <a:off x="1400275" y="4055438"/>
            <a:ext cx="4099200" cy="504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78B8A3"/>
                </a:solidFill>
                <a:latin typeface="Mada"/>
                <a:ea typeface="Mada"/>
                <a:cs typeface="Mada"/>
                <a:sym typeface="Mada"/>
              </a:rPr>
              <a:t>Features of Toxic Multinodular Goiter</a:t>
            </a:r>
            <a:endParaRPr b="1" sz="1800">
              <a:solidFill>
                <a:srgbClr val="78B8A3"/>
              </a:solidFill>
              <a:latin typeface="Mada"/>
              <a:ea typeface="Mada"/>
              <a:cs typeface="Mada"/>
              <a:sym typeface="Mada"/>
            </a:endParaRPr>
          </a:p>
        </p:txBody>
      </p:sp>
      <p:sp>
        <p:nvSpPr>
          <p:cNvPr id="272" name="Google Shape;272;p40"/>
          <p:cNvSpPr txBox="1"/>
          <p:nvPr/>
        </p:nvSpPr>
        <p:spPr>
          <a:xfrm>
            <a:off x="297175" y="4497700"/>
            <a:ext cx="6320700" cy="1442400"/>
          </a:xfrm>
          <a:prstGeom prst="rect">
            <a:avLst/>
          </a:prstGeom>
          <a:noFill/>
          <a:ln cap="flat" cmpd="sng" w="9525">
            <a:solidFill>
              <a:srgbClr val="1D7E74"/>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Second most common cause of hyperthyroidism</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Most cases in women in </a:t>
            </a:r>
            <a:r>
              <a:rPr b="1" lang="en" sz="1200">
                <a:highlight>
                  <a:srgbClr val="C8E8DE"/>
                </a:highlight>
                <a:latin typeface="Mada"/>
                <a:ea typeface="Mada"/>
                <a:cs typeface="Mada"/>
                <a:sym typeface="Mada"/>
              </a:rPr>
              <a:t>5th to 7th decades</a:t>
            </a:r>
            <a:endParaRPr b="1" sz="1200">
              <a:highlight>
                <a:srgbClr val="C8E8DE"/>
              </a:highlight>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Often have </a:t>
            </a:r>
            <a:r>
              <a:rPr b="1" lang="en" sz="1200">
                <a:highlight>
                  <a:srgbClr val="C8E8DE"/>
                </a:highlight>
                <a:latin typeface="Mada"/>
                <a:ea typeface="Mada"/>
                <a:cs typeface="Mada"/>
                <a:sym typeface="Mada"/>
              </a:rPr>
              <a:t>long-standing goiter</a:t>
            </a:r>
            <a:r>
              <a:rPr lang="en" sz="1200">
                <a:latin typeface="Mada"/>
                <a:ea typeface="Mada"/>
                <a:cs typeface="Mada"/>
                <a:sym typeface="Mada"/>
              </a:rPr>
              <a:t> </a:t>
            </a:r>
            <a:r>
              <a:rPr lang="en" sz="1200">
                <a:solidFill>
                  <a:srgbClr val="6AA84F"/>
                </a:solidFill>
                <a:latin typeface="Mada"/>
                <a:ea typeface="Mada"/>
                <a:cs typeface="Mada"/>
                <a:sym typeface="Mada"/>
              </a:rPr>
              <a:t>(chronic)</a:t>
            </a:r>
            <a:endParaRPr sz="1200">
              <a:solidFill>
                <a:srgbClr val="6AA84F"/>
              </a:solidFill>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Symptoms usually develop slowly</a:t>
            </a:r>
            <a:endParaRPr sz="1200">
              <a:latin typeface="Mada"/>
              <a:ea typeface="Mada"/>
              <a:cs typeface="Mada"/>
              <a:sym typeface="Mada"/>
            </a:endParaRPr>
          </a:p>
        </p:txBody>
      </p:sp>
      <p:sp>
        <p:nvSpPr>
          <p:cNvPr id="273" name="Google Shape;273;p40"/>
          <p:cNvSpPr/>
          <p:nvPr/>
        </p:nvSpPr>
        <p:spPr>
          <a:xfrm>
            <a:off x="2552850" y="6219050"/>
            <a:ext cx="1809600" cy="365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78B8A3"/>
                </a:solidFill>
                <a:latin typeface="Mada"/>
                <a:ea typeface="Mada"/>
                <a:cs typeface="Mada"/>
                <a:sym typeface="Mada"/>
              </a:rPr>
              <a:t>Thyrotoxicosis</a:t>
            </a:r>
            <a:endParaRPr sz="1800">
              <a:solidFill>
                <a:srgbClr val="78B8A3"/>
              </a:solidFill>
              <a:latin typeface="Mada"/>
              <a:ea typeface="Mada"/>
              <a:cs typeface="Mada"/>
              <a:sym typeface="Mada"/>
            </a:endParaRPr>
          </a:p>
        </p:txBody>
      </p:sp>
      <p:sp>
        <p:nvSpPr>
          <p:cNvPr id="274" name="Google Shape;274;p40"/>
          <p:cNvSpPr txBox="1"/>
          <p:nvPr/>
        </p:nvSpPr>
        <p:spPr>
          <a:xfrm>
            <a:off x="3906250" y="6711300"/>
            <a:ext cx="2597400" cy="22782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Arrhythmia</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Thyroid enlargement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Warm, moist skin</a:t>
            </a:r>
            <a:endParaRPr b="1" sz="1200">
              <a:solidFill>
                <a:srgbClr val="FF0000"/>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Exophthalmos</a:t>
            </a:r>
            <a:endParaRPr b="1" sz="1200">
              <a:solidFill>
                <a:srgbClr val="FF0000"/>
              </a:solidFill>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Pretibial</a:t>
            </a:r>
            <a:r>
              <a:rPr b="1" lang="en" sz="1200">
                <a:solidFill>
                  <a:srgbClr val="FF0000"/>
                </a:solidFill>
                <a:latin typeface="Mada"/>
                <a:ea typeface="Mada"/>
                <a:cs typeface="Mada"/>
                <a:sym typeface="Mada"/>
              </a:rPr>
              <a:t> myxedema</a:t>
            </a:r>
            <a:endParaRPr sz="1200">
              <a:solidFill>
                <a:srgbClr val="FF0000"/>
              </a:solidFill>
              <a:latin typeface="Mada"/>
              <a:ea typeface="Mada"/>
              <a:cs typeface="Mada"/>
              <a:sym typeface="Mada"/>
            </a:endParaRPr>
          </a:p>
        </p:txBody>
      </p:sp>
      <p:pic>
        <p:nvPicPr>
          <p:cNvPr id="275" name="Google Shape;275;p40"/>
          <p:cNvPicPr preferRelativeResize="0"/>
          <p:nvPr/>
        </p:nvPicPr>
        <p:blipFill>
          <a:blip r:embed="rId3">
            <a:alphaModFix/>
          </a:blip>
          <a:stretch>
            <a:fillRect/>
          </a:stretch>
        </p:blipFill>
        <p:spPr>
          <a:xfrm>
            <a:off x="3906250" y="1768521"/>
            <a:ext cx="1252500" cy="1035900"/>
          </a:xfrm>
          <a:prstGeom prst="roundRect">
            <a:avLst>
              <a:gd fmla="val 16667" name="adj"/>
            </a:avLst>
          </a:prstGeom>
          <a:noFill/>
          <a:ln>
            <a:noFill/>
          </a:ln>
        </p:spPr>
      </p:pic>
      <p:sp>
        <p:nvSpPr>
          <p:cNvPr id="276" name="Google Shape;276;p40"/>
          <p:cNvSpPr txBox="1"/>
          <p:nvPr/>
        </p:nvSpPr>
        <p:spPr>
          <a:xfrm>
            <a:off x="3971925" y="2714625"/>
            <a:ext cx="1457400" cy="2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999999"/>
                </a:solidFill>
                <a:latin typeface="Mada"/>
                <a:ea typeface="Mada"/>
                <a:cs typeface="Mada"/>
                <a:sym typeface="Mada"/>
              </a:rPr>
              <a:t>pretibial myxedema</a:t>
            </a:r>
            <a:endParaRPr sz="800">
              <a:solidFill>
                <a:srgbClr val="999999"/>
              </a:solidFill>
              <a:latin typeface="Mada"/>
              <a:ea typeface="Mada"/>
              <a:cs typeface="Mada"/>
              <a:sym typeface="Mada"/>
            </a:endParaRPr>
          </a:p>
        </p:txBody>
      </p:sp>
      <p:pic>
        <p:nvPicPr>
          <p:cNvPr id="277" name="Google Shape;277;p40"/>
          <p:cNvPicPr preferRelativeResize="0"/>
          <p:nvPr/>
        </p:nvPicPr>
        <p:blipFill rotWithShape="1">
          <a:blip r:embed="rId4">
            <a:alphaModFix/>
          </a:blip>
          <a:srcRect b="70446" l="1934" r="46765" t="4043"/>
          <a:stretch/>
        </p:blipFill>
        <p:spPr>
          <a:xfrm>
            <a:off x="5248275" y="1616127"/>
            <a:ext cx="1252500" cy="498300"/>
          </a:xfrm>
          <a:prstGeom prst="roundRect">
            <a:avLst>
              <a:gd fmla="val 16667" name="adj"/>
            </a:avLst>
          </a:prstGeom>
          <a:noFill/>
          <a:ln>
            <a:noFill/>
          </a:ln>
        </p:spPr>
      </p:pic>
      <p:sp>
        <p:nvSpPr>
          <p:cNvPr id="278" name="Google Shape;278;p40"/>
          <p:cNvSpPr txBox="1"/>
          <p:nvPr/>
        </p:nvSpPr>
        <p:spPr>
          <a:xfrm>
            <a:off x="5483925" y="2019300"/>
            <a:ext cx="8574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999999"/>
                </a:solidFill>
                <a:latin typeface="Mada"/>
                <a:ea typeface="Mada"/>
                <a:cs typeface="Mada"/>
                <a:sym typeface="Mada"/>
              </a:rPr>
              <a:t>Exophthalmos</a:t>
            </a:r>
            <a:endParaRPr sz="800">
              <a:solidFill>
                <a:srgbClr val="999999"/>
              </a:solidFill>
            </a:endParaRPr>
          </a:p>
        </p:txBody>
      </p:sp>
      <p:pic>
        <p:nvPicPr>
          <p:cNvPr id="279" name="Google Shape;279;p40"/>
          <p:cNvPicPr preferRelativeResize="0"/>
          <p:nvPr/>
        </p:nvPicPr>
        <p:blipFill rotWithShape="1">
          <a:blip r:embed="rId4">
            <a:alphaModFix/>
          </a:blip>
          <a:srcRect b="8519" l="1934" r="46765" t="58649"/>
          <a:stretch/>
        </p:blipFill>
        <p:spPr>
          <a:xfrm>
            <a:off x="5248275" y="2301924"/>
            <a:ext cx="1252500" cy="641400"/>
          </a:xfrm>
          <a:prstGeom prst="roundRect">
            <a:avLst>
              <a:gd fmla="val 16667" name="adj"/>
            </a:avLst>
          </a:prstGeom>
          <a:noFill/>
          <a:ln>
            <a:noFill/>
          </a:ln>
        </p:spPr>
      </p:pic>
      <p:sp>
        <p:nvSpPr>
          <p:cNvPr id="280" name="Google Shape;280;p40"/>
          <p:cNvSpPr txBox="1"/>
          <p:nvPr/>
        </p:nvSpPr>
        <p:spPr>
          <a:xfrm>
            <a:off x="6064950" y="2352825"/>
            <a:ext cx="7050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999999"/>
                </a:solidFill>
                <a:highlight>
                  <a:srgbClr val="FFFFFF"/>
                </a:highlight>
                <a:latin typeface="Mada"/>
                <a:ea typeface="Mada"/>
                <a:cs typeface="Mada"/>
                <a:sym typeface="Mada"/>
              </a:rPr>
              <a:t>Normal</a:t>
            </a:r>
            <a:endParaRPr sz="800">
              <a:solidFill>
                <a:srgbClr val="999999"/>
              </a:solidFill>
              <a:highlight>
                <a:srgbClr val="FFFFFF"/>
              </a:highlight>
            </a:endParaRPr>
          </a:p>
        </p:txBody>
      </p:sp>
      <p:sp>
        <p:nvSpPr>
          <p:cNvPr id="281" name="Google Shape;281;p40"/>
          <p:cNvSpPr txBox="1"/>
          <p:nvPr/>
        </p:nvSpPr>
        <p:spPr>
          <a:xfrm>
            <a:off x="6064950" y="2552850"/>
            <a:ext cx="705000" cy="2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999999"/>
                </a:solidFill>
                <a:highlight>
                  <a:srgbClr val="FFFFFF"/>
                </a:highlight>
                <a:latin typeface="Mada"/>
                <a:ea typeface="Mada"/>
                <a:cs typeface="Mada"/>
                <a:sym typeface="Mada"/>
              </a:rPr>
              <a:t>Goiter</a:t>
            </a:r>
            <a:endParaRPr sz="800">
              <a:solidFill>
                <a:srgbClr val="999999"/>
              </a:solidFill>
              <a:highlight>
                <a:srgbClr val="FFFFFF"/>
              </a:highlight>
            </a:endParaRPr>
          </a:p>
        </p:txBody>
      </p:sp>
      <p:sp>
        <p:nvSpPr>
          <p:cNvPr id="282" name="Google Shape;282;p40"/>
          <p:cNvSpPr txBox="1"/>
          <p:nvPr/>
        </p:nvSpPr>
        <p:spPr>
          <a:xfrm>
            <a:off x="716950" y="6875450"/>
            <a:ext cx="3189300" cy="2078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Irritability</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Dysphoria</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Heat intolerance and sweating</a:t>
            </a:r>
            <a:r>
              <a:rPr b="1" baseline="30000" lang="en" sz="1200">
                <a:solidFill>
                  <a:srgbClr val="6AA84F"/>
                </a:solidFill>
                <a:latin typeface="Mada"/>
                <a:ea typeface="Mada"/>
                <a:cs typeface="Mada"/>
                <a:sym typeface="Mada"/>
              </a:rPr>
              <a:t>1</a:t>
            </a:r>
            <a:endParaRPr b="1" baseline="30000" sz="600">
              <a:solidFill>
                <a:srgbClr val="6AA84F"/>
              </a:solidFill>
              <a:latin typeface="Mada"/>
              <a:ea typeface="Mada"/>
              <a:cs typeface="Mada"/>
              <a:sym typeface="Mada"/>
            </a:endParaRPr>
          </a:p>
          <a:p>
            <a:pPr indent="0" lvl="0" marL="457200" rtl="0" algn="l">
              <a:spcBef>
                <a:spcPts val="0"/>
              </a:spcBef>
              <a:spcAft>
                <a:spcPts val="0"/>
              </a:spcAft>
              <a:buNone/>
            </a:pPr>
            <a:r>
              <a:t/>
            </a:r>
            <a:endParaRPr b="1" sz="6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Palpitations</a:t>
            </a:r>
            <a:endParaRPr b="1" sz="600">
              <a:solidFill>
                <a:srgbClr val="FF0000"/>
              </a:solidFill>
              <a:latin typeface="Mada"/>
              <a:ea typeface="Mada"/>
              <a:cs typeface="Mada"/>
              <a:sym typeface="Mada"/>
            </a:endParaRPr>
          </a:p>
          <a:p>
            <a:pPr indent="0" lvl="0" marL="457200" rtl="0" algn="l">
              <a:spcBef>
                <a:spcPts val="0"/>
              </a:spcBef>
              <a:spcAft>
                <a:spcPts val="0"/>
              </a:spcAft>
              <a:buNone/>
            </a:pPr>
            <a:r>
              <a:t/>
            </a:r>
            <a:endParaRPr b="1"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Fatigue &amp; weakness</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Weight loss</a:t>
            </a:r>
            <a:r>
              <a:rPr b="1" baseline="30000" lang="en" sz="1200">
                <a:solidFill>
                  <a:srgbClr val="6AA84F"/>
                </a:solidFill>
                <a:latin typeface="Mada"/>
                <a:ea typeface="Mada"/>
                <a:cs typeface="Mada"/>
                <a:sym typeface="Mada"/>
              </a:rPr>
              <a:t>2</a:t>
            </a:r>
            <a:endParaRPr b="1" baseline="30000" sz="600">
              <a:solidFill>
                <a:srgbClr val="6AA84F"/>
              </a:solidFill>
              <a:latin typeface="Mada"/>
              <a:ea typeface="Mada"/>
              <a:cs typeface="Mada"/>
              <a:sym typeface="Mada"/>
            </a:endParaRPr>
          </a:p>
          <a:p>
            <a:pPr indent="0" lvl="0" marL="457200" rtl="0" algn="l">
              <a:spcBef>
                <a:spcPts val="0"/>
              </a:spcBef>
              <a:spcAft>
                <a:spcPts val="0"/>
              </a:spcAft>
              <a:buNone/>
            </a:pPr>
            <a:r>
              <a:t/>
            </a:r>
            <a:endParaRPr b="1"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Diarrhea</a:t>
            </a:r>
            <a:endParaRPr sz="1200">
              <a:latin typeface="Mada"/>
              <a:ea typeface="Mada"/>
              <a:cs typeface="Mada"/>
              <a:sym typeface="Mada"/>
            </a:endParaRPr>
          </a:p>
        </p:txBody>
      </p:sp>
      <p:sp>
        <p:nvSpPr>
          <p:cNvPr id="283" name="Google Shape;283;p40"/>
          <p:cNvSpPr txBox="1"/>
          <p:nvPr/>
        </p:nvSpPr>
        <p:spPr>
          <a:xfrm>
            <a:off x="838200" y="6562725"/>
            <a:ext cx="17049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highlight>
                  <a:srgbClr val="C8E8DE"/>
                </a:highlight>
                <a:latin typeface="Mada"/>
                <a:ea typeface="Mada"/>
                <a:cs typeface="Mada"/>
                <a:sym typeface="Mada"/>
              </a:rPr>
              <a:t>Symptoms:</a:t>
            </a:r>
            <a:endParaRPr b="1" sz="1800">
              <a:highlight>
                <a:srgbClr val="C8E8DE"/>
              </a:highlight>
              <a:latin typeface="Mada"/>
              <a:ea typeface="Mada"/>
              <a:cs typeface="Mada"/>
              <a:sym typeface="Mada"/>
            </a:endParaRPr>
          </a:p>
        </p:txBody>
      </p:sp>
      <p:sp>
        <p:nvSpPr>
          <p:cNvPr id="284" name="Google Shape;284;p40"/>
          <p:cNvSpPr txBox="1"/>
          <p:nvPr/>
        </p:nvSpPr>
        <p:spPr>
          <a:xfrm>
            <a:off x="4038600" y="6562725"/>
            <a:ext cx="17049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highlight>
                  <a:srgbClr val="C8E8DE"/>
                </a:highlight>
                <a:latin typeface="Mada"/>
                <a:ea typeface="Mada"/>
                <a:cs typeface="Mada"/>
                <a:sym typeface="Mada"/>
              </a:rPr>
              <a:t>Signs:</a:t>
            </a:r>
            <a:endParaRPr b="1" sz="1800">
              <a:highlight>
                <a:srgbClr val="C8E8DE"/>
              </a:highlight>
              <a:latin typeface="Mada"/>
              <a:ea typeface="Mada"/>
              <a:cs typeface="Mada"/>
              <a:sym typeface="Mada"/>
            </a:endParaRPr>
          </a:p>
        </p:txBody>
      </p:sp>
      <p:sp>
        <p:nvSpPr>
          <p:cNvPr id="285" name="Google Shape;285;p40"/>
          <p:cNvSpPr txBox="1"/>
          <p:nvPr/>
        </p:nvSpPr>
        <p:spPr>
          <a:xfrm>
            <a:off x="907950" y="9308388"/>
            <a:ext cx="50994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Treatment of Hyperthyroidism</a:t>
            </a:r>
            <a:endParaRPr b="1" sz="2400">
              <a:solidFill>
                <a:srgbClr val="314043"/>
              </a:solidFill>
              <a:latin typeface="Georgia"/>
              <a:ea typeface="Georgia"/>
              <a:cs typeface="Georgia"/>
              <a:sym typeface="Georgia"/>
            </a:endParaRPr>
          </a:p>
        </p:txBody>
      </p:sp>
      <p:sp>
        <p:nvSpPr>
          <p:cNvPr id="286" name="Google Shape;286;p40"/>
          <p:cNvSpPr/>
          <p:nvPr/>
        </p:nvSpPr>
        <p:spPr>
          <a:xfrm>
            <a:off x="-9025" y="10278349"/>
            <a:ext cx="12594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287" name="Google Shape;287;p40"/>
          <p:cNvSpPr/>
          <p:nvPr/>
        </p:nvSpPr>
        <p:spPr>
          <a:xfrm>
            <a:off x="1249831" y="10278088"/>
            <a:ext cx="12828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88" name="Google Shape;288;p40"/>
          <p:cNvSpPr/>
          <p:nvPr/>
        </p:nvSpPr>
        <p:spPr>
          <a:xfrm>
            <a:off x="2517980" y="10278349"/>
            <a:ext cx="12711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89" name="Google Shape;289;p40"/>
          <p:cNvSpPr/>
          <p:nvPr/>
        </p:nvSpPr>
        <p:spPr>
          <a:xfrm>
            <a:off x="3786891" y="10278349"/>
            <a:ext cx="12828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0" name="Google Shape;290;p40"/>
          <p:cNvSpPr/>
          <p:nvPr/>
        </p:nvSpPr>
        <p:spPr>
          <a:xfrm>
            <a:off x="5067025" y="10278349"/>
            <a:ext cx="17820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nvGrpSpPr>
          <p:cNvPr id="291" name="Google Shape;291;p40"/>
          <p:cNvGrpSpPr/>
          <p:nvPr/>
        </p:nvGrpSpPr>
        <p:grpSpPr>
          <a:xfrm>
            <a:off x="583901" y="9951982"/>
            <a:ext cx="665280" cy="658022"/>
            <a:chOff x="2186592" y="3408140"/>
            <a:chExt cx="1008000" cy="1008000"/>
          </a:xfrm>
        </p:grpSpPr>
        <p:sp>
          <p:nvSpPr>
            <p:cNvPr id="292" name="Google Shape;292;p40"/>
            <p:cNvSpPr/>
            <p:nvPr/>
          </p:nvSpPr>
          <p:spPr>
            <a:xfrm>
              <a:off x="2186592" y="3408140"/>
              <a:ext cx="1008000" cy="1008000"/>
            </a:xfrm>
            <a:prstGeom prst="ellipse">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93" name="Google Shape;293;p40"/>
            <p:cNvSpPr/>
            <p:nvPr/>
          </p:nvSpPr>
          <p:spPr>
            <a:xfrm>
              <a:off x="2384648" y="3606196"/>
              <a:ext cx="612000" cy="612000"/>
            </a:xfrm>
            <a:prstGeom prst="ellipse">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94" name="Google Shape;294;p40"/>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01</a:t>
              </a:r>
              <a:endParaRPr i="0" sz="1600" u="none" cap="none" strike="noStrike">
                <a:solidFill>
                  <a:srgbClr val="FFFFFF"/>
                </a:solidFill>
                <a:latin typeface="Exo"/>
                <a:ea typeface="Exo"/>
                <a:cs typeface="Exo"/>
                <a:sym typeface="Exo"/>
              </a:endParaRPr>
            </a:p>
          </p:txBody>
        </p:sp>
      </p:grpSp>
      <p:grpSp>
        <p:nvGrpSpPr>
          <p:cNvPr id="295" name="Google Shape;295;p40"/>
          <p:cNvGrpSpPr/>
          <p:nvPr/>
        </p:nvGrpSpPr>
        <p:grpSpPr>
          <a:xfrm>
            <a:off x="1855774" y="9951982"/>
            <a:ext cx="665280" cy="658022"/>
            <a:chOff x="4206972" y="3408140"/>
            <a:chExt cx="1008000" cy="1008000"/>
          </a:xfrm>
        </p:grpSpPr>
        <p:sp>
          <p:nvSpPr>
            <p:cNvPr id="296" name="Google Shape;296;p40"/>
            <p:cNvSpPr/>
            <p:nvPr/>
          </p:nvSpPr>
          <p:spPr>
            <a:xfrm>
              <a:off x="4206972" y="3408140"/>
              <a:ext cx="1008000" cy="1008000"/>
            </a:xfrm>
            <a:prstGeom prst="ellipse">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97" name="Google Shape;297;p40"/>
            <p:cNvSpPr/>
            <p:nvPr/>
          </p:nvSpPr>
          <p:spPr>
            <a:xfrm>
              <a:off x="4405028" y="3606196"/>
              <a:ext cx="612000" cy="612000"/>
            </a:xfrm>
            <a:prstGeom prst="ellipse">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98" name="Google Shape;298;p40"/>
            <p:cNvSpPr txBox="1"/>
            <p:nvPr/>
          </p:nvSpPr>
          <p:spPr>
            <a:xfrm>
              <a:off x="4284520" y="3673679"/>
              <a:ext cx="852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02</a:t>
              </a:r>
              <a:endParaRPr b="1" i="0" sz="1600" u="none" cap="none" strike="noStrike">
                <a:solidFill>
                  <a:srgbClr val="FFFFFF"/>
                </a:solidFill>
                <a:latin typeface="Exo"/>
                <a:ea typeface="Exo"/>
                <a:cs typeface="Exo"/>
                <a:sym typeface="Exo"/>
              </a:endParaRPr>
            </a:p>
          </p:txBody>
        </p:sp>
      </p:grpSp>
      <p:grpSp>
        <p:nvGrpSpPr>
          <p:cNvPr id="299" name="Google Shape;299;p40"/>
          <p:cNvGrpSpPr/>
          <p:nvPr/>
        </p:nvGrpSpPr>
        <p:grpSpPr>
          <a:xfrm>
            <a:off x="3127639" y="9951982"/>
            <a:ext cx="665280" cy="658022"/>
            <a:chOff x="5611128" y="3408140"/>
            <a:chExt cx="1008000" cy="1008000"/>
          </a:xfrm>
        </p:grpSpPr>
        <p:sp>
          <p:nvSpPr>
            <p:cNvPr id="300" name="Google Shape;300;p40"/>
            <p:cNvSpPr/>
            <p:nvPr/>
          </p:nvSpPr>
          <p:spPr>
            <a:xfrm>
              <a:off x="5611128" y="3408140"/>
              <a:ext cx="1008000" cy="1008000"/>
            </a:xfrm>
            <a:prstGeom prst="ellipse">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1" name="Google Shape;301;p40"/>
            <p:cNvSpPr/>
            <p:nvPr/>
          </p:nvSpPr>
          <p:spPr>
            <a:xfrm>
              <a:off x="5809184" y="3606196"/>
              <a:ext cx="612000" cy="612000"/>
            </a:xfrm>
            <a:prstGeom prst="ellipse">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2" name="Google Shape;302;p40"/>
            <p:cNvSpPr txBox="1"/>
            <p:nvPr/>
          </p:nvSpPr>
          <p:spPr>
            <a:xfrm>
              <a:off x="5695902" y="3732043"/>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03</a:t>
              </a:r>
              <a:endParaRPr b="1" i="0" sz="1600" u="none" cap="none" strike="noStrike">
                <a:solidFill>
                  <a:srgbClr val="FFFFFF"/>
                </a:solidFill>
                <a:latin typeface="Exo"/>
                <a:ea typeface="Exo"/>
                <a:cs typeface="Exo"/>
                <a:sym typeface="Exo"/>
              </a:endParaRPr>
            </a:p>
          </p:txBody>
        </p:sp>
      </p:grpSp>
      <p:grpSp>
        <p:nvGrpSpPr>
          <p:cNvPr id="303" name="Google Shape;303;p40"/>
          <p:cNvGrpSpPr/>
          <p:nvPr/>
        </p:nvGrpSpPr>
        <p:grpSpPr>
          <a:xfrm>
            <a:off x="4399503" y="9949044"/>
            <a:ext cx="665280" cy="658022"/>
            <a:chOff x="7015284" y="3403639"/>
            <a:chExt cx="1008000" cy="1008000"/>
          </a:xfrm>
        </p:grpSpPr>
        <p:sp>
          <p:nvSpPr>
            <p:cNvPr id="304" name="Google Shape;304;p40"/>
            <p:cNvSpPr/>
            <p:nvPr/>
          </p:nvSpPr>
          <p:spPr>
            <a:xfrm>
              <a:off x="7015284" y="3403639"/>
              <a:ext cx="1008000" cy="1008000"/>
            </a:xfrm>
            <a:prstGeom prst="ellipse">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5" name="Google Shape;305;p40"/>
            <p:cNvSpPr/>
            <p:nvPr/>
          </p:nvSpPr>
          <p:spPr>
            <a:xfrm>
              <a:off x="7213340" y="3601695"/>
              <a:ext cx="612000" cy="612000"/>
            </a:xfrm>
            <a:prstGeom prst="ellipse">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6" name="Google Shape;306;p40"/>
            <p:cNvSpPr txBox="1"/>
            <p:nvPr/>
          </p:nvSpPr>
          <p:spPr>
            <a:xfrm>
              <a:off x="7104519" y="3732043"/>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04</a:t>
              </a:r>
              <a:endParaRPr b="1" i="0" sz="1600" u="none" cap="none" strike="noStrike">
                <a:solidFill>
                  <a:srgbClr val="FFFFFF"/>
                </a:solidFill>
                <a:latin typeface="Exo"/>
                <a:ea typeface="Exo"/>
                <a:cs typeface="Exo"/>
                <a:sym typeface="Exo"/>
              </a:endParaRPr>
            </a:p>
          </p:txBody>
        </p:sp>
      </p:grpSp>
      <p:grpSp>
        <p:nvGrpSpPr>
          <p:cNvPr id="307" name="Google Shape;307;p40"/>
          <p:cNvGrpSpPr/>
          <p:nvPr/>
        </p:nvGrpSpPr>
        <p:grpSpPr>
          <a:xfrm>
            <a:off x="5671376" y="9951982"/>
            <a:ext cx="665280" cy="658022"/>
            <a:chOff x="9045606" y="3408140"/>
            <a:chExt cx="1008000" cy="1008000"/>
          </a:xfrm>
        </p:grpSpPr>
        <p:sp>
          <p:nvSpPr>
            <p:cNvPr id="308" name="Google Shape;308;p40"/>
            <p:cNvSpPr/>
            <p:nvPr/>
          </p:nvSpPr>
          <p:spPr>
            <a:xfrm>
              <a:off x="9045606" y="3408140"/>
              <a:ext cx="1008000" cy="1008000"/>
            </a:xfrm>
            <a:prstGeom prst="ellipse">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9" name="Google Shape;309;p40"/>
            <p:cNvSpPr/>
            <p:nvPr/>
          </p:nvSpPr>
          <p:spPr>
            <a:xfrm>
              <a:off x="9243662" y="3606196"/>
              <a:ext cx="612000" cy="612000"/>
            </a:xfrm>
            <a:prstGeom prst="ellipse">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0" name="Google Shape;310;p40"/>
            <p:cNvSpPr txBox="1"/>
            <p:nvPr/>
          </p:nvSpPr>
          <p:spPr>
            <a:xfrm>
              <a:off x="9139303" y="3742676"/>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05</a:t>
              </a:r>
              <a:endParaRPr b="1" i="0" sz="1600" u="none" cap="none" strike="noStrike">
                <a:solidFill>
                  <a:srgbClr val="FFFFFF"/>
                </a:solidFill>
                <a:latin typeface="Exo"/>
                <a:ea typeface="Exo"/>
                <a:cs typeface="Exo"/>
                <a:sym typeface="Exo"/>
              </a:endParaRPr>
            </a:p>
          </p:txBody>
        </p:sp>
      </p:grpSp>
      <p:sp>
        <p:nvSpPr>
          <p:cNvPr id="311" name="Google Shape;311;p40"/>
          <p:cNvSpPr txBox="1"/>
          <p:nvPr/>
        </p:nvSpPr>
        <p:spPr>
          <a:xfrm>
            <a:off x="286838" y="10681850"/>
            <a:ext cx="12594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Thioamides</a:t>
            </a:r>
            <a:endParaRPr b="1"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(Antithyroids)</a:t>
            </a:r>
            <a:endParaRPr b="1" sz="1200">
              <a:latin typeface="Mada"/>
              <a:ea typeface="Mada"/>
              <a:cs typeface="Mada"/>
              <a:sym typeface="Mada"/>
            </a:endParaRPr>
          </a:p>
        </p:txBody>
      </p:sp>
      <p:sp>
        <p:nvSpPr>
          <p:cNvPr id="312" name="Google Shape;312;p40"/>
          <p:cNvSpPr txBox="1"/>
          <p:nvPr/>
        </p:nvSpPr>
        <p:spPr>
          <a:xfrm>
            <a:off x="1638825" y="10681850"/>
            <a:ext cx="10191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Iodides\</a:t>
            </a:r>
            <a:endParaRPr b="1"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Iodine</a:t>
            </a:r>
            <a:endParaRPr b="1" sz="1200">
              <a:latin typeface="Mada"/>
              <a:ea typeface="Mada"/>
              <a:cs typeface="Mada"/>
              <a:sym typeface="Mada"/>
            </a:endParaRPr>
          </a:p>
        </p:txBody>
      </p:sp>
      <p:sp>
        <p:nvSpPr>
          <p:cNvPr id="313" name="Google Shape;313;p40"/>
          <p:cNvSpPr txBox="1"/>
          <p:nvPr/>
        </p:nvSpPr>
        <p:spPr>
          <a:xfrm>
            <a:off x="4277250" y="10681850"/>
            <a:ext cx="1019100" cy="238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1200">
                <a:solidFill>
                  <a:schemeClr val="dk1"/>
                </a:solidFill>
                <a:latin typeface="Calibri"/>
                <a:ea typeface="Calibri"/>
                <a:cs typeface="Calibri"/>
                <a:sym typeface="Calibri"/>
              </a:rPr>
              <a:t>β-blockers</a:t>
            </a:r>
            <a:endParaRPr b="1" sz="1200">
              <a:latin typeface="Mada"/>
              <a:ea typeface="Mada"/>
              <a:cs typeface="Mada"/>
              <a:sym typeface="Mada"/>
            </a:endParaRPr>
          </a:p>
        </p:txBody>
      </p:sp>
      <p:sp>
        <p:nvSpPr>
          <p:cNvPr id="314" name="Google Shape;314;p40"/>
          <p:cNvSpPr txBox="1"/>
          <p:nvPr/>
        </p:nvSpPr>
        <p:spPr>
          <a:xfrm>
            <a:off x="2934225" y="10681850"/>
            <a:ext cx="10191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Radioactive</a:t>
            </a:r>
            <a:endParaRPr b="1"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Iodine</a:t>
            </a:r>
            <a:endParaRPr b="1" sz="1200">
              <a:latin typeface="Mada"/>
              <a:ea typeface="Mada"/>
              <a:cs typeface="Mada"/>
              <a:sym typeface="Mada"/>
            </a:endParaRPr>
          </a:p>
        </p:txBody>
      </p:sp>
      <p:sp>
        <p:nvSpPr>
          <p:cNvPr id="315" name="Google Shape;315;p40"/>
          <p:cNvSpPr txBox="1"/>
          <p:nvPr/>
        </p:nvSpPr>
        <p:spPr>
          <a:xfrm>
            <a:off x="5525025" y="10681850"/>
            <a:ext cx="10191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Surgery</a:t>
            </a:r>
            <a:endParaRPr b="1" sz="1200">
              <a:latin typeface="Mada"/>
              <a:ea typeface="Mada"/>
              <a:cs typeface="Mada"/>
              <a:sym typeface="Mada"/>
            </a:endParaRPr>
          </a:p>
        </p:txBody>
      </p:sp>
      <p:sp>
        <p:nvSpPr>
          <p:cNvPr id="316" name="Google Shape;316;p40"/>
          <p:cNvSpPr txBox="1"/>
          <p:nvPr/>
        </p:nvSpPr>
        <p:spPr>
          <a:xfrm>
            <a:off x="31050" y="11278225"/>
            <a:ext cx="68823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Very typical </a:t>
            </a:r>
            <a:r>
              <a:rPr lang="en" sz="900">
                <a:solidFill>
                  <a:srgbClr val="6AA84F"/>
                </a:solidFill>
                <a:latin typeface="Mada"/>
                <a:ea typeface="Mada"/>
                <a:cs typeface="Mada"/>
                <a:sym typeface="Mada"/>
              </a:rPr>
              <a:t>presentation, characteristic for graves.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2:Despite increased food uptake</a:t>
            </a:r>
            <a:endParaRPr sz="9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1"/>
          <p:cNvSpPr txBox="1"/>
          <p:nvPr/>
        </p:nvSpPr>
        <p:spPr>
          <a:xfrm>
            <a:off x="870288" y="52013"/>
            <a:ext cx="5099400" cy="504900"/>
          </a:xfrm>
          <a:prstGeom prst="rect">
            <a:avLst/>
          </a:prstGeom>
          <a:noFill/>
          <a:ln>
            <a:noFill/>
          </a:ln>
        </p:spPr>
        <p:txBody>
          <a:bodyPr anchorCtr="0" anchor="ctr" bIns="91425" lIns="91425" spcFirstLastPara="1" rIns="91425" wrap="square" tIns="91425">
            <a:noAutofit/>
          </a:bodyPr>
          <a:lstStyle/>
          <a:p>
            <a:pPr indent="-368300" lvl="0" marL="457200" rtl="0" algn="ctr">
              <a:spcBef>
                <a:spcPts val="0"/>
              </a:spcBef>
              <a:spcAft>
                <a:spcPts val="0"/>
              </a:spcAft>
              <a:buClr>
                <a:srgbClr val="314043"/>
              </a:buClr>
              <a:buSzPts val="2200"/>
              <a:buFont typeface="Georgia"/>
              <a:buAutoNum type="arabicParenR"/>
            </a:pPr>
            <a:r>
              <a:rPr b="1" lang="en" sz="2200">
                <a:solidFill>
                  <a:srgbClr val="314043"/>
                </a:solidFill>
                <a:latin typeface="Georgia"/>
                <a:ea typeface="Georgia"/>
                <a:cs typeface="Georgia"/>
                <a:sym typeface="Georgia"/>
              </a:rPr>
              <a:t>Thioamides</a:t>
            </a:r>
            <a:endParaRPr b="1" sz="2200">
              <a:solidFill>
                <a:srgbClr val="314043"/>
              </a:solidFill>
              <a:latin typeface="Georgia"/>
              <a:ea typeface="Georgia"/>
              <a:cs typeface="Georgia"/>
              <a:sym typeface="Georgia"/>
            </a:endParaRPr>
          </a:p>
        </p:txBody>
      </p:sp>
      <p:graphicFrame>
        <p:nvGraphicFramePr>
          <p:cNvPr id="322" name="Google Shape;322;p41"/>
          <p:cNvGraphicFramePr/>
          <p:nvPr/>
        </p:nvGraphicFramePr>
        <p:xfrm>
          <a:off x="88075" y="471200"/>
          <a:ext cx="3000000" cy="3000000"/>
        </p:xfrm>
        <a:graphic>
          <a:graphicData uri="http://schemas.openxmlformats.org/drawingml/2006/table">
            <a:tbl>
              <a:tblPr>
                <a:noFill/>
                <a:tableStyleId>{5150FAF8-75C3-458A-86D8-373EE0D840DD}</a:tableStyleId>
              </a:tblPr>
              <a:tblGrid>
                <a:gridCol w="738175"/>
                <a:gridCol w="2998650"/>
                <a:gridCol w="2927000"/>
              </a:tblGrid>
              <a:tr h="4971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Propylthiouracil (PTU)</a:t>
                      </a:r>
                      <a:endParaRPr sz="1200">
                        <a:latin typeface="Mada"/>
                        <a:ea typeface="Mada"/>
                        <a:cs typeface="Mada"/>
                        <a:sym typeface="Mada"/>
                      </a:endParaRPr>
                    </a:p>
                  </a:txBody>
                  <a:tcPr marT="91425" marB="91425" marR="91425" marL="91425" anchor="ctr">
                    <a:solidFill>
                      <a:srgbClr val="A64D79"/>
                    </a:solidFill>
                  </a:tcPr>
                </a:tc>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txBody>
                  <a:tcPr marT="91425" marB="91425" marR="91425" marL="91425">
                    <a:solidFill>
                      <a:srgbClr val="B4A7D6"/>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Both</a:t>
                      </a:r>
                      <a:r>
                        <a:rPr b="1" lang="en" sz="1200">
                          <a:latin typeface="Mada"/>
                          <a:ea typeface="Mada"/>
                          <a:cs typeface="Mada"/>
                          <a:sym typeface="Mada"/>
                        </a:rPr>
                        <a:t> PTU and Methimazole:</a:t>
                      </a:r>
                      <a:r>
                        <a:rPr lang="en" sz="1200">
                          <a:latin typeface="Mada"/>
                          <a:ea typeface="Mada"/>
                          <a:cs typeface="Mada"/>
                          <a:sym typeface="Mada"/>
                        </a:rPr>
                        <a:t> Inhibits synthesis of thyroid hormones </a:t>
                      </a:r>
                      <a:r>
                        <a:rPr b="1" lang="en" sz="1200">
                          <a:solidFill>
                            <a:srgbClr val="FF0000"/>
                          </a:solidFill>
                          <a:latin typeface="Mada"/>
                          <a:ea typeface="Mada"/>
                          <a:cs typeface="Mada"/>
                          <a:sym typeface="Mada"/>
                        </a:rPr>
                        <a:t>by inhibiting the peroxidase enzyme </a:t>
                      </a:r>
                      <a:r>
                        <a:rPr lang="en" sz="1200">
                          <a:latin typeface="Mada"/>
                          <a:ea typeface="Mada"/>
                          <a:cs typeface="Mada"/>
                          <a:sym typeface="Mada"/>
                        </a:rPr>
                        <a:t>that catalyzes the iodination of tyrosine residues.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Additional  Mechanism for PTU </a:t>
                      </a:r>
                      <a:r>
                        <a:rPr b="1" lang="en" sz="1200" u="sng">
                          <a:solidFill>
                            <a:srgbClr val="FF0000"/>
                          </a:solidFill>
                          <a:latin typeface="Mada"/>
                          <a:ea typeface="Mada"/>
                          <a:cs typeface="Mada"/>
                          <a:sym typeface="Mada"/>
                        </a:rPr>
                        <a:t>ONLY</a:t>
                      </a:r>
                      <a:r>
                        <a:rPr lang="en" sz="1200">
                          <a:latin typeface="Mada"/>
                          <a:ea typeface="Mada"/>
                          <a:cs typeface="Mada"/>
                          <a:sym typeface="Mada"/>
                        </a:rPr>
                        <a:t>: </a:t>
                      </a:r>
                      <a:r>
                        <a:rPr lang="en" sz="1200">
                          <a:solidFill>
                            <a:schemeClr val="dk1"/>
                          </a:solidFill>
                          <a:latin typeface="Mada"/>
                          <a:ea typeface="Mada"/>
                          <a:cs typeface="Mada"/>
                          <a:sym typeface="Mada"/>
                        </a:rPr>
                        <a:t>blocks the conversion of T</a:t>
                      </a:r>
                      <a:r>
                        <a:rPr baseline="-25000" lang="en" sz="1200">
                          <a:solidFill>
                            <a:schemeClr val="dk1"/>
                          </a:solidFill>
                          <a:latin typeface="Mada"/>
                          <a:ea typeface="Mada"/>
                          <a:cs typeface="Mada"/>
                          <a:sym typeface="Mada"/>
                        </a:rPr>
                        <a:t>4 </a:t>
                      </a:r>
                      <a:r>
                        <a:rPr lang="en">
                          <a:solidFill>
                            <a:schemeClr val="dk1"/>
                          </a:solidFill>
                        </a:rPr>
                        <a:t> </a:t>
                      </a:r>
                      <a:r>
                        <a:rPr lang="en" sz="1200">
                          <a:solidFill>
                            <a:schemeClr val="dk1"/>
                          </a:solidFill>
                          <a:latin typeface="Mada"/>
                          <a:ea typeface="Mada"/>
                          <a:cs typeface="Mada"/>
                          <a:sym typeface="Mada"/>
                        </a:rPr>
                        <a:t>to T</a:t>
                      </a:r>
                      <a:r>
                        <a:rPr baseline="-25000" lang="en" sz="1200">
                          <a:solidFill>
                            <a:schemeClr val="dk1"/>
                          </a:solidFill>
                          <a:latin typeface="Mada"/>
                          <a:ea typeface="Mada"/>
                          <a:cs typeface="Mada"/>
                          <a:sym typeface="Mada"/>
                        </a:rPr>
                        <a:t>3</a:t>
                      </a:r>
                      <a:r>
                        <a:rPr lang="en">
                          <a:solidFill>
                            <a:schemeClr val="dk1"/>
                          </a:solidFill>
                        </a:rPr>
                        <a:t> </a:t>
                      </a:r>
                      <a:r>
                        <a:rPr lang="en" sz="1200">
                          <a:solidFill>
                            <a:schemeClr val="dk1"/>
                          </a:solidFill>
                          <a:latin typeface="Mada"/>
                          <a:ea typeface="Mada"/>
                          <a:cs typeface="Mada"/>
                          <a:sym typeface="Mada"/>
                        </a:rPr>
                        <a:t>in peripheral tissues</a:t>
                      </a:r>
                      <a:endParaRPr sz="1200">
                        <a:latin typeface="Mada"/>
                        <a:ea typeface="Mada"/>
                        <a:cs typeface="Mada"/>
                        <a:sym typeface="Mada"/>
                      </a:endParaRPr>
                    </a:p>
                  </a:txBody>
                  <a:tcPr marT="91425" marB="91425" marR="91425" marL="91425" anchor="ctr"/>
                </a:tc>
                <a:tc hMerge="1"/>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Rapidly absorbed</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Protein binding: 80-90%</a:t>
                      </a:r>
                      <a:endParaRPr b="1" sz="600">
                        <a:solidFill>
                          <a:srgbClr val="FF0000"/>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Accumulation: in thyroid</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Excreted by kidneys as inactive metabolite within 24 hours</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Half-life: 1.5 hours (short)</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Administered every 6-8 hours</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Rapidly absorbed</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Protein binding: most of the drug is free</a:t>
                      </a:r>
                      <a:r>
                        <a:rPr b="1" baseline="30000" lang="en" sz="1200">
                          <a:solidFill>
                            <a:srgbClr val="6AA84F"/>
                          </a:solidFill>
                          <a:latin typeface="Mada"/>
                          <a:ea typeface="Mada"/>
                          <a:cs typeface="Mada"/>
                          <a:sym typeface="Mada"/>
                        </a:rPr>
                        <a:t>1</a:t>
                      </a:r>
                      <a:endParaRPr b="1" baseline="30000" sz="600">
                        <a:solidFill>
                          <a:srgbClr val="6AA84F"/>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Accumulation: in thyroid</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Excretion is slow, 60-70% of drug is recovered in urine in 48 hours</a:t>
                      </a:r>
                      <a:r>
                        <a:rPr baseline="30000" lang="en" sz="1200">
                          <a:solidFill>
                            <a:srgbClr val="6AA84F"/>
                          </a:solidFill>
                          <a:latin typeface="Mada"/>
                          <a:ea typeface="Mada"/>
                          <a:cs typeface="Mada"/>
                          <a:sym typeface="Mada"/>
                        </a:rPr>
                        <a:t>2</a:t>
                      </a:r>
                      <a:endParaRPr baseline="30000" sz="600">
                        <a:solidFill>
                          <a:srgbClr val="6AA84F"/>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Half-life: 6 hours (long)</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 Administered every 8 hours</a:t>
                      </a:r>
                      <a:endParaRPr sz="1200">
                        <a:solidFill>
                          <a:schemeClr val="dk1"/>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Crosses placenta </a:t>
                      </a:r>
                      <a:r>
                        <a:rPr b="1" lang="en" sz="1200">
                          <a:latin typeface="Mada"/>
                          <a:ea typeface="Mada"/>
                          <a:cs typeface="Mada"/>
                          <a:sym typeface="Mada"/>
                        </a:rPr>
                        <a:t>less readily</a:t>
                      </a:r>
                      <a:r>
                        <a:rPr lang="en" sz="1200">
                          <a:latin typeface="Mada"/>
                          <a:ea typeface="Mada"/>
                          <a:cs typeface="Mada"/>
                          <a:sym typeface="Mada"/>
                        </a:rPr>
                        <a:t> as it is highly protein bound</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u="sng">
                          <a:solidFill>
                            <a:srgbClr val="FF0000"/>
                          </a:solidFill>
                          <a:latin typeface="Mada"/>
                          <a:ea typeface="Mada"/>
                          <a:cs typeface="Mada"/>
                          <a:sym typeface="Mada"/>
                        </a:rPr>
                        <a:t>Recommended</a:t>
                      </a:r>
                      <a:r>
                        <a:rPr b="1" lang="en" sz="1200">
                          <a:solidFill>
                            <a:srgbClr val="FF0000"/>
                          </a:solidFill>
                          <a:latin typeface="Mada"/>
                          <a:ea typeface="Mada"/>
                          <a:cs typeface="Mada"/>
                          <a:sym typeface="Mada"/>
                        </a:rPr>
                        <a:t> in pregnancy</a:t>
                      </a:r>
                      <a:endParaRPr b="1" sz="1200">
                        <a:solidFill>
                          <a:srgbClr val="FF0000"/>
                        </a:solidFill>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 Concentrated in thyroid &amp; </a:t>
                      </a:r>
                      <a:r>
                        <a:rPr b="1" lang="en" sz="1200">
                          <a:solidFill>
                            <a:srgbClr val="FF0000"/>
                          </a:solidFill>
                          <a:latin typeface="Mada"/>
                          <a:ea typeface="Mada"/>
                          <a:cs typeface="Mada"/>
                          <a:sym typeface="Mada"/>
                        </a:rPr>
                        <a:t>crosses placenta</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u="sng">
                          <a:solidFill>
                            <a:srgbClr val="FF0000"/>
                          </a:solidFill>
                          <a:latin typeface="Mada"/>
                          <a:ea typeface="Mada"/>
                          <a:cs typeface="Mada"/>
                          <a:sym typeface="Mada"/>
                        </a:rPr>
                        <a:t>Not</a:t>
                      </a:r>
                      <a:r>
                        <a:rPr b="1" lang="en" sz="1200">
                          <a:solidFill>
                            <a:srgbClr val="FF0000"/>
                          </a:solidFill>
                          <a:latin typeface="Mada"/>
                          <a:ea typeface="Mada"/>
                          <a:cs typeface="Mada"/>
                          <a:sym typeface="Mada"/>
                        </a:rPr>
                        <a:t>  recommended in pregnancy</a:t>
                      </a:r>
                      <a:endParaRPr b="1" sz="1200">
                        <a:solidFill>
                          <a:srgbClr val="FF0000"/>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Breast </a:t>
                      </a:r>
                      <a:r>
                        <a:rPr b="1" lang="en" sz="1300">
                          <a:solidFill>
                            <a:srgbClr val="FFFFFF"/>
                          </a:solidFill>
                          <a:latin typeface="Mada"/>
                          <a:ea typeface="Mada"/>
                          <a:cs typeface="Mada"/>
                          <a:sym typeface="Mada"/>
                        </a:rPr>
                        <a:t>feeding</a:t>
                      </a:r>
                      <a:endParaRPr b="1" sz="13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 Less secreted in breast milk</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u="sng">
                          <a:solidFill>
                            <a:srgbClr val="FF0000"/>
                          </a:solidFill>
                          <a:latin typeface="Mada"/>
                          <a:ea typeface="Mada"/>
                          <a:cs typeface="Mada"/>
                          <a:sym typeface="Mada"/>
                        </a:rPr>
                        <a:t>Recommended</a:t>
                      </a:r>
                      <a:endParaRPr b="1" sz="1200" u="sng">
                        <a:solidFill>
                          <a:srgbClr val="FF0000"/>
                        </a:solidFill>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Secreted</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u="sng">
                          <a:solidFill>
                            <a:srgbClr val="FF0000"/>
                          </a:solidFill>
                          <a:latin typeface="Mada"/>
                          <a:ea typeface="Mada"/>
                          <a:cs typeface="Mada"/>
                          <a:sym typeface="Mada"/>
                        </a:rPr>
                        <a:t>Not</a:t>
                      </a:r>
                      <a:r>
                        <a:rPr b="1" lang="en" sz="1200">
                          <a:solidFill>
                            <a:srgbClr val="FF0000"/>
                          </a:solidFill>
                          <a:latin typeface="Mada"/>
                          <a:ea typeface="Mada"/>
                          <a:cs typeface="Mada"/>
                          <a:sym typeface="Mada"/>
                        </a:rPr>
                        <a:t> recommended</a:t>
                      </a:r>
                      <a:endParaRPr b="1" sz="1200">
                        <a:solidFill>
                          <a:srgbClr val="FF0000"/>
                        </a:solidFill>
                        <a:latin typeface="Mada"/>
                        <a:ea typeface="Mada"/>
                        <a:cs typeface="Mada"/>
                        <a:sym typeface="Mada"/>
                      </a:endParaRPr>
                    </a:p>
                  </a:txBody>
                  <a:tcPr marT="91425" marB="91425" marR="91425" marL="91425" anchor="ctr"/>
                </a:tc>
              </a:tr>
              <a:tr h="381000">
                <a:tc row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ADRs</a:t>
                      </a:r>
                      <a:endParaRPr b="1">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Skin reactions (frequency: 4-6%): Urticarial or macular reaction</a:t>
                      </a:r>
                      <a:r>
                        <a:rPr baseline="30000" lang="en" sz="1200">
                          <a:solidFill>
                            <a:srgbClr val="6AA84F"/>
                          </a:solidFill>
                          <a:latin typeface="Mada"/>
                          <a:ea typeface="Mada"/>
                          <a:cs typeface="Mada"/>
                          <a:sym typeface="Mada"/>
                        </a:rPr>
                        <a:t>3</a:t>
                      </a:r>
                      <a:endParaRPr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Arthralgia (1-5%)</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GIT effects (1-5%): Gastric distress and nausea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Polyarthritis (1-2%): So-called anti-thyroid arthritis</a:t>
                      </a:r>
                      <a:r>
                        <a:rPr baseline="30000" lang="en" sz="1200">
                          <a:solidFill>
                            <a:srgbClr val="6AA84F"/>
                          </a:solidFill>
                          <a:latin typeface="Mada"/>
                          <a:ea typeface="Mada"/>
                          <a:cs typeface="Mada"/>
                          <a:sym typeface="Mada"/>
                        </a:rPr>
                        <a:t>4</a:t>
                      </a:r>
                      <a:endParaRPr baseline="30000" sz="1200">
                        <a:solidFill>
                          <a:srgbClr val="6AA84F"/>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Agranulocytosis</a:t>
                      </a:r>
                      <a:r>
                        <a:rPr lang="en" sz="1200">
                          <a:latin typeface="Mada"/>
                          <a:ea typeface="Mada"/>
                          <a:cs typeface="Mada"/>
                          <a:sym typeface="Mada"/>
                        </a:rPr>
                        <a:t> (0.1-0.5%): </a:t>
                      </a:r>
                      <a:r>
                        <a:rPr b="1" lang="en" sz="1200">
                          <a:solidFill>
                            <a:srgbClr val="FF0000"/>
                          </a:solidFill>
                          <a:latin typeface="Mada"/>
                          <a:ea typeface="Mada"/>
                          <a:cs typeface="Mada"/>
                          <a:sym typeface="Mada"/>
                        </a:rPr>
                        <a:t>Seen in patients with Graves’ disease</a:t>
                      </a:r>
                      <a:r>
                        <a:rPr lang="en" sz="1200">
                          <a:latin typeface="Mada"/>
                          <a:ea typeface="Mada"/>
                          <a:cs typeface="Mada"/>
                          <a:sym typeface="Mada"/>
                        </a:rPr>
                        <a:t>; occurs within 90 days of treatment</a:t>
                      </a:r>
                      <a:endParaRPr sz="1200">
                        <a:latin typeface="Mada"/>
                        <a:ea typeface="Mada"/>
                        <a:cs typeface="Mada"/>
                        <a:sym typeface="Mada"/>
                      </a:endParaRPr>
                    </a:p>
                  </a:txBody>
                  <a:tcPr marT="91425" marB="91425" marR="91425" marL="91425" anchor="ctr"/>
                </a:tc>
                <a:tc hMerge="1"/>
              </a:tr>
              <a:tr h="887700">
                <a:tc vMerge="1"/>
                <a:tc>
                  <a:txBody>
                    <a:bodyPr/>
                    <a:lstStyle/>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Immunoallergic hepatitis</a:t>
                      </a:r>
                      <a:r>
                        <a:rPr lang="en" sz="1200">
                          <a:latin typeface="Mada"/>
                          <a:ea typeface="Mada"/>
                          <a:cs typeface="Mada"/>
                          <a:sym typeface="Mada"/>
                        </a:rPr>
                        <a:t>(0.1-0.5%)</a:t>
                      </a:r>
                      <a:endParaRPr sz="600">
                        <a:latin typeface="Mada"/>
                        <a:ea typeface="Mada"/>
                        <a:cs typeface="Mada"/>
                        <a:sym typeface="Mada"/>
                      </a:endParaRPr>
                    </a:p>
                    <a:p>
                      <a:pPr indent="0" lvl="0" marL="9144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ANCA-positive vasculitis</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(Anti-neutrophil cytoplasmic antibodies</a:t>
                      </a:r>
                      <a:r>
                        <a:rPr baseline="30000" lang="en" sz="1200">
                          <a:solidFill>
                            <a:srgbClr val="6AA84F"/>
                          </a:solidFill>
                          <a:latin typeface="Mada"/>
                          <a:ea typeface="Mada"/>
                          <a:cs typeface="Mada"/>
                          <a:sym typeface="Mada"/>
                        </a:rPr>
                        <a:t>5</a:t>
                      </a:r>
                      <a:r>
                        <a:rPr lang="en" sz="1200">
                          <a:latin typeface="Mada"/>
                          <a:ea typeface="Mada"/>
                          <a:cs typeface="Mada"/>
                          <a:sym typeface="Mada"/>
                        </a:rPr>
                        <a:t>) (rare)</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Abnormal sense of taste or smell (rare)</a:t>
                      </a:r>
                      <a:endParaRPr sz="1200">
                        <a:latin typeface="Mada"/>
                        <a:ea typeface="Mada"/>
                        <a:cs typeface="Mada"/>
                        <a:sym typeface="Mada"/>
                      </a:endParaRPr>
                    </a:p>
                  </a:txBody>
                  <a:tcPr marT="91425" marB="91425" marR="91425" marL="91425" anchor="ctr"/>
                </a:tc>
              </a:tr>
            </a:tbl>
          </a:graphicData>
        </a:graphic>
      </p:graphicFrame>
      <p:sp>
        <p:nvSpPr>
          <p:cNvPr id="323" name="Google Shape;323;p41"/>
          <p:cNvSpPr txBox="1"/>
          <p:nvPr/>
        </p:nvSpPr>
        <p:spPr>
          <a:xfrm>
            <a:off x="3733800" y="619125"/>
            <a:ext cx="31503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Mada"/>
                <a:ea typeface="Mada"/>
                <a:cs typeface="Mada"/>
                <a:sym typeface="Mada"/>
              </a:rPr>
              <a:t>Carbimazole:</a:t>
            </a:r>
            <a:r>
              <a:rPr lang="en" sz="800">
                <a:latin typeface="Mada"/>
                <a:ea typeface="Mada"/>
                <a:cs typeface="Mada"/>
                <a:sym typeface="Mada"/>
              </a:rPr>
              <a:t> prodrug converted to the active metabolite </a:t>
            </a:r>
            <a:endParaRPr sz="800">
              <a:latin typeface="Mada"/>
              <a:ea typeface="Mada"/>
              <a:cs typeface="Mada"/>
              <a:sym typeface="Mada"/>
            </a:endParaRPr>
          </a:p>
          <a:p>
            <a:pPr indent="0" lvl="0" marL="0" rtl="0" algn="ctr">
              <a:spcBef>
                <a:spcPts val="0"/>
              </a:spcBef>
              <a:spcAft>
                <a:spcPts val="0"/>
              </a:spcAft>
              <a:buNone/>
            </a:pPr>
            <a:r>
              <a:rPr lang="en" sz="800">
                <a:latin typeface="Mada"/>
                <a:ea typeface="Mada"/>
                <a:cs typeface="Mada"/>
                <a:sym typeface="Mada"/>
              </a:rPr>
              <a:t>methimazole</a:t>
            </a:r>
            <a:endParaRPr sz="800">
              <a:latin typeface="Mada"/>
              <a:ea typeface="Mada"/>
              <a:cs typeface="Mada"/>
              <a:sym typeface="Mada"/>
            </a:endParaRPr>
          </a:p>
        </p:txBody>
      </p:sp>
      <p:sp>
        <p:nvSpPr>
          <p:cNvPr id="324" name="Google Shape;324;p41"/>
          <p:cNvSpPr txBox="1"/>
          <p:nvPr/>
        </p:nvSpPr>
        <p:spPr>
          <a:xfrm>
            <a:off x="3990975" y="400050"/>
            <a:ext cx="26670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Mada"/>
                <a:ea typeface="Mada"/>
                <a:cs typeface="Mada"/>
                <a:sym typeface="Mada"/>
              </a:rPr>
              <a:t>Methimazole\Carbimazole</a:t>
            </a:r>
            <a:endParaRPr/>
          </a:p>
        </p:txBody>
      </p:sp>
      <p:sp>
        <p:nvSpPr>
          <p:cNvPr id="325" name="Google Shape;325;p41"/>
          <p:cNvSpPr txBox="1"/>
          <p:nvPr/>
        </p:nvSpPr>
        <p:spPr>
          <a:xfrm>
            <a:off x="-9525" y="4108825"/>
            <a:ext cx="9429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lt1"/>
                </a:solidFill>
                <a:latin typeface="Mada"/>
                <a:ea typeface="Mada"/>
                <a:cs typeface="Mada"/>
                <a:sym typeface="Mada"/>
              </a:rPr>
              <a:t>Pregnancy</a:t>
            </a:r>
            <a:endParaRPr/>
          </a:p>
        </p:txBody>
      </p:sp>
      <p:sp>
        <p:nvSpPr>
          <p:cNvPr id="326" name="Google Shape;326;p41"/>
          <p:cNvSpPr txBox="1"/>
          <p:nvPr/>
        </p:nvSpPr>
        <p:spPr>
          <a:xfrm>
            <a:off x="0" y="7627325"/>
            <a:ext cx="68400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314043"/>
                </a:solidFill>
                <a:latin typeface="Georgia"/>
                <a:ea typeface="Georgia"/>
                <a:cs typeface="Georgia"/>
                <a:sym typeface="Georgia"/>
              </a:rPr>
              <a:t>2) Iodine\ Iodide</a:t>
            </a:r>
            <a:endParaRPr b="1" sz="2200">
              <a:solidFill>
                <a:srgbClr val="314043"/>
              </a:solidFill>
              <a:latin typeface="Georgia"/>
              <a:ea typeface="Georgia"/>
              <a:cs typeface="Georgia"/>
              <a:sym typeface="Georgia"/>
            </a:endParaRPr>
          </a:p>
        </p:txBody>
      </p:sp>
      <p:graphicFrame>
        <p:nvGraphicFramePr>
          <p:cNvPr id="327" name="Google Shape;327;p41"/>
          <p:cNvGraphicFramePr/>
          <p:nvPr/>
        </p:nvGraphicFramePr>
        <p:xfrm>
          <a:off x="88075" y="8048675"/>
          <a:ext cx="3000000" cy="3000000"/>
        </p:xfrm>
        <a:graphic>
          <a:graphicData uri="http://schemas.openxmlformats.org/drawingml/2006/table">
            <a:tbl>
              <a:tblPr>
                <a:noFill/>
                <a:tableStyleId>{5150FAF8-75C3-458A-86D8-373EE0D840DD}</a:tableStyleId>
              </a:tblPr>
              <a:tblGrid>
                <a:gridCol w="738175"/>
                <a:gridCol w="5925650"/>
              </a:tblGrid>
              <a:tr h="4590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1- Organic iodides: iopanoic acid or ipodate</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2- Potassium iodide or lugol’s solution</a:t>
                      </a:r>
                      <a:endParaRPr b="1">
                        <a:solidFill>
                          <a:srgbClr val="FFFFFF"/>
                        </a:solidFill>
                        <a:latin typeface="Mada"/>
                        <a:ea typeface="Mada"/>
                        <a:cs typeface="Mada"/>
                        <a:sym typeface="Mada"/>
                      </a:endParaRPr>
                    </a:p>
                  </a:txBody>
                  <a:tcPr marT="91425" marB="91425" marR="91425" marL="91425" anchor="ctr">
                    <a:solidFill>
                      <a:srgbClr val="6D9EEB"/>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Inhibit thyroid hormone  synthesis and release </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Block the peripheral conversion of T</a:t>
                      </a:r>
                      <a:r>
                        <a:rPr b="1" baseline="-25000" lang="en" sz="1200">
                          <a:solidFill>
                            <a:srgbClr val="FF0000"/>
                          </a:solidFill>
                          <a:latin typeface="Mada"/>
                          <a:ea typeface="Mada"/>
                          <a:cs typeface="Mada"/>
                          <a:sym typeface="Mada"/>
                        </a:rPr>
                        <a:t>4</a:t>
                      </a:r>
                      <a:r>
                        <a:rPr b="1" lang="en" sz="1200">
                          <a:solidFill>
                            <a:srgbClr val="FF0000"/>
                          </a:solidFill>
                          <a:latin typeface="Mada"/>
                          <a:ea typeface="Mada"/>
                          <a:cs typeface="Mada"/>
                          <a:sym typeface="Mada"/>
                        </a:rPr>
                        <a:t> to T</a:t>
                      </a:r>
                      <a:r>
                        <a:rPr b="1" baseline="-25000" lang="en" sz="1200">
                          <a:solidFill>
                            <a:srgbClr val="FF0000"/>
                          </a:solidFill>
                          <a:latin typeface="Mada"/>
                          <a:ea typeface="Mada"/>
                          <a:cs typeface="Mada"/>
                          <a:sym typeface="Mada"/>
                        </a:rPr>
                        <a:t>3</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The effect is </a:t>
                      </a:r>
                      <a:r>
                        <a:rPr b="1" lang="en" sz="1200">
                          <a:solidFill>
                            <a:srgbClr val="FF0000"/>
                          </a:solidFill>
                          <a:latin typeface="Mada"/>
                          <a:ea typeface="Mada"/>
                          <a:cs typeface="Mada"/>
                          <a:sym typeface="Mada"/>
                        </a:rPr>
                        <a:t>not sustained</a:t>
                      </a:r>
                      <a:r>
                        <a:rPr b="1" baseline="30000" lang="en" sz="1200">
                          <a:solidFill>
                            <a:srgbClr val="6AA84F"/>
                          </a:solidFill>
                          <a:latin typeface="Mada"/>
                          <a:ea typeface="Mada"/>
                          <a:cs typeface="Mada"/>
                          <a:sym typeface="Mada"/>
                        </a:rPr>
                        <a:t>6</a:t>
                      </a:r>
                      <a:r>
                        <a:rPr lang="en" sz="1200">
                          <a:latin typeface="Mada"/>
                          <a:ea typeface="Mada"/>
                          <a:cs typeface="Mada"/>
                          <a:sym typeface="Mada"/>
                        </a:rPr>
                        <a:t>  (produce a </a:t>
                      </a:r>
                      <a:r>
                        <a:rPr b="1" lang="en" sz="1200">
                          <a:solidFill>
                            <a:srgbClr val="FF0000"/>
                          </a:solidFill>
                          <a:latin typeface="Mada"/>
                          <a:ea typeface="Mada"/>
                          <a:cs typeface="Mada"/>
                          <a:sym typeface="Mada"/>
                        </a:rPr>
                        <a:t>temporary remission </a:t>
                      </a:r>
                      <a:r>
                        <a:rPr lang="en" sz="1200">
                          <a:latin typeface="Mada"/>
                          <a:ea typeface="Mada"/>
                          <a:cs typeface="Mada"/>
                          <a:sym typeface="Mada"/>
                        </a:rPr>
                        <a:t>of symptoms)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Prior to thyroid surgery</a:t>
                      </a:r>
                      <a:r>
                        <a:rPr b="1" lang="en" sz="1200">
                          <a:latin typeface="Mada"/>
                          <a:ea typeface="Mada"/>
                          <a:cs typeface="Mada"/>
                          <a:sym typeface="Mada"/>
                        </a:rPr>
                        <a:t> to decrease vascularity &amp; the size of gland</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Following radioactive iodine therapy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Thyrotoxicosis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C.I</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b="1" lang="en" sz="1200">
                          <a:latin typeface="Mada"/>
                          <a:ea typeface="Mada"/>
                          <a:cs typeface="Mada"/>
                          <a:sym typeface="Mada"/>
                        </a:rPr>
                        <a:t>Should not be used as single therapy</a:t>
                      </a:r>
                      <a:endParaRPr b="1"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latin typeface="Mada"/>
                          <a:ea typeface="Mada"/>
                          <a:cs typeface="Mada"/>
                          <a:sym typeface="Mada"/>
                        </a:rPr>
                        <a:t>Should not be used in pregnancy</a:t>
                      </a:r>
                      <a:r>
                        <a:rPr b="1" baseline="30000" lang="en" sz="1200">
                          <a:solidFill>
                            <a:srgbClr val="6AA84F"/>
                          </a:solidFill>
                          <a:latin typeface="Mada"/>
                          <a:ea typeface="Mada"/>
                          <a:cs typeface="Mada"/>
                          <a:sym typeface="Mada"/>
                        </a:rPr>
                        <a:t>7</a:t>
                      </a:r>
                      <a:endParaRPr baseline="30000" sz="1200">
                        <a:solidFill>
                          <a:srgbClr val="6AA84F"/>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May produce iodism</a:t>
                      </a:r>
                      <a:r>
                        <a:rPr baseline="30000" lang="en" sz="1200">
                          <a:solidFill>
                            <a:srgbClr val="6AA84F"/>
                          </a:solidFill>
                          <a:latin typeface="Mada"/>
                          <a:ea typeface="Mada"/>
                          <a:cs typeface="Mada"/>
                          <a:sym typeface="Mada"/>
                        </a:rPr>
                        <a:t>8</a:t>
                      </a:r>
                      <a:r>
                        <a:rPr lang="en" sz="1200">
                          <a:solidFill>
                            <a:schemeClr val="dk1"/>
                          </a:solidFill>
                          <a:latin typeface="Mada"/>
                          <a:ea typeface="Mada"/>
                          <a:cs typeface="Mada"/>
                          <a:sym typeface="Mada"/>
                        </a:rPr>
                        <a:t> (rare, as iodine isn’t much used now), </a:t>
                      </a:r>
                      <a:r>
                        <a:rPr lang="en" sz="1200">
                          <a:latin typeface="Mada"/>
                          <a:ea typeface="Mada"/>
                          <a:cs typeface="Mada"/>
                          <a:sym typeface="Mada"/>
                        </a:rPr>
                        <a:t>Iodism symptoms: skin rash, hypersalivation, oral ulcers, metallic taste, bad breath</a:t>
                      </a:r>
                      <a:endParaRPr sz="1200">
                        <a:latin typeface="Mada"/>
                        <a:ea typeface="Mada"/>
                        <a:cs typeface="Mada"/>
                        <a:sym typeface="Mada"/>
                      </a:endParaRPr>
                    </a:p>
                  </a:txBody>
                  <a:tcPr marT="91425" marB="91425" marR="91425" marL="91425" anchor="ctr"/>
                </a:tc>
              </a:tr>
            </a:tbl>
          </a:graphicData>
        </a:graphic>
      </p:graphicFrame>
      <p:sp>
        <p:nvSpPr>
          <p:cNvPr id="328" name="Google Shape;328;p41"/>
          <p:cNvSpPr txBox="1"/>
          <p:nvPr/>
        </p:nvSpPr>
        <p:spPr>
          <a:xfrm>
            <a:off x="31050" y="11249650"/>
            <a:ext cx="68823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More free drug = more drug available to induce its action                                             2: Long duration of action = less frequent administration.</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3: most common side effect.</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4: that is why when a patient comes complaining of arthritis always ask about medications.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5: test for ANCA levels when treating with PTU.</a:t>
            </a:r>
            <a:endParaRPr sz="9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900">
                <a:solidFill>
                  <a:srgbClr val="6AA84F"/>
                </a:solidFill>
                <a:latin typeface="Mada"/>
                <a:ea typeface="Mada"/>
                <a:cs typeface="Mada"/>
                <a:sym typeface="Mada"/>
              </a:rPr>
              <a:t>6</a:t>
            </a:r>
            <a:r>
              <a:rPr lang="en" sz="900">
                <a:solidFill>
                  <a:srgbClr val="6AA84F"/>
                </a:solidFill>
                <a:latin typeface="Mada"/>
                <a:ea typeface="Mada"/>
                <a:cs typeface="Mada"/>
                <a:sym typeface="Mada"/>
              </a:rPr>
              <a:t>: should not be given alone unless used for a short period of time.                             7: cross the placenta </a:t>
            </a:r>
            <a:endParaRPr sz="9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900">
                <a:solidFill>
                  <a:srgbClr val="6AA84F"/>
                </a:solidFill>
                <a:latin typeface="Mada"/>
                <a:ea typeface="Mada"/>
                <a:cs typeface="Mada"/>
                <a:sym typeface="Mada"/>
              </a:rPr>
              <a:t>8: only if given in large amounts </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2"/>
          <p:cNvSpPr txBox="1"/>
          <p:nvPr/>
        </p:nvSpPr>
        <p:spPr>
          <a:xfrm>
            <a:off x="-8915400" y="-78400"/>
            <a:ext cx="68400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2) Iodine\ Iodide</a:t>
            </a:r>
            <a:endParaRPr b="1" sz="2200">
              <a:solidFill>
                <a:srgbClr val="314043"/>
              </a:solidFill>
              <a:latin typeface="Georgia"/>
              <a:ea typeface="Georgia"/>
              <a:cs typeface="Georgia"/>
              <a:sym typeface="Georgia"/>
            </a:endParaRPr>
          </a:p>
        </p:txBody>
      </p:sp>
      <p:graphicFrame>
        <p:nvGraphicFramePr>
          <p:cNvPr id="334" name="Google Shape;334;p42"/>
          <p:cNvGraphicFramePr/>
          <p:nvPr/>
        </p:nvGraphicFramePr>
        <p:xfrm>
          <a:off x="-8827325" y="438200"/>
          <a:ext cx="3000000" cy="3000000"/>
        </p:xfrm>
        <a:graphic>
          <a:graphicData uri="http://schemas.openxmlformats.org/drawingml/2006/table">
            <a:tbl>
              <a:tblPr>
                <a:noFill/>
                <a:tableStyleId>{5150FAF8-75C3-458A-86D8-373EE0D840DD}</a:tableStyleId>
              </a:tblPr>
              <a:tblGrid>
                <a:gridCol w="738175"/>
                <a:gridCol w="5925650"/>
              </a:tblGrid>
              <a:tr h="3130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1- Organic iodides: iopanoic acid or ipodate</a:t>
                      </a:r>
                      <a:endParaRPr b="1">
                        <a:solidFill>
                          <a:srgbClr val="FFFFFF"/>
                        </a:solidFill>
                        <a:latin typeface="Mada"/>
                        <a:ea typeface="Mada"/>
                        <a:cs typeface="Mada"/>
                        <a:sym typeface="Mada"/>
                      </a:endParaRPr>
                    </a:p>
                    <a:p>
                      <a:pPr indent="0" lvl="0" marL="0" rtl="0" algn="ctr">
                        <a:spcBef>
                          <a:spcPts val="0"/>
                        </a:spcBef>
                        <a:spcAft>
                          <a:spcPts val="0"/>
                        </a:spcAft>
                        <a:buNone/>
                      </a:pPr>
                      <a:r>
                        <a:rPr b="1" lang="en">
                          <a:solidFill>
                            <a:srgbClr val="FFFFFF"/>
                          </a:solidFill>
                          <a:latin typeface="Mada"/>
                          <a:ea typeface="Mada"/>
                          <a:cs typeface="Mada"/>
                          <a:sym typeface="Mada"/>
                        </a:rPr>
                        <a:t>2- Potassium iodide or lugol’s solution</a:t>
                      </a:r>
                      <a:endParaRPr b="1">
                        <a:solidFill>
                          <a:srgbClr val="FFFFFF"/>
                        </a:solidFill>
                        <a:latin typeface="Mada"/>
                        <a:ea typeface="Mada"/>
                        <a:cs typeface="Mada"/>
                        <a:sym typeface="Mada"/>
                      </a:endParaRPr>
                    </a:p>
                  </a:txBody>
                  <a:tcPr marT="91425" marB="91425" marR="91425" marL="91425" anchor="ctr">
                    <a:solidFill>
                      <a:srgbClr val="6D9EEB"/>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Inhibit thyroid hormone  synthesis and release </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Block the peripheral conversion of T</a:t>
                      </a:r>
                      <a:r>
                        <a:rPr b="1" baseline="-25000" lang="en" sz="1200">
                          <a:solidFill>
                            <a:srgbClr val="FF0000"/>
                          </a:solidFill>
                          <a:latin typeface="Mada"/>
                          <a:ea typeface="Mada"/>
                          <a:cs typeface="Mada"/>
                          <a:sym typeface="Mada"/>
                        </a:rPr>
                        <a:t>4</a:t>
                      </a:r>
                      <a:r>
                        <a:rPr b="1" lang="en" sz="1200">
                          <a:solidFill>
                            <a:srgbClr val="FF0000"/>
                          </a:solidFill>
                          <a:latin typeface="Mada"/>
                          <a:ea typeface="Mada"/>
                          <a:cs typeface="Mada"/>
                          <a:sym typeface="Mada"/>
                        </a:rPr>
                        <a:t> to T</a:t>
                      </a:r>
                      <a:r>
                        <a:rPr b="1" baseline="-25000" lang="en" sz="1200">
                          <a:solidFill>
                            <a:srgbClr val="FF0000"/>
                          </a:solidFill>
                          <a:latin typeface="Mada"/>
                          <a:ea typeface="Mada"/>
                          <a:cs typeface="Mada"/>
                          <a:sym typeface="Mada"/>
                        </a:rPr>
                        <a:t>3</a:t>
                      </a:r>
                      <a:endParaRPr b="1" sz="1200">
                        <a:solidFill>
                          <a:srgbClr val="FF0000"/>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The effect is </a:t>
                      </a:r>
                      <a:r>
                        <a:rPr b="1" lang="en" sz="1200">
                          <a:solidFill>
                            <a:srgbClr val="FF0000"/>
                          </a:solidFill>
                          <a:latin typeface="Mada"/>
                          <a:ea typeface="Mada"/>
                          <a:cs typeface="Mada"/>
                          <a:sym typeface="Mada"/>
                        </a:rPr>
                        <a:t>not sustained</a:t>
                      </a:r>
                      <a:r>
                        <a:rPr b="1" baseline="30000" lang="en" sz="1200">
                          <a:solidFill>
                            <a:srgbClr val="6AA84F"/>
                          </a:solidFill>
                          <a:latin typeface="Mada"/>
                          <a:ea typeface="Mada"/>
                          <a:cs typeface="Mada"/>
                          <a:sym typeface="Mada"/>
                        </a:rPr>
                        <a:t>1</a:t>
                      </a:r>
                      <a:r>
                        <a:rPr lang="en" sz="1200">
                          <a:latin typeface="Mada"/>
                          <a:ea typeface="Mada"/>
                          <a:cs typeface="Mada"/>
                          <a:sym typeface="Mada"/>
                        </a:rPr>
                        <a:t>  (produce a </a:t>
                      </a:r>
                      <a:r>
                        <a:rPr b="1" lang="en" sz="1200">
                          <a:solidFill>
                            <a:srgbClr val="FF0000"/>
                          </a:solidFill>
                          <a:latin typeface="Mada"/>
                          <a:ea typeface="Mada"/>
                          <a:cs typeface="Mada"/>
                          <a:sym typeface="Mada"/>
                        </a:rPr>
                        <a:t>temporary remission </a:t>
                      </a:r>
                      <a:r>
                        <a:rPr lang="en" sz="1200">
                          <a:latin typeface="Mada"/>
                          <a:ea typeface="Mada"/>
                          <a:cs typeface="Mada"/>
                          <a:sym typeface="Mada"/>
                        </a:rPr>
                        <a:t>of symptoms)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Prior to thyroid surgery</a:t>
                      </a:r>
                      <a:r>
                        <a:rPr b="1" lang="en" sz="1200">
                          <a:latin typeface="Mada"/>
                          <a:ea typeface="Mada"/>
                          <a:cs typeface="Mada"/>
                          <a:sym typeface="Mada"/>
                        </a:rPr>
                        <a:t> to decrease vascularity &amp; the size of gland</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Following radioactive iodine therapy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Thyrotoxicosis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C.I</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b="1" lang="en" sz="1200">
                          <a:latin typeface="Mada"/>
                          <a:ea typeface="Mada"/>
                          <a:cs typeface="Mada"/>
                          <a:sym typeface="Mada"/>
                        </a:rPr>
                        <a:t>Should not be used as single therapy</a:t>
                      </a:r>
                      <a:endParaRPr b="1"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latin typeface="Mada"/>
                          <a:ea typeface="Mada"/>
                          <a:cs typeface="Mada"/>
                          <a:sym typeface="Mada"/>
                        </a:rPr>
                        <a:t>Should not be used in pregnancy</a:t>
                      </a:r>
                      <a:r>
                        <a:rPr b="1"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May produce iodism</a:t>
                      </a:r>
                      <a:r>
                        <a:rPr baseline="30000" lang="en" sz="1200">
                          <a:solidFill>
                            <a:srgbClr val="6AA84F"/>
                          </a:solidFill>
                          <a:latin typeface="Mada"/>
                          <a:ea typeface="Mada"/>
                          <a:cs typeface="Mada"/>
                          <a:sym typeface="Mada"/>
                        </a:rPr>
                        <a:t>3</a:t>
                      </a:r>
                      <a:r>
                        <a:rPr lang="en" sz="1200">
                          <a:solidFill>
                            <a:schemeClr val="dk1"/>
                          </a:solidFill>
                          <a:latin typeface="Mada"/>
                          <a:ea typeface="Mada"/>
                          <a:cs typeface="Mada"/>
                          <a:sym typeface="Mada"/>
                        </a:rPr>
                        <a:t> (rare, as iodine isn’t much used now), </a:t>
                      </a:r>
                      <a:r>
                        <a:rPr lang="en" sz="1200">
                          <a:latin typeface="Mada"/>
                          <a:ea typeface="Mada"/>
                          <a:cs typeface="Mada"/>
                          <a:sym typeface="Mada"/>
                        </a:rPr>
                        <a:t>Iodism symptoms: skin rash, hypersalivation, oral ulcers, metallic taste, bad breath</a:t>
                      </a:r>
                      <a:endParaRPr sz="1200">
                        <a:latin typeface="Mada"/>
                        <a:ea typeface="Mada"/>
                        <a:cs typeface="Mada"/>
                        <a:sym typeface="Mada"/>
                      </a:endParaRPr>
                    </a:p>
                  </a:txBody>
                  <a:tcPr marT="91425" marB="91425" marR="91425" marL="91425" anchor="ctr"/>
                </a:tc>
              </a:tr>
            </a:tbl>
          </a:graphicData>
        </a:graphic>
      </p:graphicFrame>
      <p:sp>
        <p:nvSpPr>
          <p:cNvPr id="335" name="Google Shape;335;p42"/>
          <p:cNvSpPr txBox="1"/>
          <p:nvPr/>
        </p:nvSpPr>
        <p:spPr>
          <a:xfrm>
            <a:off x="609600" y="181300"/>
            <a:ext cx="57912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3</a:t>
            </a:r>
            <a:r>
              <a:rPr b="1" lang="en" sz="2400">
                <a:solidFill>
                  <a:srgbClr val="314043"/>
                </a:solidFill>
                <a:latin typeface="Georgia"/>
                <a:ea typeface="Georgia"/>
                <a:cs typeface="Georgia"/>
                <a:sym typeface="Georgia"/>
              </a:rPr>
              <a:t>) Radioactive Iodine (RAI)</a:t>
            </a:r>
            <a:endParaRPr b="1" sz="2400">
              <a:solidFill>
                <a:srgbClr val="314043"/>
              </a:solidFill>
              <a:latin typeface="Georgia"/>
              <a:ea typeface="Georgia"/>
              <a:cs typeface="Georgia"/>
              <a:sym typeface="Georgia"/>
            </a:endParaRPr>
          </a:p>
        </p:txBody>
      </p:sp>
      <p:graphicFrame>
        <p:nvGraphicFramePr>
          <p:cNvPr id="336" name="Google Shape;336;p42"/>
          <p:cNvGraphicFramePr/>
          <p:nvPr/>
        </p:nvGraphicFramePr>
        <p:xfrm>
          <a:off x="88063" y="661375"/>
          <a:ext cx="3000000" cy="3000000"/>
        </p:xfrm>
        <a:graphic>
          <a:graphicData uri="http://schemas.openxmlformats.org/drawingml/2006/table">
            <a:tbl>
              <a:tblPr>
                <a:noFill/>
                <a:tableStyleId>{5150FAF8-75C3-458A-86D8-373EE0D840DD}</a:tableStyleId>
              </a:tblPr>
              <a:tblGrid>
                <a:gridCol w="738175"/>
                <a:gridCol w="592565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Radioactive Iodine (RAI)</a:t>
                      </a:r>
                      <a:endParaRPr sz="1200">
                        <a:latin typeface="Mada"/>
                        <a:ea typeface="Mada"/>
                        <a:cs typeface="Mada"/>
                        <a:sym typeface="Mada"/>
                      </a:endParaRPr>
                    </a:p>
                  </a:txBody>
                  <a:tcPr marT="91425" marB="91425" marR="91425" marL="91425" anchor="ctr">
                    <a:solidFill>
                      <a:srgbClr val="93C47D"/>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131 I isotope (</a:t>
                      </a:r>
                      <a:r>
                        <a:rPr b="1" lang="en" sz="1200">
                          <a:latin typeface="Mada"/>
                          <a:ea typeface="Mada"/>
                          <a:cs typeface="Mada"/>
                          <a:sym typeface="Mada"/>
                        </a:rPr>
                        <a:t>therapeutic effect due to emission of β rays</a:t>
                      </a:r>
                      <a:r>
                        <a:rPr b="1" baseline="30000" lang="en" sz="1200">
                          <a:solidFill>
                            <a:srgbClr val="6AA84F"/>
                          </a:solidFill>
                          <a:latin typeface="Mada"/>
                          <a:ea typeface="Mada"/>
                          <a:cs typeface="Mada"/>
                          <a:sym typeface="Mada"/>
                        </a:rPr>
                        <a:t>1</a:t>
                      </a:r>
                      <a:r>
                        <a:rPr lang="en"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Accumulates in the thyroid gland and </a:t>
                      </a:r>
                      <a:r>
                        <a:rPr b="1" lang="en" sz="1200">
                          <a:solidFill>
                            <a:srgbClr val="FF0000"/>
                          </a:solidFill>
                          <a:latin typeface="Mada"/>
                          <a:ea typeface="Mada"/>
                          <a:cs typeface="Mada"/>
                          <a:sym typeface="Mada"/>
                        </a:rPr>
                        <a:t>destroys parenchymal cells</a:t>
                      </a:r>
                      <a:r>
                        <a:rPr lang="en" sz="1200">
                          <a:latin typeface="Mada"/>
                          <a:ea typeface="Mada"/>
                          <a:cs typeface="Mada"/>
                          <a:sym typeface="Mada"/>
                        </a:rPr>
                        <a:t>, producing a long-term decrease in thyroid hormone levels.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Clinical improvement may take 2-3 months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Half-life 5 days </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latin typeface="Mada"/>
                          <a:ea typeface="Mada"/>
                          <a:cs typeface="Mada"/>
                          <a:sym typeface="Mada"/>
                        </a:rPr>
                        <a:t>Cross placenta  &amp; excreted in breast milk </a:t>
                      </a:r>
                      <a:r>
                        <a:rPr lang="en" sz="1200">
                          <a:solidFill>
                            <a:srgbClr val="6AA84F"/>
                          </a:solidFill>
                          <a:latin typeface="Mada"/>
                          <a:ea typeface="Mada"/>
                          <a:cs typeface="Mada"/>
                          <a:sym typeface="Mada"/>
                        </a:rPr>
                        <a:t>= C.I in pregnancy and breastfeeding</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solidFill>
                            <a:schemeClr val="dk1"/>
                          </a:solidFill>
                          <a:latin typeface="Mada"/>
                          <a:ea typeface="Mada"/>
                          <a:cs typeface="Mada"/>
                          <a:sym typeface="Mada"/>
                        </a:rPr>
                        <a:t>Available as a solution or in capsules</a:t>
                      </a:r>
                      <a:endParaRPr b="1"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 sz="1200">
                          <a:solidFill>
                            <a:srgbClr val="6AA84F"/>
                          </a:solidFill>
                          <a:latin typeface="Mada"/>
                          <a:ea typeface="Mada"/>
                          <a:cs typeface="Mada"/>
                          <a:sym typeface="Mada"/>
                        </a:rPr>
                        <a:t>Advantages:</a:t>
                      </a:r>
                      <a:endParaRPr b="1" sz="1200">
                        <a:solidFill>
                          <a:srgbClr val="6AA84F"/>
                        </a:solidFill>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Easy to administer, effective, painless and less expensive </a:t>
                      </a:r>
                      <a:endParaRPr sz="1200">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 sz="1200">
                          <a:solidFill>
                            <a:srgbClr val="6AA84F"/>
                          </a:solidFill>
                          <a:latin typeface="Mada"/>
                          <a:ea typeface="Mada"/>
                          <a:cs typeface="Mada"/>
                          <a:sym typeface="Mada"/>
                        </a:rPr>
                        <a:t>safe if given within therapeutic dose, and less toxic than other drugs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Disadvantages:</a:t>
                      </a:r>
                      <a:endParaRPr b="1" sz="1200">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High incidence of delayed hypothyroidism</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p>
                      <a:pPr indent="-304800" lvl="0" marL="9144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Large doses have cytotoxic actions</a:t>
                      </a:r>
                      <a:r>
                        <a:rPr lang="en" sz="1200">
                          <a:solidFill>
                            <a:schemeClr val="dk1"/>
                          </a:solidFill>
                          <a:latin typeface="Mada"/>
                          <a:ea typeface="Mada"/>
                          <a:cs typeface="Mada"/>
                          <a:sym typeface="Mada"/>
                        </a:rPr>
                        <a:t> (necrosis</a:t>
                      </a:r>
                      <a:r>
                        <a:rPr baseline="30000" lang="en" sz="1200">
                          <a:solidFill>
                            <a:srgbClr val="6AA84F"/>
                          </a:solidFill>
                          <a:latin typeface="Mada"/>
                          <a:ea typeface="Mada"/>
                          <a:cs typeface="Mada"/>
                          <a:sym typeface="Mada"/>
                        </a:rPr>
                        <a:t>3</a:t>
                      </a:r>
                      <a:r>
                        <a:rPr lang="en" sz="1200">
                          <a:solidFill>
                            <a:schemeClr val="dk1"/>
                          </a:solidFill>
                          <a:latin typeface="Mada"/>
                          <a:ea typeface="Mada"/>
                          <a:cs typeface="Mada"/>
                          <a:sym typeface="Mada"/>
                        </a:rPr>
                        <a:t> of follicular cells followed by fibrosis)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May cause genetic damage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May cause leukemia &amp; neoplasia </a:t>
                      </a:r>
                      <a:r>
                        <a:rPr lang="en" sz="1200">
                          <a:solidFill>
                            <a:srgbClr val="6AA84F"/>
                          </a:solidFill>
                          <a:latin typeface="Mada"/>
                          <a:ea typeface="Mada"/>
                          <a:cs typeface="Mada"/>
                          <a:sym typeface="Mada"/>
                        </a:rPr>
                        <a:t>induced by the genetic damage</a:t>
                      </a:r>
                      <a:endParaRPr sz="1200">
                        <a:solidFill>
                          <a:srgbClr val="6AA84F"/>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sz="1300">
                          <a:solidFill>
                            <a:srgbClr val="FFFFFF"/>
                          </a:solidFill>
                          <a:latin typeface="Mada"/>
                          <a:ea typeface="Mada"/>
                          <a:cs typeface="Mada"/>
                          <a:sym typeface="Mada"/>
                        </a:rPr>
                        <a:t>Uses</a:t>
                      </a:r>
                      <a:r>
                        <a:rPr b="1" baseline="30000" lang="en" sz="1300">
                          <a:solidFill>
                            <a:srgbClr val="6AA84F"/>
                          </a:solidFill>
                          <a:latin typeface="Mada"/>
                          <a:ea typeface="Mada"/>
                          <a:cs typeface="Mada"/>
                          <a:sym typeface="Mada"/>
                        </a:rPr>
                        <a:t>4</a:t>
                      </a:r>
                      <a:endParaRPr b="1" baseline="30000" sz="1300">
                        <a:solidFill>
                          <a:srgbClr val="6AA84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Hyperthyroidism mainly </a:t>
                      </a:r>
                      <a:r>
                        <a:rPr b="1" lang="en" sz="1200">
                          <a:solidFill>
                            <a:srgbClr val="FF0000"/>
                          </a:solidFill>
                          <a:latin typeface="Mada"/>
                          <a:ea typeface="Mada"/>
                          <a:cs typeface="Mada"/>
                          <a:sym typeface="Mada"/>
                        </a:rPr>
                        <a:t>in</a:t>
                      </a:r>
                      <a:r>
                        <a:rPr lang="en" sz="1200">
                          <a:latin typeface="Mada"/>
                          <a:ea typeface="Mada"/>
                          <a:cs typeface="Mada"/>
                          <a:sym typeface="Mada"/>
                        </a:rPr>
                        <a:t> </a:t>
                      </a:r>
                      <a:r>
                        <a:rPr b="1" lang="en" sz="1200">
                          <a:solidFill>
                            <a:srgbClr val="FF0000"/>
                          </a:solidFill>
                          <a:latin typeface="Mada"/>
                          <a:ea typeface="Mada"/>
                          <a:cs typeface="Mada"/>
                          <a:sym typeface="Mada"/>
                        </a:rPr>
                        <a:t>old patients (above 40)</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Graves’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Patients with toxic nodular goiter</a:t>
                      </a:r>
                      <a:r>
                        <a:rPr baseline="30000" lang="en" sz="1200">
                          <a:solidFill>
                            <a:srgbClr val="6AA84F"/>
                          </a:solidFill>
                          <a:latin typeface="Mada"/>
                          <a:ea typeface="Mada"/>
                          <a:cs typeface="Mada"/>
                          <a:sym typeface="Mada"/>
                        </a:rPr>
                        <a:t>5</a:t>
                      </a:r>
                      <a:endParaRPr baseline="30000"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Can be used as a diagnostic method</a:t>
                      </a:r>
                      <a:endParaRPr sz="1200">
                        <a:latin typeface="Mada"/>
                        <a:ea typeface="Mada"/>
                        <a:cs typeface="Mada"/>
                        <a:sym typeface="Mada"/>
                      </a:endParaRPr>
                    </a:p>
                  </a:txBody>
                  <a:tcPr marT="91425" marB="91425" marR="91425" marL="91425" anchor="ctr"/>
                </a:tc>
              </a:tr>
            </a:tbl>
          </a:graphicData>
        </a:graphic>
      </p:graphicFrame>
      <p:sp>
        <p:nvSpPr>
          <p:cNvPr id="337" name="Google Shape;337;p42"/>
          <p:cNvSpPr txBox="1"/>
          <p:nvPr/>
        </p:nvSpPr>
        <p:spPr>
          <a:xfrm>
            <a:off x="0" y="5446725"/>
            <a:ext cx="68400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4</a:t>
            </a:r>
            <a:r>
              <a:rPr b="1" lang="en" sz="2400">
                <a:solidFill>
                  <a:srgbClr val="314043"/>
                </a:solidFill>
                <a:latin typeface="Georgia"/>
                <a:ea typeface="Georgia"/>
                <a:cs typeface="Georgia"/>
                <a:sym typeface="Georgia"/>
              </a:rPr>
              <a:t>) β-blockers</a:t>
            </a:r>
            <a:r>
              <a:rPr b="1" baseline="30000" lang="en" sz="2400">
                <a:solidFill>
                  <a:srgbClr val="6AA84F"/>
                </a:solidFill>
                <a:latin typeface="Georgia"/>
                <a:ea typeface="Georgia"/>
                <a:cs typeface="Georgia"/>
                <a:sym typeface="Georgia"/>
              </a:rPr>
              <a:t>6</a:t>
            </a:r>
            <a:endParaRPr b="1" baseline="30000" sz="2400">
              <a:solidFill>
                <a:srgbClr val="6AA84F"/>
              </a:solidFill>
              <a:latin typeface="Georgia"/>
              <a:ea typeface="Georgia"/>
              <a:cs typeface="Georgia"/>
              <a:sym typeface="Georgia"/>
            </a:endParaRPr>
          </a:p>
        </p:txBody>
      </p:sp>
      <p:graphicFrame>
        <p:nvGraphicFramePr>
          <p:cNvPr id="338" name="Google Shape;338;p42"/>
          <p:cNvGraphicFramePr/>
          <p:nvPr/>
        </p:nvGraphicFramePr>
        <p:xfrm>
          <a:off x="88088" y="5940450"/>
          <a:ext cx="3000000" cy="3000000"/>
        </p:xfrm>
        <a:graphic>
          <a:graphicData uri="http://schemas.openxmlformats.org/drawingml/2006/table">
            <a:tbl>
              <a:tblPr>
                <a:noFill/>
                <a:tableStyleId>{5150FAF8-75C3-458A-86D8-373EE0D840DD}</a:tableStyleId>
              </a:tblPr>
              <a:tblGrid>
                <a:gridCol w="738175"/>
                <a:gridCol w="592565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Propranolol</a:t>
                      </a:r>
                      <a:r>
                        <a:rPr b="1" lang="en">
                          <a:solidFill>
                            <a:srgbClr val="FFFFFF"/>
                          </a:solidFill>
                          <a:latin typeface="Mada"/>
                          <a:ea typeface="Mada"/>
                          <a:cs typeface="Mada"/>
                          <a:sym typeface="Mada"/>
                        </a:rPr>
                        <a:t>\ Atenolol\ Metoprolol</a:t>
                      </a:r>
                      <a:endParaRPr sz="1200">
                        <a:latin typeface="Mada"/>
                        <a:ea typeface="Mada"/>
                        <a:cs typeface="Mada"/>
                        <a:sym typeface="Mada"/>
                      </a:endParaRPr>
                    </a:p>
                  </a:txBody>
                  <a:tcPr marT="91425" marB="91425" marR="91425" marL="91425" anchor="ctr">
                    <a:solidFill>
                      <a:srgbClr val="DD7E6B"/>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Adjunctive therapy to relief the adrenergic symptoms of hyperthyroidism such as tremors, palpitation, heat intolerance and nervousness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C.I</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Propranolol</a:t>
                      </a:r>
                      <a:r>
                        <a:rPr baseline="30000" lang="en" sz="1200">
                          <a:solidFill>
                            <a:srgbClr val="6AA84F"/>
                          </a:solidFill>
                          <a:latin typeface="Mada"/>
                          <a:ea typeface="Mada"/>
                          <a:cs typeface="Mada"/>
                          <a:sym typeface="Mada"/>
                        </a:rPr>
                        <a:t>7</a:t>
                      </a:r>
                      <a:r>
                        <a:rPr lang="en" sz="1200">
                          <a:latin typeface="Mada"/>
                          <a:ea typeface="Mada"/>
                          <a:cs typeface="Mada"/>
                          <a:sym typeface="Mada"/>
                        </a:rPr>
                        <a:t> is contraindicated in </a:t>
                      </a:r>
                      <a:r>
                        <a:rPr b="1" lang="en" sz="1200">
                          <a:latin typeface="Mada"/>
                          <a:ea typeface="Mada"/>
                          <a:cs typeface="Mada"/>
                          <a:sym typeface="Mada"/>
                        </a:rPr>
                        <a:t>asthmatic patients</a:t>
                      </a:r>
                      <a:endParaRPr b="1" sz="1200">
                        <a:latin typeface="Mada"/>
                        <a:ea typeface="Mada"/>
                        <a:cs typeface="Mada"/>
                        <a:sym typeface="Mada"/>
                      </a:endParaRPr>
                    </a:p>
                  </a:txBody>
                  <a:tcPr marT="91425" marB="91425" marR="91425" marL="91425" anchor="ctr"/>
                </a:tc>
              </a:tr>
            </a:tbl>
          </a:graphicData>
        </a:graphic>
      </p:graphicFrame>
      <p:pic>
        <p:nvPicPr>
          <p:cNvPr id="339" name="Google Shape;339;p42"/>
          <p:cNvPicPr preferRelativeResize="0"/>
          <p:nvPr/>
        </p:nvPicPr>
        <p:blipFill>
          <a:blip r:embed="rId3">
            <a:alphaModFix/>
          </a:blip>
          <a:stretch>
            <a:fillRect/>
          </a:stretch>
        </p:blipFill>
        <p:spPr>
          <a:xfrm>
            <a:off x="3603475" y="8875275"/>
            <a:ext cx="2740175" cy="2294001"/>
          </a:xfrm>
          <a:prstGeom prst="rect">
            <a:avLst/>
          </a:prstGeom>
          <a:noFill/>
          <a:ln>
            <a:noFill/>
          </a:ln>
        </p:spPr>
      </p:pic>
      <p:sp>
        <p:nvSpPr>
          <p:cNvPr id="340" name="Google Shape;340;p42"/>
          <p:cNvSpPr txBox="1"/>
          <p:nvPr/>
        </p:nvSpPr>
        <p:spPr>
          <a:xfrm>
            <a:off x="1462650" y="7584375"/>
            <a:ext cx="40953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5) </a:t>
            </a:r>
            <a:r>
              <a:rPr b="1" lang="en" sz="2400">
                <a:solidFill>
                  <a:srgbClr val="314043"/>
                </a:solidFill>
                <a:latin typeface="Georgia"/>
                <a:ea typeface="Georgia"/>
                <a:cs typeface="Georgia"/>
                <a:sym typeface="Georgia"/>
              </a:rPr>
              <a:t>Thyroidectomy</a:t>
            </a:r>
            <a:endParaRPr b="1" sz="2400">
              <a:solidFill>
                <a:srgbClr val="314043"/>
              </a:solidFill>
              <a:latin typeface="Georgia"/>
              <a:ea typeface="Georgia"/>
              <a:cs typeface="Georgia"/>
              <a:sym typeface="Georgia"/>
            </a:endParaRPr>
          </a:p>
        </p:txBody>
      </p:sp>
      <p:sp>
        <p:nvSpPr>
          <p:cNvPr id="341" name="Google Shape;341;p42"/>
          <p:cNvSpPr txBox="1"/>
          <p:nvPr/>
        </p:nvSpPr>
        <p:spPr>
          <a:xfrm>
            <a:off x="88100" y="8147750"/>
            <a:ext cx="6663900" cy="504900"/>
          </a:xfrm>
          <a:prstGeom prst="rect">
            <a:avLst/>
          </a:prstGeom>
          <a:noFill/>
          <a:ln cap="flat" cmpd="sng" w="9525">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Sub-total thyroidectomy is the treatment of choice in very large gland or </a:t>
            </a:r>
            <a:r>
              <a:rPr lang="en" sz="1200">
                <a:latin typeface="Mada"/>
                <a:ea typeface="Mada"/>
                <a:cs typeface="Mada"/>
                <a:sym typeface="Mada"/>
              </a:rPr>
              <a:t>multinodular</a:t>
            </a:r>
            <a:r>
              <a:rPr lang="en" sz="1200">
                <a:latin typeface="Mada"/>
                <a:ea typeface="Mada"/>
                <a:cs typeface="Mada"/>
                <a:sym typeface="Mada"/>
              </a:rPr>
              <a:t> goiter</a:t>
            </a:r>
            <a:endParaRPr sz="1200">
              <a:latin typeface="Mada"/>
              <a:ea typeface="Mada"/>
              <a:cs typeface="Mada"/>
              <a:sym typeface="Mada"/>
            </a:endParaRPr>
          </a:p>
        </p:txBody>
      </p:sp>
      <p:sp>
        <p:nvSpPr>
          <p:cNvPr id="342" name="Google Shape;342;p42"/>
          <p:cNvSpPr txBox="1"/>
          <p:nvPr/>
        </p:nvSpPr>
        <p:spPr>
          <a:xfrm>
            <a:off x="-7978743" y="12654902"/>
            <a:ext cx="6663900" cy="7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1-</a:t>
            </a:r>
            <a:r>
              <a:rPr lang="en"/>
              <a:t> </a:t>
            </a:r>
            <a:r>
              <a:rPr b="1" lang="en" sz="1200">
                <a:solidFill>
                  <a:srgbClr val="6AA84F"/>
                </a:solidFill>
                <a:latin typeface="Mada"/>
                <a:ea typeface="Mada"/>
                <a:cs typeface="Mada"/>
                <a:sym typeface="Mada"/>
              </a:rPr>
              <a:t>Crosses the placenta</a:t>
            </a:r>
            <a:endParaRPr b="1" sz="1200">
              <a:solidFill>
                <a:srgbClr val="6AA84F"/>
              </a:solidFill>
              <a:latin typeface="Mada"/>
              <a:ea typeface="Mada"/>
              <a:cs typeface="Mada"/>
              <a:sym typeface="Mada"/>
            </a:endParaRPr>
          </a:p>
          <a:p>
            <a:pPr indent="0" lvl="0" marL="0" rtl="0" algn="l">
              <a:spcBef>
                <a:spcPts val="0"/>
              </a:spcBef>
              <a:spcAft>
                <a:spcPts val="0"/>
              </a:spcAft>
              <a:buNone/>
            </a:pPr>
            <a:r>
              <a:rPr b="1" lang="en" sz="1200">
                <a:solidFill>
                  <a:srgbClr val="6AA84F"/>
                </a:solidFill>
                <a:latin typeface="Mada"/>
                <a:ea typeface="Mada"/>
                <a:cs typeface="Mada"/>
                <a:sym typeface="Mada"/>
              </a:rPr>
              <a:t>2- Non-selective</a:t>
            </a:r>
            <a:endParaRPr b="1" sz="1200">
              <a:solidFill>
                <a:srgbClr val="6AA84F"/>
              </a:solidFill>
              <a:latin typeface="Mada"/>
              <a:ea typeface="Mada"/>
              <a:cs typeface="Mada"/>
              <a:sym typeface="Mada"/>
            </a:endParaRPr>
          </a:p>
        </p:txBody>
      </p:sp>
      <p:sp>
        <p:nvSpPr>
          <p:cNvPr id="343" name="Google Shape;343;p42"/>
          <p:cNvSpPr txBox="1"/>
          <p:nvPr/>
        </p:nvSpPr>
        <p:spPr>
          <a:xfrm>
            <a:off x="31050" y="11239500"/>
            <a:ext cx="6882300" cy="11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a:t>
            </a:r>
            <a:r>
              <a:rPr lang="en" sz="900">
                <a:solidFill>
                  <a:srgbClr val="6AA84F"/>
                </a:solidFill>
                <a:latin typeface="Mada"/>
                <a:ea typeface="Mada"/>
                <a:cs typeface="Mada"/>
                <a:sym typeface="Mada"/>
              </a:rPr>
              <a:t>: leading to </a:t>
            </a:r>
            <a:r>
              <a:rPr lang="en" sz="900">
                <a:solidFill>
                  <a:srgbClr val="6AA84F"/>
                </a:solidFill>
                <a:latin typeface="Mada"/>
                <a:ea typeface="Mada"/>
                <a:cs typeface="Mada"/>
                <a:sym typeface="Mada"/>
              </a:rPr>
              <a:t>disruption</a:t>
            </a:r>
            <a:r>
              <a:rPr lang="en" sz="900">
                <a:solidFill>
                  <a:srgbClr val="6AA84F"/>
                </a:solidFill>
                <a:latin typeface="Mada"/>
                <a:ea typeface="Mada"/>
                <a:cs typeface="Mada"/>
                <a:sym typeface="Mada"/>
              </a:rPr>
              <a:t> of the </a:t>
            </a:r>
            <a:r>
              <a:rPr lang="en" sz="900">
                <a:solidFill>
                  <a:srgbClr val="6AA84F"/>
                </a:solidFill>
                <a:latin typeface="Mada"/>
                <a:ea typeface="Mada"/>
                <a:cs typeface="Mada"/>
                <a:sym typeface="Mada"/>
              </a:rPr>
              <a:t>hyperactive follicles.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 due to disruption of more follicles than intended = production of less hormones than normal.</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3: as necrosis is irreversible, if patient reaches to this stages, he/she will need life-long supplementation of thyroid hormones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4: RAI can be used for both diagnostic and therapeutic measures.                   5: to decrease functional cells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6: symptomatic treatment only (treats the symptoms of sympathetic activation induced by excess thyroid hormones)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7: non-selective, possibly leading to bronchospasm </a:t>
            </a:r>
            <a:endParaRPr sz="900">
              <a:solidFill>
                <a:srgbClr val="6AA84F"/>
              </a:solidFill>
              <a:latin typeface="Mada"/>
              <a:ea typeface="Mada"/>
              <a:cs typeface="Mada"/>
              <a:sym typeface="Mada"/>
            </a:endParaRPr>
          </a:p>
        </p:txBody>
      </p:sp>
      <p:cxnSp>
        <p:nvCxnSpPr>
          <p:cNvPr id="344" name="Google Shape;344;p42"/>
          <p:cNvCxnSpPr/>
          <p:nvPr/>
        </p:nvCxnSpPr>
        <p:spPr>
          <a:xfrm>
            <a:off x="666750" y="10115550"/>
            <a:ext cx="2705100" cy="0"/>
          </a:xfrm>
          <a:prstGeom prst="straightConnector1">
            <a:avLst/>
          </a:prstGeom>
          <a:noFill/>
          <a:ln cap="flat" cmpd="sng" w="28575">
            <a:solidFill>
              <a:srgbClr val="B7B7B7"/>
            </a:solidFill>
            <a:prstDash val="solid"/>
            <a:round/>
            <a:headEnd len="med" w="med" type="none"/>
            <a:tailEnd len="med" w="med" type="triangle"/>
          </a:ln>
        </p:spPr>
      </p:cxnSp>
      <p:sp>
        <p:nvSpPr>
          <p:cNvPr id="345" name="Google Shape;345;p42"/>
          <p:cNvSpPr txBox="1"/>
          <p:nvPr/>
        </p:nvSpPr>
        <p:spPr>
          <a:xfrm>
            <a:off x="619125" y="9744075"/>
            <a:ext cx="25623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78B8A3"/>
                </a:solidFill>
                <a:latin typeface="Mada"/>
                <a:ea typeface="Mada"/>
                <a:cs typeface="Mada"/>
                <a:sym typeface="Mada"/>
              </a:rPr>
              <a:t>Summary for the MOAs</a:t>
            </a:r>
            <a:endParaRPr b="1" sz="1800">
              <a:solidFill>
                <a:srgbClr val="78B8A3"/>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3"/>
          <p:cNvSpPr/>
          <p:nvPr/>
        </p:nvSpPr>
        <p:spPr>
          <a:xfrm flipH="1">
            <a:off x="1494067" y="965432"/>
            <a:ext cx="3306600" cy="10458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51" name="Google Shape;351;p43"/>
          <p:cNvSpPr/>
          <p:nvPr/>
        </p:nvSpPr>
        <p:spPr>
          <a:xfrm rot="-5400000">
            <a:off x="4873209" y="283449"/>
            <a:ext cx="1024993" cy="2388962"/>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52" name="Google Shape;352;p43"/>
          <p:cNvSpPr/>
          <p:nvPr/>
        </p:nvSpPr>
        <p:spPr>
          <a:xfrm>
            <a:off x="256950" y="965436"/>
            <a:ext cx="2054100" cy="1045800"/>
          </a:xfrm>
          <a:prstGeom prst="rect">
            <a:avLst/>
          </a:prstGeom>
          <a:solidFill>
            <a:srgbClr val="A4CFC1"/>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1800">
                <a:solidFill>
                  <a:srgbClr val="FFFFFF"/>
                </a:solidFill>
                <a:latin typeface="Georgia"/>
                <a:ea typeface="Georgia"/>
                <a:cs typeface="Georgia"/>
                <a:sym typeface="Georgia"/>
              </a:rPr>
              <a:t>Thyrotoxicosis during pregnancy</a:t>
            </a:r>
            <a:endParaRPr b="1" sz="1800">
              <a:solidFill>
                <a:srgbClr val="FFFFFF"/>
              </a:solidFill>
              <a:latin typeface="Georgia"/>
              <a:ea typeface="Georgia"/>
              <a:cs typeface="Georgia"/>
              <a:sym typeface="Georgia"/>
            </a:endParaRPr>
          </a:p>
        </p:txBody>
      </p:sp>
      <p:sp>
        <p:nvSpPr>
          <p:cNvPr id="353" name="Google Shape;353;p43"/>
          <p:cNvSpPr/>
          <p:nvPr/>
        </p:nvSpPr>
        <p:spPr>
          <a:xfrm flipH="1">
            <a:off x="1494067" y="965432"/>
            <a:ext cx="3306600" cy="10458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54" name="Google Shape;354;p43"/>
          <p:cNvSpPr/>
          <p:nvPr/>
        </p:nvSpPr>
        <p:spPr>
          <a:xfrm rot="-5400000">
            <a:off x="4857464" y="299188"/>
            <a:ext cx="1056487" cy="2388962"/>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55" name="Google Shape;355;p43"/>
          <p:cNvSpPr/>
          <p:nvPr/>
        </p:nvSpPr>
        <p:spPr>
          <a:xfrm>
            <a:off x="256950" y="965436"/>
            <a:ext cx="2054100" cy="1045800"/>
          </a:xfrm>
          <a:prstGeom prst="rect">
            <a:avLst/>
          </a:prstGeom>
          <a:solidFill>
            <a:srgbClr val="A4CFC1"/>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1800">
                <a:solidFill>
                  <a:srgbClr val="FFFFFF"/>
                </a:solidFill>
                <a:latin typeface="Georgia"/>
                <a:ea typeface="Georgia"/>
                <a:cs typeface="Georgia"/>
                <a:sym typeface="Georgia"/>
              </a:rPr>
              <a:t>Thyrotoxicosis during pregnancy</a:t>
            </a:r>
            <a:endParaRPr b="1" sz="1800">
              <a:solidFill>
                <a:srgbClr val="FFFFFF"/>
              </a:solidFill>
              <a:latin typeface="Georgia"/>
              <a:ea typeface="Georgia"/>
              <a:cs typeface="Georgia"/>
              <a:sym typeface="Georgia"/>
            </a:endParaRPr>
          </a:p>
        </p:txBody>
      </p:sp>
      <p:sp>
        <p:nvSpPr>
          <p:cNvPr id="356" name="Google Shape;356;p43"/>
          <p:cNvSpPr txBox="1"/>
          <p:nvPr/>
        </p:nvSpPr>
        <p:spPr>
          <a:xfrm>
            <a:off x="2365064" y="974896"/>
            <a:ext cx="3864600" cy="1036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t/>
            </a:r>
            <a:endParaRPr b="1" sz="1200">
              <a:solidFill>
                <a:srgbClr val="FF0000"/>
              </a:solidFill>
              <a:latin typeface="Mada"/>
              <a:ea typeface="Mada"/>
              <a:cs typeface="Mada"/>
              <a:sym typeface="Mada"/>
            </a:endParaRPr>
          </a:p>
        </p:txBody>
      </p:sp>
      <p:sp>
        <p:nvSpPr>
          <p:cNvPr id="357" name="Google Shape;357;p43"/>
          <p:cNvSpPr/>
          <p:nvPr/>
        </p:nvSpPr>
        <p:spPr>
          <a:xfrm flipH="1">
            <a:off x="1494067" y="965432"/>
            <a:ext cx="3306600" cy="10458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58" name="Google Shape;358;p43"/>
          <p:cNvSpPr/>
          <p:nvPr/>
        </p:nvSpPr>
        <p:spPr>
          <a:xfrm rot="-5400000">
            <a:off x="4873209" y="283449"/>
            <a:ext cx="1024993" cy="2388962"/>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59" name="Google Shape;359;p43"/>
          <p:cNvSpPr/>
          <p:nvPr/>
        </p:nvSpPr>
        <p:spPr>
          <a:xfrm>
            <a:off x="256950" y="965436"/>
            <a:ext cx="2054100" cy="1045800"/>
          </a:xfrm>
          <a:prstGeom prst="rect">
            <a:avLst/>
          </a:prstGeom>
          <a:solidFill>
            <a:srgbClr val="A4CFC1"/>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1800">
                <a:solidFill>
                  <a:srgbClr val="FFFFFF"/>
                </a:solidFill>
                <a:latin typeface="Georgia"/>
                <a:ea typeface="Georgia"/>
                <a:cs typeface="Georgia"/>
                <a:sym typeface="Georgia"/>
              </a:rPr>
              <a:t>Thyrotoxicosis during pregnancy</a:t>
            </a:r>
            <a:endParaRPr b="1" sz="1800">
              <a:solidFill>
                <a:srgbClr val="FFFFFF"/>
              </a:solidFill>
              <a:latin typeface="Georgia"/>
              <a:ea typeface="Georgia"/>
              <a:cs typeface="Georgia"/>
              <a:sym typeface="Georgia"/>
            </a:endParaRPr>
          </a:p>
        </p:txBody>
      </p:sp>
      <p:sp>
        <p:nvSpPr>
          <p:cNvPr id="360" name="Google Shape;360;p43"/>
          <p:cNvSpPr txBox="1"/>
          <p:nvPr/>
        </p:nvSpPr>
        <p:spPr>
          <a:xfrm>
            <a:off x="2365058" y="977593"/>
            <a:ext cx="3864600" cy="827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t/>
            </a:r>
            <a:endParaRPr sz="1200">
              <a:latin typeface="Mada"/>
              <a:ea typeface="Mada"/>
              <a:cs typeface="Mada"/>
              <a:sym typeface="Mada"/>
            </a:endParaRPr>
          </a:p>
        </p:txBody>
      </p:sp>
      <p:sp>
        <p:nvSpPr>
          <p:cNvPr id="361" name="Google Shape;361;p43"/>
          <p:cNvSpPr/>
          <p:nvPr/>
        </p:nvSpPr>
        <p:spPr>
          <a:xfrm flipH="1">
            <a:off x="1494067" y="965432"/>
            <a:ext cx="3306600" cy="10458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62" name="Google Shape;362;p43"/>
          <p:cNvSpPr/>
          <p:nvPr/>
        </p:nvSpPr>
        <p:spPr>
          <a:xfrm rot="-5400000">
            <a:off x="4857464" y="299188"/>
            <a:ext cx="1056487" cy="2388962"/>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63" name="Google Shape;363;p43"/>
          <p:cNvSpPr/>
          <p:nvPr/>
        </p:nvSpPr>
        <p:spPr>
          <a:xfrm>
            <a:off x="256958" y="965443"/>
            <a:ext cx="1381500" cy="1045800"/>
          </a:xfrm>
          <a:prstGeom prst="rect">
            <a:avLst/>
          </a:prstGeom>
          <a:solidFill>
            <a:srgbClr val="A4CFC1"/>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a:solidFill>
                  <a:srgbClr val="FFFFFF"/>
                </a:solidFill>
                <a:latin typeface="Mada"/>
                <a:ea typeface="Mada"/>
                <a:cs typeface="Mada"/>
                <a:sym typeface="Mada"/>
              </a:rPr>
              <a:t>Thyrotoxicosis during pregnancy</a:t>
            </a:r>
            <a:endParaRPr b="1">
              <a:solidFill>
                <a:srgbClr val="FFFFFF"/>
              </a:solidFill>
              <a:latin typeface="Mada"/>
              <a:ea typeface="Mada"/>
              <a:cs typeface="Mada"/>
              <a:sym typeface="Mada"/>
            </a:endParaRPr>
          </a:p>
        </p:txBody>
      </p:sp>
      <p:sp>
        <p:nvSpPr>
          <p:cNvPr id="364" name="Google Shape;364;p43"/>
          <p:cNvSpPr txBox="1"/>
          <p:nvPr/>
        </p:nvSpPr>
        <p:spPr>
          <a:xfrm>
            <a:off x="259800" y="289150"/>
            <a:ext cx="63204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314043"/>
                </a:solidFill>
                <a:latin typeface="Georgia"/>
                <a:ea typeface="Georgia"/>
                <a:cs typeface="Georgia"/>
                <a:sym typeface="Georgia"/>
              </a:rPr>
              <a:t>Special Conditions of Hyperthyroidism</a:t>
            </a:r>
            <a:endParaRPr b="1" sz="2200">
              <a:solidFill>
                <a:srgbClr val="314043"/>
              </a:solidFill>
              <a:latin typeface="Georgia"/>
              <a:ea typeface="Georgia"/>
              <a:cs typeface="Georgia"/>
              <a:sym typeface="Georgia"/>
            </a:endParaRPr>
          </a:p>
          <a:p>
            <a:pPr indent="0" lvl="0" marL="0" rtl="0" algn="ctr">
              <a:spcBef>
                <a:spcPts val="0"/>
              </a:spcBef>
              <a:spcAft>
                <a:spcPts val="0"/>
              </a:spcAft>
              <a:buNone/>
            </a:pPr>
            <a:r>
              <a:rPr b="1" lang="en" sz="2200">
                <a:solidFill>
                  <a:srgbClr val="314043"/>
                </a:solidFill>
                <a:latin typeface="Georgia"/>
                <a:ea typeface="Georgia"/>
                <a:cs typeface="Georgia"/>
                <a:sym typeface="Georgia"/>
              </a:rPr>
              <a:t>and their M</a:t>
            </a:r>
            <a:r>
              <a:rPr b="1" lang="en" sz="2200">
                <a:solidFill>
                  <a:srgbClr val="314043"/>
                </a:solidFill>
                <a:latin typeface="Georgia"/>
                <a:ea typeface="Georgia"/>
                <a:cs typeface="Georgia"/>
                <a:sym typeface="Georgia"/>
              </a:rPr>
              <a:t>anagement</a:t>
            </a:r>
            <a:endParaRPr b="1" sz="2200">
              <a:solidFill>
                <a:srgbClr val="314043"/>
              </a:solidFill>
              <a:latin typeface="Georgia"/>
              <a:ea typeface="Georgia"/>
              <a:cs typeface="Georgia"/>
              <a:sym typeface="Georgia"/>
            </a:endParaRPr>
          </a:p>
        </p:txBody>
      </p:sp>
      <p:sp>
        <p:nvSpPr>
          <p:cNvPr id="365" name="Google Shape;365;p43"/>
          <p:cNvSpPr/>
          <p:nvPr/>
        </p:nvSpPr>
        <p:spPr>
          <a:xfrm rot="-5400000">
            <a:off x="4860426" y="1554601"/>
            <a:ext cx="1050586" cy="2388962"/>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66" name="Google Shape;366;p43"/>
          <p:cNvSpPr/>
          <p:nvPr/>
        </p:nvSpPr>
        <p:spPr>
          <a:xfrm>
            <a:off x="256965" y="2223789"/>
            <a:ext cx="1236900" cy="939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67" name="Google Shape;367;p43"/>
          <p:cNvSpPr txBox="1"/>
          <p:nvPr/>
        </p:nvSpPr>
        <p:spPr>
          <a:xfrm>
            <a:off x="180750" y="3732000"/>
            <a:ext cx="6478500" cy="2855400"/>
          </a:xfrm>
          <a:prstGeom prst="rect">
            <a:avLst/>
          </a:prstGeom>
          <a:noFill/>
          <a:ln cap="flat" cmpd="sng" w="9525">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AutoNum type="arabicPeriod"/>
            </a:pPr>
            <a:r>
              <a:rPr lang="en" sz="1200">
                <a:latin typeface="Mada"/>
                <a:ea typeface="Mada"/>
                <a:cs typeface="Mada"/>
                <a:sym typeface="Mada"/>
              </a:rPr>
              <a:t>It should be treated in an ICU for close monitoring of vital signs and for access to invasive monitoring and inotropic support</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Correct electrolyte abnormalities, </a:t>
            </a:r>
            <a:r>
              <a:rPr b="1" lang="en" sz="1200">
                <a:solidFill>
                  <a:srgbClr val="FF0000"/>
                </a:solidFill>
                <a:latin typeface="Mada"/>
                <a:ea typeface="Mada"/>
                <a:cs typeface="Mada"/>
                <a:sym typeface="Mada"/>
              </a:rPr>
              <a:t>treat cardiac </a:t>
            </a:r>
            <a:r>
              <a:rPr b="1" lang="en" sz="1200">
                <a:solidFill>
                  <a:srgbClr val="FF0000"/>
                </a:solidFill>
                <a:latin typeface="Mada"/>
                <a:ea typeface="Mada"/>
                <a:cs typeface="Mada"/>
                <a:sym typeface="Mada"/>
              </a:rPr>
              <a:t>arrhythmia</a:t>
            </a:r>
            <a:r>
              <a:rPr lang="en" sz="1200">
                <a:latin typeface="Mada"/>
                <a:ea typeface="Mada"/>
                <a:cs typeface="Mada"/>
                <a:sym typeface="Mada"/>
              </a:rPr>
              <a:t> (if present) &amp; aggressively control hyperthermia by applying ice packs</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solidFill>
                  <a:srgbClr val="FF0000"/>
                </a:solidFill>
                <a:latin typeface="Mada"/>
                <a:ea typeface="Mada"/>
                <a:cs typeface="Mada"/>
                <a:sym typeface="Mada"/>
              </a:rPr>
              <a:t>Promptly adm</a:t>
            </a:r>
            <a:r>
              <a:rPr b="1" lang="en" sz="1200">
                <a:solidFill>
                  <a:srgbClr val="FF0000"/>
                </a:solidFill>
                <a:latin typeface="Mada"/>
                <a:ea typeface="Mada"/>
                <a:cs typeface="Mada"/>
                <a:sym typeface="Mada"/>
              </a:rPr>
              <a:t>i</a:t>
            </a:r>
            <a:r>
              <a:rPr b="1" lang="en" sz="1200">
                <a:solidFill>
                  <a:srgbClr val="FF0000"/>
                </a:solidFill>
                <a:latin typeface="Mada"/>
                <a:ea typeface="Mada"/>
                <a:cs typeface="Mada"/>
                <a:sym typeface="Mada"/>
              </a:rPr>
              <a:t>nister antiadrenergic drugs (e.g. propranolol) to minimize sympathomimetic symptoms </a:t>
            </a:r>
            <a:r>
              <a:rPr b="1" lang="en" sz="1200">
                <a:solidFill>
                  <a:srgbClr val="6AA84F"/>
                </a:solidFill>
                <a:latin typeface="Mada"/>
                <a:ea typeface="Mada"/>
                <a:cs typeface="Mada"/>
                <a:sym typeface="Mada"/>
              </a:rPr>
              <a:t>(Life saving treatment)</a:t>
            </a:r>
            <a:endParaRPr b="1" sz="600">
              <a:solidFill>
                <a:srgbClr val="6AA84F"/>
              </a:solidFill>
              <a:latin typeface="Mada"/>
              <a:ea typeface="Mada"/>
              <a:cs typeface="Mada"/>
              <a:sym typeface="Mada"/>
            </a:endParaRPr>
          </a:p>
          <a:p>
            <a:pPr indent="0" lvl="0" marL="457200" rtl="0" algn="l">
              <a:spcBef>
                <a:spcPts val="0"/>
              </a:spcBef>
              <a:spcAft>
                <a:spcPts val="0"/>
              </a:spcAft>
              <a:buNone/>
            </a:pPr>
            <a:r>
              <a:t/>
            </a:r>
            <a:endParaRPr b="1" sz="600">
              <a:solidFill>
                <a:srgbClr val="6AA84F"/>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High-dose propylthiouracil (PTU) is preferred because of its early onset of action, but it has a risk of severe liver injury and acute liver failure.</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Administer iodine compounds (Lugol’s iodine or potassium iodide) orally or via a nasogastric tube.</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 sz="1200">
                <a:latin typeface="Mada"/>
                <a:ea typeface="Mada"/>
                <a:cs typeface="Mada"/>
                <a:sym typeface="Mada"/>
              </a:rPr>
              <a:t>Hydrocortisone</a:t>
            </a:r>
            <a:r>
              <a:rPr lang="en" sz="1200">
                <a:latin typeface="Mada"/>
                <a:ea typeface="Mada"/>
                <a:cs typeface="Mada"/>
                <a:sym typeface="Mada"/>
              </a:rPr>
              <a:t> 50 mg IV every 6 hours </a:t>
            </a:r>
            <a:r>
              <a:rPr b="1" lang="en" sz="1200">
                <a:latin typeface="Mada"/>
                <a:ea typeface="Mada"/>
                <a:cs typeface="Mada"/>
                <a:sym typeface="Mada"/>
              </a:rPr>
              <a:t>to prevent shock.</a:t>
            </a:r>
            <a:endParaRPr b="1" sz="600">
              <a:latin typeface="Mada"/>
              <a:ea typeface="Mada"/>
              <a:cs typeface="Mada"/>
              <a:sym typeface="Mada"/>
            </a:endParaRPr>
          </a:p>
          <a:p>
            <a:pPr indent="0" lvl="0" marL="457200" rtl="0" algn="l">
              <a:spcBef>
                <a:spcPts val="0"/>
              </a:spcBef>
              <a:spcAft>
                <a:spcPts val="0"/>
              </a:spcAft>
              <a:buNone/>
            </a:pPr>
            <a:r>
              <a:t/>
            </a:r>
            <a:endParaRPr b="1" sz="6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Rarely, plasmapheresis has been used to treat Thyroid Storm.</a:t>
            </a:r>
            <a:endParaRPr sz="1200">
              <a:latin typeface="Mada"/>
              <a:ea typeface="Mada"/>
              <a:cs typeface="Mada"/>
              <a:sym typeface="Mada"/>
            </a:endParaRPr>
          </a:p>
        </p:txBody>
      </p:sp>
      <p:sp>
        <p:nvSpPr>
          <p:cNvPr id="368" name="Google Shape;368;p43"/>
          <p:cNvSpPr txBox="1"/>
          <p:nvPr/>
        </p:nvSpPr>
        <p:spPr>
          <a:xfrm>
            <a:off x="751350" y="6685822"/>
            <a:ext cx="5489700" cy="37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Management of Graves’ Disease</a:t>
            </a:r>
            <a:endParaRPr b="1" sz="1800">
              <a:solidFill>
                <a:srgbClr val="78B8A3"/>
              </a:solidFill>
              <a:latin typeface="Mada"/>
              <a:ea typeface="Mada"/>
              <a:cs typeface="Mada"/>
              <a:sym typeface="Mada"/>
            </a:endParaRPr>
          </a:p>
        </p:txBody>
      </p:sp>
      <p:sp>
        <p:nvSpPr>
          <p:cNvPr id="369" name="Google Shape;369;p43"/>
          <p:cNvSpPr txBox="1"/>
          <p:nvPr/>
        </p:nvSpPr>
        <p:spPr>
          <a:xfrm>
            <a:off x="4179525" y="7045025"/>
            <a:ext cx="25830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C8E8DE"/>
                </a:highlight>
                <a:latin typeface="Mada"/>
                <a:ea typeface="Mada"/>
                <a:cs typeface="Mada"/>
                <a:sym typeface="Mada"/>
              </a:rPr>
              <a:t>Severe Hyperthyroidism:</a:t>
            </a:r>
            <a:endParaRPr b="1">
              <a:highlight>
                <a:srgbClr val="C8E8DE"/>
              </a:highlight>
              <a:latin typeface="Mada"/>
              <a:ea typeface="Mada"/>
              <a:cs typeface="Mada"/>
              <a:sym typeface="Mada"/>
            </a:endParaRPr>
          </a:p>
        </p:txBody>
      </p:sp>
      <p:sp>
        <p:nvSpPr>
          <p:cNvPr id="370" name="Google Shape;370;p43"/>
          <p:cNvSpPr/>
          <p:nvPr/>
        </p:nvSpPr>
        <p:spPr>
          <a:xfrm>
            <a:off x="4170475" y="7888150"/>
            <a:ext cx="2600100" cy="4794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Definitive therapy with </a:t>
            </a:r>
            <a:r>
              <a:rPr b="1" lang="en" sz="1200">
                <a:solidFill>
                  <a:srgbClr val="FF0000"/>
                </a:solidFill>
                <a:latin typeface="Mada"/>
                <a:ea typeface="Mada"/>
                <a:cs typeface="Mada"/>
                <a:sym typeface="Mada"/>
              </a:rPr>
              <a:t>radioiodine</a:t>
            </a:r>
            <a:r>
              <a:rPr lang="en" sz="1200">
                <a:latin typeface="Mada"/>
                <a:ea typeface="Mada"/>
                <a:cs typeface="Mada"/>
                <a:sym typeface="Mada"/>
              </a:rPr>
              <a:t> preferred in </a:t>
            </a:r>
            <a:r>
              <a:rPr b="1" lang="en" sz="1200">
                <a:latin typeface="Mada"/>
                <a:ea typeface="Mada"/>
                <a:cs typeface="Mada"/>
                <a:sym typeface="Mada"/>
              </a:rPr>
              <a:t>adults</a:t>
            </a:r>
            <a:endParaRPr b="1">
              <a:latin typeface="Exo"/>
              <a:ea typeface="Exo"/>
              <a:cs typeface="Exo"/>
              <a:sym typeface="Exo"/>
            </a:endParaRPr>
          </a:p>
        </p:txBody>
      </p:sp>
      <p:sp>
        <p:nvSpPr>
          <p:cNvPr id="371" name="Google Shape;371;p43"/>
          <p:cNvSpPr/>
          <p:nvPr/>
        </p:nvSpPr>
        <p:spPr>
          <a:xfrm rot="5400000">
            <a:off x="3534294" y="8588157"/>
            <a:ext cx="704400" cy="5658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72" name="Google Shape;372;p43"/>
          <p:cNvSpPr txBox="1"/>
          <p:nvPr/>
        </p:nvSpPr>
        <p:spPr>
          <a:xfrm>
            <a:off x="3581175" y="8707546"/>
            <a:ext cx="648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2</a:t>
            </a:r>
            <a:endParaRPr b="1">
              <a:solidFill>
                <a:srgbClr val="FFFFFF"/>
              </a:solidFill>
              <a:latin typeface="Exo"/>
              <a:ea typeface="Exo"/>
              <a:cs typeface="Exo"/>
              <a:sym typeface="Exo"/>
            </a:endParaRPr>
          </a:p>
        </p:txBody>
      </p:sp>
      <p:sp>
        <p:nvSpPr>
          <p:cNvPr id="373" name="Google Shape;373;p43"/>
          <p:cNvSpPr/>
          <p:nvPr/>
        </p:nvSpPr>
        <p:spPr>
          <a:xfrm>
            <a:off x="4170492" y="8450125"/>
            <a:ext cx="2600100" cy="7431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Normalization of thyroid function with antithyroid drugs before surgery in elderly patients and those with heart disease</a:t>
            </a:r>
            <a:endParaRPr>
              <a:latin typeface="Exo"/>
              <a:ea typeface="Exo"/>
              <a:cs typeface="Exo"/>
              <a:sym typeface="Exo"/>
            </a:endParaRPr>
          </a:p>
        </p:txBody>
      </p:sp>
      <p:sp>
        <p:nvSpPr>
          <p:cNvPr id="374" name="Google Shape;374;p43"/>
          <p:cNvSpPr/>
          <p:nvPr/>
        </p:nvSpPr>
        <p:spPr>
          <a:xfrm rot="5400000">
            <a:off x="3534294" y="7946650"/>
            <a:ext cx="704400" cy="5658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75" name="Google Shape;375;p43"/>
          <p:cNvSpPr txBox="1"/>
          <p:nvPr/>
        </p:nvSpPr>
        <p:spPr>
          <a:xfrm>
            <a:off x="3581175" y="8053164"/>
            <a:ext cx="648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1</a:t>
            </a:r>
            <a:endParaRPr b="1">
              <a:solidFill>
                <a:srgbClr val="FFFFFF"/>
              </a:solidFill>
              <a:latin typeface="Exo"/>
              <a:ea typeface="Exo"/>
              <a:cs typeface="Exo"/>
              <a:sym typeface="Exo"/>
            </a:endParaRPr>
          </a:p>
        </p:txBody>
      </p:sp>
      <p:sp>
        <p:nvSpPr>
          <p:cNvPr id="376" name="Google Shape;376;p43"/>
          <p:cNvSpPr txBox="1"/>
          <p:nvPr/>
        </p:nvSpPr>
        <p:spPr>
          <a:xfrm>
            <a:off x="1466860" y="936618"/>
            <a:ext cx="5075100" cy="1036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Better to start therapy </a:t>
            </a:r>
            <a:r>
              <a:rPr b="1" lang="en" sz="1200">
                <a:latin typeface="Mada"/>
                <a:ea typeface="Mada"/>
                <a:cs typeface="Mada"/>
                <a:sym typeface="Mada"/>
              </a:rPr>
              <a:t>before</a:t>
            </a:r>
            <a:r>
              <a:rPr lang="en" sz="1200">
                <a:latin typeface="Mada"/>
                <a:ea typeface="Mada"/>
                <a:cs typeface="Mada"/>
                <a:sym typeface="Mada"/>
              </a:rPr>
              <a:t> pregnancy with </a:t>
            </a:r>
            <a:r>
              <a:rPr baseline="30000" lang="en" sz="1200">
                <a:latin typeface="Mada"/>
                <a:ea typeface="Mada"/>
                <a:cs typeface="Mada"/>
                <a:sym typeface="Mada"/>
              </a:rPr>
              <a:t>131</a:t>
            </a:r>
            <a:r>
              <a:rPr lang="en" sz="1200">
                <a:latin typeface="Mada"/>
                <a:ea typeface="Mada"/>
                <a:cs typeface="Mada"/>
                <a:sym typeface="Mada"/>
              </a:rPr>
              <a:t>I or subtotal thyroidectomy to avoid acute exacerbation during pregnancy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During pregnancy:</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Radioiodine is contraindicated</a:t>
            </a:r>
            <a:endParaRPr sz="1200">
              <a:latin typeface="Mada"/>
              <a:ea typeface="Mada"/>
              <a:cs typeface="Mada"/>
              <a:sym typeface="Mada"/>
            </a:endParaRPr>
          </a:p>
          <a:p>
            <a:pPr indent="-304800" lvl="1" marL="914400" rtl="0" algn="l">
              <a:spcBef>
                <a:spcPts val="0"/>
              </a:spcBef>
              <a:spcAft>
                <a:spcPts val="0"/>
              </a:spcAft>
              <a:buClr>
                <a:srgbClr val="FF0000"/>
              </a:buClr>
              <a:buSzPts val="1200"/>
              <a:buFont typeface="Mada"/>
              <a:buChar char="○"/>
            </a:pPr>
            <a:r>
              <a:rPr b="1" lang="en" sz="1200" u="sng">
                <a:solidFill>
                  <a:srgbClr val="FF0000"/>
                </a:solidFill>
                <a:latin typeface="Mada"/>
                <a:ea typeface="Mada"/>
                <a:cs typeface="Mada"/>
                <a:sym typeface="Mada"/>
              </a:rPr>
              <a:t>Propylthiouracil</a:t>
            </a:r>
            <a:r>
              <a:rPr b="1" lang="en" sz="1200">
                <a:solidFill>
                  <a:srgbClr val="FF0000"/>
                </a:solidFill>
                <a:latin typeface="Mada"/>
                <a:ea typeface="Mada"/>
                <a:cs typeface="Mada"/>
                <a:sym typeface="Mada"/>
              </a:rPr>
              <a:t> is the drug of choice during pregnancy</a:t>
            </a:r>
            <a:endParaRPr b="1" sz="1200">
              <a:solidFill>
                <a:srgbClr val="FF0000"/>
              </a:solidFill>
              <a:latin typeface="Mada"/>
              <a:ea typeface="Mada"/>
              <a:cs typeface="Mada"/>
              <a:sym typeface="Mada"/>
            </a:endParaRPr>
          </a:p>
        </p:txBody>
      </p:sp>
      <p:sp>
        <p:nvSpPr>
          <p:cNvPr id="377" name="Google Shape;377;p43"/>
          <p:cNvSpPr/>
          <p:nvPr/>
        </p:nvSpPr>
        <p:spPr>
          <a:xfrm flipH="1">
            <a:off x="1494079" y="2223796"/>
            <a:ext cx="3306600" cy="10458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78" name="Google Shape;378;p43"/>
          <p:cNvSpPr/>
          <p:nvPr/>
        </p:nvSpPr>
        <p:spPr>
          <a:xfrm>
            <a:off x="256965" y="2223789"/>
            <a:ext cx="1236900" cy="939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379" name="Google Shape;379;p43"/>
          <p:cNvSpPr/>
          <p:nvPr/>
        </p:nvSpPr>
        <p:spPr>
          <a:xfrm>
            <a:off x="256971" y="2223806"/>
            <a:ext cx="1381500" cy="1045800"/>
          </a:xfrm>
          <a:prstGeom prst="rect">
            <a:avLst/>
          </a:prstGeom>
          <a:solidFill>
            <a:srgbClr val="314043"/>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a:solidFill>
                  <a:srgbClr val="FFFFFF"/>
                </a:solidFill>
                <a:latin typeface="Mada"/>
                <a:ea typeface="Mada"/>
                <a:cs typeface="Mada"/>
                <a:sym typeface="Mada"/>
              </a:rPr>
              <a:t>Thyroid Storm</a:t>
            </a:r>
            <a:endParaRPr b="1">
              <a:solidFill>
                <a:srgbClr val="FFFFFF"/>
              </a:solidFill>
              <a:latin typeface="Mada"/>
              <a:ea typeface="Mada"/>
              <a:cs typeface="Mada"/>
              <a:sym typeface="Mada"/>
            </a:endParaRPr>
          </a:p>
        </p:txBody>
      </p:sp>
      <p:sp>
        <p:nvSpPr>
          <p:cNvPr id="380" name="Google Shape;380;p43"/>
          <p:cNvSpPr txBox="1"/>
          <p:nvPr/>
        </p:nvSpPr>
        <p:spPr>
          <a:xfrm>
            <a:off x="1504960" y="2233257"/>
            <a:ext cx="4890300" cy="1036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solidFill>
                  <a:schemeClr val="dk1"/>
                </a:solidFill>
                <a:latin typeface="Mada"/>
                <a:ea typeface="Mada"/>
                <a:cs typeface="Mada"/>
                <a:sym typeface="Mada"/>
              </a:rPr>
              <a:t>It is a medical emergency </a:t>
            </a:r>
            <a:r>
              <a:rPr lang="en" sz="1200">
                <a:latin typeface="Mada"/>
                <a:ea typeface="Mada"/>
                <a:cs typeface="Mada"/>
                <a:sym typeface="Mada"/>
              </a:rPr>
              <a:t>of a</a:t>
            </a:r>
            <a:r>
              <a:rPr b="1" lang="en" sz="1200">
                <a:latin typeface="Mada"/>
                <a:ea typeface="Mada"/>
                <a:cs typeface="Mada"/>
                <a:sym typeface="Mada"/>
              </a:rPr>
              <a:t> sudden acute exacerbation of all the symptoms of thyrotoxicosis</a:t>
            </a:r>
            <a:r>
              <a:rPr lang="en" sz="1200">
                <a:latin typeface="Mada"/>
                <a:ea typeface="Mada"/>
                <a:cs typeface="Mada"/>
                <a:sym typeface="Mada"/>
              </a:rPr>
              <a:t>, presenting as a life-threatening syndrome.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There is hypermetabolism, and excessive adrenergic activity, </a:t>
            </a:r>
            <a:r>
              <a:rPr b="1" lang="en" sz="1200">
                <a:solidFill>
                  <a:srgbClr val="FF0000"/>
                </a:solidFill>
                <a:latin typeface="Mada"/>
                <a:ea typeface="Mada"/>
                <a:cs typeface="Mada"/>
                <a:sym typeface="Mada"/>
              </a:rPr>
              <a:t>death may occur due to heart failure and shock.</a:t>
            </a:r>
            <a:endParaRPr b="1" sz="1200">
              <a:solidFill>
                <a:srgbClr val="FF0000"/>
              </a:solidFill>
              <a:latin typeface="Mada"/>
              <a:ea typeface="Mada"/>
              <a:cs typeface="Mada"/>
              <a:sym typeface="Mada"/>
            </a:endParaRPr>
          </a:p>
        </p:txBody>
      </p:sp>
      <p:sp>
        <p:nvSpPr>
          <p:cNvPr id="381" name="Google Shape;381;p43"/>
          <p:cNvSpPr txBox="1"/>
          <p:nvPr/>
        </p:nvSpPr>
        <p:spPr>
          <a:xfrm>
            <a:off x="1219200" y="3305175"/>
            <a:ext cx="4353900" cy="379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78B8A3"/>
                </a:solidFill>
                <a:latin typeface="Mada"/>
                <a:ea typeface="Mada"/>
                <a:cs typeface="Mada"/>
                <a:sym typeface="Mada"/>
              </a:rPr>
              <a:t>Management of Thyroid Storm:</a:t>
            </a:r>
            <a:endParaRPr b="1" sz="600">
              <a:solidFill>
                <a:srgbClr val="78B8A3"/>
              </a:solidFill>
              <a:latin typeface="Mada"/>
              <a:ea typeface="Mada"/>
              <a:cs typeface="Mada"/>
              <a:sym typeface="Mada"/>
            </a:endParaRPr>
          </a:p>
        </p:txBody>
      </p:sp>
      <p:sp>
        <p:nvSpPr>
          <p:cNvPr id="382" name="Google Shape;382;p43"/>
          <p:cNvSpPr txBox="1"/>
          <p:nvPr/>
        </p:nvSpPr>
        <p:spPr>
          <a:xfrm>
            <a:off x="4027125" y="7334950"/>
            <a:ext cx="2857800" cy="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Mada"/>
                <a:ea typeface="Mada"/>
                <a:cs typeface="Mada"/>
                <a:sym typeface="Mada"/>
              </a:rPr>
              <a:t>[markedly elevated serum T4 or T3 and very </a:t>
            </a:r>
            <a:endParaRPr sz="1100">
              <a:solidFill>
                <a:schemeClr val="dk1"/>
              </a:solidFill>
              <a:latin typeface="Mada"/>
              <a:ea typeface="Mada"/>
              <a:cs typeface="Mada"/>
              <a:sym typeface="Mada"/>
            </a:endParaRPr>
          </a:p>
          <a:p>
            <a:pPr indent="0" lvl="0" marL="0" rtl="0" algn="l">
              <a:spcBef>
                <a:spcPts val="0"/>
              </a:spcBef>
              <a:spcAft>
                <a:spcPts val="0"/>
              </a:spcAft>
              <a:buNone/>
            </a:pPr>
            <a:r>
              <a:rPr lang="en" sz="1100">
                <a:solidFill>
                  <a:schemeClr val="dk1"/>
                </a:solidFill>
                <a:latin typeface="Mada"/>
                <a:ea typeface="Mada"/>
                <a:cs typeface="Mada"/>
                <a:sym typeface="Mada"/>
              </a:rPr>
              <a:t>large goitre, &gt;4 times normal]</a:t>
            </a:r>
            <a:endParaRPr sz="1100"/>
          </a:p>
        </p:txBody>
      </p:sp>
      <p:sp>
        <p:nvSpPr>
          <p:cNvPr id="383" name="Google Shape;383;p43"/>
          <p:cNvSpPr txBox="1"/>
          <p:nvPr/>
        </p:nvSpPr>
        <p:spPr>
          <a:xfrm>
            <a:off x="333150" y="7080100"/>
            <a:ext cx="27768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C8E8DE"/>
                </a:highlight>
                <a:latin typeface="Mada"/>
                <a:ea typeface="Mada"/>
                <a:cs typeface="Mada"/>
                <a:sym typeface="Mada"/>
              </a:rPr>
              <a:t>Mild/Moderate Hyperthyroidism</a:t>
            </a:r>
            <a:endParaRPr b="1">
              <a:highlight>
                <a:srgbClr val="C8E8DE"/>
              </a:highlight>
              <a:latin typeface="Mada"/>
              <a:ea typeface="Mada"/>
              <a:cs typeface="Mada"/>
              <a:sym typeface="Mada"/>
            </a:endParaRPr>
          </a:p>
        </p:txBody>
      </p:sp>
      <p:sp>
        <p:nvSpPr>
          <p:cNvPr id="384" name="Google Shape;384;p43"/>
          <p:cNvSpPr txBox="1"/>
          <p:nvPr/>
        </p:nvSpPr>
        <p:spPr>
          <a:xfrm>
            <a:off x="455250" y="7347550"/>
            <a:ext cx="2776800" cy="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Mada"/>
                <a:ea typeface="Mada"/>
                <a:cs typeface="Mada"/>
                <a:sym typeface="Mada"/>
              </a:rPr>
              <a:t>[small or moderately enlarged thyroid; </a:t>
            </a:r>
            <a:endParaRPr sz="1100">
              <a:solidFill>
                <a:schemeClr val="dk1"/>
              </a:solidFill>
              <a:latin typeface="Mada"/>
              <a:ea typeface="Mada"/>
              <a:cs typeface="Mada"/>
              <a:sym typeface="Mada"/>
            </a:endParaRPr>
          </a:p>
          <a:p>
            <a:pPr indent="0" lvl="0" marL="0" rtl="0" algn="l">
              <a:spcBef>
                <a:spcPts val="0"/>
              </a:spcBef>
              <a:spcAft>
                <a:spcPts val="0"/>
              </a:spcAft>
              <a:buNone/>
            </a:pPr>
            <a:r>
              <a:rPr lang="en" sz="1100">
                <a:solidFill>
                  <a:schemeClr val="dk1"/>
                </a:solidFill>
                <a:latin typeface="Mada"/>
                <a:ea typeface="Mada"/>
                <a:cs typeface="Mada"/>
                <a:sym typeface="Mada"/>
              </a:rPr>
              <a:t>children or pregnant or lactating women]</a:t>
            </a:r>
            <a:endParaRPr sz="1100">
              <a:solidFill>
                <a:schemeClr val="dk1"/>
              </a:solidFill>
              <a:latin typeface="Mada"/>
              <a:ea typeface="Mada"/>
              <a:cs typeface="Mada"/>
              <a:sym typeface="Mada"/>
            </a:endParaRPr>
          </a:p>
        </p:txBody>
      </p:sp>
      <p:sp>
        <p:nvSpPr>
          <p:cNvPr id="385" name="Google Shape;385;p43"/>
          <p:cNvSpPr/>
          <p:nvPr/>
        </p:nvSpPr>
        <p:spPr>
          <a:xfrm>
            <a:off x="619125" y="7890925"/>
            <a:ext cx="2600100" cy="4308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Primary </a:t>
            </a:r>
            <a:r>
              <a:rPr b="1" lang="en" sz="1200">
                <a:solidFill>
                  <a:srgbClr val="FF0000"/>
                </a:solidFill>
                <a:latin typeface="Mada"/>
                <a:ea typeface="Mada"/>
                <a:cs typeface="Mada"/>
                <a:sym typeface="Mada"/>
              </a:rPr>
              <a:t>antithyroid</a:t>
            </a:r>
            <a:r>
              <a:rPr lang="en" sz="1200">
                <a:latin typeface="Mada"/>
                <a:ea typeface="Mada"/>
                <a:cs typeface="Mada"/>
                <a:sym typeface="Mada"/>
              </a:rPr>
              <a:t> drug therapy should be considered</a:t>
            </a:r>
            <a:r>
              <a:rPr lang="en">
                <a:latin typeface="Exo"/>
                <a:ea typeface="Exo"/>
                <a:cs typeface="Exo"/>
                <a:sym typeface="Exo"/>
              </a:rPr>
              <a:t> </a:t>
            </a:r>
            <a:endParaRPr>
              <a:latin typeface="Exo"/>
              <a:ea typeface="Exo"/>
              <a:cs typeface="Exo"/>
              <a:sym typeface="Exo"/>
            </a:endParaRPr>
          </a:p>
        </p:txBody>
      </p:sp>
      <p:sp>
        <p:nvSpPr>
          <p:cNvPr id="386" name="Google Shape;386;p43"/>
          <p:cNvSpPr/>
          <p:nvPr/>
        </p:nvSpPr>
        <p:spPr>
          <a:xfrm>
            <a:off x="619125" y="8461075"/>
            <a:ext cx="2600100" cy="4308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b="1" lang="en" sz="1200">
                <a:solidFill>
                  <a:srgbClr val="FF0000"/>
                </a:solidFill>
                <a:latin typeface="Mada"/>
                <a:ea typeface="Mada"/>
                <a:cs typeface="Mada"/>
                <a:sym typeface="Mada"/>
              </a:rPr>
              <a:t>Start methimazole</a:t>
            </a:r>
            <a:r>
              <a:rPr lang="en" sz="1200">
                <a:latin typeface="Mada"/>
                <a:ea typeface="Mada"/>
                <a:cs typeface="Mada"/>
                <a:sym typeface="Mada"/>
              </a:rPr>
              <a:t>, 5-30 mg/day, (</a:t>
            </a:r>
            <a:r>
              <a:rPr b="1" lang="en" sz="1200">
                <a:solidFill>
                  <a:srgbClr val="FF0000"/>
                </a:solidFill>
                <a:latin typeface="Mada"/>
                <a:ea typeface="Mada"/>
                <a:cs typeface="Mada"/>
                <a:sym typeface="Mada"/>
              </a:rPr>
              <a:t>PTU preferred in pregnant women</a:t>
            </a:r>
            <a:r>
              <a:rPr lang="en" sz="1200">
                <a:latin typeface="Mada"/>
                <a:ea typeface="Mada"/>
                <a:cs typeface="Mada"/>
                <a:sym typeface="Mada"/>
              </a:rPr>
              <a:t>) </a:t>
            </a:r>
            <a:endParaRPr>
              <a:latin typeface="Exo"/>
              <a:ea typeface="Exo"/>
              <a:cs typeface="Exo"/>
              <a:sym typeface="Exo"/>
            </a:endParaRPr>
          </a:p>
        </p:txBody>
      </p:sp>
      <p:sp>
        <p:nvSpPr>
          <p:cNvPr id="387" name="Google Shape;387;p43"/>
          <p:cNvSpPr/>
          <p:nvPr/>
        </p:nvSpPr>
        <p:spPr>
          <a:xfrm>
            <a:off x="619125" y="9031225"/>
            <a:ext cx="2600100" cy="4308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Monitor thyroid function every 4-6 weeks until </a:t>
            </a:r>
            <a:r>
              <a:rPr b="1" lang="en" sz="1200">
                <a:latin typeface="Mada"/>
                <a:ea typeface="Mada"/>
                <a:cs typeface="Mada"/>
                <a:sym typeface="Mada"/>
              </a:rPr>
              <a:t>euthyroid state</a:t>
            </a:r>
            <a:r>
              <a:rPr lang="en" sz="1200">
                <a:latin typeface="Mada"/>
                <a:ea typeface="Mada"/>
                <a:cs typeface="Mada"/>
                <a:sym typeface="Mada"/>
              </a:rPr>
              <a:t> achieved</a:t>
            </a:r>
            <a:endParaRPr>
              <a:latin typeface="Exo"/>
              <a:ea typeface="Exo"/>
              <a:cs typeface="Exo"/>
              <a:sym typeface="Exo"/>
            </a:endParaRPr>
          </a:p>
        </p:txBody>
      </p:sp>
      <p:sp>
        <p:nvSpPr>
          <p:cNvPr id="388" name="Google Shape;388;p43"/>
          <p:cNvSpPr/>
          <p:nvPr/>
        </p:nvSpPr>
        <p:spPr>
          <a:xfrm>
            <a:off x="619125" y="9625250"/>
            <a:ext cx="2600100" cy="4308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Discontinue drug therapy after 12-18 </a:t>
            </a:r>
            <a:endParaRPr sz="1200">
              <a:latin typeface="Mada"/>
              <a:ea typeface="Mada"/>
              <a:cs typeface="Mada"/>
              <a:sym typeface="Mada"/>
            </a:endParaRPr>
          </a:p>
        </p:txBody>
      </p:sp>
      <p:sp>
        <p:nvSpPr>
          <p:cNvPr id="389" name="Google Shape;389;p43"/>
          <p:cNvSpPr/>
          <p:nvPr/>
        </p:nvSpPr>
        <p:spPr>
          <a:xfrm>
            <a:off x="619125" y="10219275"/>
            <a:ext cx="2600100" cy="626100"/>
          </a:xfrm>
          <a:prstGeom prst="rect">
            <a:avLst/>
          </a:prstGeom>
          <a:noFill/>
          <a:ln cap="flat" cmpd="sng" w="9525">
            <a:solidFill>
              <a:srgbClr val="78B8A3"/>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en" sz="1200">
                <a:latin typeface="Mada"/>
                <a:ea typeface="Mada"/>
                <a:cs typeface="Mada"/>
                <a:sym typeface="Mada"/>
              </a:rPr>
              <a:t>Monitor thyroid function every 2 months for 6 months, then less frequently, </a:t>
            </a:r>
            <a:r>
              <a:rPr b="1" lang="en" sz="1200" u="sng">
                <a:latin typeface="Mada"/>
                <a:ea typeface="Mada"/>
                <a:cs typeface="Mada"/>
                <a:sym typeface="Mada"/>
              </a:rPr>
              <a:t>if:</a:t>
            </a:r>
            <a:endParaRPr b="1" u="sng">
              <a:latin typeface="Exo"/>
              <a:ea typeface="Exo"/>
              <a:cs typeface="Exo"/>
              <a:sym typeface="Exo"/>
            </a:endParaRPr>
          </a:p>
        </p:txBody>
      </p:sp>
      <p:sp>
        <p:nvSpPr>
          <p:cNvPr id="390" name="Google Shape;390;p43"/>
          <p:cNvSpPr/>
          <p:nvPr/>
        </p:nvSpPr>
        <p:spPr>
          <a:xfrm rot="5400000">
            <a:off x="-19206" y="7949725"/>
            <a:ext cx="704400" cy="5658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91" name="Google Shape;391;p43"/>
          <p:cNvSpPr txBox="1"/>
          <p:nvPr/>
        </p:nvSpPr>
        <p:spPr>
          <a:xfrm>
            <a:off x="27675" y="8056239"/>
            <a:ext cx="648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1</a:t>
            </a:r>
            <a:endParaRPr b="1">
              <a:solidFill>
                <a:srgbClr val="FFFFFF"/>
              </a:solidFill>
              <a:latin typeface="Exo"/>
              <a:ea typeface="Exo"/>
              <a:cs typeface="Exo"/>
              <a:sym typeface="Exo"/>
            </a:endParaRPr>
          </a:p>
        </p:txBody>
      </p:sp>
      <p:sp>
        <p:nvSpPr>
          <p:cNvPr id="392" name="Google Shape;392;p43"/>
          <p:cNvSpPr/>
          <p:nvPr/>
        </p:nvSpPr>
        <p:spPr>
          <a:xfrm rot="5400000">
            <a:off x="-19206" y="8521225"/>
            <a:ext cx="704400" cy="5658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93" name="Google Shape;393;p43"/>
          <p:cNvSpPr txBox="1"/>
          <p:nvPr/>
        </p:nvSpPr>
        <p:spPr>
          <a:xfrm>
            <a:off x="27675" y="8627739"/>
            <a:ext cx="648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2</a:t>
            </a:r>
            <a:endParaRPr b="1">
              <a:solidFill>
                <a:srgbClr val="FFFFFF"/>
              </a:solidFill>
              <a:latin typeface="Exo"/>
              <a:ea typeface="Exo"/>
              <a:cs typeface="Exo"/>
              <a:sym typeface="Exo"/>
            </a:endParaRPr>
          </a:p>
        </p:txBody>
      </p:sp>
      <p:sp>
        <p:nvSpPr>
          <p:cNvPr id="394" name="Google Shape;394;p43"/>
          <p:cNvSpPr/>
          <p:nvPr/>
        </p:nvSpPr>
        <p:spPr>
          <a:xfrm rot="5400000">
            <a:off x="-19206" y="9102250"/>
            <a:ext cx="704400" cy="5658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95" name="Google Shape;395;p43"/>
          <p:cNvSpPr txBox="1"/>
          <p:nvPr/>
        </p:nvSpPr>
        <p:spPr>
          <a:xfrm>
            <a:off x="27675" y="9208764"/>
            <a:ext cx="648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3</a:t>
            </a:r>
            <a:endParaRPr b="1">
              <a:solidFill>
                <a:srgbClr val="FFFFFF"/>
              </a:solidFill>
              <a:latin typeface="Exo"/>
              <a:ea typeface="Exo"/>
              <a:cs typeface="Exo"/>
              <a:sym typeface="Exo"/>
            </a:endParaRPr>
          </a:p>
        </p:txBody>
      </p:sp>
      <p:sp>
        <p:nvSpPr>
          <p:cNvPr id="396" name="Google Shape;396;p43"/>
          <p:cNvSpPr/>
          <p:nvPr/>
        </p:nvSpPr>
        <p:spPr>
          <a:xfrm rot="5400000">
            <a:off x="-19206" y="9683275"/>
            <a:ext cx="704400" cy="5658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97" name="Google Shape;397;p43"/>
          <p:cNvSpPr txBox="1"/>
          <p:nvPr/>
        </p:nvSpPr>
        <p:spPr>
          <a:xfrm>
            <a:off x="27675" y="9789789"/>
            <a:ext cx="648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4</a:t>
            </a:r>
            <a:endParaRPr b="1">
              <a:solidFill>
                <a:srgbClr val="FFFFFF"/>
              </a:solidFill>
              <a:latin typeface="Exo"/>
              <a:ea typeface="Exo"/>
              <a:cs typeface="Exo"/>
              <a:sym typeface="Exo"/>
            </a:endParaRPr>
          </a:p>
        </p:txBody>
      </p:sp>
      <p:sp>
        <p:nvSpPr>
          <p:cNvPr id="398" name="Google Shape;398;p43"/>
          <p:cNvSpPr/>
          <p:nvPr/>
        </p:nvSpPr>
        <p:spPr>
          <a:xfrm rot="5400000">
            <a:off x="-19206" y="10283350"/>
            <a:ext cx="704400" cy="565800"/>
          </a:xfrm>
          <a:prstGeom prst="chevron">
            <a:avLst>
              <a:gd fmla="val 49133" name="adj"/>
            </a:avLst>
          </a:prstGeom>
          <a:solidFill>
            <a:srgbClr val="78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Thin"/>
              <a:ea typeface="Exo Thin"/>
              <a:cs typeface="Exo Thin"/>
              <a:sym typeface="Exo Thin"/>
            </a:endParaRPr>
          </a:p>
        </p:txBody>
      </p:sp>
      <p:sp>
        <p:nvSpPr>
          <p:cNvPr id="399" name="Google Shape;399;p43"/>
          <p:cNvSpPr txBox="1"/>
          <p:nvPr/>
        </p:nvSpPr>
        <p:spPr>
          <a:xfrm>
            <a:off x="27675" y="10389864"/>
            <a:ext cx="648600" cy="4794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en">
                <a:solidFill>
                  <a:srgbClr val="FFFFFF"/>
                </a:solidFill>
                <a:latin typeface="Exo"/>
                <a:ea typeface="Exo"/>
                <a:cs typeface="Exo"/>
                <a:sym typeface="Exo"/>
              </a:rPr>
              <a:t>5</a:t>
            </a:r>
            <a:endParaRPr b="1">
              <a:solidFill>
                <a:srgbClr val="FFFFFF"/>
              </a:solidFill>
              <a:latin typeface="Exo"/>
              <a:ea typeface="Exo"/>
              <a:cs typeface="Exo"/>
              <a:sym typeface="Exo"/>
            </a:endParaRPr>
          </a:p>
        </p:txBody>
      </p:sp>
      <p:sp>
        <p:nvSpPr>
          <p:cNvPr id="400" name="Google Shape;400;p43"/>
          <p:cNvSpPr txBox="1"/>
          <p:nvPr/>
        </p:nvSpPr>
        <p:spPr>
          <a:xfrm>
            <a:off x="4169400" y="9788575"/>
            <a:ext cx="2613300" cy="675000"/>
          </a:xfrm>
          <a:prstGeom prst="rect">
            <a:avLst/>
          </a:prstGeom>
          <a:noFill/>
          <a:ln cap="flat" cmpd="sng" w="9525">
            <a:solidFill>
              <a:srgbClr val="78B8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Mada"/>
                <a:ea typeface="Mada"/>
                <a:cs typeface="Mada"/>
                <a:sym typeface="Mada"/>
              </a:rPr>
              <a:t>Relapse:</a:t>
            </a:r>
            <a:r>
              <a:rPr lang="en" sz="1200">
                <a:latin typeface="Mada"/>
                <a:ea typeface="Mada"/>
                <a:cs typeface="Mada"/>
                <a:sym typeface="Mada"/>
              </a:rPr>
              <a:t> Definitive radioiodine therapy in adults (second course of antithyroid drug therapy in children)</a:t>
            </a:r>
            <a:endParaRPr sz="1200">
              <a:latin typeface="Mada"/>
              <a:ea typeface="Mada"/>
              <a:cs typeface="Mada"/>
              <a:sym typeface="Mada"/>
            </a:endParaRPr>
          </a:p>
        </p:txBody>
      </p:sp>
      <p:sp>
        <p:nvSpPr>
          <p:cNvPr id="401" name="Google Shape;401;p43"/>
          <p:cNvSpPr txBox="1"/>
          <p:nvPr/>
        </p:nvSpPr>
        <p:spPr>
          <a:xfrm>
            <a:off x="4169400" y="10653526"/>
            <a:ext cx="2613300" cy="496500"/>
          </a:xfrm>
          <a:prstGeom prst="rect">
            <a:avLst/>
          </a:prstGeom>
          <a:noFill/>
          <a:ln cap="flat" cmpd="sng" w="9525">
            <a:solidFill>
              <a:srgbClr val="78B8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Mada"/>
                <a:ea typeface="Mada"/>
                <a:cs typeface="Mada"/>
                <a:sym typeface="Mada"/>
              </a:rPr>
              <a:t>Remission: </a:t>
            </a:r>
            <a:r>
              <a:rPr lang="en" sz="1200">
                <a:latin typeface="Mada"/>
                <a:ea typeface="Mada"/>
                <a:cs typeface="Mada"/>
                <a:sym typeface="Mada"/>
              </a:rPr>
              <a:t>Monitor thyroid function every 12 months indefinitely </a:t>
            </a:r>
            <a:endParaRPr sz="1200">
              <a:latin typeface="Mada"/>
              <a:ea typeface="Mada"/>
              <a:cs typeface="Mada"/>
              <a:sym typeface="Mada"/>
            </a:endParaRPr>
          </a:p>
        </p:txBody>
      </p:sp>
      <p:cxnSp>
        <p:nvCxnSpPr>
          <p:cNvPr id="402" name="Google Shape;402;p43"/>
          <p:cNvCxnSpPr>
            <a:stCxn id="389" idx="3"/>
            <a:endCxn id="400" idx="1"/>
          </p:cNvCxnSpPr>
          <p:nvPr/>
        </p:nvCxnSpPr>
        <p:spPr>
          <a:xfrm flipH="1" rot="10800000">
            <a:off x="3219225" y="10126125"/>
            <a:ext cx="950100" cy="406200"/>
          </a:xfrm>
          <a:prstGeom prst="bentConnector3">
            <a:avLst>
              <a:gd fmla="val 50004" name="adj1"/>
            </a:avLst>
          </a:prstGeom>
          <a:noFill/>
          <a:ln cap="flat" cmpd="sng" w="19050">
            <a:solidFill>
              <a:srgbClr val="B7B7B7"/>
            </a:solidFill>
            <a:prstDash val="solid"/>
            <a:round/>
            <a:headEnd len="med" w="med" type="none"/>
            <a:tailEnd len="med" w="med" type="none"/>
          </a:ln>
        </p:spPr>
      </p:cxnSp>
      <p:cxnSp>
        <p:nvCxnSpPr>
          <p:cNvPr id="403" name="Google Shape;403;p43"/>
          <p:cNvCxnSpPr>
            <a:stCxn id="389" idx="3"/>
            <a:endCxn id="401" idx="1"/>
          </p:cNvCxnSpPr>
          <p:nvPr/>
        </p:nvCxnSpPr>
        <p:spPr>
          <a:xfrm>
            <a:off x="3219225" y="10532325"/>
            <a:ext cx="950100" cy="369600"/>
          </a:xfrm>
          <a:prstGeom prst="bentConnector3">
            <a:avLst>
              <a:gd fmla="val 50004" name="adj1"/>
            </a:avLst>
          </a:prstGeom>
          <a:noFill/>
          <a:ln cap="flat" cmpd="sng" w="19050">
            <a:solidFill>
              <a:srgbClr val="B7B7B7"/>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cxnSp>
        <p:nvCxnSpPr>
          <p:cNvPr id="408" name="Google Shape;408;p44"/>
          <p:cNvCxnSpPr/>
          <p:nvPr/>
        </p:nvCxnSpPr>
        <p:spPr>
          <a:xfrm>
            <a:off x="1073700" y="579925"/>
            <a:ext cx="4692600" cy="0"/>
          </a:xfrm>
          <a:prstGeom prst="straightConnector1">
            <a:avLst/>
          </a:prstGeom>
          <a:noFill/>
          <a:ln cap="flat" cmpd="sng" w="19050">
            <a:solidFill>
              <a:srgbClr val="A4CFC1"/>
            </a:solidFill>
            <a:prstDash val="solid"/>
            <a:round/>
            <a:headEnd len="med" w="med" type="oval"/>
            <a:tailEnd len="med" w="med" type="oval"/>
          </a:ln>
        </p:spPr>
      </p:cxnSp>
      <p:sp>
        <p:nvSpPr>
          <p:cNvPr id="409" name="Google Shape;409;p44"/>
          <p:cNvSpPr txBox="1"/>
          <p:nvPr/>
        </p:nvSpPr>
        <p:spPr>
          <a:xfrm>
            <a:off x="1333500" y="209550"/>
            <a:ext cx="42483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Hypothyroidism</a:t>
            </a:r>
            <a:endParaRPr b="1" sz="2400">
              <a:solidFill>
                <a:srgbClr val="314043"/>
              </a:solidFill>
              <a:latin typeface="Georgia"/>
              <a:ea typeface="Georgia"/>
              <a:cs typeface="Georgia"/>
              <a:sym typeface="Georgia"/>
            </a:endParaRPr>
          </a:p>
        </p:txBody>
      </p:sp>
      <p:sp>
        <p:nvSpPr>
          <p:cNvPr id="410" name="Google Shape;410;p44"/>
          <p:cNvSpPr/>
          <p:nvPr/>
        </p:nvSpPr>
        <p:spPr>
          <a:xfrm>
            <a:off x="287700" y="1044100"/>
            <a:ext cx="6339900" cy="1777200"/>
          </a:xfrm>
          <a:prstGeom prst="rect">
            <a:avLst/>
          </a:prstGeom>
          <a:noFill/>
          <a:ln cap="flat" cmpd="sng" w="9525">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en" sz="1200">
                <a:highlight>
                  <a:srgbClr val="FFFFFF"/>
                </a:highlight>
                <a:latin typeface="Mada"/>
                <a:ea typeface="Mada"/>
                <a:cs typeface="Mada"/>
                <a:sym typeface="Mada"/>
              </a:rPr>
              <a:t>Thyroid gland does not produce enough hormones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May be congenital, primary or secondary</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Char char="●"/>
            </a:pPr>
            <a:r>
              <a:rPr lang="en" sz="1200">
                <a:highlight>
                  <a:srgbClr val="FFFFFF"/>
                </a:highlight>
                <a:latin typeface="Mada"/>
                <a:ea typeface="Mada"/>
                <a:cs typeface="Mada"/>
                <a:sym typeface="Mada"/>
              </a:rPr>
              <a:t>Congenital: in children, hypothyroidism leads to delay in growth (</a:t>
            </a:r>
            <a:r>
              <a:rPr b="1" lang="en" sz="1200">
                <a:highlight>
                  <a:srgbClr val="C8E8DE"/>
                </a:highlight>
                <a:latin typeface="Mada"/>
                <a:ea typeface="Mada"/>
                <a:cs typeface="Mada"/>
                <a:sym typeface="Mada"/>
              </a:rPr>
              <a:t>dwarfism</a:t>
            </a:r>
            <a:r>
              <a:rPr lang="en" sz="1200">
                <a:highlight>
                  <a:srgbClr val="FFFFFF"/>
                </a:highlight>
                <a:latin typeface="Mada"/>
                <a:ea typeface="Mada"/>
                <a:cs typeface="Mada"/>
                <a:sym typeface="Mada"/>
              </a:rPr>
              <a:t>) </a:t>
            </a:r>
            <a:r>
              <a:rPr b="1" lang="en" sz="1200" u="sng">
                <a:highlight>
                  <a:srgbClr val="FFFFFF"/>
                </a:highlight>
                <a:latin typeface="Mada"/>
                <a:ea typeface="Mada"/>
                <a:cs typeface="Mada"/>
                <a:sym typeface="Mada"/>
              </a:rPr>
              <a:t>and</a:t>
            </a:r>
            <a:r>
              <a:rPr b="1" lang="en" sz="1200">
                <a:highlight>
                  <a:srgbClr val="FFFFFF"/>
                </a:highlight>
                <a:latin typeface="Mada"/>
                <a:ea typeface="Mada"/>
                <a:cs typeface="Mada"/>
                <a:sym typeface="Mada"/>
              </a:rPr>
              <a:t> intellectual development (</a:t>
            </a:r>
            <a:r>
              <a:rPr b="1" lang="en" sz="1200">
                <a:highlight>
                  <a:srgbClr val="C8E8DE"/>
                </a:highlight>
                <a:latin typeface="Mada"/>
                <a:ea typeface="Mada"/>
                <a:cs typeface="Mada"/>
                <a:sym typeface="Mada"/>
              </a:rPr>
              <a:t>cretinism</a:t>
            </a:r>
            <a:r>
              <a:rPr b="1" lang="en" sz="1200">
                <a:highlight>
                  <a:srgbClr val="FFFFFF"/>
                </a:highlight>
                <a:latin typeface="Mada"/>
                <a:ea typeface="Mada"/>
                <a:cs typeface="Mada"/>
                <a:sym typeface="Mada"/>
              </a:rPr>
              <a:t>)</a:t>
            </a:r>
            <a:endParaRPr b="1"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People who are most at risk include those over age 50 &amp; mainly in females</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Prevalence is 14/1000 females and 1/1000 males . </a:t>
            </a:r>
            <a:endParaRPr sz="1200">
              <a:highlight>
                <a:srgbClr val="FFFFFF"/>
              </a:highlight>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highlight>
                  <a:srgbClr val="FFFFFF"/>
                </a:highlight>
                <a:latin typeface="Mada"/>
                <a:ea typeface="Mada"/>
                <a:cs typeface="Mada"/>
                <a:sym typeface="Mada"/>
              </a:rPr>
              <a:t>Diagnosed by low plasma levels of T3 &amp; T4 and TSH</a:t>
            </a:r>
            <a:endParaRPr sz="1200">
              <a:latin typeface="Mada"/>
              <a:ea typeface="Mada"/>
              <a:cs typeface="Mada"/>
              <a:sym typeface="Mada"/>
            </a:endParaRPr>
          </a:p>
        </p:txBody>
      </p:sp>
      <p:sp>
        <p:nvSpPr>
          <p:cNvPr id="411" name="Google Shape;411;p44"/>
          <p:cNvSpPr/>
          <p:nvPr/>
        </p:nvSpPr>
        <p:spPr>
          <a:xfrm>
            <a:off x="2249700" y="710429"/>
            <a:ext cx="2188200" cy="348300"/>
          </a:xfrm>
          <a:prstGeom prst="flowChartAlternateProcess">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Hypothyroidism</a:t>
            </a:r>
            <a:r>
              <a:rPr b="1" lang="en" sz="1800">
                <a:solidFill>
                  <a:srgbClr val="78B8A3"/>
                </a:solidFill>
                <a:latin typeface="Mada"/>
                <a:ea typeface="Mada"/>
                <a:cs typeface="Mada"/>
                <a:sym typeface="Mada"/>
              </a:rPr>
              <a:t> </a:t>
            </a:r>
            <a:endParaRPr b="1" sz="1800">
              <a:solidFill>
                <a:srgbClr val="78B8A3"/>
              </a:solidFill>
              <a:latin typeface="Mada"/>
              <a:ea typeface="Mada"/>
              <a:cs typeface="Mada"/>
              <a:sym typeface="Mada"/>
            </a:endParaRPr>
          </a:p>
        </p:txBody>
      </p:sp>
      <p:sp>
        <p:nvSpPr>
          <p:cNvPr id="412" name="Google Shape;412;p44"/>
          <p:cNvSpPr txBox="1"/>
          <p:nvPr/>
        </p:nvSpPr>
        <p:spPr>
          <a:xfrm>
            <a:off x="1916925" y="2914638"/>
            <a:ext cx="30474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Types of </a:t>
            </a:r>
            <a:r>
              <a:rPr b="1" lang="en" sz="1800">
                <a:solidFill>
                  <a:srgbClr val="78B8A3"/>
                </a:solidFill>
                <a:latin typeface="Mada"/>
                <a:ea typeface="Mada"/>
                <a:cs typeface="Mada"/>
                <a:sym typeface="Mada"/>
              </a:rPr>
              <a:t>Hypothyroidism</a:t>
            </a:r>
            <a:endParaRPr b="1" sz="1800">
              <a:solidFill>
                <a:srgbClr val="78B8A3"/>
              </a:solidFill>
              <a:latin typeface="Mada"/>
              <a:ea typeface="Mada"/>
              <a:cs typeface="Mada"/>
              <a:sym typeface="Mada"/>
            </a:endParaRPr>
          </a:p>
        </p:txBody>
      </p:sp>
      <p:sp>
        <p:nvSpPr>
          <p:cNvPr id="413" name="Google Shape;413;p44"/>
          <p:cNvSpPr txBox="1"/>
          <p:nvPr/>
        </p:nvSpPr>
        <p:spPr>
          <a:xfrm>
            <a:off x="1154925" y="6994350"/>
            <a:ext cx="4521900" cy="37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78B8A3"/>
                </a:solidFill>
                <a:latin typeface="Mada"/>
                <a:ea typeface="Mada"/>
                <a:cs typeface="Mada"/>
                <a:sym typeface="Mada"/>
              </a:rPr>
              <a:t>Manifestations</a:t>
            </a:r>
            <a:r>
              <a:rPr b="1" lang="en" sz="1800">
                <a:solidFill>
                  <a:srgbClr val="78B8A3"/>
                </a:solidFill>
                <a:latin typeface="Mada"/>
                <a:ea typeface="Mada"/>
                <a:cs typeface="Mada"/>
                <a:sym typeface="Mada"/>
              </a:rPr>
              <a:t> of Hypothyroidism</a:t>
            </a:r>
            <a:endParaRPr b="1" sz="1800">
              <a:solidFill>
                <a:srgbClr val="78B8A3"/>
              </a:solidFill>
              <a:latin typeface="Mada"/>
              <a:ea typeface="Mada"/>
              <a:cs typeface="Mada"/>
              <a:sym typeface="Mada"/>
            </a:endParaRPr>
          </a:p>
        </p:txBody>
      </p:sp>
      <p:cxnSp>
        <p:nvCxnSpPr>
          <p:cNvPr id="414" name="Google Shape;414;p44"/>
          <p:cNvCxnSpPr/>
          <p:nvPr/>
        </p:nvCxnSpPr>
        <p:spPr>
          <a:xfrm>
            <a:off x="643500" y="7791275"/>
            <a:ext cx="5553000" cy="0"/>
          </a:xfrm>
          <a:prstGeom prst="straightConnector1">
            <a:avLst/>
          </a:prstGeom>
          <a:noFill/>
          <a:ln cap="flat" cmpd="sng" w="28575">
            <a:solidFill>
              <a:srgbClr val="CCCCCC"/>
            </a:solidFill>
            <a:prstDash val="solid"/>
            <a:round/>
            <a:headEnd len="med" w="med" type="oval"/>
            <a:tailEnd len="med" w="med" type="oval"/>
          </a:ln>
        </p:spPr>
      </p:cxnSp>
      <p:sp>
        <p:nvSpPr>
          <p:cNvPr id="415" name="Google Shape;415;p44"/>
          <p:cNvSpPr/>
          <p:nvPr/>
        </p:nvSpPr>
        <p:spPr>
          <a:xfrm>
            <a:off x="2908150" y="7387325"/>
            <a:ext cx="756300" cy="756300"/>
          </a:xfrm>
          <a:prstGeom prst="ellipse">
            <a:avLst/>
          </a:prstGeom>
          <a:solidFill>
            <a:srgbClr val="78B8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Georgia"/>
                <a:ea typeface="Georgia"/>
                <a:cs typeface="Georgia"/>
                <a:sym typeface="Georgia"/>
              </a:rPr>
              <a:t>VS</a:t>
            </a:r>
            <a:endParaRPr b="1" sz="1800">
              <a:solidFill>
                <a:srgbClr val="FFFFFF"/>
              </a:solidFill>
              <a:latin typeface="Georgia"/>
              <a:ea typeface="Georgia"/>
              <a:cs typeface="Georgia"/>
              <a:sym typeface="Georgia"/>
            </a:endParaRPr>
          </a:p>
        </p:txBody>
      </p:sp>
      <p:sp>
        <p:nvSpPr>
          <p:cNvPr id="416" name="Google Shape;416;p44"/>
          <p:cNvSpPr txBox="1"/>
          <p:nvPr/>
        </p:nvSpPr>
        <p:spPr>
          <a:xfrm>
            <a:off x="845700" y="7418453"/>
            <a:ext cx="19035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Mada"/>
                <a:ea typeface="Mada"/>
                <a:cs typeface="Mada"/>
                <a:sym typeface="Mada"/>
              </a:rPr>
              <a:t>Early</a:t>
            </a:r>
            <a:endParaRPr b="1" sz="1800">
              <a:latin typeface="Mada"/>
              <a:ea typeface="Mada"/>
              <a:cs typeface="Mada"/>
              <a:sym typeface="Mada"/>
            </a:endParaRPr>
          </a:p>
        </p:txBody>
      </p:sp>
      <p:sp>
        <p:nvSpPr>
          <p:cNvPr id="417" name="Google Shape;417;p44"/>
          <p:cNvSpPr txBox="1"/>
          <p:nvPr/>
        </p:nvSpPr>
        <p:spPr>
          <a:xfrm>
            <a:off x="3969900" y="7418453"/>
            <a:ext cx="19035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Mada"/>
                <a:ea typeface="Mada"/>
                <a:cs typeface="Mada"/>
                <a:sym typeface="Mada"/>
              </a:rPr>
              <a:t>Late</a:t>
            </a:r>
            <a:endParaRPr b="1" sz="1800">
              <a:latin typeface="Mada"/>
              <a:ea typeface="Mada"/>
              <a:cs typeface="Mada"/>
              <a:sym typeface="Mada"/>
            </a:endParaRPr>
          </a:p>
        </p:txBody>
      </p:sp>
      <p:sp>
        <p:nvSpPr>
          <p:cNvPr id="418" name="Google Shape;418;p44"/>
          <p:cNvSpPr txBox="1"/>
          <p:nvPr/>
        </p:nvSpPr>
        <p:spPr>
          <a:xfrm>
            <a:off x="459000" y="7692975"/>
            <a:ext cx="2676900" cy="1777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rgbClr val="000000"/>
              </a:buClr>
              <a:buSzPts val="1200"/>
              <a:buFont typeface="Mada"/>
              <a:buChar char="●"/>
            </a:pPr>
            <a:r>
              <a:rPr lang="en" sz="1200">
                <a:latin typeface="Mada"/>
                <a:ea typeface="Mada"/>
                <a:cs typeface="Mada"/>
                <a:sym typeface="Mada"/>
              </a:rPr>
              <a:t>Fatigue and lack of energy</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lang="en" sz="1200">
                <a:latin typeface="Mada"/>
                <a:ea typeface="Mada"/>
                <a:cs typeface="Mada"/>
                <a:sym typeface="Mada"/>
              </a:rPr>
              <a:t>Cold intolerance</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lang="en" sz="1200">
                <a:latin typeface="Mada"/>
                <a:ea typeface="Mada"/>
                <a:cs typeface="Mada"/>
                <a:sym typeface="Mada"/>
              </a:rPr>
              <a:t>Constipation</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lang="en" sz="1200">
                <a:latin typeface="Mada"/>
                <a:ea typeface="Mada"/>
                <a:cs typeface="Mada"/>
                <a:sym typeface="Mada"/>
              </a:rPr>
              <a:t>Weakness</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lang="en" sz="1200">
                <a:latin typeface="Mada"/>
                <a:ea typeface="Mada"/>
                <a:cs typeface="Mada"/>
                <a:sym typeface="Mada"/>
              </a:rPr>
              <a:t>Muscle or joint pain</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lang="en" sz="1200">
                <a:latin typeface="Mada"/>
                <a:ea typeface="Mada"/>
                <a:cs typeface="Mada"/>
                <a:sym typeface="Mada"/>
              </a:rPr>
              <a:t>Paleness</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lang="en" sz="1200">
                <a:latin typeface="Mada"/>
                <a:ea typeface="Mada"/>
                <a:cs typeface="Mada"/>
                <a:sym typeface="Mada"/>
              </a:rPr>
              <a:t>Thin, brittle hair and fingernails</a:t>
            </a:r>
            <a:endParaRPr sz="1200">
              <a:latin typeface="Mada"/>
              <a:ea typeface="Mada"/>
              <a:cs typeface="Mada"/>
              <a:sym typeface="Mada"/>
            </a:endParaRPr>
          </a:p>
          <a:p>
            <a:pPr indent="0" lvl="0" marL="0" rtl="0" algn="l">
              <a:spcBef>
                <a:spcPts val="1000"/>
              </a:spcBef>
              <a:spcAft>
                <a:spcPts val="0"/>
              </a:spcAft>
              <a:buNone/>
            </a:pPr>
            <a:r>
              <a:t/>
            </a:r>
            <a:endParaRPr sz="1200">
              <a:latin typeface="Mada"/>
              <a:ea typeface="Mada"/>
              <a:cs typeface="Mada"/>
              <a:sym typeface="Mada"/>
            </a:endParaRPr>
          </a:p>
        </p:txBody>
      </p:sp>
      <p:sp>
        <p:nvSpPr>
          <p:cNvPr id="419" name="Google Shape;419;p44"/>
          <p:cNvSpPr txBox="1"/>
          <p:nvPr/>
        </p:nvSpPr>
        <p:spPr>
          <a:xfrm>
            <a:off x="3716100" y="7791275"/>
            <a:ext cx="2911500" cy="1777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000"/>
              </a:spcBef>
              <a:spcAft>
                <a:spcPts val="0"/>
              </a:spcAft>
              <a:buClr>
                <a:srgbClr val="000000"/>
              </a:buClr>
              <a:buSzPts val="1200"/>
              <a:buFont typeface="Mada"/>
              <a:buChar char="●"/>
            </a:pPr>
            <a:r>
              <a:rPr lang="en" sz="1200">
                <a:latin typeface="Mada"/>
                <a:ea typeface="Mada"/>
                <a:cs typeface="Mada"/>
                <a:sym typeface="Mada"/>
              </a:rPr>
              <a:t>Decreased sense of taste and smell</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latin typeface="Mada"/>
                <a:ea typeface="Mada"/>
                <a:cs typeface="Mada"/>
                <a:sym typeface="Mada"/>
              </a:rPr>
              <a:t>Dry flaky skin</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latin typeface="Mada"/>
                <a:ea typeface="Mada"/>
                <a:cs typeface="Mada"/>
                <a:sym typeface="Mada"/>
              </a:rPr>
              <a:t>Hoarseness</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latin typeface="Mada"/>
                <a:ea typeface="Mada"/>
                <a:cs typeface="Mada"/>
                <a:sym typeface="Mada"/>
              </a:rPr>
              <a:t>Menstrual disorders, </a:t>
            </a:r>
            <a:r>
              <a:rPr lang="en" sz="1200">
                <a:solidFill>
                  <a:srgbClr val="6AA84F"/>
                </a:solidFill>
                <a:latin typeface="Mada"/>
                <a:ea typeface="Mada"/>
                <a:cs typeface="Mada"/>
                <a:sym typeface="Mada"/>
              </a:rPr>
              <a:t>infertility</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en" sz="1200">
                <a:latin typeface="Mada"/>
                <a:ea typeface="Mada"/>
                <a:cs typeface="Mada"/>
                <a:sym typeface="Mada"/>
              </a:rPr>
              <a:t>Puffy face, hands and feet</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lang="en" sz="1200">
                <a:latin typeface="Mada"/>
                <a:ea typeface="Mada"/>
                <a:cs typeface="Mada"/>
                <a:sym typeface="Mada"/>
              </a:rPr>
              <a:t>Thinning of eyebrows</a:t>
            </a:r>
            <a:endParaRPr sz="1200">
              <a:latin typeface="Mada"/>
              <a:ea typeface="Mada"/>
              <a:cs typeface="Mada"/>
              <a:sym typeface="Mada"/>
            </a:endParaRPr>
          </a:p>
        </p:txBody>
      </p:sp>
      <p:sp>
        <p:nvSpPr>
          <p:cNvPr id="420" name="Google Shape;420;p44"/>
          <p:cNvSpPr txBox="1"/>
          <p:nvPr/>
        </p:nvSpPr>
        <p:spPr>
          <a:xfrm>
            <a:off x="280275" y="3352900"/>
            <a:ext cx="6320700" cy="3528900"/>
          </a:xfrm>
          <a:prstGeom prst="rect">
            <a:avLst/>
          </a:prstGeom>
          <a:noFill/>
          <a:ln cap="flat" cmpd="sng" w="9525">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b="1" lang="en" sz="1800">
                <a:solidFill>
                  <a:schemeClr val="dk1"/>
                </a:solidFill>
                <a:highlight>
                  <a:srgbClr val="C8E8DE"/>
                </a:highlight>
                <a:latin typeface="Mada"/>
                <a:ea typeface="Mada"/>
                <a:cs typeface="Mada"/>
                <a:sym typeface="Mada"/>
              </a:rPr>
              <a:t>Primary:</a:t>
            </a:r>
            <a:r>
              <a:rPr b="1" lang="en" sz="1800">
                <a:solidFill>
                  <a:schemeClr val="dk1"/>
                </a:solidFill>
                <a:latin typeface="Mada"/>
                <a:ea typeface="Mada"/>
                <a:cs typeface="Mada"/>
                <a:sym typeface="Mada"/>
              </a:rPr>
              <a:t> </a:t>
            </a:r>
            <a:r>
              <a:rPr lang="en" sz="1200">
                <a:solidFill>
                  <a:schemeClr val="dk1"/>
                </a:solidFill>
                <a:latin typeface="Mada"/>
                <a:ea typeface="Mada"/>
                <a:cs typeface="Mada"/>
                <a:sym typeface="Mada"/>
              </a:rPr>
              <a:t>Inadequate function of the gland itself.</a:t>
            </a:r>
            <a:endParaRPr b="1" sz="1200">
              <a:solidFill>
                <a:schemeClr val="dk1"/>
              </a:solidFill>
              <a:highlight>
                <a:srgbClr val="C8E8DE"/>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 sz="1200">
                <a:solidFill>
                  <a:schemeClr val="dk1"/>
                </a:solidFill>
                <a:highlight>
                  <a:schemeClr val="lt1"/>
                </a:highlight>
                <a:latin typeface="Mada"/>
                <a:ea typeface="Mada"/>
                <a:cs typeface="Mada"/>
                <a:sym typeface="Mada"/>
              </a:rPr>
              <a:t>Iodine deficiency: most common cause of primary</a:t>
            </a:r>
            <a:r>
              <a:rPr b="1" lang="en" sz="600">
                <a:solidFill>
                  <a:schemeClr val="dk1"/>
                </a:solidFill>
                <a:highlight>
                  <a:schemeClr val="lt1"/>
                </a:highlight>
                <a:latin typeface="Mada"/>
                <a:ea typeface="Mada"/>
                <a:cs typeface="Mada"/>
                <a:sym typeface="Mada"/>
              </a:rPr>
              <a:t> </a:t>
            </a:r>
            <a:r>
              <a:rPr b="1" lang="en" sz="1200">
                <a:solidFill>
                  <a:schemeClr val="dk1"/>
                </a:solidFill>
                <a:highlight>
                  <a:schemeClr val="lt1"/>
                </a:highlight>
                <a:latin typeface="Mada"/>
                <a:ea typeface="Mada"/>
                <a:cs typeface="Mada"/>
                <a:sym typeface="Mada"/>
              </a:rPr>
              <a:t> hypothyroidism &amp; endemic goiter</a:t>
            </a:r>
            <a:r>
              <a:rPr lang="en" sz="1200">
                <a:solidFill>
                  <a:schemeClr val="dk1"/>
                </a:solidFill>
                <a:highlight>
                  <a:schemeClr val="lt1"/>
                </a:highlight>
                <a:latin typeface="Mada"/>
                <a:ea typeface="Mada"/>
                <a:cs typeface="Mada"/>
                <a:sym typeface="Mada"/>
              </a:rPr>
              <a:t> worldwide</a:t>
            </a:r>
            <a:endParaRPr sz="600">
              <a:solidFill>
                <a:schemeClr val="dk1"/>
              </a:solidFill>
              <a:highlight>
                <a:schemeClr val="lt1"/>
              </a:highlight>
              <a:latin typeface="Mada"/>
              <a:ea typeface="Mada"/>
              <a:cs typeface="Mada"/>
              <a:sym typeface="Mada"/>
            </a:endParaRPr>
          </a:p>
          <a:p>
            <a:pPr indent="0" lvl="0" marL="0" rtl="0" algn="l">
              <a:spcBef>
                <a:spcPts val="0"/>
              </a:spcBef>
              <a:spcAft>
                <a:spcPts val="0"/>
              </a:spcAft>
              <a:buNone/>
            </a:pPr>
            <a:r>
              <a:t/>
            </a:r>
            <a:endParaRPr sz="600">
              <a:solidFill>
                <a:schemeClr val="dk1"/>
              </a:solidFill>
              <a:highlight>
                <a:schemeClr val="lt1"/>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Autoimmune: Hashimoto’s thyroiditis </a:t>
            </a:r>
            <a:endParaRPr sz="600">
              <a:solidFill>
                <a:schemeClr val="dk1"/>
              </a:solidFill>
              <a:highlight>
                <a:schemeClr val="lt1"/>
              </a:highlight>
              <a:latin typeface="Mada"/>
              <a:ea typeface="Mada"/>
              <a:cs typeface="Mada"/>
              <a:sym typeface="Mada"/>
            </a:endParaRPr>
          </a:p>
          <a:p>
            <a:pPr indent="0" lvl="0" marL="457200" rtl="0" algn="l">
              <a:spcBef>
                <a:spcPts val="0"/>
              </a:spcBef>
              <a:spcAft>
                <a:spcPts val="0"/>
              </a:spcAft>
              <a:buNone/>
            </a:pPr>
            <a:r>
              <a:t/>
            </a:r>
            <a:endParaRPr sz="600">
              <a:solidFill>
                <a:schemeClr val="dk1"/>
              </a:solidFill>
              <a:highlight>
                <a:schemeClr val="lt1"/>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 sz="1200">
                <a:solidFill>
                  <a:schemeClr val="dk1"/>
                </a:solidFill>
                <a:highlight>
                  <a:schemeClr val="lt1"/>
                </a:highlight>
                <a:latin typeface="Mada"/>
                <a:ea typeface="Mada"/>
                <a:cs typeface="Mada"/>
                <a:sym typeface="Mada"/>
              </a:rPr>
              <a:t>Radioactive iodine treatment of hyperthyroidism</a:t>
            </a:r>
            <a:endParaRPr b="1" sz="600">
              <a:solidFill>
                <a:schemeClr val="dk1"/>
              </a:solidFill>
              <a:highlight>
                <a:schemeClr val="lt1"/>
              </a:highlight>
              <a:latin typeface="Mada"/>
              <a:ea typeface="Mada"/>
              <a:cs typeface="Mada"/>
              <a:sym typeface="Mada"/>
            </a:endParaRPr>
          </a:p>
          <a:p>
            <a:pPr indent="0" lvl="0" marL="457200" rtl="0" algn="l">
              <a:spcBef>
                <a:spcPts val="0"/>
              </a:spcBef>
              <a:spcAft>
                <a:spcPts val="0"/>
              </a:spcAft>
              <a:buNone/>
            </a:pPr>
            <a:r>
              <a:t/>
            </a:r>
            <a:endParaRPr b="1" sz="600">
              <a:solidFill>
                <a:schemeClr val="dk1"/>
              </a:solidFill>
              <a:highlight>
                <a:schemeClr val="lt1"/>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 sz="1200">
                <a:solidFill>
                  <a:schemeClr val="dk1"/>
                </a:solidFill>
                <a:highlight>
                  <a:schemeClr val="lt1"/>
                </a:highlight>
                <a:latin typeface="Mada"/>
                <a:ea typeface="Mada"/>
                <a:cs typeface="Mada"/>
                <a:sym typeface="Mada"/>
              </a:rPr>
              <a:t>Post-thyroidectomy </a:t>
            </a:r>
            <a:endParaRPr b="1" sz="600">
              <a:solidFill>
                <a:schemeClr val="dk1"/>
              </a:solidFill>
              <a:highlight>
                <a:schemeClr val="lt1"/>
              </a:highlight>
              <a:latin typeface="Mada"/>
              <a:ea typeface="Mada"/>
              <a:cs typeface="Mada"/>
              <a:sym typeface="Mada"/>
            </a:endParaRPr>
          </a:p>
          <a:p>
            <a:pPr indent="0" lvl="0" marL="457200" rtl="0" algn="l">
              <a:spcBef>
                <a:spcPts val="0"/>
              </a:spcBef>
              <a:spcAft>
                <a:spcPts val="0"/>
              </a:spcAft>
              <a:buNone/>
            </a:pPr>
            <a:r>
              <a:t/>
            </a:r>
            <a:endParaRPr b="1" sz="600">
              <a:solidFill>
                <a:schemeClr val="dk1"/>
              </a:solidFill>
              <a:highlight>
                <a:schemeClr val="lt1"/>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Antithyroid drugs (CMZ , PTU)</a:t>
            </a:r>
            <a:endParaRPr sz="600">
              <a:solidFill>
                <a:schemeClr val="dk1"/>
              </a:solidFill>
              <a:highlight>
                <a:schemeClr val="lt1"/>
              </a:highlight>
              <a:latin typeface="Mada"/>
              <a:ea typeface="Mada"/>
              <a:cs typeface="Mada"/>
              <a:sym typeface="Mada"/>
            </a:endParaRPr>
          </a:p>
          <a:p>
            <a:pPr indent="0" lvl="0" marL="457200" rtl="0" algn="l">
              <a:spcBef>
                <a:spcPts val="0"/>
              </a:spcBef>
              <a:spcAft>
                <a:spcPts val="0"/>
              </a:spcAft>
              <a:buNone/>
            </a:pPr>
            <a:r>
              <a:t/>
            </a:r>
            <a:endParaRPr sz="600">
              <a:solidFill>
                <a:schemeClr val="dk1"/>
              </a:solidFill>
              <a:highlight>
                <a:schemeClr val="lt1"/>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Other drugs (lithium, amiodarone</a:t>
            </a:r>
            <a:r>
              <a:rPr baseline="30000" lang="en" sz="1200">
                <a:solidFill>
                  <a:srgbClr val="6AA84F"/>
                </a:solidFill>
                <a:highlight>
                  <a:schemeClr val="lt1"/>
                </a:highlight>
                <a:latin typeface="Mada"/>
                <a:ea typeface="Mada"/>
                <a:cs typeface="Mada"/>
                <a:sym typeface="Mada"/>
              </a:rPr>
              <a:t>1</a:t>
            </a:r>
            <a:r>
              <a:rPr lang="en" sz="1200">
                <a:solidFill>
                  <a:schemeClr val="dk1"/>
                </a:solidFill>
                <a:highlight>
                  <a:schemeClr val="lt1"/>
                </a:highlight>
                <a:latin typeface="Mada"/>
                <a:ea typeface="Mada"/>
                <a:cs typeface="Mada"/>
                <a:sym typeface="Mada"/>
              </a:rPr>
              <a:t>)</a:t>
            </a:r>
            <a:endParaRPr sz="600">
              <a:solidFill>
                <a:schemeClr val="dk1"/>
              </a:solidFill>
              <a:highlight>
                <a:schemeClr val="lt1"/>
              </a:highlight>
              <a:latin typeface="Mada"/>
              <a:ea typeface="Mada"/>
              <a:cs typeface="Mada"/>
              <a:sym typeface="Mada"/>
            </a:endParaRPr>
          </a:p>
          <a:p>
            <a:pPr indent="0" lvl="0" marL="457200" rtl="0" algn="l">
              <a:spcBef>
                <a:spcPts val="0"/>
              </a:spcBef>
              <a:spcAft>
                <a:spcPts val="0"/>
              </a:spcAft>
              <a:buNone/>
            </a:pPr>
            <a:r>
              <a:t/>
            </a:r>
            <a:endParaRPr sz="600">
              <a:solidFill>
                <a:schemeClr val="dk1"/>
              </a:solidFill>
              <a:highlight>
                <a:schemeClr val="lt1"/>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Subacute thyroiditis</a:t>
            </a:r>
            <a:endParaRPr sz="600">
              <a:solidFill>
                <a:schemeClr val="dk1"/>
              </a:solidFill>
              <a:highlight>
                <a:schemeClr val="lt1"/>
              </a:highlight>
              <a:latin typeface="Mada"/>
              <a:ea typeface="Mada"/>
              <a:cs typeface="Mada"/>
              <a:sym typeface="Mada"/>
            </a:endParaRPr>
          </a:p>
          <a:p>
            <a:pPr indent="0" lvl="0" marL="457200" rtl="0" algn="l">
              <a:spcBef>
                <a:spcPts val="0"/>
              </a:spcBef>
              <a:spcAft>
                <a:spcPts val="0"/>
              </a:spcAft>
              <a:buNone/>
            </a:pPr>
            <a:r>
              <a:t/>
            </a:r>
            <a:endParaRPr sz="600">
              <a:solidFill>
                <a:schemeClr val="dk1"/>
              </a:solidFill>
              <a:highlight>
                <a:schemeClr val="lt1"/>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Thyroid carcinoma</a:t>
            </a:r>
            <a:endParaRPr sz="600">
              <a:solidFill>
                <a:schemeClr val="dk1"/>
              </a:solidFill>
              <a:highlight>
                <a:schemeClr val="lt1"/>
              </a:highlight>
              <a:latin typeface="Mada"/>
              <a:ea typeface="Mada"/>
              <a:cs typeface="Mada"/>
              <a:sym typeface="Mada"/>
            </a:endParaRPr>
          </a:p>
          <a:p>
            <a:pPr indent="0" lvl="0" marL="914400" rtl="0" algn="l">
              <a:spcBef>
                <a:spcPts val="0"/>
              </a:spcBef>
              <a:spcAft>
                <a:spcPts val="0"/>
              </a:spcAft>
              <a:buNone/>
            </a:pPr>
            <a:r>
              <a:t/>
            </a:r>
            <a:endParaRPr sz="600">
              <a:solidFill>
                <a:schemeClr val="dk1"/>
              </a:solidFill>
              <a:highlight>
                <a:schemeClr val="lt1"/>
              </a:highlight>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800">
                <a:highlight>
                  <a:srgbClr val="C8E8DE"/>
                </a:highlight>
                <a:latin typeface="Mada"/>
                <a:ea typeface="Mada"/>
                <a:cs typeface="Mada"/>
                <a:sym typeface="Mada"/>
              </a:rPr>
              <a:t>Secondary:</a:t>
            </a:r>
            <a:endParaRPr b="1" sz="1800">
              <a:highlight>
                <a:srgbClr val="C8E8DE"/>
              </a:highlight>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Hypothalamic disease </a:t>
            </a:r>
            <a:endParaRPr sz="600">
              <a:solidFill>
                <a:schemeClr val="dk1"/>
              </a:solidFill>
              <a:latin typeface="Mada"/>
              <a:ea typeface="Mada"/>
              <a:cs typeface="Mada"/>
              <a:sym typeface="Mada"/>
            </a:endParaRPr>
          </a:p>
          <a:p>
            <a:pPr indent="0" lvl="0" marL="457200" rtl="0" algn="l">
              <a:spcBef>
                <a:spcPts val="0"/>
              </a:spcBef>
              <a:spcAft>
                <a:spcPts val="0"/>
              </a:spcAft>
              <a:buNone/>
            </a:pPr>
            <a:r>
              <a:t/>
            </a:r>
            <a:endParaRPr sz="6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Pituitary disease </a:t>
            </a:r>
            <a:endParaRPr sz="1200">
              <a:solidFill>
                <a:schemeClr val="dk1"/>
              </a:solidFill>
              <a:highlight>
                <a:schemeClr val="lt1"/>
              </a:highlight>
              <a:latin typeface="Mada"/>
              <a:ea typeface="Mada"/>
              <a:cs typeface="Mada"/>
              <a:sym typeface="Mada"/>
            </a:endParaRPr>
          </a:p>
        </p:txBody>
      </p:sp>
      <p:sp>
        <p:nvSpPr>
          <p:cNvPr id="421" name="Google Shape;421;p44"/>
          <p:cNvSpPr txBox="1"/>
          <p:nvPr/>
        </p:nvSpPr>
        <p:spPr>
          <a:xfrm>
            <a:off x="850800" y="9460788"/>
            <a:ext cx="50994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14043"/>
                </a:solidFill>
                <a:latin typeface="Georgia"/>
                <a:ea typeface="Georgia"/>
                <a:cs typeface="Georgia"/>
                <a:sym typeface="Georgia"/>
              </a:rPr>
              <a:t>Treatment of Hypothyroidism</a:t>
            </a:r>
            <a:endParaRPr b="1" sz="2400">
              <a:solidFill>
                <a:srgbClr val="314043"/>
              </a:solidFill>
              <a:latin typeface="Georgia"/>
              <a:ea typeface="Georgia"/>
              <a:cs typeface="Georgia"/>
              <a:sym typeface="Georgia"/>
            </a:endParaRPr>
          </a:p>
        </p:txBody>
      </p:sp>
      <p:sp>
        <p:nvSpPr>
          <p:cNvPr id="422" name="Google Shape;422;p44"/>
          <p:cNvSpPr/>
          <p:nvPr/>
        </p:nvSpPr>
        <p:spPr>
          <a:xfrm>
            <a:off x="-9025" y="10564099"/>
            <a:ext cx="12594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423" name="Google Shape;423;p44"/>
          <p:cNvSpPr/>
          <p:nvPr/>
        </p:nvSpPr>
        <p:spPr>
          <a:xfrm>
            <a:off x="1249831" y="10563838"/>
            <a:ext cx="12828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24" name="Google Shape;424;p44"/>
          <p:cNvSpPr/>
          <p:nvPr/>
        </p:nvSpPr>
        <p:spPr>
          <a:xfrm>
            <a:off x="2517980" y="10564099"/>
            <a:ext cx="12711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25" name="Google Shape;425;p44"/>
          <p:cNvSpPr/>
          <p:nvPr/>
        </p:nvSpPr>
        <p:spPr>
          <a:xfrm>
            <a:off x="3786891" y="10564099"/>
            <a:ext cx="12828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26" name="Google Shape;426;p44"/>
          <p:cNvSpPr/>
          <p:nvPr/>
        </p:nvSpPr>
        <p:spPr>
          <a:xfrm>
            <a:off x="5067025" y="10564099"/>
            <a:ext cx="1782000" cy="23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nvGrpSpPr>
          <p:cNvPr id="427" name="Google Shape;427;p44"/>
          <p:cNvGrpSpPr/>
          <p:nvPr/>
        </p:nvGrpSpPr>
        <p:grpSpPr>
          <a:xfrm>
            <a:off x="583901" y="10237732"/>
            <a:ext cx="665280" cy="658022"/>
            <a:chOff x="2186592" y="3408140"/>
            <a:chExt cx="1008000" cy="1008000"/>
          </a:xfrm>
        </p:grpSpPr>
        <p:sp>
          <p:nvSpPr>
            <p:cNvPr id="428" name="Google Shape;428;p44"/>
            <p:cNvSpPr/>
            <p:nvPr/>
          </p:nvSpPr>
          <p:spPr>
            <a:xfrm>
              <a:off x="2186592" y="3408140"/>
              <a:ext cx="1008000" cy="1008000"/>
            </a:xfrm>
            <a:prstGeom prst="ellipse">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429" name="Google Shape;429;p44"/>
            <p:cNvSpPr/>
            <p:nvPr/>
          </p:nvSpPr>
          <p:spPr>
            <a:xfrm>
              <a:off x="2384648" y="3606196"/>
              <a:ext cx="612000" cy="612000"/>
            </a:xfrm>
            <a:prstGeom prst="ellipse">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430" name="Google Shape;430;p44"/>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01</a:t>
              </a:r>
              <a:endParaRPr i="0" sz="1600" u="none" cap="none" strike="noStrike">
                <a:solidFill>
                  <a:srgbClr val="FFFFFF"/>
                </a:solidFill>
                <a:latin typeface="Exo"/>
                <a:ea typeface="Exo"/>
                <a:cs typeface="Exo"/>
                <a:sym typeface="Exo"/>
              </a:endParaRPr>
            </a:p>
          </p:txBody>
        </p:sp>
      </p:grpSp>
      <p:grpSp>
        <p:nvGrpSpPr>
          <p:cNvPr id="431" name="Google Shape;431;p44"/>
          <p:cNvGrpSpPr/>
          <p:nvPr/>
        </p:nvGrpSpPr>
        <p:grpSpPr>
          <a:xfrm>
            <a:off x="3103549" y="10237732"/>
            <a:ext cx="665280" cy="658022"/>
            <a:chOff x="4206972" y="3408140"/>
            <a:chExt cx="1008000" cy="1008000"/>
          </a:xfrm>
        </p:grpSpPr>
        <p:sp>
          <p:nvSpPr>
            <p:cNvPr id="432" name="Google Shape;432;p44"/>
            <p:cNvSpPr/>
            <p:nvPr/>
          </p:nvSpPr>
          <p:spPr>
            <a:xfrm>
              <a:off x="4206972" y="3408140"/>
              <a:ext cx="1008000" cy="1008000"/>
            </a:xfrm>
            <a:prstGeom prst="ellipse">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433" name="Google Shape;433;p44"/>
            <p:cNvSpPr/>
            <p:nvPr/>
          </p:nvSpPr>
          <p:spPr>
            <a:xfrm>
              <a:off x="4405028" y="3606196"/>
              <a:ext cx="612000" cy="612000"/>
            </a:xfrm>
            <a:prstGeom prst="ellipse">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434" name="Google Shape;434;p44"/>
            <p:cNvSpPr txBox="1"/>
            <p:nvPr/>
          </p:nvSpPr>
          <p:spPr>
            <a:xfrm>
              <a:off x="4284520" y="3673679"/>
              <a:ext cx="852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02</a:t>
              </a:r>
              <a:endParaRPr b="1" i="0" sz="1600" u="none" cap="none" strike="noStrike">
                <a:solidFill>
                  <a:srgbClr val="FFFFFF"/>
                </a:solidFill>
                <a:latin typeface="Exo"/>
                <a:ea typeface="Exo"/>
                <a:cs typeface="Exo"/>
                <a:sym typeface="Exo"/>
              </a:endParaRPr>
            </a:p>
          </p:txBody>
        </p:sp>
      </p:grpSp>
      <p:grpSp>
        <p:nvGrpSpPr>
          <p:cNvPr id="435" name="Google Shape;435;p44"/>
          <p:cNvGrpSpPr/>
          <p:nvPr/>
        </p:nvGrpSpPr>
        <p:grpSpPr>
          <a:xfrm>
            <a:off x="5566039" y="10237732"/>
            <a:ext cx="665280" cy="658022"/>
            <a:chOff x="5611128" y="3408140"/>
            <a:chExt cx="1008000" cy="1008000"/>
          </a:xfrm>
        </p:grpSpPr>
        <p:sp>
          <p:nvSpPr>
            <p:cNvPr id="436" name="Google Shape;436;p44"/>
            <p:cNvSpPr/>
            <p:nvPr/>
          </p:nvSpPr>
          <p:spPr>
            <a:xfrm>
              <a:off x="5611128" y="3408140"/>
              <a:ext cx="1008000" cy="1008000"/>
            </a:xfrm>
            <a:prstGeom prst="ellipse">
              <a:avLst/>
            </a:prstGeom>
            <a:solidFill>
              <a:srgbClr val="A4CF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437" name="Google Shape;437;p44"/>
            <p:cNvSpPr/>
            <p:nvPr/>
          </p:nvSpPr>
          <p:spPr>
            <a:xfrm>
              <a:off x="5809184" y="3606196"/>
              <a:ext cx="612000" cy="612000"/>
            </a:xfrm>
            <a:prstGeom prst="ellipse">
              <a:avLst/>
            </a:prstGeom>
            <a:solidFill>
              <a:srgbClr val="314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438" name="Google Shape;438;p44"/>
            <p:cNvSpPr txBox="1"/>
            <p:nvPr/>
          </p:nvSpPr>
          <p:spPr>
            <a:xfrm>
              <a:off x="5695902" y="3732043"/>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03</a:t>
              </a:r>
              <a:endParaRPr b="1" i="0" sz="1600" u="none" cap="none" strike="noStrike">
                <a:solidFill>
                  <a:srgbClr val="FFFFFF"/>
                </a:solidFill>
                <a:latin typeface="Exo"/>
                <a:ea typeface="Exo"/>
                <a:cs typeface="Exo"/>
                <a:sym typeface="Exo"/>
              </a:endParaRPr>
            </a:p>
          </p:txBody>
        </p:sp>
      </p:grpSp>
      <p:sp>
        <p:nvSpPr>
          <p:cNvPr id="439" name="Google Shape;439;p44"/>
          <p:cNvSpPr txBox="1"/>
          <p:nvPr/>
        </p:nvSpPr>
        <p:spPr>
          <a:xfrm>
            <a:off x="153503" y="10919975"/>
            <a:ext cx="15516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Levothyroxine (T4)</a:t>
            </a:r>
            <a:endParaRPr b="1" sz="1200">
              <a:latin typeface="Mada"/>
              <a:ea typeface="Mada"/>
              <a:cs typeface="Mada"/>
              <a:sym typeface="Mada"/>
            </a:endParaRPr>
          </a:p>
        </p:txBody>
      </p:sp>
      <p:sp>
        <p:nvSpPr>
          <p:cNvPr id="440" name="Google Shape;440;p44"/>
          <p:cNvSpPr txBox="1"/>
          <p:nvPr/>
        </p:nvSpPr>
        <p:spPr>
          <a:xfrm>
            <a:off x="2591325" y="10948550"/>
            <a:ext cx="17820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Liothyronine (T3)</a:t>
            </a:r>
            <a:endParaRPr b="1" sz="1200">
              <a:latin typeface="Mada"/>
              <a:ea typeface="Mada"/>
              <a:cs typeface="Mada"/>
              <a:sym typeface="Mada"/>
            </a:endParaRPr>
          </a:p>
        </p:txBody>
      </p:sp>
      <p:sp>
        <p:nvSpPr>
          <p:cNvPr id="441" name="Google Shape;441;p44"/>
          <p:cNvSpPr txBox="1"/>
          <p:nvPr/>
        </p:nvSpPr>
        <p:spPr>
          <a:xfrm>
            <a:off x="5389138" y="10948550"/>
            <a:ext cx="1019100" cy="23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Liotrix </a:t>
            </a:r>
            <a:r>
              <a:rPr b="1" baseline="30000" lang="en" sz="1200">
                <a:solidFill>
                  <a:srgbClr val="6AA84F"/>
                </a:solidFill>
                <a:latin typeface="Mada"/>
                <a:ea typeface="Mada"/>
                <a:cs typeface="Mada"/>
                <a:sym typeface="Mada"/>
              </a:rPr>
              <a:t>3</a:t>
            </a:r>
            <a:endParaRPr b="1" baseline="30000" sz="1200">
              <a:solidFill>
                <a:srgbClr val="6AA84F"/>
              </a:solidFill>
              <a:latin typeface="Mada"/>
              <a:ea typeface="Mada"/>
              <a:cs typeface="Mada"/>
              <a:sym typeface="Mada"/>
            </a:endParaRPr>
          </a:p>
        </p:txBody>
      </p:sp>
      <p:sp>
        <p:nvSpPr>
          <p:cNvPr id="442" name="Google Shape;442;p44"/>
          <p:cNvSpPr txBox="1"/>
          <p:nvPr/>
        </p:nvSpPr>
        <p:spPr>
          <a:xfrm>
            <a:off x="666750" y="9829800"/>
            <a:ext cx="53913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Replacement therapy with synthetic thyroid hormone preparations</a:t>
            </a:r>
            <a:r>
              <a:rPr baseline="30000" lang="en" sz="1200">
                <a:solidFill>
                  <a:srgbClr val="6AA84F"/>
                </a:solidFill>
                <a:latin typeface="Mada"/>
                <a:ea typeface="Mada"/>
                <a:cs typeface="Mada"/>
                <a:sym typeface="Mada"/>
              </a:rPr>
              <a:t>2</a:t>
            </a:r>
            <a:r>
              <a:rPr lang="en" sz="1200">
                <a:latin typeface="Mada"/>
                <a:ea typeface="Mada"/>
                <a:cs typeface="Mada"/>
                <a:sym typeface="Mada"/>
              </a:rPr>
              <a:t>:</a:t>
            </a:r>
            <a:endParaRPr sz="1200">
              <a:latin typeface="Mada"/>
              <a:ea typeface="Mada"/>
              <a:cs typeface="Mada"/>
              <a:sym typeface="Mada"/>
            </a:endParaRPr>
          </a:p>
        </p:txBody>
      </p:sp>
      <p:sp>
        <p:nvSpPr>
          <p:cNvPr id="443" name="Google Shape;443;p44"/>
          <p:cNvSpPr txBox="1"/>
          <p:nvPr/>
        </p:nvSpPr>
        <p:spPr>
          <a:xfrm>
            <a:off x="91975" y="11290575"/>
            <a:ext cx="6737700" cy="8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Amiodarone is a powerful antiarrhythmic that’s rich in iodine and can lead to both hypothyroidism and hyperthyroidism.</a:t>
            </a:r>
            <a:r>
              <a:rPr lang="en" sz="1100">
                <a:solidFill>
                  <a:srgbClr val="6AA84F"/>
                </a:solidFill>
                <a:latin typeface="Mada"/>
                <a:ea typeface="Mada"/>
                <a:cs typeface="Mada"/>
                <a:sym typeface="Mada"/>
              </a:rPr>
              <a:t> </a:t>
            </a:r>
            <a:r>
              <a:rPr lang="en" sz="700">
                <a:solidFill>
                  <a:srgbClr val="999999"/>
                </a:solidFill>
                <a:latin typeface="Mada"/>
                <a:ea typeface="Mada"/>
                <a:cs typeface="Mada"/>
                <a:sym typeface="Mada"/>
              </a:rPr>
              <a:t>The most likely mechanisms of AIH are an enhanced susceptibility to the inhibitory effect of iodine on thyroid hormone synthesis and the inability of the thyroid gland to escape from the Wolff-Chaikoff effect after an iodine load in patients with preexisting Hashimoto thyroiditis. In addition, iodine-induced damage to the thyroid follicles may accelerate the natural trend of Hashimoto thyroiditis toward hypothyroidism. Patients without underlying thyroid abnormalities are postulated to have subtle defects in iodine organification that lead to decreased thyroid hormone synthesis, peripheral down regulation of thyroid hormone receptors, and subsequent hypothyroidism.</a:t>
            </a:r>
            <a:endParaRPr sz="700">
              <a:solidFill>
                <a:srgbClr val="999999"/>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 Treat the underlying cause first and then give replacement therapy                      .  3:  A mixture of both T4 and T3.</a:t>
            </a:r>
            <a:endParaRPr sz="9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graphicFrame>
        <p:nvGraphicFramePr>
          <p:cNvPr id="448" name="Google Shape;448;p45"/>
          <p:cNvGraphicFramePr/>
          <p:nvPr/>
        </p:nvGraphicFramePr>
        <p:xfrm>
          <a:off x="80975" y="408375"/>
          <a:ext cx="3000000" cy="3000000"/>
        </p:xfrm>
        <a:graphic>
          <a:graphicData uri="http://schemas.openxmlformats.org/drawingml/2006/table">
            <a:tbl>
              <a:tblPr>
                <a:noFill/>
                <a:tableStyleId>{5150FAF8-75C3-458A-86D8-373EE0D840DD}</a:tableStyleId>
              </a:tblPr>
              <a:tblGrid>
                <a:gridCol w="738175"/>
                <a:gridCol w="592565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Levothyroxine (T4)</a:t>
                      </a:r>
                      <a:endParaRPr sz="1200">
                        <a:latin typeface="Mada"/>
                        <a:ea typeface="Mada"/>
                        <a:cs typeface="Mada"/>
                        <a:sym typeface="Mada"/>
                      </a:endParaRPr>
                    </a:p>
                  </a:txBody>
                  <a:tcPr marT="91425" marB="91425" marR="91425" marL="91425" anchor="ctr">
                    <a:solidFill>
                      <a:srgbClr val="073763"/>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 synthetic form of thyroxine (T4) </a:t>
                      </a:r>
                      <a:r>
                        <a:rPr b="1" lang="en" sz="1200">
                          <a:solidFill>
                            <a:srgbClr val="FF0000"/>
                          </a:solidFill>
                          <a:latin typeface="Mada"/>
                          <a:ea typeface="Mada"/>
                          <a:cs typeface="Mada"/>
                          <a:sym typeface="Mada"/>
                        </a:rPr>
                        <a:t>is the drug of choice for replacement therapy</a:t>
                      </a:r>
                      <a:r>
                        <a:rPr baseline="30000" lang="en" sz="1200">
                          <a:solidFill>
                            <a:srgbClr val="6AA84F"/>
                          </a:solidFill>
                          <a:latin typeface="Mada"/>
                          <a:ea typeface="Mada"/>
                          <a:cs typeface="Mada"/>
                          <a:sym typeface="Mada"/>
                        </a:rPr>
                        <a:t>1</a:t>
                      </a:r>
                      <a:r>
                        <a:rPr b="1" lang="en" sz="1200">
                          <a:solidFill>
                            <a:srgbClr val="FF0000"/>
                          </a:solidFill>
                          <a:latin typeface="Mada"/>
                          <a:ea typeface="Mada"/>
                          <a:cs typeface="Mada"/>
                          <a:sym typeface="Mada"/>
                        </a:rPr>
                        <a:t> </a:t>
                      </a:r>
                      <a:endParaRPr b="1" sz="1200">
                        <a:solidFill>
                          <a:srgbClr val="FF0000"/>
                        </a:solidFill>
                        <a:latin typeface="Mada"/>
                        <a:ea typeface="Mada"/>
                        <a:cs typeface="Mada"/>
                        <a:sym typeface="Mada"/>
                      </a:endParaRPr>
                    </a:p>
                    <a:p>
                      <a:pPr indent="-304800" lvl="1" marL="9144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Stable, long half life (7days)</a:t>
                      </a:r>
                      <a:endParaRPr b="1" sz="1200">
                        <a:solidFill>
                          <a:srgbClr val="FF0000"/>
                        </a:solidFill>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Administered</a:t>
                      </a:r>
                      <a:r>
                        <a:rPr lang="en" sz="1200">
                          <a:latin typeface="Mada"/>
                          <a:ea typeface="Mada"/>
                          <a:cs typeface="Mada"/>
                          <a:sym typeface="Mada"/>
                        </a:rPr>
                        <a:t> once daily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Restore normal thyroid levels within 2-3 weeks </a:t>
                      </a:r>
                      <a:endParaRPr sz="600">
                        <a:latin typeface="Mada"/>
                        <a:ea typeface="Mada"/>
                        <a:cs typeface="Mada"/>
                        <a:sym typeface="Mada"/>
                      </a:endParaRPr>
                    </a:p>
                    <a:p>
                      <a:pPr indent="0" lvl="0" marL="9144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Absorption is increased when hormone is given on </a:t>
                      </a:r>
                      <a:r>
                        <a:rPr b="1" lang="en" sz="1200">
                          <a:latin typeface="Mada"/>
                          <a:ea typeface="Mada"/>
                          <a:cs typeface="Mada"/>
                          <a:sym typeface="Mada"/>
                        </a:rPr>
                        <a:t>empty stomach</a:t>
                      </a:r>
                      <a:endParaRPr b="1" sz="600">
                        <a:latin typeface="Mada"/>
                        <a:ea typeface="Mada"/>
                        <a:cs typeface="Mada"/>
                        <a:sym typeface="Mada"/>
                      </a:endParaRPr>
                    </a:p>
                    <a:p>
                      <a:pPr indent="0" lvl="0" marL="457200" rtl="0" algn="l">
                        <a:spcBef>
                          <a:spcPts val="0"/>
                        </a:spcBef>
                        <a:spcAft>
                          <a:spcPts val="0"/>
                        </a:spcAft>
                        <a:buNone/>
                      </a:pPr>
                      <a:r>
                        <a:t/>
                      </a:r>
                      <a:endParaRPr b="1"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Metabolism:</a:t>
                      </a:r>
                      <a:endParaRPr sz="1200">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Major pathway of thyroid hormone metabolism is through </a:t>
                      </a:r>
                      <a:r>
                        <a:rPr lang="en" sz="1200">
                          <a:solidFill>
                            <a:srgbClr val="FF0000"/>
                          </a:solidFill>
                          <a:latin typeface="Mada"/>
                          <a:ea typeface="Mada"/>
                          <a:cs typeface="Mada"/>
                          <a:sym typeface="Mada"/>
                        </a:rPr>
                        <a:t>sequential deiodination</a:t>
                      </a:r>
                      <a:r>
                        <a:rPr lang="en"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80% of circulating T3 is derived from peripheral T4 by monodeiodination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The liver is the major site of degradation for both T4 &amp; T3</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80% daily dose of T4 is deiodinated to yield equal amount of T3 and</a:t>
                      </a:r>
                      <a:endParaRPr sz="1200">
                        <a:solidFill>
                          <a:schemeClr val="dk1"/>
                        </a:solidFill>
                        <a:latin typeface="Mada"/>
                        <a:ea typeface="Mada"/>
                        <a:cs typeface="Mada"/>
                        <a:sym typeface="Mada"/>
                      </a:endParaRPr>
                    </a:p>
                    <a:p>
                      <a:pPr indent="0" lvl="0" marL="914400" rtl="0" algn="l">
                        <a:spcBef>
                          <a:spcPts val="0"/>
                        </a:spcBef>
                        <a:spcAft>
                          <a:spcPts val="0"/>
                        </a:spcAft>
                        <a:buNone/>
                      </a:pPr>
                      <a:r>
                        <a:rPr lang="en" sz="1200">
                          <a:solidFill>
                            <a:schemeClr val="dk1"/>
                          </a:solidFill>
                          <a:latin typeface="Mada"/>
                          <a:ea typeface="Mada"/>
                          <a:cs typeface="Mada"/>
                          <a:sym typeface="Mada"/>
                        </a:rPr>
                        <a:t>rT3 (reverse T3, which is inactive)</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Hypothyroidism regardless of etiology:</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Congenital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Pregnancy</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Hashimoto thyroiditis </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Dose</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Oral preparations are available form 0.0025-0.3mg tablets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Parenteral preparations</a:t>
                      </a:r>
                      <a:r>
                        <a:rPr baseline="30000" lang="en" sz="1200">
                          <a:solidFill>
                            <a:srgbClr val="6AA84F"/>
                          </a:solidFill>
                          <a:latin typeface="Mada"/>
                          <a:ea typeface="Mada"/>
                          <a:cs typeface="Mada"/>
                          <a:sym typeface="Mada"/>
                        </a:rPr>
                        <a:t>2</a:t>
                      </a:r>
                      <a:r>
                        <a:rPr lang="en" sz="1200">
                          <a:solidFill>
                            <a:schemeClr val="dk1"/>
                          </a:solidFill>
                          <a:latin typeface="Mada"/>
                          <a:ea typeface="Mada"/>
                          <a:cs typeface="Mada"/>
                          <a:sym typeface="Mada"/>
                        </a:rPr>
                        <a:t> 200-500μg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Given in a dose of 12.5-25μg/d for 2 weeks then increased every 2 weeks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lnSpc>
                          <a:spcPct val="115000"/>
                        </a:lnSpc>
                        <a:spcBef>
                          <a:spcPts val="0"/>
                        </a:spcBef>
                        <a:spcAft>
                          <a:spcPts val="0"/>
                        </a:spcAft>
                        <a:buNone/>
                      </a:pPr>
                      <a:r>
                        <a:rPr b="1" lang="en" sz="1200">
                          <a:latin typeface="Mada"/>
                          <a:ea typeface="Mada"/>
                          <a:cs typeface="Mada"/>
                          <a:sym typeface="Mada"/>
                        </a:rPr>
                        <a:t>ADRs of </a:t>
                      </a:r>
                      <a:r>
                        <a:rPr b="1" lang="en" sz="1200" u="sng">
                          <a:latin typeface="Mada"/>
                          <a:ea typeface="Mada"/>
                          <a:cs typeface="Mada"/>
                          <a:sym typeface="Mada"/>
                        </a:rPr>
                        <a:t>overdose</a:t>
                      </a:r>
                      <a:r>
                        <a:rPr b="1" lang="en" sz="1200">
                          <a:latin typeface="Mada"/>
                          <a:ea typeface="Mada"/>
                          <a:cs typeface="Mada"/>
                          <a:sym typeface="Mada"/>
                        </a:rPr>
                        <a:t> (</a:t>
                      </a:r>
                      <a:r>
                        <a:rPr b="1" lang="en" sz="1200">
                          <a:solidFill>
                            <a:srgbClr val="6AA84F"/>
                          </a:solidFill>
                          <a:latin typeface="Mada"/>
                          <a:ea typeface="Mada"/>
                          <a:cs typeface="Mada"/>
                          <a:sym typeface="Mada"/>
                        </a:rPr>
                        <a:t>shows the  symptoms of </a:t>
                      </a:r>
                      <a:r>
                        <a:rPr b="1" lang="en" sz="1200">
                          <a:solidFill>
                            <a:srgbClr val="6AA84F"/>
                          </a:solidFill>
                          <a:latin typeface="Mada"/>
                          <a:ea typeface="Mada"/>
                          <a:cs typeface="Mada"/>
                          <a:sym typeface="Mada"/>
                        </a:rPr>
                        <a:t>hyperthyroidism</a:t>
                      </a:r>
                      <a:r>
                        <a:rPr b="1" lang="en" sz="1200">
                          <a:latin typeface="Mada"/>
                          <a:ea typeface="Mada"/>
                          <a:cs typeface="Mada"/>
                          <a:sym typeface="Mada"/>
                        </a:rPr>
                        <a:t>)</a:t>
                      </a:r>
                      <a:endParaRPr b="1"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b="1" lang="en" sz="1200">
                          <a:latin typeface="Mada"/>
                          <a:ea typeface="Mada"/>
                          <a:cs typeface="Mada"/>
                          <a:sym typeface="Mada"/>
                        </a:rPr>
                        <a:t>In children:</a:t>
                      </a:r>
                      <a:endParaRPr b="1"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Char char="○"/>
                      </a:pPr>
                      <a:r>
                        <a:rPr lang="en" sz="1200">
                          <a:latin typeface="Mada"/>
                          <a:ea typeface="Mada"/>
                          <a:cs typeface="Mada"/>
                          <a:sym typeface="Mada"/>
                        </a:rPr>
                        <a:t>restlessness , insomnia</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Char char="○"/>
                      </a:pPr>
                      <a:r>
                        <a:rPr lang="en" sz="1200">
                          <a:latin typeface="Mada"/>
                          <a:ea typeface="Mada"/>
                          <a:cs typeface="Mada"/>
                          <a:sym typeface="Mada"/>
                        </a:rPr>
                        <a:t>accelerated bone maturation</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Char char="●"/>
                      </a:pPr>
                      <a:r>
                        <a:rPr b="1" lang="en" sz="1200">
                          <a:latin typeface="Mada"/>
                          <a:ea typeface="Mada"/>
                          <a:cs typeface="Mada"/>
                          <a:sym typeface="Mada"/>
                        </a:rPr>
                        <a:t>In adult:</a:t>
                      </a:r>
                      <a:endParaRPr sz="1200">
                        <a:latin typeface="Mada"/>
                        <a:ea typeface="Mada"/>
                        <a:cs typeface="Mada"/>
                        <a:sym typeface="Mada"/>
                      </a:endParaRPr>
                    </a:p>
                    <a:p>
                      <a:pPr indent="-304800" lvl="1" marL="914400" rtl="0" algn="l">
                        <a:lnSpc>
                          <a:spcPct val="115000"/>
                        </a:lnSpc>
                        <a:spcBef>
                          <a:spcPts val="0"/>
                        </a:spcBef>
                        <a:spcAft>
                          <a:spcPts val="0"/>
                        </a:spcAft>
                        <a:buClr>
                          <a:srgbClr val="FF0000"/>
                        </a:buClr>
                        <a:buSzPts val="1200"/>
                        <a:buChar char="○"/>
                      </a:pPr>
                      <a:r>
                        <a:rPr b="1" lang="en" sz="1200">
                          <a:solidFill>
                            <a:srgbClr val="FF0000"/>
                          </a:solidFill>
                          <a:latin typeface="Mada"/>
                          <a:ea typeface="Mada"/>
                          <a:cs typeface="Mada"/>
                          <a:sym typeface="Mada"/>
                        </a:rPr>
                        <a:t>cardiac arrhythmia (tachycardia , atrial fibrillation)</a:t>
                      </a:r>
                      <a:endParaRPr b="1" sz="1200">
                        <a:solidFill>
                          <a:srgbClr val="FF0000"/>
                        </a:solidFill>
                        <a:latin typeface="Mada"/>
                        <a:ea typeface="Mada"/>
                        <a:cs typeface="Mada"/>
                        <a:sym typeface="Mada"/>
                      </a:endParaRPr>
                    </a:p>
                    <a:p>
                      <a:pPr indent="-304800" lvl="1" marL="914400" rtl="0" algn="l">
                        <a:lnSpc>
                          <a:spcPct val="115000"/>
                        </a:lnSpc>
                        <a:spcBef>
                          <a:spcPts val="0"/>
                        </a:spcBef>
                        <a:spcAft>
                          <a:spcPts val="0"/>
                        </a:spcAft>
                        <a:buClr>
                          <a:srgbClr val="000000"/>
                        </a:buClr>
                        <a:buSzPts val="1200"/>
                        <a:buChar char="○"/>
                      </a:pPr>
                      <a:r>
                        <a:rPr lang="en" sz="1200">
                          <a:latin typeface="Mada"/>
                          <a:ea typeface="Mada"/>
                          <a:cs typeface="Mada"/>
                          <a:sym typeface="Mada"/>
                        </a:rPr>
                        <a:t>tremor, restlessness, headache, </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Char char="○"/>
                      </a:pPr>
                      <a:r>
                        <a:rPr lang="en" sz="1200">
                          <a:latin typeface="Mada"/>
                          <a:ea typeface="Mada"/>
                          <a:cs typeface="Mada"/>
                          <a:sym typeface="Mada"/>
                        </a:rPr>
                        <a:t>change in appetite, weight loss,</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Char char="○"/>
                      </a:pPr>
                      <a:r>
                        <a:rPr lang="en" sz="1200">
                          <a:latin typeface="Mada"/>
                          <a:ea typeface="Mada"/>
                          <a:cs typeface="Mada"/>
                          <a:sym typeface="Mada"/>
                        </a:rPr>
                        <a:t>heat intolerance</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Char char="○"/>
                      </a:pPr>
                      <a:r>
                        <a:rPr lang="en" sz="1200">
                          <a:latin typeface="Mada"/>
                          <a:ea typeface="Mada"/>
                          <a:cs typeface="Mada"/>
                          <a:sym typeface="Mada"/>
                        </a:rPr>
                        <a:t>muscle pain</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In old patients and in patients with cardiac problems </a:t>
                      </a:r>
                      <a:r>
                        <a:rPr lang="en" sz="1200">
                          <a:latin typeface="Mada"/>
                          <a:ea typeface="Mada"/>
                          <a:cs typeface="Mada"/>
                          <a:sym typeface="Mada"/>
                        </a:rPr>
                        <a:t>treatment is started with reduced dosage.</a:t>
                      </a:r>
                      <a:endParaRPr sz="1200">
                        <a:latin typeface="Mada"/>
                        <a:ea typeface="Mada"/>
                        <a:cs typeface="Mada"/>
                        <a:sym typeface="Mada"/>
                      </a:endParaRPr>
                    </a:p>
                  </a:txBody>
                  <a:tcPr marT="91425" marB="91425" marR="91425" marL="91425" anchor="ctr"/>
                </a:tc>
              </a:tr>
            </a:tbl>
          </a:graphicData>
        </a:graphic>
      </p:graphicFrame>
      <p:graphicFrame>
        <p:nvGraphicFramePr>
          <p:cNvPr id="449" name="Google Shape;449;p45"/>
          <p:cNvGraphicFramePr/>
          <p:nvPr/>
        </p:nvGraphicFramePr>
        <p:xfrm>
          <a:off x="80975" y="8371275"/>
          <a:ext cx="3000000" cy="3000000"/>
        </p:xfrm>
        <a:graphic>
          <a:graphicData uri="http://schemas.openxmlformats.org/drawingml/2006/table">
            <a:tbl>
              <a:tblPr>
                <a:noFill/>
                <a:tableStyleId>{5150FAF8-75C3-458A-86D8-373EE0D840DD}</a:tableStyleId>
              </a:tblPr>
              <a:tblGrid>
                <a:gridCol w="738175"/>
                <a:gridCol w="592565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Liothyronine (T3)</a:t>
                      </a:r>
                      <a:endParaRPr sz="1200">
                        <a:latin typeface="Mada"/>
                        <a:ea typeface="Mada"/>
                        <a:cs typeface="Mada"/>
                        <a:sym typeface="Mada"/>
                      </a:endParaRPr>
                    </a:p>
                  </a:txBody>
                  <a:tcPr marT="91425" marB="91425" marR="91425" marL="91425" anchor="ctr">
                    <a:solidFill>
                      <a:srgbClr val="741B47"/>
                    </a:solidFill>
                  </a:tcPr>
                </a:tc>
              </a:tr>
              <a:tr h="381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P.K</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rgbClr val="FF0000"/>
                        </a:buClr>
                        <a:buSzPts val="1200"/>
                        <a:buFont typeface="Mada"/>
                        <a:buChar char="★"/>
                      </a:pPr>
                      <a:r>
                        <a:rPr b="1" lang="en" sz="1200">
                          <a:solidFill>
                            <a:srgbClr val="6AA84F"/>
                          </a:solidFill>
                          <a:latin typeface="Mada"/>
                          <a:ea typeface="Mada"/>
                          <a:cs typeface="Mada"/>
                          <a:sym typeface="Mada"/>
                        </a:rPr>
                        <a:t>Advantages:</a:t>
                      </a:r>
                      <a:endParaRPr b="1" sz="1200">
                        <a:solidFill>
                          <a:srgbClr val="6AA84F"/>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latin typeface="Mada"/>
                          <a:ea typeface="Mada"/>
                          <a:cs typeface="Mada"/>
                          <a:sym typeface="Mada"/>
                        </a:rPr>
                        <a:t>More potent (3-4 times)</a:t>
                      </a:r>
                      <a:endParaRPr sz="1200">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latin typeface="Mada"/>
                          <a:ea typeface="Mada"/>
                          <a:cs typeface="Mada"/>
                          <a:sym typeface="Mada"/>
                        </a:rPr>
                        <a:t>rapid onset of action than levothyroxine </a:t>
                      </a:r>
                      <a:endParaRPr sz="1200">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b="1" lang="en" sz="1200">
                          <a:solidFill>
                            <a:srgbClr val="6AA84F"/>
                          </a:solidFill>
                          <a:latin typeface="Mada"/>
                          <a:ea typeface="Mada"/>
                          <a:cs typeface="Mada"/>
                          <a:sym typeface="Mada"/>
                        </a:rPr>
                        <a:t>Disadvantages:</a:t>
                      </a:r>
                      <a:endParaRPr b="1" sz="1200">
                        <a:solidFill>
                          <a:srgbClr val="6AA84F"/>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latin typeface="Mada"/>
                          <a:ea typeface="Mada"/>
                          <a:cs typeface="Mada"/>
                          <a:sym typeface="Mada"/>
                        </a:rPr>
                        <a:t>It has short half life, so not recommended for routine replacement therapy (requires multiple daily doses) </a:t>
                      </a:r>
                      <a:endParaRPr sz="1200">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en" sz="1200">
                          <a:solidFill>
                            <a:schemeClr val="dk1"/>
                          </a:solidFill>
                          <a:highlight>
                            <a:schemeClr val="lt1"/>
                          </a:highlight>
                          <a:latin typeface="Mada"/>
                          <a:ea typeface="Mada"/>
                          <a:cs typeface="Mada"/>
                          <a:sym typeface="Mada"/>
                        </a:rPr>
                        <a:t>should be avoided in cardiac patients</a:t>
                      </a:r>
                      <a:r>
                        <a:rPr baseline="30000" lang="en" sz="1200">
                          <a:solidFill>
                            <a:srgbClr val="6AA84F"/>
                          </a:solidFill>
                          <a:highlight>
                            <a:schemeClr val="lt1"/>
                          </a:highlight>
                          <a:latin typeface="Mada"/>
                          <a:ea typeface="Mada"/>
                          <a:cs typeface="Mada"/>
                          <a:sym typeface="Mada"/>
                        </a:rPr>
                        <a:t>3</a:t>
                      </a:r>
                      <a:endParaRPr baseline="30000" sz="1200">
                        <a:solidFill>
                          <a:srgbClr val="6AA84F"/>
                        </a:solidFill>
                        <a:latin typeface="Mada"/>
                        <a:ea typeface="Mada"/>
                        <a:cs typeface="Mada"/>
                        <a:sym typeface="Mada"/>
                      </a:endParaRPr>
                    </a:p>
                  </a:txBody>
                  <a:tcPr marT="91425" marB="91425" marR="91425" marL="91425" anchor="ctr"/>
                </a:tc>
              </a:tr>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Dose</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Oral preparation available are 5-50μg tablets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Parenteral use 10μg/ml</a:t>
                      </a:r>
                      <a:endParaRPr b="1" sz="1200">
                        <a:solidFill>
                          <a:srgbClr val="6AA84F"/>
                        </a:solidFill>
                        <a:latin typeface="Mada"/>
                        <a:ea typeface="Mada"/>
                        <a:cs typeface="Mada"/>
                        <a:sym typeface="Mada"/>
                      </a:endParaRPr>
                    </a:p>
                  </a:txBody>
                  <a:tcPr marT="91425" marB="91425" marR="91425" marL="91425" anchor="ctr"/>
                </a:tc>
              </a:tr>
            </a:tbl>
          </a:graphicData>
        </a:graphic>
      </p:graphicFrame>
      <p:sp>
        <p:nvSpPr>
          <p:cNvPr id="450" name="Google Shape;450;p45"/>
          <p:cNvSpPr txBox="1"/>
          <p:nvPr/>
        </p:nvSpPr>
        <p:spPr>
          <a:xfrm>
            <a:off x="-19050" y="7334250"/>
            <a:ext cx="933300" cy="3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Caution</a:t>
            </a:r>
            <a:endParaRPr/>
          </a:p>
        </p:txBody>
      </p:sp>
      <p:sp>
        <p:nvSpPr>
          <p:cNvPr id="451" name="Google Shape;451;p45"/>
          <p:cNvSpPr txBox="1"/>
          <p:nvPr/>
        </p:nvSpPr>
        <p:spPr>
          <a:xfrm>
            <a:off x="-77150" y="11284750"/>
            <a:ext cx="6822000" cy="9048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Levothyroxine is the drug of choice and </a:t>
            </a:r>
            <a:r>
              <a:rPr lang="en" sz="900">
                <a:solidFill>
                  <a:srgbClr val="6AA84F"/>
                </a:solidFill>
                <a:latin typeface="Mada"/>
                <a:ea typeface="Mada"/>
                <a:cs typeface="Mada"/>
                <a:sym typeface="Mada"/>
              </a:rPr>
              <a:t>used for </a:t>
            </a:r>
            <a:r>
              <a:rPr b="1" lang="en" sz="900">
                <a:solidFill>
                  <a:srgbClr val="6AA84F"/>
                </a:solidFill>
                <a:latin typeface="Mada"/>
                <a:ea typeface="Mada"/>
                <a:cs typeface="Mada"/>
                <a:sym typeface="Mada"/>
              </a:rPr>
              <a:t>routine</a:t>
            </a:r>
            <a:r>
              <a:rPr lang="en" sz="900">
                <a:solidFill>
                  <a:srgbClr val="6AA84F"/>
                </a:solidFill>
                <a:latin typeface="Mada"/>
                <a:ea typeface="Mada"/>
                <a:cs typeface="Mada"/>
                <a:sym typeface="Mada"/>
              </a:rPr>
              <a:t> replacement therapy</a:t>
            </a:r>
            <a:r>
              <a:rPr lang="en" sz="900">
                <a:solidFill>
                  <a:srgbClr val="6AA84F"/>
                </a:solidFill>
                <a:latin typeface="Mada"/>
                <a:ea typeface="Mada"/>
                <a:cs typeface="Mada"/>
                <a:sym typeface="Mada"/>
              </a:rPr>
              <a:t> because its half life is long and less administrations are required.</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For emergencies </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 sz="900">
                <a:solidFill>
                  <a:srgbClr val="6AA84F"/>
                </a:solidFill>
                <a:latin typeface="Mada"/>
                <a:ea typeface="Mada"/>
                <a:cs typeface="Mada"/>
                <a:sym typeface="Mada"/>
              </a:rPr>
              <a:t>Liothyronine has more cardiac side effects than Levothyroxine.</a:t>
            </a:r>
            <a:endParaRPr sz="900">
              <a:solidFill>
                <a:srgbClr val="6AA84F"/>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